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46"/>
  </p:notesMasterIdLst>
  <p:sldIdLst>
    <p:sldId id="380" r:id="rId2"/>
    <p:sldId id="381" r:id="rId3"/>
    <p:sldId id="346" r:id="rId4"/>
    <p:sldId id="260" r:id="rId5"/>
    <p:sldId id="263" r:id="rId6"/>
    <p:sldId id="292" r:id="rId7"/>
    <p:sldId id="396" r:id="rId8"/>
    <p:sldId id="372" r:id="rId9"/>
    <p:sldId id="373" r:id="rId10"/>
    <p:sldId id="345" r:id="rId11"/>
    <p:sldId id="267" r:id="rId12"/>
    <p:sldId id="398" r:id="rId13"/>
    <p:sldId id="397" r:id="rId14"/>
    <p:sldId id="382" r:id="rId15"/>
    <p:sldId id="383" r:id="rId16"/>
    <p:sldId id="384" r:id="rId17"/>
    <p:sldId id="399" r:id="rId18"/>
    <p:sldId id="385" r:id="rId19"/>
    <p:sldId id="386" r:id="rId20"/>
    <p:sldId id="387" r:id="rId21"/>
    <p:sldId id="388" r:id="rId22"/>
    <p:sldId id="400" r:id="rId23"/>
    <p:sldId id="401" r:id="rId24"/>
    <p:sldId id="389" r:id="rId25"/>
    <p:sldId id="390" r:id="rId26"/>
    <p:sldId id="391" r:id="rId27"/>
    <p:sldId id="392" r:id="rId28"/>
    <p:sldId id="393" r:id="rId29"/>
    <p:sldId id="362" r:id="rId30"/>
    <p:sldId id="363" r:id="rId31"/>
    <p:sldId id="364" r:id="rId32"/>
    <p:sldId id="365" r:id="rId33"/>
    <p:sldId id="366" r:id="rId34"/>
    <p:sldId id="379" r:id="rId35"/>
    <p:sldId id="367" r:id="rId36"/>
    <p:sldId id="374" r:id="rId37"/>
    <p:sldId id="376" r:id="rId38"/>
    <p:sldId id="402" r:id="rId39"/>
    <p:sldId id="394" r:id="rId40"/>
    <p:sldId id="403" r:id="rId41"/>
    <p:sldId id="395" r:id="rId42"/>
    <p:sldId id="377" r:id="rId43"/>
    <p:sldId id="360" r:id="rId44"/>
    <p:sldId id="361" r:id="rId4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F00"/>
    <a:srgbClr val="FF0000"/>
    <a:srgbClr val="0000FF"/>
    <a:srgbClr val="FF0066"/>
    <a:srgbClr val="3399FF"/>
    <a:srgbClr val="0066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7" autoAdjust="0"/>
    <p:restoredTop sz="94660"/>
  </p:normalViewPr>
  <p:slideViewPr>
    <p:cSldViewPr>
      <p:cViewPr varScale="1">
        <p:scale>
          <a:sx n="69" d="100"/>
          <a:sy n="69" d="100"/>
        </p:scale>
        <p:origin x="606" y="7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520E57D-1956-4595-AA7D-249BDECFEC9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B36E9ABC-F5C4-4BB7-8DA0-BD8EE9EFC52A}"/>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04AD2518-3A26-46D1-A5BC-676EA7D50333}" type="datetimeFigureOut">
              <a:rPr lang="en-US"/>
              <a:pPr>
                <a:defRPr/>
              </a:pPr>
              <a:t>15/6/2023</a:t>
            </a:fld>
            <a:endParaRPr lang="en-US"/>
          </a:p>
        </p:txBody>
      </p:sp>
      <p:sp>
        <p:nvSpPr>
          <p:cNvPr id="4" name="Slide Image Placeholder 3">
            <a:extLst>
              <a:ext uri="{FF2B5EF4-FFF2-40B4-BE49-F238E27FC236}">
                <a16:creationId xmlns:a16="http://schemas.microsoft.com/office/drawing/2014/main" id="{0DD5F8A8-9EAD-4BF6-B8F4-67999D08B5A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7A2176DE-4C65-4264-9543-FEE18A657DD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47B53E8-DC6F-4D21-B471-3588D0089C2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FB7C4252-5021-4A65-A3C7-D736251233A3}"/>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4B66468D-423E-4B9E-A787-863CCFAB5F25}" type="slidenum">
              <a:rPr lang="en-US"/>
              <a:pPr>
                <a:defRPr/>
              </a:pPr>
              <a:t>‹#›</a:t>
            </a:fld>
            <a:endParaRPr lang="en-US"/>
          </a:p>
        </p:txBody>
      </p:sp>
    </p:spTree>
    <p:extLst>
      <p:ext uri="{BB962C8B-B14F-4D97-AF65-F5344CB8AC3E}">
        <p14:creationId xmlns:p14="http://schemas.microsoft.com/office/powerpoint/2010/main" val="21220588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12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7488E9-A190-49F7-8BB0-4915F1F1AC66}" type="slidenum">
              <a:rPr lang="en-US" altLang="en-US" smtClean="0"/>
              <a:pPr/>
              <a:t>3</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B66468D-423E-4B9E-A787-863CCFAB5F25}" type="slidenum">
              <a:rPr lang="en-US" smtClean="0"/>
              <a:pPr>
                <a:defRPr/>
              </a:pPr>
              <a:t>8</a:t>
            </a:fld>
            <a:endParaRPr lang="en-US"/>
          </a:p>
        </p:txBody>
      </p:sp>
    </p:spTree>
    <p:extLst>
      <p:ext uri="{BB962C8B-B14F-4D97-AF65-F5344CB8AC3E}">
        <p14:creationId xmlns:p14="http://schemas.microsoft.com/office/powerpoint/2010/main" val="1256323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9949" marR="50904" algn="just">
              <a:lnSpc>
                <a:spcPct val="115000"/>
              </a:lnSpc>
              <a:tabLst>
                <a:tab pos="176101" algn="l"/>
              </a:tabLst>
            </a:pPr>
            <a:endParaRPr lang="en-US"/>
          </a:p>
        </p:txBody>
      </p:sp>
      <p:sp>
        <p:nvSpPr>
          <p:cNvPr id="4" name="Slide Number Placeholder 3"/>
          <p:cNvSpPr>
            <a:spLocks noGrp="1"/>
          </p:cNvSpPr>
          <p:nvPr>
            <p:ph type="sldNum" sz="quarter" idx="5"/>
          </p:nvPr>
        </p:nvSpPr>
        <p:spPr/>
        <p:txBody>
          <a:bodyPr/>
          <a:lstStyle/>
          <a:p>
            <a:fld id="{0ED40AF1-241F-463A-8508-92C4EB2DF3E4}" type="slidenum">
              <a:rPr lang="en-US" smtClean="0"/>
              <a:t>29</a:t>
            </a:fld>
            <a:endParaRPr lang="en-US"/>
          </a:p>
        </p:txBody>
      </p:sp>
    </p:spTree>
    <p:extLst>
      <p:ext uri="{BB962C8B-B14F-4D97-AF65-F5344CB8AC3E}">
        <p14:creationId xmlns:p14="http://schemas.microsoft.com/office/powerpoint/2010/main" val="3380963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B66468D-423E-4B9E-A787-863CCFAB5F25}" type="slidenum">
              <a:rPr lang="en-US" smtClean="0"/>
              <a:pPr>
                <a:defRPr/>
              </a:pPr>
              <a:t>30</a:t>
            </a:fld>
            <a:endParaRPr lang="en-US"/>
          </a:p>
        </p:txBody>
      </p:sp>
    </p:spTree>
    <p:extLst>
      <p:ext uri="{BB962C8B-B14F-4D97-AF65-F5344CB8AC3E}">
        <p14:creationId xmlns:p14="http://schemas.microsoft.com/office/powerpoint/2010/main" val="1688961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0009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540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001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298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655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023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872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55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414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8192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76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69112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0.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media1.mp3"/><Relationship Id="rId7" Type="http://schemas.openxmlformats.org/officeDocument/2006/relationships/image" Target="../media/image46.png"/><Relationship Id="rId12" Type="http://schemas.openxmlformats.org/officeDocument/2006/relationships/image" Target="../media/image51.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notesSlide" Target="../notesSlides/notesSlide3.xml"/><Relationship Id="rId10" Type="http://schemas.openxmlformats.org/officeDocument/2006/relationships/image" Target="../media/image49.png"/><Relationship Id="rId4" Type="http://schemas.openxmlformats.org/officeDocument/2006/relationships/slideLayout" Target="../slideLayouts/slideLayout7.xml"/><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6.png"/><Relationship Id="rId18" Type="http://schemas.openxmlformats.org/officeDocument/2006/relationships/image" Target="../media/image60.png"/><Relationship Id="rId26" Type="http://schemas.openxmlformats.org/officeDocument/2006/relationships/audio" Target="NULL"/><Relationship Id="rId3" Type="http://schemas.openxmlformats.org/officeDocument/2006/relationships/slideLayout" Target="../slideLayouts/slideLayout7.xml"/><Relationship Id="rId21" Type="http://schemas.openxmlformats.org/officeDocument/2006/relationships/image" Target="../media/image63.png"/><Relationship Id="rId7" Type="http://schemas.openxmlformats.org/officeDocument/2006/relationships/audio" Target="../media/audio3.wav"/><Relationship Id="rId12" Type="http://schemas.openxmlformats.org/officeDocument/2006/relationships/image" Target="../media/image55.png"/><Relationship Id="rId17" Type="http://schemas.openxmlformats.org/officeDocument/2006/relationships/image" Target="../media/image50.png"/><Relationship Id="rId25" Type="http://schemas.openxmlformats.org/officeDocument/2006/relationships/image" Target="../media/image67.png"/><Relationship Id="rId2" Type="http://schemas.openxmlformats.org/officeDocument/2006/relationships/audio" Target="../media/media2.mp3"/><Relationship Id="rId16" Type="http://schemas.openxmlformats.org/officeDocument/2006/relationships/image" Target="../media/image59.png"/><Relationship Id="rId20" Type="http://schemas.openxmlformats.org/officeDocument/2006/relationships/image" Target="../media/image62.png"/><Relationship Id="rId29" Type="http://schemas.openxmlformats.org/officeDocument/2006/relationships/audio" Target="NULL"/><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54.png"/><Relationship Id="rId24" Type="http://schemas.openxmlformats.org/officeDocument/2006/relationships/image" Target="../media/image66.png"/><Relationship Id="rId5" Type="http://schemas.openxmlformats.org/officeDocument/2006/relationships/audio" Target="../media/audio1.wav"/><Relationship Id="rId15" Type="http://schemas.openxmlformats.org/officeDocument/2006/relationships/image" Target="../media/image58.png"/><Relationship Id="rId23" Type="http://schemas.openxmlformats.org/officeDocument/2006/relationships/image" Target="../media/image65.png"/><Relationship Id="rId28" Type="http://schemas.openxmlformats.org/officeDocument/2006/relationships/audio" Target="NULL"/><Relationship Id="rId10" Type="http://schemas.openxmlformats.org/officeDocument/2006/relationships/image" Target="../media/image53.emf"/><Relationship Id="rId19" Type="http://schemas.openxmlformats.org/officeDocument/2006/relationships/image" Target="../media/image61.png"/><Relationship Id="rId4" Type="http://schemas.openxmlformats.org/officeDocument/2006/relationships/notesSlide" Target="../notesSlides/notesSlide4.xml"/><Relationship Id="rId9" Type="http://schemas.openxmlformats.org/officeDocument/2006/relationships/image" Target="../media/image52.png"/><Relationship Id="rId14" Type="http://schemas.openxmlformats.org/officeDocument/2006/relationships/image" Target="../media/image57.emf"/><Relationship Id="rId22" Type="http://schemas.openxmlformats.org/officeDocument/2006/relationships/image" Target="../media/image64.png"/><Relationship Id="rId27" Type="http://schemas.openxmlformats.org/officeDocument/2006/relationships/audio" Target="NULL"/></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emf"/><Relationship Id="rId18" Type="http://schemas.openxmlformats.org/officeDocument/2006/relationships/image" Target="../media/image70.png"/><Relationship Id="rId26" Type="http://schemas.openxmlformats.org/officeDocument/2006/relationships/audio" Target="NULL"/><Relationship Id="rId3" Type="http://schemas.openxmlformats.org/officeDocument/2006/relationships/slideLayout" Target="../slideLayouts/slideLayout7.xml"/><Relationship Id="rId21" Type="http://schemas.openxmlformats.org/officeDocument/2006/relationships/image" Target="../media/image64.png"/><Relationship Id="rId7" Type="http://schemas.openxmlformats.org/officeDocument/2006/relationships/audio" Target="../media/audio4.wav"/><Relationship Id="rId12" Type="http://schemas.openxmlformats.org/officeDocument/2006/relationships/image" Target="../media/image56.png"/><Relationship Id="rId17" Type="http://schemas.openxmlformats.org/officeDocument/2006/relationships/image" Target="../media/image69.png"/><Relationship Id="rId25" Type="http://schemas.openxmlformats.org/officeDocument/2006/relationships/audio" Target="NULL"/><Relationship Id="rId2" Type="http://schemas.openxmlformats.org/officeDocument/2006/relationships/audio" Target="../media/media2.mp3"/><Relationship Id="rId16" Type="http://schemas.openxmlformats.org/officeDocument/2006/relationships/image" Target="../media/image50.png"/><Relationship Id="rId20" Type="http://schemas.openxmlformats.org/officeDocument/2006/relationships/image" Target="../media/image71.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55.png"/><Relationship Id="rId24" Type="http://schemas.openxmlformats.org/officeDocument/2006/relationships/image" Target="../media/image73.png"/><Relationship Id="rId5" Type="http://schemas.openxmlformats.org/officeDocument/2006/relationships/audio" Target="../media/audio2.wav"/><Relationship Id="rId15" Type="http://schemas.openxmlformats.org/officeDocument/2006/relationships/image" Target="../media/image59.png"/><Relationship Id="rId23" Type="http://schemas.openxmlformats.org/officeDocument/2006/relationships/image" Target="../media/image66.png"/><Relationship Id="rId28" Type="http://schemas.openxmlformats.org/officeDocument/2006/relationships/audio" Target="NULL"/><Relationship Id="rId10" Type="http://schemas.openxmlformats.org/officeDocument/2006/relationships/image" Target="../media/image68.png"/><Relationship Id="rId19" Type="http://schemas.openxmlformats.org/officeDocument/2006/relationships/image" Target="../media/image62.png"/><Relationship Id="rId4" Type="http://schemas.openxmlformats.org/officeDocument/2006/relationships/audio" Target="../media/audio1.wav"/><Relationship Id="rId9" Type="http://schemas.openxmlformats.org/officeDocument/2006/relationships/image" Target="../media/image53.emf"/><Relationship Id="rId14" Type="http://schemas.openxmlformats.org/officeDocument/2006/relationships/image" Target="../media/image58.png"/><Relationship Id="rId22" Type="http://schemas.openxmlformats.org/officeDocument/2006/relationships/image" Target="../media/image72.png"/><Relationship Id="rId27" Type="http://schemas.openxmlformats.org/officeDocument/2006/relationships/audio" Target="NULL"/></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emf"/><Relationship Id="rId18" Type="http://schemas.openxmlformats.org/officeDocument/2006/relationships/image" Target="../media/image75.png"/><Relationship Id="rId26" Type="http://schemas.openxmlformats.org/officeDocument/2006/relationships/audio" Target="NULL"/><Relationship Id="rId3" Type="http://schemas.openxmlformats.org/officeDocument/2006/relationships/slideLayout" Target="../slideLayouts/slideLayout7.xml"/><Relationship Id="rId21" Type="http://schemas.openxmlformats.org/officeDocument/2006/relationships/image" Target="../media/image64.png"/><Relationship Id="rId7" Type="http://schemas.openxmlformats.org/officeDocument/2006/relationships/audio" Target="../media/audio4.wav"/><Relationship Id="rId12" Type="http://schemas.openxmlformats.org/officeDocument/2006/relationships/image" Target="../media/image56.png"/><Relationship Id="rId17" Type="http://schemas.openxmlformats.org/officeDocument/2006/relationships/image" Target="../media/image60.png"/><Relationship Id="rId25" Type="http://schemas.openxmlformats.org/officeDocument/2006/relationships/audio" Target="NULL"/><Relationship Id="rId2" Type="http://schemas.openxmlformats.org/officeDocument/2006/relationships/audio" Target="../media/media2.mp3"/><Relationship Id="rId16" Type="http://schemas.openxmlformats.org/officeDocument/2006/relationships/image" Target="../media/image50.png"/><Relationship Id="rId20" Type="http://schemas.openxmlformats.org/officeDocument/2006/relationships/image" Target="../media/image76.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55.png"/><Relationship Id="rId24" Type="http://schemas.openxmlformats.org/officeDocument/2006/relationships/image" Target="../media/image78.png"/><Relationship Id="rId5" Type="http://schemas.openxmlformats.org/officeDocument/2006/relationships/audio" Target="../media/audio2.wav"/><Relationship Id="rId15" Type="http://schemas.openxmlformats.org/officeDocument/2006/relationships/image" Target="../media/image59.png"/><Relationship Id="rId23" Type="http://schemas.openxmlformats.org/officeDocument/2006/relationships/image" Target="../media/image66.png"/><Relationship Id="rId28" Type="http://schemas.openxmlformats.org/officeDocument/2006/relationships/audio" Target="NULL"/><Relationship Id="rId10" Type="http://schemas.openxmlformats.org/officeDocument/2006/relationships/image" Target="../media/image74.png"/><Relationship Id="rId19" Type="http://schemas.openxmlformats.org/officeDocument/2006/relationships/image" Target="../media/image62.png"/><Relationship Id="rId4" Type="http://schemas.openxmlformats.org/officeDocument/2006/relationships/audio" Target="../media/audio1.wav"/><Relationship Id="rId9" Type="http://schemas.openxmlformats.org/officeDocument/2006/relationships/image" Target="../media/image53.emf"/><Relationship Id="rId14" Type="http://schemas.openxmlformats.org/officeDocument/2006/relationships/image" Target="../media/image58.png"/><Relationship Id="rId22" Type="http://schemas.openxmlformats.org/officeDocument/2006/relationships/image" Target="../media/image77.png"/><Relationship Id="rId27" Type="http://schemas.openxmlformats.org/officeDocument/2006/relationships/audio" Target="NULL"/></Relationships>
</file>

<file path=ppt/slides/_rels/slide3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emf"/><Relationship Id="rId18" Type="http://schemas.openxmlformats.org/officeDocument/2006/relationships/image" Target="../media/image80.png"/><Relationship Id="rId26" Type="http://schemas.openxmlformats.org/officeDocument/2006/relationships/audio" Target="../media/audio2.wav"/><Relationship Id="rId3" Type="http://schemas.openxmlformats.org/officeDocument/2006/relationships/slideLayout" Target="../slideLayouts/slideLayout7.xml"/><Relationship Id="rId21" Type="http://schemas.openxmlformats.org/officeDocument/2006/relationships/image" Target="../media/image64.png"/><Relationship Id="rId7" Type="http://schemas.openxmlformats.org/officeDocument/2006/relationships/audio" Target="../media/audio4.wav"/><Relationship Id="rId12" Type="http://schemas.openxmlformats.org/officeDocument/2006/relationships/image" Target="../media/image56.png"/><Relationship Id="rId17" Type="http://schemas.openxmlformats.org/officeDocument/2006/relationships/image" Target="../media/image60.png"/><Relationship Id="rId25" Type="http://schemas.openxmlformats.org/officeDocument/2006/relationships/audio" Target="../media/audio1.wav"/><Relationship Id="rId2" Type="http://schemas.openxmlformats.org/officeDocument/2006/relationships/audio" Target="../media/media2.mp3"/><Relationship Id="rId16" Type="http://schemas.openxmlformats.org/officeDocument/2006/relationships/image" Target="../media/image50.png"/><Relationship Id="rId20" Type="http://schemas.openxmlformats.org/officeDocument/2006/relationships/image" Target="../media/image81.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55.png"/><Relationship Id="rId24" Type="http://schemas.openxmlformats.org/officeDocument/2006/relationships/image" Target="../media/image83.png"/><Relationship Id="rId5" Type="http://schemas.openxmlformats.org/officeDocument/2006/relationships/audio" Target="../media/audio2.wav"/><Relationship Id="rId15" Type="http://schemas.openxmlformats.org/officeDocument/2006/relationships/image" Target="../media/image59.png"/><Relationship Id="rId23" Type="http://schemas.openxmlformats.org/officeDocument/2006/relationships/image" Target="../media/image66.png"/><Relationship Id="rId28" Type="http://schemas.openxmlformats.org/officeDocument/2006/relationships/audio" Target="../media/audio4.wav"/><Relationship Id="rId10" Type="http://schemas.openxmlformats.org/officeDocument/2006/relationships/image" Target="../media/image79.png"/><Relationship Id="rId19" Type="http://schemas.openxmlformats.org/officeDocument/2006/relationships/image" Target="../media/image62.png"/><Relationship Id="rId4" Type="http://schemas.openxmlformats.org/officeDocument/2006/relationships/audio" Target="../media/audio1.wav"/><Relationship Id="rId9" Type="http://schemas.openxmlformats.org/officeDocument/2006/relationships/image" Target="../media/image53.emf"/><Relationship Id="rId14" Type="http://schemas.openxmlformats.org/officeDocument/2006/relationships/image" Target="../media/image58.png"/><Relationship Id="rId22" Type="http://schemas.openxmlformats.org/officeDocument/2006/relationships/image" Target="../media/image82.png"/><Relationship Id="rId27" Type="http://schemas.openxmlformats.org/officeDocument/2006/relationships/audio" Target="../media/audio3.wav"/></Relationships>
</file>

<file path=ppt/slides/_rels/slide3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8.png"/><Relationship Id="rId18" Type="http://schemas.openxmlformats.org/officeDocument/2006/relationships/image" Target="../media/image62.png"/><Relationship Id="rId26" Type="http://schemas.openxmlformats.org/officeDocument/2006/relationships/audio" Target="NULL"/><Relationship Id="rId3" Type="http://schemas.openxmlformats.org/officeDocument/2006/relationships/slideLayout" Target="../slideLayouts/slideLayout7.xml"/><Relationship Id="rId21" Type="http://schemas.openxmlformats.org/officeDocument/2006/relationships/image" Target="../media/image86.png"/><Relationship Id="rId7" Type="http://schemas.openxmlformats.org/officeDocument/2006/relationships/audio" Target="../media/audio4.wav"/><Relationship Id="rId12" Type="http://schemas.openxmlformats.org/officeDocument/2006/relationships/image" Target="../media/image57.emf"/><Relationship Id="rId17" Type="http://schemas.openxmlformats.org/officeDocument/2006/relationships/image" Target="../media/image84.png"/><Relationship Id="rId25" Type="http://schemas.openxmlformats.org/officeDocument/2006/relationships/audio" Target="NULL"/><Relationship Id="rId2" Type="http://schemas.openxmlformats.org/officeDocument/2006/relationships/audio" Target="../media/media2.mp3"/><Relationship Id="rId16" Type="http://schemas.openxmlformats.org/officeDocument/2006/relationships/image" Target="../media/image69.png"/><Relationship Id="rId20" Type="http://schemas.openxmlformats.org/officeDocument/2006/relationships/image" Target="../media/image64.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56.png"/><Relationship Id="rId5" Type="http://schemas.openxmlformats.org/officeDocument/2006/relationships/audio" Target="../media/audio2.wav"/><Relationship Id="rId15" Type="http://schemas.openxmlformats.org/officeDocument/2006/relationships/image" Target="../media/image50.png"/><Relationship Id="rId23" Type="http://schemas.openxmlformats.org/officeDocument/2006/relationships/image" Target="../media/image87.png"/><Relationship Id="rId28" Type="http://schemas.openxmlformats.org/officeDocument/2006/relationships/audio" Target="NULL"/><Relationship Id="rId10" Type="http://schemas.openxmlformats.org/officeDocument/2006/relationships/image" Target="../media/image55.png"/><Relationship Id="rId19" Type="http://schemas.openxmlformats.org/officeDocument/2006/relationships/image" Target="../media/image85.png"/><Relationship Id="rId4" Type="http://schemas.openxmlformats.org/officeDocument/2006/relationships/audio" Target="../media/audio1.wav"/><Relationship Id="rId9" Type="http://schemas.openxmlformats.org/officeDocument/2006/relationships/image" Target="../media/image53.emf"/><Relationship Id="rId14" Type="http://schemas.openxmlformats.org/officeDocument/2006/relationships/image" Target="../media/image59.png"/><Relationship Id="rId22" Type="http://schemas.openxmlformats.org/officeDocument/2006/relationships/image" Target="../media/image66.png"/><Relationship Id="rId27" Type="http://schemas.openxmlformats.org/officeDocument/2006/relationships/audio" Target="NULL"/></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08985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8580" tIns="34290" rIns="68580" bIns="34290" anchor="ctr">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6000" b="1" smtClean="0">
                <a:ln/>
                <a:solidFill>
                  <a:schemeClr val="accent4">
                    <a:lumMod val="75000"/>
                  </a:schemeClr>
                </a:solidFill>
                <a:latin typeface="+mj-lt"/>
              </a:rPr>
              <a:t>CHƯƠNG 1: BIỂU </a:t>
            </a:r>
            <a:r>
              <a:rPr lang="en-US" sz="6000" b="1">
                <a:ln/>
                <a:solidFill>
                  <a:schemeClr val="accent4">
                    <a:lumMod val="75000"/>
                  </a:schemeClr>
                </a:solidFill>
                <a:latin typeface="+mj-lt"/>
              </a:rPr>
              <a:t>THỨC ĐẠI SỐ</a:t>
            </a:r>
          </a:p>
          <a:p>
            <a:pPr algn="ctr">
              <a:lnSpc>
                <a:spcPct val="150000"/>
              </a:lnSpc>
              <a:spcBef>
                <a:spcPts val="600"/>
              </a:spcBef>
              <a:spcAft>
                <a:spcPts val="600"/>
              </a:spcAft>
              <a:defRPr/>
            </a:pPr>
            <a:endParaRPr lang="vi-VN" sz="100" b="1">
              <a:ln/>
              <a:solidFill>
                <a:schemeClr val="accent4">
                  <a:lumMod val="75000"/>
                </a:schemeClr>
              </a:solidFill>
              <a:latin typeface="+mj-lt"/>
              <a:cs typeface="Times New Roman" panose="02020603050405020304" pitchFamily="18" charset="0"/>
            </a:endParaRPr>
          </a:p>
        </p:txBody>
      </p:sp>
      <p:sp>
        <p:nvSpPr>
          <p:cNvPr id="4" name="Rounded Rectangle 3"/>
          <p:cNvSpPr/>
          <p:nvPr/>
        </p:nvSpPr>
        <p:spPr>
          <a:xfrm>
            <a:off x="1371600" y="1447800"/>
            <a:ext cx="10439400" cy="1676400"/>
          </a:xfrm>
          <a:prstGeom prst="round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mtClean="0">
                <a:ln w="0"/>
                <a:solidFill>
                  <a:schemeClr val="bg1"/>
                </a:solidFill>
                <a:effectLst>
                  <a:outerShdw blurRad="38100" dist="19050" dir="2700000" algn="tl" rotWithShape="0">
                    <a:schemeClr val="dk1">
                      <a:alpha val="40000"/>
                    </a:schemeClr>
                  </a:outerShdw>
                </a:effectLst>
              </a:rPr>
              <a:t>PHÂN THỨC ĐẠI SỐ</a:t>
            </a:r>
            <a:endParaRPr lang="en-US" sz="6000" b="1">
              <a:ln w="0"/>
              <a:solidFill>
                <a:schemeClr val="bg1"/>
              </a:solidFill>
              <a:effectLst>
                <a:outerShdw blurRad="38100" dist="19050" dir="2700000" algn="tl" rotWithShape="0">
                  <a:schemeClr val="dk1">
                    <a:alpha val="40000"/>
                  </a:schemeClr>
                </a:outerShdw>
              </a:effectLst>
            </a:endParaRPr>
          </a:p>
        </p:txBody>
      </p:sp>
      <p:sp>
        <p:nvSpPr>
          <p:cNvPr id="3" name="Oval 2"/>
          <p:cNvSpPr/>
          <p:nvPr/>
        </p:nvSpPr>
        <p:spPr>
          <a:xfrm>
            <a:off x="381000" y="1385455"/>
            <a:ext cx="1828800" cy="1828800"/>
          </a:xfrm>
          <a:prstGeom prst="ellipse">
            <a:avLst/>
          </a:prstGeom>
          <a:solidFill>
            <a:schemeClr val="bg2">
              <a:lumMod val="2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400" b="1" smtClean="0">
                <a:ln w="0"/>
                <a:solidFill>
                  <a:schemeClr val="bg2">
                    <a:lumMod val="90000"/>
                  </a:schemeClr>
                </a:solidFill>
                <a:effectLst>
                  <a:outerShdw blurRad="38100" dist="19050" dir="2700000" algn="tl" rotWithShape="0">
                    <a:schemeClr val="dk1">
                      <a:alpha val="40000"/>
                    </a:schemeClr>
                  </a:outerShdw>
                </a:effectLst>
              </a:rPr>
              <a:t>Bài </a:t>
            </a:r>
          </a:p>
          <a:p>
            <a:pPr algn="ctr"/>
            <a:r>
              <a:rPr lang="en-US" sz="6000" b="1">
                <a:ln w="0"/>
                <a:solidFill>
                  <a:schemeClr val="bg2">
                    <a:lumMod val="90000"/>
                  </a:schemeClr>
                </a:solidFill>
                <a:effectLst>
                  <a:outerShdw blurRad="38100" dist="19050" dir="2700000" algn="tl" rotWithShape="0">
                    <a:schemeClr val="dk1">
                      <a:alpha val="40000"/>
                    </a:schemeClr>
                  </a:outerShdw>
                </a:effectLst>
              </a:rPr>
              <a:t>5</a:t>
            </a:r>
          </a:p>
        </p:txBody>
      </p:sp>
    </p:spTree>
    <p:extLst>
      <p:ext uri="{BB962C8B-B14F-4D97-AF65-F5344CB8AC3E}">
        <p14:creationId xmlns:p14="http://schemas.microsoft.com/office/powerpoint/2010/main" val="592560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63489" y="329625"/>
            <a:ext cx="4384711"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smtClean="0">
                <a:ln/>
                <a:solidFill>
                  <a:srgbClr val="C00000"/>
                </a:solidFill>
                <a:latin typeface="+mj-lt"/>
              </a:rPr>
              <a:t>1. PHÂN </a:t>
            </a:r>
            <a:r>
              <a:rPr lang="en-US" sz="3200" b="1">
                <a:ln/>
                <a:solidFill>
                  <a:srgbClr val="C00000"/>
                </a:solidFill>
                <a:latin typeface="+mj-lt"/>
              </a:rPr>
              <a:t>THỨC ĐẠI SỐ</a:t>
            </a:r>
          </a:p>
        </p:txBody>
      </p:sp>
      <mc:AlternateContent xmlns:mc="http://schemas.openxmlformats.org/markup-compatibility/2006" xmlns:a14="http://schemas.microsoft.com/office/drawing/2010/main">
        <mc:Choice Requires="a14">
          <p:sp>
            <p:nvSpPr>
              <p:cNvPr id="9" name="TextBox 8"/>
              <p:cNvSpPr txBox="1"/>
              <p:nvPr/>
            </p:nvSpPr>
            <p:spPr>
              <a:xfrm>
                <a:off x="411780" y="1001270"/>
                <a:ext cx="11170620" cy="606320"/>
              </a:xfrm>
              <a:prstGeom prst="rect">
                <a:avLst/>
              </a:prstGeom>
              <a:noFill/>
            </p:spPr>
            <p:txBody>
              <a:bodyPr wrap="square" tIns="0" rtlCol="0">
                <a:spAutoFit/>
              </a:bodyPr>
              <a:lstStyle/>
              <a:p>
                <a:pPr>
                  <a:lnSpc>
                    <a:spcPct val="130000"/>
                  </a:lnSpc>
                </a:pPr>
                <a14:m>
                  <m:oMathPara xmlns:m="http://schemas.openxmlformats.org/officeDocument/2006/math">
                    <m:oMathParaPr>
                      <m:jc m:val="left"/>
                    </m:oMathParaPr>
                    <m:oMath xmlns:m="http://schemas.openxmlformats.org/officeDocument/2006/math">
                      <m:r>
                        <m:rPr>
                          <m:nor/>
                        </m:rPr>
                        <a:rPr lang="en-US" sz="2800" b="1" i="0" smtClean="0">
                          <a:latin typeface="Cambria Math" panose="02040503050406030204" pitchFamily="18" charset="0"/>
                        </a:rPr>
                        <m:t>V</m:t>
                      </m:r>
                      <m:r>
                        <m:rPr>
                          <m:nor/>
                        </m:rPr>
                        <a:rPr lang="en-US" sz="2800" b="1" i="0" smtClean="0">
                          <a:latin typeface="Cambria Math" panose="02040503050406030204" pitchFamily="18" charset="0"/>
                        </a:rPr>
                        <m:t>í </m:t>
                      </m:r>
                      <m:r>
                        <m:rPr>
                          <m:nor/>
                        </m:rPr>
                        <a:rPr lang="en-US" sz="2800" b="1" i="0" smtClean="0">
                          <a:latin typeface="Cambria Math" panose="02040503050406030204" pitchFamily="18" charset="0"/>
                        </a:rPr>
                        <m:t>d</m:t>
                      </m:r>
                      <m:r>
                        <m:rPr>
                          <m:nor/>
                        </m:rPr>
                        <a:rPr lang="en-US" sz="2800" b="1" i="0" smtClean="0">
                          <a:latin typeface="Cambria Math" panose="02040503050406030204" pitchFamily="18" charset="0"/>
                        </a:rPr>
                        <m:t>ụ 2</m:t>
                      </m:r>
                      <m:r>
                        <a:rPr lang="en-US" sz="2800" b="1" i="0" smtClean="0">
                          <a:latin typeface="Cambria Math" panose="02040503050406030204" pitchFamily="18" charset="0"/>
                        </a:rPr>
                        <m:t>:</m:t>
                      </m:r>
                    </m:oMath>
                  </m:oMathPara>
                </a14:m>
                <a:endParaRPr lang="en-US" sz="2800" smtClean="0">
                  <a:latin typeface="+mj-lt"/>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411780" y="1001270"/>
                <a:ext cx="11170620" cy="60632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381000" y="990600"/>
                <a:ext cx="11734800" cy="5725670"/>
              </a:xfrm>
              <a:prstGeom prst="rect">
                <a:avLst/>
              </a:prstGeom>
              <a:noFill/>
            </p:spPr>
            <p:txBody>
              <a:bodyPr wrap="square" rtlCol="0">
                <a:spAutoFit/>
              </a:bodyPr>
              <a:lstStyle/>
              <a:p>
                <a:pPr algn="ctr">
                  <a:lnSpc>
                    <a:spcPct val="130000"/>
                  </a:lnSpc>
                </a:pPr>
                <a:r>
                  <a:rPr lang="en-US" sz="2800" i="1" smtClean="0">
                    <a:latin typeface="+mj-lt"/>
                  </a:rPr>
                  <a:t>Giải</a:t>
                </a:r>
              </a:p>
              <a:p>
                <a:pPr algn="just"/>
                <a:r>
                  <a:rPr lang="en-US" sz="2800" smtClean="0">
                    <a:latin typeface="+mj-lt"/>
                  </a:rPr>
                  <a:t>a) Điều kiện xác định của phân thức </a:t>
                </a:r>
                <a14:m>
                  <m:oMath xmlns:m="http://schemas.openxmlformats.org/officeDocument/2006/math">
                    <m:r>
                      <a:rPr lang="en-US" sz="2800" i="1" smtClean="0">
                        <a:latin typeface="Cambria Math" panose="02040503050406030204" pitchFamily="18" charset="0"/>
                      </a:rPr>
                      <m:t>𝑃</m:t>
                    </m:r>
                    <m:r>
                      <a:rPr lang="en-US" sz="2800" i="1" smtClean="0">
                        <a:latin typeface="Cambria Math" panose="02040503050406030204" pitchFamily="18" charset="0"/>
                      </a:rPr>
                      <m:t> </m:t>
                    </m:r>
                    <m:r>
                      <m:rPr>
                        <m:sty m:val="p"/>
                      </m:rPr>
                      <a:rPr lang="en-US" sz="2800" i="0" smtClean="0">
                        <a:latin typeface="Cambria Math" panose="02040503050406030204" pitchFamily="18" charset="0"/>
                      </a:rPr>
                      <m:t>l</m:t>
                    </m:r>
                    <m:r>
                      <a:rPr lang="en-US" sz="2800" i="0" smtClean="0">
                        <a:latin typeface="Cambria Math" panose="02040503050406030204" pitchFamily="18" charset="0"/>
                      </a:rPr>
                      <m:t>à</m:t>
                    </m:r>
                    <m:r>
                      <a:rPr lang="en-US" sz="2800" i="1" smtClean="0">
                        <a:latin typeface="Cambria Math" panose="02040503050406030204" pitchFamily="18" charset="0"/>
                      </a:rPr>
                      <m:t> </m:t>
                    </m:r>
                    <m:r>
                      <a:rPr lang="en-US" sz="2800" i="1" smtClean="0">
                        <a:latin typeface="Cambria Math" panose="02040503050406030204" pitchFamily="18" charset="0"/>
                      </a:rPr>
                      <m:t>𝑥</m:t>
                    </m:r>
                    <m:r>
                      <a:rPr lang="en-US" sz="2800" i="1" smtClean="0">
                        <a:latin typeface="Cambria Math" panose="02040503050406030204" pitchFamily="18" charset="0"/>
                      </a:rPr>
                      <m:t>−2≠0 </m:t>
                    </m:r>
                    <m:r>
                      <m:rPr>
                        <m:sty m:val="p"/>
                      </m:rPr>
                      <a:rPr lang="en-US" sz="2800" i="0" smtClean="0">
                        <a:latin typeface="Cambria Math" panose="02040503050406030204" pitchFamily="18" charset="0"/>
                        <a:ea typeface="Cambria Math" panose="02040503050406030204" pitchFamily="18" charset="0"/>
                      </a:rPr>
                      <m:t>hay</m:t>
                    </m:r>
                    <m:r>
                      <a:rPr lang="en-US" sz="2800" i="0" smtClean="0">
                        <a:latin typeface="Cambria Math" panose="02040503050406030204" pitchFamily="18" charset="0"/>
                        <a:ea typeface="Cambria Math" panose="02040503050406030204" pitchFamily="18" charset="0"/>
                      </a:rPr>
                      <m:t> </m:t>
                    </m:r>
                    <m:r>
                      <a:rPr lang="en-US" sz="2800" i="1" smtClean="0">
                        <a:latin typeface="Cambria Math" panose="02040503050406030204" pitchFamily="18" charset="0"/>
                        <a:ea typeface="Cambria Math" panose="02040503050406030204" pitchFamily="18" charset="0"/>
                      </a:rPr>
                      <m:t>𝑥</m:t>
                    </m:r>
                    <m:r>
                      <a:rPr lang="en-US" sz="2800" i="1" smtClean="0">
                        <a:latin typeface="Cambria Math" panose="02040503050406030204" pitchFamily="18" charset="0"/>
                        <a:ea typeface="Cambria Math" panose="02040503050406030204" pitchFamily="18" charset="0"/>
                      </a:rPr>
                      <m:t>≠2</m:t>
                    </m:r>
                  </m:oMath>
                </a14:m>
                <a:endParaRPr lang="en-US" sz="2800" smtClean="0">
                  <a:latin typeface="+mj-lt"/>
                </a:endParaRPr>
              </a:p>
              <a:p>
                <a:pPr algn="just"/>
                <a:r>
                  <a:rPr lang="en-US" sz="2800" smtClean="0">
                    <a:latin typeface="+mj-lt"/>
                  </a:rPr>
                  <a:t>Điều kiện xác định của phân thức </a:t>
                </a:r>
                <a14:m>
                  <m:oMath xmlns:m="http://schemas.openxmlformats.org/officeDocument/2006/math">
                    <m:r>
                      <a:rPr lang="en-US" sz="2800" i="1" smtClean="0">
                        <a:latin typeface="Cambria Math" panose="02040503050406030204" pitchFamily="18" charset="0"/>
                      </a:rPr>
                      <m:t>𝑄</m:t>
                    </m:r>
                    <m:r>
                      <a:rPr lang="en-US" sz="2800" i="1" smtClean="0">
                        <a:latin typeface="Cambria Math" panose="02040503050406030204" pitchFamily="18" charset="0"/>
                      </a:rPr>
                      <m:t> </m:t>
                    </m:r>
                    <m:r>
                      <m:rPr>
                        <m:sty m:val="p"/>
                      </m:rPr>
                      <a:rPr lang="en-US" sz="2800" i="0" smtClean="0">
                        <a:latin typeface="Cambria Math" panose="02040503050406030204" pitchFamily="18" charset="0"/>
                      </a:rPr>
                      <m:t>l</m:t>
                    </m:r>
                    <m:r>
                      <a:rPr lang="en-US" sz="2800" i="0" smtClean="0">
                        <a:latin typeface="Cambria Math" panose="02040503050406030204" pitchFamily="18" charset="0"/>
                      </a:rPr>
                      <m:t>à</m:t>
                    </m:r>
                    <m:r>
                      <a:rPr lang="en-US" sz="2800" i="1" smtClean="0">
                        <a:latin typeface="Cambria Math" panose="02040503050406030204" pitchFamily="18" charset="0"/>
                      </a:rPr>
                      <m:t> </m:t>
                    </m:r>
                    <m:r>
                      <a:rPr lang="en-US" sz="2800" i="1" smtClean="0">
                        <a:latin typeface="Cambria Math" panose="02040503050406030204" pitchFamily="18" charset="0"/>
                      </a:rPr>
                      <m:t>𝑥</m:t>
                    </m:r>
                    <m:r>
                      <a:rPr lang="en-US" sz="2800" i="1" smtClean="0">
                        <a:latin typeface="Cambria Math" panose="02040503050406030204" pitchFamily="18" charset="0"/>
                      </a:rPr>
                      <m:t>+</m:t>
                    </m:r>
                    <m:r>
                      <a:rPr lang="en-US" sz="2800" i="1" smtClean="0">
                        <a:latin typeface="Cambria Math" panose="02040503050406030204" pitchFamily="18" charset="0"/>
                      </a:rPr>
                      <m:t>𝑦</m:t>
                    </m:r>
                    <m:r>
                      <a:rPr lang="en-US" sz="2800" i="1" smtClean="0">
                        <a:latin typeface="Cambria Math" panose="02040503050406030204" pitchFamily="18" charset="0"/>
                        <a:ea typeface="Cambria Math" panose="02040503050406030204" pitchFamily="18" charset="0"/>
                      </a:rPr>
                      <m:t>≠0 </m:t>
                    </m:r>
                  </m:oMath>
                </a14:m>
                <a:r>
                  <a:rPr lang="en-US" sz="2800" smtClean="0">
                    <a:latin typeface="Cambria Math" panose="02040503050406030204" pitchFamily="18" charset="0"/>
                    <a:ea typeface="Cambria Math" panose="02040503050406030204" pitchFamily="18" charset="0"/>
                  </a:rPr>
                  <a:t>(nghĩa là các giá trị của </a:t>
                </a:r>
                <a14:m>
                  <m:oMath xmlns:m="http://schemas.openxmlformats.org/officeDocument/2006/math">
                    <m:r>
                      <a:rPr lang="en-US" sz="2800" i="1" smtClean="0">
                        <a:latin typeface="Cambria Math" panose="02040503050406030204" pitchFamily="18" charset="0"/>
                        <a:ea typeface="Cambria Math" panose="02040503050406030204" pitchFamily="18" charset="0"/>
                      </a:rPr>
                      <m:t>𝑥</m:t>
                    </m:r>
                  </m:oMath>
                </a14:m>
                <a:r>
                  <a:rPr lang="en-US" sz="2800" smtClean="0">
                    <a:latin typeface="Cambria Math" panose="02040503050406030204" pitchFamily="18" charset="0"/>
                    <a:ea typeface="Cambria Math" panose="02040503050406030204" pitchFamily="18" charset="0"/>
                  </a:rPr>
                  <a:t> và </a:t>
                </a:r>
                <a14:m>
                  <m:oMath xmlns:m="http://schemas.openxmlformats.org/officeDocument/2006/math">
                    <m:r>
                      <a:rPr lang="en-US" sz="2800" i="1" smtClean="0">
                        <a:latin typeface="Cambria Math" panose="02040503050406030204" pitchFamily="18" charset="0"/>
                        <a:ea typeface="Cambria Math" panose="02040503050406030204" pitchFamily="18" charset="0"/>
                      </a:rPr>
                      <m:t>𝑦</m:t>
                    </m:r>
                  </m:oMath>
                </a14:m>
                <a:r>
                  <a:rPr lang="en-US" sz="2800" smtClean="0">
                    <a:latin typeface="Cambria Math" panose="02040503050406030204" pitchFamily="18" charset="0"/>
                    <a:ea typeface="Cambria Math" panose="02040503050406030204" pitchFamily="18" charset="0"/>
                  </a:rPr>
                  <a:t> thỏa mãn </a:t>
                </a:r>
                <a14:m>
                  <m:oMath xmlns:m="http://schemas.openxmlformats.org/officeDocument/2006/math">
                    <m:r>
                      <a:rPr lang="en-US" sz="2800" i="1" smtClean="0">
                        <a:latin typeface="Cambria Math" panose="02040503050406030204" pitchFamily="18" charset="0"/>
                        <a:ea typeface="Cambria Math" panose="02040503050406030204" pitchFamily="18" charset="0"/>
                      </a:rPr>
                      <m:t>𝑥</m:t>
                    </m:r>
                    <m:r>
                      <a:rPr lang="en-US" sz="2800" i="1" smtClean="0">
                        <a:latin typeface="Cambria Math" panose="02040503050406030204" pitchFamily="18" charset="0"/>
                        <a:ea typeface="Cambria Math" panose="02040503050406030204" pitchFamily="18" charset="0"/>
                      </a:rPr>
                      <m:t>+</m:t>
                    </m:r>
                    <m:r>
                      <a:rPr lang="en-US" sz="2800" i="1" smtClean="0">
                        <a:latin typeface="Cambria Math" panose="02040503050406030204" pitchFamily="18" charset="0"/>
                        <a:ea typeface="Cambria Math" panose="02040503050406030204" pitchFamily="18" charset="0"/>
                      </a:rPr>
                      <m:t>𝑦</m:t>
                    </m:r>
                    <m:r>
                      <a:rPr lang="en-US" sz="2800" i="1" smtClean="0">
                        <a:latin typeface="Cambria Math" panose="02040503050406030204" pitchFamily="18" charset="0"/>
                        <a:ea typeface="Cambria Math" panose="02040503050406030204" pitchFamily="18" charset="0"/>
                      </a:rPr>
                      <m:t>≠0</m:t>
                    </m:r>
                  </m:oMath>
                </a14:m>
                <a:r>
                  <a:rPr lang="en-US" sz="2800" smtClean="0">
                    <a:latin typeface="Cambria Math" panose="02040503050406030204" pitchFamily="18" charset="0"/>
                    <a:ea typeface="Cambria Math" panose="02040503050406030204" pitchFamily="18" charset="0"/>
                  </a:rPr>
                  <a:t>).</a:t>
                </a:r>
              </a:p>
              <a:p>
                <a:pPr algn="just"/>
                <a:r>
                  <a:rPr lang="en-US" sz="2800" smtClean="0">
                    <a:latin typeface="Cambria Math" panose="02040503050406030204" pitchFamily="18" charset="0"/>
                    <a:ea typeface="Cambria Math" panose="02040503050406030204" pitchFamily="18" charset="0"/>
                  </a:rPr>
                  <a:t>b) Khi </a:t>
                </a:r>
                <a14:m>
                  <m:oMath xmlns:m="http://schemas.openxmlformats.org/officeDocument/2006/math">
                    <m:r>
                      <a:rPr lang="en-US" sz="2800" b="0" i="1" smtClean="0">
                        <a:latin typeface="Cambria Math" panose="02040503050406030204" pitchFamily="18" charset="0"/>
                        <a:ea typeface="Cambria Math" panose="02040503050406030204" pitchFamily="18" charset="0"/>
                      </a:rPr>
                      <m:t>𝑥</m:t>
                    </m:r>
                    <m:r>
                      <a:rPr lang="en-US" sz="2800" b="0" i="1" smtClean="0">
                        <a:latin typeface="Cambria Math" panose="02040503050406030204" pitchFamily="18" charset="0"/>
                        <a:ea typeface="Cambria Math" panose="02040503050406030204" pitchFamily="18" charset="0"/>
                      </a:rPr>
                      <m:t>=3≠2 </m:t>
                    </m:r>
                  </m:oMath>
                </a14:m>
                <a:r>
                  <a:rPr lang="en-US" sz="2800" smtClean="0">
                    <a:latin typeface="+mj-lt"/>
                  </a:rPr>
                  <a:t>(điều kiện xác định được thỏa mãn), ta có</a:t>
                </a:r>
              </a:p>
              <a:p>
                <a:pPr algn="just"/>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𝑃</m:t>
                      </m:r>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3.3+4</m:t>
                          </m:r>
                        </m:num>
                        <m:den>
                          <m:r>
                            <a:rPr lang="en-US" sz="2800" b="0" i="1" smtClean="0">
                              <a:latin typeface="Cambria Math" panose="02040503050406030204" pitchFamily="18" charset="0"/>
                            </a:rPr>
                            <m:t>3−2</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13</m:t>
                          </m:r>
                        </m:num>
                        <m:den>
                          <m:r>
                            <a:rPr lang="en-US" sz="2800" b="0" i="1" smtClean="0">
                              <a:latin typeface="Cambria Math" panose="02040503050406030204" pitchFamily="18" charset="0"/>
                            </a:rPr>
                            <m:t>1</m:t>
                          </m:r>
                        </m:den>
                      </m:f>
                      <m:r>
                        <a:rPr lang="en-US" sz="2800" b="0" i="1" smtClean="0">
                          <a:latin typeface="Cambria Math" panose="02040503050406030204" pitchFamily="18" charset="0"/>
                        </a:rPr>
                        <m:t>=13</m:t>
                      </m:r>
                    </m:oMath>
                  </m:oMathPara>
                </a14:m>
                <a:endParaRPr lang="en-US" sz="2800" smtClean="0">
                  <a:latin typeface="+mj-lt"/>
                </a:endParaRPr>
              </a:p>
              <a:p>
                <a:pPr algn="just"/>
                <a:r>
                  <a:rPr lang="en-US" sz="2800" smtClean="0">
                    <a:latin typeface="+mj-lt"/>
                  </a:rPr>
                  <a:t>c) Khi </a:t>
                </a:r>
                <a14:m>
                  <m:oMath xmlns:m="http://schemas.openxmlformats.org/officeDocument/2006/math">
                    <m:r>
                      <a:rPr lang="en-US" sz="2800" i="1" smtClean="0">
                        <a:latin typeface="Cambria Math" panose="02040503050406030204" pitchFamily="18" charset="0"/>
                      </a:rPr>
                      <m:t>𝑥</m:t>
                    </m:r>
                    <m:r>
                      <a:rPr lang="en-US" sz="2800" i="1" smtClean="0">
                        <a:latin typeface="Cambria Math" panose="02040503050406030204" pitchFamily="18" charset="0"/>
                      </a:rPr>
                      <m:t>=4,</m:t>
                    </m:r>
                    <m:r>
                      <a:rPr lang="en-US" sz="2800" i="1" smtClean="0">
                        <a:latin typeface="Cambria Math" panose="02040503050406030204" pitchFamily="18" charset="0"/>
                      </a:rPr>
                      <m:t>𝑦</m:t>
                    </m:r>
                    <m:r>
                      <a:rPr lang="en-US" sz="2800" i="1" smtClean="0">
                        <a:latin typeface="Cambria Math" panose="02040503050406030204" pitchFamily="18" charset="0"/>
                      </a:rPr>
                      <m:t>=2 </m:t>
                    </m:r>
                    <m:r>
                      <m:rPr>
                        <m:sty m:val="p"/>
                      </m:rPr>
                      <a:rPr lang="en-US" sz="2800" i="0" smtClean="0">
                        <a:latin typeface="Cambria Math" panose="02040503050406030204" pitchFamily="18" charset="0"/>
                      </a:rPr>
                      <m:t>th</m:t>
                    </m:r>
                    <m:r>
                      <a:rPr lang="en-US" sz="2800" i="0" smtClean="0">
                        <a:latin typeface="Cambria Math" panose="02040503050406030204" pitchFamily="18" charset="0"/>
                      </a:rPr>
                      <m:t>ì</m:t>
                    </m:r>
                    <m:r>
                      <a:rPr lang="en-US" sz="2800" i="1" smtClean="0">
                        <a:latin typeface="Cambria Math" panose="02040503050406030204" pitchFamily="18" charset="0"/>
                      </a:rPr>
                      <m:t> </m:t>
                    </m:r>
                    <m:r>
                      <a:rPr lang="en-US" sz="2800" i="1" smtClean="0">
                        <a:latin typeface="Cambria Math" panose="02040503050406030204" pitchFamily="18" charset="0"/>
                      </a:rPr>
                      <m:t>𝑥</m:t>
                    </m:r>
                    <m:r>
                      <a:rPr lang="en-US" sz="2800" i="1" smtClean="0">
                        <a:latin typeface="Cambria Math" panose="02040503050406030204" pitchFamily="18" charset="0"/>
                      </a:rPr>
                      <m:t>+</m:t>
                    </m:r>
                    <m:r>
                      <a:rPr lang="en-US" sz="2800" i="1" smtClean="0">
                        <a:latin typeface="Cambria Math" panose="02040503050406030204" pitchFamily="18" charset="0"/>
                      </a:rPr>
                      <m:t>𝑦</m:t>
                    </m:r>
                    <m:r>
                      <a:rPr lang="en-US" sz="2800" i="1" smtClean="0">
                        <a:latin typeface="Cambria Math" panose="02040503050406030204" pitchFamily="18" charset="0"/>
                      </a:rPr>
                      <m:t>=6≠0 </m:t>
                    </m:r>
                  </m:oMath>
                </a14:m>
                <a:r>
                  <a:rPr lang="en-US" sz="2800" smtClean="0">
                    <a:latin typeface="Cambria Math" panose="02040503050406030204" pitchFamily="18" charset="0"/>
                    <a:ea typeface="Cambria Math" panose="02040503050406030204" pitchFamily="18" charset="0"/>
                  </a:rPr>
                  <a:t>nên điều kiện xác định được thỏa mãn. </a:t>
                </a:r>
              </a:p>
              <a:p>
                <a:pPr/>
                <a14:m>
                  <m:oMathPara xmlns:m="http://schemas.openxmlformats.org/officeDocument/2006/math">
                    <m:oMathParaPr>
                      <m:jc m:val="left"/>
                    </m:oMathParaPr>
                    <m:oMath xmlns:m="http://schemas.openxmlformats.org/officeDocument/2006/math">
                      <m:r>
                        <m:rPr>
                          <m:sty m:val="p"/>
                        </m:rPr>
                        <a:rPr lang="en-US" sz="2800" i="0" smtClean="0">
                          <a:latin typeface="Cambria Math" panose="02040503050406030204" pitchFamily="18" charset="0"/>
                          <a:ea typeface="Cambria Math" panose="02040503050406030204" pitchFamily="18" charset="0"/>
                        </a:rPr>
                        <m:t>Khi</m:t>
                      </m:r>
                      <m:r>
                        <a:rPr lang="en-US" sz="2800" i="0" smtClean="0">
                          <a:latin typeface="Cambria Math" panose="02040503050406030204" pitchFamily="18" charset="0"/>
                          <a:ea typeface="Cambria Math" panose="02040503050406030204" pitchFamily="18" charset="0"/>
                        </a:rPr>
                        <m:t> đó:</m:t>
                      </m:r>
                      <m:r>
                        <a:rPr lang="en-US" sz="2800" b="0" i="1" smtClean="0">
                          <a:latin typeface="Cambria Math" panose="02040503050406030204" pitchFamily="18" charset="0"/>
                          <a:ea typeface="Cambria Math" panose="02040503050406030204" pitchFamily="18" charset="0"/>
                        </a:rPr>
                        <m:t>𝑄</m:t>
                      </m:r>
                      <m:r>
                        <a:rPr lang="en-US" sz="2800" b="0" i="0" smtClean="0">
                          <a:latin typeface="Cambria Math" panose="02040503050406030204" pitchFamily="18" charset="0"/>
                          <a:ea typeface="Cambria Math" panose="02040503050406030204" pitchFamily="18" charset="0"/>
                        </a:rPr>
                        <m:t>=</m:t>
                      </m:r>
                      <m:f>
                        <m:fPr>
                          <m:ctrlPr>
                            <a:rPr lang="en-US" sz="2800" b="0" i="1" smtClean="0">
                              <a:latin typeface="Cambria Math" panose="02040503050406030204" pitchFamily="18" charset="0"/>
                              <a:ea typeface="Cambria Math" panose="02040503050406030204" pitchFamily="18" charset="0"/>
                            </a:rPr>
                          </m:ctrlPr>
                        </m:fPr>
                        <m:num>
                          <m:r>
                            <a:rPr lang="en-US" sz="2800" b="0" i="1" smtClean="0">
                              <a:latin typeface="Cambria Math" panose="02040503050406030204" pitchFamily="18" charset="0"/>
                              <a:ea typeface="Cambria Math" panose="02040503050406030204" pitchFamily="18" charset="0"/>
                            </a:rPr>
                            <m:t>4−2</m:t>
                          </m:r>
                        </m:num>
                        <m:den>
                          <m:r>
                            <a:rPr lang="en-US" sz="2800" b="0" i="1" smtClean="0">
                              <a:latin typeface="Cambria Math" panose="02040503050406030204" pitchFamily="18" charset="0"/>
                              <a:ea typeface="Cambria Math" panose="02040503050406030204" pitchFamily="18" charset="0"/>
                            </a:rPr>
                            <m:t>4+2</m:t>
                          </m:r>
                        </m:den>
                      </m:f>
                      <m:r>
                        <a:rPr lang="en-US" sz="2800" b="0" i="1" smtClean="0">
                          <a:latin typeface="Cambria Math" panose="02040503050406030204" pitchFamily="18" charset="0"/>
                          <a:ea typeface="Cambria Math" panose="02040503050406030204" pitchFamily="18" charset="0"/>
                        </a:rPr>
                        <m:t>=</m:t>
                      </m:r>
                      <m:f>
                        <m:fPr>
                          <m:ctrlPr>
                            <a:rPr lang="en-US" sz="2800" b="0" i="1" smtClean="0">
                              <a:latin typeface="Cambria Math" panose="02040503050406030204" pitchFamily="18" charset="0"/>
                              <a:ea typeface="Cambria Math" panose="02040503050406030204" pitchFamily="18" charset="0"/>
                            </a:rPr>
                          </m:ctrlPr>
                        </m:fPr>
                        <m:num>
                          <m:r>
                            <a:rPr lang="en-US" sz="2800" b="0" i="1" smtClean="0">
                              <a:latin typeface="Cambria Math" panose="02040503050406030204" pitchFamily="18" charset="0"/>
                              <a:ea typeface="Cambria Math" panose="02040503050406030204" pitchFamily="18" charset="0"/>
                            </a:rPr>
                            <m:t>2</m:t>
                          </m:r>
                        </m:num>
                        <m:den>
                          <m:r>
                            <a:rPr lang="en-US" sz="2800" b="0" i="1" smtClean="0">
                              <a:latin typeface="Cambria Math" panose="02040503050406030204" pitchFamily="18" charset="0"/>
                              <a:ea typeface="Cambria Math" panose="02040503050406030204" pitchFamily="18" charset="0"/>
                            </a:rPr>
                            <m:t>6</m:t>
                          </m:r>
                        </m:den>
                      </m:f>
                      <m:r>
                        <a:rPr lang="en-US" sz="2800" b="0" i="1" smtClean="0">
                          <a:latin typeface="Cambria Math" panose="02040503050406030204" pitchFamily="18" charset="0"/>
                          <a:ea typeface="Cambria Math" panose="02040503050406030204" pitchFamily="18" charset="0"/>
                        </a:rPr>
                        <m:t>=</m:t>
                      </m:r>
                      <m:f>
                        <m:fPr>
                          <m:ctrlPr>
                            <a:rPr lang="en-US" sz="2800" b="0" i="1" smtClean="0">
                              <a:latin typeface="Cambria Math" panose="02040503050406030204" pitchFamily="18" charset="0"/>
                              <a:ea typeface="Cambria Math" panose="02040503050406030204" pitchFamily="18" charset="0"/>
                            </a:rPr>
                          </m:ctrlPr>
                        </m:fPr>
                        <m:num>
                          <m:r>
                            <a:rPr lang="en-US" sz="2800" b="0" i="1" smtClean="0">
                              <a:latin typeface="Cambria Math" panose="02040503050406030204" pitchFamily="18" charset="0"/>
                              <a:ea typeface="Cambria Math" panose="02040503050406030204" pitchFamily="18" charset="0"/>
                            </a:rPr>
                            <m:t>1</m:t>
                          </m:r>
                        </m:num>
                        <m:den>
                          <m:r>
                            <a:rPr lang="en-US" sz="2800" b="0" i="1" smtClean="0">
                              <a:latin typeface="Cambria Math" panose="02040503050406030204" pitchFamily="18" charset="0"/>
                              <a:ea typeface="Cambria Math" panose="02040503050406030204" pitchFamily="18" charset="0"/>
                            </a:rPr>
                            <m:t>3</m:t>
                          </m:r>
                        </m:den>
                      </m:f>
                    </m:oMath>
                  </m:oMathPara>
                </a14:m>
                <a:endParaRPr lang="en-US" sz="2800" smtClean="0">
                  <a:latin typeface="+mj-lt"/>
                </a:endParaRPr>
              </a:p>
              <a:p>
                <a:r>
                  <a:rPr lang="en-US" sz="2800" smtClean="0">
                    <a:latin typeface="+mj-lt"/>
                  </a:rPr>
                  <a:t>Khi </a:t>
                </a:r>
                <a14:m>
                  <m:oMath xmlns:m="http://schemas.openxmlformats.org/officeDocument/2006/math">
                    <m:r>
                      <a:rPr lang="en-US" sz="2800" i="1" smtClean="0">
                        <a:latin typeface="Cambria Math" panose="02040503050406030204" pitchFamily="18" charset="0"/>
                      </a:rPr>
                      <m:t>𝑥</m:t>
                    </m:r>
                    <m:r>
                      <a:rPr lang="en-US" sz="2800" i="1" smtClean="0">
                        <a:latin typeface="Cambria Math" panose="02040503050406030204" pitchFamily="18" charset="0"/>
                      </a:rPr>
                      <m:t>=3,</m:t>
                    </m:r>
                    <m:r>
                      <a:rPr lang="en-US" sz="2800" i="1" smtClean="0">
                        <a:latin typeface="Cambria Math" panose="02040503050406030204" pitchFamily="18" charset="0"/>
                      </a:rPr>
                      <m:t>𝑦</m:t>
                    </m:r>
                    <m:r>
                      <a:rPr lang="en-US" sz="2800" i="1" smtClean="0">
                        <a:latin typeface="Cambria Math" panose="02040503050406030204" pitchFamily="18" charset="0"/>
                      </a:rPr>
                      <m:t>=−3 </m:t>
                    </m:r>
                    <m:r>
                      <m:rPr>
                        <m:sty m:val="p"/>
                      </m:rPr>
                      <a:rPr lang="en-US" sz="2800" i="0" smtClean="0">
                        <a:latin typeface="Cambria Math" panose="02040503050406030204" pitchFamily="18" charset="0"/>
                      </a:rPr>
                      <m:t>th</m:t>
                    </m:r>
                    <m:r>
                      <a:rPr lang="en-US" sz="2800" i="0" smtClean="0">
                        <a:latin typeface="Cambria Math" panose="02040503050406030204" pitchFamily="18" charset="0"/>
                      </a:rPr>
                      <m:t>ì</m:t>
                    </m:r>
                    <m:r>
                      <a:rPr lang="en-US" sz="2800" i="1" smtClean="0">
                        <a:latin typeface="Cambria Math" panose="02040503050406030204" pitchFamily="18" charset="0"/>
                      </a:rPr>
                      <m:t> </m:t>
                    </m:r>
                    <m:r>
                      <a:rPr lang="en-US" sz="2800" i="1" smtClean="0">
                        <a:latin typeface="Cambria Math" panose="02040503050406030204" pitchFamily="18" charset="0"/>
                      </a:rPr>
                      <m:t>𝑥</m:t>
                    </m:r>
                    <m:r>
                      <a:rPr lang="en-US" sz="2800" i="1" smtClean="0">
                        <a:latin typeface="Cambria Math" panose="02040503050406030204" pitchFamily="18" charset="0"/>
                      </a:rPr>
                      <m:t>+</m:t>
                    </m:r>
                    <m:r>
                      <a:rPr lang="en-US" sz="2800" i="1" smtClean="0">
                        <a:latin typeface="Cambria Math" panose="02040503050406030204" pitchFamily="18" charset="0"/>
                      </a:rPr>
                      <m:t>𝑦</m:t>
                    </m:r>
                    <m:r>
                      <a:rPr lang="en-US" sz="2800" i="1" smtClean="0">
                        <a:latin typeface="Cambria Math" panose="02040503050406030204" pitchFamily="18" charset="0"/>
                      </a:rPr>
                      <m:t>=3+(−3)=0</m:t>
                    </m:r>
                  </m:oMath>
                </a14:m>
                <a:r>
                  <a:rPr lang="en-US" sz="2800" smtClean="0">
                    <a:latin typeface="+mj-lt"/>
                  </a:rPr>
                  <a:t> nên điều kiện xác định không được thỏa mãn. </a:t>
                </a:r>
              </a:p>
              <a:p>
                <a:r>
                  <a:rPr lang="en-US" sz="2800" smtClean="0">
                    <a:latin typeface="+mj-lt"/>
                  </a:rPr>
                  <a:t>Vậy giá trị của phân thức </a:t>
                </a:r>
                <a14:m>
                  <m:oMath xmlns:m="http://schemas.openxmlformats.org/officeDocument/2006/math">
                    <m:r>
                      <a:rPr lang="en-US" sz="2800" i="1" smtClean="0">
                        <a:latin typeface="Cambria Math" panose="02040503050406030204" pitchFamily="18" charset="0"/>
                      </a:rPr>
                      <m:t>𝑄</m:t>
                    </m:r>
                    <m:r>
                      <a:rPr lang="en-US" sz="2800" i="1" smtClean="0">
                        <a:latin typeface="Cambria Math" panose="02040503050406030204" pitchFamily="18" charset="0"/>
                      </a:rPr>
                      <m:t> </m:t>
                    </m:r>
                    <m:r>
                      <m:rPr>
                        <m:sty m:val="p"/>
                      </m:rPr>
                      <a:rPr lang="en-US" sz="2800" i="0" smtClean="0">
                        <a:latin typeface="Cambria Math" panose="02040503050406030204" pitchFamily="18" charset="0"/>
                      </a:rPr>
                      <m:t>t</m:t>
                    </m:r>
                    <m:r>
                      <a:rPr lang="en-US" sz="2800" i="0" smtClean="0">
                        <a:latin typeface="Cambria Math" panose="02040503050406030204" pitchFamily="18" charset="0"/>
                      </a:rPr>
                      <m:t>ạ</m:t>
                    </m:r>
                    <m:r>
                      <m:rPr>
                        <m:sty m:val="p"/>
                      </m:rPr>
                      <a:rPr lang="en-US" sz="2800" i="0" smtClean="0">
                        <a:latin typeface="Cambria Math" panose="02040503050406030204" pitchFamily="18" charset="0"/>
                      </a:rPr>
                      <m:t>i</m:t>
                    </m:r>
                    <m:r>
                      <a:rPr lang="en-US" sz="2800" i="1" smtClean="0">
                        <a:latin typeface="Cambria Math" panose="02040503050406030204" pitchFamily="18" charset="0"/>
                      </a:rPr>
                      <m:t> </m:t>
                    </m:r>
                    <m:r>
                      <a:rPr lang="en-US" sz="2800" i="1" smtClean="0">
                        <a:latin typeface="Cambria Math" panose="02040503050406030204" pitchFamily="18" charset="0"/>
                      </a:rPr>
                      <m:t>𝑥</m:t>
                    </m:r>
                    <m:r>
                      <a:rPr lang="en-US" sz="2800" i="1" smtClean="0">
                        <a:latin typeface="Cambria Math" panose="02040503050406030204" pitchFamily="18" charset="0"/>
                      </a:rPr>
                      <m:t>=3,</m:t>
                    </m:r>
                    <m:r>
                      <a:rPr lang="en-US" sz="2800" i="1" smtClean="0">
                        <a:latin typeface="Cambria Math" panose="02040503050406030204" pitchFamily="18" charset="0"/>
                      </a:rPr>
                      <m:t>𝑦</m:t>
                    </m:r>
                    <m:r>
                      <a:rPr lang="en-US" sz="2800" i="1" smtClean="0">
                        <a:latin typeface="Cambria Math" panose="02040503050406030204" pitchFamily="18" charset="0"/>
                      </a:rPr>
                      <m:t>=−3</m:t>
                    </m:r>
                  </m:oMath>
                </a14:m>
                <a:r>
                  <a:rPr lang="en-US" sz="2800" smtClean="0">
                    <a:latin typeface="+mj-lt"/>
                  </a:rPr>
                  <a:t> không xác định.</a:t>
                </a:r>
              </a:p>
            </p:txBody>
          </p:sp>
        </mc:Choice>
        <mc:Fallback xmlns="">
          <p:sp>
            <p:nvSpPr>
              <p:cNvPr id="10" name="TextBox 9"/>
              <p:cNvSpPr txBox="1">
                <a:spLocks noRot="1" noChangeAspect="1" noMove="1" noResize="1" noEditPoints="1" noAdjustHandles="1" noChangeArrowheads="1" noChangeShapeType="1" noTextEdit="1"/>
              </p:cNvSpPr>
              <p:nvPr/>
            </p:nvSpPr>
            <p:spPr>
              <a:xfrm>
                <a:off x="381000" y="990600"/>
                <a:ext cx="11734800" cy="5725670"/>
              </a:xfrm>
              <a:prstGeom prst="rect">
                <a:avLst/>
              </a:prstGeom>
              <a:blipFill>
                <a:blip r:embed="rId3"/>
                <a:stretch>
                  <a:fillRect l="-1091" r="-1039" b="-1917"/>
                </a:stretch>
              </a:blipFill>
            </p:spPr>
            <p:txBody>
              <a:bodyPr/>
              <a:lstStyle/>
              <a:p>
                <a:r>
                  <a:rPr lang="en-US">
                    <a:noFill/>
                  </a:rPr>
                  <a:t> </a:t>
                </a:r>
              </a:p>
            </p:txBody>
          </p:sp>
        </mc:Fallback>
      </mc:AlternateContent>
    </p:spTree>
  </p:cSld>
  <p:clrMapOvr>
    <a:masterClrMapping/>
  </p:clrMapOvr>
  <p:transition>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63489" y="228600"/>
            <a:ext cx="4384711"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smtClean="0">
                <a:ln/>
                <a:solidFill>
                  <a:srgbClr val="C00000"/>
                </a:solidFill>
                <a:latin typeface="+mj-lt"/>
              </a:rPr>
              <a:t>1. PHÂN </a:t>
            </a:r>
            <a:r>
              <a:rPr lang="en-US" sz="3200" b="1">
                <a:ln/>
                <a:solidFill>
                  <a:srgbClr val="C00000"/>
                </a:solidFill>
                <a:latin typeface="+mj-lt"/>
              </a:rPr>
              <a:t>THỨC ĐẠI SỐ</a:t>
            </a:r>
          </a:p>
        </p:txBody>
      </p:sp>
      <mc:AlternateContent xmlns:mc="http://schemas.openxmlformats.org/markup-compatibility/2006" xmlns:a14="http://schemas.microsoft.com/office/drawing/2010/main">
        <mc:Choice Requires="a14">
          <p:sp>
            <p:nvSpPr>
              <p:cNvPr id="2" name="Rectangle 1"/>
              <p:cNvSpPr/>
              <p:nvPr/>
            </p:nvSpPr>
            <p:spPr>
              <a:xfrm>
                <a:off x="457200" y="889575"/>
                <a:ext cx="11353800" cy="1472454"/>
              </a:xfrm>
              <a:prstGeom prst="rect">
                <a:avLst/>
              </a:prstGeom>
            </p:spPr>
            <p:txBody>
              <a:bodyPr wrap="square">
                <a:spAutoFit/>
              </a:bodyPr>
              <a:lstStyle/>
              <a:p>
                <a:pPr algn="just">
                  <a:spcAft>
                    <a:spcPts val="0"/>
                  </a:spcAft>
                </a:pPr>
                <a:r>
                  <a:rPr lang="en-US" sz="2800" b="1" smtClean="0">
                    <a:solidFill>
                      <a:srgbClr val="00B050"/>
                    </a:solidFill>
                    <a:latin typeface="+mj-lt"/>
                    <a:ea typeface="Times New Roman" panose="02020603050405020304" pitchFamily="18" charset="0"/>
                    <a:cs typeface="Times New Roman" panose="02020603050405020304" pitchFamily="18" charset="0"/>
                  </a:rPr>
                  <a:t>Thực hành 1. </a:t>
                </a:r>
                <a:r>
                  <a:rPr lang="en-US" sz="2800">
                    <a:effectLst/>
                    <a:latin typeface="+mj-lt"/>
                    <a:ea typeface="Times New Roman" panose="02020603050405020304" pitchFamily="18" charset="0"/>
                    <a:cs typeface="Times New Roman" panose="02020603050405020304" pitchFamily="18" charset="0"/>
                  </a:rPr>
                  <a:t>Tìm giá trị của phân thức:</a:t>
                </a:r>
                <a:endParaRPr lang="en-US" sz="2800">
                  <a:effectLst/>
                  <a:latin typeface="+mj-lt"/>
                  <a:ea typeface="Calibri" panose="020F0502020204030204" pitchFamily="34" charset="0"/>
                  <a:cs typeface="Times New Roman" panose="02020603050405020304" pitchFamily="18" charset="0"/>
                </a:endParaRPr>
              </a:p>
              <a:p>
                <a:pPr>
                  <a:spcAft>
                    <a:spcPts val="0"/>
                  </a:spcAft>
                </a:pPr>
                <a14:m>
                  <m:oMathPara xmlns:m="http://schemas.openxmlformats.org/officeDocument/2006/math">
                    <m:oMathParaPr>
                      <m:jc m:val="left"/>
                    </m:oMathParaPr>
                    <m:oMath xmlns:m="http://schemas.openxmlformats.org/officeDocument/2006/math">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a</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ạ</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i</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1</m:t>
                      </m:r>
                      <m:r>
                        <a:rPr lang="en-US" sz="2800" b="0" i="0" smtClea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b</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ạ</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i</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m:t>
                      </m:r>
                    </m:oMath>
                  </m:oMathPara>
                </a14:m>
                <a:endParaRPr lang="en-US" sz="2800">
                  <a:effectLst/>
                  <a:latin typeface="+mj-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57200" y="889575"/>
                <a:ext cx="11353800" cy="1472454"/>
              </a:xfrm>
              <a:prstGeom prst="rect">
                <a:avLst/>
              </a:prstGeom>
              <a:blipFill>
                <a:blip r:embed="rId2"/>
                <a:stretch>
                  <a:fillRect l="-1074" t="-4564"/>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p14:dur="50">
        <p:randomBar dir="vert"/>
      </p:transition>
    </mc:Choice>
    <mc:Fallback xmlns="">
      <p:transition>
        <p:randomBar dir="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489" y="228600"/>
            <a:ext cx="4384711"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smtClean="0">
                <a:ln/>
                <a:solidFill>
                  <a:srgbClr val="C00000"/>
                </a:solidFill>
                <a:latin typeface="+mj-lt"/>
              </a:rPr>
              <a:t>1. PHÂN </a:t>
            </a:r>
            <a:r>
              <a:rPr lang="en-US" sz="3200" b="1">
                <a:ln/>
                <a:solidFill>
                  <a:srgbClr val="C00000"/>
                </a:solidFill>
                <a:latin typeface="+mj-lt"/>
              </a:rPr>
              <a:t>THỨC ĐẠI SỐ</a:t>
            </a:r>
          </a:p>
        </p:txBody>
      </p:sp>
      <mc:AlternateContent xmlns:mc="http://schemas.openxmlformats.org/markup-compatibility/2006" xmlns:a14="http://schemas.microsoft.com/office/drawing/2010/main">
        <mc:Choice Requires="a14">
          <p:sp>
            <p:nvSpPr>
              <p:cNvPr id="3" name="Rectangle 2"/>
              <p:cNvSpPr/>
              <p:nvPr/>
            </p:nvSpPr>
            <p:spPr>
              <a:xfrm>
                <a:off x="457200" y="889575"/>
                <a:ext cx="11353800" cy="1394997"/>
              </a:xfrm>
              <a:prstGeom prst="rect">
                <a:avLst/>
              </a:prstGeom>
            </p:spPr>
            <p:txBody>
              <a:bodyPr wrap="square">
                <a:spAutoFit/>
              </a:bodyPr>
              <a:lstStyle/>
              <a:p>
                <a:pPr algn="just">
                  <a:spcAft>
                    <a:spcPts val="0"/>
                  </a:spcAft>
                </a:pPr>
                <a:r>
                  <a:rPr lang="en-US" sz="2800" b="1" smtClean="0">
                    <a:solidFill>
                      <a:srgbClr val="00B050"/>
                    </a:solidFill>
                    <a:latin typeface="+mj-lt"/>
                    <a:ea typeface="Times New Roman" panose="02020603050405020304" pitchFamily="18" charset="0"/>
                    <a:cs typeface="Times New Roman" panose="02020603050405020304" pitchFamily="18" charset="0"/>
                  </a:rPr>
                  <a:t>Thực hành 1. </a:t>
                </a:r>
                <a:r>
                  <a:rPr lang="en-US" sz="2800">
                    <a:effectLst/>
                    <a:latin typeface="+mj-lt"/>
                    <a:ea typeface="Times New Roman" panose="02020603050405020304" pitchFamily="18" charset="0"/>
                    <a:cs typeface="Times New Roman" panose="02020603050405020304" pitchFamily="18" charset="0"/>
                  </a:rPr>
                  <a:t>Tìm giá trị của phân thức:</a:t>
                </a:r>
                <a:endParaRPr lang="en-US" sz="2800">
                  <a:effectLst/>
                  <a:latin typeface="+mj-lt"/>
                  <a:ea typeface="Calibri" panose="020F0502020204030204" pitchFamily="34" charset="0"/>
                  <a:cs typeface="Times New Roman" panose="02020603050405020304" pitchFamily="18" charset="0"/>
                </a:endParaRPr>
              </a:p>
              <a:p>
                <a:pPr>
                  <a:spcAft>
                    <a:spcPts val="0"/>
                  </a:spcAft>
                </a:pPr>
                <a14:m>
                  <m:oMathPara xmlns:m="http://schemas.openxmlformats.org/officeDocument/2006/math">
                    <m:oMathParaPr>
                      <m:jc m:val="left"/>
                    </m:oMathParaPr>
                    <m:oMath xmlns:m="http://schemas.openxmlformats.org/officeDocument/2006/math">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a</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ạ</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i</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1</m:t>
                      </m:r>
                    </m:oMath>
                  </m:oMathPara>
                </a14:m>
                <a:endParaRPr lang="en-US" sz="2800">
                  <a:effectLst/>
                  <a:latin typeface="+mj-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57200" y="889575"/>
                <a:ext cx="11353800" cy="1394997"/>
              </a:xfrm>
              <a:prstGeom prst="rect">
                <a:avLst/>
              </a:prstGeom>
              <a:blipFill>
                <a:blip r:embed="rId2"/>
                <a:stretch>
                  <a:fillRect l="-1074" t="-48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57200" y="2199289"/>
                <a:ext cx="11201400" cy="4658711"/>
              </a:xfrm>
              <a:prstGeom prst="rect">
                <a:avLst/>
              </a:prstGeom>
            </p:spPr>
            <p:txBody>
              <a:bodyPr wrap="square">
                <a:spAutoFit/>
              </a:bodyPr>
              <a:lstStyle/>
              <a:p>
                <a:pPr algn="ctr">
                  <a:lnSpc>
                    <a:spcPct val="130000"/>
                  </a:lnSpc>
                  <a:spcAft>
                    <a:spcPts val="0"/>
                  </a:spcAft>
                </a:pPr>
                <a:r>
                  <a:rPr lang="en-US" sz="2800" smtClean="0">
                    <a:latin typeface="+mj-lt"/>
                    <a:ea typeface="Times New Roman" panose="02020603050405020304" pitchFamily="18" charset="0"/>
                    <a:cs typeface="Times New Roman" panose="02020603050405020304" pitchFamily="18" charset="0"/>
                  </a:rPr>
                  <a:t>Giải</a:t>
                </a:r>
              </a:p>
              <a:p>
                <a:pPr algn="just">
                  <a:lnSpc>
                    <a:spcPct val="130000"/>
                  </a:lnSpc>
                  <a:spcAft>
                    <a:spcPts val="0"/>
                  </a:spcAft>
                </a:pPr>
                <a:r>
                  <a:rPr lang="en-US" sz="2800" smtClean="0">
                    <a:latin typeface="+mj-lt"/>
                    <a:ea typeface="Times New Roman" panose="02020603050405020304" pitchFamily="18" charset="0"/>
                    <a:cs typeface="Times New Roman" panose="02020603050405020304" pitchFamily="18" charset="0"/>
                  </a:rPr>
                  <a:t>Điều </a:t>
                </a:r>
                <a:r>
                  <a:rPr lang="en-US" sz="2800">
                    <a:latin typeface="+mj-lt"/>
                    <a:ea typeface="Times New Roman" panose="02020603050405020304" pitchFamily="18" charset="0"/>
                    <a:cs typeface="Times New Roman" panose="02020603050405020304" pitchFamily="18" charset="0"/>
                  </a:rPr>
                  <a:t>kiện xác định: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+2≠0 </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hay</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2</m:t>
                    </m:r>
                  </m:oMath>
                </a14:m>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r>
                  <a:rPr lang="en-US" sz="2800">
                    <a:effectLst/>
                    <a:latin typeface="+mj-lt"/>
                    <a:ea typeface="Times New Roman" panose="02020603050405020304" pitchFamily="18" charset="0"/>
                    <a:cs typeface="Times New Roman" panose="02020603050405020304" pitchFamily="18" charset="0"/>
                  </a:rPr>
                  <a:t>Nên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 </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v</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à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2800">
                    <a:effectLst/>
                    <a:latin typeface="+mj-lt"/>
                    <a:ea typeface="Times New Roman" panose="02020603050405020304" pitchFamily="18" charset="0"/>
                    <a:cs typeface="Times New Roman" panose="02020603050405020304" pitchFamily="18" charset="0"/>
                  </a:rPr>
                  <a:t> đều thỏa mãn điều kiện xác định.</a:t>
                </a:r>
                <a:endParaRPr lang="en-US" sz="2800">
                  <a:effectLst/>
                  <a:latin typeface="+mj-lt"/>
                  <a:ea typeface="Calibri" panose="020F0502020204030204" pitchFamily="34" charset="0"/>
                  <a:cs typeface="Times New Roman" panose="02020603050405020304" pitchFamily="18" charset="0"/>
                </a:endParaRPr>
              </a:p>
              <a:p>
                <a:pPr>
                  <a:spcAft>
                    <a:spcPts val="0"/>
                  </a:spcAft>
                </a:pPr>
                <a14:m>
                  <m:oMathPara xmlns:m="http://schemas.openxmlformats.org/officeDocument/2006/math">
                    <m:oMathParaPr>
                      <m:jc m:val="left"/>
                    </m:oMathParaPr>
                    <m:oMath xmlns:m="http://schemas.openxmlformats.org/officeDocument/2006/math">
                      <m:r>
                        <m:rPr>
                          <m:nor/>
                        </m:rPr>
                        <a:rPr lang="en-US" sz="2800">
                          <a:effectLst/>
                          <a:latin typeface="+mj-lt"/>
                          <a:ea typeface="Times New Roman" panose="02020603050405020304" pitchFamily="18" charset="0"/>
                          <a:cs typeface="Times New Roman" panose="02020603050405020304" pitchFamily="18" charset="0"/>
                        </a:rPr>
                        <m:t>T</m:t>
                      </m:r>
                      <m:r>
                        <m:rPr>
                          <m:nor/>
                        </m:rPr>
                        <a:rPr lang="en-US" sz="2800">
                          <a:effectLst/>
                          <a:latin typeface="+mj-lt"/>
                          <a:ea typeface="Times New Roman" panose="02020603050405020304" pitchFamily="18" charset="0"/>
                          <a:cs typeface="Times New Roman" panose="02020603050405020304" pitchFamily="18" charset="0"/>
                        </a:rPr>
                        <m:t>ạ</m:t>
                      </m:r>
                      <m:r>
                        <m:rPr>
                          <m:nor/>
                        </m:rPr>
                        <a:rPr lang="en-US" sz="2800">
                          <a:effectLst/>
                          <a:latin typeface="+mj-lt"/>
                          <a:ea typeface="Times New Roman" panose="02020603050405020304" pitchFamily="18" charset="0"/>
                          <a:cs typeface="Times New Roman" panose="02020603050405020304" pitchFamily="18" charset="0"/>
                        </a:rPr>
                        <m:t>i</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 </m:t>
                      </m:r>
                      <m:r>
                        <m:rPr>
                          <m:nor/>
                        </m:rPr>
                        <a:rPr lang="en-US" sz="2800">
                          <a:effectLst/>
                          <a:latin typeface="+mj-lt"/>
                          <a:ea typeface="Times New Roman" panose="02020603050405020304" pitchFamily="18" charset="0"/>
                          <a:cs typeface="Times New Roman" panose="02020603050405020304" pitchFamily="18" charset="0"/>
                        </a:rPr>
                        <m:t>ta</m:t>
                      </m:r>
                      <m:r>
                        <m:rPr>
                          <m:nor/>
                        </m:rPr>
                        <a:rPr lang="en-US" sz="2800">
                          <a:effectLst/>
                          <a:latin typeface="+mj-lt"/>
                          <a:ea typeface="Times New Roman" panose="02020603050405020304" pitchFamily="18" charset="0"/>
                          <a:cs typeface="Times New Roman" panose="02020603050405020304" pitchFamily="18" charset="0"/>
                        </a:rPr>
                        <m:t> </m:t>
                      </m:r>
                      <m:r>
                        <m:rPr>
                          <m:nor/>
                        </m:rPr>
                        <a:rPr lang="en-US" sz="2800">
                          <a:effectLst/>
                          <a:latin typeface="+mj-lt"/>
                          <a:ea typeface="Times New Roman" panose="02020603050405020304" pitchFamily="18" charset="0"/>
                          <a:cs typeface="Times New Roman" panose="02020603050405020304" pitchFamily="18" charset="0"/>
                        </a:rPr>
                        <m:t>c</m:t>
                      </m:r>
                      <m:r>
                        <m:rPr>
                          <m:nor/>
                        </m:rPr>
                        <a:rPr lang="en-US" sz="2800">
                          <a:effectLst/>
                          <a:latin typeface="+mj-lt"/>
                          <a:ea typeface="Times New Roman" panose="02020603050405020304" pitchFamily="18" charset="0"/>
                          <a:cs typeface="Times New Roman" panose="02020603050405020304" pitchFamily="18" charset="0"/>
                        </a:rPr>
                        <m:t>ó </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e>
                              </m:d>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−3+2</m:t>
                          </m:r>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=−16</m:t>
                      </m:r>
                    </m:oMath>
                  </m:oMathPara>
                </a14:m>
                <a:endParaRPr lang="en-US" sz="2800">
                  <a:effectLst/>
                  <a:latin typeface="+mj-lt"/>
                  <a:ea typeface="Calibri" panose="020F0502020204030204" pitchFamily="34" charset="0"/>
                  <a:cs typeface="Times New Roman" panose="02020603050405020304" pitchFamily="18" charset="0"/>
                </a:endParaRPr>
              </a:p>
              <a:p>
                <a:pPr>
                  <a:spcAft>
                    <a:spcPts val="0"/>
                  </a:spcAft>
                </a:pPr>
                <a14:m>
                  <m:oMathPara xmlns:m="http://schemas.openxmlformats.org/officeDocument/2006/math">
                    <m:oMathParaPr>
                      <m:jc m:val="left"/>
                    </m:oMathParaPr>
                    <m:oMath xmlns:m="http://schemas.openxmlformats.org/officeDocument/2006/math">
                      <m:r>
                        <m:rPr>
                          <m:nor/>
                        </m:rPr>
                        <a:rPr lang="en-US" sz="2800">
                          <a:effectLst/>
                          <a:latin typeface="+mj-lt"/>
                          <a:ea typeface="Times New Roman" panose="02020603050405020304" pitchFamily="18" charset="0"/>
                          <a:cs typeface="Times New Roman" panose="02020603050405020304" pitchFamily="18" charset="0"/>
                        </a:rPr>
                        <m:t>T</m:t>
                      </m:r>
                      <m:r>
                        <m:rPr>
                          <m:nor/>
                        </m:rPr>
                        <a:rPr lang="en-US" sz="2800">
                          <a:effectLst/>
                          <a:latin typeface="+mj-lt"/>
                          <a:ea typeface="Times New Roman" panose="02020603050405020304" pitchFamily="18" charset="0"/>
                          <a:cs typeface="Times New Roman" panose="02020603050405020304" pitchFamily="18" charset="0"/>
                        </a:rPr>
                        <m:t>ạ</m:t>
                      </m:r>
                      <m:r>
                        <m:rPr>
                          <m:nor/>
                        </m:rPr>
                        <a:rPr lang="en-US" sz="2800">
                          <a:effectLst/>
                          <a:latin typeface="+mj-lt"/>
                          <a:ea typeface="Times New Roman" panose="02020603050405020304" pitchFamily="18" charset="0"/>
                          <a:cs typeface="Times New Roman" panose="02020603050405020304" pitchFamily="18" charset="0"/>
                        </a:rPr>
                        <m:t>i</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 </m:t>
                      </m:r>
                      <m:r>
                        <m:rPr>
                          <m:nor/>
                        </m:rPr>
                        <a:rPr lang="en-US" sz="2800">
                          <a:effectLst/>
                          <a:latin typeface="+mj-lt"/>
                          <a:ea typeface="Times New Roman" panose="02020603050405020304" pitchFamily="18" charset="0"/>
                          <a:cs typeface="Times New Roman" panose="02020603050405020304" pitchFamily="18" charset="0"/>
                        </a:rPr>
                        <m:t>ta</m:t>
                      </m:r>
                      <m:r>
                        <m:rPr>
                          <m:nor/>
                        </m:rPr>
                        <a:rPr lang="en-US" sz="2800">
                          <a:effectLst/>
                          <a:latin typeface="+mj-lt"/>
                          <a:ea typeface="Times New Roman" panose="02020603050405020304" pitchFamily="18" charset="0"/>
                          <a:cs typeface="Times New Roman" panose="02020603050405020304" pitchFamily="18" charset="0"/>
                        </a:rPr>
                        <m:t> </m:t>
                      </m:r>
                      <m:r>
                        <m:rPr>
                          <m:nor/>
                        </m:rPr>
                        <a:rPr lang="en-US" sz="2800">
                          <a:effectLst/>
                          <a:latin typeface="+mj-lt"/>
                          <a:ea typeface="Times New Roman" panose="02020603050405020304" pitchFamily="18" charset="0"/>
                          <a:cs typeface="Times New Roman" panose="02020603050405020304" pitchFamily="18" charset="0"/>
                        </a:rPr>
                        <m:t>c</m:t>
                      </m:r>
                      <m:r>
                        <m:rPr>
                          <m:nor/>
                        </m:rPr>
                        <a:rPr lang="en-US" sz="2800">
                          <a:effectLst/>
                          <a:latin typeface="+mj-lt"/>
                          <a:ea typeface="Times New Roman" panose="02020603050405020304" pitchFamily="18" charset="0"/>
                          <a:cs typeface="Times New Roman" panose="02020603050405020304" pitchFamily="18" charset="0"/>
                        </a:rPr>
                        <m:t>ó </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−2.1+1</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1+2</m:t>
                          </m:r>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r>
                  <a:rPr lang="en-US" sz="2800">
                    <a:effectLst/>
                    <a:latin typeface="+mj-lt"/>
                    <a:ea typeface="Times New Roman" panose="02020603050405020304" pitchFamily="18" charset="0"/>
                    <a:cs typeface="Times New Roman" panose="02020603050405020304" pitchFamily="18" charset="0"/>
                  </a:rPr>
                  <a:t>Vậy với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en-US" sz="2800">
                    <a:effectLst/>
                    <a:latin typeface="+mj-lt"/>
                    <a:ea typeface="Times New Roman" panose="02020603050405020304" pitchFamily="18" charset="0"/>
                    <a:cs typeface="Times New Roman" panose="02020603050405020304" pitchFamily="18" charset="0"/>
                  </a:rPr>
                  <a:t> thì giá trị của phân thức là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−16</m:t>
                    </m:r>
                  </m:oMath>
                </a14:m>
                <a:endParaRPr lang="en-US" sz="2800">
                  <a:effectLst/>
                  <a:latin typeface="+mj-lt"/>
                  <a:ea typeface="Calibri" panose="020F0502020204030204" pitchFamily="34" charset="0"/>
                  <a:cs typeface="Times New Roman" panose="02020603050405020304" pitchFamily="18" charset="0"/>
                </a:endParaRPr>
              </a:p>
              <a:p>
                <a:pPr>
                  <a:lnSpc>
                    <a:spcPct val="130000"/>
                  </a:lnSpc>
                  <a:spcAft>
                    <a:spcPts val="0"/>
                  </a:spcAft>
                </a:pPr>
                <a:r>
                  <a:rPr lang="en-US" sz="2800">
                    <a:effectLst/>
                    <a:latin typeface="+mj-lt"/>
                    <a:ea typeface="Times New Roman" panose="02020603050405020304" pitchFamily="18" charset="0"/>
                  </a:rPr>
                  <a:t>Và với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2800">
                    <a:effectLst/>
                    <a:latin typeface="+mj-lt"/>
                    <a:ea typeface="Times New Roman" panose="02020603050405020304" pitchFamily="18" charset="0"/>
                  </a:rPr>
                  <a:t> thì giá trị của phân thức là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0</m:t>
                    </m:r>
                  </m:oMath>
                </a14:m>
                <a:endParaRPr lang="en-US" sz="2800">
                  <a:latin typeface="+mj-lt"/>
                </a:endParaRPr>
              </a:p>
            </p:txBody>
          </p:sp>
        </mc:Choice>
        <mc:Fallback xmlns="">
          <p:sp>
            <p:nvSpPr>
              <p:cNvPr id="4" name="Rectangle 3"/>
              <p:cNvSpPr>
                <a:spLocks noRot="1" noChangeAspect="1" noMove="1" noResize="1" noEditPoints="1" noAdjustHandles="1" noChangeArrowheads="1" noChangeShapeType="1" noTextEdit="1"/>
              </p:cNvSpPr>
              <p:nvPr/>
            </p:nvSpPr>
            <p:spPr>
              <a:xfrm>
                <a:off x="457200" y="2199289"/>
                <a:ext cx="11201400" cy="4658711"/>
              </a:xfrm>
              <a:prstGeom prst="rect">
                <a:avLst/>
              </a:prstGeom>
              <a:blipFill>
                <a:blip r:embed="rId3"/>
                <a:stretch>
                  <a:fillRect l="-1088" b="-1440"/>
                </a:stretch>
              </a:blipFill>
            </p:spPr>
            <p:txBody>
              <a:bodyPr/>
              <a:lstStyle/>
              <a:p>
                <a:r>
                  <a:rPr lang="en-US">
                    <a:noFill/>
                  </a:rPr>
                  <a:t> </a:t>
                </a:r>
              </a:p>
            </p:txBody>
          </p:sp>
        </mc:Fallback>
      </mc:AlternateContent>
    </p:spTree>
    <p:extLst>
      <p:ext uri="{BB962C8B-B14F-4D97-AF65-F5344CB8AC3E}">
        <p14:creationId xmlns:p14="http://schemas.microsoft.com/office/powerpoint/2010/main" val="3934246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489" y="228600"/>
            <a:ext cx="4384711"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smtClean="0">
                <a:ln/>
                <a:solidFill>
                  <a:srgbClr val="C00000"/>
                </a:solidFill>
                <a:latin typeface="+mj-lt"/>
              </a:rPr>
              <a:t>1. PHÂN </a:t>
            </a:r>
            <a:r>
              <a:rPr lang="en-US" sz="3200" b="1">
                <a:ln/>
                <a:solidFill>
                  <a:srgbClr val="C00000"/>
                </a:solidFill>
                <a:latin typeface="+mj-lt"/>
              </a:rPr>
              <a:t>THỨC ĐẠI SỐ</a:t>
            </a:r>
          </a:p>
        </p:txBody>
      </p:sp>
      <mc:AlternateContent xmlns:mc="http://schemas.openxmlformats.org/markup-compatibility/2006" xmlns:a14="http://schemas.microsoft.com/office/drawing/2010/main">
        <mc:Choice Requires="a14">
          <p:sp>
            <p:nvSpPr>
              <p:cNvPr id="3" name="Rectangle 2"/>
              <p:cNvSpPr/>
              <p:nvPr/>
            </p:nvSpPr>
            <p:spPr>
              <a:xfrm>
                <a:off x="457200" y="889575"/>
                <a:ext cx="11353800" cy="1472454"/>
              </a:xfrm>
              <a:prstGeom prst="rect">
                <a:avLst/>
              </a:prstGeom>
            </p:spPr>
            <p:txBody>
              <a:bodyPr wrap="square">
                <a:spAutoFit/>
              </a:bodyPr>
              <a:lstStyle/>
              <a:p>
                <a:pPr algn="just">
                  <a:spcAft>
                    <a:spcPts val="0"/>
                  </a:spcAft>
                </a:pPr>
                <a:r>
                  <a:rPr lang="en-US" sz="2800" b="1" smtClean="0">
                    <a:solidFill>
                      <a:srgbClr val="00B050"/>
                    </a:solidFill>
                    <a:latin typeface="+mj-lt"/>
                    <a:ea typeface="Times New Roman" panose="02020603050405020304" pitchFamily="18" charset="0"/>
                    <a:cs typeface="Times New Roman" panose="02020603050405020304" pitchFamily="18" charset="0"/>
                  </a:rPr>
                  <a:t>Thực hành 1. </a:t>
                </a:r>
                <a:r>
                  <a:rPr lang="en-US" sz="2800">
                    <a:effectLst/>
                    <a:latin typeface="+mj-lt"/>
                    <a:ea typeface="Times New Roman" panose="02020603050405020304" pitchFamily="18" charset="0"/>
                    <a:cs typeface="Times New Roman" panose="02020603050405020304" pitchFamily="18" charset="0"/>
                  </a:rPr>
                  <a:t>Tìm giá trị của phân thức:</a:t>
                </a:r>
                <a:endParaRPr lang="en-US" sz="2800">
                  <a:effectLst/>
                  <a:latin typeface="+mj-lt"/>
                  <a:ea typeface="Calibri" panose="020F0502020204030204" pitchFamily="34" charset="0"/>
                  <a:cs typeface="Times New Roman" panose="02020603050405020304" pitchFamily="18" charset="0"/>
                </a:endParaRPr>
              </a:p>
              <a:p>
                <a:pPr>
                  <a:spcAft>
                    <a:spcPts val="0"/>
                  </a:spcAft>
                </a:pPr>
                <a14:m>
                  <m:oMathPara xmlns:m="http://schemas.openxmlformats.org/officeDocument/2006/math">
                    <m:oMathParaPr>
                      <m:jc m:val="left"/>
                    </m:oMathParaPr>
                    <m:oMath xmlns:m="http://schemas.openxmlformats.org/officeDocument/2006/math">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b</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ạ</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i</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m:t>
                      </m:r>
                    </m:oMath>
                  </m:oMathPara>
                </a14:m>
                <a:endParaRPr lang="en-US" sz="2800">
                  <a:effectLst/>
                  <a:latin typeface="+mj-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57200" y="889575"/>
                <a:ext cx="11353800" cy="1472454"/>
              </a:xfrm>
              <a:prstGeom prst="rect">
                <a:avLst/>
              </a:prstGeom>
              <a:blipFill>
                <a:blip r:embed="rId2"/>
                <a:stretch>
                  <a:fillRect l="-1074" t="-4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533400" y="2286000"/>
                <a:ext cx="10820400" cy="3421193"/>
              </a:xfrm>
              <a:prstGeom prst="rect">
                <a:avLst/>
              </a:prstGeom>
            </p:spPr>
            <p:txBody>
              <a:bodyPr wrap="square">
                <a:spAutoFit/>
              </a:bodyPr>
              <a:lstStyle/>
              <a:p>
                <a:pPr algn="ctr">
                  <a:lnSpc>
                    <a:spcPct val="130000"/>
                  </a:lnSpc>
                  <a:spcAft>
                    <a:spcPts val="0"/>
                  </a:spcAft>
                </a:pPr>
                <a:r>
                  <a:rPr lang="en-US" sz="2800" smtClean="0">
                    <a:latin typeface="+mj-lt"/>
                    <a:ea typeface="Times New Roman" panose="02020603050405020304" pitchFamily="18" charset="0"/>
                    <a:cs typeface="Times New Roman" panose="02020603050405020304" pitchFamily="18" charset="0"/>
                  </a:rPr>
                  <a:t>Giải</a:t>
                </a:r>
              </a:p>
              <a:p>
                <a:pPr algn="just">
                  <a:lnSpc>
                    <a:spcPct val="130000"/>
                  </a:lnSpc>
                  <a:spcAft>
                    <a:spcPts val="0"/>
                  </a:spcAft>
                </a:pPr>
                <a:r>
                  <a:rPr lang="en-US" sz="2800" smtClean="0">
                    <a:latin typeface="+mj-lt"/>
                    <a:ea typeface="Times New Roman" panose="02020603050405020304" pitchFamily="18" charset="0"/>
                    <a:cs typeface="Times New Roman" panose="02020603050405020304" pitchFamily="18" charset="0"/>
                  </a:rPr>
                  <a:t>Điều </a:t>
                </a:r>
                <a:r>
                  <a:rPr lang="en-US" sz="2800">
                    <a:latin typeface="+mj-lt"/>
                    <a:ea typeface="Times New Roman" panose="02020603050405020304" pitchFamily="18" charset="0"/>
                    <a:cs typeface="Times New Roman" panose="02020603050405020304" pitchFamily="18" charset="0"/>
                  </a:rPr>
                  <a:t>kiện xác định: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≠0 </m:t>
                    </m:r>
                    <m:r>
                      <m:rPr>
                        <m:nor/>
                      </m:rPr>
                      <a:rPr lang="en-US" sz="2800">
                        <a:effectLst/>
                        <a:latin typeface="+mj-lt"/>
                        <a:ea typeface="Times New Roman" panose="02020603050405020304" pitchFamily="18" charset="0"/>
                        <a:cs typeface="Times New Roman" panose="02020603050405020304" pitchFamily="18" charset="0"/>
                      </a:rPr>
                      <m:t>hay</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oMath>
                </a14:m>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r>
                  <a:rPr lang="en-US" sz="2800">
                    <a:effectLst/>
                    <a:latin typeface="+mj-lt"/>
                    <a:ea typeface="Times New Roman" panose="02020603050405020304" pitchFamily="18" charset="0"/>
                    <a:cs typeface="Times New Roman" panose="02020603050405020304" pitchFamily="18" charset="0"/>
                  </a:rPr>
                  <a:t>Nên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2800">
                    <a:effectLst/>
                    <a:latin typeface="+mj-lt"/>
                    <a:ea typeface="Times New Roman" panose="02020603050405020304" pitchFamily="18" charset="0"/>
                    <a:cs typeface="Times New Roman" panose="02020603050405020304" pitchFamily="18" charset="0"/>
                  </a:rPr>
                  <a:t> thỏa mãn điều kiện xác định.</a:t>
                </a:r>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14:m>
                  <m:oMathPara xmlns:m="http://schemas.openxmlformats.org/officeDocument/2006/math">
                    <m:oMathParaPr>
                      <m:jc m:val="left"/>
                    </m:oMathParaPr>
                    <m:oMath xmlns:m="http://schemas.openxmlformats.org/officeDocument/2006/math">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ạ</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i</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 </m:t>
                      </m:r>
                      <m:r>
                        <m:rPr>
                          <m:nor/>
                        </m:rPr>
                        <a:rPr lang="en-US" sz="2800">
                          <a:effectLst/>
                          <a:latin typeface="+mj-lt"/>
                          <a:ea typeface="Times New Roman" panose="02020603050405020304" pitchFamily="18" charset="0"/>
                          <a:cs typeface="Times New Roman" panose="02020603050405020304" pitchFamily="18" charset="0"/>
                        </a:rPr>
                        <m:t>ta</m:t>
                      </m:r>
                      <m:r>
                        <m:rPr>
                          <m:nor/>
                        </m:rPr>
                        <a:rPr lang="en-US" sz="2800">
                          <a:effectLst/>
                          <a:latin typeface="+mj-lt"/>
                          <a:ea typeface="Times New Roman" panose="02020603050405020304" pitchFamily="18" charset="0"/>
                          <a:cs typeface="Times New Roman" panose="02020603050405020304" pitchFamily="18" charset="0"/>
                        </a:rPr>
                        <m:t> </m:t>
                      </m:r>
                      <m:r>
                        <m:rPr>
                          <m:nor/>
                        </m:rPr>
                        <a:rPr lang="en-US" sz="2800">
                          <a:effectLst/>
                          <a:latin typeface="+mj-lt"/>
                          <a:ea typeface="Times New Roman" panose="02020603050405020304" pitchFamily="18" charset="0"/>
                          <a:cs typeface="Times New Roman" panose="02020603050405020304" pitchFamily="18" charset="0"/>
                        </a:rPr>
                        <m:t>c</m:t>
                      </m:r>
                      <m:r>
                        <m:rPr>
                          <m:nor/>
                        </m:rPr>
                        <a:rPr lang="en-US" sz="2800">
                          <a:effectLst/>
                          <a:latin typeface="+mj-lt"/>
                          <a:ea typeface="Times New Roman" panose="02020603050405020304" pitchFamily="18" charset="0"/>
                          <a:cs typeface="Times New Roman" panose="02020603050405020304" pitchFamily="18" charset="0"/>
                        </a:rPr>
                        <m:t>ó</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m:t>
                              </m:r>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m:t>
                                  </m:r>
                                </m:e>
                              </m:d>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oMath>
                  </m:oMathPara>
                </a14:m>
                <a:endParaRPr lang="en-US" sz="2800">
                  <a:effectLst/>
                  <a:latin typeface="+mj-lt"/>
                  <a:ea typeface="Calibri" panose="020F0502020204030204" pitchFamily="34" charset="0"/>
                  <a:cs typeface="Times New Roman" panose="02020603050405020304" pitchFamily="18" charset="0"/>
                </a:endParaRPr>
              </a:p>
              <a:p>
                <a:r>
                  <a:rPr lang="en-US" sz="2800">
                    <a:effectLst/>
                    <a:latin typeface="+mj-lt"/>
                    <a:ea typeface="Times New Roman" panose="02020603050405020304" pitchFamily="18" charset="0"/>
                  </a:rPr>
                  <a:t>Vậy với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2800">
                    <a:effectLst/>
                    <a:latin typeface="+mj-lt"/>
                    <a:ea typeface="Times New Roman" panose="02020603050405020304" pitchFamily="18" charset="0"/>
                  </a:rPr>
                  <a:t> thì giá trị của phân thức là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oMath>
                </a14:m>
                <a:endParaRPr lang="en-US" sz="2800">
                  <a:latin typeface="+mj-lt"/>
                </a:endParaRPr>
              </a:p>
            </p:txBody>
          </p:sp>
        </mc:Choice>
        <mc:Fallback xmlns="">
          <p:sp>
            <p:nvSpPr>
              <p:cNvPr id="4" name="Rectangle 3"/>
              <p:cNvSpPr>
                <a:spLocks noRot="1" noChangeAspect="1" noMove="1" noResize="1" noEditPoints="1" noAdjustHandles="1" noChangeArrowheads="1" noChangeShapeType="1" noTextEdit="1"/>
              </p:cNvSpPr>
              <p:nvPr/>
            </p:nvSpPr>
            <p:spPr>
              <a:xfrm>
                <a:off x="533400" y="2286000"/>
                <a:ext cx="10820400" cy="3421193"/>
              </a:xfrm>
              <a:prstGeom prst="rect">
                <a:avLst/>
              </a:prstGeom>
              <a:blipFill>
                <a:blip r:embed="rId3"/>
                <a:stretch>
                  <a:fillRect l="-1183" b="-4100"/>
                </a:stretch>
              </a:blipFill>
            </p:spPr>
            <p:txBody>
              <a:bodyPr/>
              <a:lstStyle/>
              <a:p>
                <a:r>
                  <a:rPr lang="en-US">
                    <a:noFill/>
                  </a:rPr>
                  <a:t> </a:t>
                </a:r>
              </a:p>
            </p:txBody>
          </p:sp>
        </mc:Fallback>
      </mc:AlternateContent>
    </p:spTree>
    <p:extLst>
      <p:ext uri="{BB962C8B-B14F-4D97-AF65-F5344CB8AC3E}">
        <p14:creationId xmlns:p14="http://schemas.microsoft.com/office/powerpoint/2010/main" val="93984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489" y="329625"/>
            <a:ext cx="4384711"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smtClean="0">
                <a:ln/>
                <a:solidFill>
                  <a:srgbClr val="C00000"/>
                </a:solidFill>
                <a:latin typeface="+mj-lt"/>
              </a:rPr>
              <a:t>1. PHÂN </a:t>
            </a:r>
            <a:r>
              <a:rPr lang="en-US" sz="3200" b="1">
                <a:ln/>
                <a:solidFill>
                  <a:srgbClr val="C00000"/>
                </a:solidFill>
                <a:latin typeface="+mj-lt"/>
              </a:rPr>
              <a:t>THỨC ĐẠI SỐ</a:t>
            </a:r>
          </a:p>
        </p:txBody>
      </p:sp>
      <mc:AlternateContent xmlns:mc="http://schemas.openxmlformats.org/markup-compatibility/2006" xmlns:a14="http://schemas.microsoft.com/office/drawing/2010/main">
        <mc:Choice Requires="a14">
          <p:sp>
            <p:nvSpPr>
              <p:cNvPr id="3" name="Rectangle 2"/>
              <p:cNvSpPr/>
              <p:nvPr/>
            </p:nvSpPr>
            <p:spPr>
              <a:xfrm>
                <a:off x="457200" y="1033624"/>
                <a:ext cx="11353800" cy="1472454"/>
              </a:xfrm>
              <a:prstGeom prst="rect">
                <a:avLst/>
              </a:prstGeom>
            </p:spPr>
            <p:txBody>
              <a:bodyPr wrap="square">
                <a:spAutoFit/>
              </a:bodyPr>
              <a:lstStyle/>
              <a:p>
                <a:pPr algn="just">
                  <a:spcAft>
                    <a:spcPts val="0"/>
                  </a:spcAft>
                </a:pPr>
                <a:r>
                  <a:rPr lang="en-US" sz="2800" b="1" smtClean="0">
                    <a:ln>
                      <a:noFill/>
                    </a:ln>
                    <a:solidFill>
                      <a:srgbClr val="00B050"/>
                    </a:solidFill>
                    <a:effectLst/>
                    <a:latin typeface="+mj-lt"/>
                    <a:ea typeface="Times New Roman" panose="02020603050405020304" pitchFamily="18" charset="0"/>
                    <a:cs typeface="Times New Roman" panose="02020603050405020304" pitchFamily="18" charset="0"/>
                  </a:rPr>
                  <a:t>Thực </a:t>
                </a:r>
                <a:r>
                  <a:rPr lang="en-US" sz="2800" b="1">
                    <a:ln>
                      <a:noFill/>
                    </a:ln>
                    <a:solidFill>
                      <a:srgbClr val="00B050"/>
                    </a:solidFill>
                    <a:effectLst/>
                    <a:latin typeface="+mj-lt"/>
                    <a:ea typeface="Times New Roman" panose="02020603050405020304" pitchFamily="18" charset="0"/>
                    <a:cs typeface="Times New Roman" panose="02020603050405020304" pitchFamily="18" charset="0"/>
                  </a:rPr>
                  <a:t>hành 2. </a:t>
                </a:r>
                <a:r>
                  <a:rPr lang="en-US" sz="2800">
                    <a:effectLst/>
                    <a:latin typeface="+mj-lt"/>
                    <a:ea typeface="Times New Roman" panose="02020603050405020304" pitchFamily="18" charset="0"/>
                    <a:cs typeface="Times New Roman" panose="02020603050405020304" pitchFamily="18" charset="0"/>
                  </a:rPr>
                  <a:t>Viết điều kiện xác định của mỗi phân thức: </a:t>
                </a:r>
                <a:endParaRPr lang="en-US" sz="2800">
                  <a:effectLst/>
                  <a:latin typeface="+mj-lt"/>
                  <a:ea typeface="Calibri" panose="020F0502020204030204" pitchFamily="34" charset="0"/>
                  <a:cs typeface="Times New Roman" panose="02020603050405020304" pitchFamily="18" charset="0"/>
                </a:endParaRPr>
              </a:p>
              <a:p>
                <a:pPr algn="just">
                  <a:spcAft>
                    <a:spcPts val="0"/>
                  </a:spcAft>
                </a:pPr>
                <a14:m>
                  <m:oMathPara xmlns:m="http://schemas.openxmlformats.org/officeDocument/2006/math">
                    <m:oMathParaPr>
                      <m:jc m:val="left"/>
                    </m:oMathParaPr>
                    <m:oMath xmlns:m="http://schemas.openxmlformats.org/officeDocument/2006/math">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a</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b</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den>
                      </m:f>
                    </m:oMath>
                  </m:oMathPara>
                </a14:m>
                <a:endParaRPr lang="en-US" sz="2800">
                  <a:effectLst/>
                  <a:latin typeface="+mj-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57200" y="1033624"/>
                <a:ext cx="11353800" cy="1472454"/>
              </a:xfrm>
              <a:prstGeom prst="rect">
                <a:avLst/>
              </a:prstGeom>
              <a:blipFill>
                <a:blip r:embed="rId2"/>
                <a:stretch>
                  <a:fillRect l="-1074" t="-4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81000" y="2625302"/>
                <a:ext cx="10515600" cy="1714124"/>
              </a:xfrm>
              <a:prstGeom prst="rect">
                <a:avLst/>
              </a:prstGeom>
            </p:spPr>
            <p:txBody>
              <a:bodyPr wrap="square">
                <a:spAutoFit/>
              </a:bodyPr>
              <a:lstStyle/>
              <a:p>
                <a:pPr algn="ctr">
                  <a:lnSpc>
                    <a:spcPct val="130000"/>
                  </a:lnSpc>
                  <a:spcAft>
                    <a:spcPts val="0"/>
                  </a:spcAft>
                </a:pPr>
                <a:r>
                  <a:rPr lang="en-US" sz="2800" smtClean="0">
                    <a:latin typeface="+mj-lt"/>
                    <a:ea typeface="Times New Roman" panose="02020603050405020304" pitchFamily="18" charset="0"/>
                    <a:cs typeface="Times New Roman" panose="02020603050405020304" pitchFamily="18" charset="0"/>
                  </a:rPr>
                  <a:t>Giải</a:t>
                </a:r>
              </a:p>
              <a:p>
                <a:pPr algn="just">
                  <a:lnSpc>
                    <a:spcPct val="130000"/>
                  </a:lnSpc>
                  <a:spcAft>
                    <a:spcPts val="0"/>
                  </a:spcAft>
                </a:pPr>
                <a14:m>
                  <m:oMathPara xmlns:m="http://schemas.openxmlformats.org/officeDocument/2006/math">
                    <m:oMathParaPr>
                      <m:jc m:val="centerGroup"/>
                    </m:oMathParaPr>
                    <m:oMath xmlns:m="http://schemas.openxmlformats.org/officeDocument/2006/math">
                      <m:r>
                        <m:rPr>
                          <m:nor/>
                        </m:rPr>
                        <a:rPr lang="en-US" sz="2800">
                          <a:latin typeface="+mj-lt"/>
                          <a:ea typeface="Times New Roman" panose="02020603050405020304" pitchFamily="18" charset="0"/>
                          <a:cs typeface="Times New Roman" panose="02020603050405020304" pitchFamily="18" charset="0"/>
                        </a:rPr>
                        <m:t>a</m:t>
                      </m:r>
                      <m:r>
                        <m:rPr>
                          <m:nor/>
                        </m:rPr>
                        <a:rPr lang="en-US" sz="2800">
                          <a:latin typeface="+mj-lt"/>
                          <a:ea typeface="Times New Roman" panose="02020603050405020304" pitchFamily="18" charset="0"/>
                          <a:cs typeface="Times New Roman" panose="02020603050405020304" pitchFamily="18" charset="0"/>
                        </a:rPr>
                        <m:t>) Đ</m:t>
                      </m:r>
                      <m:r>
                        <m:rPr>
                          <m:nor/>
                        </m:rPr>
                        <a:rPr lang="en-US" sz="2800">
                          <a:latin typeface="+mj-lt"/>
                          <a:ea typeface="Times New Roman" panose="02020603050405020304" pitchFamily="18" charset="0"/>
                          <a:cs typeface="Times New Roman" panose="02020603050405020304" pitchFamily="18" charset="0"/>
                        </a:rPr>
                        <m:t>i</m:t>
                      </m:r>
                      <m:r>
                        <m:rPr>
                          <m:nor/>
                        </m:rPr>
                        <a:rPr lang="en-US" sz="2800">
                          <a:latin typeface="+mj-lt"/>
                          <a:ea typeface="Times New Roman" panose="02020603050405020304" pitchFamily="18" charset="0"/>
                          <a:cs typeface="Times New Roman" panose="02020603050405020304" pitchFamily="18" charset="0"/>
                        </a:rPr>
                        <m:t>ề</m:t>
                      </m:r>
                      <m:r>
                        <m:rPr>
                          <m:nor/>
                        </m:rPr>
                        <a:rPr lang="en-US" sz="2800">
                          <a:latin typeface="+mj-lt"/>
                          <a:ea typeface="Times New Roman" panose="02020603050405020304" pitchFamily="18" charset="0"/>
                          <a:cs typeface="Times New Roman" panose="02020603050405020304" pitchFamily="18" charset="0"/>
                        </a:rPr>
                        <m:t>u</m:t>
                      </m:r>
                      <m:r>
                        <m:rPr>
                          <m:nor/>
                        </m:rPr>
                        <a:rPr lang="en-US" sz="2800">
                          <a:latin typeface="+mj-lt"/>
                          <a:ea typeface="Times New Roman" panose="02020603050405020304" pitchFamily="18" charset="0"/>
                          <a:cs typeface="Times New Roman" panose="02020603050405020304" pitchFamily="18" charset="0"/>
                        </a:rPr>
                        <m:t> </m:t>
                      </m:r>
                      <m:r>
                        <m:rPr>
                          <m:nor/>
                        </m:rPr>
                        <a:rPr lang="en-US" sz="2800">
                          <a:latin typeface="+mj-lt"/>
                          <a:ea typeface="Times New Roman" panose="02020603050405020304" pitchFamily="18" charset="0"/>
                          <a:cs typeface="Times New Roman" panose="02020603050405020304" pitchFamily="18" charset="0"/>
                        </a:rPr>
                        <m:t>ki</m:t>
                      </m:r>
                      <m:r>
                        <m:rPr>
                          <m:nor/>
                        </m:rPr>
                        <a:rPr lang="en-US" sz="2800">
                          <a:latin typeface="+mj-lt"/>
                          <a:ea typeface="Times New Roman" panose="02020603050405020304" pitchFamily="18" charset="0"/>
                          <a:cs typeface="Times New Roman" panose="02020603050405020304" pitchFamily="18" charset="0"/>
                        </a:rPr>
                        <m:t>ệ</m:t>
                      </m:r>
                      <m:r>
                        <m:rPr>
                          <m:nor/>
                        </m:rPr>
                        <a:rPr lang="en-US" sz="2800">
                          <a:latin typeface="+mj-lt"/>
                          <a:ea typeface="Times New Roman" panose="02020603050405020304" pitchFamily="18" charset="0"/>
                          <a:cs typeface="Times New Roman" panose="02020603050405020304" pitchFamily="18" charset="0"/>
                        </a:rPr>
                        <m:t>n</m:t>
                      </m:r>
                      <m:r>
                        <m:rPr>
                          <m:nor/>
                        </m:rPr>
                        <a:rPr lang="en-US" sz="2800">
                          <a:latin typeface="+mj-lt"/>
                          <a:ea typeface="Times New Roman" panose="02020603050405020304" pitchFamily="18" charset="0"/>
                          <a:cs typeface="Times New Roman" panose="02020603050405020304" pitchFamily="18" charset="0"/>
                        </a:rPr>
                        <m:t> </m:t>
                      </m:r>
                      <m:r>
                        <m:rPr>
                          <m:nor/>
                        </m:rPr>
                        <a:rPr lang="en-US" sz="2800">
                          <a:latin typeface="+mj-lt"/>
                          <a:ea typeface="Times New Roman" panose="02020603050405020304" pitchFamily="18" charset="0"/>
                          <a:cs typeface="Times New Roman" panose="02020603050405020304" pitchFamily="18" charset="0"/>
                        </a:rPr>
                        <m:t>x</m:t>
                      </m:r>
                      <m:r>
                        <m:rPr>
                          <m:nor/>
                        </m:rPr>
                        <a:rPr lang="en-US" sz="2800">
                          <a:latin typeface="+mj-lt"/>
                          <a:ea typeface="Times New Roman" panose="02020603050405020304" pitchFamily="18" charset="0"/>
                          <a:cs typeface="Times New Roman" panose="02020603050405020304" pitchFamily="18" charset="0"/>
                        </a:rPr>
                        <m:t>á</m:t>
                      </m:r>
                      <m:r>
                        <m:rPr>
                          <m:nor/>
                        </m:rPr>
                        <a:rPr lang="en-US" sz="2800">
                          <a:latin typeface="+mj-lt"/>
                          <a:ea typeface="Times New Roman" panose="02020603050405020304" pitchFamily="18" charset="0"/>
                          <a:cs typeface="Times New Roman" panose="02020603050405020304" pitchFamily="18" charset="0"/>
                        </a:rPr>
                        <m:t>c</m:t>
                      </m:r>
                      <m:r>
                        <m:rPr>
                          <m:nor/>
                        </m:rPr>
                        <a:rPr lang="en-US" sz="2800">
                          <a:latin typeface="+mj-lt"/>
                          <a:ea typeface="Times New Roman" panose="02020603050405020304" pitchFamily="18" charset="0"/>
                          <a:cs typeface="Times New Roman" panose="02020603050405020304" pitchFamily="18" charset="0"/>
                        </a:rPr>
                        <m:t> đị</m:t>
                      </m:r>
                      <m:r>
                        <m:rPr>
                          <m:nor/>
                        </m:rPr>
                        <a:rPr lang="en-US" sz="2800">
                          <a:latin typeface="+mj-lt"/>
                          <a:ea typeface="Times New Roman" panose="02020603050405020304" pitchFamily="18" charset="0"/>
                          <a:cs typeface="Times New Roman" panose="02020603050405020304" pitchFamily="18" charset="0"/>
                        </a:rPr>
                        <m:t>nh</m:t>
                      </m:r>
                      <m:r>
                        <m:rPr>
                          <m:nor/>
                        </m:rPr>
                        <a:rPr lang="en-US" sz="2800">
                          <a:latin typeface="+mj-lt"/>
                          <a:ea typeface="Times New Roman" panose="02020603050405020304" pitchFamily="18" charset="0"/>
                          <a:cs typeface="Times New Roman" panose="02020603050405020304" pitchFamily="18" charset="0"/>
                        </a:rPr>
                        <m:t> </m:t>
                      </m:r>
                      <m:r>
                        <m:rPr>
                          <m:nor/>
                        </m:rPr>
                        <a:rPr lang="en-US" sz="2800">
                          <a:latin typeface="+mj-lt"/>
                          <a:ea typeface="Times New Roman" panose="02020603050405020304" pitchFamily="18" charset="0"/>
                          <a:cs typeface="Times New Roman" panose="02020603050405020304" pitchFamily="18" charset="0"/>
                        </a:rPr>
                        <m:t>c</m:t>
                      </m:r>
                      <m:r>
                        <m:rPr>
                          <m:nor/>
                        </m:rPr>
                        <a:rPr lang="en-US" sz="2800">
                          <a:latin typeface="+mj-lt"/>
                          <a:ea typeface="Times New Roman" panose="02020603050405020304" pitchFamily="18" charset="0"/>
                          <a:cs typeface="Times New Roman" panose="02020603050405020304" pitchFamily="18" charset="0"/>
                        </a:rPr>
                        <m:t>ủ</m:t>
                      </m:r>
                      <m:r>
                        <m:rPr>
                          <m:nor/>
                        </m:rPr>
                        <a:rPr lang="en-US" sz="2800">
                          <a:latin typeface="+mj-lt"/>
                          <a:ea typeface="Times New Roman" panose="02020603050405020304" pitchFamily="18" charset="0"/>
                          <a:cs typeface="Times New Roman" panose="02020603050405020304" pitchFamily="18" charset="0"/>
                        </a:rPr>
                        <m:t>a</m:t>
                      </m:r>
                      <m:r>
                        <m:rPr>
                          <m:nor/>
                        </m:rPr>
                        <a:rPr lang="en-US" sz="2800">
                          <a:latin typeface="+mj-lt"/>
                          <a:ea typeface="Times New Roman" panose="02020603050405020304" pitchFamily="18" charset="0"/>
                          <a:cs typeface="Times New Roman" panose="02020603050405020304" pitchFamily="18" charset="0"/>
                        </a:rPr>
                        <m:t> </m:t>
                      </m:r>
                      <m:r>
                        <m:rPr>
                          <m:nor/>
                        </m:rPr>
                        <a:rPr lang="en-US" sz="2800">
                          <a:latin typeface="+mj-lt"/>
                          <a:ea typeface="Times New Roman" panose="02020603050405020304" pitchFamily="18" charset="0"/>
                          <a:cs typeface="Times New Roman" panose="02020603050405020304" pitchFamily="18" charset="0"/>
                        </a:rPr>
                        <m:t>ph</m:t>
                      </m:r>
                      <m:r>
                        <m:rPr>
                          <m:nor/>
                        </m:rPr>
                        <a:rPr lang="en-US" sz="2800">
                          <a:latin typeface="+mj-lt"/>
                          <a:ea typeface="Times New Roman" panose="02020603050405020304" pitchFamily="18" charset="0"/>
                          <a:cs typeface="Times New Roman" panose="02020603050405020304" pitchFamily="18" charset="0"/>
                        </a:rPr>
                        <m:t>â</m:t>
                      </m:r>
                      <m:r>
                        <m:rPr>
                          <m:nor/>
                        </m:rPr>
                        <a:rPr lang="en-US" sz="2800">
                          <a:latin typeface="+mj-lt"/>
                          <a:ea typeface="Times New Roman" panose="02020603050405020304" pitchFamily="18" charset="0"/>
                          <a:cs typeface="Times New Roman" panose="02020603050405020304" pitchFamily="18" charset="0"/>
                        </a:rPr>
                        <m:t>n</m:t>
                      </m:r>
                      <m:r>
                        <m:rPr>
                          <m:nor/>
                        </m:rPr>
                        <a:rPr lang="en-US" sz="2800">
                          <a:latin typeface="+mj-lt"/>
                          <a:ea typeface="Times New Roman" panose="02020603050405020304" pitchFamily="18" charset="0"/>
                          <a:cs typeface="Times New Roman" panose="02020603050405020304" pitchFamily="18" charset="0"/>
                        </a:rPr>
                        <m:t> </m:t>
                      </m:r>
                      <m:r>
                        <m:rPr>
                          <m:nor/>
                        </m:rPr>
                        <a:rPr lang="en-US" sz="2800">
                          <a:latin typeface="+mj-lt"/>
                          <a:ea typeface="Times New Roman" panose="02020603050405020304" pitchFamily="18" charset="0"/>
                          <a:cs typeface="Times New Roman" panose="02020603050405020304" pitchFamily="18" charset="0"/>
                        </a:rPr>
                        <m:t>th</m:t>
                      </m:r>
                      <m:r>
                        <m:rPr>
                          <m:nor/>
                        </m:rPr>
                        <a:rPr lang="en-US" sz="2800">
                          <a:latin typeface="+mj-lt"/>
                          <a:ea typeface="Times New Roman" panose="02020603050405020304" pitchFamily="18" charset="0"/>
                          <a:cs typeface="Times New Roman" panose="02020603050405020304" pitchFamily="18" charset="0"/>
                        </a:rPr>
                        <m:t>ứ</m:t>
                      </m:r>
                      <m:r>
                        <m:rPr>
                          <m:nor/>
                        </m:rPr>
                        <a:rPr lang="en-US" sz="2800">
                          <a:latin typeface="+mj-lt"/>
                          <a:ea typeface="Times New Roman" panose="02020603050405020304" pitchFamily="18" charset="0"/>
                          <a:cs typeface="Times New Roman" panose="02020603050405020304" pitchFamily="18" charset="0"/>
                        </a:rPr>
                        <m:t>c</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a:effectLst/>
                          <a:latin typeface="+mj-lt"/>
                          <a:ea typeface="Times New Roman" panose="02020603050405020304" pitchFamily="18" charset="0"/>
                          <a:cs typeface="Times New Roman" panose="02020603050405020304" pitchFamily="18" charset="0"/>
                        </a:rPr>
                        <m:t>l</m:t>
                      </m:r>
                      <m:r>
                        <m:rPr>
                          <m:nor/>
                        </m:rPr>
                        <a:rPr lang="en-US" sz="2800">
                          <a:effectLst/>
                          <a:latin typeface="+mj-lt"/>
                          <a:ea typeface="Times New Roman" panose="02020603050405020304" pitchFamily="18" charset="0"/>
                          <a:cs typeface="Times New Roman" panose="02020603050405020304" pitchFamily="18" charset="0"/>
                        </a:rPr>
                        <m:t>à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+4≠0 </m:t>
                      </m:r>
                      <m:r>
                        <m:rPr>
                          <m:nor/>
                        </m:rPr>
                        <a:rPr lang="en-US" sz="2800">
                          <a:effectLst/>
                          <a:latin typeface="+mj-lt"/>
                          <a:ea typeface="Times New Roman" panose="02020603050405020304" pitchFamily="18" charset="0"/>
                          <a:cs typeface="Times New Roman" panose="02020603050405020304" pitchFamily="18" charset="0"/>
                        </a:rPr>
                        <m:t>hay</m:t>
                      </m:r>
                      <m:r>
                        <m:rPr>
                          <m:nor/>
                        </m:rPr>
                        <a:rPr lang="en-US" sz="2800">
                          <a:effectLst/>
                          <a:latin typeface="+mj-lt"/>
                          <a:ea typeface="Times New Roman" panose="02020603050405020304" pitchFamily="18" charset="0"/>
                          <a:cs typeface="Times New Roman" panose="02020603050405020304" pitchFamily="18" charset="0"/>
                        </a:rPr>
                        <m:t>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≠−4</m:t>
                      </m:r>
                    </m:oMath>
                  </m:oMathPara>
                </a14:m>
                <a:endParaRPr lang="en-US" sz="2800">
                  <a:effectLst/>
                  <a:latin typeface="+mj-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81000" y="2625302"/>
                <a:ext cx="10515600" cy="171412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81000" y="4343400"/>
                <a:ext cx="9090053" cy="10415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800">
                          <a:latin typeface="+mj-lt"/>
                        </a:rPr>
                        <m:t>b</m:t>
                      </m:r>
                      <m:r>
                        <m:rPr>
                          <m:nor/>
                        </m:rPr>
                        <a:rPr lang="en-US" sz="2800">
                          <a:latin typeface="+mj-lt"/>
                        </a:rPr>
                        <m:t>) Đ</m:t>
                      </m:r>
                      <m:r>
                        <m:rPr>
                          <m:nor/>
                        </m:rPr>
                        <a:rPr lang="en-US" sz="2800">
                          <a:latin typeface="+mj-lt"/>
                        </a:rPr>
                        <m:t>i</m:t>
                      </m:r>
                      <m:r>
                        <m:rPr>
                          <m:nor/>
                        </m:rPr>
                        <a:rPr lang="en-US" sz="2800">
                          <a:latin typeface="+mj-lt"/>
                        </a:rPr>
                        <m:t>ề</m:t>
                      </m:r>
                      <m:r>
                        <m:rPr>
                          <m:nor/>
                        </m:rPr>
                        <a:rPr lang="en-US" sz="2800">
                          <a:latin typeface="+mj-lt"/>
                        </a:rPr>
                        <m:t>u</m:t>
                      </m:r>
                      <m:r>
                        <m:rPr>
                          <m:nor/>
                        </m:rPr>
                        <a:rPr lang="en-US" sz="2800">
                          <a:latin typeface="+mj-lt"/>
                        </a:rPr>
                        <m:t> </m:t>
                      </m:r>
                      <m:r>
                        <m:rPr>
                          <m:nor/>
                        </m:rPr>
                        <a:rPr lang="en-US" sz="2800">
                          <a:latin typeface="+mj-lt"/>
                        </a:rPr>
                        <m:t>ki</m:t>
                      </m:r>
                      <m:r>
                        <m:rPr>
                          <m:nor/>
                        </m:rPr>
                        <a:rPr lang="en-US" sz="2800">
                          <a:latin typeface="+mj-lt"/>
                        </a:rPr>
                        <m:t>ệ</m:t>
                      </m:r>
                      <m:r>
                        <m:rPr>
                          <m:nor/>
                        </m:rPr>
                        <a:rPr lang="en-US" sz="2800">
                          <a:latin typeface="+mj-lt"/>
                        </a:rPr>
                        <m:t>n</m:t>
                      </m:r>
                      <m:r>
                        <m:rPr>
                          <m:nor/>
                        </m:rPr>
                        <a:rPr lang="en-US" sz="2800">
                          <a:latin typeface="+mj-lt"/>
                        </a:rPr>
                        <m:t> </m:t>
                      </m:r>
                      <m:r>
                        <m:rPr>
                          <m:nor/>
                        </m:rPr>
                        <a:rPr lang="en-US" sz="2800">
                          <a:latin typeface="+mj-lt"/>
                        </a:rPr>
                        <m:t>x</m:t>
                      </m:r>
                      <m:r>
                        <m:rPr>
                          <m:nor/>
                        </m:rPr>
                        <a:rPr lang="en-US" sz="2800">
                          <a:latin typeface="+mj-lt"/>
                        </a:rPr>
                        <m:t>á</m:t>
                      </m:r>
                      <m:r>
                        <m:rPr>
                          <m:nor/>
                        </m:rPr>
                        <a:rPr lang="en-US" sz="2800">
                          <a:latin typeface="+mj-lt"/>
                        </a:rPr>
                        <m:t>c</m:t>
                      </m:r>
                      <m:r>
                        <m:rPr>
                          <m:nor/>
                        </m:rPr>
                        <a:rPr lang="en-US" sz="2800">
                          <a:latin typeface="+mj-lt"/>
                        </a:rPr>
                        <m:t> đị</m:t>
                      </m:r>
                      <m:r>
                        <m:rPr>
                          <m:nor/>
                        </m:rPr>
                        <a:rPr lang="en-US" sz="2800">
                          <a:latin typeface="+mj-lt"/>
                        </a:rPr>
                        <m:t>nh</m:t>
                      </m:r>
                      <m:r>
                        <m:rPr>
                          <m:nor/>
                        </m:rPr>
                        <a:rPr lang="en-US" sz="2800" i="1">
                          <a:latin typeface="+mj-lt"/>
                        </a:rPr>
                        <m:t> </m:t>
                      </m:r>
                      <m:r>
                        <m:rPr>
                          <m:nor/>
                        </m:rPr>
                        <a:rPr lang="en-US" sz="2800">
                          <a:latin typeface="+mj-lt"/>
                        </a:rPr>
                        <m:t>c</m:t>
                      </m:r>
                      <m:r>
                        <m:rPr>
                          <m:nor/>
                        </m:rPr>
                        <a:rPr lang="en-US" sz="2800">
                          <a:latin typeface="+mj-lt"/>
                        </a:rPr>
                        <m:t>ủ</m:t>
                      </m:r>
                      <m:r>
                        <m:rPr>
                          <m:nor/>
                        </m:rPr>
                        <a:rPr lang="en-US" sz="2800">
                          <a:latin typeface="+mj-lt"/>
                        </a:rPr>
                        <m:t>a</m:t>
                      </m:r>
                      <m:r>
                        <m:rPr>
                          <m:nor/>
                        </m:rPr>
                        <a:rPr lang="en-US" sz="2800">
                          <a:latin typeface="+mj-lt"/>
                        </a:rPr>
                        <m:t> </m:t>
                      </m:r>
                      <m:r>
                        <m:rPr>
                          <m:nor/>
                        </m:rPr>
                        <a:rPr lang="en-US" sz="2800">
                          <a:latin typeface="+mj-lt"/>
                        </a:rPr>
                        <m:t>ph</m:t>
                      </m:r>
                      <m:r>
                        <m:rPr>
                          <m:nor/>
                        </m:rPr>
                        <a:rPr lang="en-US" sz="2800">
                          <a:latin typeface="+mj-lt"/>
                        </a:rPr>
                        <m:t>â</m:t>
                      </m:r>
                      <m:r>
                        <m:rPr>
                          <m:nor/>
                        </m:rPr>
                        <a:rPr lang="en-US" sz="2800">
                          <a:latin typeface="+mj-lt"/>
                        </a:rPr>
                        <m:t>n</m:t>
                      </m:r>
                      <m:r>
                        <m:rPr>
                          <m:nor/>
                        </m:rPr>
                        <a:rPr lang="en-US" sz="2800">
                          <a:latin typeface="+mj-lt"/>
                        </a:rPr>
                        <m:t> </m:t>
                      </m:r>
                      <m:r>
                        <m:rPr>
                          <m:nor/>
                        </m:rPr>
                        <a:rPr lang="en-US" sz="2800">
                          <a:latin typeface="+mj-lt"/>
                        </a:rPr>
                        <m:t>th</m:t>
                      </m:r>
                      <m:r>
                        <m:rPr>
                          <m:nor/>
                        </m:rPr>
                        <a:rPr lang="en-US" sz="2800">
                          <a:latin typeface="+mj-lt"/>
                        </a:rPr>
                        <m:t>ứ</m:t>
                      </m:r>
                      <m:r>
                        <m:rPr>
                          <m:nor/>
                        </m:rPr>
                        <a:rPr lang="en-US" sz="2800">
                          <a:latin typeface="+mj-lt"/>
                        </a:rPr>
                        <m:t>c</m:t>
                      </m:r>
                      <m:r>
                        <a:rPr lang="en-US" sz="2800" i="0">
                          <a:latin typeface="Cambria Math" panose="02040503050406030204" pitchFamily="18" charset="0"/>
                        </a:rPr>
                        <m:t> </m:t>
                      </m:r>
                      <m:f>
                        <m:fPr>
                          <m:ctrlPr>
                            <a:rPr lang="en-US" sz="2800" i="1">
                              <a:latin typeface="Cambria Math" panose="02040503050406030204" pitchFamily="18" charset="0"/>
                            </a:rPr>
                          </m:ctrlPr>
                        </m:fPr>
                        <m:num>
                          <m:r>
                            <a:rPr lang="en-US" sz="2800" i="1">
                              <a:latin typeface="Cambria Math" panose="02040503050406030204" pitchFamily="18" charset="0"/>
                            </a:rPr>
                            <m:t>𝑥</m:t>
                          </m:r>
                          <m:sSup>
                            <m:sSupPr>
                              <m:ctrlPr>
                                <a:rPr lang="en-US" sz="2800" i="1">
                                  <a:latin typeface="Cambria Math" panose="02040503050406030204" pitchFamily="18" charset="0"/>
                                </a:rPr>
                              </m:ctrlPr>
                            </m:sSupPr>
                            <m:e>
                              <m:r>
                                <a:rPr lang="en-US" sz="2800" i="1">
                                  <a:latin typeface="Cambria Math" panose="02040503050406030204" pitchFamily="18" charset="0"/>
                                </a:rPr>
                                <m:t>𝑦</m:t>
                              </m:r>
                            </m:e>
                            <m:sup>
                              <m:r>
                                <a:rPr lang="en-US" sz="2800" i="0">
                                  <a:latin typeface="Cambria Math" panose="02040503050406030204" pitchFamily="18" charset="0"/>
                                </a:rPr>
                                <m:t>2</m:t>
                              </m:r>
                            </m:sup>
                          </m:sSup>
                        </m:num>
                        <m:den>
                          <m:r>
                            <a:rPr lang="en-US" sz="2800" i="1">
                              <a:latin typeface="Cambria Math" panose="02040503050406030204" pitchFamily="18" charset="0"/>
                            </a:rPr>
                            <m:t>𝑥</m:t>
                          </m:r>
                          <m:r>
                            <a:rPr lang="en-US" sz="2800" i="0">
                              <a:latin typeface="Cambria Math" panose="02040503050406030204" pitchFamily="18" charset="0"/>
                            </a:rPr>
                            <m:t>−2</m:t>
                          </m:r>
                          <m:r>
                            <a:rPr lang="en-US" sz="2800" i="1">
                              <a:latin typeface="Cambria Math" panose="02040503050406030204" pitchFamily="18" charset="0"/>
                            </a:rPr>
                            <m:t>𝑦</m:t>
                          </m:r>
                        </m:den>
                      </m:f>
                      <m:r>
                        <a:rPr lang="en-US" sz="2800" i="0">
                          <a:latin typeface="Cambria Math" panose="02040503050406030204" pitchFamily="18" charset="0"/>
                        </a:rPr>
                        <m:t> </m:t>
                      </m:r>
                      <m:r>
                        <m:rPr>
                          <m:nor/>
                        </m:rPr>
                        <a:rPr lang="en-US" sz="2800">
                          <a:latin typeface="+mj-lt"/>
                        </a:rPr>
                        <m:t>l</m:t>
                      </m:r>
                      <m:r>
                        <m:rPr>
                          <m:nor/>
                        </m:rPr>
                        <a:rPr lang="en-US" sz="2800">
                          <a:latin typeface="+mj-lt"/>
                        </a:rPr>
                        <m:t>à</m:t>
                      </m:r>
                      <m:r>
                        <a:rPr lang="en-US" sz="2800" i="0">
                          <a:latin typeface="Cambria Math" panose="02040503050406030204" pitchFamily="18" charset="0"/>
                        </a:rPr>
                        <m:t> </m:t>
                      </m:r>
                      <m:r>
                        <a:rPr lang="en-US" sz="2800" i="1">
                          <a:latin typeface="Cambria Math" panose="02040503050406030204" pitchFamily="18" charset="0"/>
                        </a:rPr>
                        <m:t>𝑥</m:t>
                      </m:r>
                      <m:r>
                        <a:rPr lang="en-US" sz="2800" i="0">
                          <a:latin typeface="Cambria Math" panose="02040503050406030204" pitchFamily="18" charset="0"/>
                        </a:rPr>
                        <m:t>−2</m:t>
                      </m:r>
                      <m:r>
                        <a:rPr lang="en-US" sz="2800" i="1">
                          <a:latin typeface="Cambria Math" panose="02040503050406030204" pitchFamily="18" charset="0"/>
                        </a:rPr>
                        <m:t>𝑦</m:t>
                      </m:r>
                      <m:r>
                        <a:rPr lang="en-US" sz="2800" i="0">
                          <a:latin typeface="Cambria Math" panose="02040503050406030204" pitchFamily="18" charset="0"/>
                        </a:rPr>
                        <m:t>≠0</m:t>
                      </m:r>
                    </m:oMath>
                  </m:oMathPara>
                </a14:m>
                <a:endParaRPr lang="en-US" sz="2800">
                  <a:latin typeface="+mj-lt"/>
                </a:endParaRPr>
              </a:p>
            </p:txBody>
          </p:sp>
        </mc:Choice>
        <mc:Fallback xmlns="">
          <p:sp>
            <p:nvSpPr>
              <p:cNvPr id="5" name="Rectangle 4"/>
              <p:cNvSpPr>
                <a:spLocks noRot="1" noChangeAspect="1" noMove="1" noResize="1" noEditPoints="1" noAdjustHandles="1" noChangeArrowheads="1" noChangeShapeType="1" noTextEdit="1"/>
              </p:cNvSpPr>
              <p:nvPr/>
            </p:nvSpPr>
            <p:spPr>
              <a:xfrm>
                <a:off x="381000" y="4343400"/>
                <a:ext cx="9090053" cy="1041567"/>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6508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489" y="329625"/>
            <a:ext cx="4384711"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smtClean="0">
                <a:ln/>
                <a:solidFill>
                  <a:srgbClr val="C00000"/>
                </a:solidFill>
                <a:latin typeface="+mj-lt"/>
              </a:rPr>
              <a:t>1. PHÂN </a:t>
            </a:r>
            <a:r>
              <a:rPr lang="en-US" sz="3200" b="1">
                <a:ln/>
                <a:solidFill>
                  <a:srgbClr val="C00000"/>
                </a:solidFill>
                <a:latin typeface="+mj-lt"/>
              </a:rPr>
              <a:t>THỨC ĐẠI SỐ</a:t>
            </a:r>
          </a:p>
        </p:txBody>
      </p:sp>
      <mc:AlternateContent xmlns:mc="http://schemas.openxmlformats.org/markup-compatibility/2006" xmlns:a14="http://schemas.microsoft.com/office/drawing/2010/main">
        <mc:Choice Requires="a14">
          <p:sp>
            <p:nvSpPr>
              <p:cNvPr id="3" name="Rectangle 2"/>
              <p:cNvSpPr/>
              <p:nvPr/>
            </p:nvSpPr>
            <p:spPr>
              <a:xfrm>
                <a:off x="457200" y="975147"/>
                <a:ext cx="11582400" cy="2508059"/>
              </a:xfrm>
              <a:prstGeom prst="rect">
                <a:avLst/>
              </a:prstGeom>
            </p:spPr>
            <p:txBody>
              <a:bodyPr wrap="square">
                <a:spAutoFit/>
              </a:bodyPr>
              <a:lstStyle/>
              <a:p>
                <a:pPr algn="just">
                  <a:spcAft>
                    <a:spcPts val="0"/>
                  </a:spcAft>
                </a:pPr>
                <a:r>
                  <a:rPr lang="en-US" sz="2800" b="1" smtClean="0">
                    <a:solidFill>
                      <a:srgbClr val="C00000"/>
                    </a:solidFill>
                    <a:latin typeface="+mj-lt"/>
                    <a:ea typeface="Times New Roman" panose="02020603050405020304" pitchFamily="18" charset="0"/>
                    <a:cs typeface="Times New Roman" panose="02020603050405020304" pitchFamily="18" charset="0"/>
                  </a:rPr>
                  <a:t>Vận dụng.</a:t>
                </a:r>
                <a:r>
                  <a:rPr lang="en-US" sz="2800">
                    <a:effectLst/>
                    <a:latin typeface="+mj-lt"/>
                    <a:ea typeface="Times New Roman" panose="02020603050405020304" pitchFamily="18" charset="0"/>
                    <a:cs typeface="Times New Roman" panose="02020603050405020304" pitchFamily="18" charset="0"/>
                  </a:rPr>
                  <a:t> Giá thành trung bình của một chiếc áo sơ mi được một xí </a:t>
                </a:r>
                <a:r>
                  <a:rPr lang="en-US" sz="2800" smtClean="0">
                    <a:effectLst/>
                    <a:latin typeface="+mj-lt"/>
                    <a:ea typeface="Times New Roman" panose="02020603050405020304" pitchFamily="18" charset="0"/>
                    <a:cs typeface="Times New Roman" panose="02020603050405020304" pitchFamily="18" charset="0"/>
                  </a:rPr>
                  <a:t>nghiệp </a:t>
                </a:r>
              </a:p>
              <a:p>
                <a:pPr algn="just">
                  <a:spcAft>
                    <a:spcPts val="0"/>
                  </a:spcAft>
                </a:pPr>
                <a14:m>
                  <m:oMathPara xmlns:m="http://schemas.openxmlformats.org/officeDocument/2006/math">
                    <m:oMathParaPr>
                      <m:jc m:val="left"/>
                    </m:oMathParaPr>
                    <m:oMath xmlns:m="http://schemas.openxmlformats.org/officeDocument/2006/math">
                      <m:r>
                        <m:rPr>
                          <m:sty m:val="p"/>
                        </m:rPr>
                        <a:rPr lang="en-US" sz="2800" i="0" smtClean="0">
                          <a:effectLst/>
                          <a:latin typeface="Cambria Math" panose="02040503050406030204" pitchFamily="18" charset="0"/>
                          <a:ea typeface="Times New Roman" panose="02020603050405020304" pitchFamily="18" charset="0"/>
                          <a:cs typeface="Times New Roman" panose="02020603050405020304" pitchFamily="18" charset="0"/>
                        </a:rPr>
                        <m:t>s</m:t>
                      </m:r>
                      <m:r>
                        <a:rPr lang="en-US" sz="2800" i="0" smtClean="0">
                          <a:effectLst/>
                          <a:latin typeface="Cambria Math" panose="02040503050406030204" pitchFamily="18" charset="0"/>
                          <a:ea typeface="Times New Roman" panose="02020603050405020304" pitchFamily="18" charset="0"/>
                          <a:cs typeface="Times New Roman" panose="02020603050405020304" pitchFamily="18" charset="0"/>
                        </a:rPr>
                        <m:t>ả</m:t>
                      </m:r>
                      <m:r>
                        <m:rPr>
                          <m:sty m:val="p"/>
                        </m:rPr>
                        <a:rPr lang="en-US" sz="2800" i="0" smtClean="0">
                          <a:effectLst/>
                          <a:latin typeface="Cambria Math" panose="02040503050406030204" pitchFamily="18" charset="0"/>
                          <a:ea typeface="Times New Roman" panose="02020603050405020304" pitchFamily="18" charset="0"/>
                          <a:cs typeface="Times New Roman" panose="02020603050405020304" pitchFamily="18" charset="0"/>
                        </a:rPr>
                        <m:t>n</m:t>
                      </m:r>
                      <m:r>
                        <a:rPr lang="en-US" sz="2800" i="0" smtClea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i="0">
                          <a:effectLst/>
                          <a:latin typeface="Cambria Math" panose="02040503050406030204" pitchFamily="18" charset="0"/>
                          <a:ea typeface="Times New Roman" panose="02020603050405020304" pitchFamily="18" charset="0"/>
                          <a:cs typeface="Times New Roman" panose="02020603050405020304" pitchFamily="18" charset="0"/>
                        </a:rPr>
                        <m:t>xu</m:t>
                      </m:r>
                      <m:r>
                        <a:rPr lang="en-US" sz="2800" i="0">
                          <a:effectLst/>
                          <a:latin typeface="Cambria Math" panose="02040503050406030204" pitchFamily="18" charset="0"/>
                          <a:ea typeface="Times New Roman" panose="02020603050405020304" pitchFamily="18" charset="0"/>
                          <a:cs typeface="Times New Roman" panose="02020603050405020304" pitchFamily="18" charset="0"/>
                        </a:rPr>
                        <m:t>ấ</m:t>
                      </m:r>
                      <m:r>
                        <m:rPr>
                          <m:sty m:val="p"/>
                        </m:rPr>
                        <a:rPr lang="en-US" sz="2800" i="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28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i="0">
                          <a:effectLst/>
                          <a:latin typeface="Cambria Math" panose="02040503050406030204" pitchFamily="18" charset="0"/>
                          <a:ea typeface="Times New Roman" panose="02020603050405020304" pitchFamily="18" charset="0"/>
                          <a:cs typeface="Times New Roman" panose="02020603050405020304" pitchFamily="18" charset="0"/>
                        </a:rPr>
                        <m:t>cho</m:t>
                      </m:r>
                      <m:r>
                        <a:rPr lang="en-US" sz="28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i="0">
                          <a:effectLst/>
                          <a:latin typeface="Cambria Math" panose="02040503050406030204" pitchFamily="18" charset="0"/>
                          <a:ea typeface="Times New Roman" panose="02020603050405020304" pitchFamily="18" charset="0"/>
                          <a:cs typeface="Times New Roman" panose="02020603050405020304" pitchFamily="18" charset="0"/>
                        </a:rPr>
                        <m:t>b</m:t>
                      </m:r>
                      <m:r>
                        <a:rPr lang="en-US" sz="2800" i="0">
                          <a:effectLst/>
                          <a:latin typeface="Cambria Math" panose="02040503050406030204" pitchFamily="18" charset="0"/>
                          <a:ea typeface="Times New Roman" panose="02020603050405020304" pitchFamily="18" charset="0"/>
                          <a:cs typeface="Times New Roman" panose="02020603050405020304" pitchFamily="18" charset="0"/>
                        </a:rPr>
                        <m:t>ở</m:t>
                      </m:r>
                      <m:r>
                        <m:rPr>
                          <m:sty m:val="p"/>
                        </m:rPr>
                        <a:rPr lang="en-US" sz="2800" i="0">
                          <a:effectLst/>
                          <a:latin typeface="Cambria Math" panose="02040503050406030204" pitchFamily="18" charset="0"/>
                          <a:ea typeface="Times New Roman" panose="02020603050405020304" pitchFamily="18" charset="0"/>
                          <a:cs typeface="Times New Roman" panose="02020603050405020304" pitchFamily="18" charset="0"/>
                        </a:rPr>
                        <m:t>i</m:t>
                      </m:r>
                      <m:r>
                        <a:rPr lang="en-US" sz="28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i="0">
                          <a:effectLst/>
                          <a:latin typeface="Cambria Math" panose="02040503050406030204" pitchFamily="18" charset="0"/>
                          <a:ea typeface="Times New Roman" panose="02020603050405020304" pitchFamily="18" charset="0"/>
                          <a:cs typeface="Times New Roman" panose="02020603050405020304" pitchFamily="18" charset="0"/>
                        </a:rPr>
                        <m:t>bi</m:t>
                      </m:r>
                      <m:r>
                        <a:rPr lang="en-US" sz="2800" i="0">
                          <a:effectLst/>
                          <a:latin typeface="Cambria Math" panose="02040503050406030204" pitchFamily="18" charset="0"/>
                          <a:ea typeface="Times New Roman" panose="02020603050405020304" pitchFamily="18" charset="0"/>
                          <a:cs typeface="Times New Roman" panose="02020603050405020304" pitchFamily="18" charset="0"/>
                        </a:rPr>
                        <m:t>ể</m:t>
                      </m:r>
                      <m:r>
                        <m:rPr>
                          <m:sty m:val="p"/>
                        </m:rPr>
                        <a:rPr lang="en-US" sz="2800" i="0">
                          <a:effectLst/>
                          <a:latin typeface="Cambria Math" panose="02040503050406030204" pitchFamily="18" charset="0"/>
                          <a:ea typeface="Times New Roman" panose="02020603050405020304" pitchFamily="18" charset="0"/>
                          <a:cs typeface="Times New Roman" panose="02020603050405020304" pitchFamily="18" charset="0"/>
                        </a:rPr>
                        <m:t>u</m:t>
                      </m:r>
                      <m:r>
                        <a:rPr lang="en-US" sz="28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i="0">
                          <a:effectLst/>
                          <a:latin typeface="Cambria Math" panose="02040503050406030204" pitchFamily="18" charset="0"/>
                          <a:ea typeface="Times New Roman" panose="02020603050405020304" pitchFamily="18" charset="0"/>
                          <a:cs typeface="Times New Roman" panose="02020603050405020304" pitchFamily="18" charset="0"/>
                        </a:rPr>
                        <m:t>th</m:t>
                      </m:r>
                      <m:r>
                        <a:rPr lang="en-US" sz="2800" i="0">
                          <a:effectLst/>
                          <a:latin typeface="Cambria Math" panose="02040503050406030204" pitchFamily="18" charset="0"/>
                          <a:ea typeface="Times New Roman" panose="02020603050405020304" pitchFamily="18" charset="0"/>
                          <a:cs typeface="Times New Roman" panose="02020603050405020304" pitchFamily="18" charset="0"/>
                        </a:rPr>
                        <m:t>ứ</m:t>
                      </m:r>
                      <m:r>
                        <m:rPr>
                          <m:sty m:val="p"/>
                        </m:rPr>
                        <a:rPr lang="en-US" sz="2800" i="0">
                          <a:effectLst/>
                          <a:latin typeface="Cambria Math" panose="02040503050406030204" pitchFamily="18" charset="0"/>
                          <a:ea typeface="Times New Roman" panose="02020603050405020304" pitchFamily="18" charset="0"/>
                          <a:cs typeface="Times New Roman" panose="02020603050405020304" pitchFamily="18" charset="0"/>
                        </a:rPr>
                        <m:t>c</m:t>
                      </m:r>
                      <m:r>
                        <a:rPr lang="en-US" sz="2800" b="0" i="0"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𝐶</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0,0002</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+120</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+1000</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trong</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đó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l</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à </m:t>
                      </m:r>
                    </m:oMath>
                  </m:oMathPara>
                </a14:m>
                <a:endParaRPr lang="en-US" sz="2800" smtClean="0">
                  <a:effectLst/>
                  <a:latin typeface="+mj-lt"/>
                  <a:ea typeface="Times New Roman" panose="02020603050405020304" pitchFamily="18" charset="0"/>
                  <a:cs typeface="Times New Roman" panose="02020603050405020304" pitchFamily="18" charset="0"/>
                </a:endParaRPr>
              </a:p>
              <a:p>
                <a:pPr algn="just">
                  <a:lnSpc>
                    <a:spcPct val="130000"/>
                  </a:lnSpc>
                  <a:spcAft>
                    <a:spcPts val="0"/>
                  </a:spcAft>
                </a:pPr>
                <a14:m>
                  <m:oMath xmlns:m="http://schemas.openxmlformats.org/officeDocument/2006/math">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s</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ố á</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o</m:t>
                    </m:r>
                  </m:oMath>
                </a14:m>
                <a:r>
                  <a:rPr lang="en-US" sz="2800" smtClean="0">
                    <a:effectLst/>
                    <a:latin typeface="+mj-lt"/>
                    <a:ea typeface="Calibri" panose="020F0502020204030204" pitchFamily="34" charset="0"/>
                    <a:cs typeface="Times New Roman" panose="02020603050405020304" pitchFamily="18" charset="0"/>
                  </a:rPr>
                  <a:t> </a:t>
                </a:r>
                <a:r>
                  <a:rPr lang="en-US" sz="2800" smtClean="0">
                    <a:effectLst/>
                    <a:latin typeface="+mj-lt"/>
                    <a:ea typeface="Times New Roman" panose="02020603050405020304" pitchFamily="18" charset="0"/>
                    <a:cs typeface="Times New Roman" panose="02020603050405020304" pitchFamily="18" charset="0"/>
                  </a:rPr>
                  <a:t>được </a:t>
                </a:r>
                <a:r>
                  <a:rPr lang="en-US" sz="2800">
                    <a:effectLst/>
                    <a:latin typeface="+mj-lt"/>
                    <a:ea typeface="Times New Roman" panose="02020603050405020304" pitchFamily="18" charset="0"/>
                    <a:cs typeface="Times New Roman" panose="02020603050405020304" pitchFamily="18" charset="0"/>
                  </a:rPr>
                  <a:t>sản xuất và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𝐶</m:t>
                    </m:r>
                  </m:oMath>
                </a14:m>
                <a:r>
                  <a:rPr lang="en-US" sz="2800">
                    <a:effectLst/>
                    <a:latin typeface="+mj-lt"/>
                    <a:ea typeface="Times New Roman" panose="02020603050405020304" pitchFamily="18" charset="0"/>
                    <a:cs typeface="Times New Roman" panose="02020603050405020304" pitchFamily="18" charset="0"/>
                  </a:rPr>
                  <a:t> tính bằng nghìn đồng. </a:t>
                </a:r>
                <a:endParaRPr lang="en-US" sz="2800" smtClean="0">
                  <a:effectLst/>
                  <a:latin typeface="+mj-lt"/>
                  <a:ea typeface="Times New Roman" panose="02020603050405020304" pitchFamily="18" charset="0"/>
                  <a:cs typeface="Times New Roman" panose="02020603050405020304" pitchFamily="18" charset="0"/>
                </a:endParaRPr>
              </a:p>
              <a:p>
                <a:pPr algn="just">
                  <a:lnSpc>
                    <a:spcPct val="130000"/>
                  </a:lnSpc>
                  <a:spcAft>
                    <a:spcPts val="0"/>
                  </a:spcAft>
                </a:pPr>
                <a:r>
                  <a:rPr lang="en-US" sz="2800" smtClean="0">
                    <a:effectLst/>
                    <a:latin typeface="+mj-lt"/>
                    <a:ea typeface="Times New Roman" panose="02020603050405020304" pitchFamily="18" charset="0"/>
                    <a:cs typeface="Times New Roman" panose="02020603050405020304" pitchFamily="18" charset="0"/>
                  </a:rPr>
                  <a:t>Tính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𝐶</m:t>
                    </m:r>
                  </m:oMath>
                </a14:m>
                <a:r>
                  <a:rPr lang="en-US" sz="2800">
                    <a:effectLst/>
                    <a:latin typeface="+mj-lt"/>
                    <a:ea typeface="Times New Roman" panose="02020603050405020304" pitchFamily="18" charset="0"/>
                    <a:cs typeface="Times New Roman" panose="02020603050405020304" pitchFamily="18" charset="0"/>
                  </a:rPr>
                  <a:t> khi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=100,</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=1000.</m:t>
                    </m:r>
                  </m:oMath>
                </a14:m>
                <a:endParaRPr lang="en-US" sz="2800">
                  <a:latin typeface="+mj-lt"/>
                </a:endParaRPr>
              </a:p>
            </p:txBody>
          </p:sp>
        </mc:Choice>
        <mc:Fallback xmlns="">
          <p:sp>
            <p:nvSpPr>
              <p:cNvPr id="3" name="Rectangle 2"/>
              <p:cNvSpPr>
                <a:spLocks noRot="1" noChangeAspect="1" noMove="1" noResize="1" noEditPoints="1" noAdjustHandles="1" noChangeArrowheads="1" noChangeShapeType="1" noTextEdit="1"/>
              </p:cNvSpPr>
              <p:nvPr/>
            </p:nvSpPr>
            <p:spPr>
              <a:xfrm>
                <a:off x="457200" y="975147"/>
                <a:ext cx="11582400" cy="2508059"/>
              </a:xfrm>
              <a:prstGeom prst="rect">
                <a:avLst/>
              </a:prstGeom>
              <a:blipFill>
                <a:blip r:embed="rId2"/>
                <a:stretch>
                  <a:fillRect l="-1053" t="-2676" r="-368" b="-36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57200" y="3429000"/>
                <a:ext cx="11582400" cy="2929841"/>
              </a:xfrm>
              <a:prstGeom prst="rect">
                <a:avLst/>
              </a:prstGeom>
            </p:spPr>
            <p:txBody>
              <a:bodyPr wrap="square">
                <a:spAutoFit/>
              </a:bodyPr>
              <a:lstStyle/>
              <a:p>
                <a:pPr algn="ctr">
                  <a:lnSpc>
                    <a:spcPct val="110000"/>
                  </a:lnSpc>
                  <a:spcAft>
                    <a:spcPts val="0"/>
                  </a:spcAft>
                </a:pPr>
                <a:r>
                  <a:rPr lang="en-US" sz="2800">
                    <a:latin typeface="+mj-lt"/>
                    <a:ea typeface="Times New Roman" panose="02020603050405020304" pitchFamily="18" charset="0"/>
                    <a:cs typeface="Times New Roman" panose="02020603050405020304" pitchFamily="18" charset="0"/>
                  </a:rPr>
                  <a:t>Giải</a:t>
                </a:r>
                <a:endParaRPr lang="en-US" sz="2800">
                  <a:effectLst/>
                  <a:latin typeface="+mj-lt"/>
                  <a:ea typeface="Calibri" panose="020F0502020204030204" pitchFamily="34" charset="0"/>
                  <a:cs typeface="Times New Roman" panose="02020603050405020304" pitchFamily="18" charset="0"/>
                </a:endParaRPr>
              </a:p>
              <a:p>
                <a:pPr>
                  <a:lnSpc>
                    <a:spcPct val="110000"/>
                  </a:lnSpc>
                  <a:spcAft>
                    <a:spcPts val="0"/>
                  </a:spcAft>
                </a:pPr>
                <a14:m>
                  <m:oMathPara xmlns:m="http://schemas.openxmlformats.org/officeDocument/2006/math">
                    <m:oMathParaPr>
                      <m:jc m:val="left"/>
                    </m:oMathParaPr>
                    <m:oMath xmlns:m="http://schemas.openxmlformats.org/officeDocument/2006/math">
                      <m:r>
                        <m:rPr>
                          <m:nor/>
                        </m:rPr>
                        <a:rPr lang="en-US" sz="2800">
                          <a:effectLst/>
                          <a:latin typeface="+mj-lt"/>
                          <a:ea typeface="Times New Roman" panose="02020603050405020304" pitchFamily="18" charset="0"/>
                          <a:cs typeface="Times New Roman" panose="02020603050405020304" pitchFamily="18" charset="0"/>
                        </a:rPr>
                        <m:t>Khi</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=100 </m:t>
                      </m:r>
                      <m:r>
                        <m:rPr>
                          <m:nor/>
                        </m:rPr>
                        <a:rPr lang="en-US" sz="2800">
                          <a:effectLst/>
                          <a:latin typeface="+mj-lt"/>
                          <a:ea typeface="Times New Roman" panose="02020603050405020304" pitchFamily="18" charset="0"/>
                          <a:cs typeface="Times New Roman" panose="02020603050405020304" pitchFamily="18" charset="0"/>
                        </a:rPr>
                        <m:t>ta</m:t>
                      </m:r>
                      <m:r>
                        <m:rPr>
                          <m:nor/>
                        </m:rPr>
                        <a:rPr lang="en-US" sz="2800">
                          <a:effectLst/>
                          <a:latin typeface="+mj-lt"/>
                          <a:ea typeface="Times New Roman" panose="02020603050405020304" pitchFamily="18" charset="0"/>
                          <a:cs typeface="Times New Roman" panose="02020603050405020304" pitchFamily="18" charset="0"/>
                        </a:rPr>
                        <m:t> </m:t>
                      </m:r>
                      <m:r>
                        <m:rPr>
                          <m:nor/>
                        </m:rPr>
                        <a:rPr lang="en-US" sz="2800">
                          <a:effectLst/>
                          <a:latin typeface="+mj-lt"/>
                          <a:ea typeface="Times New Roman" panose="02020603050405020304" pitchFamily="18" charset="0"/>
                          <a:cs typeface="Times New Roman" panose="02020603050405020304" pitchFamily="18" charset="0"/>
                        </a:rPr>
                        <m:t>c</m:t>
                      </m:r>
                      <m:r>
                        <m:rPr>
                          <m:nor/>
                        </m:rPr>
                        <a:rPr lang="en-US" sz="2800">
                          <a:effectLst/>
                          <a:latin typeface="+mj-lt"/>
                          <a:ea typeface="Times New Roman" panose="02020603050405020304" pitchFamily="18" charset="0"/>
                          <a:cs typeface="Times New Roman" panose="02020603050405020304" pitchFamily="18" charset="0"/>
                        </a:rPr>
                        <m:t>ó</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𝐶</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100</m:t>
                          </m:r>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0,0002.</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100</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+120.100+1000</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100</m:t>
                          </m:r>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=130,02</m:t>
                      </m:r>
                    </m:oMath>
                  </m:oMathPara>
                </a14:m>
                <a:endParaRPr lang="en-US" sz="2800">
                  <a:effectLst/>
                  <a:latin typeface="+mj-lt"/>
                  <a:ea typeface="Calibri" panose="020F0502020204030204" pitchFamily="34" charset="0"/>
                  <a:cs typeface="Times New Roman" panose="02020603050405020304" pitchFamily="18" charset="0"/>
                </a:endParaRPr>
              </a:p>
              <a:p>
                <a:pPr algn="just">
                  <a:lnSpc>
                    <a:spcPct val="110000"/>
                  </a:lnSpc>
                  <a:spcAft>
                    <a:spcPts val="0"/>
                  </a:spcAft>
                </a:pPr>
                <a14:m>
                  <m:oMathPara xmlns:m="http://schemas.openxmlformats.org/officeDocument/2006/math">
                    <m:oMathParaPr>
                      <m:jc m:val="centerGroup"/>
                    </m:oMathParaPr>
                    <m:oMath xmlns:m="http://schemas.openxmlformats.org/officeDocument/2006/math">
                      <m:r>
                        <m:rPr>
                          <m:nor/>
                        </m:rPr>
                        <a:rPr lang="en-US" sz="2800">
                          <a:effectLst/>
                          <a:latin typeface="+mj-lt"/>
                          <a:ea typeface="Times New Roman" panose="02020603050405020304" pitchFamily="18" charset="0"/>
                          <a:cs typeface="Times New Roman" panose="02020603050405020304" pitchFamily="18" charset="0"/>
                        </a:rPr>
                        <m:t>Khi</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=1000 </m:t>
                      </m:r>
                      <m:r>
                        <m:rPr>
                          <m:nor/>
                        </m:rPr>
                        <a:rPr lang="en-US" sz="2800">
                          <a:effectLst/>
                          <a:latin typeface="+mj-lt"/>
                          <a:ea typeface="Times New Roman" panose="02020603050405020304" pitchFamily="18" charset="0"/>
                          <a:cs typeface="Times New Roman" panose="02020603050405020304" pitchFamily="18" charset="0"/>
                        </a:rPr>
                        <m:t>ta</m:t>
                      </m:r>
                      <m:r>
                        <m:rPr>
                          <m:nor/>
                        </m:rPr>
                        <a:rPr lang="en-US" sz="2800">
                          <a:effectLst/>
                          <a:latin typeface="+mj-lt"/>
                          <a:ea typeface="Times New Roman" panose="02020603050405020304" pitchFamily="18" charset="0"/>
                          <a:cs typeface="Times New Roman" panose="02020603050405020304" pitchFamily="18" charset="0"/>
                        </a:rPr>
                        <m:t> </m:t>
                      </m:r>
                      <m:r>
                        <m:rPr>
                          <m:nor/>
                        </m:rPr>
                        <a:rPr lang="en-US" sz="2800">
                          <a:effectLst/>
                          <a:latin typeface="+mj-lt"/>
                          <a:ea typeface="Times New Roman" panose="02020603050405020304" pitchFamily="18" charset="0"/>
                          <a:cs typeface="Times New Roman" panose="02020603050405020304" pitchFamily="18" charset="0"/>
                        </a:rPr>
                        <m:t>c</m:t>
                      </m:r>
                      <m:r>
                        <m:rPr>
                          <m:nor/>
                        </m:rPr>
                        <a:rPr lang="en-US" sz="2800">
                          <a:effectLst/>
                          <a:latin typeface="+mj-lt"/>
                          <a:ea typeface="Times New Roman" panose="02020603050405020304" pitchFamily="18" charset="0"/>
                          <a:cs typeface="Times New Roman" panose="02020603050405020304" pitchFamily="18" charset="0"/>
                        </a:rPr>
                        <m:t>ó</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𝐶</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1000</m:t>
                          </m:r>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0,0002.</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1000</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+120.1000+1000</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1000</m:t>
                          </m:r>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=121,2</m:t>
                      </m:r>
                    </m:oMath>
                  </m:oMathPara>
                </a14:m>
                <a:endParaRPr lang="en-US" sz="2800">
                  <a:effectLst/>
                  <a:latin typeface="+mj-lt"/>
                  <a:ea typeface="Calibri" panose="020F0502020204030204" pitchFamily="34" charset="0"/>
                  <a:cs typeface="Times New Roman" panose="02020603050405020304" pitchFamily="18" charset="0"/>
                </a:endParaRPr>
              </a:p>
              <a:p>
                <a:pPr algn="just">
                  <a:lnSpc>
                    <a:spcPct val="110000"/>
                  </a:lnSpc>
                  <a:spcAft>
                    <a:spcPts val="0"/>
                  </a:spcAft>
                </a:pPr>
                <a:r>
                  <a:rPr lang="en-US" sz="2800">
                    <a:effectLst/>
                    <a:latin typeface="+mj-lt"/>
                    <a:ea typeface="Times New Roman" panose="02020603050405020304" pitchFamily="18" charset="0"/>
                    <a:cs typeface="Times New Roman" panose="02020603050405020304" pitchFamily="18" charset="0"/>
                  </a:rPr>
                  <a:t>Vậy khi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=100</m:t>
                    </m:r>
                  </m:oMath>
                </a14:m>
                <a:r>
                  <a:rPr lang="en-US" sz="2800">
                    <a:effectLst/>
                    <a:latin typeface="+mj-lt"/>
                    <a:ea typeface="Times New Roman" panose="02020603050405020304" pitchFamily="18" charset="0"/>
                    <a:cs typeface="Times New Roman" panose="02020603050405020304" pitchFamily="18" charset="0"/>
                  </a:rPr>
                  <a:t> thì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𝐶</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=130,02</m:t>
                    </m:r>
                  </m:oMath>
                </a14:m>
                <a:r>
                  <a:rPr lang="en-US" sz="2800" smtClean="0">
                    <a:effectLst/>
                    <a:latin typeface="+mj-lt"/>
                    <a:ea typeface="Calibri" panose="020F0502020204030204" pitchFamily="34" charset="0"/>
                    <a:cs typeface="Times New Roman" panose="02020603050405020304" pitchFamily="18" charset="0"/>
                  </a:rPr>
                  <a:t>; </a:t>
                </a:r>
                <a:r>
                  <a:rPr lang="en-US" sz="2800" smtClean="0">
                    <a:effectLst/>
                    <a:latin typeface="+mj-lt"/>
                    <a:ea typeface="Times New Roman" panose="02020603050405020304" pitchFamily="18" charset="0"/>
                  </a:rPr>
                  <a:t>khi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=1000</m:t>
                    </m:r>
                  </m:oMath>
                </a14:m>
                <a:r>
                  <a:rPr lang="en-US" sz="2800">
                    <a:effectLst/>
                    <a:latin typeface="+mj-lt"/>
                    <a:ea typeface="Times New Roman" panose="02020603050405020304" pitchFamily="18" charset="0"/>
                  </a:rPr>
                  <a:t> thì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𝐶</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=121,2</m:t>
                    </m:r>
                  </m:oMath>
                </a14:m>
                <a:endParaRPr lang="en-US" sz="2800">
                  <a:latin typeface="+mj-lt"/>
                </a:endParaRPr>
              </a:p>
            </p:txBody>
          </p:sp>
        </mc:Choice>
        <mc:Fallback xmlns="">
          <p:sp>
            <p:nvSpPr>
              <p:cNvPr id="4" name="Rectangle 3"/>
              <p:cNvSpPr>
                <a:spLocks noRot="1" noChangeAspect="1" noMove="1" noResize="1" noEditPoints="1" noAdjustHandles="1" noChangeArrowheads="1" noChangeShapeType="1" noTextEdit="1"/>
              </p:cNvSpPr>
              <p:nvPr/>
            </p:nvSpPr>
            <p:spPr>
              <a:xfrm>
                <a:off x="457200" y="3429000"/>
                <a:ext cx="11582400" cy="2929841"/>
              </a:xfrm>
              <a:prstGeom prst="rect">
                <a:avLst/>
              </a:prstGeom>
              <a:blipFill>
                <a:blip r:embed="rId3"/>
                <a:stretch>
                  <a:fillRect l="-1053" t="-2083" b="-4792"/>
                </a:stretch>
              </a:blipFill>
            </p:spPr>
            <p:txBody>
              <a:bodyPr/>
              <a:lstStyle/>
              <a:p>
                <a:r>
                  <a:rPr lang="en-US">
                    <a:noFill/>
                  </a:rPr>
                  <a:t> </a:t>
                </a:r>
              </a:p>
            </p:txBody>
          </p:sp>
        </mc:Fallback>
      </mc:AlternateContent>
    </p:spTree>
    <p:extLst>
      <p:ext uri="{BB962C8B-B14F-4D97-AF65-F5344CB8AC3E}">
        <p14:creationId xmlns:p14="http://schemas.microsoft.com/office/powerpoint/2010/main" val="209866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28600"/>
            <a:ext cx="6400800"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smtClean="0">
                <a:ln/>
                <a:solidFill>
                  <a:srgbClr val="C00000"/>
                </a:solidFill>
                <a:latin typeface="+mj-lt"/>
              </a:rPr>
              <a:t>2. HAI PHÂN </a:t>
            </a:r>
            <a:r>
              <a:rPr lang="en-US" sz="3200" b="1">
                <a:ln/>
                <a:solidFill>
                  <a:srgbClr val="C00000"/>
                </a:solidFill>
                <a:latin typeface="+mj-lt"/>
              </a:rPr>
              <a:t>THỨC </a:t>
            </a:r>
            <a:r>
              <a:rPr lang="en-US" sz="3200" b="1" smtClean="0">
                <a:ln/>
                <a:solidFill>
                  <a:srgbClr val="C00000"/>
                </a:solidFill>
                <a:latin typeface="+mj-lt"/>
              </a:rPr>
              <a:t>BẰNG NHAU</a:t>
            </a:r>
            <a:endParaRPr lang="en-US" sz="3200" b="1">
              <a:ln/>
              <a:solidFill>
                <a:srgbClr val="C00000"/>
              </a:solidFill>
              <a:latin typeface="+mj-lt"/>
            </a:endParaRPr>
          </a:p>
        </p:txBody>
      </p:sp>
      <mc:AlternateContent xmlns:mc="http://schemas.openxmlformats.org/markup-compatibility/2006" xmlns:a14="http://schemas.microsoft.com/office/drawing/2010/main">
        <mc:Choice Requires="a14">
          <p:sp>
            <p:nvSpPr>
              <p:cNvPr id="3" name="Round Diagonal Corner Rectangle 2"/>
              <p:cNvSpPr/>
              <p:nvPr/>
            </p:nvSpPr>
            <p:spPr>
              <a:xfrm>
                <a:off x="533400" y="1219200"/>
                <a:ext cx="11506200" cy="4424973"/>
              </a:xfrm>
              <a:prstGeom prst="round2DiagRect">
                <a:avLst>
                  <a:gd name="adj1" fmla="val 11208"/>
                  <a:gd name="adj2" fmla="val 0"/>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31520" tIns="45720" rIns="72000" bIns="45720" numCol="1" spcCol="0" rtlCol="0" fromWordArt="0" anchor="ctr" anchorCtr="0" forceAA="0" compatLnSpc="1">
                <a:prstTxWarp prst="textNoShape">
                  <a:avLst/>
                </a:prstTxWarp>
                <a:spAutoFit/>
              </a:bodyPr>
              <a:lstStyle/>
              <a:p>
                <a:pPr algn="just">
                  <a:lnSpc>
                    <a:spcPct val="115000"/>
                  </a:lnSpc>
                  <a:spcAft>
                    <a:spcPts val="0"/>
                  </a:spcAft>
                </a:pPr>
                <a14:m>
                  <m:oMathPara xmlns:m="http://schemas.openxmlformats.org/officeDocument/2006/math">
                    <m:oMathParaPr>
                      <m:jc m:val="left"/>
                    </m:oMathParaPr>
                    <m:oMath xmlns:m="http://schemas.openxmlformats.org/officeDocument/2006/math">
                      <m:r>
                        <m:rPr>
                          <m:sty m:val="p"/>
                        </m:rP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X</m:t>
                      </m:r>
                      <m: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é</m:t>
                      </m:r>
                      <m:r>
                        <m:rPr>
                          <m:sty m:val="p"/>
                        </m:rP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t</m:t>
                      </m:r>
                      <m: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hai</m:t>
                      </m:r>
                      <m: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ph</m:t>
                      </m:r>
                      <m: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â</m:t>
                      </m:r>
                      <m:r>
                        <m:rPr>
                          <m:sty m:val="p"/>
                        </m:rP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n</m:t>
                      </m:r>
                      <m: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th</m:t>
                      </m:r>
                      <m: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ứ</m:t>
                      </m:r>
                      <m:r>
                        <m:rPr>
                          <m:sty m:val="p"/>
                        </m:rP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c</m:t>
                      </m:r>
                      <m: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 </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𝑀</m:t>
                      </m:r>
                      <m: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v</m:t>
                      </m:r>
                      <m: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à </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𝑁</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𝑥𝑦</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𝑦</m:t>
                          </m:r>
                        </m:den>
                      </m:f>
                    </m:oMath>
                  </m:oMathPara>
                </a14:m>
                <a:endParaRPr lang="en-US" sz="2800">
                  <a:effectLst/>
                  <a:latin typeface="Cambria" panose="020405030504060302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800" smtClean="0">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a) Tính </a:t>
                </a:r>
                <a:r>
                  <a:rPr lang="en-US" sz="2800">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giá trị của các phân thức trên khi </a:t>
                </a:r>
                <a14:m>
                  <m:oMath xmlns:m="http://schemas.openxmlformats.org/officeDocument/2006/math">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𝑥</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=3,</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𝑦</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2800">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 và khi </a:t>
                </a:r>
                <a14:m>
                  <m:oMath xmlns:m="http://schemas.openxmlformats.org/officeDocument/2006/math">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𝑥</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2800" i="1"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endParaRPr>
              </a:p>
              <a:p>
                <a:pPr>
                  <a:lnSpc>
                    <a:spcPct val="115000"/>
                  </a:lnSpc>
                  <a:spcAft>
                    <a:spcPts val="0"/>
                  </a:spcAft>
                </a:pPr>
                <a14:m>
                  <m:oMath xmlns:m="http://schemas.openxmlformats.org/officeDocument/2006/math">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𝑦</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=5.</m:t>
                    </m:r>
                  </m:oMath>
                </a14:m>
                <a:r>
                  <a:rPr lang="en-US" sz="2800" smtClean="0">
                    <a:effectLst/>
                    <a:latin typeface="Cambria" panose="02040503050406030204" pitchFamily="18" charset="0"/>
                    <a:ea typeface="Calibri" panose="020F0502020204030204" pitchFamily="34" charset="0"/>
                    <a:cs typeface="Times New Roman" panose="02020603050405020304" pitchFamily="18" charset="0"/>
                  </a:rPr>
                  <a:t> </a:t>
                </a:r>
                <a:endParaRPr lang="en-US" sz="2800">
                  <a:effectLst/>
                  <a:latin typeface="Cambria" panose="020405030504060302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800">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Nêu nhận xét về giá trị của M và N khi cho x và y nhận những giá trị nào đó </a:t>
                </a:r>
                <a14:m>
                  <m:oMath xmlns:m="http://schemas.openxmlformats.org/officeDocument/2006/math">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≠0 </m:t>
                    </m:r>
                    <m:r>
                      <m:rPr>
                        <m:sty m:val="p"/>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v</m:t>
                    </m:r>
                    <m: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à</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2800">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a:t>
                </a:r>
                <a:endParaRPr lang="en-US" sz="2800">
                  <a:effectLst/>
                  <a:latin typeface="Cambria" panose="020405030504060302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800">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b) Nhân tử thức của phân thức này với mẫu của phân thức kia, rồi so sánh hai đa thức nhận được. </a:t>
                </a:r>
                <a:endParaRPr lang="en-US" sz="2800">
                  <a:effectLst/>
                  <a:latin typeface="Cambria" panose="02040503050406030204" pitchFamily="18" charset="0"/>
                  <a:ea typeface="Calibri" panose="020F0502020204030204" pitchFamily="34" charset="0"/>
                  <a:cs typeface="Times New Roman" panose="02020603050405020304" pitchFamily="18" charset="0"/>
                </a:endParaRPr>
              </a:p>
            </p:txBody>
          </p:sp>
        </mc:Choice>
        <mc:Fallback xmlns="">
          <p:sp>
            <p:nvSpPr>
              <p:cNvPr id="3" name="Round Diagonal Corner Rectangle 2"/>
              <p:cNvSpPr>
                <a:spLocks noRot="1" noChangeAspect="1" noMove="1" noResize="1" noEditPoints="1" noAdjustHandles="1" noChangeArrowheads="1" noChangeShapeType="1" noTextEdit="1"/>
              </p:cNvSpPr>
              <p:nvPr/>
            </p:nvSpPr>
            <p:spPr>
              <a:xfrm>
                <a:off x="533400" y="1219200"/>
                <a:ext cx="11506200" cy="4424973"/>
              </a:xfrm>
              <a:prstGeom prst="round2DiagRect">
                <a:avLst>
                  <a:gd name="adj1" fmla="val 11208"/>
                  <a:gd name="adj2" fmla="val 0"/>
                </a:avLst>
              </a:prstGeom>
              <a:blipFill>
                <a:blip r:embed="rId2"/>
                <a:stretch>
                  <a:fillRect r="-106"/>
                </a:stretch>
              </a:blipFill>
              <a:ln>
                <a:solidFill>
                  <a:schemeClr val="accent1">
                    <a:lumMod val="40000"/>
                    <a:lumOff val="60000"/>
                  </a:schemeClr>
                </a:solidFill>
              </a:ln>
            </p:spPr>
            <p:txBody>
              <a:bodyPr/>
              <a:lstStyle/>
              <a:p>
                <a:r>
                  <a:rPr lang="en-US">
                    <a:noFill/>
                  </a:rPr>
                  <a:t> </a:t>
                </a:r>
              </a:p>
            </p:txBody>
          </p:sp>
        </mc:Fallback>
      </mc:AlternateContent>
      <p:grpSp>
        <p:nvGrpSpPr>
          <p:cNvPr id="4" name="Group 3"/>
          <p:cNvGrpSpPr/>
          <p:nvPr/>
        </p:nvGrpSpPr>
        <p:grpSpPr>
          <a:xfrm>
            <a:off x="367066" y="936054"/>
            <a:ext cx="1018389" cy="955091"/>
            <a:chOff x="138466" y="859854"/>
            <a:chExt cx="1018389" cy="955091"/>
          </a:xfrm>
        </p:grpSpPr>
        <p:sp>
          <p:nvSpPr>
            <p:cNvPr id="5" name="TextBox 12"/>
            <p:cNvSpPr txBox="1"/>
            <p:nvPr/>
          </p:nvSpPr>
          <p:spPr>
            <a:xfrm>
              <a:off x="732785" y="1399447"/>
              <a:ext cx="424070" cy="415498"/>
            </a:xfrm>
            <a:prstGeom prst="rect">
              <a:avLst/>
            </a:prstGeom>
            <a:noFill/>
          </p:spPr>
          <p:txBody>
            <a:bodyPr wrap="square" bIns="0" rtlCol="0">
              <a:spAutoFit/>
            </a:bodyPr>
            <a:lstStyle/>
            <a:p>
              <a:pPr>
                <a:spcAft>
                  <a:spcPts val="0"/>
                </a:spcAft>
              </a:pPr>
              <a:r>
                <a:rPr lang="en-US" sz="2400" b="1" smtClean="0">
                  <a:solidFill>
                    <a:srgbClr val="C00000"/>
                  </a:solidFill>
                  <a:latin typeface="Cambria" panose="02040503050406030204" pitchFamily="18" charset="0"/>
                  <a:ea typeface="Times New Roman" panose="02020603050405020304" pitchFamily="18" charset="0"/>
                  <a:cs typeface="Times New Roman" panose="02020603050405020304" pitchFamily="18" charset="0"/>
                </a:rPr>
                <a:t>3</a:t>
              </a:r>
              <a:endParaRPr lang="en-US" sz="2400">
                <a:solidFill>
                  <a:srgbClr val="C00000"/>
                </a:solidFill>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66" y="859854"/>
              <a:ext cx="914479" cy="914479"/>
            </a:xfrm>
            <a:prstGeom prst="rect">
              <a:avLst/>
            </a:prstGeom>
          </p:spPr>
        </p:pic>
      </p:grpSp>
    </p:spTree>
    <p:extLst>
      <p:ext uri="{BB962C8B-B14F-4D97-AF65-F5344CB8AC3E}">
        <p14:creationId xmlns:p14="http://schemas.microsoft.com/office/powerpoint/2010/main" val="15685161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28600"/>
            <a:ext cx="6400800"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smtClean="0">
                <a:ln/>
                <a:solidFill>
                  <a:srgbClr val="C00000"/>
                </a:solidFill>
                <a:latin typeface="+mj-lt"/>
              </a:rPr>
              <a:t>2. HAI PHÂN </a:t>
            </a:r>
            <a:r>
              <a:rPr lang="en-US" sz="3200" b="1">
                <a:ln/>
                <a:solidFill>
                  <a:srgbClr val="C00000"/>
                </a:solidFill>
                <a:latin typeface="+mj-lt"/>
              </a:rPr>
              <a:t>THỨC </a:t>
            </a:r>
            <a:r>
              <a:rPr lang="en-US" sz="3200" b="1" smtClean="0">
                <a:ln/>
                <a:solidFill>
                  <a:srgbClr val="C00000"/>
                </a:solidFill>
                <a:latin typeface="+mj-lt"/>
              </a:rPr>
              <a:t>BẰNG NHAU</a:t>
            </a:r>
            <a:endParaRPr lang="en-US" sz="3200" b="1">
              <a:ln/>
              <a:solidFill>
                <a:srgbClr val="C00000"/>
              </a:solidFill>
              <a:latin typeface="+mj-lt"/>
            </a:endParaRPr>
          </a:p>
        </p:txBody>
      </p:sp>
      <p:grpSp>
        <p:nvGrpSpPr>
          <p:cNvPr id="3" name="Group 2"/>
          <p:cNvGrpSpPr/>
          <p:nvPr/>
        </p:nvGrpSpPr>
        <p:grpSpPr>
          <a:xfrm>
            <a:off x="367066" y="936054"/>
            <a:ext cx="1018389" cy="955091"/>
            <a:chOff x="138466" y="859854"/>
            <a:chExt cx="1018389" cy="955091"/>
          </a:xfrm>
        </p:grpSpPr>
        <p:sp>
          <p:nvSpPr>
            <p:cNvPr id="4" name="TextBox 12"/>
            <p:cNvSpPr txBox="1"/>
            <p:nvPr/>
          </p:nvSpPr>
          <p:spPr>
            <a:xfrm>
              <a:off x="732785" y="1399447"/>
              <a:ext cx="424070" cy="415498"/>
            </a:xfrm>
            <a:prstGeom prst="rect">
              <a:avLst/>
            </a:prstGeom>
            <a:noFill/>
          </p:spPr>
          <p:txBody>
            <a:bodyPr wrap="square" bIns="0" rtlCol="0">
              <a:spAutoFit/>
            </a:bodyPr>
            <a:lstStyle/>
            <a:p>
              <a:pPr>
                <a:spcAft>
                  <a:spcPts val="0"/>
                </a:spcAft>
              </a:pPr>
              <a:r>
                <a:rPr lang="en-US" sz="2400" b="1" smtClean="0">
                  <a:solidFill>
                    <a:srgbClr val="C00000"/>
                  </a:solidFill>
                  <a:latin typeface="Cambria" panose="02040503050406030204" pitchFamily="18" charset="0"/>
                  <a:ea typeface="Times New Roman" panose="02020603050405020304" pitchFamily="18" charset="0"/>
                  <a:cs typeface="Times New Roman" panose="02020603050405020304" pitchFamily="18" charset="0"/>
                </a:rPr>
                <a:t>3</a:t>
              </a:r>
              <a:endParaRPr lang="en-US" sz="2400">
                <a:solidFill>
                  <a:srgbClr val="C00000"/>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66" y="859854"/>
              <a:ext cx="914479" cy="914479"/>
            </a:xfrm>
            <a:prstGeom prst="rect">
              <a:avLst/>
            </a:prstGeom>
          </p:spPr>
        </p:pic>
      </p:grpSp>
      <mc:AlternateContent xmlns:mc="http://schemas.openxmlformats.org/markup-compatibility/2006" xmlns:a14="http://schemas.microsoft.com/office/drawing/2010/main">
        <mc:Choice Requires="a14">
          <p:sp>
            <p:nvSpPr>
              <p:cNvPr id="6" name="Rectangle 5"/>
              <p:cNvSpPr/>
              <p:nvPr/>
            </p:nvSpPr>
            <p:spPr>
              <a:xfrm>
                <a:off x="367066" y="1066800"/>
                <a:ext cx="11520134" cy="3870098"/>
              </a:xfrm>
              <a:prstGeom prst="rect">
                <a:avLst/>
              </a:prstGeom>
            </p:spPr>
            <p:txBody>
              <a:bodyPr wrap="square">
                <a:spAutoFit/>
              </a:bodyPr>
              <a:lstStyle/>
              <a:p>
                <a:pPr algn="ctr">
                  <a:lnSpc>
                    <a:spcPct val="130000"/>
                  </a:lnSpc>
                  <a:spcAft>
                    <a:spcPts val="0"/>
                  </a:spcAft>
                </a:pPr>
                <a:r>
                  <a:rPr lang="en-US" sz="2800">
                    <a:latin typeface="+mj-lt"/>
                    <a:ea typeface="Times New Roman" panose="02020603050405020304" pitchFamily="18" charset="0"/>
                    <a:cs typeface="Times New Roman" panose="02020603050405020304" pitchFamily="18" charset="0"/>
                  </a:rPr>
                  <a:t>Giải</a:t>
                </a:r>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14:m>
                  <m:oMathPara xmlns:m="http://schemas.openxmlformats.org/officeDocument/2006/math">
                    <m:oMathParaPr>
                      <m:jc m:val="left"/>
                    </m:oMathParaPr>
                    <m:oMath xmlns:m="http://schemas.openxmlformats.org/officeDocument/2006/math">
                      <m:r>
                        <m:rPr>
                          <m:nor/>
                        </m:rPr>
                        <a:rPr lang="en-US" sz="2800">
                          <a:ln>
                            <a:noFill/>
                          </a:ln>
                          <a:solidFill>
                            <a:srgbClr val="000000"/>
                          </a:solidFill>
                          <a:effectLst/>
                          <a:latin typeface="+mj-lt"/>
                          <a:ea typeface="Calibri" panose="020F0502020204030204" pitchFamily="34" charset="0"/>
                          <a:cs typeface="Times New Roman" panose="02020603050405020304" pitchFamily="18" charset="0"/>
                        </a:rPr>
                        <m:t>a</m:t>
                      </m:r>
                      <m:r>
                        <m:rPr>
                          <m:nor/>
                        </m:rPr>
                        <a:rPr lang="en-US" sz="2800">
                          <a:ln>
                            <a:noFill/>
                          </a:ln>
                          <a:solidFill>
                            <a:srgbClr val="000000"/>
                          </a:solidFill>
                          <a:effectLst/>
                          <a:latin typeface="+mj-lt"/>
                          <a:ea typeface="Calibri" panose="020F0502020204030204" pitchFamily="34" charset="0"/>
                          <a:cs typeface="Times New Roman" panose="02020603050405020304" pitchFamily="18" charset="0"/>
                        </a:rPr>
                        <m:t>)</m:t>
                      </m:r>
                      <m:r>
                        <a:rPr lang="en-US" sz="2800">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m:rPr>
                          <m:nor/>
                        </m:rPr>
                        <a:rPr lang="en-US" sz="2800">
                          <a:ln>
                            <a:noFill/>
                          </a:ln>
                          <a:solidFill>
                            <a:srgbClr val="000000"/>
                          </a:solidFill>
                          <a:effectLst/>
                          <a:latin typeface="+mj-lt"/>
                          <a:ea typeface="Calibri" panose="020F0502020204030204" pitchFamily="34" charset="0"/>
                          <a:cs typeface="Times New Roman" panose="02020603050405020304" pitchFamily="18" charset="0"/>
                        </a:rPr>
                        <m:t>Khi</m:t>
                      </m:r>
                      <m:r>
                        <a:rPr lang="en-US" sz="2800">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m:rPr>
                          <m:nor/>
                        </m:rPr>
                        <a:rPr lang="en-US" sz="2800">
                          <a:ln>
                            <a:noFill/>
                          </a:ln>
                          <a:solidFill>
                            <a:srgbClr val="000000"/>
                          </a:solidFill>
                          <a:effectLst/>
                          <a:latin typeface="+mj-lt"/>
                          <a:ea typeface="Calibri" panose="020F0502020204030204" pitchFamily="34" charset="0"/>
                          <a:cs typeface="Times New Roman" panose="02020603050405020304" pitchFamily="18" charset="0"/>
                        </a:rPr>
                        <m:t> </m:t>
                      </m:r>
                      <m:r>
                        <m:rPr>
                          <m:nor/>
                        </m:rPr>
                        <a:rPr lang="en-US" sz="2800">
                          <a:ln>
                            <a:noFill/>
                          </a:ln>
                          <a:solidFill>
                            <a:srgbClr val="000000"/>
                          </a:solidFill>
                          <a:effectLst/>
                          <a:latin typeface="+mj-lt"/>
                          <a:ea typeface="Calibri" panose="020F0502020204030204" pitchFamily="34" charset="0"/>
                          <a:cs typeface="Times New Roman" panose="02020603050405020304" pitchFamily="18" charset="0"/>
                        </a:rPr>
                        <m:t>th</m:t>
                      </m:r>
                      <m:r>
                        <m:rPr>
                          <m:nor/>
                        </m:rPr>
                        <a:rPr lang="en-US" sz="2800">
                          <a:ln>
                            <a:noFill/>
                          </a:ln>
                          <a:solidFill>
                            <a:srgbClr val="000000"/>
                          </a:solidFill>
                          <a:effectLst/>
                          <a:latin typeface="+mj-lt"/>
                          <a:ea typeface="Calibri" panose="020F0502020204030204" pitchFamily="34" charset="0"/>
                          <a:cs typeface="Times New Roman" panose="02020603050405020304" pitchFamily="18" charset="0"/>
                        </a:rPr>
                        <m:t>ì </m:t>
                      </m:r>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m:t>
                      </m:r>
                      <m:r>
                        <a:rPr lang="en-US" sz="2800">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a:ln>
                            <a:noFill/>
                          </a:ln>
                          <a:solidFill>
                            <a:srgbClr val="000000"/>
                          </a:solidFill>
                          <a:effectLst/>
                          <a:latin typeface="+mj-lt"/>
                          <a:ea typeface="Times New Roman" panose="02020603050405020304" pitchFamily="18" charset="0"/>
                          <a:cs typeface="Times New Roman" panose="02020603050405020304" pitchFamily="18" charset="0"/>
                        </a:rPr>
                        <m:t>v</m:t>
                      </m:r>
                      <m:r>
                        <m:rPr>
                          <m:nor/>
                        </m:rPr>
                        <a:rPr lang="en-US" sz="2800">
                          <a:ln>
                            <a:noFill/>
                          </a:ln>
                          <a:solidFill>
                            <a:srgbClr val="000000"/>
                          </a:solidFill>
                          <a:effectLst/>
                          <a:latin typeface="+mj-lt"/>
                          <a:ea typeface="Times New Roman" panose="02020603050405020304" pitchFamily="18" charset="0"/>
                          <a:cs typeface="Times New Roman" panose="02020603050405020304" pitchFamily="18" charset="0"/>
                        </a:rPr>
                        <m:t>à</m:t>
                      </m:r>
                      <m:r>
                        <a:rPr lang="en-US" sz="2800">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𝑁</m:t>
                      </m:r>
                      <m:r>
                        <a:rPr lang="en-US" sz="2800">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sup>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3.2−2</m:t>
                          </m:r>
                        </m:den>
                      </m:f>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m:t>
                          </m:r>
                        </m:num>
                        <m:den>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oMath>
                  </m:oMathPara>
                </a14:m>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14:m>
                  <m:oMathPara xmlns:m="http://schemas.openxmlformats.org/officeDocument/2006/math">
                    <m:oMathParaPr>
                      <m:jc m:val="left"/>
                    </m:oMathParaPr>
                    <m:oMath xmlns:m="http://schemas.openxmlformats.org/officeDocument/2006/math">
                      <m:r>
                        <m:rPr>
                          <m:nor/>
                        </m:rPr>
                        <a:rPr lang="en-US" sz="2800">
                          <a:ln>
                            <a:noFill/>
                          </a:ln>
                          <a:solidFill>
                            <a:srgbClr val="000000"/>
                          </a:solidFill>
                          <a:effectLst/>
                          <a:latin typeface="+mj-lt"/>
                          <a:ea typeface="Calibri" panose="020F0502020204030204" pitchFamily="34" charset="0"/>
                          <a:cs typeface="Times New Roman" panose="02020603050405020304" pitchFamily="18" charset="0"/>
                        </a:rPr>
                        <m:t>Khi</m:t>
                      </m:r>
                      <m:r>
                        <a:rPr lang="en-US" sz="2800">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 </m:t>
                      </m:r>
                      <m:r>
                        <m:rPr>
                          <m:nor/>
                        </m:rPr>
                        <a:rPr lang="en-US" sz="2800">
                          <a:ln>
                            <a:noFill/>
                          </a:ln>
                          <a:solidFill>
                            <a:srgbClr val="000000"/>
                          </a:solidFill>
                          <a:effectLst/>
                          <a:latin typeface="+mj-lt"/>
                          <a:ea typeface="Calibri" panose="020F0502020204030204" pitchFamily="34" charset="0"/>
                          <a:cs typeface="Times New Roman" panose="02020603050405020304" pitchFamily="18" charset="0"/>
                        </a:rPr>
                        <m:t>th</m:t>
                      </m:r>
                      <m:r>
                        <m:rPr>
                          <m:nor/>
                        </m:rPr>
                        <a:rPr lang="en-US" sz="2800">
                          <a:ln>
                            <a:noFill/>
                          </a:ln>
                          <a:solidFill>
                            <a:srgbClr val="000000"/>
                          </a:solidFill>
                          <a:effectLst/>
                          <a:latin typeface="+mj-lt"/>
                          <a:ea typeface="Calibri" panose="020F0502020204030204" pitchFamily="34" charset="0"/>
                          <a:cs typeface="Times New Roman" panose="02020603050405020304" pitchFamily="18" charset="0"/>
                        </a:rPr>
                        <m:t>ì </m:t>
                      </m:r>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m:t>
                      </m:r>
                      <m:r>
                        <a:rPr lang="en-US" sz="2800">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den>
                      </m:f>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v</m:t>
                      </m:r>
                      <m:r>
                        <a:rPr lang="en-US" sz="2800">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à </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𝑁</m:t>
                      </m:r>
                      <m:r>
                        <a:rPr lang="en-US" sz="2800">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e>
                            <m:sup>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num>
                        <m:den>
                          <m:d>
                            <m:dPr>
                              <m:ctrlP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.5−5</m:t>
                          </m:r>
                        </m:den>
                      </m:f>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m:t>
                          </m:r>
                        </m:den>
                      </m:f>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den>
                      </m:f>
                    </m:oMath>
                  </m:oMathPara>
                </a14:m>
                <a:endParaRPr lang="en-US" sz="2800">
                  <a:effectLst/>
                  <a:latin typeface="+mj-lt"/>
                  <a:ea typeface="Calibri" panose="020F0502020204030204" pitchFamily="34" charset="0"/>
                  <a:cs typeface="Times New Roman" panose="02020603050405020304" pitchFamily="18" charset="0"/>
                </a:endParaRPr>
              </a:p>
              <a:p>
                <a:r>
                  <a:rPr lang="en-US" sz="2800">
                    <a:effectLst/>
                    <a:latin typeface="+mj-lt"/>
                    <a:ea typeface="Times New Roman" panose="02020603050405020304" pitchFamily="18" charset="0"/>
                  </a:rPr>
                  <a:t>Nhận xét: Hai phân thức nhận giá trị như nhau tại mọi giá trị của hai biến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a:effectLst/>
                        <a:latin typeface="+mj-lt"/>
                        <a:ea typeface="Times New Roman" panose="02020603050405020304" pitchFamily="18" charset="0"/>
                      </a:rPr>
                      <m:t>v</m:t>
                    </m:r>
                    <m:r>
                      <m:rPr>
                        <m:nor/>
                      </m:rPr>
                      <a:rPr lang="en-US" sz="2800">
                        <a:effectLst/>
                        <a:latin typeface="+mj-lt"/>
                        <a:ea typeface="Times New Roman" panose="02020603050405020304" pitchFamily="18" charset="0"/>
                      </a:rPr>
                      <m:t>à</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oMath>
                </a14:m>
                <a:r>
                  <a:rPr lang="en-US" sz="2800">
                    <a:effectLst/>
                    <a:latin typeface="+mj-lt"/>
                    <a:ea typeface="Times New Roman" panose="02020603050405020304" pitchFamily="18" charset="0"/>
                  </a:rPr>
                  <a:t> </a:t>
                </a:r>
                <a14:m>
                  <m:oMath xmlns:m="http://schemas.openxmlformats.org/officeDocument/2006/math">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 </m:t>
                    </m:r>
                    <m:r>
                      <m:rPr>
                        <m:nor/>
                      </m:rPr>
                      <a:rPr lang="en-US" sz="2800">
                        <a:ln>
                          <a:noFill/>
                        </a:ln>
                        <a:solidFill>
                          <a:srgbClr val="000000"/>
                        </a:solidFill>
                        <a:effectLst/>
                        <a:latin typeface="+mj-lt"/>
                        <a:ea typeface="Times New Roman" panose="02020603050405020304" pitchFamily="18" charset="0"/>
                      </a:rPr>
                      <m:t>v</m:t>
                    </m:r>
                    <m:r>
                      <m:rPr>
                        <m:nor/>
                      </m:rPr>
                      <a:rPr lang="en-US" sz="2800">
                        <a:ln>
                          <a:noFill/>
                        </a:ln>
                        <a:solidFill>
                          <a:srgbClr val="000000"/>
                        </a:solidFill>
                        <a:effectLst/>
                        <a:latin typeface="+mj-lt"/>
                        <a:ea typeface="Times New Roman" panose="02020603050405020304" pitchFamily="18" charset="0"/>
                      </a:rPr>
                      <m:t>à</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m:t>
                    </m:r>
                  </m:oMath>
                </a14:m>
                <a:endParaRPr lang="en-US" sz="2800">
                  <a:latin typeface="+mj-lt"/>
                </a:endParaRPr>
              </a:p>
            </p:txBody>
          </p:sp>
        </mc:Choice>
        <mc:Fallback xmlns="">
          <p:sp>
            <p:nvSpPr>
              <p:cNvPr id="6" name="Rectangle 5"/>
              <p:cNvSpPr>
                <a:spLocks noRot="1" noChangeAspect="1" noMove="1" noResize="1" noEditPoints="1" noAdjustHandles="1" noChangeArrowheads="1" noChangeShapeType="1" noTextEdit="1"/>
              </p:cNvSpPr>
              <p:nvPr/>
            </p:nvSpPr>
            <p:spPr>
              <a:xfrm>
                <a:off x="367066" y="1066800"/>
                <a:ext cx="11520134" cy="3870098"/>
              </a:xfrm>
              <a:prstGeom prst="rect">
                <a:avLst/>
              </a:prstGeom>
              <a:blipFill>
                <a:blip r:embed="rId3"/>
                <a:stretch>
                  <a:fillRect l="-10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67066" y="4876800"/>
                <a:ext cx="11520134" cy="1787797"/>
              </a:xfrm>
              <a:prstGeom prst="rect">
                <a:avLst/>
              </a:prstGeom>
            </p:spPr>
            <p:txBody>
              <a:bodyPr wrap="square">
                <a:spAutoFit/>
              </a:bodyPr>
              <a:lstStyle/>
              <a:p>
                <a:pPr algn="just">
                  <a:lnSpc>
                    <a:spcPct val="130000"/>
                  </a:lnSpc>
                  <a:spcAft>
                    <a:spcPts val="0"/>
                  </a:spcAft>
                </a:pPr>
                <a:r>
                  <a:rPr lang="en-US" sz="2800">
                    <a:solidFill>
                      <a:srgbClr val="000000"/>
                    </a:solidFill>
                    <a:latin typeface="+mj-lt"/>
                    <a:ea typeface="Times New Roman" panose="02020603050405020304" pitchFamily="18" charset="0"/>
                    <a:cs typeface="Times New Roman" panose="02020603050405020304" pitchFamily="18" charset="0"/>
                  </a:rPr>
                  <a:t>b) </a:t>
                </a:r>
                <a:r>
                  <a:rPr lang="en-US" sz="2800" smtClean="0">
                    <a:ln>
                      <a:noFill/>
                    </a:ln>
                    <a:solidFill>
                      <a:srgbClr val="000000"/>
                    </a:solidFill>
                    <a:effectLst/>
                    <a:latin typeface="+mj-lt"/>
                    <a:ea typeface="Times New Roman" panose="02020603050405020304" pitchFamily="18" charset="0"/>
                    <a:cs typeface="Times New Roman" panose="02020603050405020304" pitchFamily="18" charset="0"/>
                  </a:rPr>
                  <a:t>Vì </a:t>
                </a:r>
                <a14:m>
                  <m:oMath xmlns:m="http://schemas.openxmlformats.org/officeDocument/2006/math">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b="0" i="0" smtClean="0">
                        <a:ln>
                          <a:noFill/>
                        </a:ln>
                        <a:solidFill>
                          <a:srgbClr val="000000"/>
                        </a:solidFill>
                        <a:effectLst/>
                        <a:latin typeface="+mj-lt"/>
                        <a:ea typeface="Times New Roman" panose="02020603050405020304" pitchFamily="18" charset="0"/>
                        <a:cs typeface="Times New Roman" panose="02020603050405020304" pitchFamily="18" charset="0"/>
                      </a:rPr>
                      <m:t>v</m:t>
                    </m:r>
                    <m:r>
                      <m:rPr>
                        <m:nor/>
                      </m:rPr>
                      <a:rPr lang="en-US" sz="2800">
                        <a:ln>
                          <a:noFill/>
                        </a:ln>
                        <a:solidFill>
                          <a:srgbClr val="000000"/>
                        </a:solidFill>
                        <a:effectLst/>
                        <a:latin typeface="+mj-lt"/>
                        <a:ea typeface="Times New Roman" panose="02020603050405020304" pitchFamily="18" charset="0"/>
                        <a:cs typeface="Times New Roman" panose="02020603050405020304" pitchFamily="18" charset="0"/>
                      </a:rPr>
                      <m:t>à</m:t>
                    </m:r>
                    <m:r>
                      <a:rPr lang="en-US" sz="2800">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
                      <m:dPr>
                        <m:ctrlP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r>
                  <a:rPr lang="en-US" sz="2800">
                    <a:ln>
                      <a:noFill/>
                    </a:ln>
                    <a:solidFill>
                      <a:srgbClr val="000000"/>
                    </a:solidFill>
                    <a:effectLst/>
                    <a:latin typeface="+mj-lt"/>
                    <a:ea typeface="Times New Roman" panose="02020603050405020304" pitchFamily="18" charset="0"/>
                    <a:cs typeface="Times New Roman" panose="02020603050405020304" pitchFamily="18" charset="0"/>
                  </a:rPr>
                  <a:t>Nên </a:t>
                </a:r>
                <a14:m>
                  <m:oMath xmlns:m="http://schemas.openxmlformats.org/officeDocument/2006/math">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
                      <m:dPr>
                        <m:ctrlP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d>
                  </m:oMath>
                </a14:m>
                <a:endParaRPr lang="en-US" sz="2800">
                  <a:effectLst/>
                  <a:latin typeface="+mj-lt"/>
                  <a:ea typeface="Calibri" panose="020F0502020204030204" pitchFamily="34" charset="0"/>
                  <a:cs typeface="Times New Roman" panose="02020603050405020304" pitchFamily="18" charset="0"/>
                </a:endParaRPr>
              </a:p>
              <a:p>
                <a:r>
                  <a:rPr lang="en-US" sz="2800">
                    <a:effectLst/>
                    <a:latin typeface="+mj-lt"/>
                    <a:ea typeface="Times New Roman" panose="02020603050405020304" pitchFamily="18" charset="0"/>
                  </a:rPr>
                  <a:t>Vậy hai đa thức nhận được bằng nhau (hay đồng nhất)</a:t>
                </a:r>
                <a:endParaRPr lang="en-US" sz="2800">
                  <a:latin typeface="+mj-lt"/>
                </a:endParaRPr>
              </a:p>
            </p:txBody>
          </p:sp>
        </mc:Choice>
        <mc:Fallback xmlns="">
          <p:sp>
            <p:nvSpPr>
              <p:cNvPr id="7" name="Rectangle 6"/>
              <p:cNvSpPr>
                <a:spLocks noRot="1" noChangeAspect="1" noMove="1" noResize="1" noEditPoints="1" noAdjustHandles="1" noChangeArrowheads="1" noChangeShapeType="1" noTextEdit="1"/>
              </p:cNvSpPr>
              <p:nvPr/>
            </p:nvSpPr>
            <p:spPr>
              <a:xfrm>
                <a:off x="367066" y="4876800"/>
                <a:ext cx="11520134" cy="1787797"/>
              </a:xfrm>
              <a:prstGeom prst="rect">
                <a:avLst/>
              </a:prstGeom>
              <a:blipFill>
                <a:blip r:embed="rId4"/>
                <a:stretch>
                  <a:fillRect l="-1058" b="-8532"/>
                </a:stretch>
              </a:blipFill>
            </p:spPr>
            <p:txBody>
              <a:bodyPr/>
              <a:lstStyle/>
              <a:p>
                <a:r>
                  <a:rPr lang="en-US">
                    <a:noFill/>
                  </a:rPr>
                  <a:t> </a:t>
                </a:r>
              </a:p>
            </p:txBody>
          </p:sp>
        </mc:Fallback>
      </mc:AlternateContent>
    </p:spTree>
    <p:extLst>
      <p:ext uri="{BB962C8B-B14F-4D97-AF65-F5344CB8AC3E}">
        <p14:creationId xmlns:p14="http://schemas.microsoft.com/office/powerpoint/2010/main" val="298820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28600"/>
            <a:ext cx="6400800"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smtClean="0">
                <a:ln/>
                <a:solidFill>
                  <a:srgbClr val="C00000"/>
                </a:solidFill>
                <a:latin typeface="+mj-lt"/>
              </a:rPr>
              <a:t>2. HAI PHÂN </a:t>
            </a:r>
            <a:r>
              <a:rPr lang="en-US" sz="3200" b="1">
                <a:ln/>
                <a:solidFill>
                  <a:srgbClr val="C00000"/>
                </a:solidFill>
                <a:latin typeface="+mj-lt"/>
              </a:rPr>
              <a:t>THỨC </a:t>
            </a:r>
            <a:r>
              <a:rPr lang="en-US" sz="3200" b="1" smtClean="0">
                <a:ln/>
                <a:solidFill>
                  <a:srgbClr val="C00000"/>
                </a:solidFill>
                <a:latin typeface="+mj-lt"/>
              </a:rPr>
              <a:t>BẰNG NHAU</a:t>
            </a:r>
            <a:endParaRPr lang="en-US" sz="3200" b="1">
              <a:ln/>
              <a:solidFill>
                <a:srgbClr val="C00000"/>
              </a:solidFill>
              <a:latin typeface="+mj-lt"/>
            </a:endParaRPr>
          </a:p>
        </p:txBody>
      </p:sp>
      <p:grpSp>
        <p:nvGrpSpPr>
          <p:cNvPr id="3" name="Group 2"/>
          <p:cNvGrpSpPr/>
          <p:nvPr/>
        </p:nvGrpSpPr>
        <p:grpSpPr>
          <a:xfrm>
            <a:off x="812264" y="1295400"/>
            <a:ext cx="10617736" cy="2438400"/>
            <a:chOff x="49973" y="-587018"/>
            <a:chExt cx="3954764" cy="2439327"/>
          </a:xfrm>
        </p:grpSpPr>
        <mc:AlternateContent xmlns:mc="http://schemas.openxmlformats.org/markup-compatibility/2006" xmlns:a14="http://schemas.microsoft.com/office/drawing/2010/main">
          <mc:Choice Requires="a14">
            <p:sp>
              <p:nvSpPr>
                <p:cNvPr id="4" name="Rounded Rectangle 3"/>
                <p:cNvSpPr/>
                <p:nvPr/>
              </p:nvSpPr>
              <p:spPr>
                <a:xfrm>
                  <a:off x="54588" y="-571119"/>
                  <a:ext cx="3950149" cy="2423428"/>
                </a:xfrm>
                <a:prstGeom prst="roundRect">
                  <a:avLst/>
                </a:prstGeom>
                <a:solidFill>
                  <a:srgbClr val="FFFF99"/>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88720" tIns="45720" rIns="0" bIns="45720" numCol="1" spcCol="0" rtlCol="0" fromWordArt="0" anchor="ctr" anchorCtr="0" forceAA="0" compatLnSpc="1">
                  <a:prstTxWarp prst="textNoShape">
                    <a:avLst/>
                  </a:prstTxWarp>
                  <a:spAutoFit/>
                </a:bodyPr>
                <a:lstStyle/>
                <a:p>
                  <a:pPr algn="just">
                    <a:lnSpc>
                      <a:spcPct val="130000"/>
                    </a:lnSpc>
                    <a:spcAft>
                      <a:spcPts val="0"/>
                    </a:spcAft>
                  </a:pPr>
                  <a14:m>
                    <m:oMathPara xmlns:m="http://schemas.openxmlformats.org/officeDocument/2006/math">
                      <m:oMathParaPr>
                        <m:jc m:val="left"/>
                      </m:oMathParaPr>
                      <m:oMath xmlns:m="http://schemas.openxmlformats.org/officeDocument/2006/math">
                        <m:r>
                          <m:rPr>
                            <m:sty m:val="p"/>
                          </m:rP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Ta</m:t>
                        </m:r>
                        <m: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n</m:t>
                        </m:r>
                        <m: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ó</m:t>
                        </m:r>
                        <m:r>
                          <m:rPr>
                            <m:sty m:val="p"/>
                          </m:rP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i</m:t>
                        </m:r>
                        <m: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hai</m:t>
                        </m:r>
                        <m: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ph</m:t>
                        </m:r>
                        <m: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â</m:t>
                        </m:r>
                        <m:r>
                          <m:rPr>
                            <m:sty m:val="p"/>
                          </m:rP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n</m:t>
                        </m:r>
                        <m: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th</m:t>
                        </m:r>
                        <m: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ứ</m:t>
                        </m:r>
                        <m:r>
                          <m:rPr>
                            <m:sty m:val="p"/>
                          </m:rP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c</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num>
                          <m:den>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𝐵</m:t>
                            </m:r>
                          </m:den>
                        </m:f>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v</m:t>
                        </m:r>
                        <m: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à </m:t>
                        </m:r>
                        <m:f>
                          <m:fPr>
                            <m:ctrlP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𝐶</m:t>
                            </m:r>
                          </m:num>
                          <m:den>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𝐷</m:t>
                            </m:r>
                          </m:den>
                        </m:f>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b</m:t>
                        </m:r>
                        <m: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ằ</m:t>
                        </m:r>
                        <m:r>
                          <m:rPr>
                            <m:sty m:val="p"/>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ng</m:t>
                        </m:r>
                        <m: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nhau</m:t>
                        </m:r>
                        <m: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n</m:t>
                        </m:r>
                        <m: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ế</m:t>
                        </m:r>
                        <m:r>
                          <m:rPr>
                            <m:sty m:val="p"/>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u</m:t>
                        </m:r>
                        <m: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𝐷</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𝐵</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𝐶</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2800" i="1"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14:m>
                    <m:oMathPara xmlns:m="http://schemas.openxmlformats.org/officeDocument/2006/math">
                      <m:oMathParaPr>
                        <m:jc m:val="left"/>
                      </m:oMathParaPr>
                      <m:oMath xmlns:m="http://schemas.openxmlformats.org/officeDocument/2006/math">
                        <m:r>
                          <m:rPr>
                            <m:sty m:val="p"/>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Khi</m:t>
                        </m:r>
                        <m: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đó, </m:t>
                        </m:r>
                        <m:r>
                          <m:rPr>
                            <m:sty m:val="p"/>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ta</m:t>
                        </m:r>
                        <m: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vi</m:t>
                        </m:r>
                        <m: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ế</m:t>
                        </m:r>
                        <m:r>
                          <m:rPr>
                            <m:sty m:val="p"/>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t</m:t>
                        </m:r>
                        <m: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num>
                          <m:den>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𝐵</m:t>
                            </m:r>
                          </m:den>
                        </m:f>
                        <m: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𝐶</m:t>
                            </m:r>
                          </m:num>
                          <m:den>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𝐷</m:t>
                            </m:r>
                          </m:den>
                        </m:f>
                      </m:oMath>
                    </m:oMathPara>
                  </a14:m>
                  <a:endParaRPr lang="en-US" sz="2800">
                    <a:effectLst/>
                    <a:latin typeface="Cambria" panose="02040503050406030204" pitchFamily="18" charset="0"/>
                    <a:ea typeface="Calibri" panose="020F0502020204030204" pitchFamily="34" charset="0"/>
                    <a:cs typeface="Times New Roman" panose="02020603050405020304" pitchFamily="18" charset="0"/>
                  </a:endParaRPr>
                </a:p>
              </p:txBody>
            </p:sp>
          </mc:Choice>
          <mc:Fallback xmlns="">
            <p:sp>
              <p:nvSpPr>
                <p:cNvPr id="4" name="Rounded Rectangle 3"/>
                <p:cNvSpPr>
                  <a:spLocks noRot="1" noChangeAspect="1" noMove="1" noResize="1" noEditPoints="1" noAdjustHandles="1" noChangeArrowheads="1" noChangeShapeType="1" noTextEdit="1"/>
                </p:cNvSpPr>
                <p:nvPr/>
              </p:nvSpPr>
              <p:spPr>
                <a:xfrm>
                  <a:off x="54588" y="-571119"/>
                  <a:ext cx="3950149" cy="2423428"/>
                </a:xfrm>
                <a:prstGeom prst="roundRect">
                  <a:avLst/>
                </a:prstGeom>
                <a:blipFill>
                  <a:blip r:embed="rId2"/>
                  <a:stretch>
                    <a:fillRect/>
                  </a:stretch>
                </a:blipFill>
                <a:ln>
                  <a:solidFill>
                    <a:srgbClr val="FFFFCC"/>
                  </a:solidFill>
                </a:ln>
              </p:spPr>
              <p:txBody>
                <a:bodyPr/>
                <a:lstStyle/>
                <a:p>
                  <a:r>
                    <a:rPr lang="en-US">
                      <a:noFill/>
                    </a:rPr>
                    <a:t> </a:t>
                  </a:r>
                </a:p>
              </p:txBody>
            </p:sp>
          </mc:Fallback>
        </mc:AlternateContent>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73" y="-587018"/>
              <a:ext cx="431800" cy="1171276"/>
            </a:xfrm>
            <a:prstGeom prst="rect">
              <a:avLst/>
            </a:prstGeom>
          </p:spPr>
        </p:pic>
      </p:grpSp>
    </p:spTree>
    <p:extLst>
      <p:ext uri="{BB962C8B-B14F-4D97-AF65-F5344CB8AC3E}">
        <p14:creationId xmlns:p14="http://schemas.microsoft.com/office/powerpoint/2010/main" val="11166597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28600"/>
            <a:ext cx="6400800"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smtClean="0">
                <a:ln/>
                <a:solidFill>
                  <a:srgbClr val="C00000"/>
                </a:solidFill>
                <a:latin typeface="+mj-lt"/>
              </a:rPr>
              <a:t>2. HAI PHÂN </a:t>
            </a:r>
            <a:r>
              <a:rPr lang="en-US" sz="3200" b="1">
                <a:ln/>
                <a:solidFill>
                  <a:srgbClr val="C00000"/>
                </a:solidFill>
                <a:latin typeface="+mj-lt"/>
              </a:rPr>
              <a:t>THỨC </a:t>
            </a:r>
            <a:r>
              <a:rPr lang="en-US" sz="3200" b="1" smtClean="0">
                <a:ln/>
                <a:solidFill>
                  <a:srgbClr val="C00000"/>
                </a:solidFill>
                <a:latin typeface="+mj-lt"/>
              </a:rPr>
              <a:t>BẰNG NHAU</a:t>
            </a:r>
            <a:endParaRPr lang="en-US" sz="3200" b="1">
              <a:ln/>
              <a:solidFill>
                <a:srgbClr val="C00000"/>
              </a:solidFill>
              <a:latin typeface="+mj-lt"/>
            </a:endParaRPr>
          </a:p>
        </p:txBody>
      </p:sp>
      <mc:AlternateContent xmlns:mc="http://schemas.openxmlformats.org/markup-compatibility/2006" xmlns:a14="http://schemas.microsoft.com/office/drawing/2010/main">
        <mc:Choice Requires="a14">
          <p:sp>
            <p:nvSpPr>
              <p:cNvPr id="3" name="TextBox 2"/>
              <p:cNvSpPr txBox="1"/>
              <p:nvPr/>
            </p:nvSpPr>
            <p:spPr>
              <a:xfrm>
                <a:off x="411780" y="689710"/>
                <a:ext cx="11170620" cy="1739643"/>
              </a:xfrm>
              <a:prstGeom prst="rect">
                <a:avLst/>
              </a:prstGeom>
              <a:noFill/>
            </p:spPr>
            <p:txBody>
              <a:bodyPr wrap="square" tIns="0" rtlCol="0">
                <a:spAutoFit/>
              </a:bodyPr>
              <a:lstStyle/>
              <a:p>
                <a:pPr>
                  <a:lnSpc>
                    <a:spcPct val="130000"/>
                  </a:lnSpc>
                </a:pPr>
                <a14:m>
                  <m:oMathPara xmlns:m="http://schemas.openxmlformats.org/officeDocument/2006/math">
                    <m:oMathParaPr>
                      <m:jc m:val="left"/>
                    </m:oMathParaPr>
                    <m:oMath xmlns:m="http://schemas.openxmlformats.org/officeDocument/2006/math">
                      <m:r>
                        <m:rPr>
                          <m:nor/>
                        </m:rPr>
                        <a:rPr lang="en-US" sz="2800" b="1" i="0" smtClean="0">
                          <a:latin typeface="Cambria Math" panose="02040503050406030204" pitchFamily="18" charset="0"/>
                        </a:rPr>
                        <m:t>V</m:t>
                      </m:r>
                      <m:r>
                        <m:rPr>
                          <m:nor/>
                        </m:rPr>
                        <a:rPr lang="en-US" sz="2800" b="1" i="0" smtClean="0">
                          <a:latin typeface="Cambria Math" panose="02040503050406030204" pitchFamily="18" charset="0"/>
                        </a:rPr>
                        <m:t>í </m:t>
                      </m:r>
                      <m:r>
                        <m:rPr>
                          <m:nor/>
                        </m:rPr>
                        <a:rPr lang="en-US" sz="2800" b="1" i="0" smtClean="0">
                          <a:latin typeface="Cambria Math" panose="02040503050406030204" pitchFamily="18" charset="0"/>
                        </a:rPr>
                        <m:t>d</m:t>
                      </m:r>
                      <m:r>
                        <m:rPr>
                          <m:nor/>
                        </m:rPr>
                        <a:rPr lang="en-US" sz="2800" b="1" i="0" smtClean="0">
                          <a:latin typeface="Cambria Math" panose="02040503050406030204" pitchFamily="18" charset="0"/>
                        </a:rPr>
                        <m:t>ụ </m:t>
                      </m:r>
                      <m:r>
                        <a:rPr lang="en-US" sz="2800" b="1" i="0" smtClean="0">
                          <a:latin typeface="Cambria Math" panose="02040503050406030204" pitchFamily="18" charset="0"/>
                        </a:rPr>
                        <m:t>𝟑</m:t>
                      </m:r>
                      <m:r>
                        <a:rPr lang="en-US" sz="2800" b="1" i="0" smtClean="0">
                          <a:latin typeface="Cambria Math" panose="02040503050406030204" pitchFamily="18" charset="0"/>
                        </a:rPr>
                        <m:t>:</m:t>
                      </m:r>
                      <m:r>
                        <m:rPr>
                          <m:sty m:val="p"/>
                        </m:rPr>
                        <a:rPr lang="en-US" sz="2800" b="0" i="0" smtClean="0">
                          <a:latin typeface="Cambria Math" panose="02040503050406030204" pitchFamily="18" charset="0"/>
                        </a:rPr>
                        <m:t>Hai</m:t>
                      </m:r>
                      <m:r>
                        <a:rPr lang="en-US" sz="2800" i="0" smtClean="0">
                          <a:latin typeface="Cambria Math" panose="02040503050406030204" pitchFamily="18" charset="0"/>
                        </a:rPr>
                        <m:t> </m:t>
                      </m:r>
                      <m:r>
                        <m:rPr>
                          <m:sty m:val="p"/>
                        </m:rPr>
                        <a:rPr lang="en-US" sz="2800" i="0" smtClean="0">
                          <a:latin typeface="Cambria Math" panose="02040503050406030204" pitchFamily="18" charset="0"/>
                        </a:rPr>
                        <m:t>ph</m:t>
                      </m:r>
                      <m:r>
                        <a:rPr lang="en-US" sz="2800" i="0" smtClean="0">
                          <a:latin typeface="Cambria Math" panose="02040503050406030204" pitchFamily="18" charset="0"/>
                        </a:rPr>
                        <m:t>â</m:t>
                      </m:r>
                      <m:r>
                        <m:rPr>
                          <m:sty m:val="p"/>
                        </m:rPr>
                        <a:rPr lang="en-US" sz="2800" i="0" smtClean="0">
                          <a:latin typeface="Cambria Math" panose="02040503050406030204" pitchFamily="18" charset="0"/>
                        </a:rPr>
                        <m:t>n</m:t>
                      </m:r>
                      <m:r>
                        <a:rPr lang="en-US" sz="2800" i="0" smtClean="0">
                          <a:latin typeface="Cambria Math" panose="02040503050406030204" pitchFamily="18" charset="0"/>
                        </a:rPr>
                        <m:t> </m:t>
                      </m:r>
                      <m:r>
                        <m:rPr>
                          <m:sty m:val="p"/>
                        </m:rPr>
                        <a:rPr lang="en-US" sz="2800" i="0" smtClean="0">
                          <a:latin typeface="Cambria Math" panose="02040503050406030204" pitchFamily="18" charset="0"/>
                        </a:rPr>
                        <m:t>th</m:t>
                      </m:r>
                      <m:r>
                        <a:rPr lang="en-US" sz="2800" i="0" smtClean="0">
                          <a:latin typeface="Cambria Math" panose="02040503050406030204" pitchFamily="18" charset="0"/>
                        </a:rPr>
                        <m:t>ứ</m:t>
                      </m:r>
                      <m:r>
                        <m:rPr>
                          <m:sty m:val="p"/>
                        </m:rPr>
                        <a:rPr lang="en-US" sz="2800" i="0" smtClean="0">
                          <a:latin typeface="Cambria Math" panose="02040503050406030204" pitchFamily="18" charset="0"/>
                        </a:rPr>
                        <m:t>c</m:t>
                      </m:r>
                      <m:r>
                        <a:rPr lang="en-US" sz="2800" b="0" i="1" smtClean="0">
                          <a:latin typeface="Cambria Math" panose="02040503050406030204" pitchFamily="18" charset="0"/>
                        </a:rPr>
                        <m:t> </m:t>
                      </m:r>
                      <m:r>
                        <a:rPr lang="en-US" sz="2800" b="0" i="1" smtClean="0">
                          <a:latin typeface="Cambria Math" panose="02040503050406030204" pitchFamily="18" charset="0"/>
                        </a:rPr>
                        <m:t>𝐴</m:t>
                      </m:r>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3</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𝑥</m:t>
                              </m:r>
                            </m:e>
                            <m:sup>
                              <m:r>
                                <a:rPr lang="en-US" sz="2800" b="0" i="1" smtClean="0">
                                  <a:latin typeface="Cambria Math" panose="02040503050406030204" pitchFamily="18" charset="0"/>
                                </a:rPr>
                                <m:t>2</m:t>
                              </m:r>
                            </m:sup>
                          </m:sSup>
                          <m:r>
                            <a:rPr lang="en-US" sz="2800" b="0" i="1" smtClean="0">
                              <a:latin typeface="Cambria Math" panose="02040503050406030204" pitchFamily="18" charset="0"/>
                            </a:rPr>
                            <m:t>−9</m:t>
                          </m:r>
                          <m:r>
                            <a:rPr lang="en-US" sz="2800" b="0" i="1" smtClean="0">
                              <a:latin typeface="Cambria Math" panose="02040503050406030204" pitchFamily="18" charset="0"/>
                            </a:rPr>
                            <m:t>𝑥</m:t>
                          </m:r>
                        </m:num>
                        <m:den>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𝑥</m:t>
                              </m:r>
                            </m:e>
                            <m:sup>
                              <m:r>
                                <a:rPr lang="en-US" sz="2800" b="0" i="1" smtClean="0">
                                  <a:latin typeface="Cambria Math" panose="02040503050406030204" pitchFamily="18" charset="0"/>
                                </a:rPr>
                                <m:t>2</m:t>
                              </m:r>
                            </m:sup>
                          </m:sSup>
                          <m:r>
                            <a:rPr lang="en-US" sz="2800" b="0" i="1" smtClean="0">
                              <a:latin typeface="Cambria Math" panose="02040503050406030204" pitchFamily="18" charset="0"/>
                            </a:rPr>
                            <m:t>−9</m:t>
                          </m:r>
                        </m:den>
                      </m:f>
                      <m:r>
                        <a:rPr lang="en-US" sz="2800" b="0" i="1" smtClean="0">
                          <a:latin typeface="Cambria Math" panose="02040503050406030204" pitchFamily="18" charset="0"/>
                        </a:rPr>
                        <m:t> </m:t>
                      </m:r>
                      <m:r>
                        <m:rPr>
                          <m:sty m:val="p"/>
                        </m:rPr>
                        <a:rPr lang="en-US" sz="2800" b="0" i="0" smtClean="0">
                          <a:latin typeface="Cambria Math" panose="02040503050406030204" pitchFamily="18" charset="0"/>
                        </a:rPr>
                        <m:t>v</m:t>
                      </m:r>
                      <m:r>
                        <a:rPr lang="en-US" sz="2800" b="0" i="1" smtClean="0">
                          <a:latin typeface="Cambria Math" panose="02040503050406030204" pitchFamily="18" charset="0"/>
                        </a:rPr>
                        <m:t>à </m:t>
                      </m:r>
                      <m:r>
                        <a:rPr lang="en-US" sz="2800" b="0" i="1" smtClean="0">
                          <a:latin typeface="Cambria Math" panose="02040503050406030204" pitchFamily="18" charset="0"/>
                        </a:rPr>
                        <m:t>𝐵</m:t>
                      </m:r>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3</m:t>
                          </m:r>
                          <m:r>
                            <a:rPr lang="en-US" sz="2800" b="0" i="1" smtClean="0">
                              <a:latin typeface="Cambria Math" panose="02040503050406030204" pitchFamily="18" charset="0"/>
                            </a:rPr>
                            <m:t>𝑥</m:t>
                          </m:r>
                        </m:num>
                        <m:den>
                          <m:r>
                            <a:rPr lang="en-US" sz="2800" b="0" i="1" smtClean="0">
                              <a:latin typeface="Cambria Math" panose="02040503050406030204" pitchFamily="18" charset="0"/>
                            </a:rPr>
                            <m:t>𝑥</m:t>
                          </m:r>
                          <m:r>
                            <a:rPr lang="en-US" sz="2800" b="0" i="1" smtClean="0">
                              <a:latin typeface="Cambria Math" panose="02040503050406030204" pitchFamily="18" charset="0"/>
                            </a:rPr>
                            <m:t>+3</m:t>
                          </m:r>
                        </m:den>
                      </m:f>
                      <m:r>
                        <a:rPr lang="en-US" sz="2800" b="0" i="1" smtClean="0">
                          <a:latin typeface="Cambria Math" panose="02040503050406030204" pitchFamily="18" charset="0"/>
                        </a:rPr>
                        <m:t> </m:t>
                      </m:r>
                      <m:r>
                        <m:rPr>
                          <m:sty m:val="p"/>
                        </m:rPr>
                        <a:rPr lang="en-US" sz="2800" b="0" i="0" smtClean="0">
                          <a:latin typeface="Cambria Math" panose="02040503050406030204" pitchFamily="18" charset="0"/>
                        </a:rPr>
                        <m:t>c</m:t>
                      </m:r>
                      <m:r>
                        <a:rPr lang="en-US" sz="2800" b="0" i="0" smtClean="0">
                          <a:latin typeface="Cambria Math" panose="02040503050406030204" pitchFamily="18" charset="0"/>
                        </a:rPr>
                        <m:t>ó </m:t>
                      </m:r>
                      <m:r>
                        <m:rPr>
                          <m:sty m:val="p"/>
                        </m:rPr>
                        <a:rPr lang="en-US" sz="2800" b="0" i="0" smtClean="0">
                          <a:latin typeface="Cambria Math" panose="02040503050406030204" pitchFamily="18" charset="0"/>
                        </a:rPr>
                        <m:t>b</m:t>
                      </m:r>
                      <m:r>
                        <a:rPr lang="en-US" sz="2800" b="0" i="0" smtClean="0">
                          <a:latin typeface="Cambria Math" panose="02040503050406030204" pitchFamily="18" charset="0"/>
                        </a:rPr>
                        <m:t>ằ</m:t>
                      </m:r>
                      <m:r>
                        <m:rPr>
                          <m:sty m:val="p"/>
                        </m:rPr>
                        <a:rPr lang="en-US" sz="2800" b="0" i="0" smtClean="0">
                          <a:latin typeface="Cambria Math" panose="02040503050406030204" pitchFamily="18" charset="0"/>
                        </a:rPr>
                        <m:t>ng</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nhau</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kh</m:t>
                      </m:r>
                      <m:r>
                        <a:rPr lang="en-US" sz="2800" b="0" i="0" smtClean="0">
                          <a:latin typeface="Cambria Math" panose="02040503050406030204" pitchFamily="18" charset="0"/>
                        </a:rPr>
                        <m:t>ô</m:t>
                      </m:r>
                      <m:r>
                        <m:rPr>
                          <m:sty m:val="p"/>
                        </m:rPr>
                        <a:rPr lang="en-US" sz="2800" b="0" i="0" smtClean="0">
                          <a:latin typeface="Cambria Math" panose="02040503050406030204" pitchFamily="18" charset="0"/>
                        </a:rPr>
                        <m:t>ng</m:t>
                      </m:r>
                      <m:r>
                        <a:rPr lang="en-US" sz="2800" b="0" i="0" smtClean="0">
                          <a:latin typeface="Cambria Math" panose="02040503050406030204" pitchFamily="18" charset="0"/>
                        </a:rPr>
                        <m:t>?</m:t>
                      </m:r>
                    </m:oMath>
                  </m:oMathPara>
                </a14:m>
                <a:endParaRPr lang="en-US" sz="2800" b="0" i="0" smtClean="0">
                  <a:latin typeface="Cambria Math" panose="02040503050406030204" pitchFamily="18" charset="0"/>
                </a:endParaRPr>
              </a:p>
              <a:p>
                <a:pPr>
                  <a:lnSpc>
                    <a:spcPct val="130000"/>
                  </a:lnSpc>
                </a:pPr>
                <a14:m>
                  <m:oMathPara xmlns:m="http://schemas.openxmlformats.org/officeDocument/2006/math">
                    <m:oMathParaPr>
                      <m:jc m:val="left"/>
                    </m:oMathParaPr>
                    <m:oMath xmlns:m="http://schemas.openxmlformats.org/officeDocument/2006/math">
                      <m:r>
                        <m:rPr>
                          <m:sty m:val="p"/>
                        </m:rPr>
                        <a:rPr lang="en-US" sz="2800" b="0" i="0" smtClean="0">
                          <a:latin typeface="Cambria Math" panose="02040503050406030204" pitchFamily="18" charset="0"/>
                        </a:rPr>
                        <m:t>T</m:t>
                      </m:r>
                      <m:r>
                        <a:rPr lang="en-US" sz="2800" b="0" i="0" smtClean="0">
                          <a:latin typeface="Cambria Math" panose="02040503050406030204" pitchFamily="18" charset="0"/>
                        </a:rPr>
                        <m:t>ạ</m:t>
                      </m:r>
                      <m:r>
                        <m:rPr>
                          <m:sty m:val="p"/>
                        </m:rPr>
                        <a:rPr lang="en-US" sz="2800" b="0" i="0" smtClean="0">
                          <a:latin typeface="Cambria Math" panose="02040503050406030204" pitchFamily="18" charset="0"/>
                        </a:rPr>
                        <m:t>i</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sao</m:t>
                      </m:r>
                      <m:r>
                        <a:rPr lang="en-US" sz="2800" b="0" i="0" smtClean="0">
                          <a:latin typeface="Cambria Math" panose="02040503050406030204" pitchFamily="18" charset="0"/>
                        </a:rPr>
                        <m:t>?</m:t>
                      </m:r>
                    </m:oMath>
                  </m:oMathPara>
                </a14:m>
                <a:endParaRPr lang="en-US" sz="2800" b="0" smtClean="0">
                  <a:latin typeface="+mj-lt"/>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411780" y="689710"/>
                <a:ext cx="11170620" cy="1739643"/>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533400" y="2286000"/>
                <a:ext cx="11049000" cy="3466270"/>
              </a:xfrm>
              <a:prstGeom prst="rect">
                <a:avLst/>
              </a:prstGeom>
              <a:noFill/>
            </p:spPr>
            <p:txBody>
              <a:bodyPr wrap="square" rtlCol="0">
                <a:spAutoFit/>
              </a:bodyPr>
              <a:lstStyle/>
              <a:p>
                <a:pPr algn="ctr">
                  <a:lnSpc>
                    <a:spcPct val="130000"/>
                  </a:lnSpc>
                </a:pPr>
                <a:r>
                  <a:rPr lang="en-US" sz="2800" i="1" smtClean="0">
                    <a:latin typeface="+mj-lt"/>
                  </a:rPr>
                  <a:t>Giải</a:t>
                </a:r>
              </a:p>
              <a:p>
                <a:pPr>
                  <a:lnSpc>
                    <a:spcPct val="130000"/>
                  </a:lnSpc>
                </a:pPr>
                <a14:m>
                  <m:oMathPara xmlns:m="http://schemas.openxmlformats.org/officeDocument/2006/math">
                    <m:oMathParaPr>
                      <m:jc m:val="left"/>
                    </m:oMathParaPr>
                    <m:oMath xmlns:m="http://schemas.openxmlformats.org/officeDocument/2006/math">
                      <m:r>
                        <m:rPr>
                          <m:sty m:val="p"/>
                        </m:rPr>
                        <a:rPr lang="en-US" sz="2800" b="0" i="0" smtClean="0">
                          <a:latin typeface="Cambria Math" panose="02040503050406030204" pitchFamily="18" charset="0"/>
                        </a:rPr>
                        <m:t>Ta</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c</m:t>
                      </m:r>
                      <m:r>
                        <a:rPr lang="en-US" sz="2800" b="0" i="0" smtClean="0">
                          <a:latin typeface="Cambria Math" panose="02040503050406030204" pitchFamily="18" charset="0"/>
                        </a:rPr>
                        <m:t>ó</m:t>
                      </m:r>
                      <m:r>
                        <a:rPr lang="en-US" sz="2800" b="0" i="1" smtClean="0">
                          <a:latin typeface="Cambria Math" panose="02040503050406030204" pitchFamily="18" charset="0"/>
                        </a:rPr>
                        <m:t> </m:t>
                      </m:r>
                      <m:d>
                        <m:dPr>
                          <m:ctrlPr>
                            <a:rPr lang="en-US" sz="2800" b="0" i="1" smtClean="0">
                              <a:latin typeface="Cambria Math" panose="02040503050406030204" pitchFamily="18" charset="0"/>
                            </a:rPr>
                          </m:ctrlPr>
                        </m:dPr>
                        <m:e>
                          <m:r>
                            <a:rPr lang="en-US" sz="2800" i="1">
                              <a:latin typeface="Cambria Math" panose="02040503050406030204" pitchFamily="18" charset="0"/>
                            </a:rPr>
                            <m:t>3</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2</m:t>
                              </m:r>
                            </m:sup>
                          </m:sSup>
                          <m:r>
                            <a:rPr lang="en-US" sz="2800" i="1">
                              <a:latin typeface="Cambria Math" panose="02040503050406030204" pitchFamily="18" charset="0"/>
                            </a:rPr>
                            <m:t>−9</m:t>
                          </m:r>
                          <m:r>
                            <a:rPr lang="en-US" sz="2800" i="1">
                              <a:latin typeface="Cambria Math" panose="02040503050406030204" pitchFamily="18" charset="0"/>
                            </a:rPr>
                            <m:t>𝑥</m:t>
                          </m:r>
                        </m:e>
                      </m:d>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𝑥</m:t>
                          </m:r>
                          <m:r>
                            <a:rPr lang="en-US" sz="2800" b="0" i="1" smtClean="0">
                              <a:latin typeface="Cambria Math" panose="02040503050406030204" pitchFamily="18" charset="0"/>
                            </a:rPr>
                            <m:t>+3</m:t>
                          </m:r>
                        </m:e>
                      </m:d>
                      <m:r>
                        <a:rPr lang="en-US" sz="2800" b="0" i="1" smtClean="0">
                          <a:latin typeface="Cambria Math" panose="02040503050406030204" pitchFamily="18" charset="0"/>
                        </a:rPr>
                        <m:t>=3</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𝑥</m:t>
                          </m:r>
                        </m:e>
                        <m:sup>
                          <m:r>
                            <a:rPr lang="en-US" sz="2800" b="0" i="1" smtClean="0">
                              <a:latin typeface="Cambria Math" panose="02040503050406030204" pitchFamily="18" charset="0"/>
                            </a:rPr>
                            <m:t>3</m:t>
                          </m:r>
                        </m:sup>
                      </m:sSup>
                      <m:r>
                        <a:rPr lang="en-US" sz="2800" b="0" i="1" smtClean="0">
                          <a:latin typeface="Cambria Math" panose="02040503050406030204" pitchFamily="18" charset="0"/>
                        </a:rPr>
                        <m:t>+9</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𝑥</m:t>
                          </m:r>
                        </m:e>
                        <m:sup>
                          <m:r>
                            <a:rPr lang="en-US" sz="2800" b="0" i="1" smtClean="0">
                              <a:latin typeface="Cambria Math" panose="02040503050406030204" pitchFamily="18" charset="0"/>
                            </a:rPr>
                            <m:t>2</m:t>
                          </m:r>
                        </m:sup>
                      </m:sSup>
                      <m:r>
                        <a:rPr lang="en-US" sz="2800" b="0" i="1" smtClean="0">
                          <a:latin typeface="Cambria Math" panose="02040503050406030204" pitchFamily="18" charset="0"/>
                        </a:rPr>
                        <m:t>−9</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2</m:t>
                          </m:r>
                        </m:sup>
                      </m:sSup>
                      <m:r>
                        <a:rPr lang="en-US" sz="2800" b="0" i="0" smtClean="0">
                          <a:latin typeface="Cambria Math" panose="02040503050406030204" pitchFamily="18" charset="0"/>
                        </a:rPr>
                        <m:t>−27</m:t>
                      </m:r>
                      <m:r>
                        <m:rPr>
                          <m:sty m:val="p"/>
                        </m:rPr>
                        <a:rPr lang="en-US" sz="2800" b="0" i="0" smtClean="0">
                          <a:latin typeface="Cambria Math" panose="02040503050406030204" pitchFamily="18" charset="0"/>
                        </a:rPr>
                        <m:t>x</m:t>
                      </m:r>
                      <m:r>
                        <a:rPr lang="en-US" sz="2800" b="0" i="0" smtClean="0">
                          <a:latin typeface="Cambria Math" panose="02040503050406030204" pitchFamily="18" charset="0"/>
                        </a:rPr>
                        <m:t>=</m:t>
                      </m:r>
                      <m:r>
                        <a:rPr lang="en-US" sz="2800" i="1">
                          <a:latin typeface="Cambria Math" panose="02040503050406030204" pitchFamily="18" charset="0"/>
                        </a:rPr>
                        <m:t>3</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3</m:t>
                          </m:r>
                        </m:sup>
                      </m:sSup>
                      <m:r>
                        <a:rPr lang="en-US" sz="2800" b="0" i="1" smtClean="0">
                          <a:latin typeface="Cambria Math" panose="02040503050406030204" pitchFamily="18" charset="0"/>
                        </a:rPr>
                        <m:t>−27</m:t>
                      </m:r>
                      <m:r>
                        <a:rPr lang="en-US" sz="2800" b="0" i="1" smtClean="0">
                          <a:latin typeface="Cambria Math" panose="02040503050406030204" pitchFamily="18" charset="0"/>
                        </a:rPr>
                        <m:t>𝑥</m:t>
                      </m:r>
                    </m:oMath>
                  </m:oMathPara>
                </a14:m>
                <a:endParaRPr lang="en-US" sz="2800" b="0" smtClean="0">
                  <a:latin typeface="+mj-lt"/>
                </a:endParaRPr>
              </a:p>
              <a:p>
                <a:pPr>
                  <a:lnSpc>
                    <a:spcPct val="130000"/>
                  </a:lnSpc>
                </a:pPr>
                <a14:m>
                  <m:oMathPara xmlns:m="http://schemas.openxmlformats.org/officeDocument/2006/math">
                    <m:oMathParaPr>
                      <m:jc m:val="left"/>
                    </m:oMathParaPr>
                    <m:oMath xmlns:m="http://schemas.openxmlformats.org/officeDocument/2006/math">
                      <m:d>
                        <m:dPr>
                          <m:ctrlPr>
                            <a:rPr lang="en-US" sz="2800" b="0" i="1" smtClean="0">
                              <a:latin typeface="Cambria Math" panose="02040503050406030204" pitchFamily="18" charset="0"/>
                            </a:rPr>
                          </m:ctrlPr>
                        </m:dPr>
                        <m:e>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2</m:t>
                              </m:r>
                            </m:sup>
                          </m:sSup>
                          <m:r>
                            <a:rPr lang="en-US" sz="2800" i="1">
                              <a:latin typeface="Cambria Math" panose="02040503050406030204" pitchFamily="18" charset="0"/>
                            </a:rPr>
                            <m:t>−9</m:t>
                          </m:r>
                        </m:e>
                      </m:d>
                      <m:r>
                        <a:rPr lang="en-US" sz="2800" b="0" i="1" smtClean="0">
                          <a:latin typeface="Cambria Math" panose="02040503050406030204" pitchFamily="18" charset="0"/>
                        </a:rPr>
                        <m:t>.3</m:t>
                      </m:r>
                      <m:r>
                        <a:rPr lang="en-US" sz="2800" b="0" i="1" smtClean="0">
                          <a:latin typeface="Cambria Math" panose="02040503050406030204" pitchFamily="18" charset="0"/>
                        </a:rPr>
                        <m:t>𝑥</m:t>
                      </m:r>
                      <m:r>
                        <a:rPr lang="en-US" sz="2800" b="0" i="1" smtClean="0">
                          <a:latin typeface="Cambria Math" panose="02040503050406030204" pitchFamily="18" charset="0"/>
                        </a:rPr>
                        <m:t>=3</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3</m:t>
                          </m:r>
                        </m:sup>
                      </m:sSup>
                      <m:r>
                        <a:rPr lang="en-US" sz="2800" i="1">
                          <a:latin typeface="Cambria Math" panose="02040503050406030204" pitchFamily="18" charset="0"/>
                        </a:rPr>
                        <m:t>−27</m:t>
                      </m:r>
                      <m:r>
                        <a:rPr lang="en-US" sz="2800" i="1">
                          <a:latin typeface="Cambria Math" panose="02040503050406030204" pitchFamily="18" charset="0"/>
                        </a:rPr>
                        <m:t>𝑥</m:t>
                      </m:r>
                    </m:oMath>
                  </m:oMathPara>
                </a14:m>
                <a:endParaRPr lang="en-US" sz="2800" smtClean="0">
                  <a:latin typeface="+mj-lt"/>
                </a:endParaRPr>
              </a:p>
              <a:p>
                <a:pPr>
                  <a:lnSpc>
                    <a:spcPct val="130000"/>
                  </a:lnSpc>
                </a:pPr>
                <a14:m>
                  <m:oMathPara xmlns:m="http://schemas.openxmlformats.org/officeDocument/2006/math">
                    <m:oMathParaPr>
                      <m:jc m:val="left"/>
                    </m:oMathParaPr>
                    <m:oMath xmlns:m="http://schemas.openxmlformats.org/officeDocument/2006/math">
                      <m:r>
                        <m:rPr>
                          <m:sty m:val="p"/>
                        </m:rPr>
                        <a:rPr lang="en-US" sz="2800" b="0" i="0" smtClean="0">
                          <a:latin typeface="Cambria Math" panose="02040503050406030204" pitchFamily="18" charset="0"/>
                        </a:rPr>
                        <m:t>N</m:t>
                      </m:r>
                      <m:r>
                        <a:rPr lang="en-US" sz="2800" b="0" i="0" smtClean="0">
                          <a:latin typeface="Cambria Math" panose="02040503050406030204" pitchFamily="18" charset="0"/>
                        </a:rPr>
                        <m:t>ê</m:t>
                      </m:r>
                      <m:r>
                        <m:rPr>
                          <m:sty m:val="p"/>
                        </m:rPr>
                        <a:rPr lang="en-US" sz="2800" b="0" i="0" smtClean="0">
                          <a:latin typeface="Cambria Math" panose="02040503050406030204" pitchFamily="18" charset="0"/>
                        </a:rPr>
                        <m:t>n</m:t>
                      </m:r>
                      <m:r>
                        <a:rPr lang="en-US" sz="2800" b="0" i="1" smtClean="0">
                          <a:latin typeface="Cambria Math" panose="02040503050406030204" pitchFamily="18" charset="0"/>
                        </a:rPr>
                        <m:t> </m:t>
                      </m:r>
                      <m:d>
                        <m:dPr>
                          <m:ctrlPr>
                            <a:rPr lang="en-US" sz="2800" i="1">
                              <a:latin typeface="Cambria Math" panose="02040503050406030204" pitchFamily="18" charset="0"/>
                            </a:rPr>
                          </m:ctrlPr>
                        </m:dPr>
                        <m:e>
                          <m:r>
                            <a:rPr lang="en-US" sz="2800" i="1">
                              <a:latin typeface="Cambria Math" panose="02040503050406030204" pitchFamily="18" charset="0"/>
                            </a:rPr>
                            <m:t>3</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2</m:t>
                              </m:r>
                            </m:sup>
                          </m:sSup>
                          <m:r>
                            <a:rPr lang="en-US" sz="2800" i="1">
                              <a:latin typeface="Cambria Math" panose="02040503050406030204" pitchFamily="18" charset="0"/>
                            </a:rPr>
                            <m:t>−9</m:t>
                          </m:r>
                          <m:r>
                            <a:rPr lang="en-US" sz="2800" i="1">
                              <a:latin typeface="Cambria Math" panose="02040503050406030204" pitchFamily="18" charset="0"/>
                            </a:rPr>
                            <m:t>𝑥</m:t>
                          </m:r>
                        </m:e>
                      </m:d>
                      <m:d>
                        <m:dPr>
                          <m:ctrlPr>
                            <a:rPr lang="en-US" sz="2800" i="1">
                              <a:latin typeface="Cambria Math" panose="02040503050406030204" pitchFamily="18" charset="0"/>
                            </a:rPr>
                          </m:ctrlPr>
                        </m:dPr>
                        <m:e>
                          <m:r>
                            <a:rPr lang="en-US" sz="2800" i="1">
                              <a:latin typeface="Cambria Math" panose="02040503050406030204" pitchFamily="18" charset="0"/>
                            </a:rPr>
                            <m:t>𝑥</m:t>
                          </m:r>
                          <m:r>
                            <a:rPr lang="en-US" sz="2800" i="1">
                              <a:latin typeface="Cambria Math" panose="02040503050406030204" pitchFamily="18" charset="0"/>
                            </a:rPr>
                            <m:t>+3</m:t>
                          </m:r>
                        </m:e>
                      </m:d>
                      <m:r>
                        <a:rPr lang="en-US" sz="2800" i="1">
                          <a:latin typeface="Cambria Math" panose="02040503050406030204" pitchFamily="18" charset="0"/>
                        </a:rPr>
                        <m:t>=</m:t>
                      </m:r>
                      <m:d>
                        <m:dPr>
                          <m:ctrlPr>
                            <a:rPr lang="en-US" sz="2800" i="1">
                              <a:latin typeface="Cambria Math" panose="02040503050406030204" pitchFamily="18" charset="0"/>
                            </a:rPr>
                          </m:ctrlPr>
                        </m:dPr>
                        <m:e>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2</m:t>
                              </m:r>
                            </m:sup>
                          </m:sSup>
                          <m:r>
                            <a:rPr lang="en-US" sz="2800" i="1">
                              <a:latin typeface="Cambria Math" panose="02040503050406030204" pitchFamily="18" charset="0"/>
                            </a:rPr>
                            <m:t>−9</m:t>
                          </m:r>
                        </m:e>
                      </m:d>
                      <m:r>
                        <a:rPr lang="en-US" sz="2800" i="1">
                          <a:latin typeface="Cambria Math" panose="02040503050406030204" pitchFamily="18" charset="0"/>
                        </a:rPr>
                        <m:t>.3</m:t>
                      </m:r>
                      <m:r>
                        <a:rPr lang="en-US" sz="2800" i="1">
                          <a:latin typeface="Cambria Math" panose="02040503050406030204" pitchFamily="18" charset="0"/>
                        </a:rPr>
                        <m:t>𝑥</m:t>
                      </m:r>
                    </m:oMath>
                  </m:oMathPara>
                </a14:m>
                <a:endParaRPr lang="en-US" sz="2800" smtClean="0">
                  <a:latin typeface="+mj-lt"/>
                </a:endParaRPr>
              </a:p>
              <a:p>
                <a:pPr>
                  <a:lnSpc>
                    <a:spcPct val="130000"/>
                  </a:lnSpc>
                </a:pPr>
                <a14:m>
                  <m:oMathPara xmlns:m="http://schemas.openxmlformats.org/officeDocument/2006/math">
                    <m:oMathParaPr>
                      <m:jc m:val="left"/>
                    </m:oMathParaPr>
                    <m:oMath xmlns:m="http://schemas.openxmlformats.org/officeDocument/2006/math">
                      <m:r>
                        <m:rPr>
                          <m:sty m:val="p"/>
                        </m:rPr>
                        <a:rPr lang="en-US" sz="2800" b="0" i="0" smtClean="0">
                          <a:latin typeface="Cambria Math" panose="02040503050406030204" pitchFamily="18" charset="0"/>
                        </a:rPr>
                        <m:t>V</m:t>
                      </m:r>
                      <m:r>
                        <a:rPr lang="en-US" sz="2800" b="0" i="1" smtClean="0">
                          <a:latin typeface="Cambria Math" panose="02040503050406030204" pitchFamily="18" charset="0"/>
                        </a:rPr>
                        <m:t>ậ</m:t>
                      </m:r>
                      <m:r>
                        <a:rPr lang="en-US" sz="2800" b="0" i="1" smtClean="0">
                          <a:latin typeface="Cambria Math" panose="02040503050406030204" pitchFamily="18" charset="0"/>
                        </a:rPr>
                        <m:t>𝑦</m:t>
                      </m:r>
                      <m:r>
                        <a:rPr lang="en-US" sz="2800" b="0" i="1" smtClean="0">
                          <a:latin typeface="Cambria Math" panose="02040503050406030204" pitchFamily="18" charset="0"/>
                        </a:rPr>
                        <m:t> </m:t>
                      </m:r>
                      <m:f>
                        <m:fPr>
                          <m:ctrlPr>
                            <a:rPr lang="en-US" sz="2800" i="1">
                              <a:latin typeface="Cambria Math" panose="02040503050406030204" pitchFamily="18" charset="0"/>
                            </a:rPr>
                          </m:ctrlPr>
                        </m:fPr>
                        <m:num>
                          <m:r>
                            <a:rPr lang="en-US" sz="2800" i="1">
                              <a:latin typeface="Cambria Math" panose="02040503050406030204" pitchFamily="18" charset="0"/>
                            </a:rPr>
                            <m:t>3</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2</m:t>
                              </m:r>
                            </m:sup>
                          </m:sSup>
                          <m:r>
                            <a:rPr lang="en-US" sz="2800" i="1">
                              <a:latin typeface="Cambria Math" panose="02040503050406030204" pitchFamily="18" charset="0"/>
                            </a:rPr>
                            <m:t>−9</m:t>
                          </m:r>
                          <m:r>
                            <a:rPr lang="en-US" sz="2800" i="1">
                              <a:latin typeface="Cambria Math" panose="02040503050406030204" pitchFamily="18" charset="0"/>
                            </a:rPr>
                            <m:t>𝑥</m:t>
                          </m:r>
                        </m:num>
                        <m:den>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2</m:t>
                              </m:r>
                            </m:sup>
                          </m:sSup>
                          <m:r>
                            <a:rPr lang="en-US" sz="2800" i="1">
                              <a:latin typeface="Cambria Math" panose="02040503050406030204" pitchFamily="18" charset="0"/>
                            </a:rPr>
                            <m:t>−9</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3</m:t>
                          </m:r>
                          <m:r>
                            <a:rPr lang="en-US" sz="2800" i="1">
                              <a:latin typeface="Cambria Math" panose="02040503050406030204" pitchFamily="18" charset="0"/>
                            </a:rPr>
                            <m:t>𝑥</m:t>
                          </m:r>
                        </m:num>
                        <m:den>
                          <m:r>
                            <a:rPr lang="en-US" sz="2800" i="1">
                              <a:latin typeface="Cambria Math" panose="02040503050406030204" pitchFamily="18" charset="0"/>
                            </a:rPr>
                            <m:t>𝑥</m:t>
                          </m:r>
                          <m:r>
                            <a:rPr lang="en-US" sz="2800" i="1">
                              <a:latin typeface="Cambria Math" panose="02040503050406030204" pitchFamily="18" charset="0"/>
                            </a:rPr>
                            <m:t>+3</m:t>
                          </m:r>
                        </m:den>
                      </m:f>
                      <m:r>
                        <a:rPr lang="en-US" sz="2800" b="0" i="1" smtClean="0">
                          <a:latin typeface="Cambria Math" panose="02040503050406030204" pitchFamily="18" charset="0"/>
                        </a:rPr>
                        <m:t> </m:t>
                      </m:r>
                      <m:r>
                        <m:rPr>
                          <m:sty m:val="p"/>
                        </m:rPr>
                        <a:rPr lang="en-US" sz="2800" b="0" i="0" smtClean="0">
                          <a:latin typeface="Cambria Math" panose="02040503050406030204" pitchFamily="18" charset="0"/>
                        </a:rPr>
                        <m:t>hay</m:t>
                      </m:r>
                      <m:r>
                        <a:rPr lang="en-US" sz="2800" b="0" i="0" smtClean="0">
                          <a:latin typeface="Cambria Math" panose="02040503050406030204" pitchFamily="18" charset="0"/>
                        </a:rPr>
                        <m:t> </m:t>
                      </m:r>
                      <m:r>
                        <a:rPr lang="en-US" sz="2800" b="0" i="1" smtClean="0">
                          <a:latin typeface="Cambria Math" panose="02040503050406030204" pitchFamily="18" charset="0"/>
                        </a:rPr>
                        <m:t>𝐴</m:t>
                      </m:r>
                      <m:r>
                        <a:rPr lang="en-US" sz="2800" b="0" i="1" smtClean="0">
                          <a:latin typeface="Cambria Math" panose="02040503050406030204" pitchFamily="18" charset="0"/>
                        </a:rPr>
                        <m:t>=</m:t>
                      </m:r>
                      <m:r>
                        <a:rPr lang="en-US" sz="2800" b="0" i="1" smtClean="0">
                          <a:latin typeface="Cambria Math" panose="02040503050406030204" pitchFamily="18" charset="0"/>
                        </a:rPr>
                        <m:t>𝐵</m:t>
                      </m:r>
                      <m:r>
                        <a:rPr lang="en-US" sz="2800" b="0" i="1" smtClean="0">
                          <a:latin typeface="Cambria Math" panose="02040503050406030204" pitchFamily="18" charset="0"/>
                        </a:rPr>
                        <m:t>.</m:t>
                      </m:r>
                    </m:oMath>
                  </m:oMathPara>
                </a14:m>
                <a:endParaRPr lang="en-US" sz="2800" smtClean="0">
                  <a:latin typeface="+mj-lt"/>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533400" y="2286000"/>
                <a:ext cx="11049000" cy="3466270"/>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117887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
            <a:ext cx="12192000" cy="1188720"/>
          </a:xfrm>
          <a:prstGeom prst="rect">
            <a:avLst/>
          </a:prstGeom>
          <a:solidFill>
            <a:schemeClr val="bg2">
              <a:lumMod val="50000"/>
            </a:schemeClr>
          </a:solidFill>
          <a:ln>
            <a:noFill/>
          </a:ln>
          <a:effectLst>
            <a:innerShdw blurRad="63500" dist="50800" dir="5400000">
              <a:prstClr val="black">
                <a:alpha val="50000"/>
              </a:prstClr>
            </a:innerShdw>
          </a:effectLst>
          <a:scene3d>
            <a:camera prst="orthographicFront">
              <a:rot lat="0" lon="0" rev="0"/>
            </a:camera>
            <a:lightRig rig="balanced" dir="t">
              <a:rot lat="0" lon="0" rev="8700000"/>
            </a:lightRig>
          </a:scene3d>
          <a:sp3d>
            <a:bevelT w="190500" h="38100"/>
          </a:sp3d>
        </p:spPr>
        <p:txBody>
          <a:bodyPr wrap="square" lIns="68580" tIns="34290" rIns="68580" bIns="34290" anchor="ctr" anchorCtr="0">
            <a:no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US" sz="4400" b="1" smtClean="0">
                <a:ln/>
                <a:solidFill>
                  <a:schemeClr val="accent4">
                    <a:lumMod val="20000"/>
                    <a:lumOff val="80000"/>
                  </a:schemeClr>
                </a:solidFill>
                <a:latin typeface="+mj-lt"/>
                <a:cs typeface="Times New Roman" panose="02020603050405020304" pitchFamily="18" charset="0"/>
              </a:rPr>
              <a:t>PHÂN THỨC ĐẠI SỐ</a:t>
            </a:r>
            <a:endParaRPr lang="vi-VN" sz="4400" b="1">
              <a:ln/>
              <a:solidFill>
                <a:schemeClr val="accent4">
                  <a:lumMod val="20000"/>
                  <a:lumOff val="80000"/>
                </a:schemeClr>
              </a:solidFill>
              <a:latin typeface="+mj-lt"/>
              <a:cs typeface="Times New Roman" panose="02020603050405020304" pitchFamily="18" charset="0"/>
            </a:endParaRPr>
          </a:p>
        </p:txBody>
      </p:sp>
      <p:sp>
        <p:nvSpPr>
          <p:cNvPr id="3" name="Explosion 2 2"/>
          <p:cNvSpPr/>
          <p:nvPr/>
        </p:nvSpPr>
        <p:spPr>
          <a:xfrm>
            <a:off x="458819" y="83558"/>
            <a:ext cx="1827181" cy="1412732"/>
          </a:xfrm>
          <a:custGeom>
            <a:avLst/>
            <a:gdLst>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19712"/>
              <a:gd name="connsiteX1" fmla="*/ 14790 w 21600"/>
              <a:gd name="connsiteY1" fmla="*/ 0 h 19712"/>
              <a:gd name="connsiteX2" fmla="*/ 14525 w 21600"/>
              <a:gd name="connsiteY2" fmla="*/ 5777 h 19712"/>
              <a:gd name="connsiteX3" fmla="*/ 18007 w 21600"/>
              <a:gd name="connsiteY3" fmla="*/ 3172 h 19712"/>
              <a:gd name="connsiteX4" fmla="*/ 16380 w 21600"/>
              <a:gd name="connsiteY4" fmla="*/ 6532 h 19712"/>
              <a:gd name="connsiteX5" fmla="*/ 21600 w 21600"/>
              <a:gd name="connsiteY5" fmla="*/ 6645 h 19712"/>
              <a:gd name="connsiteX6" fmla="*/ 16985 w 21600"/>
              <a:gd name="connsiteY6" fmla="*/ 9402 h 19712"/>
              <a:gd name="connsiteX7" fmla="*/ 18270 w 21600"/>
              <a:gd name="connsiteY7" fmla="*/ 11290 h 19712"/>
              <a:gd name="connsiteX8" fmla="*/ 16380 w 21600"/>
              <a:gd name="connsiteY8" fmla="*/ 12310 h 19712"/>
              <a:gd name="connsiteX9" fmla="*/ 18877 w 21600"/>
              <a:gd name="connsiteY9" fmla="*/ 15632 h 19712"/>
              <a:gd name="connsiteX10" fmla="*/ 14640 w 21600"/>
              <a:gd name="connsiteY10" fmla="*/ 14350 h 19712"/>
              <a:gd name="connsiteX11" fmla="*/ 14942 w 21600"/>
              <a:gd name="connsiteY11" fmla="*/ 17370 h 19712"/>
              <a:gd name="connsiteX12" fmla="*/ 12180 w 21600"/>
              <a:gd name="connsiteY12" fmla="*/ 15935 h 19712"/>
              <a:gd name="connsiteX13" fmla="*/ 11612 w 21600"/>
              <a:gd name="connsiteY13" fmla="*/ 18842 h 19712"/>
              <a:gd name="connsiteX14" fmla="*/ 9872 w 21600"/>
              <a:gd name="connsiteY14" fmla="*/ 17370 h 19712"/>
              <a:gd name="connsiteX15" fmla="*/ 8700 w 21600"/>
              <a:gd name="connsiteY15" fmla="*/ 19712 h 19712"/>
              <a:gd name="connsiteX16" fmla="*/ 7527 w 21600"/>
              <a:gd name="connsiteY16" fmla="*/ 18125 h 19712"/>
              <a:gd name="connsiteX17" fmla="*/ 5935 w 21600"/>
              <a:gd name="connsiteY17" fmla="*/ 18481 h 19712"/>
              <a:gd name="connsiteX18" fmla="*/ 4805 w 21600"/>
              <a:gd name="connsiteY18" fmla="*/ 18240 h 19712"/>
              <a:gd name="connsiteX19" fmla="*/ 1285 w 21600"/>
              <a:gd name="connsiteY19" fmla="*/ 17825 h 19712"/>
              <a:gd name="connsiteX20" fmla="*/ 3330 w 21600"/>
              <a:gd name="connsiteY20" fmla="*/ 15370 h 19712"/>
              <a:gd name="connsiteX21" fmla="*/ 0 w 21600"/>
              <a:gd name="connsiteY21" fmla="*/ 12877 h 19712"/>
              <a:gd name="connsiteX22" fmla="*/ 3935 w 21600"/>
              <a:gd name="connsiteY22" fmla="*/ 11592 h 19712"/>
              <a:gd name="connsiteX23" fmla="*/ 1172 w 21600"/>
              <a:gd name="connsiteY23" fmla="*/ 8270 h 19712"/>
              <a:gd name="connsiteX24" fmla="*/ 5372 w 21600"/>
              <a:gd name="connsiteY24" fmla="*/ 7817 h 19712"/>
              <a:gd name="connsiteX25" fmla="*/ 4502 w 21600"/>
              <a:gd name="connsiteY25" fmla="*/ 3625 h 19712"/>
              <a:gd name="connsiteX26" fmla="*/ 8550 w 21600"/>
              <a:gd name="connsiteY26" fmla="*/ 6382 h 19712"/>
              <a:gd name="connsiteX27" fmla="*/ 9722 w 21600"/>
              <a:gd name="connsiteY27" fmla="*/ 1887 h 19712"/>
              <a:gd name="connsiteX28" fmla="*/ 11462 w 21600"/>
              <a:gd name="connsiteY28" fmla="*/ 4342 h 19712"/>
              <a:gd name="connsiteX0" fmla="*/ 11462 w 21600"/>
              <a:gd name="connsiteY0" fmla="*/ 4342 h 18842"/>
              <a:gd name="connsiteX1" fmla="*/ 14790 w 21600"/>
              <a:gd name="connsiteY1" fmla="*/ 0 h 18842"/>
              <a:gd name="connsiteX2" fmla="*/ 14525 w 21600"/>
              <a:gd name="connsiteY2" fmla="*/ 5777 h 18842"/>
              <a:gd name="connsiteX3" fmla="*/ 18007 w 21600"/>
              <a:gd name="connsiteY3" fmla="*/ 3172 h 18842"/>
              <a:gd name="connsiteX4" fmla="*/ 16380 w 21600"/>
              <a:gd name="connsiteY4" fmla="*/ 6532 h 18842"/>
              <a:gd name="connsiteX5" fmla="*/ 21600 w 21600"/>
              <a:gd name="connsiteY5" fmla="*/ 6645 h 18842"/>
              <a:gd name="connsiteX6" fmla="*/ 16985 w 21600"/>
              <a:gd name="connsiteY6" fmla="*/ 9402 h 18842"/>
              <a:gd name="connsiteX7" fmla="*/ 18270 w 21600"/>
              <a:gd name="connsiteY7" fmla="*/ 11290 h 18842"/>
              <a:gd name="connsiteX8" fmla="*/ 16380 w 21600"/>
              <a:gd name="connsiteY8" fmla="*/ 12310 h 18842"/>
              <a:gd name="connsiteX9" fmla="*/ 18877 w 21600"/>
              <a:gd name="connsiteY9" fmla="*/ 15632 h 18842"/>
              <a:gd name="connsiteX10" fmla="*/ 14640 w 21600"/>
              <a:gd name="connsiteY10" fmla="*/ 14350 h 18842"/>
              <a:gd name="connsiteX11" fmla="*/ 14942 w 21600"/>
              <a:gd name="connsiteY11" fmla="*/ 17370 h 18842"/>
              <a:gd name="connsiteX12" fmla="*/ 12180 w 21600"/>
              <a:gd name="connsiteY12" fmla="*/ 15935 h 18842"/>
              <a:gd name="connsiteX13" fmla="*/ 11612 w 21600"/>
              <a:gd name="connsiteY13" fmla="*/ 18842 h 18842"/>
              <a:gd name="connsiteX14" fmla="*/ 9872 w 21600"/>
              <a:gd name="connsiteY14" fmla="*/ 17370 h 18842"/>
              <a:gd name="connsiteX15" fmla="*/ 8700 w 21600"/>
              <a:gd name="connsiteY15" fmla="*/ 17864 h 18842"/>
              <a:gd name="connsiteX16" fmla="*/ 7527 w 21600"/>
              <a:gd name="connsiteY16" fmla="*/ 18125 h 18842"/>
              <a:gd name="connsiteX17" fmla="*/ 5935 w 21600"/>
              <a:gd name="connsiteY17" fmla="*/ 18481 h 18842"/>
              <a:gd name="connsiteX18" fmla="*/ 4805 w 21600"/>
              <a:gd name="connsiteY18" fmla="*/ 18240 h 18842"/>
              <a:gd name="connsiteX19" fmla="*/ 1285 w 21600"/>
              <a:gd name="connsiteY19" fmla="*/ 17825 h 18842"/>
              <a:gd name="connsiteX20" fmla="*/ 3330 w 21600"/>
              <a:gd name="connsiteY20" fmla="*/ 15370 h 18842"/>
              <a:gd name="connsiteX21" fmla="*/ 0 w 21600"/>
              <a:gd name="connsiteY21" fmla="*/ 12877 h 18842"/>
              <a:gd name="connsiteX22" fmla="*/ 3935 w 21600"/>
              <a:gd name="connsiteY22" fmla="*/ 11592 h 18842"/>
              <a:gd name="connsiteX23" fmla="*/ 1172 w 21600"/>
              <a:gd name="connsiteY23" fmla="*/ 8270 h 18842"/>
              <a:gd name="connsiteX24" fmla="*/ 5372 w 21600"/>
              <a:gd name="connsiteY24" fmla="*/ 7817 h 18842"/>
              <a:gd name="connsiteX25" fmla="*/ 4502 w 21600"/>
              <a:gd name="connsiteY25" fmla="*/ 3625 h 18842"/>
              <a:gd name="connsiteX26" fmla="*/ 8550 w 21600"/>
              <a:gd name="connsiteY26" fmla="*/ 6382 h 18842"/>
              <a:gd name="connsiteX27" fmla="*/ 9722 w 21600"/>
              <a:gd name="connsiteY27" fmla="*/ 1887 h 18842"/>
              <a:gd name="connsiteX28" fmla="*/ 11462 w 21600"/>
              <a:gd name="connsiteY28" fmla="*/ 4342 h 18842"/>
              <a:gd name="connsiteX0" fmla="*/ 11462 w 21600"/>
              <a:gd name="connsiteY0" fmla="*/ 4342 h 18593"/>
              <a:gd name="connsiteX1" fmla="*/ 14790 w 21600"/>
              <a:gd name="connsiteY1" fmla="*/ 0 h 18593"/>
              <a:gd name="connsiteX2" fmla="*/ 14525 w 21600"/>
              <a:gd name="connsiteY2" fmla="*/ 5777 h 18593"/>
              <a:gd name="connsiteX3" fmla="*/ 18007 w 21600"/>
              <a:gd name="connsiteY3" fmla="*/ 3172 h 18593"/>
              <a:gd name="connsiteX4" fmla="*/ 16380 w 21600"/>
              <a:gd name="connsiteY4" fmla="*/ 6532 h 18593"/>
              <a:gd name="connsiteX5" fmla="*/ 21600 w 21600"/>
              <a:gd name="connsiteY5" fmla="*/ 6645 h 18593"/>
              <a:gd name="connsiteX6" fmla="*/ 16985 w 21600"/>
              <a:gd name="connsiteY6" fmla="*/ 9402 h 18593"/>
              <a:gd name="connsiteX7" fmla="*/ 18270 w 21600"/>
              <a:gd name="connsiteY7" fmla="*/ 11290 h 18593"/>
              <a:gd name="connsiteX8" fmla="*/ 16380 w 21600"/>
              <a:gd name="connsiteY8" fmla="*/ 12310 h 18593"/>
              <a:gd name="connsiteX9" fmla="*/ 18877 w 21600"/>
              <a:gd name="connsiteY9" fmla="*/ 15632 h 18593"/>
              <a:gd name="connsiteX10" fmla="*/ 14640 w 21600"/>
              <a:gd name="connsiteY10" fmla="*/ 14350 h 18593"/>
              <a:gd name="connsiteX11" fmla="*/ 14942 w 21600"/>
              <a:gd name="connsiteY11" fmla="*/ 17370 h 18593"/>
              <a:gd name="connsiteX12" fmla="*/ 12180 w 21600"/>
              <a:gd name="connsiteY12" fmla="*/ 15935 h 18593"/>
              <a:gd name="connsiteX13" fmla="*/ 11612 w 21600"/>
              <a:gd name="connsiteY13" fmla="*/ 18033 h 18593"/>
              <a:gd name="connsiteX14" fmla="*/ 9872 w 21600"/>
              <a:gd name="connsiteY14" fmla="*/ 17370 h 18593"/>
              <a:gd name="connsiteX15" fmla="*/ 8700 w 21600"/>
              <a:gd name="connsiteY15" fmla="*/ 17864 h 18593"/>
              <a:gd name="connsiteX16" fmla="*/ 7527 w 21600"/>
              <a:gd name="connsiteY16" fmla="*/ 18125 h 18593"/>
              <a:gd name="connsiteX17" fmla="*/ 5935 w 21600"/>
              <a:gd name="connsiteY17" fmla="*/ 18481 h 18593"/>
              <a:gd name="connsiteX18" fmla="*/ 4805 w 21600"/>
              <a:gd name="connsiteY18" fmla="*/ 18240 h 18593"/>
              <a:gd name="connsiteX19" fmla="*/ 1285 w 21600"/>
              <a:gd name="connsiteY19" fmla="*/ 17825 h 18593"/>
              <a:gd name="connsiteX20" fmla="*/ 3330 w 21600"/>
              <a:gd name="connsiteY20" fmla="*/ 15370 h 18593"/>
              <a:gd name="connsiteX21" fmla="*/ 0 w 21600"/>
              <a:gd name="connsiteY21" fmla="*/ 12877 h 18593"/>
              <a:gd name="connsiteX22" fmla="*/ 3935 w 21600"/>
              <a:gd name="connsiteY22" fmla="*/ 11592 h 18593"/>
              <a:gd name="connsiteX23" fmla="*/ 1172 w 21600"/>
              <a:gd name="connsiteY23" fmla="*/ 8270 h 18593"/>
              <a:gd name="connsiteX24" fmla="*/ 5372 w 21600"/>
              <a:gd name="connsiteY24" fmla="*/ 7817 h 18593"/>
              <a:gd name="connsiteX25" fmla="*/ 4502 w 21600"/>
              <a:gd name="connsiteY25" fmla="*/ 3625 h 18593"/>
              <a:gd name="connsiteX26" fmla="*/ 8550 w 21600"/>
              <a:gd name="connsiteY26" fmla="*/ 6382 h 18593"/>
              <a:gd name="connsiteX27" fmla="*/ 9722 w 21600"/>
              <a:gd name="connsiteY27" fmla="*/ 1887 h 18593"/>
              <a:gd name="connsiteX28" fmla="*/ 11462 w 21600"/>
              <a:gd name="connsiteY28" fmla="*/ 4342 h 18593"/>
              <a:gd name="connsiteX0" fmla="*/ 11462 w 21600"/>
              <a:gd name="connsiteY0" fmla="*/ 4342 h 18593"/>
              <a:gd name="connsiteX1" fmla="*/ 14790 w 21600"/>
              <a:gd name="connsiteY1" fmla="*/ 0 h 18593"/>
              <a:gd name="connsiteX2" fmla="*/ 14525 w 21600"/>
              <a:gd name="connsiteY2" fmla="*/ 5777 h 18593"/>
              <a:gd name="connsiteX3" fmla="*/ 18007 w 21600"/>
              <a:gd name="connsiteY3" fmla="*/ 3172 h 18593"/>
              <a:gd name="connsiteX4" fmla="*/ 16380 w 21600"/>
              <a:gd name="connsiteY4" fmla="*/ 6532 h 18593"/>
              <a:gd name="connsiteX5" fmla="*/ 21600 w 21600"/>
              <a:gd name="connsiteY5" fmla="*/ 6645 h 18593"/>
              <a:gd name="connsiteX6" fmla="*/ 16985 w 21600"/>
              <a:gd name="connsiteY6" fmla="*/ 9402 h 18593"/>
              <a:gd name="connsiteX7" fmla="*/ 18270 w 21600"/>
              <a:gd name="connsiteY7" fmla="*/ 11290 h 18593"/>
              <a:gd name="connsiteX8" fmla="*/ 16380 w 21600"/>
              <a:gd name="connsiteY8" fmla="*/ 12310 h 18593"/>
              <a:gd name="connsiteX9" fmla="*/ 18877 w 21600"/>
              <a:gd name="connsiteY9" fmla="*/ 15632 h 18593"/>
              <a:gd name="connsiteX10" fmla="*/ 14640 w 21600"/>
              <a:gd name="connsiteY10" fmla="*/ 14350 h 18593"/>
              <a:gd name="connsiteX11" fmla="*/ 14942 w 21600"/>
              <a:gd name="connsiteY11" fmla="*/ 17370 h 18593"/>
              <a:gd name="connsiteX12" fmla="*/ 12180 w 21600"/>
              <a:gd name="connsiteY12" fmla="*/ 15935 h 18593"/>
              <a:gd name="connsiteX13" fmla="*/ 11612 w 21600"/>
              <a:gd name="connsiteY13" fmla="*/ 18033 h 18593"/>
              <a:gd name="connsiteX14" fmla="*/ 9872 w 21600"/>
              <a:gd name="connsiteY14" fmla="*/ 17370 h 18593"/>
              <a:gd name="connsiteX15" fmla="*/ 8700 w 21600"/>
              <a:gd name="connsiteY15" fmla="*/ 17864 h 18593"/>
              <a:gd name="connsiteX16" fmla="*/ 7527 w 21600"/>
              <a:gd name="connsiteY16" fmla="*/ 18125 h 18593"/>
              <a:gd name="connsiteX17" fmla="*/ 5935 w 21600"/>
              <a:gd name="connsiteY17" fmla="*/ 18481 h 18593"/>
              <a:gd name="connsiteX18" fmla="*/ 4805 w 21600"/>
              <a:gd name="connsiteY18" fmla="*/ 18240 h 18593"/>
              <a:gd name="connsiteX19" fmla="*/ 267 w 21600"/>
              <a:gd name="connsiteY19" fmla="*/ 16785 h 18593"/>
              <a:gd name="connsiteX20" fmla="*/ 3330 w 21600"/>
              <a:gd name="connsiteY20" fmla="*/ 15370 h 18593"/>
              <a:gd name="connsiteX21" fmla="*/ 0 w 21600"/>
              <a:gd name="connsiteY21" fmla="*/ 12877 h 18593"/>
              <a:gd name="connsiteX22" fmla="*/ 3935 w 21600"/>
              <a:gd name="connsiteY22" fmla="*/ 11592 h 18593"/>
              <a:gd name="connsiteX23" fmla="*/ 1172 w 21600"/>
              <a:gd name="connsiteY23" fmla="*/ 8270 h 18593"/>
              <a:gd name="connsiteX24" fmla="*/ 5372 w 21600"/>
              <a:gd name="connsiteY24" fmla="*/ 7817 h 18593"/>
              <a:gd name="connsiteX25" fmla="*/ 4502 w 21600"/>
              <a:gd name="connsiteY25" fmla="*/ 3625 h 18593"/>
              <a:gd name="connsiteX26" fmla="*/ 8550 w 21600"/>
              <a:gd name="connsiteY26" fmla="*/ 6382 h 18593"/>
              <a:gd name="connsiteX27" fmla="*/ 9722 w 21600"/>
              <a:gd name="connsiteY27" fmla="*/ 1887 h 18593"/>
              <a:gd name="connsiteX28" fmla="*/ 11462 w 21600"/>
              <a:gd name="connsiteY28" fmla="*/ 4342 h 18593"/>
              <a:gd name="connsiteX0" fmla="*/ 11768 w 21906"/>
              <a:gd name="connsiteY0" fmla="*/ 4342 h 18593"/>
              <a:gd name="connsiteX1" fmla="*/ 15096 w 21906"/>
              <a:gd name="connsiteY1" fmla="*/ 0 h 18593"/>
              <a:gd name="connsiteX2" fmla="*/ 14831 w 21906"/>
              <a:gd name="connsiteY2" fmla="*/ 5777 h 18593"/>
              <a:gd name="connsiteX3" fmla="*/ 18313 w 21906"/>
              <a:gd name="connsiteY3" fmla="*/ 3172 h 18593"/>
              <a:gd name="connsiteX4" fmla="*/ 16686 w 21906"/>
              <a:gd name="connsiteY4" fmla="*/ 6532 h 18593"/>
              <a:gd name="connsiteX5" fmla="*/ 21906 w 21906"/>
              <a:gd name="connsiteY5" fmla="*/ 6645 h 18593"/>
              <a:gd name="connsiteX6" fmla="*/ 17291 w 21906"/>
              <a:gd name="connsiteY6" fmla="*/ 9402 h 18593"/>
              <a:gd name="connsiteX7" fmla="*/ 18576 w 21906"/>
              <a:gd name="connsiteY7" fmla="*/ 11290 h 18593"/>
              <a:gd name="connsiteX8" fmla="*/ 16686 w 21906"/>
              <a:gd name="connsiteY8" fmla="*/ 12310 h 18593"/>
              <a:gd name="connsiteX9" fmla="*/ 19183 w 21906"/>
              <a:gd name="connsiteY9" fmla="*/ 15632 h 18593"/>
              <a:gd name="connsiteX10" fmla="*/ 14946 w 21906"/>
              <a:gd name="connsiteY10" fmla="*/ 14350 h 18593"/>
              <a:gd name="connsiteX11" fmla="*/ 15248 w 21906"/>
              <a:gd name="connsiteY11" fmla="*/ 17370 h 18593"/>
              <a:gd name="connsiteX12" fmla="*/ 12486 w 21906"/>
              <a:gd name="connsiteY12" fmla="*/ 15935 h 18593"/>
              <a:gd name="connsiteX13" fmla="*/ 11918 w 21906"/>
              <a:gd name="connsiteY13" fmla="*/ 18033 h 18593"/>
              <a:gd name="connsiteX14" fmla="*/ 10178 w 21906"/>
              <a:gd name="connsiteY14" fmla="*/ 17370 h 18593"/>
              <a:gd name="connsiteX15" fmla="*/ 9006 w 21906"/>
              <a:gd name="connsiteY15" fmla="*/ 17864 h 18593"/>
              <a:gd name="connsiteX16" fmla="*/ 7833 w 21906"/>
              <a:gd name="connsiteY16" fmla="*/ 18125 h 18593"/>
              <a:gd name="connsiteX17" fmla="*/ 6241 w 21906"/>
              <a:gd name="connsiteY17" fmla="*/ 18481 h 18593"/>
              <a:gd name="connsiteX18" fmla="*/ 5111 w 21906"/>
              <a:gd name="connsiteY18" fmla="*/ 18240 h 18593"/>
              <a:gd name="connsiteX19" fmla="*/ 573 w 21906"/>
              <a:gd name="connsiteY19" fmla="*/ 16785 h 18593"/>
              <a:gd name="connsiteX20" fmla="*/ 0 w 21906"/>
              <a:gd name="connsiteY20" fmla="*/ 16987 h 18593"/>
              <a:gd name="connsiteX21" fmla="*/ 306 w 21906"/>
              <a:gd name="connsiteY21" fmla="*/ 12877 h 18593"/>
              <a:gd name="connsiteX22" fmla="*/ 4241 w 21906"/>
              <a:gd name="connsiteY22" fmla="*/ 11592 h 18593"/>
              <a:gd name="connsiteX23" fmla="*/ 1478 w 21906"/>
              <a:gd name="connsiteY23" fmla="*/ 8270 h 18593"/>
              <a:gd name="connsiteX24" fmla="*/ 5678 w 21906"/>
              <a:gd name="connsiteY24" fmla="*/ 7817 h 18593"/>
              <a:gd name="connsiteX25" fmla="*/ 4808 w 21906"/>
              <a:gd name="connsiteY25" fmla="*/ 3625 h 18593"/>
              <a:gd name="connsiteX26" fmla="*/ 8856 w 21906"/>
              <a:gd name="connsiteY26" fmla="*/ 6382 h 18593"/>
              <a:gd name="connsiteX27" fmla="*/ 10028 w 21906"/>
              <a:gd name="connsiteY27" fmla="*/ 1887 h 18593"/>
              <a:gd name="connsiteX28" fmla="*/ 11768 w 21906"/>
              <a:gd name="connsiteY28" fmla="*/ 4342 h 18593"/>
              <a:gd name="connsiteX0" fmla="*/ 11768 w 21906"/>
              <a:gd name="connsiteY0" fmla="*/ 4342 h 18593"/>
              <a:gd name="connsiteX1" fmla="*/ 15096 w 21906"/>
              <a:gd name="connsiteY1" fmla="*/ 0 h 18593"/>
              <a:gd name="connsiteX2" fmla="*/ 14831 w 21906"/>
              <a:gd name="connsiteY2" fmla="*/ 5777 h 18593"/>
              <a:gd name="connsiteX3" fmla="*/ 18313 w 21906"/>
              <a:gd name="connsiteY3" fmla="*/ 3172 h 18593"/>
              <a:gd name="connsiteX4" fmla="*/ 16686 w 21906"/>
              <a:gd name="connsiteY4" fmla="*/ 6532 h 18593"/>
              <a:gd name="connsiteX5" fmla="*/ 21906 w 21906"/>
              <a:gd name="connsiteY5" fmla="*/ 6645 h 18593"/>
              <a:gd name="connsiteX6" fmla="*/ 17291 w 21906"/>
              <a:gd name="connsiteY6" fmla="*/ 9402 h 18593"/>
              <a:gd name="connsiteX7" fmla="*/ 18576 w 21906"/>
              <a:gd name="connsiteY7" fmla="*/ 11290 h 18593"/>
              <a:gd name="connsiteX8" fmla="*/ 16686 w 21906"/>
              <a:gd name="connsiteY8" fmla="*/ 12310 h 18593"/>
              <a:gd name="connsiteX9" fmla="*/ 19183 w 21906"/>
              <a:gd name="connsiteY9" fmla="*/ 15632 h 18593"/>
              <a:gd name="connsiteX10" fmla="*/ 14946 w 21906"/>
              <a:gd name="connsiteY10" fmla="*/ 14350 h 18593"/>
              <a:gd name="connsiteX11" fmla="*/ 15248 w 21906"/>
              <a:gd name="connsiteY11" fmla="*/ 17370 h 18593"/>
              <a:gd name="connsiteX12" fmla="*/ 14086 w 21906"/>
              <a:gd name="connsiteY12" fmla="*/ 17090 h 18593"/>
              <a:gd name="connsiteX13" fmla="*/ 11918 w 21906"/>
              <a:gd name="connsiteY13" fmla="*/ 18033 h 18593"/>
              <a:gd name="connsiteX14" fmla="*/ 10178 w 21906"/>
              <a:gd name="connsiteY14" fmla="*/ 17370 h 18593"/>
              <a:gd name="connsiteX15" fmla="*/ 9006 w 21906"/>
              <a:gd name="connsiteY15" fmla="*/ 17864 h 18593"/>
              <a:gd name="connsiteX16" fmla="*/ 7833 w 21906"/>
              <a:gd name="connsiteY16" fmla="*/ 18125 h 18593"/>
              <a:gd name="connsiteX17" fmla="*/ 6241 w 21906"/>
              <a:gd name="connsiteY17" fmla="*/ 18481 h 18593"/>
              <a:gd name="connsiteX18" fmla="*/ 5111 w 21906"/>
              <a:gd name="connsiteY18" fmla="*/ 18240 h 18593"/>
              <a:gd name="connsiteX19" fmla="*/ 573 w 21906"/>
              <a:gd name="connsiteY19" fmla="*/ 16785 h 18593"/>
              <a:gd name="connsiteX20" fmla="*/ 0 w 21906"/>
              <a:gd name="connsiteY20" fmla="*/ 16987 h 18593"/>
              <a:gd name="connsiteX21" fmla="*/ 306 w 21906"/>
              <a:gd name="connsiteY21" fmla="*/ 12877 h 18593"/>
              <a:gd name="connsiteX22" fmla="*/ 4241 w 21906"/>
              <a:gd name="connsiteY22" fmla="*/ 11592 h 18593"/>
              <a:gd name="connsiteX23" fmla="*/ 1478 w 21906"/>
              <a:gd name="connsiteY23" fmla="*/ 8270 h 18593"/>
              <a:gd name="connsiteX24" fmla="*/ 5678 w 21906"/>
              <a:gd name="connsiteY24" fmla="*/ 7817 h 18593"/>
              <a:gd name="connsiteX25" fmla="*/ 4808 w 21906"/>
              <a:gd name="connsiteY25" fmla="*/ 3625 h 18593"/>
              <a:gd name="connsiteX26" fmla="*/ 8856 w 21906"/>
              <a:gd name="connsiteY26" fmla="*/ 6382 h 18593"/>
              <a:gd name="connsiteX27" fmla="*/ 10028 w 21906"/>
              <a:gd name="connsiteY27" fmla="*/ 1887 h 18593"/>
              <a:gd name="connsiteX28" fmla="*/ 11768 w 21906"/>
              <a:gd name="connsiteY28" fmla="*/ 4342 h 18593"/>
              <a:gd name="connsiteX0" fmla="*/ 11768 w 21906"/>
              <a:gd name="connsiteY0" fmla="*/ 4342 h 18593"/>
              <a:gd name="connsiteX1" fmla="*/ 15096 w 21906"/>
              <a:gd name="connsiteY1" fmla="*/ 0 h 18593"/>
              <a:gd name="connsiteX2" fmla="*/ 14831 w 21906"/>
              <a:gd name="connsiteY2" fmla="*/ 5777 h 18593"/>
              <a:gd name="connsiteX3" fmla="*/ 18313 w 21906"/>
              <a:gd name="connsiteY3" fmla="*/ 3172 h 18593"/>
              <a:gd name="connsiteX4" fmla="*/ 16686 w 21906"/>
              <a:gd name="connsiteY4" fmla="*/ 6532 h 18593"/>
              <a:gd name="connsiteX5" fmla="*/ 21906 w 21906"/>
              <a:gd name="connsiteY5" fmla="*/ 6645 h 18593"/>
              <a:gd name="connsiteX6" fmla="*/ 17291 w 21906"/>
              <a:gd name="connsiteY6" fmla="*/ 9402 h 18593"/>
              <a:gd name="connsiteX7" fmla="*/ 18576 w 21906"/>
              <a:gd name="connsiteY7" fmla="*/ 11290 h 18593"/>
              <a:gd name="connsiteX8" fmla="*/ 16686 w 21906"/>
              <a:gd name="connsiteY8" fmla="*/ 12310 h 18593"/>
              <a:gd name="connsiteX9" fmla="*/ 19183 w 21906"/>
              <a:gd name="connsiteY9" fmla="*/ 15632 h 18593"/>
              <a:gd name="connsiteX10" fmla="*/ 15964 w 21906"/>
              <a:gd name="connsiteY10" fmla="*/ 15505 h 18593"/>
              <a:gd name="connsiteX11" fmla="*/ 15248 w 21906"/>
              <a:gd name="connsiteY11" fmla="*/ 17370 h 18593"/>
              <a:gd name="connsiteX12" fmla="*/ 14086 w 21906"/>
              <a:gd name="connsiteY12" fmla="*/ 17090 h 18593"/>
              <a:gd name="connsiteX13" fmla="*/ 11918 w 21906"/>
              <a:gd name="connsiteY13" fmla="*/ 18033 h 18593"/>
              <a:gd name="connsiteX14" fmla="*/ 10178 w 21906"/>
              <a:gd name="connsiteY14" fmla="*/ 17370 h 18593"/>
              <a:gd name="connsiteX15" fmla="*/ 9006 w 21906"/>
              <a:gd name="connsiteY15" fmla="*/ 17864 h 18593"/>
              <a:gd name="connsiteX16" fmla="*/ 7833 w 21906"/>
              <a:gd name="connsiteY16" fmla="*/ 18125 h 18593"/>
              <a:gd name="connsiteX17" fmla="*/ 6241 w 21906"/>
              <a:gd name="connsiteY17" fmla="*/ 18481 h 18593"/>
              <a:gd name="connsiteX18" fmla="*/ 5111 w 21906"/>
              <a:gd name="connsiteY18" fmla="*/ 18240 h 18593"/>
              <a:gd name="connsiteX19" fmla="*/ 573 w 21906"/>
              <a:gd name="connsiteY19" fmla="*/ 16785 h 18593"/>
              <a:gd name="connsiteX20" fmla="*/ 0 w 21906"/>
              <a:gd name="connsiteY20" fmla="*/ 16987 h 18593"/>
              <a:gd name="connsiteX21" fmla="*/ 306 w 21906"/>
              <a:gd name="connsiteY21" fmla="*/ 12877 h 18593"/>
              <a:gd name="connsiteX22" fmla="*/ 4241 w 21906"/>
              <a:gd name="connsiteY22" fmla="*/ 11592 h 18593"/>
              <a:gd name="connsiteX23" fmla="*/ 1478 w 21906"/>
              <a:gd name="connsiteY23" fmla="*/ 8270 h 18593"/>
              <a:gd name="connsiteX24" fmla="*/ 5678 w 21906"/>
              <a:gd name="connsiteY24" fmla="*/ 7817 h 18593"/>
              <a:gd name="connsiteX25" fmla="*/ 4808 w 21906"/>
              <a:gd name="connsiteY25" fmla="*/ 3625 h 18593"/>
              <a:gd name="connsiteX26" fmla="*/ 8856 w 21906"/>
              <a:gd name="connsiteY26" fmla="*/ 6382 h 18593"/>
              <a:gd name="connsiteX27" fmla="*/ 10028 w 21906"/>
              <a:gd name="connsiteY27" fmla="*/ 1887 h 18593"/>
              <a:gd name="connsiteX28" fmla="*/ 11768 w 21906"/>
              <a:gd name="connsiteY28" fmla="*/ 4342 h 18593"/>
              <a:gd name="connsiteX0" fmla="*/ 11768 w 21906"/>
              <a:gd name="connsiteY0" fmla="*/ 4342 h 18593"/>
              <a:gd name="connsiteX1" fmla="*/ 15096 w 21906"/>
              <a:gd name="connsiteY1" fmla="*/ 0 h 18593"/>
              <a:gd name="connsiteX2" fmla="*/ 14831 w 21906"/>
              <a:gd name="connsiteY2" fmla="*/ 5777 h 18593"/>
              <a:gd name="connsiteX3" fmla="*/ 18313 w 21906"/>
              <a:gd name="connsiteY3" fmla="*/ 3172 h 18593"/>
              <a:gd name="connsiteX4" fmla="*/ 16686 w 21906"/>
              <a:gd name="connsiteY4" fmla="*/ 6532 h 18593"/>
              <a:gd name="connsiteX5" fmla="*/ 21906 w 21906"/>
              <a:gd name="connsiteY5" fmla="*/ 6645 h 18593"/>
              <a:gd name="connsiteX6" fmla="*/ 17291 w 21906"/>
              <a:gd name="connsiteY6" fmla="*/ 9402 h 18593"/>
              <a:gd name="connsiteX7" fmla="*/ 18576 w 21906"/>
              <a:gd name="connsiteY7" fmla="*/ 11290 h 18593"/>
              <a:gd name="connsiteX8" fmla="*/ 17995 w 21906"/>
              <a:gd name="connsiteY8" fmla="*/ 12541 h 18593"/>
              <a:gd name="connsiteX9" fmla="*/ 19183 w 21906"/>
              <a:gd name="connsiteY9" fmla="*/ 15632 h 18593"/>
              <a:gd name="connsiteX10" fmla="*/ 15964 w 21906"/>
              <a:gd name="connsiteY10" fmla="*/ 15505 h 18593"/>
              <a:gd name="connsiteX11" fmla="*/ 15248 w 21906"/>
              <a:gd name="connsiteY11" fmla="*/ 17370 h 18593"/>
              <a:gd name="connsiteX12" fmla="*/ 14086 w 21906"/>
              <a:gd name="connsiteY12" fmla="*/ 17090 h 18593"/>
              <a:gd name="connsiteX13" fmla="*/ 11918 w 21906"/>
              <a:gd name="connsiteY13" fmla="*/ 18033 h 18593"/>
              <a:gd name="connsiteX14" fmla="*/ 10178 w 21906"/>
              <a:gd name="connsiteY14" fmla="*/ 17370 h 18593"/>
              <a:gd name="connsiteX15" fmla="*/ 9006 w 21906"/>
              <a:gd name="connsiteY15" fmla="*/ 17864 h 18593"/>
              <a:gd name="connsiteX16" fmla="*/ 7833 w 21906"/>
              <a:gd name="connsiteY16" fmla="*/ 18125 h 18593"/>
              <a:gd name="connsiteX17" fmla="*/ 6241 w 21906"/>
              <a:gd name="connsiteY17" fmla="*/ 18481 h 18593"/>
              <a:gd name="connsiteX18" fmla="*/ 5111 w 21906"/>
              <a:gd name="connsiteY18" fmla="*/ 18240 h 18593"/>
              <a:gd name="connsiteX19" fmla="*/ 573 w 21906"/>
              <a:gd name="connsiteY19" fmla="*/ 16785 h 18593"/>
              <a:gd name="connsiteX20" fmla="*/ 0 w 21906"/>
              <a:gd name="connsiteY20" fmla="*/ 16987 h 18593"/>
              <a:gd name="connsiteX21" fmla="*/ 306 w 21906"/>
              <a:gd name="connsiteY21" fmla="*/ 12877 h 18593"/>
              <a:gd name="connsiteX22" fmla="*/ 4241 w 21906"/>
              <a:gd name="connsiteY22" fmla="*/ 11592 h 18593"/>
              <a:gd name="connsiteX23" fmla="*/ 1478 w 21906"/>
              <a:gd name="connsiteY23" fmla="*/ 8270 h 18593"/>
              <a:gd name="connsiteX24" fmla="*/ 5678 w 21906"/>
              <a:gd name="connsiteY24" fmla="*/ 7817 h 18593"/>
              <a:gd name="connsiteX25" fmla="*/ 4808 w 21906"/>
              <a:gd name="connsiteY25" fmla="*/ 3625 h 18593"/>
              <a:gd name="connsiteX26" fmla="*/ 8856 w 21906"/>
              <a:gd name="connsiteY26" fmla="*/ 6382 h 18593"/>
              <a:gd name="connsiteX27" fmla="*/ 10028 w 21906"/>
              <a:gd name="connsiteY27" fmla="*/ 1887 h 18593"/>
              <a:gd name="connsiteX28" fmla="*/ 11768 w 21906"/>
              <a:gd name="connsiteY28" fmla="*/ 4342 h 18593"/>
              <a:gd name="connsiteX0" fmla="*/ 11768 w 21906"/>
              <a:gd name="connsiteY0" fmla="*/ 4342 h 18593"/>
              <a:gd name="connsiteX1" fmla="*/ 15096 w 21906"/>
              <a:gd name="connsiteY1" fmla="*/ 0 h 18593"/>
              <a:gd name="connsiteX2" fmla="*/ 14831 w 21906"/>
              <a:gd name="connsiteY2" fmla="*/ 5777 h 18593"/>
              <a:gd name="connsiteX3" fmla="*/ 18313 w 21906"/>
              <a:gd name="connsiteY3" fmla="*/ 3172 h 18593"/>
              <a:gd name="connsiteX4" fmla="*/ 16686 w 21906"/>
              <a:gd name="connsiteY4" fmla="*/ 6532 h 18593"/>
              <a:gd name="connsiteX5" fmla="*/ 21906 w 21906"/>
              <a:gd name="connsiteY5" fmla="*/ 6645 h 18593"/>
              <a:gd name="connsiteX6" fmla="*/ 17291 w 21906"/>
              <a:gd name="connsiteY6" fmla="*/ 9402 h 18593"/>
              <a:gd name="connsiteX7" fmla="*/ 18576 w 21906"/>
              <a:gd name="connsiteY7" fmla="*/ 11290 h 18593"/>
              <a:gd name="connsiteX8" fmla="*/ 17995 w 21906"/>
              <a:gd name="connsiteY8" fmla="*/ 12541 h 18593"/>
              <a:gd name="connsiteX9" fmla="*/ 19183 w 21906"/>
              <a:gd name="connsiteY9" fmla="*/ 15632 h 18593"/>
              <a:gd name="connsiteX10" fmla="*/ 15964 w 21906"/>
              <a:gd name="connsiteY10" fmla="*/ 15505 h 18593"/>
              <a:gd name="connsiteX11" fmla="*/ 15248 w 21906"/>
              <a:gd name="connsiteY11" fmla="*/ 17370 h 18593"/>
              <a:gd name="connsiteX12" fmla="*/ 14086 w 21906"/>
              <a:gd name="connsiteY12" fmla="*/ 17090 h 18593"/>
              <a:gd name="connsiteX13" fmla="*/ 11918 w 21906"/>
              <a:gd name="connsiteY13" fmla="*/ 18033 h 18593"/>
              <a:gd name="connsiteX14" fmla="*/ 10178 w 21906"/>
              <a:gd name="connsiteY14" fmla="*/ 17370 h 18593"/>
              <a:gd name="connsiteX15" fmla="*/ 9006 w 21906"/>
              <a:gd name="connsiteY15" fmla="*/ 17864 h 18593"/>
              <a:gd name="connsiteX16" fmla="*/ 7833 w 21906"/>
              <a:gd name="connsiteY16" fmla="*/ 18125 h 18593"/>
              <a:gd name="connsiteX17" fmla="*/ 6241 w 21906"/>
              <a:gd name="connsiteY17" fmla="*/ 18481 h 18593"/>
              <a:gd name="connsiteX18" fmla="*/ 5111 w 21906"/>
              <a:gd name="connsiteY18" fmla="*/ 18240 h 18593"/>
              <a:gd name="connsiteX19" fmla="*/ 573 w 21906"/>
              <a:gd name="connsiteY19" fmla="*/ 16785 h 18593"/>
              <a:gd name="connsiteX20" fmla="*/ 0 w 21906"/>
              <a:gd name="connsiteY20" fmla="*/ 16987 h 18593"/>
              <a:gd name="connsiteX21" fmla="*/ 306 w 21906"/>
              <a:gd name="connsiteY21" fmla="*/ 12877 h 18593"/>
              <a:gd name="connsiteX22" fmla="*/ 1186 w 21906"/>
              <a:gd name="connsiteY22" fmla="*/ 10783 h 18593"/>
              <a:gd name="connsiteX23" fmla="*/ 1478 w 21906"/>
              <a:gd name="connsiteY23" fmla="*/ 8270 h 18593"/>
              <a:gd name="connsiteX24" fmla="*/ 5678 w 21906"/>
              <a:gd name="connsiteY24" fmla="*/ 7817 h 18593"/>
              <a:gd name="connsiteX25" fmla="*/ 4808 w 21906"/>
              <a:gd name="connsiteY25" fmla="*/ 3625 h 18593"/>
              <a:gd name="connsiteX26" fmla="*/ 8856 w 21906"/>
              <a:gd name="connsiteY26" fmla="*/ 6382 h 18593"/>
              <a:gd name="connsiteX27" fmla="*/ 10028 w 21906"/>
              <a:gd name="connsiteY27" fmla="*/ 1887 h 18593"/>
              <a:gd name="connsiteX28" fmla="*/ 11768 w 21906"/>
              <a:gd name="connsiteY28" fmla="*/ 4342 h 18593"/>
              <a:gd name="connsiteX0" fmla="*/ 11768 w 21906"/>
              <a:gd name="connsiteY0" fmla="*/ 2455 h 16706"/>
              <a:gd name="connsiteX1" fmla="*/ 14369 w 21906"/>
              <a:gd name="connsiteY1" fmla="*/ 885 h 16706"/>
              <a:gd name="connsiteX2" fmla="*/ 14831 w 21906"/>
              <a:gd name="connsiteY2" fmla="*/ 3890 h 16706"/>
              <a:gd name="connsiteX3" fmla="*/ 18313 w 21906"/>
              <a:gd name="connsiteY3" fmla="*/ 1285 h 16706"/>
              <a:gd name="connsiteX4" fmla="*/ 16686 w 21906"/>
              <a:gd name="connsiteY4" fmla="*/ 4645 h 16706"/>
              <a:gd name="connsiteX5" fmla="*/ 21906 w 21906"/>
              <a:gd name="connsiteY5" fmla="*/ 4758 h 16706"/>
              <a:gd name="connsiteX6" fmla="*/ 17291 w 21906"/>
              <a:gd name="connsiteY6" fmla="*/ 7515 h 16706"/>
              <a:gd name="connsiteX7" fmla="*/ 18576 w 21906"/>
              <a:gd name="connsiteY7" fmla="*/ 9403 h 16706"/>
              <a:gd name="connsiteX8" fmla="*/ 17995 w 21906"/>
              <a:gd name="connsiteY8" fmla="*/ 10654 h 16706"/>
              <a:gd name="connsiteX9" fmla="*/ 19183 w 21906"/>
              <a:gd name="connsiteY9" fmla="*/ 13745 h 16706"/>
              <a:gd name="connsiteX10" fmla="*/ 15964 w 21906"/>
              <a:gd name="connsiteY10" fmla="*/ 13618 h 16706"/>
              <a:gd name="connsiteX11" fmla="*/ 15248 w 21906"/>
              <a:gd name="connsiteY11" fmla="*/ 15483 h 16706"/>
              <a:gd name="connsiteX12" fmla="*/ 14086 w 21906"/>
              <a:gd name="connsiteY12" fmla="*/ 15203 h 16706"/>
              <a:gd name="connsiteX13" fmla="*/ 11918 w 21906"/>
              <a:gd name="connsiteY13" fmla="*/ 16146 h 16706"/>
              <a:gd name="connsiteX14" fmla="*/ 10178 w 21906"/>
              <a:gd name="connsiteY14" fmla="*/ 15483 h 16706"/>
              <a:gd name="connsiteX15" fmla="*/ 9006 w 21906"/>
              <a:gd name="connsiteY15" fmla="*/ 15977 h 16706"/>
              <a:gd name="connsiteX16" fmla="*/ 7833 w 21906"/>
              <a:gd name="connsiteY16" fmla="*/ 16238 h 16706"/>
              <a:gd name="connsiteX17" fmla="*/ 6241 w 21906"/>
              <a:gd name="connsiteY17" fmla="*/ 16594 h 16706"/>
              <a:gd name="connsiteX18" fmla="*/ 5111 w 21906"/>
              <a:gd name="connsiteY18" fmla="*/ 16353 h 16706"/>
              <a:gd name="connsiteX19" fmla="*/ 573 w 21906"/>
              <a:gd name="connsiteY19" fmla="*/ 14898 h 16706"/>
              <a:gd name="connsiteX20" fmla="*/ 0 w 21906"/>
              <a:gd name="connsiteY20" fmla="*/ 15100 h 16706"/>
              <a:gd name="connsiteX21" fmla="*/ 306 w 21906"/>
              <a:gd name="connsiteY21" fmla="*/ 10990 h 16706"/>
              <a:gd name="connsiteX22" fmla="*/ 1186 w 21906"/>
              <a:gd name="connsiteY22" fmla="*/ 8896 h 16706"/>
              <a:gd name="connsiteX23" fmla="*/ 1478 w 21906"/>
              <a:gd name="connsiteY23" fmla="*/ 6383 h 16706"/>
              <a:gd name="connsiteX24" fmla="*/ 5678 w 21906"/>
              <a:gd name="connsiteY24" fmla="*/ 5930 h 16706"/>
              <a:gd name="connsiteX25" fmla="*/ 4808 w 21906"/>
              <a:gd name="connsiteY25" fmla="*/ 1738 h 16706"/>
              <a:gd name="connsiteX26" fmla="*/ 8856 w 21906"/>
              <a:gd name="connsiteY26" fmla="*/ 4495 h 16706"/>
              <a:gd name="connsiteX27" fmla="*/ 10028 w 21906"/>
              <a:gd name="connsiteY27" fmla="*/ 0 h 16706"/>
              <a:gd name="connsiteX28" fmla="*/ 11768 w 21906"/>
              <a:gd name="connsiteY28" fmla="*/ 2455 h 16706"/>
              <a:gd name="connsiteX0" fmla="*/ 11768 w 21906"/>
              <a:gd name="connsiteY0" fmla="*/ 2455 h 16706"/>
              <a:gd name="connsiteX1" fmla="*/ 14369 w 21906"/>
              <a:gd name="connsiteY1" fmla="*/ 885 h 16706"/>
              <a:gd name="connsiteX2" fmla="*/ 14831 w 21906"/>
              <a:gd name="connsiteY2" fmla="*/ 3890 h 16706"/>
              <a:gd name="connsiteX3" fmla="*/ 16858 w 21906"/>
              <a:gd name="connsiteY3" fmla="*/ 2440 h 16706"/>
              <a:gd name="connsiteX4" fmla="*/ 16686 w 21906"/>
              <a:gd name="connsiteY4" fmla="*/ 4645 h 16706"/>
              <a:gd name="connsiteX5" fmla="*/ 21906 w 21906"/>
              <a:gd name="connsiteY5" fmla="*/ 4758 h 16706"/>
              <a:gd name="connsiteX6" fmla="*/ 17291 w 21906"/>
              <a:gd name="connsiteY6" fmla="*/ 7515 h 16706"/>
              <a:gd name="connsiteX7" fmla="*/ 18576 w 21906"/>
              <a:gd name="connsiteY7" fmla="*/ 9403 h 16706"/>
              <a:gd name="connsiteX8" fmla="*/ 17995 w 21906"/>
              <a:gd name="connsiteY8" fmla="*/ 10654 h 16706"/>
              <a:gd name="connsiteX9" fmla="*/ 19183 w 21906"/>
              <a:gd name="connsiteY9" fmla="*/ 13745 h 16706"/>
              <a:gd name="connsiteX10" fmla="*/ 15964 w 21906"/>
              <a:gd name="connsiteY10" fmla="*/ 13618 h 16706"/>
              <a:gd name="connsiteX11" fmla="*/ 15248 w 21906"/>
              <a:gd name="connsiteY11" fmla="*/ 15483 h 16706"/>
              <a:gd name="connsiteX12" fmla="*/ 14086 w 21906"/>
              <a:gd name="connsiteY12" fmla="*/ 15203 h 16706"/>
              <a:gd name="connsiteX13" fmla="*/ 11918 w 21906"/>
              <a:gd name="connsiteY13" fmla="*/ 16146 h 16706"/>
              <a:gd name="connsiteX14" fmla="*/ 10178 w 21906"/>
              <a:gd name="connsiteY14" fmla="*/ 15483 h 16706"/>
              <a:gd name="connsiteX15" fmla="*/ 9006 w 21906"/>
              <a:gd name="connsiteY15" fmla="*/ 15977 h 16706"/>
              <a:gd name="connsiteX16" fmla="*/ 7833 w 21906"/>
              <a:gd name="connsiteY16" fmla="*/ 16238 h 16706"/>
              <a:gd name="connsiteX17" fmla="*/ 6241 w 21906"/>
              <a:gd name="connsiteY17" fmla="*/ 16594 h 16706"/>
              <a:gd name="connsiteX18" fmla="*/ 5111 w 21906"/>
              <a:gd name="connsiteY18" fmla="*/ 16353 h 16706"/>
              <a:gd name="connsiteX19" fmla="*/ 573 w 21906"/>
              <a:gd name="connsiteY19" fmla="*/ 14898 h 16706"/>
              <a:gd name="connsiteX20" fmla="*/ 0 w 21906"/>
              <a:gd name="connsiteY20" fmla="*/ 15100 h 16706"/>
              <a:gd name="connsiteX21" fmla="*/ 306 w 21906"/>
              <a:gd name="connsiteY21" fmla="*/ 10990 h 16706"/>
              <a:gd name="connsiteX22" fmla="*/ 1186 w 21906"/>
              <a:gd name="connsiteY22" fmla="*/ 8896 h 16706"/>
              <a:gd name="connsiteX23" fmla="*/ 1478 w 21906"/>
              <a:gd name="connsiteY23" fmla="*/ 6383 h 16706"/>
              <a:gd name="connsiteX24" fmla="*/ 5678 w 21906"/>
              <a:gd name="connsiteY24" fmla="*/ 5930 h 16706"/>
              <a:gd name="connsiteX25" fmla="*/ 4808 w 21906"/>
              <a:gd name="connsiteY25" fmla="*/ 1738 h 16706"/>
              <a:gd name="connsiteX26" fmla="*/ 8856 w 21906"/>
              <a:gd name="connsiteY26" fmla="*/ 4495 h 16706"/>
              <a:gd name="connsiteX27" fmla="*/ 10028 w 21906"/>
              <a:gd name="connsiteY27" fmla="*/ 0 h 16706"/>
              <a:gd name="connsiteX28" fmla="*/ 11768 w 21906"/>
              <a:gd name="connsiteY28" fmla="*/ 2455 h 16706"/>
              <a:gd name="connsiteX0" fmla="*/ 11768 w 19183"/>
              <a:gd name="connsiteY0" fmla="*/ 2455 h 16706"/>
              <a:gd name="connsiteX1" fmla="*/ 14369 w 19183"/>
              <a:gd name="connsiteY1" fmla="*/ 885 h 16706"/>
              <a:gd name="connsiteX2" fmla="*/ 14831 w 19183"/>
              <a:gd name="connsiteY2" fmla="*/ 3890 h 16706"/>
              <a:gd name="connsiteX3" fmla="*/ 16858 w 19183"/>
              <a:gd name="connsiteY3" fmla="*/ 2440 h 16706"/>
              <a:gd name="connsiteX4" fmla="*/ 16686 w 19183"/>
              <a:gd name="connsiteY4" fmla="*/ 4645 h 16706"/>
              <a:gd name="connsiteX5" fmla="*/ 17979 w 19183"/>
              <a:gd name="connsiteY5" fmla="*/ 4758 h 16706"/>
              <a:gd name="connsiteX6" fmla="*/ 17291 w 19183"/>
              <a:gd name="connsiteY6" fmla="*/ 7515 h 16706"/>
              <a:gd name="connsiteX7" fmla="*/ 18576 w 19183"/>
              <a:gd name="connsiteY7" fmla="*/ 9403 h 16706"/>
              <a:gd name="connsiteX8" fmla="*/ 17995 w 19183"/>
              <a:gd name="connsiteY8" fmla="*/ 10654 h 16706"/>
              <a:gd name="connsiteX9" fmla="*/ 19183 w 19183"/>
              <a:gd name="connsiteY9" fmla="*/ 13745 h 16706"/>
              <a:gd name="connsiteX10" fmla="*/ 15964 w 19183"/>
              <a:gd name="connsiteY10" fmla="*/ 13618 h 16706"/>
              <a:gd name="connsiteX11" fmla="*/ 15248 w 19183"/>
              <a:gd name="connsiteY11" fmla="*/ 15483 h 16706"/>
              <a:gd name="connsiteX12" fmla="*/ 14086 w 19183"/>
              <a:gd name="connsiteY12" fmla="*/ 15203 h 16706"/>
              <a:gd name="connsiteX13" fmla="*/ 11918 w 19183"/>
              <a:gd name="connsiteY13" fmla="*/ 16146 h 16706"/>
              <a:gd name="connsiteX14" fmla="*/ 10178 w 19183"/>
              <a:gd name="connsiteY14" fmla="*/ 15483 h 16706"/>
              <a:gd name="connsiteX15" fmla="*/ 9006 w 19183"/>
              <a:gd name="connsiteY15" fmla="*/ 15977 h 16706"/>
              <a:gd name="connsiteX16" fmla="*/ 7833 w 19183"/>
              <a:gd name="connsiteY16" fmla="*/ 16238 h 16706"/>
              <a:gd name="connsiteX17" fmla="*/ 6241 w 19183"/>
              <a:gd name="connsiteY17" fmla="*/ 16594 h 16706"/>
              <a:gd name="connsiteX18" fmla="*/ 5111 w 19183"/>
              <a:gd name="connsiteY18" fmla="*/ 16353 h 16706"/>
              <a:gd name="connsiteX19" fmla="*/ 573 w 19183"/>
              <a:gd name="connsiteY19" fmla="*/ 14898 h 16706"/>
              <a:gd name="connsiteX20" fmla="*/ 0 w 19183"/>
              <a:gd name="connsiteY20" fmla="*/ 15100 h 16706"/>
              <a:gd name="connsiteX21" fmla="*/ 306 w 19183"/>
              <a:gd name="connsiteY21" fmla="*/ 10990 h 16706"/>
              <a:gd name="connsiteX22" fmla="*/ 1186 w 19183"/>
              <a:gd name="connsiteY22" fmla="*/ 8896 h 16706"/>
              <a:gd name="connsiteX23" fmla="*/ 1478 w 19183"/>
              <a:gd name="connsiteY23" fmla="*/ 6383 h 16706"/>
              <a:gd name="connsiteX24" fmla="*/ 5678 w 19183"/>
              <a:gd name="connsiteY24" fmla="*/ 5930 h 16706"/>
              <a:gd name="connsiteX25" fmla="*/ 4808 w 19183"/>
              <a:gd name="connsiteY25" fmla="*/ 1738 h 16706"/>
              <a:gd name="connsiteX26" fmla="*/ 8856 w 19183"/>
              <a:gd name="connsiteY26" fmla="*/ 4495 h 16706"/>
              <a:gd name="connsiteX27" fmla="*/ 10028 w 19183"/>
              <a:gd name="connsiteY27" fmla="*/ 0 h 16706"/>
              <a:gd name="connsiteX28" fmla="*/ 11768 w 19183"/>
              <a:gd name="connsiteY28" fmla="*/ 2455 h 16706"/>
              <a:gd name="connsiteX0" fmla="*/ 11768 w 19183"/>
              <a:gd name="connsiteY0" fmla="*/ 1570 h 15821"/>
              <a:gd name="connsiteX1" fmla="*/ 14369 w 19183"/>
              <a:gd name="connsiteY1" fmla="*/ 0 h 15821"/>
              <a:gd name="connsiteX2" fmla="*/ 14831 w 19183"/>
              <a:gd name="connsiteY2" fmla="*/ 3005 h 15821"/>
              <a:gd name="connsiteX3" fmla="*/ 16858 w 19183"/>
              <a:gd name="connsiteY3" fmla="*/ 1555 h 15821"/>
              <a:gd name="connsiteX4" fmla="*/ 16686 w 19183"/>
              <a:gd name="connsiteY4" fmla="*/ 3760 h 15821"/>
              <a:gd name="connsiteX5" fmla="*/ 17979 w 19183"/>
              <a:gd name="connsiteY5" fmla="*/ 3873 h 15821"/>
              <a:gd name="connsiteX6" fmla="*/ 17291 w 19183"/>
              <a:gd name="connsiteY6" fmla="*/ 6630 h 15821"/>
              <a:gd name="connsiteX7" fmla="*/ 18576 w 19183"/>
              <a:gd name="connsiteY7" fmla="*/ 8518 h 15821"/>
              <a:gd name="connsiteX8" fmla="*/ 17995 w 19183"/>
              <a:gd name="connsiteY8" fmla="*/ 9769 h 15821"/>
              <a:gd name="connsiteX9" fmla="*/ 19183 w 19183"/>
              <a:gd name="connsiteY9" fmla="*/ 12860 h 15821"/>
              <a:gd name="connsiteX10" fmla="*/ 15964 w 19183"/>
              <a:gd name="connsiteY10" fmla="*/ 12733 h 15821"/>
              <a:gd name="connsiteX11" fmla="*/ 15248 w 19183"/>
              <a:gd name="connsiteY11" fmla="*/ 14598 h 15821"/>
              <a:gd name="connsiteX12" fmla="*/ 14086 w 19183"/>
              <a:gd name="connsiteY12" fmla="*/ 14318 h 15821"/>
              <a:gd name="connsiteX13" fmla="*/ 11918 w 19183"/>
              <a:gd name="connsiteY13" fmla="*/ 15261 h 15821"/>
              <a:gd name="connsiteX14" fmla="*/ 10178 w 19183"/>
              <a:gd name="connsiteY14" fmla="*/ 14598 h 15821"/>
              <a:gd name="connsiteX15" fmla="*/ 9006 w 19183"/>
              <a:gd name="connsiteY15" fmla="*/ 15092 h 15821"/>
              <a:gd name="connsiteX16" fmla="*/ 7833 w 19183"/>
              <a:gd name="connsiteY16" fmla="*/ 15353 h 15821"/>
              <a:gd name="connsiteX17" fmla="*/ 6241 w 19183"/>
              <a:gd name="connsiteY17" fmla="*/ 15709 h 15821"/>
              <a:gd name="connsiteX18" fmla="*/ 5111 w 19183"/>
              <a:gd name="connsiteY18" fmla="*/ 15468 h 15821"/>
              <a:gd name="connsiteX19" fmla="*/ 573 w 19183"/>
              <a:gd name="connsiteY19" fmla="*/ 14013 h 15821"/>
              <a:gd name="connsiteX20" fmla="*/ 0 w 19183"/>
              <a:gd name="connsiteY20" fmla="*/ 14215 h 15821"/>
              <a:gd name="connsiteX21" fmla="*/ 306 w 19183"/>
              <a:gd name="connsiteY21" fmla="*/ 10105 h 15821"/>
              <a:gd name="connsiteX22" fmla="*/ 1186 w 19183"/>
              <a:gd name="connsiteY22" fmla="*/ 8011 h 15821"/>
              <a:gd name="connsiteX23" fmla="*/ 1478 w 19183"/>
              <a:gd name="connsiteY23" fmla="*/ 5498 h 15821"/>
              <a:gd name="connsiteX24" fmla="*/ 5678 w 19183"/>
              <a:gd name="connsiteY24" fmla="*/ 5045 h 15821"/>
              <a:gd name="connsiteX25" fmla="*/ 4808 w 19183"/>
              <a:gd name="connsiteY25" fmla="*/ 853 h 15821"/>
              <a:gd name="connsiteX26" fmla="*/ 8856 w 19183"/>
              <a:gd name="connsiteY26" fmla="*/ 3610 h 15821"/>
              <a:gd name="connsiteX27" fmla="*/ 10755 w 19183"/>
              <a:gd name="connsiteY27" fmla="*/ 1656 h 15821"/>
              <a:gd name="connsiteX28" fmla="*/ 11768 w 19183"/>
              <a:gd name="connsiteY28" fmla="*/ 1570 h 15821"/>
              <a:gd name="connsiteX0" fmla="*/ 11768 w 19183"/>
              <a:gd name="connsiteY0" fmla="*/ 1570 h 15821"/>
              <a:gd name="connsiteX1" fmla="*/ 14369 w 19183"/>
              <a:gd name="connsiteY1" fmla="*/ 0 h 15821"/>
              <a:gd name="connsiteX2" fmla="*/ 14831 w 19183"/>
              <a:gd name="connsiteY2" fmla="*/ 3005 h 15821"/>
              <a:gd name="connsiteX3" fmla="*/ 16858 w 19183"/>
              <a:gd name="connsiteY3" fmla="*/ 1555 h 15821"/>
              <a:gd name="connsiteX4" fmla="*/ 16686 w 19183"/>
              <a:gd name="connsiteY4" fmla="*/ 3760 h 15821"/>
              <a:gd name="connsiteX5" fmla="*/ 17979 w 19183"/>
              <a:gd name="connsiteY5" fmla="*/ 3873 h 15821"/>
              <a:gd name="connsiteX6" fmla="*/ 17291 w 19183"/>
              <a:gd name="connsiteY6" fmla="*/ 6630 h 15821"/>
              <a:gd name="connsiteX7" fmla="*/ 18576 w 19183"/>
              <a:gd name="connsiteY7" fmla="*/ 8518 h 15821"/>
              <a:gd name="connsiteX8" fmla="*/ 17995 w 19183"/>
              <a:gd name="connsiteY8" fmla="*/ 9769 h 15821"/>
              <a:gd name="connsiteX9" fmla="*/ 19183 w 19183"/>
              <a:gd name="connsiteY9" fmla="*/ 12860 h 15821"/>
              <a:gd name="connsiteX10" fmla="*/ 15964 w 19183"/>
              <a:gd name="connsiteY10" fmla="*/ 12733 h 15821"/>
              <a:gd name="connsiteX11" fmla="*/ 15248 w 19183"/>
              <a:gd name="connsiteY11" fmla="*/ 14598 h 15821"/>
              <a:gd name="connsiteX12" fmla="*/ 14086 w 19183"/>
              <a:gd name="connsiteY12" fmla="*/ 14318 h 15821"/>
              <a:gd name="connsiteX13" fmla="*/ 11918 w 19183"/>
              <a:gd name="connsiteY13" fmla="*/ 15261 h 15821"/>
              <a:gd name="connsiteX14" fmla="*/ 10178 w 19183"/>
              <a:gd name="connsiteY14" fmla="*/ 14598 h 15821"/>
              <a:gd name="connsiteX15" fmla="*/ 9006 w 19183"/>
              <a:gd name="connsiteY15" fmla="*/ 15092 h 15821"/>
              <a:gd name="connsiteX16" fmla="*/ 7833 w 19183"/>
              <a:gd name="connsiteY16" fmla="*/ 15353 h 15821"/>
              <a:gd name="connsiteX17" fmla="*/ 6241 w 19183"/>
              <a:gd name="connsiteY17" fmla="*/ 15709 h 15821"/>
              <a:gd name="connsiteX18" fmla="*/ 5111 w 19183"/>
              <a:gd name="connsiteY18" fmla="*/ 15468 h 15821"/>
              <a:gd name="connsiteX19" fmla="*/ 573 w 19183"/>
              <a:gd name="connsiteY19" fmla="*/ 14013 h 15821"/>
              <a:gd name="connsiteX20" fmla="*/ 0 w 19183"/>
              <a:gd name="connsiteY20" fmla="*/ 14215 h 15821"/>
              <a:gd name="connsiteX21" fmla="*/ 306 w 19183"/>
              <a:gd name="connsiteY21" fmla="*/ 10105 h 15821"/>
              <a:gd name="connsiteX22" fmla="*/ 1186 w 19183"/>
              <a:gd name="connsiteY22" fmla="*/ 8011 h 15821"/>
              <a:gd name="connsiteX23" fmla="*/ 1478 w 19183"/>
              <a:gd name="connsiteY23" fmla="*/ 5498 h 15821"/>
              <a:gd name="connsiteX24" fmla="*/ 5678 w 19183"/>
              <a:gd name="connsiteY24" fmla="*/ 5045 h 15821"/>
              <a:gd name="connsiteX25" fmla="*/ 6342 w 19183"/>
              <a:gd name="connsiteY25" fmla="*/ 3408 h 15821"/>
              <a:gd name="connsiteX26" fmla="*/ 4808 w 19183"/>
              <a:gd name="connsiteY26" fmla="*/ 853 h 15821"/>
              <a:gd name="connsiteX27" fmla="*/ 8856 w 19183"/>
              <a:gd name="connsiteY27" fmla="*/ 3610 h 15821"/>
              <a:gd name="connsiteX28" fmla="*/ 10755 w 19183"/>
              <a:gd name="connsiteY28" fmla="*/ 1656 h 15821"/>
              <a:gd name="connsiteX29" fmla="*/ 11768 w 19183"/>
              <a:gd name="connsiteY29" fmla="*/ 1570 h 15821"/>
              <a:gd name="connsiteX0" fmla="*/ 11768 w 19183"/>
              <a:gd name="connsiteY0" fmla="*/ 1570 h 15821"/>
              <a:gd name="connsiteX1" fmla="*/ 14369 w 19183"/>
              <a:gd name="connsiteY1" fmla="*/ 0 h 15821"/>
              <a:gd name="connsiteX2" fmla="*/ 14831 w 19183"/>
              <a:gd name="connsiteY2" fmla="*/ 3005 h 15821"/>
              <a:gd name="connsiteX3" fmla="*/ 16858 w 19183"/>
              <a:gd name="connsiteY3" fmla="*/ 1555 h 15821"/>
              <a:gd name="connsiteX4" fmla="*/ 16686 w 19183"/>
              <a:gd name="connsiteY4" fmla="*/ 3760 h 15821"/>
              <a:gd name="connsiteX5" fmla="*/ 17979 w 19183"/>
              <a:gd name="connsiteY5" fmla="*/ 3873 h 15821"/>
              <a:gd name="connsiteX6" fmla="*/ 17291 w 19183"/>
              <a:gd name="connsiteY6" fmla="*/ 6630 h 15821"/>
              <a:gd name="connsiteX7" fmla="*/ 18576 w 19183"/>
              <a:gd name="connsiteY7" fmla="*/ 8518 h 15821"/>
              <a:gd name="connsiteX8" fmla="*/ 17995 w 19183"/>
              <a:gd name="connsiteY8" fmla="*/ 9769 h 15821"/>
              <a:gd name="connsiteX9" fmla="*/ 19183 w 19183"/>
              <a:gd name="connsiteY9" fmla="*/ 12860 h 15821"/>
              <a:gd name="connsiteX10" fmla="*/ 15964 w 19183"/>
              <a:gd name="connsiteY10" fmla="*/ 12733 h 15821"/>
              <a:gd name="connsiteX11" fmla="*/ 15248 w 19183"/>
              <a:gd name="connsiteY11" fmla="*/ 14598 h 15821"/>
              <a:gd name="connsiteX12" fmla="*/ 14086 w 19183"/>
              <a:gd name="connsiteY12" fmla="*/ 14318 h 15821"/>
              <a:gd name="connsiteX13" fmla="*/ 11918 w 19183"/>
              <a:gd name="connsiteY13" fmla="*/ 15261 h 15821"/>
              <a:gd name="connsiteX14" fmla="*/ 10178 w 19183"/>
              <a:gd name="connsiteY14" fmla="*/ 14598 h 15821"/>
              <a:gd name="connsiteX15" fmla="*/ 9006 w 19183"/>
              <a:gd name="connsiteY15" fmla="*/ 15092 h 15821"/>
              <a:gd name="connsiteX16" fmla="*/ 7833 w 19183"/>
              <a:gd name="connsiteY16" fmla="*/ 15353 h 15821"/>
              <a:gd name="connsiteX17" fmla="*/ 6241 w 19183"/>
              <a:gd name="connsiteY17" fmla="*/ 15709 h 15821"/>
              <a:gd name="connsiteX18" fmla="*/ 5111 w 19183"/>
              <a:gd name="connsiteY18" fmla="*/ 15468 h 15821"/>
              <a:gd name="connsiteX19" fmla="*/ 573 w 19183"/>
              <a:gd name="connsiteY19" fmla="*/ 14013 h 15821"/>
              <a:gd name="connsiteX20" fmla="*/ 0 w 19183"/>
              <a:gd name="connsiteY20" fmla="*/ 14215 h 15821"/>
              <a:gd name="connsiteX21" fmla="*/ 306 w 19183"/>
              <a:gd name="connsiteY21" fmla="*/ 10105 h 15821"/>
              <a:gd name="connsiteX22" fmla="*/ 1186 w 19183"/>
              <a:gd name="connsiteY22" fmla="*/ 8011 h 15821"/>
              <a:gd name="connsiteX23" fmla="*/ 1478 w 19183"/>
              <a:gd name="connsiteY23" fmla="*/ 5498 h 15821"/>
              <a:gd name="connsiteX24" fmla="*/ 4369 w 19183"/>
              <a:gd name="connsiteY24" fmla="*/ 3890 h 15821"/>
              <a:gd name="connsiteX25" fmla="*/ 6342 w 19183"/>
              <a:gd name="connsiteY25" fmla="*/ 3408 h 15821"/>
              <a:gd name="connsiteX26" fmla="*/ 4808 w 19183"/>
              <a:gd name="connsiteY26" fmla="*/ 853 h 15821"/>
              <a:gd name="connsiteX27" fmla="*/ 8856 w 19183"/>
              <a:gd name="connsiteY27" fmla="*/ 3610 h 15821"/>
              <a:gd name="connsiteX28" fmla="*/ 10755 w 19183"/>
              <a:gd name="connsiteY28" fmla="*/ 1656 h 15821"/>
              <a:gd name="connsiteX29" fmla="*/ 11768 w 19183"/>
              <a:gd name="connsiteY29" fmla="*/ 1570 h 15821"/>
              <a:gd name="connsiteX0" fmla="*/ 11768 w 19183"/>
              <a:gd name="connsiteY0" fmla="*/ 1570 h 15821"/>
              <a:gd name="connsiteX1" fmla="*/ 14369 w 19183"/>
              <a:gd name="connsiteY1" fmla="*/ 0 h 15821"/>
              <a:gd name="connsiteX2" fmla="*/ 14831 w 19183"/>
              <a:gd name="connsiteY2" fmla="*/ 3005 h 15821"/>
              <a:gd name="connsiteX3" fmla="*/ 16858 w 19183"/>
              <a:gd name="connsiteY3" fmla="*/ 1555 h 15821"/>
              <a:gd name="connsiteX4" fmla="*/ 16686 w 19183"/>
              <a:gd name="connsiteY4" fmla="*/ 3760 h 15821"/>
              <a:gd name="connsiteX5" fmla="*/ 17979 w 19183"/>
              <a:gd name="connsiteY5" fmla="*/ 3873 h 15821"/>
              <a:gd name="connsiteX6" fmla="*/ 17291 w 19183"/>
              <a:gd name="connsiteY6" fmla="*/ 6630 h 15821"/>
              <a:gd name="connsiteX7" fmla="*/ 18576 w 19183"/>
              <a:gd name="connsiteY7" fmla="*/ 8518 h 15821"/>
              <a:gd name="connsiteX8" fmla="*/ 17995 w 19183"/>
              <a:gd name="connsiteY8" fmla="*/ 9769 h 15821"/>
              <a:gd name="connsiteX9" fmla="*/ 19183 w 19183"/>
              <a:gd name="connsiteY9" fmla="*/ 12860 h 15821"/>
              <a:gd name="connsiteX10" fmla="*/ 15964 w 19183"/>
              <a:gd name="connsiteY10" fmla="*/ 12733 h 15821"/>
              <a:gd name="connsiteX11" fmla="*/ 15248 w 19183"/>
              <a:gd name="connsiteY11" fmla="*/ 14598 h 15821"/>
              <a:gd name="connsiteX12" fmla="*/ 14086 w 19183"/>
              <a:gd name="connsiteY12" fmla="*/ 14318 h 15821"/>
              <a:gd name="connsiteX13" fmla="*/ 11918 w 19183"/>
              <a:gd name="connsiteY13" fmla="*/ 15261 h 15821"/>
              <a:gd name="connsiteX14" fmla="*/ 10178 w 19183"/>
              <a:gd name="connsiteY14" fmla="*/ 14598 h 15821"/>
              <a:gd name="connsiteX15" fmla="*/ 9006 w 19183"/>
              <a:gd name="connsiteY15" fmla="*/ 15092 h 15821"/>
              <a:gd name="connsiteX16" fmla="*/ 7833 w 19183"/>
              <a:gd name="connsiteY16" fmla="*/ 15353 h 15821"/>
              <a:gd name="connsiteX17" fmla="*/ 6241 w 19183"/>
              <a:gd name="connsiteY17" fmla="*/ 15709 h 15821"/>
              <a:gd name="connsiteX18" fmla="*/ 5111 w 19183"/>
              <a:gd name="connsiteY18" fmla="*/ 15468 h 15821"/>
              <a:gd name="connsiteX19" fmla="*/ 573 w 19183"/>
              <a:gd name="connsiteY19" fmla="*/ 14013 h 15821"/>
              <a:gd name="connsiteX20" fmla="*/ 0 w 19183"/>
              <a:gd name="connsiteY20" fmla="*/ 14215 h 15821"/>
              <a:gd name="connsiteX21" fmla="*/ 306 w 19183"/>
              <a:gd name="connsiteY21" fmla="*/ 10105 h 15821"/>
              <a:gd name="connsiteX22" fmla="*/ 1186 w 19183"/>
              <a:gd name="connsiteY22" fmla="*/ 8011 h 15821"/>
              <a:gd name="connsiteX23" fmla="*/ 1478 w 19183"/>
              <a:gd name="connsiteY23" fmla="*/ 5498 h 15821"/>
              <a:gd name="connsiteX24" fmla="*/ 4369 w 19183"/>
              <a:gd name="connsiteY24" fmla="*/ 3890 h 15821"/>
              <a:gd name="connsiteX25" fmla="*/ 5178 w 19183"/>
              <a:gd name="connsiteY25" fmla="*/ 3061 h 15821"/>
              <a:gd name="connsiteX26" fmla="*/ 4808 w 19183"/>
              <a:gd name="connsiteY26" fmla="*/ 853 h 15821"/>
              <a:gd name="connsiteX27" fmla="*/ 8856 w 19183"/>
              <a:gd name="connsiteY27" fmla="*/ 3610 h 15821"/>
              <a:gd name="connsiteX28" fmla="*/ 10755 w 19183"/>
              <a:gd name="connsiteY28" fmla="*/ 1656 h 15821"/>
              <a:gd name="connsiteX29" fmla="*/ 11768 w 19183"/>
              <a:gd name="connsiteY29" fmla="*/ 1570 h 15821"/>
              <a:gd name="connsiteX0" fmla="*/ 11768 w 19183"/>
              <a:gd name="connsiteY0" fmla="*/ 1570 h 15821"/>
              <a:gd name="connsiteX1" fmla="*/ 14369 w 19183"/>
              <a:gd name="connsiteY1" fmla="*/ 0 h 15821"/>
              <a:gd name="connsiteX2" fmla="*/ 14831 w 19183"/>
              <a:gd name="connsiteY2" fmla="*/ 3005 h 15821"/>
              <a:gd name="connsiteX3" fmla="*/ 16858 w 19183"/>
              <a:gd name="connsiteY3" fmla="*/ 1555 h 15821"/>
              <a:gd name="connsiteX4" fmla="*/ 16686 w 19183"/>
              <a:gd name="connsiteY4" fmla="*/ 3760 h 15821"/>
              <a:gd name="connsiteX5" fmla="*/ 17979 w 19183"/>
              <a:gd name="connsiteY5" fmla="*/ 3873 h 15821"/>
              <a:gd name="connsiteX6" fmla="*/ 17291 w 19183"/>
              <a:gd name="connsiteY6" fmla="*/ 6630 h 15821"/>
              <a:gd name="connsiteX7" fmla="*/ 18576 w 19183"/>
              <a:gd name="connsiteY7" fmla="*/ 8518 h 15821"/>
              <a:gd name="connsiteX8" fmla="*/ 17995 w 19183"/>
              <a:gd name="connsiteY8" fmla="*/ 9769 h 15821"/>
              <a:gd name="connsiteX9" fmla="*/ 19183 w 19183"/>
              <a:gd name="connsiteY9" fmla="*/ 12860 h 15821"/>
              <a:gd name="connsiteX10" fmla="*/ 15964 w 19183"/>
              <a:gd name="connsiteY10" fmla="*/ 12733 h 15821"/>
              <a:gd name="connsiteX11" fmla="*/ 15248 w 19183"/>
              <a:gd name="connsiteY11" fmla="*/ 14598 h 15821"/>
              <a:gd name="connsiteX12" fmla="*/ 14086 w 19183"/>
              <a:gd name="connsiteY12" fmla="*/ 14318 h 15821"/>
              <a:gd name="connsiteX13" fmla="*/ 11918 w 19183"/>
              <a:gd name="connsiteY13" fmla="*/ 15261 h 15821"/>
              <a:gd name="connsiteX14" fmla="*/ 10178 w 19183"/>
              <a:gd name="connsiteY14" fmla="*/ 14598 h 15821"/>
              <a:gd name="connsiteX15" fmla="*/ 9006 w 19183"/>
              <a:gd name="connsiteY15" fmla="*/ 15092 h 15821"/>
              <a:gd name="connsiteX16" fmla="*/ 7833 w 19183"/>
              <a:gd name="connsiteY16" fmla="*/ 15353 h 15821"/>
              <a:gd name="connsiteX17" fmla="*/ 6241 w 19183"/>
              <a:gd name="connsiteY17" fmla="*/ 15709 h 15821"/>
              <a:gd name="connsiteX18" fmla="*/ 5111 w 19183"/>
              <a:gd name="connsiteY18" fmla="*/ 15468 h 15821"/>
              <a:gd name="connsiteX19" fmla="*/ 573 w 19183"/>
              <a:gd name="connsiteY19" fmla="*/ 14013 h 15821"/>
              <a:gd name="connsiteX20" fmla="*/ 0 w 19183"/>
              <a:gd name="connsiteY20" fmla="*/ 14215 h 15821"/>
              <a:gd name="connsiteX21" fmla="*/ 306 w 19183"/>
              <a:gd name="connsiteY21" fmla="*/ 10105 h 15821"/>
              <a:gd name="connsiteX22" fmla="*/ 1186 w 19183"/>
              <a:gd name="connsiteY22" fmla="*/ 8011 h 15821"/>
              <a:gd name="connsiteX23" fmla="*/ 1478 w 19183"/>
              <a:gd name="connsiteY23" fmla="*/ 5498 h 15821"/>
              <a:gd name="connsiteX24" fmla="*/ 4369 w 19183"/>
              <a:gd name="connsiteY24" fmla="*/ 3890 h 15821"/>
              <a:gd name="connsiteX25" fmla="*/ 5178 w 19183"/>
              <a:gd name="connsiteY25" fmla="*/ 3061 h 15821"/>
              <a:gd name="connsiteX26" fmla="*/ 4808 w 19183"/>
              <a:gd name="connsiteY26" fmla="*/ 853 h 15821"/>
              <a:gd name="connsiteX27" fmla="*/ 9874 w 19183"/>
              <a:gd name="connsiteY27" fmla="*/ 29 h 15821"/>
              <a:gd name="connsiteX28" fmla="*/ 10755 w 19183"/>
              <a:gd name="connsiteY28" fmla="*/ 1656 h 15821"/>
              <a:gd name="connsiteX29" fmla="*/ 11768 w 19183"/>
              <a:gd name="connsiteY29" fmla="*/ 1570 h 1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183" h="15821">
                <a:moveTo>
                  <a:pt x="11768" y="1570"/>
                </a:moveTo>
                <a:lnTo>
                  <a:pt x="14369" y="0"/>
                </a:lnTo>
                <a:cubicBezTo>
                  <a:pt x="14281" y="1926"/>
                  <a:pt x="14919" y="1079"/>
                  <a:pt x="14831" y="3005"/>
                </a:cubicBezTo>
                <a:lnTo>
                  <a:pt x="16858" y="1555"/>
                </a:lnTo>
                <a:cubicBezTo>
                  <a:pt x="16801" y="2290"/>
                  <a:pt x="16743" y="3025"/>
                  <a:pt x="16686" y="3760"/>
                </a:cubicBezTo>
                <a:lnTo>
                  <a:pt x="17979" y="3873"/>
                </a:lnTo>
                <a:lnTo>
                  <a:pt x="17291" y="6630"/>
                </a:lnTo>
                <a:lnTo>
                  <a:pt x="18576" y="8518"/>
                </a:lnTo>
                <a:lnTo>
                  <a:pt x="17995" y="9769"/>
                </a:lnTo>
                <a:lnTo>
                  <a:pt x="19183" y="12860"/>
                </a:lnTo>
                <a:lnTo>
                  <a:pt x="15964" y="12733"/>
                </a:lnTo>
                <a:cubicBezTo>
                  <a:pt x="16065" y="13740"/>
                  <a:pt x="15147" y="13591"/>
                  <a:pt x="15248" y="14598"/>
                </a:cubicBezTo>
                <a:lnTo>
                  <a:pt x="14086" y="14318"/>
                </a:lnTo>
                <a:lnTo>
                  <a:pt x="11918" y="15261"/>
                </a:lnTo>
                <a:lnTo>
                  <a:pt x="10178" y="14598"/>
                </a:lnTo>
                <a:lnTo>
                  <a:pt x="9006" y="15092"/>
                </a:lnTo>
                <a:lnTo>
                  <a:pt x="7833" y="15353"/>
                </a:lnTo>
                <a:cubicBezTo>
                  <a:pt x="6963" y="16511"/>
                  <a:pt x="7111" y="14551"/>
                  <a:pt x="6241" y="15709"/>
                </a:cubicBezTo>
                <a:cubicBezTo>
                  <a:pt x="6204" y="14589"/>
                  <a:pt x="5148" y="16588"/>
                  <a:pt x="5111" y="15468"/>
                </a:cubicBezTo>
                <a:lnTo>
                  <a:pt x="573" y="14013"/>
                </a:lnTo>
                <a:lnTo>
                  <a:pt x="0" y="14215"/>
                </a:lnTo>
                <a:lnTo>
                  <a:pt x="306" y="10105"/>
                </a:lnTo>
                <a:lnTo>
                  <a:pt x="1186" y="8011"/>
                </a:lnTo>
                <a:cubicBezTo>
                  <a:pt x="1283" y="7173"/>
                  <a:pt x="1381" y="6336"/>
                  <a:pt x="1478" y="5498"/>
                </a:cubicBezTo>
                <a:lnTo>
                  <a:pt x="4369" y="3890"/>
                </a:lnTo>
                <a:cubicBezTo>
                  <a:pt x="4106" y="2728"/>
                  <a:pt x="5441" y="4223"/>
                  <a:pt x="5178" y="3061"/>
                </a:cubicBezTo>
                <a:cubicBezTo>
                  <a:pt x="5055" y="2325"/>
                  <a:pt x="4931" y="1589"/>
                  <a:pt x="4808" y="853"/>
                </a:cubicBezTo>
                <a:lnTo>
                  <a:pt x="9874" y="29"/>
                </a:lnTo>
                <a:lnTo>
                  <a:pt x="10755" y="1656"/>
                </a:lnTo>
                <a:lnTo>
                  <a:pt x="11768" y="1570"/>
                </a:lnTo>
                <a:close/>
              </a:path>
            </a:pathLst>
          </a:cu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accent4">
                    <a:lumMod val="50000"/>
                  </a:schemeClr>
                </a:solidFill>
              </a:rPr>
              <a:t>Bài</a:t>
            </a:r>
          </a:p>
          <a:p>
            <a:pPr algn="ctr"/>
            <a:r>
              <a:rPr lang="en-US" sz="4800" b="1">
                <a:solidFill>
                  <a:schemeClr val="accent4">
                    <a:lumMod val="50000"/>
                  </a:schemeClr>
                </a:solidFill>
              </a:rPr>
              <a:t>5</a:t>
            </a:r>
            <a:endParaRPr lang="en-US" sz="2400" b="1">
              <a:solidFill>
                <a:schemeClr val="accent4">
                  <a:lumMod val="50000"/>
                </a:schemeClr>
              </a:solidFill>
            </a:endParaRPr>
          </a:p>
        </p:txBody>
      </p:sp>
      <p:sp>
        <p:nvSpPr>
          <p:cNvPr id="16" name="Rounded Rectangle 15"/>
          <p:cNvSpPr/>
          <p:nvPr/>
        </p:nvSpPr>
        <p:spPr>
          <a:xfrm>
            <a:off x="1381058" y="1988963"/>
            <a:ext cx="10125142" cy="4488037"/>
          </a:xfrm>
          <a:prstGeom prst="roundRect">
            <a:avLst/>
          </a:prstGeom>
          <a:solidFill>
            <a:srgbClr val="FFFF99"/>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57200" tIns="45720" rIns="72000" bIns="45720" numCol="1" spcCol="0" rtlCol="0" fromWordArt="0" anchor="ctr" anchorCtr="0" forceAA="0" compatLnSpc="1">
            <a:prstTxWarp prst="textNoShape">
              <a:avLst/>
            </a:prstTxWarp>
            <a:spAutoFit/>
          </a:bodyPr>
          <a:lstStyle/>
          <a:p>
            <a:pPr algn="just">
              <a:lnSpc>
                <a:spcPct val="115000"/>
              </a:lnSpc>
              <a:spcAft>
                <a:spcPts val="0"/>
              </a:spcAft>
            </a:pPr>
            <a:r>
              <a:rPr lang="en-US" sz="2800">
                <a:ln>
                  <a:noFill/>
                </a:ln>
                <a:solidFill>
                  <a:srgbClr val="000000"/>
                </a:solidFill>
                <a:effectLst>
                  <a:outerShdw blurRad="38100" dist="19050" dir="2700000" algn="tl">
                    <a:schemeClr val="dk1">
                      <a:alpha val="40000"/>
                    </a:schemeClr>
                  </a:outerShdw>
                </a:effectLst>
                <a:latin typeface="Cambria" panose="02040503050406030204" pitchFamily="18" charset="0"/>
                <a:ea typeface="Calibri" panose="020F0502020204030204" pitchFamily="34" charset="0"/>
                <a:cs typeface="Times New Roman" panose="02020603050405020304" pitchFamily="18" charset="0"/>
              </a:rPr>
              <a:t>Một ô tô đi quãng đường s (km) với vận tốc v (km/h) hết thời gian t (giờ).</a:t>
            </a:r>
            <a:endParaRPr lang="en-US" sz="2800">
              <a:effectLst/>
              <a:latin typeface="Cambria" panose="020405030504060302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800">
                <a:ln>
                  <a:noFill/>
                </a:ln>
                <a:solidFill>
                  <a:srgbClr val="000000"/>
                </a:solidFill>
                <a:effectLst>
                  <a:outerShdw blurRad="38100" dist="19050" dir="2700000" algn="tl">
                    <a:schemeClr val="dk1">
                      <a:alpha val="40000"/>
                    </a:schemeClr>
                  </a:outerShdw>
                </a:effectLst>
                <a:latin typeface="Cambria" panose="02040503050406030204" pitchFamily="18" charset="0"/>
                <a:ea typeface="Calibri" panose="020F0502020204030204" pitchFamily="34" charset="0"/>
                <a:cs typeface="Times New Roman" panose="02020603050405020304" pitchFamily="18" charset="0"/>
              </a:rPr>
              <a:t>Hãy lập các biểu thức tính một trong ba đại lượng s, v và t theo hai đại lượng còn lại.</a:t>
            </a:r>
            <a:endParaRPr lang="en-US" sz="2800">
              <a:effectLst/>
              <a:latin typeface="Cambria" panose="020405030504060302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800">
                <a:ln>
                  <a:noFill/>
                </a:ln>
                <a:solidFill>
                  <a:srgbClr val="000000"/>
                </a:solidFill>
                <a:effectLst>
                  <a:outerShdw blurRad="38100" dist="19050" dir="2700000" algn="tl">
                    <a:schemeClr val="dk1">
                      <a:alpha val="40000"/>
                    </a:schemeClr>
                  </a:outerShdw>
                </a:effectLst>
                <a:latin typeface="Cambria" panose="02040503050406030204" pitchFamily="18" charset="0"/>
                <a:ea typeface="Calibri" panose="020F0502020204030204" pitchFamily="34" charset="0"/>
                <a:cs typeface="Times New Roman" panose="02020603050405020304" pitchFamily="18" charset="0"/>
              </a:rPr>
              <a:t>Có phải tất cả các biểu thức đó đều là đa thức? Hãy giải thích</a:t>
            </a:r>
            <a:r>
              <a:rPr lang="en-US" sz="2800" smtClean="0">
                <a:ln>
                  <a:noFill/>
                </a:ln>
                <a:solidFill>
                  <a:srgbClr val="000000"/>
                </a:solidFill>
                <a:effectLst>
                  <a:outerShdw blurRad="38100" dist="19050" dir="2700000" algn="tl">
                    <a:schemeClr val="dk1">
                      <a:alpha val="40000"/>
                    </a:schemeClr>
                  </a:outerShdw>
                </a:effectLst>
                <a:latin typeface="Cambria" panose="02040503050406030204" pitchFamily="18" charset="0"/>
                <a:ea typeface="Calibri" panose="020F0502020204030204" pitchFamily="34" charset="0"/>
                <a:cs typeface="Times New Roman" panose="02020603050405020304" pitchFamily="18" charset="0"/>
              </a:rPr>
              <a:t>.</a:t>
            </a:r>
          </a:p>
          <a:p>
            <a:pPr algn="just">
              <a:lnSpc>
                <a:spcPct val="115000"/>
              </a:lnSpc>
              <a:spcAft>
                <a:spcPts val="0"/>
              </a:spcAft>
            </a:pPr>
            <a:endParaRPr lang="en-US" sz="2800">
              <a:solidFill>
                <a:srgbClr val="000000"/>
              </a:solidFill>
              <a:effectLst>
                <a:outerShdw blurRad="38100" dist="19050" dir="2700000" algn="tl">
                  <a:schemeClr val="dk1">
                    <a:alpha val="40000"/>
                  </a:schemeClr>
                </a:outerShdw>
              </a:effectLst>
              <a:latin typeface="Cambria" panose="02040503050406030204" pitchFamily="18" charset="0"/>
              <a:ea typeface="Calibri" panose="020F0502020204030204" pitchFamily="34" charset="0"/>
              <a:cs typeface="Times New Roman" panose="02020603050405020304" pitchFamily="18" charset="0"/>
            </a:endParaRPr>
          </a:p>
          <a:p>
            <a:pPr algn="just">
              <a:lnSpc>
                <a:spcPct val="115000"/>
              </a:lnSpc>
              <a:spcAft>
                <a:spcPts val="0"/>
              </a:spcAft>
            </a:pPr>
            <a:endParaRPr lang="en-US" sz="2800" smtClean="0">
              <a:solidFill>
                <a:srgbClr val="000000"/>
              </a:solidFill>
              <a:effectLst>
                <a:outerShdw blurRad="38100" dist="19050" dir="2700000" algn="tl">
                  <a:schemeClr val="dk1">
                    <a:alpha val="40000"/>
                  </a:schemeClr>
                </a:outerShdw>
              </a:effectLst>
              <a:latin typeface="Cambria" panose="02040503050406030204" pitchFamily="18" charset="0"/>
              <a:ea typeface="Calibri" panose="020F0502020204030204" pitchFamily="34" charset="0"/>
              <a:cs typeface="Times New Roman" panose="02020603050405020304" pitchFamily="18" charset="0"/>
            </a:endParaRPr>
          </a:p>
          <a:p>
            <a:pPr algn="just">
              <a:lnSpc>
                <a:spcPct val="115000"/>
              </a:lnSpc>
              <a:spcAft>
                <a:spcPts val="0"/>
              </a:spcAft>
            </a:pPr>
            <a:endParaRPr lang="en-US" sz="2800">
              <a:effectLst/>
              <a:latin typeface="Cambria" panose="02040503050406030204" pitchFamily="18" charset="0"/>
              <a:ea typeface="Calibri" panose="020F0502020204030204" pitchFamily="34" charset="0"/>
              <a:cs typeface="Times New Roman" panose="02020603050405020304" pitchFamily="18" charset="0"/>
            </a:endParaRPr>
          </a:p>
        </p:txBody>
      </p:sp>
      <p:grpSp>
        <p:nvGrpSpPr>
          <p:cNvPr id="17" name="Group 16"/>
          <p:cNvGrpSpPr/>
          <p:nvPr/>
        </p:nvGrpSpPr>
        <p:grpSpPr>
          <a:xfrm>
            <a:off x="1092200" y="1803400"/>
            <a:ext cx="914400" cy="914400"/>
            <a:chOff x="0" y="0"/>
            <a:chExt cx="503555" cy="503555"/>
          </a:xfrm>
        </p:grpSpPr>
        <p:sp>
          <p:nvSpPr>
            <p:cNvPr id="18" name="Oval 17"/>
            <p:cNvSpPr/>
            <p:nvPr/>
          </p:nvSpPr>
          <p:spPr>
            <a:xfrm>
              <a:off x="0" y="0"/>
              <a:ext cx="503555" cy="503555"/>
            </a:xfrm>
            <a:prstGeom prst="ellipse">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9" name="Group 18"/>
            <p:cNvGrpSpPr/>
            <p:nvPr/>
          </p:nvGrpSpPr>
          <p:grpSpPr>
            <a:xfrm>
              <a:off x="69850" y="25400"/>
              <a:ext cx="359410" cy="415291"/>
              <a:chOff x="12848" y="82605"/>
              <a:chExt cx="360166" cy="415607"/>
            </a:xfrm>
          </p:grpSpPr>
          <p:sp>
            <p:nvSpPr>
              <p:cNvPr id="20" name="Minus 19"/>
              <p:cNvSpPr/>
              <p:nvPr/>
            </p:nvSpPr>
            <p:spPr>
              <a:xfrm rot="5400000">
                <a:off x="100480" y="46409"/>
                <a:ext cx="180137" cy="252530"/>
              </a:xfrm>
              <a:prstGeom prst="mathMinus">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Block Arc 20"/>
              <p:cNvSpPr/>
              <p:nvPr/>
            </p:nvSpPr>
            <p:spPr>
              <a:xfrm rot="15120000">
                <a:off x="12817" y="138016"/>
                <a:ext cx="360227" cy="360166"/>
              </a:xfrm>
              <a:prstGeom prst="blockArc">
                <a:avLst>
                  <a:gd name="adj1" fmla="val 2245623"/>
                  <a:gd name="adj2" fmla="val 21357445"/>
                  <a:gd name="adj3" fmla="val 17393"/>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pic>
        <p:nvPicPr>
          <p:cNvPr id="23" name="Picture 2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4772397"/>
            <a:ext cx="7315200" cy="1645920"/>
          </a:xfrm>
          <a:prstGeom prst="rect">
            <a:avLst/>
          </a:prstGeom>
          <a:noFill/>
          <a:ln>
            <a:noFill/>
          </a:ln>
        </p:spPr>
      </p:pic>
    </p:spTree>
    <p:extLst>
      <p:ext uri="{BB962C8B-B14F-4D97-AF65-F5344CB8AC3E}">
        <p14:creationId xmlns:p14="http://schemas.microsoft.com/office/powerpoint/2010/main" val="18628083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28600"/>
            <a:ext cx="6400800"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smtClean="0">
                <a:ln/>
                <a:solidFill>
                  <a:srgbClr val="C00000"/>
                </a:solidFill>
                <a:latin typeface="+mj-lt"/>
              </a:rPr>
              <a:t>2. HAI PHÂN </a:t>
            </a:r>
            <a:r>
              <a:rPr lang="en-US" sz="3200" b="1">
                <a:ln/>
                <a:solidFill>
                  <a:srgbClr val="C00000"/>
                </a:solidFill>
                <a:latin typeface="+mj-lt"/>
              </a:rPr>
              <a:t>THỨC </a:t>
            </a:r>
            <a:r>
              <a:rPr lang="en-US" sz="3200" b="1" smtClean="0">
                <a:ln/>
                <a:solidFill>
                  <a:srgbClr val="C00000"/>
                </a:solidFill>
                <a:latin typeface="+mj-lt"/>
              </a:rPr>
              <a:t>BẰNG NHAU</a:t>
            </a:r>
            <a:endParaRPr lang="en-US" sz="3200" b="1">
              <a:ln/>
              <a:solidFill>
                <a:srgbClr val="C00000"/>
              </a:solidFill>
              <a:latin typeface="+mj-lt"/>
            </a:endParaRPr>
          </a:p>
        </p:txBody>
      </p:sp>
      <mc:AlternateContent xmlns:mc="http://schemas.openxmlformats.org/markup-compatibility/2006" xmlns:a14="http://schemas.microsoft.com/office/drawing/2010/main">
        <mc:Choice Requires="a14">
          <p:sp>
            <p:nvSpPr>
              <p:cNvPr id="3" name="Rectangle 2"/>
              <p:cNvSpPr/>
              <p:nvPr/>
            </p:nvSpPr>
            <p:spPr>
              <a:xfrm>
                <a:off x="457200" y="914400"/>
                <a:ext cx="11353800" cy="1461426"/>
              </a:xfrm>
              <a:prstGeom prst="rect">
                <a:avLst/>
              </a:prstGeom>
            </p:spPr>
            <p:txBody>
              <a:bodyPr wrap="square">
                <a:spAutoFit/>
              </a:bodyPr>
              <a:lstStyle/>
              <a:p>
                <a:pPr algn="just">
                  <a:spcAft>
                    <a:spcPts val="0"/>
                  </a:spcAft>
                </a:pPr>
                <a:r>
                  <a:rPr lang="en-US" sz="2800" b="1" smtClean="0">
                    <a:ln>
                      <a:noFill/>
                    </a:ln>
                    <a:solidFill>
                      <a:srgbClr val="00B050"/>
                    </a:solidFill>
                    <a:effectLst/>
                    <a:latin typeface="+mj-lt"/>
                    <a:ea typeface="Times New Roman" panose="02020603050405020304" pitchFamily="18" charset="0"/>
                    <a:cs typeface="Times New Roman" panose="02020603050405020304" pitchFamily="18" charset="0"/>
                  </a:rPr>
                  <a:t>Thực </a:t>
                </a:r>
                <a:r>
                  <a:rPr lang="en-US" sz="2800" b="1">
                    <a:ln>
                      <a:noFill/>
                    </a:ln>
                    <a:solidFill>
                      <a:srgbClr val="00B050"/>
                    </a:solidFill>
                    <a:effectLst/>
                    <a:latin typeface="+mj-lt"/>
                    <a:ea typeface="Times New Roman" panose="02020603050405020304" pitchFamily="18" charset="0"/>
                    <a:cs typeface="Times New Roman" panose="02020603050405020304" pitchFamily="18" charset="0"/>
                  </a:rPr>
                  <a:t>hành </a:t>
                </a:r>
                <a:r>
                  <a:rPr lang="en-US" sz="2800" b="1" smtClean="0">
                    <a:ln>
                      <a:noFill/>
                    </a:ln>
                    <a:solidFill>
                      <a:srgbClr val="00B050"/>
                    </a:solidFill>
                    <a:effectLst/>
                    <a:latin typeface="+mj-lt"/>
                    <a:ea typeface="Times New Roman" panose="02020603050405020304" pitchFamily="18" charset="0"/>
                    <a:cs typeface="Times New Roman" panose="02020603050405020304" pitchFamily="18" charset="0"/>
                  </a:rPr>
                  <a:t>3. </a:t>
                </a:r>
                <a:r>
                  <a:rPr lang="en-US" sz="2800" smtClean="0">
                    <a:effectLst/>
                    <a:latin typeface="+mj-lt"/>
                    <a:ea typeface="Times New Roman" panose="02020603050405020304" pitchFamily="18" charset="0"/>
                    <a:cs typeface="Times New Roman" panose="02020603050405020304" pitchFamily="18" charset="0"/>
                  </a:rPr>
                  <a:t>Mỗi cặp phân thức sau đây có bằng nhau không? Tại sao?</a:t>
                </a:r>
                <a:endParaRPr lang="en-US" sz="2800">
                  <a:effectLst/>
                  <a:latin typeface="+mj-lt"/>
                  <a:ea typeface="Calibri" panose="020F0502020204030204" pitchFamily="34" charset="0"/>
                  <a:cs typeface="Times New Roman" panose="02020603050405020304" pitchFamily="18" charset="0"/>
                </a:endParaRPr>
              </a:p>
              <a:p>
                <a:pPr algn="just">
                  <a:spcAft>
                    <a:spcPts val="0"/>
                  </a:spcAft>
                </a:pPr>
                <a14:m>
                  <m:oMathPara xmlns:m="http://schemas.openxmlformats.org/officeDocument/2006/math">
                    <m:oMathParaPr>
                      <m:jc m:val="left"/>
                    </m:oMathParaPr>
                    <m:oMath xmlns:m="http://schemas.openxmlformats.org/officeDocument/2006/math">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a</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800" i="1" smtClean="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smtClean="0">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b="0" i="0" smtClean="0">
                          <a:effectLst/>
                          <a:latin typeface="Cambria Math" panose="02040503050406030204" pitchFamily="18" charset="0"/>
                          <a:ea typeface="Times New Roman" panose="02020603050405020304" pitchFamily="18" charset="0"/>
                          <a:cs typeface="Times New Roman" panose="02020603050405020304" pitchFamily="18" charset="0"/>
                        </a:rPr>
                        <m:t>v</m:t>
                      </m:r>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à </m:t>
                      </m:r>
                      <m:f>
                        <m:fPr>
                          <m:ctrlPr>
                            <a:rPr lang="en-US" sz="2800" b="0" i="1" smtClean="0">
                              <a:effectLst/>
                              <a:latin typeface="Cambria Math" panose="02040503050406030204" pitchFamily="18" charset="0"/>
                              <a:cs typeface="Times New Roman" panose="02020603050405020304" pitchFamily="18" charset="0"/>
                            </a:rPr>
                          </m:ctrlPr>
                        </m:fPr>
                        <m:num>
                          <m:r>
                            <a:rPr lang="en-US" sz="2800" b="0" i="1" smtClean="0">
                              <a:effectLst/>
                              <a:latin typeface="Cambria Math" panose="02040503050406030204" pitchFamily="18" charset="0"/>
                              <a:cs typeface="Times New Roman" panose="02020603050405020304" pitchFamily="18" charset="0"/>
                            </a:rPr>
                            <m:t>𝑥𝑦</m:t>
                          </m:r>
                        </m:num>
                        <m:den>
                          <m:r>
                            <a:rPr lang="en-US" sz="2800" b="0" i="1" smtClean="0">
                              <a:effectLst/>
                              <a:latin typeface="Cambria Math" panose="02040503050406030204" pitchFamily="18" charset="0"/>
                              <a:cs typeface="Times New Roman" panose="02020603050405020304" pitchFamily="18" charset="0"/>
                            </a:rPr>
                            <m:t>𝑥</m:t>
                          </m:r>
                          <m:r>
                            <a:rPr lang="en-US" sz="2800" b="0" i="1" smtClean="0">
                              <a:effectLst/>
                              <a:latin typeface="Cambria Math" panose="02040503050406030204" pitchFamily="18" charset="0"/>
                              <a:cs typeface="Times New Roman" panose="02020603050405020304" pitchFamily="18" charset="0"/>
                            </a:rPr>
                            <m:t>+1</m:t>
                          </m:r>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b</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b="0" i="0" smtClean="0">
                          <a:effectLst/>
                          <a:latin typeface="Cambria Math" panose="02040503050406030204" pitchFamily="18" charset="0"/>
                          <a:ea typeface="Times New Roman" panose="02020603050405020304" pitchFamily="18" charset="0"/>
                          <a:cs typeface="Times New Roman" panose="02020603050405020304" pitchFamily="18" charset="0"/>
                        </a:rPr>
                        <m:t>v</m:t>
                      </m:r>
                      <m:r>
                        <a:rPr lang="en-US" sz="2800" b="0" i="0" smtClean="0">
                          <a:effectLst/>
                          <a:latin typeface="Cambria Math" panose="02040503050406030204" pitchFamily="18" charset="0"/>
                          <a:ea typeface="Times New Roman" panose="02020603050405020304" pitchFamily="18" charset="0"/>
                          <a:cs typeface="Times New Roman" panose="02020603050405020304" pitchFamily="18" charset="0"/>
                        </a:rPr>
                        <m:t>à </m:t>
                      </m:r>
                      <m:f>
                        <m:fPr>
                          <m:ctrlPr>
                            <a:rPr lang="en-US" sz="2800" b="0" i="1" smtClean="0">
                              <a:effectLst/>
                              <a:latin typeface="Cambria Math" panose="02040503050406030204" pitchFamily="18" charset="0"/>
                              <a:cs typeface="Times New Roman" panose="02020603050405020304" pitchFamily="18" charset="0"/>
                            </a:rPr>
                          </m:ctrlPr>
                        </m:fPr>
                        <m:num>
                          <m:r>
                            <a:rPr lang="en-US" sz="2800" b="0" i="1" smtClean="0">
                              <a:effectLst/>
                              <a:latin typeface="Cambria Math" panose="02040503050406030204" pitchFamily="18" charset="0"/>
                              <a:cs typeface="Times New Roman" panose="02020603050405020304" pitchFamily="18" charset="0"/>
                            </a:rPr>
                            <m:t>𝑥𝑦</m:t>
                          </m:r>
                          <m:r>
                            <a:rPr lang="en-US" sz="2800" b="0" i="1" smtClean="0">
                              <a:effectLst/>
                              <a:latin typeface="Cambria Math" panose="02040503050406030204" pitchFamily="18" charset="0"/>
                              <a:cs typeface="Times New Roman" panose="02020603050405020304" pitchFamily="18" charset="0"/>
                            </a:rPr>
                            <m:t>−</m:t>
                          </m:r>
                          <m:r>
                            <a:rPr lang="en-US" sz="2800" b="0" i="1" smtClean="0">
                              <a:effectLst/>
                              <a:latin typeface="Cambria Math" panose="02040503050406030204" pitchFamily="18" charset="0"/>
                              <a:cs typeface="Times New Roman" panose="02020603050405020304" pitchFamily="18" charset="0"/>
                            </a:rPr>
                            <m:t>𝑥</m:t>
                          </m:r>
                        </m:num>
                        <m:den>
                          <m:r>
                            <a:rPr lang="en-US" sz="2800" b="0" i="1" smtClean="0">
                              <a:effectLst/>
                              <a:latin typeface="Cambria Math" panose="02040503050406030204" pitchFamily="18" charset="0"/>
                              <a:cs typeface="Times New Roman" panose="02020603050405020304" pitchFamily="18" charset="0"/>
                            </a:rPr>
                            <m:t>𝑦</m:t>
                          </m:r>
                        </m:den>
                      </m:f>
                    </m:oMath>
                  </m:oMathPara>
                </a14:m>
                <a:endParaRPr lang="en-US" sz="2800">
                  <a:effectLst/>
                  <a:latin typeface="+mj-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57200" y="914400"/>
                <a:ext cx="11353800" cy="1461426"/>
              </a:xfrm>
              <a:prstGeom prst="rect">
                <a:avLst/>
              </a:prstGeom>
              <a:blipFill>
                <a:blip r:embed="rId2"/>
                <a:stretch>
                  <a:fillRect l="-1074" t="-4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57200" y="2362200"/>
                <a:ext cx="11353800" cy="2229072"/>
              </a:xfrm>
              <a:prstGeom prst="rect">
                <a:avLst/>
              </a:prstGeom>
            </p:spPr>
            <p:txBody>
              <a:bodyPr wrap="square">
                <a:spAutoFit/>
              </a:bodyPr>
              <a:lstStyle/>
              <a:p>
                <a:pPr algn="ctr">
                  <a:lnSpc>
                    <a:spcPct val="130000"/>
                  </a:lnSpc>
                  <a:spcAft>
                    <a:spcPts val="0"/>
                  </a:spcAft>
                </a:pPr>
                <a:r>
                  <a:rPr lang="en-US" sz="2800" smtClean="0">
                    <a:latin typeface="+mj-lt"/>
                    <a:ea typeface="Times New Roman" panose="02020603050405020304" pitchFamily="18" charset="0"/>
                    <a:cs typeface="Times New Roman" panose="02020603050405020304" pitchFamily="18" charset="0"/>
                  </a:rPr>
                  <a:t>Giải</a:t>
                </a:r>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r>
                  <a:rPr lang="en-US" sz="2800">
                    <a:effectLst/>
                    <a:latin typeface="+mj-lt"/>
                    <a:ea typeface="Times New Roman" panose="02020603050405020304" pitchFamily="18" charset="0"/>
                    <a:cs typeface="Times New Roman" panose="02020603050405020304" pitchFamily="18" charset="0"/>
                  </a:rPr>
                  <a:t>a) Vì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m:t>
                        </m:r>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b="0" i="0" smtClean="0">
                        <a:effectLst/>
                        <a:latin typeface="Cambria Math" panose="02040503050406030204" pitchFamily="18" charset="0"/>
                        <a:ea typeface="Times New Roman" panose="02020603050405020304" pitchFamily="18" charset="0"/>
                        <a:cs typeface="Times New Roman" panose="02020603050405020304" pitchFamily="18" charset="0"/>
                      </a:rPr>
                      <m:t>v</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à </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r>
                  <a:rPr lang="en-US" sz="2800">
                    <a:effectLst/>
                    <a:latin typeface="+mj-lt"/>
                    <a:ea typeface="Times New Roman" panose="02020603050405020304" pitchFamily="18" charset="0"/>
                    <a:cs typeface="Times New Roman" panose="02020603050405020304" pitchFamily="18" charset="0"/>
                  </a:rPr>
                  <a:t>Nên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m:t>
                        </m:r>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oMath>
                </a14:m>
                <a:endParaRPr lang="en-US" sz="2800">
                  <a:effectLst/>
                  <a:latin typeface="+mj-lt"/>
                  <a:ea typeface="Calibri" panose="020F0502020204030204" pitchFamily="34" charset="0"/>
                  <a:cs typeface="Times New Roman" panose="02020603050405020304" pitchFamily="18" charset="0"/>
                </a:endParaRPr>
              </a:p>
              <a:p>
                <a:r>
                  <a:rPr lang="en-US" sz="2800">
                    <a:effectLst/>
                    <a:latin typeface="+mj-lt"/>
                    <a:ea typeface="Times New Roman" panose="02020603050405020304" pitchFamily="18" charset="0"/>
                  </a:rPr>
                  <a:t>Vậy hai phân thức đã cho bằng nhau (hay đồng nhất).</a:t>
                </a:r>
                <a:endParaRPr lang="en-US" sz="2800">
                  <a:latin typeface="+mj-lt"/>
                </a:endParaRPr>
              </a:p>
            </p:txBody>
          </p:sp>
        </mc:Choice>
        <mc:Fallback xmlns="">
          <p:sp>
            <p:nvSpPr>
              <p:cNvPr id="4" name="Rectangle 3"/>
              <p:cNvSpPr>
                <a:spLocks noRot="1" noChangeAspect="1" noMove="1" noResize="1" noEditPoints="1" noAdjustHandles="1" noChangeArrowheads="1" noChangeShapeType="1" noTextEdit="1"/>
              </p:cNvSpPr>
              <p:nvPr/>
            </p:nvSpPr>
            <p:spPr>
              <a:xfrm>
                <a:off x="457200" y="2362200"/>
                <a:ext cx="11353800" cy="2229072"/>
              </a:xfrm>
              <a:prstGeom prst="rect">
                <a:avLst/>
              </a:prstGeom>
              <a:blipFill>
                <a:blip r:embed="rId3"/>
                <a:stretch>
                  <a:fillRect l="-1074" b="-65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57200" y="4572000"/>
                <a:ext cx="11125200" cy="1656223"/>
              </a:xfrm>
              <a:prstGeom prst="rect">
                <a:avLst/>
              </a:prstGeom>
            </p:spPr>
            <p:txBody>
              <a:bodyPr wrap="square">
                <a:spAutoFit/>
              </a:bodyPr>
              <a:lstStyle/>
              <a:p>
                <a:pPr algn="just">
                  <a:lnSpc>
                    <a:spcPct val="130000"/>
                  </a:lnSpc>
                  <a:spcAft>
                    <a:spcPts val="0"/>
                  </a:spcAft>
                </a:pPr>
                <a:r>
                  <a:rPr lang="en-US" sz="2800" smtClean="0">
                    <a:latin typeface="+mj-lt"/>
                    <a:ea typeface="Times New Roman" panose="02020603050405020304" pitchFamily="18" charset="0"/>
                    <a:cs typeface="Times New Roman" panose="02020603050405020304" pitchFamily="18" charset="0"/>
                  </a:rPr>
                  <a:t>b) Vì </a:t>
                </a:r>
                <a14:m>
                  <m:oMath xmlns:m="http://schemas.openxmlformats.org/officeDocument/2006/math">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smtClean="0">
                    <a:effectLst/>
                    <a:latin typeface="+mj-lt"/>
                    <a:ea typeface="Times New Roman" panose="02020603050405020304" pitchFamily="18" charset="0"/>
                    <a:cs typeface="Times New Roman" panose="02020603050405020304" pitchFamily="18" charset="0"/>
                  </a:rPr>
                  <a:t>và </a:t>
                </a:r>
                <a14:m>
                  <m:oMath xmlns:m="http://schemas.openxmlformats.org/officeDocument/2006/math">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r>
                  <a:rPr lang="en-US" sz="2800">
                    <a:effectLst/>
                    <a:latin typeface="+mj-lt"/>
                    <a:ea typeface="Times New Roman" panose="02020603050405020304" pitchFamily="18" charset="0"/>
                    <a:cs typeface="Times New Roman" panose="02020603050405020304" pitchFamily="18" charset="0"/>
                  </a:rPr>
                  <a:t>Nên </a:t>
                </a:r>
                <a14:m>
                  <m:oMath xmlns:m="http://schemas.openxmlformats.org/officeDocument/2006/math">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endParaRPr lang="en-US" sz="2800">
                  <a:effectLst/>
                  <a:latin typeface="+mj-lt"/>
                  <a:ea typeface="Calibri" panose="020F0502020204030204" pitchFamily="34" charset="0"/>
                  <a:cs typeface="Times New Roman" panose="02020603050405020304" pitchFamily="18" charset="0"/>
                </a:endParaRPr>
              </a:p>
              <a:p>
                <a:r>
                  <a:rPr lang="en-US" sz="2800">
                    <a:effectLst/>
                    <a:latin typeface="+mj-lt"/>
                    <a:ea typeface="Times New Roman" panose="02020603050405020304" pitchFamily="18" charset="0"/>
                  </a:rPr>
                  <a:t>Vậy hai phân thức đã cho không bằng nhau.</a:t>
                </a:r>
                <a:endParaRPr lang="en-US" sz="2800">
                  <a:latin typeface="+mj-lt"/>
                </a:endParaRPr>
              </a:p>
            </p:txBody>
          </p:sp>
        </mc:Choice>
        <mc:Fallback xmlns="">
          <p:sp>
            <p:nvSpPr>
              <p:cNvPr id="5" name="Rectangle 4"/>
              <p:cNvSpPr>
                <a:spLocks noRot="1" noChangeAspect="1" noMove="1" noResize="1" noEditPoints="1" noAdjustHandles="1" noChangeArrowheads="1" noChangeShapeType="1" noTextEdit="1"/>
              </p:cNvSpPr>
              <p:nvPr/>
            </p:nvSpPr>
            <p:spPr>
              <a:xfrm>
                <a:off x="457200" y="4572000"/>
                <a:ext cx="11125200" cy="1656223"/>
              </a:xfrm>
              <a:prstGeom prst="rect">
                <a:avLst/>
              </a:prstGeom>
              <a:blipFill>
                <a:blip r:embed="rId4"/>
                <a:stretch>
                  <a:fillRect l="-1096" b="-9191"/>
                </a:stretch>
              </a:blipFill>
            </p:spPr>
            <p:txBody>
              <a:bodyPr/>
              <a:lstStyle/>
              <a:p>
                <a:r>
                  <a:rPr lang="en-US">
                    <a:noFill/>
                  </a:rPr>
                  <a:t> </a:t>
                </a:r>
              </a:p>
            </p:txBody>
          </p:sp>
        </mc:Fallback>
      </mc:AlternateContent>
    </p:spTree>
    <p:extLst>
      <p:ext uri="{BB962C8B-B14F-4D97-AF65-F5344CB8AC3E}">
        <p14:creationId xmlns:p14="http://schemas.microsoft.com/office/powerpoint/2010/main" val="268095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28600"/>
            <a:ext cx="7467600"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a:ln/>
                <a:solidFill>
                  <a:srgbClr val="C00000"/>
                </a:solidFill>
                <a:latin typeface="+mj-lt"/>
              </a:rPr>
              <a:t>3</a:t>
            </a:r>
            <a:r>
              <a:rPr lang="en-US" sz="3200" b="1" smtClean="0">
                <a:ln/>
                <a:solidFill>
                  <a:srgbClr val="C00000"/>
                </a:solidFill>
                <a:latin typeface="+mj-lt"/>
              </a:rPr>
              <a:t>. TÍNH CHẤT CƠ BẢN CỦA PHÂN THỨC</a:t>
            </a:r>
            <a:endParaRPr lang="en-US" sz="3200" b="1">
              <a:ln/>
              <a:solidFill>
                <a:srgbClr val="C00000"/>
              </a:solidFill>
              <a:latin typeface="+mj-lt"/>
            </a:endParaRPr>
          </a:p>
        </p:txBody>
      </p:sp>
      <mc:AlternateContent xmlns:mc="http://schemas.openxmlformats.org/markup-compatibility/2006" xmlns:a14="http://schemas.microsoft.com/office/drawing/2010/main">
        <mc:Choice Requires="a14">
          <p:sp>
            <p:nvSpPr>
              <p:cNvPr id="3" name="Round Diagonal Corner Rectangle 2"/>
              <p:cNvSpPr/>
              <p:nvPr/>
            </p:nvSpPr>
            <p:spPr>
              <a:xfrm>
                <a:off x="609600" y="1179288"/>
                <a:ext cx="11201400" cy="2706912"/>
              </a:xfrm>
              <a:prstGeom prst="round2Diag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31520" tIns="0" rIns="72000" bIns="91440" numCol="1" spcCol="0" rtlCol="0" fromWordArt="0" anchor="ctr" anchorCtr="0" forceAA="0" compatLnSpc="1">
                <a:prstTxWarp prst="textNoShape">
                  <a:avLst/>
                </a:prstTxWarp>
                <a:spAutoFit/>
              </a:bodyPr>
              <a:lstStyle/>
              <a:p>
                <a:pPr>
                  <a:lnSpc>
                    <a:spcPct val="130000"/>
                  </a:lnSpc>
                </a:pPr>
                <a14:m>
                  <m:oMathPara xmlns:m="http://schemas.openxmlformats.org/officeDocument/2006/math">
                    <m:oMathParaPr>
                      <m:jc m:val="left"/>
                    </m:oMathParaPr>
                    <m:oMath xmlns:m="http://schemas.openxmlformats.org/officeDocument/2006/math">
                      <m:r>
                        <m:rPr>
                          <m:nor/>
                        </m:rPr>
                        <a:rPr lang="en-US" sz="2800" smtClean="0">
                          <a:solidFill>
                            <a:sysClr val="windowText" lastClr="000000"/>
                          </a:solidFill>
                        </a:rPr>
                        <m:t>X</m:t>
                      </m:r>
                      <m:r>
                        <m:rPr>
                          <m:nor/>
                        </m:rPr>
                        <a:rPr lang="en-US" sz="2800" smtClean="0">
                          <a:solidFill>
                            <a:sysClr val="windowText" lastClr="000000"/>
                          </a:solidFill>
                        </a:rPr>
                        <m:t>é</m:t>
                      </m:r>
                      <m:r>
                        <m:rPr>
                          <m:nor/>
                        </m:rPr>
                        <a:rPr lang="en-US" sz="2800" smtClean="0">
                          <a:solidFill>
                            <a:sysClr val="windowText" lastClr="000000"/>
                          </a:solidFill>
                        </a:rPr>
                        <m:t>t</m:t>
                      </m:r>
                      <m:r>
                        <m:rPr>
                          <m:nor/>
                        </m:rPr>
                        <a:rPr lang="en-US" sz="2800" smtClean="0">
                          <a:solidFill>
                            <a:sysClr val="windowText" lastClr="000000"/>
                          </a:solidFill>
                        </a:rPr>
                        <m:t> </m:t>
                      </m:r>
                      <m:r>
                        <m:rPr>
                          <m:nor/>
                        </m:rPr>
                        <a:rPr lang="en-US" sz="2800" smtClean="0">
                          <a:solidFill>
                            <a:sysClr val="windowText" lastClr="000000"/>
                          </a:solidFill>
                        </a:rPr>
                        <m:t>c</m:t>
                      </m:r>
                      <m:r>
                        <m:rPr>
                          <m:nor/>
                        </m:rPr>
                        <a:rPr lang="en-US" sz="2800" smtClean="0">
                          <a:solidFill>
                            <a:sysClr val="windowText" lastClr="000000"/>
                          </a:solidFill>
                        </a:rPr>
                        <m:t>á</m:t>
                      </m:r>
                      <m:r>
                        <m:rPr>
                          <m:nor/>
                        </m:rPr>
                        <a:rPr lang="en-US" sz="2800" smtClean="0">
                          <a:solidFill>
                            <a:sysClr val="windowText" lastClr="000000"/>
                          </a:solidFill>
                        </a:rPr>
                        <m:t>c</m:t>
                      </m:r>
                      <m:r>
                        <m:rPr>
                          <m:nor/>
                        </m:rPr>
                        <a:rPr lang="en-US" sz="2800" smtClean="0">
                          <a:solidFill>
                            <a:sysClr val="windowText" lastClr="000000"/>
                          </a:solidFill>
                        </a:rPr>
                        <m:t> </m:t>
                      </m:r>
                      <m:r>
                        <m:rPr>
                          <m:nor/>
                        </m:rPr>
                        <a:rPr lang="en-US" sz="2800" smtClean="0">
                          <a:solidFill>
                            <a:sysClr val="windowText" lastClr="000000"/>
                          </a:solidFill>
                        </a:rPr>
                        <m:t>ph</m:t>
                      </m:r>
                      <m:r>
                        <m:rPr>
                          <m:nor/>
                        </m:rPr>
                        <a:rPr lang="en-US" sz="2800" smtClean="0">
                          <a:solidFill>
                            <a:sysClr val="windowText" lastClr="000000"/>
                          </a:solidFill>
                        </a:rPr>
                        <m:t>â</m:t>
                      </m:r>
                      <m:r>
                        <m:rPr>
                          <m:nor/>
                        </m:rPr>
                        <a:rPr lang="en-US" sz="2800" smtClean="0">
                          <a:solidFill>
                            <a:sysClr val="windowText" lastClr="000000"/>
                          </a:solidFill>
                        </a:rPr>
                        <m:t>n</m:t>
                      </m:r>
                      <m:r>
                        <m:rPr>
                          <m:nor/>
                        </m:rPr>
                        <a:rPr lang="en-US" sz="2800" smtClean="0">
                          <a:solidFill>
                            <a:sysClr val="windowText" lastClr="000000"/>
                          </a:solidFill>
                        </a:rPr>
                        <m:t> </m:t>
                      </m:r>
                      <m:r>
                        <m:rPr>
                          <m:nor/>
                        </m:rPr>
                        <a:rPr lang="en-US" sz="2800" smtClean="0">
                          <a:solidFill>
                            <a:sysClr val="windowText" lastClr="000000"/>
                          </a:solidFill>
                        </a:rPr>
                        <m:t>th</m:t>
                      </m:r>
                      <m:r>
                        <m:rPr>
                          <m:nor/>
                        </m:rPr>
                        <a:rPr lang="en-US" sz="2800" smtClean="0">
                          <a:solidFill>
                            <a:sysClr val="windowText" lastClr="000000"/>
                          </a:solidFill>
                        </a:rPr>
                        <m:t>ứ</m:t>
                      </m:r>
                      <m:r>
                        <m:rPr>
                          <m:nor/>
                        </m:rPr>
                        <a:rPr lang="en-US" sz="2800" smtClean="0">
                          <a:solidFill>
                            <a:sysClr val="windowText" lastClr="000000"/>
                          </a:solidFill>
                        </a:rPr>
                        <m:t>c</m:t>
                      </m:r>
                      <m:r>
                        <a:rPr lang="en-US" sz="2800" i="1">
                          <a:solidFill>
                            <a:sysClr val="windowText" lastClr="000000"/>
                          </a:solidFill>
                          <a:latin typeface="Cambria Math" panose="02040503050406030204" pitchFamily="18" charset="0"/>
                        </a:rPr>
                        <m:t> </m:t>
                      </m:r>
                      <m:r>
                        <a:rPr lang="en-US" sz="2800" i="1">
                          <a:solidFill>
                            <a:sysClr val="windowText" lastClr="000000"/>
                          </a:solidFill>
                          <a:latin typeface="Cambria Math" panose="02040503050406030204" pitchFamily="18" charset="0"/>
                        </a:rPr>
                        <m:t>𝑃</m:t>
                      </m:r>
                      <m:r>
                        <a:rPr lang="en-US" sz="2800" i="1">
                          <a:solidFill>
                            <a:sysClr val="windowText" lastClr="000000"/>
                          </a:solidFill>
                          <a:latin typeface="Cambria Math" panose="02040503050406030204" pitchFamily="18" charset="0"/>
                        </a:rPr>
                        <m:t>=</m:t>
                      </m:r>
                      <m:f>
                        <m:fPr>
                          <m:ctrlPr>
                            <a:rPr lang="en-US" sz="2800" i="1">
                              <a:solidFill>
                                <a:sysClr val="windowText" lastClr="000000"/>
                              </a:solidFill>
                              <a:latin typeface="Cambria Math" panose="02040503050406030204" pitchFamily="18" charset="0"/>
                            </a:rPr>
                          </m:ctrlPr>
                        </m:fPr>
                        <m:num>
                          <m:sSup>
                            <m:sSupPr>
                              <m:ctrlPr>
                                <a:rPr lang="en-US" sz="2800" i="1">
                                  <a:solidFill>
                                    <a:sysClr val="windowText" lastClr="000000"/>
                                  </a:solidFill>
                                  <a:latin typeface="Cambria Math" panose="02040503050406030204" pitchFamily="18" charset="0"/>
                                </a:rPr>
                              </m:ctrlPr>
                            </m:sSupPr>
                            <m:e>
                              <m:r>
                                <a:rPr lang="en-US" sz="2800" i="1">
                                  <a:solidFill>
                                    <a:sysClr val="windowText" lastClr="000000"/>
                                  </a:solidFill>
                                  <a:latin typeface="Cambria Math" panose="02040503050406030204" pitchFamily="18" charset="0"/>
                                </a:rPr>
                                <m:t>𝑥</m:t>
                              </m:r>
                            </m:e>
                            <m:sup>
                              <m:r>
                                <a:rPr lang="en-US" sz="2800" i="1">
                                  <a:solidFill>
                                    <a:sysClr val="windowText" lastClr="000000"/>
                                  </a:solidFill>
                                  <a:latin typeface="Cambria Math" panose="02040503050406030204" pitchFamily="18" charset="0"/>
                                </a:rPr>
                                <m:t>2</m:t>
                              </m:r>
                            </m:sup>
                          </m:sSup>
                          <m:r>
                            <a:rPr lang="en-US" sz="2800" i="1">
                              <a:solidFill>
                                <a:sysClr val="windowText" lastClr="000000"/>
                              </a:solidFill>
                              <a:latin typeface="Cambria Math" panose="02040503050406030204" pitchFamily="18" charset="0"/>
                            </a:rPr>
                            <m:t>𝑦</m:t>
                          </m:r>
                        </m:num>
                        <m:den>
                          <m:r>
                            <a:rPr lang="en-US" sz="2800" i="1">
                              <a:solidFill>
                                <a:sysClr val="windowText" lastClr="000000"/>
                              </a:solidFill>
                              <a:latin typeface="Cambria Math" panose="02040503050406030204" pitchFamily="18" charset="0"/>
                            </a:rPr>
                            <m:t>𝑥</m:t>
                          </m:r>
                          <m:sSup>
                            <m:sSupPr>
                              <m:ctrlPr>
                                <a:rPr lang="en-US" sz="2800" i="1">
                                  <a:solidFill>
                                    <a:sysClr val="windowText" lastClr="000000"/>
                                  </a:solidFill>
                                  <a:latin typeface="Cambria Math" panose="02040503050406030204" pitchFamily="18" charset="0"/>
                                </a:rPr>
                              </m:ctrlPr>
                            </m:sSupPr>
                            <m:e>
                              <m:r>
                                <a:rPr lang="en-US" sz="2800" i="1">
                                  <a:solidFill>
                                    <a:sysClr val="windowText" lastClr="000000"/>
                                  </a:solidFill>
                                  <a:latin typeface="Cambria Math" panose="02040503050406030204" pitchFamily="18" charset="0"/>
                                </a:rPr>
                                <m:t>𝑦</m:t>
                              </m:r>
                            </m:e>
                            <m:sup>
                              <m:r>
                                <a:rPr lang="en-US" sz="2800" i="1">
                                  <a:solidFill>
                                    <a:sysClr val="windowText" lastClr="000000"/>
                                  </a:solidFill>
                                  <a:latin typeface="Cambria Math" panose="02040503050406030204" pitchFamily="18" charset="0"/>
                                </a:rPr>
                                <m:t>2</m:t>
                              </m:r>
                            </m:sup>
                          </m:sSup>
                        </m:den>
                      </m:f>
                      <m:r>
                        <a:rPr lang="en-US" sz="2800" i="1">
                          <a:solidFill>
                            <a:sysClr val="windowText" lastClr="000000"/>
                          </a:solidFill>
                          <a:latin typeface="Cambria Math" panose="02040503050406030204" pitchFamily="18" charset="0"/>
                        </a:rPr>
                        <m:t>,</m:t>
                      </m:r>
                      <m:r>
                        <a:rPr lang="en-US" sz="2800" i="1">
                          <a:solidFill>
                            <a:sysClr val="windowText" lastClr="000000"/>
                          </a:solidFill>
                          <a:latin typeface="Cambria Math" panose="02040503050406030204" pitchFamily="18" charset="0"/>
                        </a:rPr>
                        <m:t>𝑄</m:t>
                      </m:r>
                      <m:r>
                        <a:rPr lang="en-US" sz="2800" i="1">
                          <a:solidFill>
                            <a:sysClr val="windowText" lastClr="000000"/>
                          </a:solidFill>
                          <a:latin typeface="Cambria Math" panose="02040503050406030204" pitchFamily="18" charset="0"/>
                        </a:rPr>
                        <m:t>=</m:t>
                      </m:r>
                      <m:f>
                        <m:fPr>
                          <m:ctrlPr>
                            <a:rPr lang="en-US" sz="2800" i="1">
                              <a:solidFill>
                                <a:sysClr val="windowText" lastClr="000000"/>
                              </a:solidFill>
                              <a:latin typeface="Cambria Math" panose="02040503050406030204" pitchFamily="18" charset="0"/>
                            </a:rPr>
                          </m:ctrlPr>
                        </m:fPr>
                        <m:num>
                          <m:r>
                            <a:rPr lang="en-US" sz="2800" i="1">
                              <a:solidFill>
                                <a:sysClr val="windowText" lastClr="000000"/>
                              </a:solidFill>
                              <a:latin typeface="Cambria Math" panose="02040503050406030204" pitchFamily="18" charset="0"/>
                            </a:rPr>
                            <m:t>𝑥</m:t>
                          </m:r>
                        </m:num>
                        <m:den>
                          <m:r>
                            <a:rPr lang="en-US" sz="2800" i="1">
                              <a:solidFill>
                                <a:sysClr val="windowText" lastClr="000000"/>
                              </a:solidFill>
                              <a:latin typeface="Cambria Math" panose="02040503050406030204" pitchFamily="18" charset="0"/>
                            </a:rPr>
                            <m:t>𝑦</m:t>
                          </m:r>
                        </m:den>
                      </m:f>
                      <m:r>
                        <a:rPr lang="en-US" sz="2800" i="1">
                          <a:solidFill>
                            <a:sysClr val="windowText" lastClr="000000"/>
                          </a:solidFill>
                          <a:latin typeface="Cambria Math" panose="02040503050406030204" pitchFamily="18" charset="0"/>
                        </a:rPr>
                        <m:t>,</m:t>
                      </m:r>
                      <m:r>
                        <a:rPr lang="en-US" sz="2800" i="1">
                          <a:solidFill>
                            <a:sysClr val="windowText" lastClr="000000"/>
                          </a:solidFill>
                          <a:latin typeface="Cambria Math" panose="02040503050406030204" pitchFamily="18" charset="0"/>
                        </a:rPr>
                        <m:t>𝑅</m:t>
                      </m:r>
                      <m:r>
                        <a:rPr lang="en-US" sz="2800" i="1">
                          <a:solidFill>
                            <a:sysClr val="windowText" lastClr="000000"/>
                          </a:solidFill>
                          <a:latin typeface="Cambria Math" panose="02040503050406030204" pitchFamily="18" charset="0"/>
                        </a:rPr>
                        <m:t>=</m:t>
                      </m:r>
                      <m:f>
                        <m:fPr>
                          <m:ctrlPr>
                            <a:rPr lang="en-US" sz="2800" i="1">
                              <a:solidFill>
                                <a:sysClr val="windowText" lastClr="000000"/>
                              </a:solidFill>
                              <a:latin typeface="Cambria Math" panose="02040503050406030204" pitchFamily="18" charset="0"/>
                            </a:rPr>
                          </m:ctrlPr>
                        </m:fPr>
                        <m:num>
                          <m:sSup>
                            <m:sSupPr>
                              <m:ctrlPr>
                                <a:rPr lang="en-US" sz="2800" i="1">
                                  <a:solidFill>
                                    <a:sysClr val="windowText" lastClr="000000"/>
                                  </a:solidFill>
                                  <a:latin typeface="Cambria Math" panose="02040503050406030204" pitchFamily="18" charset="0"/>
                                </a:rPr>
                              </m:ctrlPr>
                            </m:sSupPr>
                            <m:e>
                              <m:r>
                                <a:rPr lang="en-US" sz="2800" i="1">
                                  <a:solidFill>
                                    <a:sysClr val="windowText" lastClr="000000"/>
                                  </a:solidFill>
                                  <a:latin typeface="Cambria Math" panose="02040503050406030204" pitchFamily="18" charset="0"/>
                                </a:rPr>
                                <m:t>𝑥</m:t>
                              </m:r>
                            </m:e>
                            <m:sup>
                              <m:r>
                                <a:rPr lang="en-US" sz="2800" i="1">
                                  <a:solidFill>
                                    <a:sysClr val="windowText" lastClr="000000"/>
                                  </a:solidFill>
                                  <a:latin typeface="Cambria Math" panose="02040503050406030204" pitchFamily="18" charset="0"/>
                                </a:rPr>
                                <m:t>2</m:t>
                              </m:r>
                            </m:sup>
                          </m:sSup>
                          <m:r>
                            <a:rPr lang="en-US" sz="2800" i="1">
                              <a:solidFill>
                                <a:sysClr val="windowText" lastClr="000000"/>
                              </a:solidFill>
                              <a:latin typeface="Cambria Math" panose="02040503050406030204" pitchFamily="18" charset="0"/>
                            </a:rPr>
                            <m:t>+</m:t>
                          </m:r>
                          <m:r>
                            <a:rPr lang="en-US" sz="2800" i="1">
                              <a:solidFill>
                                <a:sysClr val="windowText" lastClr="000000"/>
                              </a:solidFill>
                              <a:latin typeface="Cambria Math" panose="02040503050406030204" pitchFamily="18" charset="0"/>
                            </a:rPr>
                            <m:t>𝑥𝑦</m:t>
                          </m:r>
                        </m:num>
                        <m:den>
                          <m:r>
                            <a:rPr lang="en-US" sz="2800" i="1">
                              <a:solidFill>
                                <a:sysClr val="windowText" lastClr="000000"/>
                              </a:solidFill>
                              <a:latin typeface="Cambria Math" panose="02040503050406030204" pitchFamily="18" charset="0"/>
                            </a:rPr>
                            <m:t>𝑥𝑦</m:t>
                          </m:r>
                          <m:r>
                            <a:rPr lang="en-US" sz="2800" i="1">
                              <a:solidFill>
                                <a:sysClr val="windowText" lastClr="000000"/>
                              </a:solidFill>
                              <a:latin typeface="Cambria Math" panose="02040503050406030204" pitchFamily="18" charset="0"/>
                            </a:rPr>
                            <m:t>+</m:t>
                          </m:r>
                          <m:sSup>
                            <m:sSupPr>
                              <m:ctrlPr>
                                <a:rPr lang="en-US" sz="2800" i="1">
                                  <a:solidFill>
                                    <a:sysClr val="windowText" lastClr="000000"/>
                                  </a:solidFill>
                                  <a:latin typeface="Cambria Math" panose="02040503050406030204" pitchFamily="18" charset="0"/>
                                </a:rPr>
                              </m:ctrlPr>
                            </m:sSupPr>
                            <m:e>
                              <m:r>
                                <a:rPr lang="en-US" sz="2800" i="1">
                                  <a:solidFill>
                                    <a:sysClr val="windowText" lastClr="000000"/>
                                  </a:solidFill>
                                  <a:latin typeface="Cambria Math" panose="02040503050406030204" pitchFamily="18" charset="0"/>
                                </a:rPr>
                                <m:t>𝑦</m:t>
                              </m:r>
                            </m:e>
                            <m:sup>
                              <m:r>
                                <a:rPr lang="en-US" sz="2800" i="1">
                                  <a:solidFill>
                                    <a:sysClr val="windowText" lastClr="000000"/>
                                  </a:solidFill>
                                  <a:latin typeface="Cambria Math" panose="02040503050406030204" pitchFamily="18" charset="0"/>
                                </a:rPr>
                                <m:t>2</m:t>
                              </m:r>
                            </m:sup>
                          </m:sSup>
                        </m:den>
                      </m:f>
                    </m:oMath>
                  </m:oMathPara>
                </a14:m>
                <a:endParaRPr lang="en-US" sz="2800">
                  <a:solidFill>
                    <a:sysClr val="windowText" lastClr="000000"/>
                  </a:solidFill>
                </a:endParaRPr>
              </a:p>
              <a:p>
                <a:pPr>
                  <a:lnSpc>
                    <a:spcPct val="130000"/>
                  </a:lnSpc>
                </a:pPr>
                <a:r>
                  <a:rPr lang="en-US" sz="2800">
                    <a:solidFill>
                      <a:sysClr val="windowText" lastClr="000000"/>
                    </a:solidFill>
                  </a:rPr>
                  <a:t>a) Các phân thức trên có bằng nhau không? Tại sao?</a:t>
                </a:r>
              </a:p>
              <a:p>
                <a:pPr>
                  <a:lnSpc>
                    <a:spcPct val="130000"/>
                  </a:lnSpc>
                </a:pPr>
                <a14:m>
                  <m:oMath xmlns:m="http://schemas.openxmlformats.org/officeDocument/2006/math">
                    <m:r>
                      <m:rPr>
                        <m:sty m:val="p"/>
                      </m:rPr>
                      <a:rPr lang="en-US" sz="2800">
                        <a:solidFill>
                          <a:sysClr val="windowText" lastClr="000000"/>
                        </a:solidFill>
                        <a:latin typeface="Cambria Math" panose="02040503050406030204" pitchFamily="18" charset="0"/>
                      </a:rPr>
                      <m:t>b</m:t>
                    </m:r>
                    <m:r>
                      <a:rPr lang="en-US" sz="2800">
                        <a:solidFill>
                          <a:sysClr val="windowText" lastClr="000000"/>
                        </a:solidFill>
                        <a:latin typeface="Cambria Math" panose="02040503050406030204" pitchFamily="18" charset="0"/>
                      </a:rPr>
                      <m:t>) </m:t>
                    </m:r>
                  </m:oMath>
                </a14:m>
                <a:r>
                  <a:rPr lang="en-US" sz="2800">
                    <a:solidFill>
                      <a:sysClr val="windowText" lastClr="000000"/>
                    </a:solidFill>
                  </a:rPr>
                  <a:t>Có thể biến đổi như thế nào để chuyển </a:t>
                </a:r>
                <a14:m>
                  <m:oMath xmlns:m="http://schemas.openxmlformats.org/officeDocument/2006/math">
                    <m:r>
                      <a:rPr lang="en-US" sz="2800" i="1">
                        <a:solidFill>
                          <a:sysClr val="windowText" lastClr="000000"/>
                        </a:solidFill>
                        <a:latin typeface="Cambria Math" panose="02040503050406030204" pitchFamily="18" charset="0"/>
                      </a:rPr>
                      <m:t>𝑄</m:t>
                    </m:r>
                    <m:r>
                      <a:rPr lang="en-US" sz="2800" i="1">
                        <a:solidFill>
                          <a:sysClr val="windowText" lastClr="000000"/>
                        </a:solidFill>
                        <a:latin typeface="Cambria Math" panose="02040503050406030204" pitchFamily="18" charset="0"/>
                      </a:rPr>
                      <m:t> </m:t>
                    </m:r>
                  </m:oMath>
                </a14:m>
                <a:r>
                  <a:rPr lang="en-US" sz="2800">
                    <a:solidFill>
                      <a:sysClr val="windowText" lastClr="000000"/>
                    </a:solidFill>
                  </a:rPr>
                  <a:t>thành</a:t>
                </a:r>
                <a14:m>
                  <m:oMath xmlns:m="http://schemas.openxmlformats.org/officeDocument/2006/math">
                    <m:r>
                      <a:rPr lang="en-US" sz="2800" i="1">
                        <a:solidFill>
                          <a:sysClr val="windowText" lastClr="000000"/>
                        </a:solidFill>
                        <a:latin typeface="Cambria Math" panose="02040503050406030204" pitchFamily="18" charset="0"/>
                      </a:rPr>
                      <m:t> </m:t>
                    </m:r>
                    <m:r>
                      <a:rPr lang="en-US" sz="2800" i="1">
                        <a:solidFill>
                          <a:sysClr val="windowText" lastClr="000000"/>
                        </a:solidFill>
                        <a:latin typeface="Cambria Math" panose="02040503050406030204" pitchFamily="18" charset="0"/>
                      </a:rPr>
                      <m:t>𝑃</m:t>
                    </m:r>
                  </m:oMath>
                </a14:m>
                <a:r>
                  <a:rPr lang="en-US" sz="2800">
                    <a:solidFill>
                      <a:sysClr val="windowText" lastClr="000000"/>
                    </a:solidFill>
                  </a:rPr>
                  <a:t> và </a:t>
                </a:r>
                <a14:m>
                  <m:oMath xmlns:m="http://schemas.openxmlformats.org/officeDocument/2006/math">
                    <m:r>
                      <a:rPr lang="en-US" sz="2800" i="1">
                        <a:solidFill>
                          <a:sysClr val="windowText" lastClr="000000"/>
                        </a:solidFill>
                        <a:latin typeface="Cambria Math" panose="02040503050406030204" pitchFamily="18" charset="0"/>
                      </a:rPr>
                      <m:t>𝑅</m:t>
                    </m:r>
                  </m:oMath>
                </a14:m>
                <a:r>
                  <a:rPr lang="en-US" sz="2800">
                    <a:solidFill>
                      <a:sysClr val="windowText" lastClr="000000"/>
                    </a:solidFill>
                  </a:rPr>
                  <a:t> thành </a:t>
                </a:r>
                <a14:m>
                  <m:oMath xmlns:m="http://schemas.openxmlformats.org/officeDocument/2006/math">
                    <m:r>
                      <a:rPr lang="en-US" sz="2800" i="1">
                        <a:solidFill>
                          <a:sysClr val="windowText" lastClr="000000"/>
                        </a:solidFill>
                        <a:latin typeface="Cambria Math" panose="02040503050406030204" pitchFamily="18" charset="0"/>
                      </a:rPr>
                      <m:t>𝑄</m:t>
                    </m:r>
                  </m:oMath>
                </a14:m>
                <a:r>
                  <a:rPr lang="en-US" sz="2800">
                    <a:solidFill>
                      <a:sysClr val="windowText" lastClr="000000"/>
                    </a:solidFill>
                  </a:rPr>
                  <a:t>?</a:t>
                </a:r>
                <a:endParaRPr lang="en-US" sz="4000">
                  <a:solidFill>
                    <a:sysClr val="windowText" lastClr="000000"/>
                  </a:solidFill>
                  <a:effectLst/>
                  <a:latin typeface="Cambria" panose="02040503050406030204" pitchFamily="18" charset="0"/>
                  <a:ea typeface="Calibri" panose="020F0502020204030204" pitchFamily="34" charset="0"/>
                  <a:cs typeface="Times New Roman" panose="02020603050405020304" pitchFamily="18" charset="0"/>
                </a:endParaRPr>
              </a:p>
            </p:txBody>
          </p:sp>
        </mc:Choice>
        <mc:Fallback xmlns="">
          <p:sp>
            <p:nvSpPr>
              <p:cNvPr id="3" name="Round Diagonal Corner Rectangle 2"/>
              <p:cNvSpPr>
                <a:spLocks noRot="1" noChangeAspect="1" noMove="1" noResize="1" noEditPoints="1" noAdjustHandles="1" noChangeArrowheads="1" noChangeShapeType="1" noTextEdit="1"/>
              </p:cNvSpPr>
              <p:nvPr/>
            </p:nvSpPr>
            <p:spPr>
              <a:xfrm>
                <a:off x="609600" y="1179288"/>
                <a:ext cx="11201400" cy="2706912"/>
              </a:xfrm>
              <a:prstGeom prst="round2DiagRect">
                <a:avLst/>
              </a:prstGeom>
              <a:blipFill>
                <a:blip r:embed="rId2"/>
                <a:stretch>
                  <a:fillRect/>
                </a:stretch>
              </a:blipFill>
              <a:ln>
                <a:solidFill>
                  <a:schemeClr val="accent1">
                    <a:lumMod val="40000"/>
                    <a:lumOff val="60000"/>
                  </a:schemeClr>
                </a:solidFill>
              </a:ln>
            </p:spPr>
            <p:txBody>
              <a:bodyPr/>
              <a:lstStyle/>
              <a:p>
                <a:r>
                  <a:rPr lang="en-US">
                    <a:noFill/>
                  </a:rPr>
                  <a:t> </a:t>
                </a:r>
              </a:p>
            </p:txBody>
          </p:sp>
        </mc:Fallback>
      </mc:AlternateContent>
      <p:grpSp>
        <p:nvGrpSpPr>
          <p:cNvPr id="4" name="Group 3"/>
          <p:cNvGrpSpPr/>
          <p:nvPr/>
        </p:nvGrpSpPr>
        <p:grpSpPr>
          <a:xfrm>
            <a:off x="443266" y="936054"/>
            <a:ext cx="1018389" cy="955091"/>
            <a:chOff x="138466" y="859854"/>
            <a:chExt cx="1018389" cy="955091"/>
          </a:xfrm>
        </p:grpSpPr>
        <p:sp>
          <p:nvSpPr>
            <p:cNvPr id="5" name="TextBox 12"/>
            <p:cNvSpPr txBox="1"/>
            <p:nvPr/>
          </p:nvSpPr>
          <p:spPr>
            <a:xfrm>
              <a:off x="732785" y="1399447"/>
              <a:ext cx="424070" cy="415498"/>
            </a:xfrm>
            <a:prstGeom prst="rect">
              <a:avLst/>
            </a:prstGeom>
            <a:noFill/>
          </p:spPr>
          <p:txBody>
            <a:bodyPr wrap="square" bIns="0" rtlCol="0">
              <a:spAutoFit/>
            </a:bodyPr>
            <a:lstStyle/>
            <a:p>
              <a:pPr>
                <a:spcAft>
                  <a:spcPts val="0"/>
                </a:spcAft>
              </a:pPr>
              <a:r>
                <a:rPr lang="en-US" sz="2400" b="1" smtClean="0">
                  <a:solidFill>
                    <a:srgbClr val="C00000"/>
                  </a:solidFill>
                  <a:latin typeface="Cambria" panose="02040503050406030204" pitchFamily="18" charset="0"/>
                  <a:ea typeface="Times New Roman" panose="02020603050405020304" pitchFamily="18" charset="0"/>
                  <a:cs typeface="Times New Roman" panose="02020603050405020304" pitchFamily="18" charset="0"/>
                </a:rPr>
                <a:t>4</a:t>
              </a:r>
              <a:endParaRPr lang="en-US" sz="2400">
                <a:solidFill>
                  <a:srgbClr val="C00000"/>
                </a:solidFill>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66" y="859854"/>
              <a:ext cx="914479" cy="914479"/>
            </a:xfrm>
            <a:prstGeom prst="rect">
              <a:avLst/>
            </a:prstGeom>
          </p:spPr>
        </p:pic>
      </p:grpSp>
    </p:spTree>
    <p:extLst>
      <p:ext uri="{BB962C8B-B14F-4D97-AF65-F5344CB8AC3E}">
        <p14:creationId xmlns:p14="http://schemas.microsoft.com/office/powerpoint/2010/main" val="39510654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
            <a:ext cx="7467600"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a:ln/>
                <a:solidFill>
                  <a:srgbClr val="C00000"/>
                </a:solidFill>
                <a:latin typeface="+mj-lt"/>
              </a:rPr>
              <a:t>3</a:t>
            </a:r>
            <a:r>
              <a:rPr lang="en-US" sz="3200" b="1" smtClean="0">
                <a:ln/>
                <a:solidFill>
                  <a:srgbClr val="C00000"/>
                </a:solidFill>
                <a:latin typeface="+mj-lt"/>
              </a:rPr>
              <a:t>. TÍNH CHẤT CƠ BẢN CỦA PHÂN THỨC</a:t>
            </a:r>
            <a:endParaRPr lang="en-US" sz="3200" b="1">
              <a:ln/>
              <a:solidFill>
                <a:srgbClr val="C00000"/>
              </a:solidFill>
              <a:latin typeface="+mj-lt"/>
            </a:endParaRPr>
          </a:p>
        </p:txBody>
      </p:sp>
      <p:grpSp>
        <p:nvGrpSpPr>
          <p:cNvPr id="3" name="Group 2"/>
          <p:cNvGrpSpPr/>
          <p:nvPr/>
        </p:nvGrpSpPr>
        <p:grpSpPr>
          <a:xfrm>
            <a:off x="443266" y="685800"/>
            <a:ext cx="1018389" cy="955091"/>
            <a:chOff x="138466" y="859854"/>
            <a:chExt cx="1018389" cy="955091"/>
          </a:xfrm>
        </p:grpSpPr>
        <p:sp>
          <p:nvSpPr>
            <p:cNvPr id="4" name="TextBox 12"/>
            <p:cNvSpPr txBox="1"/>
            <p:nvPr/>
          </p:nvSpPr>
          <p:spPr>
            <a:xfrm>
              <a:off x="732785" y="1399447"/>
              <a:ext cx="424070" cy="415498"/>
            </a:xfrm>
            <a:prstGeom prst="rect">
              <a:avLst/>
            </a:prstGeom>
            <a:noFill/>
          </p:spPr>
          <p:txBody>
            <a:bodyPr wrap="square" bIns="0" rtlCol="0">
              <a:spAutoFit/>
            </a:bodyPr>
            <a:lstStyle/>
            <a:p>
              <a:pPr>
                <a:spcAft>
                  <a:spcPts val="0"/>
                </a:spcAft>
              </a:pPr>
              <a:r>
                <a:rPr lang="en-US" sz="2400" b="1" smtClean="0">
                  <a:solidFill>
                    <a:srgbClr val="C00000"/>
                  </a:solidFill>
                  <a:latin typeface="Cambria" panose="02040503050406030204" pitchFamily="18" charset="0"/>
                  <a:ea typeface="Times New Roman" panose="02020603050405020304" pitchFamily="18" charset="0"/>
                  <a:cs typeface="Times New Roman" panose="02020603050405020304" pitchFamily="18" charset="0"/>
                </a:rPr>
                <a:t>4</a:t>
              </a:r>
              <a:endParaRPr lang="en-US" sz="2400">
                <a:solidFill>
                  <a:srgbClr val="C00000"/>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66" y="859854"/>
              <a:ext cx="914479" cy="914479"/>
            </a:xfrm>
            <a:prstGeom prst="rect">
              <a:avLst/>
            </a:prstGeom>
          </p:spPr>
        </p:pic>
      </p:grpSp>
      <mc:AlternateContent xmlns:mc="http://schemas.openxmlformats.org/markup-compatibility/2006" xmlns:a14="http://schemas.microsoft.com/office/drawing/2010/main">
        <mc:Choice Requires="a14">
          <p:sp>
            <p:nvSpPr>
              <p:cNvPr id="6" name="Rectangle 5"/>
              <p:cNvSpPr/>
              <p:nvPr/>
            </p:nvSpPr>
            <p:spPr>
              <a:xfrm>
                <a:off x="519466" y="1064298"/>
                <a:ext cx="11367734" cy="5793702"/>
              </a:xfrm>
              <a:prstGeom prst="rect">
                <a:avLst/>
              </a:prstGeom>
            </p:spPr>
            <p:txBody>
              <a:bodyPr wrap="square">
                <a:spAutoFit/>
              </a:bodyPr>
              <a:lstStyle/>
              <a:p>
                <a:pPr algn="ctr">
                  <a:lnSpc>
                    <a:spcPct val="130000"/>
                  </a:lnSpc>
                  <a:spcAft>
                    <a:spcPts val="0"/>
                  </a:spcAft>
                </a:pPr>
                <a:r>
                  <a:rPr lang="en-US" sz="2800" smtClean="0">
                    <a:latin typeface="+mj-lt"/>
                    <a:ea typeface="Times New Roman" panose="02020603050405020304" pitchFamily="18" charset="0"/>
                    <a:cs typeface="Times New Roman" panose="02020603050405020304" pitchFamily="18" charset="0"/>
                  </a:rPr>
                  <a:t>Giải</a:t>
                </a:r>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r>
                  <a:rPr lang="en-US" sz="2800">
                    <a:effectLst/>
                    <a:latin typeface="+mj-lt"/>
                    <a:ea typeface="Times New Roman" panose="02020603050405020304" pitchFamily="18" charset="0"/>
                    <a:cs typeface="Times New Roman" panose="02020603050405020304" pitchFamily="18" charset="0"/>
                  </a:rPr>
                  <a:t>a) </a:t>
                </a:r>
                <a:r>
                  <a:rPr lang="en-US" sz="2800" smtClean="0">
                    <a:effectLst/>
                    <a:latin typeface="+mj-lt"/>
                    <a:ea typeface="Times New Roman" panose="02020603050405020304" pitchFamily="18" charset="0"/>
                    <a:cs typeface="Times New Roman" panose="02020603050405020304" pitchFamily="18" charset="0"/>
                  </a:rPr>
                  <a:t>Vì </a:t>
                </a:r>
                <a14:m>
                  <m:oMath xmlns:m="http://schemas.openxmlformats.org/officeDocument/2006/math">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v</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à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smtClean="0">
                    <a:effectLst/>
                    <a:latin typeface="+mj-lt"/>
                    <a:ea typeface="Times New Roman" panose="02020603050405020304" pitchFamily="18" charset="0"/>
                    <a:cs typeface="Times New Roman" panose="02020603050405020304" pitchFamily="18" charset="0"/>
                  </a:rPr>
                  <a:t>nên </a:t>
                </a:r>
                <a14:m>
                  <m:oMath xmlns:m="http://schemas.openxmlformats.org/officeDocument/2006/math">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r>
                  <a:rPr lang="en-US" sz="2800">
                    <a:effectLst/>
                    <a:latin typeface="+mj-lt"/>
                    <a:ea typeface="Times New Roman" panose="02020603050405020304" pitchFamily="18" charset="0"/>
                    <a:cs typeface="Times New Roman" panose="02020603050405020304" pitchFamily="18" charset="0"/>
                  </a:rPr>
                  <a:t>Suy ra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𝑄</m:t>
                    </m:r>
                  </m:oMath>
                </a14:m>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r>
                  <a:rPr lang="en-US" sz="2800">
                    <a:effectLst/>
                    <a:latin typeface="+mj-lt"/>
                    <a:ea typeface="Times New Roman" panose="02020603050405020304" pitchFamily="18" charset="0"/>
                    <a:cs typeface="Times New Roman" panose="02020603050405020304" pitchFamily="18" charset="0"/>
                  </a:rPr>
                  <a:t>Vì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b="0" i="0" smtClean="0">
                        <a:effectLst/>
                        <a:latin typeface="Cambria Math" panose="02040503050406030204" pitchFamily="18" charset="0"/>
                        <a:ea typeface="Times New Roman" panose="02020603050405020304" pitchFamily="18" charset="0"/>
                        <a:cs typeface="Times New Roman" panose="02020603050405020304" pitchFamily="18" charset="0"/>
                      </a:rPr>
                      <m:t>v</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à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2800" smtClean="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r>
                  <a:rPr lang="en-US" sz="2800" smtClean="0">
                    <a:latin typeface="+mj-lt"/>
                    <a:ea typeface="Calibri" panose="020F0502020204030204" pitchFamily="34" charset="0"/>
                    <a:cs typeface="Times New Roman" panose="02020603050405020304" pitchFamily="18" charset="0"/>
                  </a:rPr>
                  <a:t>Nên </a:t>
                </a:r>
                <a14:m>
                  <m:oMath xmlns:m="http://schemas.openxmlformats.org/officeDocument/2006/math">
                    <m:r>
                      <a:rPr lang="en-US" sz="2800" i="1">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latin typeface="Cambria Math" panose="02040503050406030204" pitchFamily="18" charset="0"/>
                                <a:ea typeface="Times New Roman" panose="02020603050405020304" pitchFamily="18" charset="0"/>
                                <a:cs typeface="Times New Roman" panose="02020603050405020304" pitchFamily="18" charset="0"/>
                              </a:rPr>
                              <m:t>2</m:t>
                            </m:r>
                          </m:sup>
                        </m:sSup>
                      </m:e>
                    </m:d>
                    <m:r>
                      <a:rPr lang="en-US" sz="2800" i="1">
                        <a:latin typeface="Cambria Math" panose="02040503050406030204" pitchFamily="18" charset="0"/>
                        <a:ea typeface="Times New Roman" panose="02020603050405020304" pitchFamily="18" charset="0"/>
                        <a:cs typeface="Times New Roman" panose="02020603050405020304" pitchFamily="18" charset="0"/>
                      </a:rPr>
                      <m:t>=</m:t>
                    </m:r>
                    <m:r>
                      <a:rPr lang="en-US" sz="2800" i="1">
                        <a:latin typeface="Cambria Math" panose="02040503050406030204" pitchFamily="18" charset="0"/>
                        <a:ea typeface="Times New Roman" panose="02020603050405020304" pitchFamily="18" charset="0"/>
                        <a:cs typeface="Times New Roman" panose="02020603050405020304" pitchFamily="18" charset="0"/>
                      </a:rPr>
                      <m:t>𝑦</m:t>
                    </m:r>
                    <m:d>
                      <m:d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atin typeface="Cambria Math" panose="02040503050406030204" pitchFamily="18" charset="0"/>
                            <a:ea typeface="Times New Roman" panose="02020603050405020304" pitchFamily="18" charset="0"/>
                            <a:cs typeface="Times New Roman" panose="02020603050405020304" pitchFamily="18" charset="0"/>
                          </a:rPr>
                          <m:t>+</m:t>
                        </m:r>
                        <m:r>
                          <a:rPr lang="en-US" sz="2800" i="1">
                            <a:latin typeface="Cambria Math" panose="02040503050406030204" pitchFamily="18" charset="0"/>
                            <a:ea typeface="Times New Roman" panose="02020603050405020304" pitchFamily="18" charset="0"/>
                            <a:cs typeface="Times New Roman" panose="02020603050405020304" pitchFamily="18" charset="0"/>
                          </a:rPr>
                          <m:t>𝑥𝑦</m:t>
                        </m:r>
                      </m:e>
                    </m:d>
                  </m:oMath>
                </a14:m>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r>
                  <a:rPr lang="en-US" sz="2800">
                    <a:effectLst/>
                    <a:latin typeface="+mj-lt"/>
                    <a:ea typeface="Times New Roman" panose="02020603050405020304" pitchFamily="18" charset="0"/>
                    <a:cs typeface="Times New Roman" panose="02020603050405020304" pitchFamily="18" charset="0"/>
                  </a:rPr>
                  <a:t>Suy ra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𝑄</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𝑅</m:t>
                    </m:r>
                  </m:oMath>
                </a14:m>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r>
                  <a:rPr lang="en-US" sz="2800">
                    <a:effectLst/>
                    <a:latin typeface="+mj-lt"/>
                    <a:ea typeface="Times New Roman" panose="02020603050405020304" pitchFamily="18" charset="0"/>
                    <a:cs typeface="Times New Roman" panose="02020603050405020304" pitchFamily="18" charset="0"/>
                  </a:rPr>
                  <a:t>Vì </a:t>
                </a:r>
                <a14:m>
                  <m:oMath xmlns:m="http://schemas.openxmlformats.org/officeDocument/2006/math">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sup>
                    </m:sSup>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b="0" i="0" smtClean="0">
                        <a:effectLst/>
                        <a:latin typeface="Cambria Math" panose="02040503050406030204" pitchFamily="18" charset="0"/>
                        <a:ea typeface="Times New Roman" panose="02020603050405020304" pitchFamily="18" charset="0"/>
                        <a:cs typeface="Times New Roman" panose="02020603050405020304" pitchFamily="18" charset="0"/>
                      </a:rPr>
                      <m:t>v</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à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sup>
                    </m:sSup>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r>
                  <a:rPr lang="en-US" sz="2800">
                    <a:effectLst/>
                    <a:latin typeface="+mj-lt"/>
                    <a:ea typeface="Times New Roman" panose="02020603050405020304" pitchFamily="18" charset="0"/>
                    <a:cs typeface="Times New Roman" panose="02020603050405020304" pitchFamily="18" charset="0"/>
                  </a:rPr>
                  <a:t>Nên </a:t>
                </a:r>
                <a14:m>
                  <m:oMath xmlns:m="http://schemas.openxmlformats.org/officeDocument/2006/math">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e>
                    </m:d>
                  </m:oMath>
                </a14:m>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r>
                  <a:rPr lang="en-US" sz="2800">
                    <a:effectLst/>
                    <a:latin typeface="+mj-lt"/>
                    <a:ea typeface="Times New Roman" panose="02020603050405020304" pitchFamily="18" charset="0"/>
                    <a:cs typeface="Times New Roman" panose="02020603050405020304" pitchFamily="18" charset="0"/>
                  </a:rPr>
                  <a:t>Suy ra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𝑅</m:t>
                    </m:r>
                  </m:oMath>
                </a14:m>
                <a:endParaRPr lang="en-US" sz="2800">
                  <a:effectLst/>
                  <a:latin typeface="+mj-lt"/>
                  <a:ea typeface="Calibri" panose="020F0502020204030204" pitchFamily="34" charset="0"/>
                  <a:cs typeface="Times New Roman" panose="02020603050405020304" pitchFamily="18" charset="0"/>
                </a:endParaRPr>
              </a:p>
              <a:p>
                <a:r>
                  <a:rPr lang="en-US" sz="2800">
                    <a:effectLst/>
                    <a:latin typeface="+mj-lt"/>
                    <a:ea typeface="Times New Roman" panose="02020603050405020304" pitchFamily="18" charset="0"/>
                  </a:rPr>
                  <a:t>Vậy các phân thức đã cho bằng nhau.</a:t>
                </a:r>
                <a:endParaRPr lang="en-US" sz="2800">
                  <a:latin typeface="+mj-lt"/>
                </a:endParaRPr>
              </a:p>
            </p:txBody>
          </p:sp>
        </mc:Choice>
        <mc:Fallback xmlns="">
          <p:sp>
            <p:nvSpPr>
              <p:cNvPr id="6" name="Rectangle 5"/>
              <p:cNvSpPr>
                <a:spLocks noRot="1" noChangeAspect="1" noMove="1" noResize="1" noEditPoints="1" noAdjustHandles="1" noChangeArrowheads="1" noChangeShapeType="1" noTextEdit="1"/>
              </p:cNvSpPr>
              <p:nvPr/>
            </p:nvSpPr>
            <p:spPr>
              <a:xfrm>
                <a:off x="519466" y="1064298"/>
                <a:ext cx="11367734" cy="5793702"/>
              </a:xfrm>
              <a:prstGeom prst="rect">
                <a:avLst/>
              </a:prstGeom>
              <a:blipFill>
                <a:blip r:embed="rId3"/>
                <a:stretch>
                  <a:fillRect l="-1072" b="-2000"/>
                </a:stretch>
              </a:blipFill>
            </p:spPr>
            <p:txBody>
              <a:bodyPr/>
              <a:lstStyle/>
              <a:p>
                <a:r>
                  <a:rPr lang="en-US">
                    <a:noFill/>
                  </a:rPr>
                  <a:t> </a:t>
                </a:r>
              </a:p>
            </p:txBody>
          </p:sp>
        </mc:Fallback>
      </mc:AlternateContent>
    </p:spTree>
    <p:extLst>
      <p:ext uri="{BB962C8B-B14F-4D97-AF65-F5344CB8AC3E}">
        <p14:creationId xmlns:p14="http://schemas.microsoft.com/office/powerpoint/2010/main" val="190115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
            <a:ext cx="7467600"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a:ln/>
                <a:solidFill>
                  <a:srgbClr val="C00000"/>
                </a:solidFill>
                <a:latin typeface="+mj-lt"/>
              </a:rPr>
              <a:t>3</a:t>
            </a:r>
            <a:r>
              <a:rPr lang="en-US" sz="3200" b="1" smtClean="0">
                <a:ln/>
                <a:solidFill>
                  <a:srgbClr val="C00000"/>
                </a:solidFill>
                <a:latin typeface="+mj-lt"/>
              </a:rPr>
              <a:t>. TÍNH CHẤT CƠ BẢN CỦA PHÂN THỨC</a:t>
            </a:r>
            <a:endParaRPr lang="en-US" sz="3200" b="1">
              <a:ln/>
              <a:solidFill>
                <a:srgbClr val="C00000"/>
              </a:solidFill>
              <a:latin typeface="+mj-lt"/>
            </a:endParaRPr>
          </a:p>
        </p:txBody>
      </p:sp>
      <p:grpSp>
        <p:nvGrpSpPr>
          <p:cNvPr id="3" name="Group 2"/>
          <p:cNvGrpSpPr/>
          <p:nvPr/>
        </p:nvGrpSpPr>
        <p:grpSpPr>
          <a:xfrm>
            <a:off x="443266" y="685800"/>
            <a:ext cx="1018389" cy="955091"/>
            <a:chOff x="138466" y="859854"/>
            <a:chExt cx="1018389" cy="955091"/>
          </a:xfrm>
        </p:grpSpPr>
        <p:sp>
          <p:nvSpPr>
            <p:cNvPr id="4" name="TextBox 12"/>
            <p:cNvSpPr txBox="1"/>
            <p:nvPr/>
          </p:nvSpPr>
          <p:spPr>
            <a:xfrm>
              <a:off x="732785" y="1399447"/>
              <a:ext cx="424070" cy="415498"/>
            </a:xfrm>
            <a:prstGeom prst="rect">
              <a:avLst/>
            </a:prstGeom>
            <a:noFill/>
          </p:spPr>
          <p:txBody>
            <a:bodyPr wrap="square" bIns="0" rtlCol="0">
              <a:spAutoFit/>
            </a:bodyPr>
            <a:lstStyle/>
            <a:p>
              <a:pPr>
                <a:spcAft>
                  <a:spcPts val="0"/>
                </a:spcAft>
              </a:pPr>
              <a:r>
                <a:rPr lang="en-US" sz="2400" b="1" smtClean="0">
                  <a:solidFill>
                    <a:srgbClr val="C00000"/>
                  </a:solidFill>
                  <a:latin typeface="Cambria" panose="02040503050406030204" pitchFamily="18" charset="0"/>
                  <a:ea typeface="Times New Roman" panose="02020603050405020304" pitchFamily="18" charset="0"/>
                  <a:cs typeface="Times New Roman" panose="02020603050405020304" pitchFamily="18" charset="0"/>
                </a:rPr>
                <a:t>4</a:t>
              </a:r>
              <a:endParaRPr lang="en-US" sz="2400">
                <a:solidFill>
                  <a:srgbClr val="C00000"/>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66" y="859854"/>
              <a:ext cx="914479" cy="914479"/>
            </a:xfrm>
            <a:prstGeom prst="rect">
              <a:avLst/>
            </a:prstGeom>
          </p:spPr>
        </p:pic>
      </p:grpSp>
      <mc:AlternateContent xmlns:mc="http://schemas.openxmlformats.org/markup-compatibility/2006" xmlns:a14="http://schemas.microsoft.com/office/drawing/2010/main">
        <mc:Choice Requires="a14">
          <p:sp>
            <p:nvSpPr>
              <p:cNvPr id="6" name="Rectangle 5"/>
              <p:cNvSpPr/>
              <p:nvPr/>
            </p:nvSpPr>
            <p:spPr>
              <a:xfrm>
                <a:off x="457200" y="1676400"/>
                <a:ext cx="11367734" cy="4231415"/>
              </a:xfrm>
              <a:prstGeom prst="rect">
                <a:avLst/>
              </a:prstGeom>
            </p:spPr>
            <p:txBody>
              <a:bodyPr wrap="square">
                <a:spAutoFit/>
              </a:bodyPr>
              <a:lstStyle/>
              <a:p>
                <a:pPr algn="just">
                  <a:lnSpc>
                    <a:spcPct val="130000"/>
                  </a:lnSpc>
                  <a:spcAft>
                    <a:spcPts val="0"/>
                  </a:spcAft>
                </a:pPr>
                <a14:m>
                  <m:oMath xmlns:m="http://schemas.openxmlformats.org/officeDocument/2006/math">
                    <m:r>
                      <m:rPr>
                        <m:sty m:val="p"/>
                      </m:rPr>
                      <a:rPr lang="en-US" sz="2800">
                        <a:latin typeface="Cambria Math" panose="02040503050406030204" pitchFamily="18" charset="0"/>
                        <a:ea typeface="Times New Roman" panose="02020603050405020304" pitchFamily="18" charset="0"/>
                        <a:cs typeface="Times New Roman" panose="02020603050405020304" pitchFamily="18" charset="0"/>
                      </a:rPr>
                      <m:t>b</m:t>
                    </m:r>
                    <m:r>
                      <a:rPr lang="en-US" sz="2800">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a:effectLst/>
                    <a:latin typeface="+mj-lt"/>
                    <a:ea typeface="Times New Roman" panose="02020603050405020304" pitchFamily="18" charset="0"/>
                    <a:cs typeface="Times New Roman" panose="02020603050405020304" pitchFamily="18" charset="0"/>
                  </a:rPr>
                  <a:t>Nhân cả tử và mẫu của phân thức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𝑄</m:t>
                    </m:r>
                  </m:oMath>
                </a14:m>
                <a:r>
                  <a:rPr lang="en-US" sz="2800">
                    <a:effectLst/>
                    <a:latin typeface="+mj-lt"/>
                    <a:ea typeface="Times New Roman" panose="02020603050405020304" pitchFamily="18" charset="0"/>
                    <a:cs typeface="Times New Roman" panose="02020603050405020304" pitchFamily="18" charset="0"/>
                  </a:rPr>
                  <a:t> với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2800">
                    <a:effectLst/>
                    <a:latin typeface="+mj-lt"/>
                    <a:ea typeface="Times New Roman" panose="02020603050405020304" pitchFamily="18" charset="0"/>
                    <a:cs typeface="Times New Roman" panose="02020603050405020304" pitchFamily="18" charset="0"/>
                  </a:rPr>
                  <a:t> thì ta nhận được phân thức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𝑃</m:t>
                    </m:r>
                  </m:oMath>
                </a14:m>
                <a:r>
                  <a:rPr lang="en-US" sz="2800">
                    <a:effectLst/>
                    <a:latin typeface="+mj-lt"/>
                    <a:ea typeface="Times New Roman" panose="02020603050405020304" pitchFamily="18" charset="0"/>
                    <a:cs typeface="Times New Roman" panose="02020603050405020304" pitchFamily="18" charset="0"/>
                  </a:rPr>
                  <a:t>.</a:t>
                </a:r>
                <a:endParaRPr lang="en-US" sz="2800">
                  <a:effectLst/>
                  <a:latin typeface="+mj-lt"/>
                  <a:ea typeface="Calibri" panose="020F0502020204030204" pitchFamily="34" charset="0"/>
                  <a:cs typeface="Times New Roman" panose="02020603050405020304" pitchFamily="18" charset="0"/>
                </a:endParaRPr>
              </a:p>
              <a:p>
                <a:pPr algn="just">
                  <a:spcAft>
                    <a:spcPts val="0"/>
                  </a:spcAft>
                </a:pPr>
                <a14:m>
                  <m:oMathPara xmlns:m="http://schemas.openxmlformats.org/officeDocument/2006/math">
                    <m:oMathParaPr>
                      <m:jc m:val="left"/>
                    </m:oMathParaPr>
                    <m:oMath xmlns:m="http://schemas.openxmlformats.org/officeDocument/2006/math">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Ta</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c</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ó:</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𝑄</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𝑃</m:t>
                      </m:r>
                    </m:oMath>
                  </m:oMathPara>
                </a14:m>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r>
                  <a:rPr lang="en-US" sz="2800">
                    <a:effectLst/>
                    <a:latin typeface="+mj-lt"/>
                    <a:ea typeface="Times New Roman" panose="02020603050405020304" pitchFamily="18" charset="0"/>
                    <a:cs typeface="Times New Roman" panose="02020603050405020304" pitchFamily="18" charset="0"/>
                  </a:rPr>
                  <a:t>Chia cả tử và mẫu của phân thức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𝑅</m:t>
                    </m:r>
                  </m:oMath>
                </a14:m>
                <a:r>
                  <a:rPr lang="en-US" sz="2800">
                    <a:effectLst/>
                    <a:latin typeface="+mj-lt"/>
                    <a:ea typeface="Times New Roman" panose="02020603050405020304" pitchFamily="18" charset="0"/>
                    <a:cs typeface="Times New Roman" panose="02020603050405020304" pitchFamily="18" charset="0"/>
                  </a:rPr>
                  <a:t> cho </a:t>
                </a:r>
                <a14:m>
                  <m:oMath xmlns:m="http://schemas.openxmlformats.org/officeDocument/2006/math">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d>
                  </m:oMath>
                </a14:m>
                <a:r>
                  <a:rPr lang="en-US" sz="2800">
                    <a:effectLst/>
                    <a:latin typeface="+mj-lt"/>
                    <a:ea typeface="Times New Roman" panose="02020603050405020304" pitchFamily="18" charset="0"/>
                    <a:cs typeface="Times New Roman" panose="02020603050405020304" pitchFamily="18" charset="0"/>
                  </a:rPr>
                  <a:t> thì ta nhận được phân thức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𝑄</m:t>
                    </m:r>
                  </m:oMath>
                </a14:m>
                <a:r>
                  <a:rPr lang="en-US" sz="2800">
                    <a:effectLst/>
                    <a:latin typeface="+mj-lt"/>
                    <a:ea typeface="Times New Roman" panose="02020603050405020304" pitchFamily="18" charset="0"/>
                    <a:cs typeface="Times New Roman" panose="02020603050405020304" pitchFamily="18" charset="0"/>
                  </a:rPr>
                  <a:t>.</a:t>
                </a:r>
                <a:endParaRPr lang="en-US" sz="2800">
                  <a:effectLst/>
                  <a:latin typeface="+mj-lt"/>
                  <a:ea typeface="Calibri" panose="020F0502020204030204" pitchFamily="34"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Ta</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c</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ó: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𝑅</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d>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𝑄</m:t>
                      </m:r>
                    </m:oMath>
                  </m:oMathPara>
                </a14:m>
                <a:endParaRPr lang="en-US" sz="2800">
                  <a:latin typeface="+mj-lt"/>
                </a:endParaRPr>
              </a:p>
            </p:txBody>
          </p:sp>
        </mc:Choice>
        <mc:Fallback xmlns="">
          <p:sp>
            <p:nvSpPr>
              <p:cNvPr id="6" name="Rectangle 5"/>
              <p:cNvSpPr>
                <a:spLocks noRot="1" noChangeAspect="1" noMove="1" noResize="1" noEditPoints="1" noAdjustHandles="1" noChangeArrowheads="1" noChangeShapeType="1" noTextEdit="1"/>
              </p:cNvSpPr>
              <p:nvPr/>
            </p:nvSpPr>
            <p:spPr>
              <a:xfrm>
                <a:off x="457200" y="1676400"/>
                <a:ext cx="11367734" cy="4231415"/>
              </a:xfrm>
              <a:prstGeom prst="rect">
                <a:avLst/>
              </a:prstGeom>
              <a:blipFill>
                <a:blip r:embed="rId3"/>
                <a:stretch>
                  <a:fillRect l="-1072" r="-1072"/>
                </a:stretch>
              </a:blipFill>
            </p:spPr>
            <p:txBody>
              <a:bodyPr/>
              <a:lstStyle/>
              <a:p>
                <a:r>
                  <a:rPr lang="en-US">
                    <a:noFill/>
                  </a:rPr>
                  <a:t> </a:t>
                </a:r>
              </a:p>
            </p:txBody>
          </p:sp>
        </mc:Fallback>
      </mc:AlternateContent>
    </p:spTree>
    <p:extLst>
      <p:ext uri="{BB962C8B-B14F-4D97-AF65-F5344CB8AC3E}">
        <p14:creationId xmlns:p14="http://schemas.microsoft.com/office/powerpoint/2010/main" val="138235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28600"/>
            <a:ext cx="7467600"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a:ln/>
                <a:solidFill>
                  <a:srgbClr val="C00000"/>
                </a:solidFill>
                <a:latin typeface="+mj-lt"/>
              </a:rPr>
              <a:t>3</a:t>
            </a:r>
            <a:r>
              <a:rPr lang="en-US" sz="3200" b="1" smtClean="0">
                <a:ln/>
                <a:solidFill>
                  <a:srgbClr val="C00000"/>
                </a:solidFill>
                <a:latin typeface="+mj-lt"/>
              </a:rPr>
              <a:t>. TÍNH CHẤT CƠ BẢN CỦA PHÂN THỨC</a:t>
            </a:r>
            <a:endParaRPr lang="en-US" sz="3200" b="1">
              <a:ln/>
              <a:solidFill>
                <a:srgbClr val="C00000"/>
              </a:solidFill>
              <a:latin typeface="+mj-l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264" y="1295400"/>
            <a:ext cx="1159295" cy="1170831"/>
          </a:xfrm>
          <a:prstGeom prst="rect">
            <a:avLst/>
          </a:prstGeom>
        </p:spPr>
      </p:pic>
      <p:grpSp>
        <p:nvGrpSpPr>
          <p:cNvPr id="4" name="Group 3"/>
          <p:cNvGrpSpPr/>
          <p:nvPr/>
        </p:nvGrpSpPr>
        <p:grpSpPr>
          <a:xfrm>
            <a:off x="381000" y="914400"/>
            <a:ext cx="11430000" cy="5638800"/>
            <a:chOff x="-11406" y="-1268412"/>
            <a:chExt cx="4257306" cy="5640943"/>
          </a:xfrm>
        </p:grpSpPr>
        <mc:AlternateContent xmlns:mc="http://schemas.openxmlformats.org/markup-compatibility/2006" xmlns:a14="http://schemas.microsoft.com/office/drawing/2010/main">
          <mc:Choice Requires="a14">
            <p:sp>
              <p:nvSpPr>
                <p:cNvPr id="5" name="Rounded Rectangle 4"/>
                <p:cNvSpPr/>
                <p:nvPr/>
              </p:nvSpPr>
              <p:spPr>
                <a:xfrm>
                  <a:off x="21591" y="-1154841"/>
                  <a:ext cx="4224309" cy="5527372"/>
                </a:xfrm>
                <a:prstGeom prst="roundRect">
                  <a:avLst/>
                </a:prstGeom>
                <a:solidFill>
                  <a:srgbClr val="FFFF99"/>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0" tIns="45720" rIns="0" bIns="45720" numCol="1" spcCol="0" rtlCol="0" fromWordArt="0" anchor="ctr" anchorCtr="0" forceAA="0" compatLnSpc="1">
                  <a:prstTxWarp prst="textNoShape">
                    <a:avLst/>
                  </a:prstTxWarp>
                  <a:spAutoFit/>
                </a:bodyPr>
                <a:lstStyle/>
                <a:p>
                  <a:pPr>
                    <a:lnSpc>
                      <a:spcPct val="130000"/>
                    </a:lnSpc>
                  </a:pPr>
                  <a:r>
                    <a:rPr lang="en-US" sz="2800" smtClean="0">
                      <a:solidFill>
                        <a:sysClr val="windowText" lastClr="000000"/>
                      </a:solidFill>
                      <a:effectLst>
                        <a:outerShdw blurRad="38100" dist="19050" dir="2700000" algn="tl">
                          <a:schemeClr val="dk1">
                            <a:alpha val="40000"/>
                          </a:schemeClr>
                        </a:outerShdw>
                      </a:effectLst>
                    </a:rPr>
                    <a:t>Khi nhân cả tử và mẫu của một phân thức với cùng một đa thức khác đa thức không thì được một phân thức bằng phân thức đã cho.</a:t>
                  </a:r>
                  <a:endParaRPr lang="en-US" sz="2800">
                    <a:solidFill>
                      <a:sysClr val="windowText" lastClr="000000"/>
                    </a:solidFill>
                  </a:endParaRPr>
                </a:p>
                <a:p>
                  <a:pPr>
                    <a:lnSpc>
                      <a:spcPct val="130000"/>
                    </a:lnSpc>
                  </a:pPr>
                  <a14:m>
                    <m:oMathPara xmlns:m="http://schemas.openxmlformats.org/officeDocument/2006/math">
                      <m:oMathParaPr>
                        <m:jc m:val="centerGroup"/>
                      </m:oMathParaPr>
                      <m:oMath xmlns:m="http://schemas.openxmlformats.org/officeDocument/2006/math">
                        <m:f>
                          <m:fPr>
                            <m:ctrlP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ctrlPr>
                          </m:fPr>
                          <m:num>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𝐴</m:t>
                            </m:r>
                          </m:num>
                          <m:den>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𝐵</m:t>
                            </m:r>
                          </m:den>
                        </m:f>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m:t>
                        </m:r>
                        <m:f>
                          <m:fPr>
                            <m:ctrlP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ctrlPr>
                          </m:fPr>
                          <m:num>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𝐴</m:t>
                            </m:r>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m:t>
                            </m:r>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𝐶</m:t>
                            </m:r>
                          </m:num>
                          <m:den>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𝐵</m:t>
                            </m:r>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m:t>
                            </m:r>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𝐶</m:t>
                            </m:r>
                          </m:den>
                        </m:f>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 (</m:t>
                        </m:r>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𝐶</m:t>
                        </m:r>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 </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l</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à </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m</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ộ</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t</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 đ</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a</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 </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th</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ứ</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c</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 </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kh</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á</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c</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 đ</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a</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 </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th</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ứ</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c</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 </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kh</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ô</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ng</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m:t>
                        </m:r>
                      </m:oMath>
                    </m:oMathPara>
                  </a14:m>
                  <a:endParaRPr lang="en-US" sz="2800">
                    <a:solidFill>
                      <a:sysClr val="windowText" lastClr="000000"/>
                    </a:solidFill>
                  </a:endParaRPr>
                </a:p>
                <a:p>
                  <a:pPr>
                    <a:lnSpc>
                      <a:spcPct val="130000"/>
                    </a:lnSpc>
                  </a:pPr>
                  <a:r>
                    <a:rPr lang="en-US" sz="2800">
                      <a:solidFill>
                        <a:sysClr val="windowText" lastClr="000000"/>
                      </a:solidFill>
                      <a:effectLst>
                        <a:outerShdw blurRad="38100" dist="19050" dir="2700000" algn="tl">
                          <a:schemeClr val="dk1">
                            <a:alpha val="40000"/>
                          </a:schemeClr>
                        </a:outerShdw>
                      </a:effectLst>
                    </a:rPr>
                    <a:t>Khi chia cả tử và mẫu của một phân thức cho cùng một nhân tử chung của chúng thì được một phân thức bằng phân thức đã cho.</a:t>
                  </a:r>
                  <a:endParaRPr lang="en-US" sz="2800">
                    <a:solidFill>
                      <a:sysClr val="windowText" lastClr="000000"/>
                    </a:solidFill>
                  </a:endParaRPr>
                </a:p>
                <a:p>
                  <a:pPr>
                    <a:lnSpc>
                      <a:spcPct val="130000"/>
                    </a:lnSpc>
                  </a:pPr>
                  <a14:m>
                    <m:oMathPara xmlns:m="http://schemas.openxmlformats.org/officeDocument/2006/math">
                      <m:oMathParaPr>
                        <m:jc m:val="centerGroup"/>
                      </m:oMathParaPr>
                      <m:oMath xmlns:m="http://schemas.openxmlformats.org/officeDocument/2006/math">
                        <m:f>
                          <m:fPr>
                            <m:ctrlP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ctrlPr>
                          </m:fPr>
                          <m:num>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𝐴</m:t>
                            </m:r>
                          </m:num>
                          <m:den>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𝐵</m:t>
                            </m:r>
                          </m:den>
                        </m:f>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m:t>
                        </m:r>
                        <m:f>
                          <m:fPr>
                            <m:ctrlP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ctrlPr>
                          </m:fPr>
                          <m:num>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𝐴</m:t>
                            </m:r>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m:t>
                            </m:r>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𝐷</m:t>
                            </m:r>
                          </m:num>
                          <m:den>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𝐵</m:t>
                            </m:r>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m:t>
                            </m:r>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𝐷</m:t>
                            </m:r>
                          </m:den>
                        </m:f>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 (</m:t>
                        </m:r>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𝐷</m:t>
                        </m:r>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 </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l</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à </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m</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ộ</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t</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 </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nh</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â</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n</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 </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t</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ử </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chung</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 </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c</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ủ</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a</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 </m:t>
                        </m:r>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𝐴</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 </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v</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à </m:t>
                        </m:r>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𝐵</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m:t>
                        </m:r>
                      </m:oMath>
                    </m:oMathPara>
                  </a14:m>
                  <a:endParaRPr lang="en-US" sz="2800">
                    <a:solidFill>
                      <a:sysClr val="windowText" lastClr="000000"/>
                    </a:solidFill>
                    <a:effectLst/>
                    <a:latin typeface="Cambria" panose="02040503050406030204" pitchFamily="18" charset="0"/>
                    <a:ea typeface="Calibri" panose="020F0502020204030204" pitchFamily="34" charset="0"/>
                    <a:cs typeface="Times New Roman" panose="02020603050405020304" pitchFamily="18" charset="0"/>
                  </a:endParaRPr>
                </a:p>
              </p:txBody>
            </p:sp>
          </mc:Choice>
          <mc:Fallback xmlns="">
            <p:sp>
              <p:nvSpPr>
                <p:cNvPr id="5" name="Rounded Rectangle 4"/>
                <p:cNvSpPr>
                  <a:spLocks noRot="1" noChangeAspect="1" noMove="1" noResize="1" noEditPoints="1" noAdjustHandles="1" noChangeArrowheads="1" noChangeShapeType="1" noTextEdit="1"/>
                </p:cNvSpPr>
                <p:nvPr/>
              </p:nvSpPr>
              <p:spPr>
                <a:xfrm>
                  <a:off x="21591" y="-1154841"/>
                  <a:ext cx="4224309" cy="5527372"/>
                </a:xfrm>
                <a:prstGeom prst="roundRect">
                  <a:avLst/>
                </a:prstGeom>
                <a:blipFill>
                  <a:blip r:embed="rId3"/>
                  <a:stretch>
                    <a:fillRect/>
                  </a:stretch>
                </a:blipFill>
                <a:ln>
                  <a:solidFill>
                    <a:srgbClr val="FFFFCC"/>
                  </a:solidFill>
                </a:ln>
              </p:spPr>
              <p:txBody>
                <a:bodyPr/>
                <a:lstStyle/>
                <a:p>
                  <a:r>
                    <a:rPr lang="en-US">
                      <a:noFill/>
                    </a:rPr>
                    <a:t> </a:t>
                  </a:r>
                </a:p>
              </p:txBody>
            </p:sp>
          </mc:Fallback>
        </mc:AlternateContent>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06" y="-1268412"/>
              <a:ext cx="431800" cy="1171276"/>
            </a:xfrm>
            <a:prstGeom prst="rect">
              <a:avLst/>
            </a:prstGeom>
          </p:spPr>
        </p:pic>
      </p:grpSp>
    </p:spTree>
    <p:extLst>
      <p:ext uri="{BB962C8B-B14F-4D97-AF65-F5344CB8AC3E}">
        <p14:creationId xmlns:p14="http://schemas.microsoft.com/office/powerpoint/2010/main" val="27323811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28600"/>
            <a:ext cx="7467600"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a:ln/>
                <a:solidFill>
                  <a:srgbClr val="C00000"/>
                </a:solidFill>
                <a:latin typeface="+mj-lt"/>
              </a:rPr>
              <a:t>3</a:t>
            </a:r>
            <a:r>
              <a:rPr lang="en-US" sz="3200" b="1" smtClean="0">
                <a:ln/>
                <a:solidFill>
                  <a:srgbClr val="C00000"/>
                </a:solidFill>
                <a:latin typeface="+mj-lt"/>
              </a:rPr>
              <a:t>. TÍNH CHẤT CƠ BẢN CỦA PHÂN THỨC</a:t>
            </a:r>
            <a:endParaRPr lang="en-US" sz="3200" b="1">
              <a:ln/>
              <a:solidFill>
                <a:srgbClr val="C00000"/>
              </a:solidFill>
              <a:latin typeface="+mj-lt"/>
            </a:endParaRPr>
          </a:p>
        </p:txBody>
      </p:sp>
      <mc:AlternateContent xmlns:mc="http://schemas.openxmlformats.org/markup-compatibility/2006" xmlns:a14="http://schemas.microsoft.com/office/drawing/2010/main">
        <mc:Choice Requires="a14">
          <p:sp>
            <p:nvSpPr>
              <p:cNvPr id="3" name="TextBox 2"/>
              <p:cNvSpPr txBox="1"/>
              <p:nvPr/>
            </p:nvSpPr>
            <p:spPr>
              <a:xfrm>
                <a:off x="304800" y="918310"/>
                <a:ext cx="11475420" cy="2104679"/>
              </a:xfrm>
              <a:prstGeom prst="rect">
                <a:avLst/>
              </a:prstGeom>
              <a:noFill/>
            </p:spPr>
            <p:txBody>
              <a:bodyPr wrap="square" tIns="0" rtlCol="0">
                <a:spAutoFit/>
              </a:bodyPr>
              <a:lstStyle/>
              <a:p>
                <a:pPr>
                  <a:lnSpc>
                    <a:spcPct val="130000"/>
                  </a:lnSpc>
                </a:pPr>
                <a14:m>
                  <m:oMath xmlns:m="http://schemas.openxmlformats.org/officeDocument/2006/math">
                    <m:r>
                      <m:rPr>
                        <m:nor/>
                      </m:rPr>
                      <a:rPr lang="en-US" sz="2800" b="1" i="0" smtClean="0">
                        <a:latin typeface="Cambria Math" panose="02040503050406030204" pitchFamily="18" charset="0"/>
                      </a:rPr>
                      <m:t>V</m:t>
                    </m:r>
                    <m:r>
                      <m:rPr>
                        <m:nor/>
                      </m:rPr>
                      <a:rPr lang="en-US" sz="2800" b="1" i="0" smtClean="0">
                        <a:latin typeface="Cambria Math" panose="02040503050406030204" pitchFamily="18" charset="0"/>
                      </a:rPr>
                      <m:t>í </m:t>
                    </m:r>
                    <m:r>
                      <m:rPr>
                        <m:nor/>
                      </m:rPr>
                      <a:rPr lang="en-US" sz="2800" b="1" i="0" smtClean="0">
                        <a:latin typeface="Cambria Math" panose="02040503050406030204" pitchFamily="18" charset="0"/>
                      </a:rPr>
                      <m:t>d</m:t>
                    </m:r>
                    <m:r>
                      <m:rPr>
                        <m:nor/>
                      </m:rPr>
                      <a:rPr lang="en-US" sz="2800" b="1" i="0" smtClean="0">
                        <a:latin typeface="Cambria Math" panose="02040503050406030204" pitchFamily="18" charset="0"/>
                      </a:rPr>
                      <m:t>ụ </m:t>
                    </m:r>
                    <m:r>
                      <a:rPr lang="en-US" sz="2800" b="1" i="0" smtClean="0">
                        <a:latin typeface="Cambria Math" panose="02040503050406030204" pitchFamily="18" charset="0"/>
                      </a:rPr>
                      <m:t>𝟒</m:t>
                    </m:r>
                    <m:r>
                      <a:rPr lang="en-US" sz="2800" b="1" i="0" smtClean="0">
                        <a:latin typeface="Cambria Math" panose="02040503050406030204" pitchFamily="18" charset="0"/>
                      </a:rPr>
                      <m:t>:</m:t>
                    </m:r>
                  </m:oMath>
                </a14:m>
                <a:r>
                  <a:rPr lang="en-US" sz="2800" b="1" i="0" smtClean="0">
                    <a:latin typeface="Cambria Math" panose="02040503050406030204" pitchFamily="18" charset="0"/>
                  </a:rPr>
                  <a:t> </a:t>
                </a:r>
                <a:r>
                  <a:rPr lang="en-US" sz="2800" i="0" smtClean="0">
                    <a:latin typeface="Cambria Math" panose="02040503050406030204" pitchFamily="18" charset="0"/>
                  </a:rPr>
                  <a:t>Dùng tính chất cơ bản của phân thức, hãy giải thích vì sao hai phân thức bằng nhau.</a:t>
                </a:r>
              </a:p>
              <a:p>
                <a:pPr/>
                <a14:m>
                  <m:oMathPara xmlns:m="http://schemas.openxmlformats.org/officeDocument/2006/math">
                    <m:oMathParaPr>
                      <m:jc m:val="left"/>
                    </m:oMathParaPr>
                    <m:oMath xmlns:m="http://schemas.openxmlformats.org/officeDocument/2006/math">
                      <m:r>
                        <m:rPr>
                          <m:sty m:val="p"/>
                        </m:rPr>
                        <a:rPr lang="en-US" sz="2800" b="0" i="0" smtClean="0">
                          <a:latin typeface="Cambria Math" panose="02040503050406030204" pitchFamily="18" charset="0"/>
                        </a:rPr>
                        <m:t>a</m:t>
                      </m:r>
                      <m:r>
                        <a:rPr lang="en-US" sz="2800" b="0" i="0"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rPr>
                            <m:t>𝑦</m:t>
                          </m:r>
                        </m:num>
                        <m:den>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𝑦</m:t>
                              </m:r>
                            </m:e>
                            <m:sup>
                              <m:r>
                                <a:rPr lang="en-US" sz="2800" b="0" i="1" smtClean="0">
                                  <a:latin typeface="Cambria Math" panose="02040503050406030204" pitchFamily="18" charset="0"/>
                                </a:rPr>
                                <m:t>2</m:t>
                              </m:r>
                            </m:sup>
                          </m:sSup>
                          <m:r>
                            <a:rPr lang="en-US" sz="2800" b="0" i="1" smtClean="0">
                              <a:latin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2</m:t>
                              </m:r>
                            </m:sup>
                          </m:sSup>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rPr>
                            <m:t>𝑦</m:t>
                          </m:r>
                        </m:den>
                      </m:f>
                      <m:r>
                        <a:rPr lang="en-US" sz="2800" b="0" i="1" smtClean="0">
                          <a:latin typeface="Cambria Math" panose="02040503050406030204" pitchFamily="18" charset="0"/>
                        </a:rPr>
                        <m:t>;</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b</m:t>
                      </m:r>
                      <m:r>
                        <a:rPr lang="en-US" sz="2800" b="0" i="0" smtClean="0">
                          <a:latin typeface="Cambria Math" panose="02040503050406030204" pitchFamily="18" charset="0"/>
                        </a:rPr>
                        <m:t>)</m:t>
                      </m:r>
                      <m:r>
                        <a:rPr lang="en-US" sz="2800" b="0" i="1" smtClean="0">
                          <a:latin typeface="Cambria Math" panose="02040503050406030204" pitchFamily="18" charset="0"/>
                        </a:rPr>
                        <m:t> </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2</m:t>
                          </m:r>
                          <m:r>
                            <a:rPr lang="en-US" sz="2800" b="0" i="1" smtClean="0">
                              <a:latin typeface="Cambria Math" panose="02040503050406030204" pitchFamily="18" charset="0"/>
                            </a:rPr>
                            <m:t>𝑥</m:t>
                          </m:r>
                        </m:num>
                        <m:den>
                          <m:r>
                            <a:rPr lang="en-US" sz="2800" b="0" i="1" smtClean="0">
                              <a:latin typeface="Cambria Math" panose="02040503050406030204" pitchFamily="18" charset="0"/>
                            </a:rPr>
                            <m:t>−</m:t>
                          </m:r>
                          <m:r>
                            <a:rPr lang="en-US" sz="2800" b="0" i="1" smtClean="0">
                              <a:latin typeface="Cambria Math" panose="02040503050406030204" pitchFamily="18" charset="0"/>
                            </a:rPr>
                            <m:t>𝑥</m:t>
                          </m:r>
                          <m:r>
                            <a:rPr lang="en-US" sz="2800" b="0" i="1" smtClean="0">
                              <a:latin typeface="Cambria Math" panose="02040503050406030204" pitchFamily="18" charset="0"/>
                            </a:rPr>
                            <m:t>+4</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−2</m:t>
                          </m:r>
                          <m:r>
                            <a:rPr lang="en-US" sz="2800" b="0" i="1" smtClean="0">
                              <a:latin typeface="Cambria Math" panose="02040503050406030204" pitchFamily="18" charset="0"/>
                            </a:rPr>
                            <m:t>𝑥</m:t>
                          </m:r>
                        </m:num>
                        <m:den>
                          <m:r>
                            <a:rPr lang="en-US" sz="2800" b="0" i="1" smtClean="0">
                              <a:latin typeface="Cambria Math" panose="02040503050406030204" pitchFamily="18" charset="0"/>
                            </a:rPr>
                            <m:t>𝑥</m:t>
                          </m:r>
                          <m:r>
                            <a:rPr lang="en-US" sz="2800" b="0" i="1" smtClean="0">
                              <a:latin typeface="Cambria Math" panose="02040503050406030204" pitchFamily="18" charset="0"/>
                            </a:rPr>
                            <m:t>−4</m:t>
                          </m:r>
                        </m:den>
                      </m:f>
                      <m:r>
                        <a:rPr lang="en-US" sz="2800" b="0" i="1" smtClean="0">
                          <a:latin typeface="Cambria Math" panose="02040503050406030204" pitchFamily="18" charset="0"/>
                        </a:rPr>
                        <m:t>;</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c</m:t>
                      </m:r>
                      <m:r>
                        <a:rPr lang="en-US" sz="2800" b="0" i="0" smtClean="0">
                          <a:latin typeface="Cambria Math" panose="02040503050406030204" pitchFamily="18" charset="0"/>
                        </a:rPr>
                        <m:t>) </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−12</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𝑎</m:t>
                              </m:r>
                            </m:e>
                            <m:sup>
                              <m:r>
                                <a:rPr lang="en-US" sz="2800" b="0" i="1" smtClean="0">
                                  <a:latin typeface="Cambria Math" panose="02040503050406030204" pitchFamily="18" charset="0"/>
                                </a:rPr>
                                <m:t>2</m:t>
                              </m:r>
                            </m:sup>
                          </m:sSup>
                          <m:r>
                            <a:rPr lang="en-US" sz="2800" b="0" i="1" smtClean="0">
                              <a:latin typeface="Cambria Math" panose="02040503050406030204" pitchFamily="18" charset="0"/>
                            </a:rPr>
                            <m:t>𝑏𝑐</m:t>
                          </m:r>
                        </m:num>
                        <m:den>
                          <m:r>
                            <a:rPr lang="en-US" sz="2800" b="0" i="1" smtClean="0">
                              <a:latin typeface="Cambria Math" panose="02040503050406030204" pitchFamily="18" charset="0"/>
                            </a:rPr>
                            <m:t>9</m:t>
                          </m:r>
                          <m:r>
                            <a:rPr lang="en-US" sz="2800" b="0" i="1" smtClean="0">
                              <a:latin typeface="Cambria Math" panose="02040503050406030204" pitchFamily="18" charset="0"/>
                            </a:rPr>
                            <m:t>𝑎</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𝑏</m:t>
                              </m:r>
                            </m:e>
                            <m:sup>
                              <m:r>
                                <a:rPr lang="en-US" sz="2800" b="0" i="1" smtClean="0">
                                  <a:latin typeface="Cambria Math" panose="02040503050406030204" pitchFamily="18" charset="0"/>
                                </a:rPr>
                                <m:t>3</m:t>
                              </m:r>
                            </m:sup>
                          </m:sSup>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−4</m:t>
                          </m:r>
                          <m:r>
                            <a:rPr lang="en-US" sz="2800" b="0" i="1" smtClean="0">
                              <a:latin typeface="Cambria Math" panose="02040503050406030204" pitchFamily="18" charset="0"/>
                            </a:rPr>
                            <m:t>𝑎𝑐</m:t>
                          </m:r>
                        </m:num>
                        <m:den>
                          <m:r>
                            <a:rPr lang="en-US" sz="2800" b="0" i="1" smtClean="0">
                              <a:latin typeface="Cambria Math" panose="02040503050406030204" pitchFamily="18" charset="0"/>
                            </a:rPr>
                            <m:t>3</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𝑏</m:t>
                              </m:r>
                            </m:e>
                            <m:sup>
                              <m:r>
                                <a:rPr lang="en-US" sz="2800" b="0" i="1" smtClean="0">
                                  <a:latin typeface="Cambria Math" panose="02040503050406030204" pitchFamily="18" charset="0"/>
                                </a:rPr>
                                <m:t>2</m:t>
                              </m:r>
                            </m:sup>
                          </m:sSup>
                        </m:den>
                      </m:f>
                    </m:oMath>
                  </m:oMathPara>
                </a14:m>
                <a:endParaRPr lang="en-US" sz="2800" b="0" i="0" smtClean="0">
                  <a:latin typeface="Cambria Math" panose="02040503050406030204"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304800" y="918310"/>
                <a:ext cx="11475420" cy="2104679"/>
              </a:xfrm>
              <a:prstGeom prst="rect">
                <a:avLst/>
              </a:prstGeom>
              <a:blipFill>
                <a:blip r:embed="rId2"/>
                <a:stretch>
                  <a:fillRect l="-1063" t="-2029" r="-15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350220" y="3048000"/>
                <a:ext cx="11049000" cy="3747693"/>
              </a:xfrm>
              <a:prstGeom prst="rect">
                <a:avLst/>
              </a:prstGeom>
              <a:noFill/>
            </p:spPr>
            <p:txBody>
              <a:bodyPr wrap="square" rtlCol="0">
                <a:spAutoFit/>
              </a:bodyPr>
              <a:lstStyle/>
              <a:p>
                <a:pPr algn="ctr"/>
                <a:r>
                  <a:rPr lang="en-US" sz="2800" i="1" smtClean="0">
                    <a:latin typeface="+mj-lt"/>
                  </a:rPr>
                  <a:t>Giải</a:t>
                </a:r>
              </a:p>
              <a:p>
                <a:pPr>
                  <a:lnSpc>
                    <a:spcPct val="120000"/>
                  </a:lnSpc>
                </a:pPr>
                <a14:m>
                  <m:oMathPara xmlns:m="http://schemas.openxmlformats.org/officeDocument/2006/math">
                    <m:oMathParaPr>
                      <m:jc m:val="left"/>
                    </m:oMathParaPr>
                    <m:oMath xmlns:m="http://schemas.openxmlformats.org/officeDocument/2006/math">
                      <m:r>
                        <m:rPr>
                          <m:sty m:val="p"/>
                        </m:rPr>
                        <a:rPr lang="en-US" sz="2800">
                          <a:latin typeface="Cambria Math" panose="02040503050406030204" pitchFamily="18" charset="0"/>
                        </a:rPr>
                        <m:t>a</m:t>
                      </m:r>
                      <m:r>
                        <a:rPr lang="en-US" sz="280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num>
                        <m:den>
                          <m:sSup>
                            <m:sSupPr>
                              <m:ctrlPr>
                                <a:rPr lang="en-US" sz="2800" i="1">
                                  <a:latin typeface="Cambria Math" panose="02040503050406030204" pitchFamily="18" charset="0"/>
                                </a:rPr>
                              </m:ctrlPr>
                            </m:sSupPr>
                            <m:e>
                              <m:r>
                                <a:rPr lang="en-US" sz="2800" i="1">
                                  <a:latin typeface="Cambria Math" panose="02040503050406030204" pitchFamily="18" charset="0"/>
                                </a:rPr>
                                <m:t>𝑦</m:t>
                              </m:r>
                            </m:e>
                            <m:sup>
                              <m:r>
                                <a:rPr lang="en-US" sz="2800" i="1">
                                  <a:latin typeface="Cambria Math" panose="02040503050406030204" pitchFamily="18" charset="0"/>
                                </a:rPr>
                                <m:t>2</m:t>
                              </m:r>
                            </m:sup>
                          </m:sSup>
                          <m:r>
                            <a:rPr lang="en-US" sz="2800" i="1">
                              <a:latin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2</m:t>
                              </m:r>
                            </m:sup>
                          </m:sSup>
                        </m:den>
                      </m:f>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b="0" i="1" smtClean="0">
                              <a:latin typeface="Cambria Math" panose="02040503050406030204" pitchFamily="18" charset="0"/>
                            </a:rPr>
                            <m:t>−</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𝑦</m:t>
                              </m:r>
                              <m:r>
                                <a:rPr lang="en-US" sz="2800" b="0" i="1" smtClean="0">
                                  <a:latin typeface="Cambria Math" panose="02040503050406030204" pitchFamily="18" charset="0"/>
                                </a:rPr>
                                <m:t>−</m:t>
                              </m:r>
                              <m:r>
                                <a:rPr lang="en-US" sz="2800" b="0" i="1" smtClean="0">
                                  <a:latin typeface="Cambria Math" panose="02040503050406030204" pitchFamily="18" charset="0"/>
                                </a:rPr>
                                <m:t>𝑥</m:t>
                              </m:r>
                            </m:e>
                          </m:d>
                        </m:num>
                        <m:den>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𝑦</m:t>
                              </m:r>
                              <m:r>
                                <a:rPr lang="en-US" sz="2800" b="0" i="1" smtClean="0">
                                  <a:latin typeface="Cambria Math" panose="02040503050406030204" pitchFamily="18" charset="0"/>
                                </a:rPr>
                                <m:t>+</m:t>
                              </m:r>
                              <m:r>
                                <a:rPr lang="en-US" sz="2800" b="0" i="1" smtClean="0">
                                  <a:latin typeface="Cambria Math" panose="02040503050406030204" pitchFamily="18" charset="0"/>
                                </a:rPr>
                                <m:t>𝑥</m:t>
                              </m:r>
                            </m:e>
                          </m:d>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𝑦</m:t>
                              </m:r>
                              <m:r>
                                <a:rPr lang="en-US" sz="2800" b="0" i="1" smtClean="0">
                                  <a:latin typeface="Cambria Math" panose="02040503050406030204" pitchFamily="18" charset="0"/>
                                </a:rPr>
                                <m:t>−</m:t>
                              </m:r>
                              <m:r>
                                <a:rPr lang="en-US" sz="2800" b="0" i="1" smtClean="0">
                                  <a:latin typeface="Cambria Math" panose="02040503050406030204" pitchFamily="18" charset="0"/>
                                </a:rPr>
                                <m:t>𝑥</m:t>
                              </m:r>
                            </m:e>
                          </m:d>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den>
                      </m:f>
                      <m:r>
                        <a:rPr lang="en-US" sz="2800">
                          <a:latin typeface="Cambria Math" panose="02040503050406030204" pitchFamily="18" charset="0"/>
                        </a:rPr>
                        <m:t>   </m:t>
                      </m:r>
                    </m:oMath>
                  </m:oMathPara>
                </a14:m>
                <a:endParaRPr lang="en-US" sz="2800" smtClean="0">
                  <a:latin typeface="Cambria Math" panose="02040503050406030204" pitchFamily="18" charset="0"/>
                </a:endParaRPr>
              </a:p>
              <a:p>
                <a:pPr>
                  <a:lnSpc>
                    <a:spcPct val="120000"/>
                  </a:lnSpc>
                </a:pPr>
                <a14:m>
                  <m:oMathPara xmlns:m="http://schemas.openxmlformats.org/officeDocument/2006/math">
                    <m:oMathParaPr>
                      <m:jc m:val="left"/>
                    </m:oMathParaPr>
                    <m:oMath xmlns:m="http://schemas.openxmlformats.org/officeDocument/2006/math">
                      <m:r>
                        <m:rPr>
                          <m:sty m:val="p"/>
                        </m:rPr>
                        <a:rPr lang="en-US" sz="2800">
                          <a:latin typeface="Cambria Math" panose="02040503050406030204" pitchFamily="18" charset="0"/>
                        </a:rPr>
                        <m:t>b</m:t>
                      </m:r>
                      <m:r>
                        <a:rPr lang="en-US" sz="2800">
                          <a:latin typeface="Cambria Math" panose="02040503050406030204" pitchFamily="18" charset="0"/>
                        </a:rPr>
                        <m:t>)</m:t>
                      </m:r>
                      <m:r>
                        <a:rPr lang="en-US" sz="2800" i="1">
                          <a:latin typeface="Cambria Math" panose="02040503050406030204" pitchFamily="18" charset="0"/>
                        </a:rPr>
                        <m:t> </m:t>
                      </m:r>
                      <m:f>
                        <m:fPr>
                          <m:ctrlPr>
                            <a:rPr lang="en-US" sz="2800" i="1">
                              <a:latin typeface="Cambria Math" panose="02040503050406030204" pitchFamily="18" charset="0"/>
                            </a:rPr>
                          </m:ctrlPr>
                        </m:fPr>
                        <m:num>
                          <m:r>
                            <a:rPr lang="en-US" sz="2800" i="1">
                              <a:latin typeface="Cambria Math" panose="02040503050406030204" pitchFamily="18" charset="0"/>
                            </a:rPr>
                            <m:t>2</m:t>
                          </m:r>
                          <m:r>
                            <a:rPr lang="en-US" sz="2800" i="1">
                              <a:latin typeface="Cambria Math" panose="02040503050406030204" pitchFamily="18" charset="0"/>
                            </a:rPr>
                            <m:t>𝑥</m:t>
                          </m:r>
                        </m:num>
                        <m:den>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+4</m:t>
                          </m:r>
                        </m:den>
                      </m:f>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2</m:t>
                          </m:r>
                          <m:r>
                            <a:rPr lang="en-US" sz="2800" i="1">
                              <a:latin typeface="Cambria Math" panose="02040503050406030204" pitchFamily="18" charset="0"/>
                            </a:rPr>
                            <m:t>𝑥</m:t>
                          </m:r>
                          <m:r>
                            <a:rPr lang="en-US" sz="2800" b="0" i="1" smtClean="0">
                              <a:latin typeface="Cambria Math" panose="02040503050406030204" pitchFamily="18" charset="0"/>
                            </a:rPr>
                            <m:t>.</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−1</m:t>
                              </m:r>
                            </m:e>
                          </m:d>
                        </m:num>
                        <m:den>
                          <m:d>
                            <m:dPr>
                              <m:ctrlPr>
                                <a:rPr lang="en-US" sz="2800" b="0" i="1" smtClean="0">
                                  <a:latin typeface="Cambria Math" panose="02040503050406030204" pitchFamily="18" charset="0"/>
                                </a:rPr>
                              </m:ctrlPr>
                            </m:dPr>
                            <m:e>
                              <m:r>
                                <a:rPr lang="en-US" sz="2800" b="0" i="1" smtClean="0">
                                  <a:latin typeface="Cambria Math" panose="02040503050406030204" pitchFamily="18" charset="0"/>
                                </a:rPr>
                                <m:t>−</m:t>
                              </m:r>
                              <m:r>
                                <a:rPr lang="en-US" sz="2800" i="1">
                                  <a:latin typeface="Cambria Math" panose="02040503050406030204" pitchFamily="18" charset="0"/>
                                </a:rPr>
                                <m:t>𝑥</m:t>
                              </m:r>
                              <m:r>
                                <a:rPr lang="en-US" sz="2800" b="0" i="1" smtClean="0">
                                  <a:latin typeface="Cambria Math" panose="02040503050406030204" pitchFamily="18" charset="0"/>
                                </a:rPr>
                                <m:t>+</m:t>
                              </m:r>
                              <m:r>
                                <a:rPr lang="en-US" sz="2800" i="1">
                                  <a:latin typeface="Cambria Math" panose="02040503050406030204" pitchFamily="18" charset="0"/>
                                </a:rPr>
                                <m:t>4</m:t>
                              </m:r>
                            </m:e>
                          </m:d>
                          <m:d>
                            <m:dPr>
                              <m:ctrlPr>
                                <a:rPr lang="en-US" sz="2800" b="0" i="1" smtClean="0">
                                  <a:latin typeface="Cambria Math" panose="02040503050406030204" pitchFamily="18" charset="0"/>
                                </a:rPr>
                              </m:ctrlPr>
                            </m:dPr>
                            <m:e>
                              <m:r>
                                <a:rPr lang="en-US" sz="2800" b="0" i="1" smtClean="0">
                                  <a:latin typeface="Cambria Math" panose="02040503050406030204" pitchFamily="18" charset="0"/>
                                </a:rPr>
                                <m:t>−1</m:t>
                              </m:r>
                            </m:e>
                          </m:d>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b="0" i="1" smtClean="0">
                              <a:latin typeface="Cambria Math" panose="02040503050406030204" pitchFamily="18" charset="0"/>
                            </a:rPr>
                            <m:t>−</m:t>
                          </m:r>
                          <m:r>
                            <a:rPr lang="en-US" sz="2800" i="1">
                              <a:latin typeface="Cambria Math" panose="02040503050406030204" pitchFamily="18" charset="0"/>
                            </a:rPr>
                            <m:t>2</m:t>
                          </m:r>
                          <m:r>
                            <a:rPr lang="en-US" sz="2800" i="1">
                              <a:latin typeface="Cambria Math" panose="02040503050406030204" pitchFamily="18" charset="0"/>
                            </a:rPr>
                            <m:t>𝑥</m:t>
                          </m:r>
                        </m:num>
                        <m:den>
                          <m:r>
                            <a:rPr lang="en-US" sz="2800" i="1">
                              <a:latin typeface="Cambria Math" panose="02040503050406030204" pitchFamily="18" charset="0"/>
                            </a:rPr>
                            <m:t>𝑥</m:t>
                          </m:r>
                          <m:r>
                            <a:rPr lang="en-US" sz="2800" i="1">
                              <a:latin typeface="Cambria Math" panose="02040503050406030204" pitchFamily="18" charset="0"/>
                            </a:rPr>
                            <m:t>−4</m:t>
                          </m:r>
                        </m:den>
                      </m:f>
                      <m:r>
                        <a:rPr lang="en-US" sz="2800" i="1">
                          <a:latin typeface="Cambria Math" panose="02040503050406030204" pitchFamily="18" charset="0"/>
                        </a:rPr>
                        <m:t>;</m:t>
                      </m:r>
                      <m:r>
                        <a:rPr lang="en-US" sz="2800">
                          <a:latin typeface="Cambria Math" panose="02040503050406030204" pitchFamily="18" charset="0"/>
                        </a:rPr>
                        <m:t>      </m:t>
                      </m:r>
                    </m:oMath>
                  </m:oMathPara>
                </a14:m>
                <a:endParaRPr lang="en-US" sz="2800" smtClean="0">
                  <a:latin typeface="Cambria Math" panose="02040503050406030204" pitchFamily="18" charset="0"/>
                </a:endParaRPr>
              </a:p>
              <a:p>
                <a:pPr>
                  <a:lnSpc>
                    <a:spcPct val="120000"/>
                  </a:lnSpc>
                </a:pPr>
                <a14:m>
                  <m:oMathPara xmlns:m="http://schemas.openxmlformats.org/officeDocument/2006/math">
                    <m:oMathParaPr>
                      <m:jc m:val="left"/>
                    </m:oMathParaPr>
                    <m:oMath xmlns:m="http://schemas.openxmlformats.org/officeDocument/2006/math">
                      <m:r>
                        <m:rPr>
                          <m:sty m:val="p"/>
                        </m:rPr>
                        <a:rPr lang="en-US" sz="2800">
                          <a:latin typeface="Cambria Math" panose="02040503050406030204" pitchFamily="18" charset="0"/>
                        </a:rPr>
                        <m:t>c</m:t>
                      </m:r>
                      <m:r>
                        <a:rPr lang="en-US" sz="2800">
                          <a:latin typeface="Cambria Math" panose="02040503050406030204" pitchFamily="18" charset="0"/>
                        </a:rPr>
                        <m:t>) </m:t>
                      </m:r>
                      <m:f>
                        <m:fPr>
                          <m:ctrlPr>
                            <a:rPr lang="en-US" sz="2800" i="1">
                              <a:latin typeface="Cambria Math" panose="02040503050406030204" pitchFamily="18" charset="0"/>
                            </a:rPr>
                          </m:ctrlPr>
                        </m:fPr>
                        <m:num>
                          <m:r>
                            <a:rPr lang="en-US" sz="2800" i="1">
                              <a:latin typeface="Cambria Math" panose="02040503050406030204" pitchFamily="18" charset="0"/>
                            </a:rPr>
                            <m:t>−12</m:t>
                          </m:r>
                          <m:sSup>
                            <m:sSupPr>
                              <m:ctrlPr>
                                <a:rPr lang="en-US" sz="2800" i="1">
                                  <a:latin typeface="Cambria Math" panose="02040503050406030204" pitchFamily="18" charset="0"/>
                                </a:rPr>
                              </m:ctrlPr>
                            </m:sSupPr>
                            <m:e>
                              <m:r>
                                <a:rPr lang="en-US" sz="2800" i="1">
                                  <a:latin typeface="Cambria Math" panose="02040503050406030204" pitchFamily="18" charset="0"/>
                                </a:rPr>
                                <m:t>𝑎</m:t>
                              </m:r>
                            </m:e>
                            <m:sup>
                              <m:r>
                                <a:rPr lang="en-US" sz="2800" i="1">
                                  <a:latin typeface="Cambria Math" panose="02040503050406030204" pitchFamily="18" charset="0"/>
                                </a:rPr>
                                <m:t>2</m:t>
                              </m:r>
                            </m:sup>
                          </m:sSup>
                          <m:r>
                            <a:rPr lang="en-US" sz="2800" i="1">
                              <a:latin typeface="Cambria Math" panose="02040503050406030204" pitchFamily="18" charset="0"/>
                            </a:rPr>
                            <m:t>𝑏𝑐</m:t>
                          </m:r>
                        </m:num>
                        <m:den>
                          <m:r>
                            <a:rPr lang="en-US" sz="2800" i="1">
                              <a:latin typeface="Cambria Math" panose="02040503050406030204" pitchFamily="18" charset="0"/>
                            </a:rPr>
                            <m:t>9</m:t>
                          </m:r>
                          <m:r>
                            <a:rPr lang="en-US" sz="2800" i="1">
                              <a:latin typeface="Cambria Math" panose="02040503050406030204" pitchFamily="18" charset="0"/>
                            </a:rPr>
                            <m:t>𝑎</m:t>
                          </m:r>
                          <m:sSup>
                            <m:sSupPr>
                              <m:ctrlPr>
                                <a:rPr lang="en-US" sz="2800" i="1">
                                  <a:latin typeface="Cambria Math" panose="02040503050406030204" pitchFamily="18" charset="0"/>
                                </a:rPr>
                              </m:ctrlPr>
                            </m:sSupPr>
                            <m:e>
                              <m:r>
                                <a:rPr lang="en-US" sz="2800" i="1">
                                  <a:latin typeface="Cambria Math" panose="02040503050406030204" pitchFamily="18" charset="0"/>
                                </a:rPr>
                                <m:t>𝑏</m:t>
                              </m:r>
                            </m:e>
                            <m:sup>
                              <m:r>
                                <a:rPr lang="en-US" sz="2800" i="1">
                                  <a:latin typeface="Cambria Math" panose="02040503050406030204" pitchFamily="18" charset="0"/>
                                </a:rPr>
                                <m:t>3</m:t>
                              </m:r>
                            </m:sup>
                          </m:sSup>
                        </m:den>
                      </m:f>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−4</m:t>
                          </m:r>
                          <m:r>
                            <a:rPr lang="en-US" sz="2800" i="1">
                              <a:latin typeface="Cambria Math" panose="02040503050406030204" pitchFamily="18" charset="0"/>
                            </a:rPr>
                            <m:t>𝑎𝑐</m:t>
                          </m:r>
                          <m:r>
                            <a:rPr lang="en-US" sz="2800" b="0" i="1" smtClean="0">
                              <a:latin typeface="Cambria Math" panose="02040503050406030204" pitchFamily="18" charset="0"/>
                            </a:rPr>
                            <m:t>.3</m:t>
                          </m:r>
                          <m:r>
                            <a:rPr lang="en-US" sz="2800" b="0" i="1" smtClean="0">
                              <a:latin typeface="Cambria Math" panose="02040503050406030204" pitchFamily="18" charset="0"/>
                            </a:rPr>
                            <m:t>𝑎𝑏</m:t>
                          </m:r>
                        </m:num>
                        <m:den>
                          <m:r>
                            <a:rPr lang="en-US" sz="2800" i="1">
                              <a:latin typeface="Cambria Math" panose="02040503050406030204" pitchFamily="18" charset="0"/>
                            </a:rPr>
                            <m:t>3</m:t>
                          </m:r>
                          <m:sSup>
                            <m:sSupPr>
                              <m:ctrlPr>
                                <a:rPr lang="en-US" sz="2800" i="1">
                                  <a:latin typeface="Cambria Math" panose="02040503050406030204" pitchFamily="18" charset="0"/>
                                </a:rPr>
                              </m:ctrlPr>
                            </m:sSupPr>
                            <m:e>
                              <m:r>
                                <a:rPr lang="en-US" sz="2800" i="1">
                                  <a:latin typeface="Cambria Math" panose="02040503050406030204" pitchFamily="18" charset="0"/>
                                </a:rPr>
                                <m:t>𝑏</m:t>
                              </m:r>
                            </m:e>
                            <m:sup>
                              <m:r>
                                <a:rPr lang="en-US" sz="2800" i="1">
                                  <a:latin typeface="Cambria Math" panose="02040503050406030204" pitchFamily="18" charset="0"/>
                                </a:rPr>
                                <m:t>2</m:t>
                              </m:r>
                            </m:sup>
                          </m:sSup>
                          <m:r>
                            <a:rPr lang="en-US" sz="2800" i="1">
                              <a:latin typeface="Cambria Math" panose="02040503050406030204" pitchFamily="18" charset="0"/>
                            </a:rPr>
                            <m:t>.3</m:t>
                          </m:r>
                          <m:r>
                            <a:rPr lang="en-US" sz="2800" i="1">
                              <a:latin typeface="Cambria Math" panose="02040503050406030204" pitchFamily="18" charset="0"/>
                            </a:rPr>
                            <m:t>𝑎𝑏</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−4</m:t>
                          </m:r>
                          <m:r>
                            <a:rPr lang="en-US" sz="2800" i="1">
                              <a:latin typeface="Cambria Math" panose="02040503050406030204" pitchFamily="18" charset="0"/>
                            </a:rPr>
                            <m:t>𝑎𝑐</m:t>
                          </m:r>
                        </m:num>
                        <m:den>
                          <m:r>
                            <a:rPr lang="en-US" sz="2800" i="1">
                              <a:latin typeface="Cambria Math" panose="02040503050406030204" pitchFamily="18" charset="0"/>
                            </a:rPr>
                            <m:t>3</m:t>
                          </m:r>
                          <m:sSup>
                            <m:sSupPr>
                              <m:ctrlPr>
                                <a:rPr lang="en-US" sz="2800" i="1">
                                  <a:latin typeface="Cambria Math" panose="02040503050406030204" pitchFamily="18" charset="0"/>
                                </a:rPr>
                              </m:ctrlPr>
                            </m:sSupPr>
                            <m:e>
                              <m:r>
                                <a:rPr lang="en-US" sz="2800" i="1">
                                  <a:latin typeface="Cambria Math" panose="02040503050406030204" pitchFamily="18" charset="0"/>
                                </a:rPr>
                                <m:t>𝑏</m:t>
                              </m:r>
                            </m:e>
                            <m:sup>
                              <m:r>
                                <a:rPr lang="en-US" sz="2800" i="1">
                                  <a:latin typeface="Cambria Math" panose="02040503050406030204" pitchFamily="18" charset="0"/>
                                </a:rPr>
                                <m:t>2</m:t>
                              </m:r>
                            </m:sup>
                          </m:sSup>
                        </m:den>
                      </m:f>
                    </m:oMath>
                  </m:oMathPara>
                </a14:m>
                <a:endParaRPr lang="en-US" sz="2800" smtClean="0">
                  <a:latin typeface="+mj-lt"/>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50220" y="3048000"/>
                <a:ext cx="11049000" cy="3747693"/>
              </a:xfrm>
              <a:prstGeom prst="rect">
                <a:avLst/>
              </a:prstGeom>
              <a:blipFill>
                <a:blip r:embed="rId3"/>
                <a:stretch>
                  <a:fillRect t="-1626"/>
                </a:stretch>
              </a:blipFill>
            </p:spPr>
            <p:txBody>
              <a:bodyPr/>
              <a:lstStyle/>
              <a:p>
                <a:r>
                  <a:rPr lang="en-US">
                    <a:noFill/>
                  </a:rPr>
                  <a:t> </a:t>
                </a:r>
              </a:p>
            </p:txBody>
          </p:sp>
        </mc:Fallback>
      </mc:AlternateContent>
    </p:spTree>
    <p:extLst>
      <p:ext uri="{BB962C8B-B14F-4D97-AF65-F5344CB8AC3E}">
        <p14:creationId xmlns:p14="http://schemas.microsoft.com/office/powerpoint/2010/main" val="260172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28600"/>
            <a:ext cx="7467600"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a:ln/>
                <a:solidFill>
                  <a:srgbClr val="C00000"/>
                </a:solidFill>
                <a:latin typeface="+mj-lt"/>
              </a:rPr>
              <a:t>3</a:t>
            </a:r>
            <a:r>
              <a:rPr lang="en-US" sz="3200" b="1" smtClean="0">
                <a:ln/>
                <a:solidFill>
                  <a:srgbClr val="C00000"/>
                </a:solidFill>
                <a:latin typeface="+mj-lt"/>
              </a:rPr>
              <a:t>. TÍNH CHẤT CƠ BẢN CỦA PHÂN THỨC</a:t>
            </a:r>
            <a:endParaRPr lang="en-US" sz="3200" b="1">
              <a:ln/>
              <a:solidFill>
                <a:srgbClr val="C00000"/>
              </a:solidFill>
              <a:latin typeface="+mj-lt"/>
            </a:endParaRPr>
          </a:p>
        </p:txBody>
      </p:sp>
      <p:sp>
        <p:nvSpPr>
          <p:cNvPr id="3" name="TextBox 2"/>
          <p:cNvSpPr txBox="1"/>
          <p:nvPr/>
        </p:nvSpPr>
        <p:spPr>
          <a:xfrm>
            <a:off x="487980" y="2133600"/>
            <a:ext cx="1264620" cy="523220"/>
          </a:xfrm>
          <a:prstGeom prst="rect">
            <a:avLst/>
          </a:prstGeom>
          <a:noFill/>
        </p:spPr>
        <p:txBody>
          <a:bodyPr wrap="square" rtlCol="0">
            <a:spAutoFit/>
          </a:bodyPr>
          <a:lstStyle/>
          <a:p>
            <a:r>
              <a:rPr lang="en-US" sz="2800" b="1" i="1" smtClean="0">
                <a:latin typeface="+mj-lt"/>
              </a:rPr>
              <a:t>Chú ý:</a:t>
            </a:r>
            <a:endParaRPr lang="en-US" sz="2800" b="1" i="1">
              <a:latin typeface="+mj-lt"/>
            </a:endParaRPr>
          </a:p>
        </p:txBody>
      </p:sp>
      <p:sp>
        <p:nvSpPr>
          <p:cNvPr id="4" name="TextBox 3"/>
          <p:cNvSpPr txBox="1"/>
          <p:nvPr/>
        </p:nvSpPr>
        <p:spPr>
          <a:xfrm>
            <a:off x="1524000" y="2133600"/>
            <a:ext cx="10287000" cy="523220"/>
          </a:xfrm>
          <a:prstGeom prst="rect">
            <a:avLst/>
          </a:prstGeom>
          <a:noFill/>
        </p:spPr>
        <p:txBody>
          <a:bodyPr wrap="square" rtlCol="0">
            <a:spAutoFit/>
          </a:bodyPr>
          <a:lstStyle/>
          <a:p>
            <a:r>
              <a:rPr lang="en-US" sz="2800" smtClean="0">
                <a:latin typeface="+mj-lt"/>
              </a:rPr>
              <a:t>Để rút gọn một phân thức, ta thường thực hiện như sau:</a:t>
            </a:r>
            <a:endParaRPr lang="en-US" sz="2800">
              <a:latin typeface="+mj-lt"/>
            </a:endParaRPr>
          </a:p>
        </p:txBody>
      </p:sp>
      <p:sp>
        <p:nvSpPr>
          <p:cNvPr id="6" name="TextBox 5"/>
          <p:cNvSpPr txBox="1"/>
          <p:nvPr/>
        </p:nvSpPr>
        <p:spPr>
          <a:xfrm>
            <a:off x="457200" y="914400"/>
            <a:ext cx="11353800" cy="1154227"/>
          </a:xfrm>
          <a:prstGeom prst="rect">
            <a:avLst/>
          </a:prstGeom>
          <a:noFill/>
        </p:spPr>
        <p:txBody>
          <a:bodyPr wrap="square" rtlCol="0">
            <a:spAutoFit/>
          </a:bodyPr>
          <a:lstStyle/>
          <a:p>
            <a:pPr>
              <a:lnSpc>
                <a:spcPct val="130000"/>
              </a:lnSpc>
            </a:pPr>
            <a:r>
              <a:rPr lang="en-US" sz="2800" b="1" i="1" smtClean="0">
                <a:latin typeface="+mj-lt"/>
              </a:rPr>
              <a:t>Nhận xét: </a:t>
            </a:r>
            <a:r>
              <a:rPr lang="en-US" sz="2800" smtClean="0">
                <a:latin typeface="+mj-lt"/>
              </a:rPr>
              <a:t>Ở Ví dụ 4, các phân thức bên phải đều đơn giản hơn phân thức bên trái. Ta gọi các phép biến đổi ở trên là rút gọn phân thức.</a:t>
            </a:r>
            <a:endParaRPr lang="en-US" sz="2800">
              <a:latin typeface="+mj-lt"/>
            </a:endParaRPr>
          </a:p>
        </p:txBody>
      </p:sp>
      <p:sp>
        <p:nvSpPr>
          <p:cNvPr id="7" name="TextBox 6"/>
          <p:cNvSpPr txBox="1"/>
          <p:nvPr/>
        </p:nvSpPr>
        <p:spPr>
          <a:xfrm>
            <a:off x="471054" y="2667000"/>
            <a:ext cx="11339945" cy="1154227"/>
          </a:xfrm>
          <a:prstGeom prst="rect">
            <a:avLst/>
          </a:prstGeom>
          <a:noFill/>
        </p:spPr>
        <p:txBody>
          <a:bodyPr wrap="square" rtlCol="0">
            <a:spAutoFit/>
          </a:bodyPr>
          <a:lstStyle/>
          <a:p>
            <a:pPr>
              <a:lnSpc>
                <a:spcPct val="130000"/>
              </a:lnSpc>
            </a:pPr>
            <a:r>
              <a:rPr lang="en-US" sz="2800" smtClean="0">
                <a:latin typeface="+mj-lt"/>
              </a:rPr>
              <a:t>- Phân tích tử và mẫu thành nhân tử (nếu cần) để tìm nhân tử chung.</a:t>
            </a:r>
          </a:p>
          <a:p>
            <a:pPr>
              <a:lnSpc>
                <a:spcPct val="130000"/>
              </a:lnSpc>
            </a:pPr>
            <a:r>
              <a:rPr lang="en-US" sz="2800" smtClean="0">
                <a:latin typeface="+mj-lt"/>
              </a:rPr>
              <a:t>- Chia cả tử và mẫu cho nhân tử chung.</a:t>
            </a:r>
            <a:endParaRPr lang="en-US" sz="2800">
              <a:latin typeface="+mj-lt"/>
            </a:endParaRPr>
          </a:p>
        </p:txBody>
      </p:sp>
      <mc:AlternateContent xmlns:mc="http://schemas.openxmlformats.org/markup-compatibility/2006" xmlns:a14="http://schemas.microsoft.com/office/drawing/2010/main">
        <mc:Choice Requires="a14">
          <p:sp>
            <p:nvSpPr>
              <p:cNvPr id="8" name="TextBox 7"/>
              <p:cNvSpPr txBox="1"/>
              <p:nvPr/>
            </p:nvSpPr>
            <p:spPr>
              <a:xfrm>
                <a:off x="487980" y="3685310"/>
                <a:ext cx="11475420" cy="1303627"/>
              </a:xfrm>
              <a:prstGeom prst="rect">
                <a:avLst/>
              </a:prstGeom>
              <a:noFill/>
            </p:spPr>
            <p:txBody>
              <a:bodyPr wrap="square" tIns="0" rtlCol="0">
                <a:spAutoFit/>
              </a:bodyPr>
              <a:lstStyle/>
              <a:p>
                <a:pPr>
                  <a:lnSpc>
                    <a:spcPct val="130000"/>
                  </a:lnSpc>
                </a:pPr>
                <a14:m>
                  <m:oMathPara xmlns:m="http://schemas.openxmlformats.org/officeDocument/2006/math">
                    <m:oMathParaPr>
                      <m:jc m:val="left"/>
                    </m:oMathParaPr>
                    <m:oMath xmlns:m="http://schemas.openxmlformats.org/officeDocument/2006/math">
                      <m:r>
                        <m:rPr>
                          <m:nor/>
                        </m:rPr>
                        <a:rPr lang="en-US" sz="2800" b="1" i="0" smtClean="0">
                          <a:latin typeface="Cambria Math" panose="02040503050406030204" pitchFamily="18" charset="0"/>
                        </a:rPr>
                        <m:t>V</m:t>
                      </m:r>
                      <m:r>
                        <m:rPr>
                          <m:nor/>
                        </m:rPr>
                        <a:rPr lang="en-US" sz="2800" b="1" i="0" smtClean="0">
                          <a:latin typeface="Cambria Math" panose="02040503050406030204" pitchFamily="18" charset="0"/>
                        </a:rPr>
                        <m:t>í </m:t>
                      </m:r>
                      <m:r>
                        <m:rPr>
                          <m:nor/>
                        </m:rPr>
                        <a:rPr lang="en-US" sz="2800" b="1" i="0" smtClean="0">
                          <a:latin typeface="Cambria Math" panose="02040503050406030204" pitchFamily="18" charset="0"/>
                        </a:rPr>
                        <m:t>d</m:t>
                      </m:r>
                      <m:r>
                        <m:rPr>
                          <m:nor/>
                        </m:rPr>
                        <a:rPr lang="en-US" sz="2800" b="1" i="0" smtClean="0">
                          <a:latin typeface="Cambria Math" panose="02040503050406030204" pitchFamily="18" charset="0"/>
                        </a:rPr>
                        <m:t>ụ </m:t>
                      </m:r>
                      <m:r>
                        <a:rPr lang="en-US" sz="2800" b="1" i="0" smtClean="0">
                          <a:latin typeface="Cambria Math" panose="02040503050406030204" pitchFamily="18" charset="0"/>
                        </a:rPr>
                        <m:t>𝟓</m:t>
                      </m:r>
                      <m:r>
                        <a:rPr lang="en-US" sz="2800" b="1" i="0" smtClean="0">
                          <a:latin typeface="Cambria Math" panose="02040503050406030204" pitchFamily="18" charset="0"/>
                        </a:rPr>
                        <m:t>:</m:t>
                      </m:r>
                      <m:r>
                        <m:rPr>
                          <m:sty m:val="p"/>
                        </m:rPr>
                        <a:rPr lang="en-US" sz="2800" b="0" i="0" smtClean="0">
                          <a:latin typeface="Cambria Math" panose="02040503050406030204" pitchFamily="18" charset="0"/>
                        </a:rPr>
                        <m:t>R</m:t>
                      </m:r>
                      <m:r>
                        <a:rPr lang="en-US" sz="2800" b="0" i="0" smtClean="0">
                          <a:latin typeface="Cambria Math" panose="02040503050406030204" pitchFamily="18" charset="0"/>
                        </a:rPr>
                        <m:t>ú</m:t>
                      </m:r>
                      <m:r>
                        <m:rPr>
                          <m:sty m:val="p"/>
                        </m:rPr>
                        <a:rPr lang="en-US" sz="2800" b="0" i="0" smtClean="0">
                          <a:latin typeface="Cambria Math" panose="02040503050406030204" pitchFamily="18" charset="0"/>
                        </a:rPr>
                        <m:t>t</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g</m:t>
                      </m:r>
                      <m:r>
                        <a:rPr lang="en-US" sz="2800" b="0" i="0" smtClean="0">
                          <a:latin typeface="Cambria Math" panose="02040503050406030204" pitchFamily="18" charset="0"/>
                        </a:rPr>
                        <m:t>ọ</m:t>
                      </m:r>
                      <m:r>
                        <m:rPr>
                          <m:sty m:val="p"/>
                        </m:rPr>
                        <a:rPr lang="en-US" sz="2800" b="0" i="0" smtClean="0">
                          <a:latin typeface="Cambria Math" panose="02040503050406030204" pitchFamily="18" charset="0"/>
                        </a:rPr>
                        <m:t>n</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ph</m:t>
                      </m:r>
                      <m:r>
                        <a:rPr lang="en-US" sz="2800" b="0" i="0" smtClean="0">
                          <a:latin typeface="Cambria Math" panose="02040503050406030204" pitchFamily="18" charset="0"/>
                        </a:rPr>
                        <m:t>â</m:t>
                      </m:r>
                      <m:r>
                        <m:rPr>
                          <m:sty m:val="p"/>
                        </m:rPr>
                        <a:rPr lang="en-US" sz="2800" b="0" i="0" smtClean="0">
                          <a:latin typeface="Cambria Math" panose="02040503050406030204" pitchFamily="18" charset="0"/>
                        </a:rPr>
                        <m:t>n</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th</m:t>
                      </m:r>
                      <m:r>
                        <a:rPr lang="en-US" sz="2800" b="0" i="0" smtClean="0">
                          <a:latin typeface="Cambria Math" panose="02040503050406030204" pitchFamily="18" charset="0"/>
                        </a:rPr>
                        <m:t>ứ</m:t>
                      </m:r>
                      <m:r>
                        <m:rPr>
                          <m:sty m:val="p"/>
                        </m:rPr>
                        <a:rPr lang="en-US" sz="2800" b="0" i="0" smtClean="0">
                          <a:latin typeface="Cambria Math" panose="02040503050406030204" pitchFamily="18" charset="0"/>
                        </a:rPr>
                        <m:t>c</m:t>
                      </m:r>
                      <m:r>
                        <a:rPr lang="en-US" sz="2800" b="0" i="0" smtClean="0">
                          <a:latin typeface="Cambria Math" panose="02040503050406030204" pitchFamily="18" charset="0"/>
                        </a:rPr>
                        <m:t> </m:t>
                      </m:r>
                      <m:r>
                        <a:rPr lang="en-US" sz="2800" b="0" i="1" smtClean="0">
                          <a:latin typeface="Cambria Math" panose="02040503050406030204" pitchFamily="18" charset="0"/>
                        </a:rPr>
                        <m:t>𝐴</m:t>
                      </m:r>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18</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𝑥</m:t>
                              </m:r>
                            </m:e>
                            <m:sup>
                              <m:r>
                                <a:rPr lang="en-US" sz="2800" b="0" i="1" smtClean="0">
                                  <a:latin typeface="Cambria Math" panose="02040503050406030204" pitchFamily="18" charset="0"/>
                                </a:rPr>
                                <m:t>2</m:t>
                              </m:r>
                            </m:sup>
                          </m:sSup>
                          <m:d>
                            <m:dPr>
                              <m:ctrlPr>
                                <a:rPr lang="en-US" sz="2800" b="0" i="1" smtClean="0">
                                  <a:latin typeface="Cambria Math" panose="02040503050406030204" pitchFamily="18" charset="0"/>
                                </a:rPr>
                              </m:ctrlPr>
                            </m:dPr>
                            <m:e>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𝑥</m:t>
                                  </m:r>
                                </m:e>
                                <m:sup>
                                  <m:r>
                                    <a:rPr lang="en-US" sz="2800" b="0" i="1" smtClean="0">
                                      <a:latin typeface="Cambria Math" panose="02040503050406030204" pitchFamily="18" charset="0"/>
                                    </a:rPr>
                                    <m:t>2</m:t>
                                  </m:r>
                                </m:sup>
                              </m:sSup>
                              <m:r>
                                <a:rPr lang="en-US" sz="2800" b="0" i="1" smtClean="0">
                                  <a:latin typeface="Cambria Math" panose="02040503050406030204" pitchFamily="18" charset="0"/>
                                </a:rPr>
                                <m:t>−2</m:t>
                              </m:r>
                              <m:r>
                                <a:rPr lang="en-US" sz="2800" b="0" i="1" smtClean="0">
                                  <a:latin typeface="Cambria Math" panose="02040503050406030204" pitchFamily="18" charset="0"/>
                                </a:rPr>
                                <m:t>𝑥𝑦</m:t>
                              </m:r>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𝑦</m:t>
                                  </m:r>
                                </m:e>
                                <m:sup>
                                  <m:r>
                                    <a:rPr lang="en-US" sz="2800" b="0" i="1" smtClean="0">
                                      <a:latin typeface="Cambria Math" panose="02040503050406030204" pitchFamily="18" charset="0"/>
                                    </a:rPr>
                                    <m:t>2</m:t>
                                  </m:r>
                                </m:sup>
                              </m:sSup>
                            </m:e>
                          </m:d>
                        </m:num>
                        <m:den>
                          <m:r>
                            <a:rPr lang="en-US" sz="2800" b="0" i="1" smtClean="0">
                              <a:latin typeface="Cambria Math" panose="02040503050406030204" pitchFamily="18" charset="0"/>
                            </a:rPr>
                            <m:t>27</m:t>
                          </m:r>
                          <m:d>
                            <m:dPr>
                              <m:ctrlPr>
                                <a:rPr lang="en-US" sz="2800" b="0" i="1" smtClean="0">
                                  <a:latin typeface="Cambria Math" panose="02040503050406030204" pitchFamily="18" charset="0"/>
                                </a:rPr>
                              </m:ctrlPr>
                            </m:dPr>
                            <m:e>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𝑥</m:t>
                                  </m:r>
                                </m:e>
                                <m:sup>
                                  <m:r>
                                    <a:rPr lang="en-US" sz="2800" b="0" i="1" smtClean="0">
                                      <a:latin typeface="Cambria Math" panose="02040503050406030204" pitchFamily="18" charset="0"/>
                                    </a:rPr>
                                    <m:t>4</m:t>
                                  </m:r>
                                </m:sup>
                              </m:sSup>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𝑥</m:t>
                                  </m:r>
                                </m:e>
                                <m:sup>
                                  <m:r>
                                    <a:rPr lang="en-US" sz="2800" b="0" i="1" smtClean="0">
                                      <a:latin typeface="Cambria Math" panose="02040503050406030204" pitchFamily="18" charset="0"/>
                                    </a:rPr>
                                    <m:t>3</m:t>
                                  </m:r>
                                </m:sup>
                              </m:sSup>
                              <m:r>
                                <a:rPr lang="en-US" sz="2800" b="0" i="1" smtClean="0">
                                  <a:latin typeface="Cambria Math" panose="02040503050406030204" pitchFamily="18" charset="0"/>
                                </a:rPr>
                                <m:t>𝑦</m:t>
                              </m:r>
                            </m:e>
                          </m:d>
                        </m:den>
                      </m:f>
                    </m:oMath>
                  </m:oMathPara>
                </a14:m>
                <a:endParaRPr lang="en-US" sz="2800" smtClean="0">
                  <a:latin typeface="Cambria Math" panose="02040503050406030204"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87980" y="3685310"/>
                <a:ext cx="11475420" cy="1303627"/>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457200" y="5029200"/>
                <a:ext cx="11049000" cy="1499578"/>
              </a:xfrm>
              <a:prstGeom prst="rect">
                <a:avLst/>
              </a:prstGeom>
              <a:noFill/>
            </p:spPr>
            <p:txBody>
              <a:bodyPr wrap="square" rtlCol="0">
                <a:spAutoFit/>
              </a:bodyPr>
              <a:lstStyle/>
              <a:p>
                <a:pPr algn="ctr"/>
                <a:r>
                  <a:rPr lang="en-US" sz="2800" i="1" smtClean="0">
                    <a:latin typeface="+mj-lt"/>
                  </a:rPr>
                  <a:t>Giải</a:t>
                </a:r>
              </a:p>
              <a:p>
                <a:pPr/>
                <a14:m>
                  <m:oMathPara xmlns:m="http://schemas.openxmlformats.org/officeDocument/2006/math">
                    <m:oMathParaPr>
                      <m:jc m:val="left"/>
                    </m:oMathParaPr>
                    <m:oMath xmlns:m="http://schemas.openxmlformats.org/officeDocument/2006/math">
                      <m:r>
                        <m:rPr>
                          <m:sty m:val="p"/>
                        </m:rPr>
                        <a:rPr lang="en-US" sz="2800" b="0" i="0" smtClean="0">
                          <a:latin typeface="Cambria Math" panose="02040503050406030204" pitchFamily="18" charset="0"/>
                        </a:rPr>
                        <m:t>Ta</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c</m:t>
                      </m:r>
                      <m:r>
                        <a:rPr lang="en-US" sz="2800" b="0" i="1" smtClean="0">
                          <a:latin typeface="Cambria Math" panose="02040503050406030204" pitchFamily="18" charset="0"/>
                        </a:rPr>
                        <m:t>ó: </m:t>
                      </m:r>
                      <m:r>
                        <a:rPr lang="en-US" sz="2800" i="1">
                          <a:latin typeface="Cambria Math" panose="02040503050406030204" pitchFamily="18" charset="0"/>
                        </a:rPr>
                        <m:t>𝐴</m:t>
                      </m:r>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18</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2</m:t>
                              </m:r>
                            </m:sup>
                          </m:sSup>
                          <m:d>
                            <m:dPr>
                              <m:ctrlPr>
                                <a:rPr lang="en-US" sz="2800" i="1">
                                  <a:latin typeface="Cambria Math" panose="02040503050406030204" pitchFamily="18" charset="0"/>
                                </a:rPr>
                              </m:ctrlPr>
                            </m:dPr>
                            <m:e>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2</m:t>
                                  </m:r>
                                </m:sup>
                              </m:sSup>
                              <m:r>
                                <a:rPr lang="en-US" sz="2800" i="1">
                                  <a:latin typeface="Cambria Math" panose="02040503050406030204" pitchFamily="18" charset="0"/>
                                </a:rPr>
                                <m:t>−2</m:t>
                              </m:r>
                              <m:r>
                                <a:rPr lang="en-US" sz="2800" i="1">
                                  <a:latin typeface="Cambria Math" panose="02040503050406030204" pitchFamily="18" charset="0"/>
                                </a:rPr>
                                <m:t>𝑥𝑦</m:t>
                              </m:r>
                              <m:r>
                                <a:rPr lang="en-US" sz="2800" i="1">
                                  <a:latin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𝑦</m:t>
                                  </m:r>
                                </m:e>
                                <m:sup>
                                  <m:r>
                                    <a:rPr lang="en-US" sz="2800" i="1">
                                      <a:latin typeface="Cambria Math" panose="02040503050406030204" pitchFamily="18" charset="0"/>
                                    </a:rPr>
                                    <m:t>2</m:t>
                                  </m:r>
                                </m:sup>
                              </m:sSup>
                            </m:e>
                          </m:d>
                        </m:num>
                        <m:den>
                          <m:r>
                            <a:rPr lang="en-US" sz="2800" i="1">
                              <a:latin typeface="Cambria Math" panose="02040503050406030204" pitchFamily="18" charset="0"/>
                            </a:rPr>
                            <m:t>27</m:t>
                          </m:r>
                          <m:d>
                            <m:dPr>
                              <m:ctrlPr>
                                <a:rPr lang="en-US" sz="2800" i="1">
                                  <a:latin typeface="Cambria Math" panose="02040503050406030204" pitchFamily="18" charset="0"/>
                                </a:rPr>
                              </m:ctrlPr>
                            </m:dPr>
                            <m:e>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4</m:t>
                                  </m:r>
                                </m:sup>
                              </m:sSup>
                              <m:r>
                                <a:rPr lang="en-US" sz="2800" i="1">
                                  <a:latin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3</m:t>
                                  </m:r>
                                </m:sup>
                              </m:sSup>
                              <m:r>
                                <a:rPr lang="en-US" sz="2800" i="1">
                                  <a:latin typeface="Cambria Math" panose="02040503050406030204" pitchFamily="18" charset="0"/>
                                </a:rPr>
                                <m:t>𝑦</m:t>
                              </m:r>
                            </m:e>
                          </m:d>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2.9</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𝑥</m:t>
                              </m:r>
                            </m:e>
                            <m:sup>
                              <m:r>
                                <a:rPr lang="en-US" sz="2800" b="0" i="1" smtClean="0">
                                  <a:latin typeface="Cambria Math" panose="02040503050406030204" pitchFamily="18" charset="0"/>
                                </a:rPr>
                                <m:t>2</m:t>
                              </m:r>
                            </m:sup>
                          </m:sSup>
                          <m:sSup>
                            <m:sSupPr>
                              <m:ctrlPr>
                                <a:rPr lang="en-US" sz="2800" b="0" i="1" smtClean="0">
                                  <a:latin typeface="Cambria Math" panose="02040503050406030204" pitchFamily="18" charset="0"/>
                                </a:rPr>
                              </m:ctrlPr>
                            </m:sSupPr>
                            <m:e>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rPr>
                                    <m:t>𝑦</m:t>
                                  </m:r>
                                </m:e>
                              </m:d>
                            </m:e>
                            <m:sup>
                              <m:r>
                                <a:rPr lang="en-US" sz="2800" b="0" i="1" smtClean="0">
                                  <a:latin typeface="Cambria Math" panose="02040503050406030204" pitchFamily="18" charset="0"/>
                                </a:rPr>
                                <m:t>2</m:t>
                              </m:r>
                            </m:sup>
                          </m:sSup>
                        </m:num>
                        <m:den>
                          <m:r>
                            <a:rPr lang="en-US" sz="2800" b="0" i="1" smtClean="0">
                              <a:latin typeface="Cambria Math" panose="02040503050406030204" pitchFamily="18" charset="0"/>
                            </a:rPr>
                            <m:t>3.9</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3</m:t>
                              </m:r>
                            </m:sup>
                          </m:sSup>
                          <m:d>
                            <m:dPr>
                              <m:ctrlPr>
                                <a:rPr lang="en-US" sz="2800" i="1">
                                  <a:latin typeface="Cambria Math" panose="02040503050406030204" pitchFamily="18" charset="0"/>
                                </a:rPr>
                              </m:ctrlPr>
                            </m:dPr>
                            <m:e>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e>
                          </m:d>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2</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rPr>
                                <m:t>𝑦</m:t>
                              </m:r>
                            </m:e>
                          </m:d>
                        </m:num>
                        <m:den>
                          <m:r>
                            <a:rPr lang="en-US" sz="2800" b="0" i="1" smtClean="0">
                              <a:latin typeface="Cambria Math" panose="02040503050406030204" pitchFamily="18" charset="0"/>
                            </a:rPr>
                            <m:t>3</m:t>
                          </m:r>
                          <m:r>
                            <a:rPr lang="en-US" sz="2800" b="0" i="1" smtClean="0">
                              <a:latin typeface="Cambria Math" panose="02040503050406030204" pitchFamily="18" charset="0"/>
                            </a:rPr>
                            <m:t>𝑥</m:t>
                          </m:r>
                        </m:den>
                      </m:f>
                    </m:oMath>
                  </m:oMathPara>
                </a14:m>
                <a:endParaRPr lang="en-US" sz="2800" smtClean="0">
                  <a:latin typeface="+mj-lt"/>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457200" y="5029200"/>
                <a:ext cx="11049000" cy="1499578"/>
              </a:xfrm>
              <a:prstGeom prst="rect">
                <a:avLst/>
              </a:prstGeom>
              <a:blipFill>
                <a:blip r:embed="rId3"/>
                <a:stretch>
                  <a:fillRect t="-4065"/>
                </a:stretch>
              </a:blipFill>
            </p:spPr>
            <p:txBody>
              <a:bodyPr/>
              <a:lstStyle/>
              <a:p>
                <a:r>
                  <a:rPr lang="en-US">
                    <a:noFill/>
                  </a:rPr>
                  <a:t> </a:t>
                </a:r>
              </a:p>
            </p:txBody>
          </p:sp>
        </mc:Fallback>
      </mc:AlternateContent>
    </p:spTree>
    <p:extLst>
      <p:ext uri="{BB962C8B-B14F-4D97-AF65-F5344CB8AC3E}">
        <p14:creationId xmlns:p14="http://schemas.microsoft.com/office/powerpoint/2010/main" val="93933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build="allAtOnce"/>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28600"/>
            <a:ext cx="7467600"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a:ln/>
                <a:solidFill>
                  <a:srgbClr val="C00000"/>
                </a:solidFill>
                <a:latin typeface="+mj-lt"/>
              </a:rPr>
              <a:t>3</a:t>
            </a:r>
            <a:r>
              <a:rPr lang="en-US" sz="3200" b="1" smtClean="0">
                <a:ln/>
                <a:solidFill>
                  <a:srgbClr val="C00000"/>
                </a:solidFill>
                <a:latin typeface="+mj-lt"/>
              </a:rPr>
              <a:t>. TÍNH CHẤT CƠ BẢN CỦA PHÂN THỨC</a:t>
            </a:r>
            <a:endParaRPr lang="en-US" sz="3200" b="1">
              <a:ln/>
              <a:solidFill>
                <a:srgbClr val="C00000"/>
              </a:solidFill>
              <a:latin typeface="+mj-lt"/>
            </a:endParaRPr>
          </a:p>
        </p:txBody>
      </p:sp>
      <mc:AlternateContent xmlns:mc="http://schemas.openxmlformats.org/markup-compatibility/2006" xmlns:a14="http://schemas.microsoft.com/office/drawing/2010/main">
        <mc:Choice Requires="a14">
          <p:sp>
            <p:nvSpPr>
              <p:cNvPr id="3" name="Rectangle 2"/>
              <p:cNvSpPr/>
              <p:nvPr/>
            </p:nvSpPr>
            <p:spPr>
              <a:xfrm>
                <a:off x="457200" y="838200"/>
                <a:ext cx="11506200" cy="1406026"/>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nor/>
                        </m:rPr>
                        <a:rPr lang="en-US" sz="2800" b="1" i="0" smtClean="0">
                          <a:ln>
                            <a:noFill/>
                          </a:ln>
                          <a:solidFill>
                            <a:srgbClr val="00B050"/>
                          </a:solidFill>
                          <a:effectLst/>
                          <a:latin typeface="Cambria Math" panose="02040503050406030204" pitchFamily="18" charset="0"/>
                          <a:ea typeface="Times New Roman" panose="02020603050405020304" pitchFamily="18" charset="0"/>
                          <a:cs typeface="Times New Roman" panose="02020603050405020304" pitchFamily="18" charset="0"/>
                        </a:rPr>
                        <m:t>Th</m:t>
                      </m:r>
                      <m:r>
                        <m:rPr>
                          <m:nor/>
                        </m:rPr>
                        <a:rPr lang="en-US" sz="2800" b="1" i="0" smtClean="0">
                          <a:ln>
                            <a:noFill/>
                          </a:ln>
                          <a:solidFill>
                            <a:srgbClr val="00B050"/>
                          </a:solidFill>
                          <a:effectLst/>
                          <a:latin typeface="Cambria Math" panose="02040503050406030204" pitchFamily="18" charset="0"/>
                          <a:ea typeface="Times New Roman" panose="02020603050405020304" pitchFamily="18" charset="0"/>
                          <a:cs typeface="Times New Roman" panose="02020603050405020304" pitchFamily="18" charset="0"/>
                        </a:rPr>
                        <m:t>ự</m:t>
                      </m:r>
                      <m:r>
                        <m:rPr>
                          <m:nor/>
                        </m:rPr>
                        <a:rPr lang="en-US" sz="2800" b="1" i="0" smtClean="0">
                          <a:ln>
                            <a:noFill/>
                          </a:ln>
                          <a:solidFill>
                            <a:srgbClr val="00B050"/>
                          </a:solidFill>
                          <a:effectLst/>
                          <a:latin typeface="Cambria Math" panose="02040503050406030204" pitchFamily="18" charset="0"/>
                          <a:ea typeface="Times New Roman" panose="02020603050405020304" pitchFamily="18" charset="0"/>
                          <a:cs typeface="Times New Roman" panose="02020603050405020304" pitchFamily="18" charset="0"/>
                        </a:rPr>
                        <m:t>c</m:t>
                      </m:r>
                      <m:r>
                        <m:rPr>
                          <m:nor/>
                        </m:rPr>
                        <a:rPr lang="en-US" sz="2800" b="1" i="0" smtClean="0">
                          <a:ln>
                            <a:noFill/>
                          </a:ln>
                          <a:solidFill>
                            <a:srgbClr val="00B050"/>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b="1" i="0" smtClean="0">
                          <a:ln>
                            <a:noFill/>
                          </a:ln>
                          <a:solidFill>
                            <a:srgbClr val="00B050"/>
                          </a:solidFill>
                          <a:effectLst/>
                          <a:latin typeface="Cambria Math" panose="02040503050406030204" pitchFamily="18" charset="0"/>
                          <a:ea typeface="Times New Roman" panose="02020603050405020304" pitchFamily="18" charset="0"/>
                          <a:cs typeface="Times New Roman" panose="02020603050405020304" pitchFamily="18" charset="0"/>
                        </a:rPr>
                        <m:t>h</m:t>
                      </m:r>
                      <m:r>
                        <m:rPr>
                          <m:nor/>
                        </m:rPr>
                        <a:rPr lang="en-US" sz="2800" b="1" i="0" smtClean="0">
                          <a:ln>
                            <a:noFill/>
                          </a:ln>
                          <a:solidFill>
                            <a:srgbClr val="00B050"/>
                          </a:solidFill>
                          <a:effectLst/>
                          <a:latin typeface="Cambria Math" panose="02040503050406030204" pitchFamily="18" charset="0"/>
                          <a:ea typeface="Times New Roman" panose="02020603050405020304" pitchFamily="18" charset="0"/>
                          <a:cs typeface="Times New Roman" panose="02020603050405020304" pitchFamily="18" charset="0"/>
                        </a:rPr>
                        <m:t>à</m:t>
                      </m:r>
                      <m:r>
                        <m:rPr>
                          <m:nor/>
                        </m:rPr>
                        <a:rPr lang="en-US" sz="2800" b="1" i="0" smtClean="0">
                          <a:ln>
                            <a:noFill/>
                          </a:ln>
                          <a:solidFill>
                            <a:srgbClr val="00B050"/>
                          </a:solidFill>
                          <a:effectLst/>
                          <a:latin typeface="Cambria Math" panose="02040503050406030204" pitchFamily="18" charset="0"/>
                          <a:ea typeface="Times New Roman" panose="02020603050405020304" pitchFamily="18" charset="0"/>
                          <a:cs typeface="Times New Roman" panose="02020603050405020304" pitchFamily="18" charset="0"/>
                        </a:rPr>
                        <m:t>nh</m:t>
                      </m:r>
                      <m:r>
                        <m:rPr>
                          <m:nor/>
                        </m:rPr>
                        <a:rPr lang="en-US" sz="2800" b="1" i="0" smtClean="0">
                          <a:ln>
                            <a:noFill/>
                          </a:ln>
                          <a:solidFill>
                            <a:srgbClr val="00B050"/>
                          </a:solidFill>
                          <a:effectLst/>
                          <a:latin typeface="Cambria Math" panose="02040503050406030204" pitchFamily="18" charset="0"/>
                          <a:ea typeface="Times New Roman" panose="02020603050405020304" pitchFamily="18" charset="0"/>
                          <a:cs typeface="Times New Roman" panose="02020603050405020304" pitchFamily="18" charset="0"/>
                        </a:rPr>
                        <m:t> 4. </m:t>
                      </m:r>
                      <m:r>
                        <m:rPr>
                          <m:sty m:val="p"/>
                        </m:rPr>
                        <a:rPr lang="en-US" sz="2800">
                          <a:latin typeface="Cambria Math" panose="02040503050406030204" pitchFamily="18" charset="0"/>
                        </a:rPr>
                        <m:t>Ch</m:t>
                      </m:r>
                      <m:r>
                        <a:rPr lang="en-US" sz="2800">
                          <a:latin typeface="Cambria Math" panose="02040503050406030204" pitchFamily="18" charset="0"/>
                        </a:rPr>
                        <m:t>ứ</m:t>
                      </m:r>
                      <m:r>
                        <m:rPr>
                          <m:sty m:val="p"/>
                        </m:rPr>
                        <a:rPr lang="en-US" sz="2800">
                          <a:latin typeface="Cambria Math" panose="02040503050406030204" pitchFamily="18" charset="0"/>
                        </a:rPr>
                        <m:t>ng</m:t>
                      </m:r>
                      <m:r>
                        <a:rPr lang="en-US" sz="2800">
                          <a:latin typeface="Cambria Math" panose="02040503050406030204" pitchFamily="18" charset="0"/>
                        </a:rPr>
                        <m:t> </m:t>
                      </m:r>
                      <m:r>
                        <m:rPr>
                          <m:sty m:val="p"/>
                        </m:rPr>
                        <a:rPr lang="en-US" sz="2800">
                          <a:latin typeface="Cambria Math" panose="02040503050406030204" pitchFamily="18" charset="0"/>
                        </a:rPr>
                        <m:t>t</m:t>
                      </m:r>
                      <m:r>
                        <a:rPr lang="en-US" sz="2800">
                          <a:latin typeface="Cambria Math" panose="02040503050406030204" pitchFamily="18" charset="0"/>
                        </a:rPr>
                        <m:t>ỏ </m:t>
                      </m:r>
                      <m:r>
                        <m:rPr>
                          <m:sty m:val="p"/>
                        </m:rPr>
                        <a:rPr lang="en-US" sz="2800">
                          <a:latin typeface="Cambria Math" panose="02040503050406030204" pitchFamily="18" charset="0"/>
                        </a:rPr>
                        <m:t>hai</m:t>
                      </m:r>
                      <m:r>
                        <a:rPr lang="en-US" sz="2800">
                          <a:latin typeface="Cambria Math" panose="02040503050406030204" pitchFamily="18" charset="0"/>
                        </a:rPr>
                        <m:t> </m:t>
                      </m:r>
                      <m:r>
                        <m:rPr>
                          <m:sty m:val="p"/>
                        </m:rPr>
                        <a:rPr lang="en-US" sz="2800">
                          <a:latin typeface="Cambria Math" panose="02040503050406030204" pitchFamily="18" charset="0"/>
                        </a:rPr>
                        <m:t>ph</m:t>
                      </m:r>
                      <m:r>
                        <a:rPr lang="en-US" sz="2800">
                          <a:latin typeface="Cambria Math" panose="02040503050406030204" pitchFamily="18" charset="0"/>
                        </a:rPr>
                        <m:t>â</m:t>
                      </m:r>
                      <m:r>
                        <m:rPr>
                          <m:sty m:val="p"/>
                        </m:rPr>
                        <a:rPr lang="en-US" sz="2800">
                          <a:latin typeface="Cambria Math" panose="02040503050406030204" pitchFamily="18" charset="0"/>
                        </a:rPr>
                        <m:t>n</m:t>
                      </m:r>
                      <m:r>
                        <a:rPr lang="en-US" sz="2800">
                          <a:latin typeface="Cambria Math" panose="02040503050406030204" pitchFamily="18" charset="0"/>
                        </a:rPr>
                        <m:t> </m:t>
                      </m:r>
                      <m:r>
                        <m:rPr>
                          <m:sty m:val="p"/>
                        </m:rPr>
                        <a:rPr lang="en-US" sz="2800">
                          <a:latin typeface="Cambria Math" panose="02040503050406030204" pitchFamily="18" charset="0"/>
                        </a:rPr>
                        <m:t>th</m:t>
                      </m:r>
                      <m:r>
                        <a:rPr lang="en-US" sz="2800">
                          <a:latin typeface="Cambria Math" panose="02040503050406030204" pitchFamily="18" charset="0"/>
                        </a:rPr>
                        <m:t>ứ</m:t>
                      </m:r>
                      <m:r>
                        <m:rPr>
                          <m:sty m:val="p"/>
                        </m:rPr>
                        <a:rPr lang="en-US" sz="2800">
                          <a:latin typeface="Cambria Math" panose="02040503050406030204" pitchFamily="18" charset="0"/>
                        </a:rPr>
                        <m:t>c</m:t>
                      </m:r>
                      <m:r>
                        <a:rPr lang="en-US" sz="2800" i="1">
                          <a:latin typeface="Cambria Math" panose="02040503050406030204" pitchFamily="18" charset="0"/>
                        </a:rPr>
                        <m:t> </m:t>
                      </m:r>
                      <m:f>
                        <m:fPr>
                          <m:ctrlPr>
                            <a:rPr lang="en-US" sz="2800" i="1">
                              <a:latin typeface="Cambria Math" panose="02040503050406030204" pitchFamily="18" charset="0"/>
                            </a:rPr>
                          </m:ctrlPr>
                        </m:fPr>
                        <m:num>
                          <m:sSup>
                            <m:sSupPr>
                              <m:ctrlPr>
                                <a:rPr lang="en-US" sz="2800" i="1">
                                  <a:latin typeface="Cambria Math" panose="02040503050406030204" pitchFamily="18" charset="0"/>
                                </a:rPr>
                              </m:ctrlPr>
                            </m:sSupPr>
                            <m:e>
                              <m:r>
                                <a:rPr lang="en-US" sz="2800" i="1">
                                  <a:latin typeface="Cambria Math" panose="02040503050406030204" pitchFamily="18" charset="0"/>
                                </a:rPr>
                                <m:t>𝑎</m:t>
                              </m:r>
                            </m:e>
                            <m:sup>
                              <m:r>
                                <a:rPr lang="en-US" sz="2800" i="1">
                                  <a:latin typeface="Cambria Math" panose="02040503050406030204" pitchFamily="18" charset="0"/>
                                </a:rPr>
                                <m:t>2</m:t>
                              </m:r>
                            </m:sup>
                          </m:sSup>
                          <m:r>
                            <a:rPr lang="en-US" sz="2800" i="1">
                              <a:latin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𝑏</m:t>
                              </m:r>
                            </m:e>
                            <m:sup>
                              <m:r>
                                <a:rPr lang="en-US" sz="2800" i="1">
                                  <a:latin typeface="Cambria Math" panose="02040503050406030204" pitchFamily="18" charset="0"/>
                                </a:rPr>
                                <m:t>2</m:t>
                              </m:r>
                            </m:sup>
                          </m:sSup>
                        </m:num>
                        <m:den>
                          <m:sSup>
                            <m:sSupPr>
                              <m:ctrlPr>
                                <a:rPr lang="en-US" sz="2800" i="1">
                                  <a:latin typeface="Cambria Math" panose="02040503050406030204" pitchFamily="18" charset="0"/>
                                </a:rPr>
                              </m:ctrlPr>
                            </m:sSupPr>
                            <m:e>
                              <m:r>
                                <a:rPr lang="en-US" sz="2800" i="1">
                                  <a:latin typeface="Cambria Math" panose="02040503050406030204" pitchFamily="18" charset="0"/>
                                </a:rPr>
                                <m:t>𝑎</m:t>
                              </m:r>
                            </m:e>
                            <m:sup>
                              <m:r>
                                <a:rPr lang="en-US" sz="2800" i="1">
                                  <a:latin typeface="Cambria Math" panose="02040503050406030204" pitchFamily="18" charset="0"/>
                                </a:rPr>
                                <m:t>2</m:t>
                              </m:r>
                            </m:sup>
                          </m:sSup>
                          <m:r>
                            <a:rPr lang="en-US" sz="2800" i="1">
                              <a:latin typeface="Cambria Math" panose="02040503050406030204" pitchFamily="18" charset="0"/>
                            </a:rPr>
                            <m:t>𝑏</m:t>
                          </m:r>
                          <m:r>
                            <a:rPr lang="en-US" sz="2800" i="1">
                              <a:latin typeface="Cambria Math" panose="02040503050406030204" pitchFamily="18" charset="0"/>
                            </a:rPr>
                            <m:t>+</m:t>
                          </m:r>
                          <m:r>
                            <a:rPr lang="en-US" sz="2800" i="1">
                              <a:latin typeface="Cambria Math" panose="02040503050406030204" pitchFamily="18" charset="0"/>
                            </a:rPr>
                            <m:t>𝑎</m:t>
                          </m:r>
                          <m:sSup>
                            <m:sSupPr>
                              <m:ctrlPr>
                                <a:rPr lang="en-US" sz="2800" i="1">
                                  <a:latin typeface="Cambria Math" panose="02040503050406030204" pitchFamily="18" charset="0"/>
                                </a:rPr>
                              </m:ctrlPr>
                            </m:sSupPr>
                            <m:e>
                              <m:r>
                                <a:rPr lang="en-US" sz="2800" i="1">
                                  <a:latin typeface="Cambria Math" panose="02040503050406030204" pitchFamily="18" charset="0"/>
                                </a:rPr>
                                <m:t>𝑏</m:t>
                              </m:r>
                            </m:e>
                            <m:sup>
                              <m:r>
                                <a:rPr lang="en-US" sz="2800" i="1">
                                  <a:latin typeface="Cambria Math" panose="02040503050406030204" pitchFamily="18" charset="0"/>
                                </a:rPr>
                                <m:t>2</m:t>
                              </m:r>
                            </m:sup>
                          </m:sSup>
                        </m:den>
                      </m:f>
                      <m:r>
                        <a:rPr lang="en-US" sz="2800" i="1">
                          <a:latin typeface="Cambria Math" panose="02040503050406030204" pitchFamily="18" charset="0"/>
                        </a:rPr>
                        <m:t> </m:t>
                      </m:r>
                      <m:r>
                        <m:rPr>
                          <m:sty m:val="p"/>
                        </m:rPr>
                        <a:rPr lang="en-US" sz="2800">
                          <a:latin typeface="Cambria Math" panose="02040503050406030204" pitchFamily="18" charset="0"/>
                        </a:rPr>
                        <m:t>v</m:t>
                      </m:r>
                      <m:r>
                        <a:rPr lang="en-US" sz="2800">
                          <a:latin typeface="Cambria Math" panose="02040503050406030204" pitchFamily="18" charset="0"/>
                        </a:rPr>
                        <m:t>à </m:t>
                      </m:r>
                      <m:f>
                        <m:fPr>
                          <m:ctrlPr>
                            <a:rPr lang="en-US" sz="2800" i="1">
                              <a:latin typeface="Cambria Math" panose="02040503050406030204" pitchFamily="18" charset="0"/>
                            </a:rPr>
                          </m:ctrlPr>
                        </m:fPr>
                        <m:num>
                          <m:r>
                            <a:rPr lang="en-US" sz="2800" i="1">
                              <a:latin typeface="Cambria Math" panose="02040503050406030204" pitchFamily="18" charset="0"/>
                            </a:rPr>
                            <m:t>𝑎</m:t>
                          </m:r>
                          <m:r>
                            <a:rPr lang="en-US" sz="2800" i="1">
                              <a:latin typeface="Cambria Math" panose="02040503050406030204" pitchFamily="18" charset="0"/>
                            </a:rPr>
                            <m:t>−</m:t>
                          </m:r>
                          <m:r>
                            <a:rPr lang="en-US" sz="2800" i="1">
                              <a:latin typeface="Cambria Math" panose="02040503050406030204" pitchFamily="18" charset="0"/>
                            </a:rPr>
                            <m:t>𝑏</m:t>
                          </m:r>
                        </m:num>
                        <m:den>
                          <m:r>
                            <a:rPr lang="en-US" sz="2800" i="1">
                              <a:latin typeface="Cambria Math" panose="02040503050406030204" pitchFamily="18" charset="0"/>
                            </a:rPr>
                            <m:t>𝑎𝑏</m:t>
                          </m:r>
                        </m:den>
                      </m:f>
                      <m:r>
                        <a:rPr lang="en-US" sz="2800" i="1">
                          <a:latin typeface="Cambria Math" panose="02040503050406030204" pitchFamily="18" charset="0"/>
                        </a:rPr>
                        <m:t> </m:t>
                      </m:r>
                      <m:r>
                        <m:rPr>
                          <m:sty m:val="p"/>
                        </m:rPr>
                        <a:rPr lang="en-US" sz="2800">
                          <a:latin typeface="Cambria Math" panose="02040503050406030204" pitchFamily="18" charset="0"/>
                        </a:rPr>
                        <m:t>b</m:t>
                      </m:r>
                      <m:r>
                        <a:rPr lang="en-US" sz="2800">
                          <a:latin typeface="Cambria Math" panose="02040503050406030204" pitchFamily="18" charset="0"/>
                        </a:rPr>
                        <m:t>ằ</m:t>
                      </m:r>
                      <m:r>
                        <m:rPr>
                          <m:sty m:val="p"/>
                        </m:rPr>
                        <a:rPr lang="en-US" sz="2800">
                          <a:latin typeface="Cambria Math" panose="02040503050406030204" pitchFamily="18" charset="0"/>
                        </a:rPr>
                        <m:t>ng</m:t>
                      </m:r>
                      <m:r>
                        <a:rPr lang="en-US" sz="2800">
                          <a:latin typeface="Cambria Math" panose="02040503050406030204" pitchFamily="18" charset="0"/>
                        </a:rPr>
                        <m:t> </m:t>
                      </m:r>
                      <m:r>
                        <m:rPr>
                          <m:sty m:val="p"/>
                        </m:rPr>
                        <a:rPr lang="en-US" sz="2800">
                          <a:latin typeface="Cambria Math" panose="02040503050406030204" pitchFamily="18" charset="0"/>
                        </a:rPr>
                        <m:t>nhau</m:t>
                      </m:r>
                      <m:r>
                        <a:rPr lang="en-US" sz="2800">
                          <a:latin typeface="Cambria Math" panose="02040503050406030204" pitchFamily="18" charset="0"/>
                        </a:rPr>
                        <m:t> </m:t>
                      </m:r>
                      <m:r>
                        <m:rPr>
                          <m:sty m:val="p"/>
                        </m:rPr>
                        <a:rPr lang="en-US" sz="2800">
                          <a:latin typeface="Cambria Math" panose="02040503050406030204" pitchFamily="18" charset="0"/>
                        </a:rPr>
                        <m:t>theo</m:t>
                      </m:r>
                      <m:r>
                        <a:rPr lang="en-US" sz="2800">
                          <a:latin typeface="Cambria Math" panose="02040503050406030204" pitchFamily="18" charset="0"/>
                        </a:rPr>
                        <m:t> </m:t>
                      </m:r>
                    </m:oMath>
                  </m:oMathPara>
                </a14:m>
                <a:endParaRPr lang="en-US" sz="2800" smtClean="0"/>
              </a:p>
              <a:p>
                <a:pPr/>
                <a14:m>
                  <m:oMathPara xmlns:m="http://schemas.openxmlformats.org/officeDocument/2006/math">
                    <m:oMathParaPr>
                      <m:jc m:val="left"/>
                    </m:oMathParaPr>
                    <m:oMath xmlns:m="http://schemas.openxmlformats.org/officeDocument/2006/math">
                      <m:r>
                        <m:rPr>
                          <m:sty m:val="p"/>
                        </m:rPr>
                        <a:rPr lang="en-US" sz="2800">
                          <a:latin typeface="Cambria Math" panose="02040503050406030204" pitchFamily="18" charset="0"/>
                        </a:rPr>
                        <m:t>hai</m:t>
                      </m:r>
                      <m:r>
                        <a:rPr lang="en-US" sz="2800">
                          <a:latin typeface="Cambria Math" panose="02040503050406030204" pitchFamily="18" charset="0"/>
                        </a:rPr>
                        <m:t> </m:t>
                      </m:r>
                      <m:r>
                        <m:rPr>
                          <m:sty m:val="p"/>
                        </m:rPr>
                        <a:rPr lang="en-US" sz="2800">
                          <a:latin typeface="Cambria Math" panose="02040503050406030204" pitchFamily="18" charset="0"/>
                        </a:rPr>
                        <m:t>c</m:t>
                      </m:r>
                      <m:r>
                        <a:rPr lang="en-US" sz="2800">
                          <a:latin typeface="Cambria Math" panose="02040503050406030204" pitchFamily="18" charset="0"/>
                        </a:rPr>
                        <m:t>á</m:t>
                      </m:r>
                      <m:r>
                        <m:rPr>
                          <m:sty m:val="p"/>
                        </m:rPr>
                        <a:rPr lang="en-US" sz="2800">
                          <a:latin typeface="Cambria Math" panose="02040503050406030204" pitchFamily="18" charset="0"/>
                        </a:rPr>
                        <m:t>ch</m:t>
                      </m:r>
                      <m:r>
                        <a:rPr lang="en-US" sz="2800">
                          <a:latin typeface="Cambria Math" panose="02040503050406030204" pitchFamily="18" charset="0"/>
                        </a:rPr>
                        <m:t> </m:t>
                      </m:r>
                      <m:r>
                        <m:rPr>
                          <m:sty m:val="p"/>
                        </m:rPr>
                        <a:rPr lang="en-US" sz="2800">
                          <a:latin typeface="Cambria Math" panose="02040503050406030204" pitchFamily="18" charset="0"/>
                        </a:rPr>
                        <m:t>kh</m:t>
                      </m:r>
                      <m:r>
                        <a:rPr lang="en-US" sz="2800">
                          <a:latin typeface="Cambria Math" panose="02040503050406030204" pitchFamily="18" charset="0"/>
                        </a:rPr>
                        <m:t>á</m:t>
                      </m:r>
                      <m:r>
                        <m:rPr>
                          <m:sty m:val="p"/>
                        </m:rPr>
                        <a:rPr lang="en-US" sz="2800">
                          <a:latin typeface="Cambria Math" panose="02040503050406030204" pitchFamily="18" charset="0"/>
                        </a:rPr>
                        <m:t>c</m:t>
                      </m:r>
                      <m:r>
                        <a:rPr lang="en-US" sz="2800">
                          <a:latin typeface="Cambria Math" panose="02040503050406030204" pitchFamily="18" charset="0"/>
                        </a:rPr>
                        <m:t> </m:t>
                      </m:r>
                      <m:r>
                        <m:rPr>
                          <m:sty m:val="p"/>
                        </m:rPr>
                        <a:rPr lang="en-US" sz="2800">
                          <a:latin typeface="Cambria Math" panose="02040503050406030204" pitchFamily="18" charset="0"/>
                        </a:rPr>
                        <m:t>nhau</m:t>
                      </m:r>
                      <m:r>
                        <a:rPr lang="en-US" sz="2800">
                          <a:latin typeface="Cambria Math" panose="02040503050406030204" pitchFamily="18" charset="0"/>
                        </a:rPr>
                        <m:t>.</m:t>
                      </m:r>
                    </m:oMath>
                  </m:oMathPara>
                </a14:m>
                <a:endParaRPr lang="en-US" sz="2800">
                  <a:effectLst/>
                  <a:latin typeface="+mj-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57200" y="838200"/>
                <a:ext cx="11506200" cy="140602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533400" y="2228978"/>
                <a:ext cx="11506200" cy="4248022"/>
              </a:xfrm>
              <a:prstGeom prst="rect">
                <a:avLst/>
              </a:prstGeom>
            </p:spPr>
            <p:txBody>
              <a:bodyPr wrap="square">
                <a:spAutoFit/>
              </a:bodyPr>
              <a:lstStyle/>
              <a:p>
                <a:pPr algn="ctr">
                  <a:spcAft>
                    <a:spcPts val="0"/>
                  </a:spcAft>
                </a:pPr>
                <a:r>
                  <a:rPr lang="en-US" sz="2800">
                    <a:latin typeface="+mj-lt"/>
                    <a:ea typeface="Times New Roman" panose="02020603050405020304" pitchFamily="18" charset="0"/>
                    <a:cs typeface="Times New Roman" panose="02020603050405020304" pitchFamily="18" charset="0"/>
                  </a:rPr>
                  <a:t>Giải</a:t>
                </a:r>
                <a:endParaRPr lang="en-US" sz="2800">
                  <a:effectLst/>
                  <a:latin typeface="+mj-lt"/>
                  <a:ea typeface="Calibri" panose="020F0502020204030204" pitchFamily="34" charset="0"/>
                  <a:cs typeface="Times New Roman" panose="02020603050405020304" pitchFamily="18" charset="0"/>
                </a:endParaRPr>
              </a:p>
              <a:p>
                <a:pPr algn="just">
                  <a:spcAft>
                    <a:spcPts val="0"/>
                  </a:spcAft>
                </a:pPr>
                <a:r>
                  <a:rPr lang="en-US" sz="2800">
                    <a:effectLst/>
                    <a:latin typeface="+mj-lt"/>
                    <a:ea typeface="Times New Roman" panose="02020603050405020304" pitchFamily="18" charset="0"/>
                    <a:cs typeface="Times New Roman" panose="02020603050405020304" pitchFamily="18" charset="0"/>
                  </a:rPr>
                  <a:t>• Sử dụng định nghĩa: </a:t>
                </a:r>
                <a:endParaRPr lang="en-US" sz="2800">
                  <a:effectLst/>
                  <a:latin typeface="+mj-lt"/>
                  <a:ea typeface="Calibri" panose="020F0502020204030204" pitchFamily="34" charset="0"/>
                  <a:cs typeface="Times New Roman" panose="02020603050405020304" pitchFamily="18" charset="0"/>
                </a:endParaRPr>
              </a:p>
              <a:p>
                <a:pPr algn="just">
                  <a:spcAft>
                    <a:spcPts val="0"/>
                  </a:spcAft>
                </a:pPr>
                <a14:m>
                  <m:oMathPara xmlns:m="http://schemas.openxmlformats.org/officeDocument/2006/math">
                    <m:oMathParaPr>
                      <m:jc m:val="left"/>
                    </m:oMathParaPr>
                    <m:oMath xmlns:m="http://schemas.openxmlformats.org/officeDocument/2006/math">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Ta</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c</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ó </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𝑎𝑏</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2800">
                  <a:effectLst/>
                  <a:latin typeface="+mj-lt"/>
                  <a:ea typeface="Calibri" panose="020F0502020204030204" pitchFamily="34" charset="0"/>
                  <a:cs typeface="Times New Roman" panose="02020603050405020304" pitchFamily="18" charset="0"/>
                </a:endParaRPr>
              </a:p>
              <a:p>
                <a:pPr algn="just">
                  <a:spcAft>
                    <a:spcPts val="0"/>
                  </a:spcAft>
                </a:pPr>
                <a14:m>
                  <m:oMathPara xmlns:m="http://schemas.openxmlformats.org/officeDocument/2006/math">
                    <m:oMathParaPr>
                      <m:jc m:val="left"/>
                    </m:oMathParaPr>
                    <m:oMath xmlns:m="http://schemas.openxmlformats.org/officeDocument/2006/math">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V</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à </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e>
                      </m:d>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sup>
                      </m:sSup>
                    </m:oMath>
                  </m:oMathPara>
                </a14:m>
                <a:endParaRPr lang="en-US" sz="2800">
                  <a:effectLst/>
                  <a:latin typeface="+mj-lt"/>
                  <a:ea typeface="Calibri" panose="020F0502020204030204" pitchFamily="34" charset="0"/>
                  <a:cs typeface="Times New Roman" panose="02020603050405020304" pitchFamily="18" charset="0"/>
                </a:endParaRPr>
              </a:p>
              <a:p>
                <a:pPr algn="just">
                  <a:spcAft>
                    <a:spcPts val="0"/>
                  </a:spcAft>
                </a:pPr>
                <a:r>
                  <a:rPr lang="en-US" sz="2800">
                    <a:effectLst/>
                    <a:latin typeface="+mj-lt"/>
                    <a:ea typeface="Times New Roman" panose="02020603050405020304" pitchFamily="18" charset="0"/>
                    <a:cs typeface="Times New Roman" panose="02020603050405020304" pitchFamily="18" charset="0"/>
                  </a:rPr>
                  <a:t>Nên </a:t>
                </a:r>
                <a14:m>
                  <m:oMath xmlns:m="http://schemas.openxmlformats.org/officeDocument/2006/math">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𝑎𝑏</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e>
                    </m:d>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e>
                    </m:d>
                  </m:oMath>
                </a14:m>
                <a:endParaRPr lang="en-US" sz="2800">
                  <a:effectLst/>
                  <a:latin typeface="+mj-lt"/>
                  <a:ea typeface="Calibri" panose="020F0502020204030204" pitchFamily="34" charset="0"/>
                  <a:cs typeface="Times New Roman" panose="02020603050405020304" pitchFamily="18" charset="0"/>
                </a:endParaRPr>
              </a:p>
              <a:p>
                <a:pPr algn="just">
                  <a:spcAft>
                    <a:spcPts val="0"/>
                  </a:spcAft>
                </a:pPr>
                <a14:m>
                  <m:oMathPara xmlns:m="http://schemas.openxmlformats.org/officeDocument/2006/math">
                    <m:oMathParaPr>
                      <m:jc m:val="left"/>
                    </m:oMathParaPr>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m:rPr>
                          <m:nor/>
                        </m:rPr>
                        <a:rPr lang="en-US" sz="2800">
                          <a:effectLst/>
                          <a:latin typeface="+mj-lt"/>
                          <a:ea typeface="Times New Roman" panose="02020603050405020304" pitchFamily="18" charset="0"/>
                          <a:cs typeface="Times New Roman" panose="02020603050405020304" pitchFamily="18" charset="0"/>
                        </a:rPr>
                        <m:t>S</m:t>
                      </m:r>
                      <m:r>
                        <m:rPr>
                          <m:nor/>
                        </m:rPr>
                        <a:rPr lang="en-US" sz="2800">
                          <a:effectLst/>
                          <a:latin typeface="+mj-lt"/>
                          <a:ea typeface="Times New Roman" panose="02020603050405020304" pitchFamily="18" charset="0"/>
                          <a:cs typeface="Times New Roman" panose="02020603050405020304" pitchFamily="18" charset="0"/>
                        </a:rPr>
                        <m:t>ử </m:t>
                      </m:r>
                      <m:r>
                        <m:rPr>
                          <m:nor/>
                        </m:rPr>
                        <a:rPr lang="en-US" sz="2800">
                          <a:effectLst/>
                          <a:latin typeface="+mj-lt"/>
                          <a:ea typeface="Times New Roman" panose="02020603050405020304" pitchFamily="18" charset="0"/>
                          <a:cs typeface="Times New Roman" panose="02020603050405020304" pitchFamily="18" charset="0"/>
                        </a:rPr>
                        <m:t>d</m:t>
                      </m:r>
                      <m:r>
                        <m:rPr>
                          <m:nor/>
                        </m:rPr>
                        <a:rPr lang="en-US" sz="2800">
                          <a:effectLst/>
                          <a:latin typeface="+mj-lt"/>
                          <a:ea typeface="Times New Roman" panose="02020603050405020304" pitchFamily="18" charset="0"/>
                          <a:cs typeface="Times New Roman" panose="02020603050405020304" pitchFamily="18" charset="0"/>
                        </a:rPr>
                        <m:t>ụ</m:t>
                      </m:r>
                      <m:r>
                        <m:rPr>
                          <m:nor/>
                        </m:rPr>
                        <a:rPr lang="en-US" sz="2800">
                          <a:effectLst/>
                          <a:latin typeface="+mj-lt"/>
                          <a:ea typeface="Times New Roman" panose="02020603050405020304" pitchFamily="18" charset="0"/>
                          <a:cs typeface="Times New Roman" panose="02020603050405020304" pitchFamily="18" charset="0"/>
                        </a:rPr>
                        <m:t>ng</m:t>
                      </m:r>
                      <m:r>
                        <m:rPr>
                          <m:nor/>
                        </m:rPr>
                        <a:rPr lang="en-US" sz="2800">
                          <a:effectLst/>
                          <a:latin typeface="+mj-lt"/>
                          <a:ea typeface="Times New Roman" panose="02020603050405020304" pitchFamily="18" charset="0"/>
                          <a:cs typeface="Times New Roman" panose="02020603050405020304" pitchFamily="18" charset="0"/>
                        </a:rPr>
                        <m:t> </m:t>
                      </m:r>
                      <m:r>
                        <m:rPr>
                          <m:nor/>
                        </m:rPr>
                        <a:rPr lang="en-US" sz="2800">
                          <a:effectLst/>
                          <a:latin typeface="+mj-lt"/>
                          <a:ea typeface="Times New Roman" panose="02020603050405020304" pitchFamily="18" charset="0"/>
                          <a:cs typeface="Times New Roman" panose="02020603050405020304" pitchFamily="18" charset="0"/>
                        </a:rPr>
                        <m:t>t</m:t>
                      </m:r>
                      <m:r>
                        <m:rPr>
                          <m:nor/>
                        </m:rPr>
                        <a:rPr lang="en-US" sz="2800">
                          <a:effectLst/>
                          <a:latin typeface="+mj-lt"/>
                          <a:ea typeface="Times New Roman" panose="02020603050405020304" pitchFamily="18" charset="0"/>
                          <a:cs typeface="Times New Roman" panose="02020603050405020304" pitchFamily="18" charset="0"/>
                        </a:rPr>
                        <m:t>í</m:t>
                      </m:r>
                      <m:r>
                        <m:rPr>
                          <m:nor/>
                        </m:rPr>
                        <a:rPr lang="en-US" sz="2800">
                          <a:effectLst/>
                          <a:latin typeface="+mj-lt"/>
                          <a:ea typeface="Times New Roman" panose="02020603050405020304" pitchFamily="18" charset="0"/>
                          <a:cs typeface="Times New Roman" panose="02020603050405020304" pitchFamily="18" charset="0"/>
                        </a:rPr>
                        <m:t>nh</m:t>
                      </m:r>
                      <m:r>
                        <m:rPr>
                          <m:nor/>
                        </m:rPr>
                        <a:rPr lang="en-US" sz="2800">
                          <a:effectLst/>
                          <a:latin typeface="+mj-lt"/>
                          <a:ea typeface="Times New Roman" panose="02020603050405020304" pitchFamily="18" charset="0"/>
                          <a:cs typeface="Times New Roman" panose="02020603050405020304" pitchFamily="18" charset="0"/>
                        </a:rPr>
                        <m:t> </m:t>
                      </m:r>
                      <m:r>
                        <m:rPr>
                          <m:nor/>
                        </m:rPr>
                        <a:rPr lang="en-US" sz="2800">
                          <a:effectLst/>
                          <a:latin typeface="+mj-lt"/>
                          <a:ea typeface="Times New Roman" panose="02020603050405020304" pitchFamily="18" charset="0"/>
                          <a:cs typeface="Times New Roman" panose="02020603050405020304" pitchFamily="18" charset="0"/>
                        </a:rPr>
                        <m:t>ch</m:t>
                      </m:r>
                      <m:r>
                        <m:rPr>
                          <m:nor/>
                        </m:rPr>
                        <a:rPr lang="en-US" sz="2800">
                          <a:effectLst/>
                          <a:latin typeface="+mj-lt"/>
                          <a:ea typeface="Times New Roman" panose="02020603050405020304" pitchFamily="18" charset="0"/>
                          <a:cs typeface="Times New Roman" panose="02020603050405020304" pitchFamily="18" charset="0"/>
                        </a:rPr>
                        <m:t>ấ</m:t>
                      </m:r>
                      <m:r>
                        <m:rPr>
                          <m:nor/>
                        </m:rPr>
                        <a:rPr lang="en-US" sz="2800">
                          <a:effectLst/>
                          <a:latin typeface="+mj-lt"/>
                          <a:ea typeface="Times New Roman" panose="02020603050405020304" pitchFamily="18" charset="0"/>
                          <a:cs typeface="Times New Roman" panose="02020603050405020304" pitchFamily="18" charset="0"/>
                        </a:rPr>
                        <m:t>t</m:t>
                      </m:r>
                      <m:r>
                        <m:rPr>
                          <m:nor/>
                        </m:rPr>
                        <a:rPr lang="en-US" sz="2800">
                          <a:effectLst/>
                          <a:latin typeface="+mj-lt"/>
                          <a:ea typeface="Times New Roman" panose="02020603050405020304" pitchFamily="18" charset="0"/>
                          <a:cs typeface="Times New Roman" panose="02020603050405020304" pitchFamily="18" charset="0"/>
                        </a:rPr>
                        <m:t>:</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e>
                          </m:d>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e>
                          </m:d>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𝑎𝑏</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𝑎𝑏</m:t>
                          </m:r>
                        </m:den>
                      </m:f>
                    </m:oMath>
                  </m:oMathPara>
                </a14:m>
                <a:endParaRPr lang="en-US" sz="2800">
                  <a:effectLst/>
                  <a:latin typeface="+mj-lt"/>
                  <a:ea typeface="Calibri" panose="020F0502020204030204" pitchFamily="34" charset="0"/>
                  <a:cs typeface="Times New Roman" panose="02020603050405020304" pitchFamily="18" charset="0"/>
                </a:endParaRPr>
              </a:p>
              <a:p>
                <a:pPr algn="just">
                  <a:spcAft>
                    <a:spcPts val="0"/>
                  </a:spcAft>
                </a:pPr>
                <a14:m>
                  <m:oMathPara xmlns:m="http://schemas.openxmlformats.org/officeDocument/2006/math">
                    <m:oMathParaPr>
                      <m:jc m:val="left"/>
                    </m:oMathParaPr>
                    <m:oMath xmlns:m="http://schemas.openxmlformats.org/officeDocument/2006/math">
                      <m:r>
                        <m:rPr>
                          <m:nor/>
                        </m:rPr>
                        <a:rPr lang="en-US" sz="2800">
                          <a:effectLst/>
                          <a:latin typeface="+mj-lt"/>
                          <a:ea typeface="Times New Roman" panose="02020603050405020304" pitchFamily="18" charset="0"/>
                          <a:cs typeface="Times New Roman" panose="02020603050405020304" pitchFamily="18" charset="0"/>
                        </a:rPr>
                        <m:t>V</m:t>
                      </m:r>
                      <m:r>
                        <m:rPr>
                          <m:nor/>
                        </m:rPr>
                        <a:rPr lang="en-US" sz="2800">
                          <a:effectLst/>
                          <a:latin typeface="+mj-lt"/>
                          <a:ea typeface="Times New Roman" panose="02020603050405020304" pitchFamily="18" charset="0"/>
                          <a:cs typeface="Times New Roman" panose="02020603050405020304" pitchFamily="18" charset="0"/>
                        </a:rPr>
                        <m:t>ậ</m:t>
                      </m:r>
                      <m:r>
                        <m:rPr>
                          <m:nor/>
                        </m:rPr>
                        <a:rPr lang="en-US" sz="2800">
                          <a:effectLst/>
                          <a:latin typeface="+mj-lt"/>
                          <a:ea typeface="Times New Roman" panose="02020603050405020304" pitchFamily="18" charset="0"/>
                          <a:cs typeface="Times New Roman" panose="02020603050405020304" pitchFamily="18" charset="0"/>
                        </a:rPr>
                        <m:t>y</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𝑎𝑏</m:t>
                          </m:r>
                        </m:den>
                      </m:f>
                    </m:oMath>
                  </m:oMathPara>
                </a14:m>
                <a:endParaRPr lang="en-US" sz="2800">
                  <a:effectLst/>
                  <a:latin typeface="+mj-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33400" y="2228978"/>
                <a:ext cx="11506200" cy="4248022"/>
              </a:xfrm>
              <a:prstGeom prst="rect">
                <a:avLst/>
              </a:prstGeom>
              <a:blipFill>
                <a:blip r:embed="rId3"/>
                <a:stretch>
                  <a:fillRect l="-1113" t="-1578"/>
                </a:stretch>
              </a:blipFill>
            </p:spPr>
            <p:txBody>
              <a:bodyPr/>
              <a:lstStyle/>
              <a:p>
                <a:r>
                  <a:rPr lang="en-US">
                    <a:noFill/>
                  </a:rPr>
                  <a:t> </a:t>
                </a:r>
              </a:p>
            </p:txBody>
          </p:sp>
        </mc:Fallback>
      </mc:AlternateContent>
    </p:spTree>
    <p:extLst>
      <p:ext uri="{BB962C8B-B14F-4D97-AF65-F5344CB8AC3E}">
        <p14:creationId xmlns:p14="http://schemas.microsoft.com/office/powerpoint/2010/main" val="119809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28600"/>
            <a:ext cx="7467600"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a:ln/>
                <a:solidFill>
                  <a:srgbClr val="C00000"/>
                </a:solidFill>
                <a:latin typeface="+mj-lt"/>
              </a:rPr>
              <a:t>3</a:t>
            </a:r>
            <a:r>
              <a:rPr lang="en-US" sz="3200" b="1" smtClean="0">
                <a:ln/>
                <a:solidFill>
                  <a:srgbClr val="C00000"/>
                </a:solidFill>
                <a:latin typeface="+mj-lt"/>
              </a:rPr>
              <a:t>. TÍNH CHẤT CƠ BẢN CỦA PHÂN THỨC</a:t>
            </a:r>
            <a:endParaRPr lang="en-US" sz="3200" b="1">
              <a:ln/>
              <a:solidFill>
                <a:srgbClr val="C00000"/>
              </a:solidFill>
              <a:latin typeface="+mj-lt"/>
            </a:endParaRPr>
          </a:p>
        </p:txBody>
      </p:sp>
      <mc:AlternateContent xmlns:mc="http://schemas.openxmlformats.org/markup-compatibility/2006" xmlns:a14="http://schemas.microsoft.com/office/drawing/2010/main">
        <mc:Choice Requires="a14">
          <p:sp>
            <p:nvSpPr>
              <p:cNvPr id="3" name="Rectangle 2"/>
              <p:cNvSpPr/>
              <p:nvPr/>
            </p:nvSpPr>
            <p:spPr>
              <a:xfrm>
                <a:off x="457200" y="914400"/>
                <a:ext cx="11506200" cy="1406026"/>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nor/>
                        </m:rPr>
                        <a:rPr lang="en-US" sz="2800" b="1" i="0" smtClean="0">
                          <a:ln>
                            <a:noFill/>
                          </a:ln>
                          <a:solidFill>
                            <a:srgbClr val="00B050"/>
                          </a:solidFill>
                          <a:effectLst/>
                          <a:latin typeface="+mj-lt"/>
                          <a:ea typeface="Times New Roman" panose="02020603050405020304" pitchFamily="18" charset="0"/>
                          <a:cs typeface="Times New Roman" panose="02020603050405020304" pitchFamily="18" charset="0"/>
                        </a:rPr>
                        <m:t>Th</m:t>
                      </m:r>
                      <m:r>
                        <m:rPr>
                          <m:nor/>
                        </m:rPr>
                        <a:rPr lang="en-US" sz="2800" b="1" i="0" smtClean="0">
                          <a:ln>
                            <a:noFill/>
                          </a:ln>
                          <a:solidFill>
                            <a:srgbClr val="00B050"/>
                          </a:solidFill>
                          <a:effectLst/>
                          <a:latin typeface="+mj-lt"/>
                          <a:ea typeface="Times New Roman" panose="02020603050405020304" pitchFamily="18" charset="0"/>
                          <a:cs typeface="Times New Roman" panose="02020603050405020304" pitchFamily="18" charset="0"/>
                        </a:rPr>
                        <m:t>ự</m:t>
                      </m:r>
                      <m:r>
                        <m:rPr>
                          <m:nor/>
                        </m:rPr>
                        <a:rPr lang="en-US" sz="2800" b="1" i="0" smtClean="0">
                          <a:ln>
                            <a:noFill/>
                          </a:ln>
                          <a:solidFill>
                            <a:srgbClr val="00B050"/>
                          </a:solidFill>
                          <a:effectLst/>
                          <a:latin typeface="+mj-lt"/>
                          <a:ea typeface="Times New Roman" panose="02020603050405020304" pitchFamily="18" charset="0"/>
                          <a:cs typeface="Times New Roman" panose="02020603050405020304" pitchFamily="18" charset="0"/>
                        </a:rPr>
                        <m:t>c</m:t>
                      </m:r>
                      <m:r>
                        <m:rPr>
                          <m:nor/>
                        </m:rPr>
                        <a:rPr lang="en-US" sz="2800" b="1" i="0" smtClean="0">
                          <a:ln>
                            <a:noFill/>
                          </a:ln>
                          <a:solidFill>
                            <a:srgbClr val="00B050"/>
                          </a:solidFill>
                          <a:effectLst/>
                          <a:latin typeface="+mj-lt"/>
                          <a:ea typeface="Times New Roman" panose="02020603050405020304" pitchFamily="18" charset="0"/>
                          <a:cs typeface="Times New Roman" panose="02020603050405020304" pitchFamily="18" charset="0"/>
                        </a:rPr>
                        <m:t> </m:t>
                      </m:r>
                      <m:r>
                        <m:rPr>
                          <m:nor/>
                        </m:rPr>
                        <a:rPr lang="en-US" sz="2800" b="1" i="0" smtClean="0">
                          <a:ln>
                            <a:noFill/>
                          </a:ln>
                          <a:solidFill>
                            <a:srgbClr val="00B050"/>
                          </a:solidFill>
                          <a:effectLst/>
                          <a:latin typeface="+mj-lt"/>
                          <a:ea typeface="Times New Roman" panose="02020603050405020304" pitchFamily="18" charset="0"/>
                          <a:cs typeface="Times New Roman" panose="02020603050405020304" pitchFamily="18" charset="0"/>
                        </a:rPr>
                        <m:t>h</m:t>
                      </m:r>
                      <m:r>
                        <m:rPr>
                          <m:nor/>
                        </m:rPr>
                        <a:rPr lang="en-US" sz="2800" b="1" i="0" smtClean="0">
                          <a:ln>
                            <a:noFill/>
                          </a:ln>
                          <a:solidFill>
                            <a:srgbClr val="00B050"/>
                          </a:solidFill>
                          <a:effectLst/>
                          <a:latin typeface="+mj-lt"/>
                          <a:ea typeface="Times New Roman" panose="02020603050405020304" pitchFamily="18" charset="0"/>
                          <a:cs typeface="Times New Roman" panose="02020603050405020304" pitchFamily="18" charset="0"/>
                        </a:rPr>
                        <m:t>à</m:t>
                      </m:r>
                      <m:r>
                        <m:rPr>
                          <m:nor/>
                        </m:rPr>
                        <a:rPr lang="en-US" sz="2800" b="1" i="0" smtClean="0">
                          <a:ln>
                            <a:noFill/>
                          </a:ln>
                          <a:solidFill>
                            <a:srgbClr val="00B050"/>
                          </a:solidFill>
                          <a:effectLst/>
                          <a:latin typeface="+mj-lt"/>
                          <a:ea typeface="Times New Roman" panose="02020603050405020304" pitchFamily="18" charset="0"/>
                          <a:cs typeface="Times New Roman" panose="02020603050405020304" pitchFamily="18" charset="0"/>
                        </a:rPr>
                        <m:t>nh</m:t>
                      </m:r>
                      <m:r>
                        <m:rPr>
                          <m:nor/>
                        </m:rPr>
                        <a:rPr lang="en-US" sz="2800" b="1" i="0" smtClean="0">
                          <a:ln>
                            <a:noFill/>
                          </a:ln>
                          <a:solidFill>
                            <a:srgbClr val="00B050"/>
                          </a:solidFill>
                          <a:effectLst/>
                          <a:latin typeface="+mj-lt"/>
                          <a:ea typeface="Times New Roman" panose="02020603050405020304" pitchFamily="18" charset="0"/>
                          <a:cs typeface="Times New Roman" panose="02020603050405020304" pitchFamily="18" charset="0"/>
                        </a:rPr>
                        <m:t> 5. </m:t>
                      </m:r>
                      <m:r>
                        <m:rPr>
                          <m:nor/>
                        </m:rPr>
                        <a:rPr lang="en-US" sz="2800" smtClean="0">
                          <a:latin typeface="+mj-lt"/>
                        </a:rPr>
                        <m:t>R</m:t>
                      </m:r>
                      <m:r>
                        <m:rPr>
                          <m:nor/>
                        </m:rPr>
                        <a:rPr lang="en-US" sz="2800" smtClean="0">
                          <a:latin typeface="+mj-lt"/>
                        </a:rPr>
                        <m:t>ú</m:t>
                      </m:r>
                      <m:r>
                        <m:rPr>
                          <m:nor/>
                        </m:rPr>
                        <a:rPr lang="en-US" sz="2800" smtClean="0">
                          <a:latin typeface="+mj-lt"/>
                        </a:rPr>
                        <m:t>t</m:t>
                      </m:r>
                      <m:r>
                        <m:rPr>
                          <m:nor/>
                        </m:rPr>
                        <a:rPr lang="en-US" sz="2800" smtClean="0">
                          <a:latin typeface="+mj-lt"/>
                        </a:rPr>
                        <m:t> </m:t>
                      </m:r>
                      <m:r>
                        <m:rPr>
                          <m:nor/>
                        </m:rPr>
                        <a:rPr lang="en-US" sz="2800" smtClean="0">
                          <a:latin typeface="+mj-lt"/>
                        </a:rPr>
                        <m:t>g</m:t>
                      </m:r>
                      <m:r>
                        <m:rPr>
                          <m:nor/>
                        </m:rPr>
                        <a:rPr lang="en-US" sz="2800" smtClean="0">
                          <a:latin typeface="+mj-lt"/>
                        </a:rPr>
                        <m:t>ọ</m:t>
                      </m:r>
                      <m:r>
                        <m:rPr>
                          <m:nor/>
                        </m:rPr>
                        <a:rPr lang="en-US" sz="2800" smtClean="0">
                          <a:latin typeface="+mj-lt"/>
                        </a:rPr>
                        <m:t>n</m:t>
                      </m:r>
                      <m:r>
                        <m:rPr>
                          <m:nor/>
                        </m:rPr>
                        <a:rPr lang="en-US" sz="2800" smtClean="0">
                          <a:latin typeface="+mj-lt"/>
                        </a:rPr>
                        <m:t> </m:t>
                      </m:r>
                      <m:r>
                        <m:rPr>
                          <m:nor/>
                        </m:rPr>
                        <a:rPr lang="en-US" sz="2800" smtClean="0">
                          <a:latin typeface="+mj-lt"/>
                        </a:rPr>
                        <m:t>c</m:t>
                      </m:r>
                      <m:r>
                        <m:rPr>
                          <m:nor/>
                        </m:rPr>
                        <a:rPr lang="en-US" sz="2800" smtClean="0">
                          <a:latin typeface="+mj-lt"/>
                        </a:rPr>
                        <m:t>á</m:t>
                      </m:r>
                      <m:r>
                        <m:rPr>
                          <m:nor/>
                        </m:rPr>
                        <a:rPr lang="en-US" sz="2800" smtClean="0">
                          <a:latin typeface="+mj-lt"/>
                        </a:rPr>
                        <m:t>c</m:t>
                      </m:r>
                      <m:r>
                        <m:rPr>
                          <m:nor/>
                        </m:rPr>
                        <a:rPr lang="en-US" sz="2800" smtClean="0">
                          <a:latin typeface="+mj-lt"/>
                        </a:rPr>
                        <m:t> </m:t>
                      </m:r>
                      <m:r>
                        <m:rPr>
                          <m:nor/>
                        </m:rPr>
                        <a:rPr lang="en-US" sz="2800" smtClean="0">
                          <a:latin typeface="+mj-lt"/>
                        </a:rPr>
                        <m:t>ph</m:t>
                      </m:r>
                      <m:r>
                        <m:rPr>
                          <m:nor/>
                        </m:rPr>
                        <a:rPr lang="en-US" sz="2800" smtClean="0">
                          <a:latin typeface="+mj-lt"/>
                        </a:rPr>
                        <m:t>â</m:t>
                      </m:r>
                      <m:r>
                        <m:rPr>
                          <m:nor/>
                        </m:rPr>
                        <a:rPr lang="en-US" sz="2800" smtClean="0">
                          <a:latin typeface="+mj-lt"/>
                        </a:rPr>
                        <m:t>n</m:t>
                      </m:r>
                      <m:r>
                        <m:rPr>
                          <m:nor/>
                        </m:rPr>
                        <a:rPr lang="en-US" sz="2800" smtClean="0">
                          <a:latin typeface="+mj-lt"/>
                        </a:rPr>
                        <m:t> </m:t>
                      </m:r>
                      <m:r>
                        <m:rPr>
                          <m:nor/>
                        </m:rPr>
                        <a:rPr lang="en-US" sz="2800" smtClean="0">
                          <a:latin typeface="+mj-lt"/>
                        </a:rPr>
                        <m:t>th</m:t>
                      </m:r>
                      <m:r>
                        <m:rPr>
                          <m:nor/>
                        </m:rPr>
                        <a:rPr lang="en-US" sz="2800" smtClean="0">
                          <a:latin typeface="+mj-lt"/>
                        </a:rPr>
                        <m:t>ứ</m:t>
                      </m:r>
                      <m:r>
                        <m:rPr>
                          <m:nor/>
                        </m:rPr>
                        <a:rPr lang="en-US" sz="2800" smtClean="0">
                          <a:latin typeface="+mj-lt"/>
                        </a:rPr>
                        <m:t>c</m:t>
                      </m:r>
                      <m:r>
                        <m:rPr>
                          <m:nor/>
                        </m:rPr>
                        <a:rPr lang="en-US" sz="2800" smtClean="0">
                          <a:latin typeface="+mj-lt"/>
                        </a:rPr>
                        <m:t> </m:t>
                      </m:r>
                      <m:r>
                        <m:rPr>
                          <m:nor/>
                        </m:rPr>
                        <a:rPr lang="en-US" sz="2800" smtClean="0">
                          <a:latin typeface="+mj-lt"/>
                        </a:rPr>
                        <m:t>sau</m:t>
                      </m:r>
                      <m:r>
                        <m:rPr>
                          <m:nor/>
                        </m:rPr>
                        <a:rPr lang="en-US" sz="2800" smtClean="0">
                          <a:latin typeface="+mj-lt"/>
                        </a:rPr>
                        <m:t>: </m:t>
                      </m:r>
                    </m:oMath>
                  </m:oMathPara>
                </a14:m>
                <a:endParaRPr lang="en-US" sz="2800">
                  <a:latin typeface="+mj-lt"/>
                </a:endParaRPr>
              </a:p>
              <a:p>
                <a:pPr/>
                <a14:m>
                  <m:oMathPara xmlns:m="http://schemas.openxmlformats.org/officeDocument/2006/math">
                    <m:oMathParaPr>
                      <m:jc m:val="left"/>
                    </m:oMathParaPr>
                    <m:oMath xmlns:m="http://schemas.openxmlformats.org/officeDocument/2006/math">
                      <m:r>
                        <m:rPr>
                          <m:sty m:val="p"/>
                        </m:rPr>
                        <a:rPr lang="en-US" sz="2800">
                          <a:latin typeface="Cambria Math" panose="02040503050406030204" pitchFamily="18" charset="0"/>
                        </a:rPr>
                        <m:t>a</m:t>
                      </m:r>
                      <m:r>
                        <a:rPr lang="en-US" sz="2800">
                          <a:latin typeface="Cambria Math" panose="02040503050406030204" pitchFamily="18" charset="0"/>
                        </a:rPr>
                        <m:t>) </m:t>
                      </m:r>
                      <m:f>
                        <m:fPr>
                          <m:ctrlPr>
                            <a:rPr lang="en-US" sz="2800" i="1">
                              <a:latin typeface="Cambria Math" panose="02040503050406030204" pitchFamily="18" charset="0"/>
                            </a:rPr>
                          </m:ctrlPr>
                        </m:fPr>
                        <m:num>
                          <m:r>
                            <a:rPr lang="en-US" sz="2800" i="1">
                              <a:latin typeface="Cambria Math" panose="02040503050406030204" pitchFamily="18" charset="0"/>
                            </a:rPr>
                            <m:t>3</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2</m:t>
                              </m:r>
                            </m:sup>
                          </m:sSup>
                          <m:r>
                            <a:rPr lang="en-US" sz="2800" i="1">
                              <a:latin typeface="Cambria Math" panose="02040503050406030204" pitchFamily="18" charset="0"/>
                            </a:rPr>
                            <m:t>+6</m:t>
                          </m:r>
                          <m:r>
                            <a:rPr lang="en-US" sz="2800" i="1">
                              <a:latin typeface="Cambria Math" panose="02040503050406030204" pitchFamily="18" charset="0"/>
                            </a:rPr>
                            <m:t>𝑥𝑦</m:t>
                          </m:r>
                        </m:num>
                        <m:den>
                          <m:r>
                            <a:rPr lang="en-US" sz="2800" i="1">
                              <a:latin typeface="Cambria Math" panose="02040503050406030204" pitchFamily="18" charset="0"/>
                            </a:rPr>
                            <m:t>6</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2</m:t>
                              </m:r>
                            </m:sup>
                          </m:sSup>
                        </m:den>
                      </m:f>
                      <m:r>
                        <a:rPr lang="en-US" sz="2800" i="1">
                          <a:latin typeface="Cambria Math" panose="02040503050406030204" pitchFamily="18" charset="0"/>
                        </a:rPr>
                        <m:t>             </m:t>
                      </m:r>
                      <m:r>
                        <a:rPr lang="en-US" sz="2800" b="0" i="0" smtClean="0">
                          <a:latin typeface="Cambria Math" panose="02040503050406030204" pitchFamily="18" charset="0"/>
                        </a:rPr>
                        <m:t>             </m:t>
                      </m:r>
                      <m:r>
                        <m:rPr>
                          <m:sty m:val="p"/>
                        </m:rPr>
                        <a:rPr lang="en-US" sz="2800">
                          <a:latin typeface="Cambria Math" panose="02040503050406030204" pitchFamily="18" charset="0"/>
                        </a:rPr>
                        <m:t>b</m:t>
                      </m:r>
                      <m:r>
                        <a:rPr lang="en-US" sz="2800">
                          <a:latin typeface="Cambria Math" panose="02040503050406030204" pitchFamily="18" charset="0"/>
                        </a:rPr>
                        <m:t>) </m:t>
                      </m:r>
                      <m:f>
                        <m:fPr>
                          <m:ctrlPr>
                            <a:rPr lang="en-US" sz="2800" i="1">
                              <a:latin typeface="Cambria Math" panose="02040503050406030204" pitchFamily="18" charset="0"/>
                            </a:rPr>
                          </m:ctrlPr>
                        </m:fPr>
                        <m:num>
                          <m:r>
                            <a:rPr lang="en-US" sz="2800" i="1">
                              <a:latin typeface="Cambria Math" panose="02040503050406030204" pitchFamily="18" charset="0"/>
                            </a:rPr>
                            <m:t>2</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2</m:t>
                              </m:r>
                            </m:sup>
                          </m:sSup>
                          <m:r>
                            <a:rPr lang="en-US" sz="2800" i="1">
                              <a:latin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3</m:t>
                              </m:r>
                            </m:sup>
                          </m:sSup>
                        </m:num>
                        <m:den>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2</m:t>
                              </m:r>
                            </m:sup>
                          </m:sSup>
                          <m:r>
                            <a:rPr lang="en-US" sz="2800" i="1">
                              <a:latin typeface="Cambria Math" panose="02040503050406030204" pitchFamily="18" charset="0"/>
                            </a:rPr>
                            <m:t>−4</m:t>
                          </m:r>
                        </m:den>
                      </m:f>
                      <m:r>
                        <a:rPr lang="en-US" sz="2800" i="1">
                          <a:latin typeface="Cambria Math" panose="02040503050406030204" pitchFamily="18" charset="0"/>
                        </a:rPr>
                        <m:t>             </m:t>
                      </m:r>
                      <m:r>
                        <a:rPr lang="en-US" sz="2800" b="0" i="0" smtClean="0">
                          <a:latin typeface="Cambria Math" panose="02040503050406030204" pitchFamily="18" charset="0"/>
                        </a:rPr>
                        <m:t>             </m:t>
                      </m:r>
                      <m:r>
                        <m:rPr>
                          <m:sty m:val="p"/>
                        </m:rPr>
                        <a:rPr lang="en-US" sz="2800">
                          <a:latin typeface="Cambria Math" panose="02040503050406030204" pitchFamily="18" charset="0"/>
                        </a:rPr>
                        <m:t>c</m:t>
                      </m:r>
                      <m:r>
                        <a:rPr lang="en-US" sz="2800">
                          <a:latin typeface="Cambria Math" panose="02040503050406030204" pitchFamily="18" charset="0"/>
                        </a:rPr>
                        <m:t>) </m:t>
                      </m:r>
                      <m:f>
                        <m:fPr>
                          <m:ctrlPr>
                            <a:rPr lang="en-US" sz="2800" i="1">
                              <a:latin typeface="Cambria Math" panose="02040503050406030204" pitchFamily="18" charset="0"/>
                            </a:rPr>
                          </m:ctrlPr>
                        </m:fPr>
                        <m:num>
                          <m:r>
                            <a:rPr lang="en-US" sz="2800" i="1">
                              <a:latin typeface="Cambria Math" panose="02040503050406030204" pitchFamily="18" charset="0"/>
                            </a:rPr>
                            <m:t>𝑥</m:t>
                          </m:r>
                          <m:r>
                            <a:rPr lang="en-US" sz="2800" i="1">
                              <a:latin typeface="Cambria Math" panose="02040503050406030204" pitchFamily="18" charset="0"/>
                            </a:rPr>
                            <m:t>+1</m:t>
                          </m:r>
                        </m:num>
                        <m:den>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3</m:t>
                              </m:r>
                            </m:sup>
                          </m:sSup>
                          <m:r>
                            <a:rPr lang="en-US" sz="2800" i="1">
                              <a:latin typeface="Cambria Math" panose="02040503050406030204" pitchFamily="18" charset="0"/>
                            </a:rPr>
                            <m:t>+1</m:t>
                          </m:r>
                        </m:den>
                      </m:f>
                    </m:oMath>
                  </m:oMathPara>
                </a14:m>
                <a:endParaRPr lang="en-US" sz="2800">
                  <a:effectLst/>
                  <a:latin typeface="+mj-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57200" y="914400"/>
                <a:ext cx="11506200" cy="140602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81000" y="2395376"/>
                <a:ext cx="11353800" cy="1528111"/>
              </a:xfrm>
              <a:prstGeom prst="rect">
                <a:avLst/>
              </a:prstGeom>
            </p:spPr>
            <p:txBody>
              <a:bodyPr wrap="square">
                <a:spAutoFit/>
              </a:bodyPr>
              <a:lstStyle/>
              <a:p>
                <a:pPr algn="ctr">
                  <a:lnSpc>
                    <a:spcPct val="130000"/>
                  </a:lnSpc>
                  <a:spcAft>
                    <a:spcPts val="0"/>
                  </a:spcAft>
                </a:pPr>
                <a:r>
                  <a:rPr lang="en-US" sz="2800">
                    <a:latin typeface="+mj-lt"/>
                    <a:ea typeface="Times New Roman" panose="02020603050405020304" pitchFamily="18" charset="0"/>
                    <a:cs typeface="Times New Roman" panose="02020603050405020304" pitchFamily="18" charset="0"/>
                  </a:rPr>
                  <a:t>Giải</a:t>
                </a:r>
                <a:endParaRPr lang="en-US" sz="2800">
                  <a:effectLst/>
                  <a:latin typeface="+mj-lt"/>
                  <a:ea typeface="Calibri" panose="020F0502020204030204" pitchFamily="34"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a</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+6</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6</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d>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den>
                      </m:f>
                    </m:oMath>
                  </m:oMathPara>
                </a14:m>
                <a:endParaRPr lang="en-US" sz="2800">
                  <a:latin typeface="+mj-lt"/>
                </a:endParaRPr>
              </a:p>
            </p:txBody>
          </p:sp>
        </mc:Choice>
        <mc:Fallback xmlns="">
          <p:sp>
            <p:nvSpPr>
              <p:cNvPr id="4" name="Rectangle 3"/>
              <p:cNvSpPr>
                <a:spLocks noRot="1" noChangeAspect="1" noMove="1" noResize="1" noEditPoints="1" noAdjustHandles="1" noChangeArrowheads="1" noChangeShapeType="1" noTextEdit="1"/>
              </p:cNvSpPr>
              <p:nvPr/>
            </p:nvSpPr>
            <p:spPr>
              <a:xfrm>
                <a:off x="381000" y="2395376"/>
                <a:ext cx="11353800" cy="152811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04800" y="4038600"/>
                <a:ext cx="8882047" cy="10178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800">
                          <a:latin typeface="Cambria Math" panose="02040503050406030204" pitchFamily="18" charset="0"/>
                        </a:rPr>
                        <m:t>b</m:t>
                      </m:r>
                      <m:r>
                        <a:rPr lang="en-US" sz="2800" i="0">
                          <a:latin typeface="Cambria Math" panose="02040503050406030204" pitchFamily="18" charset="0"/>
                        </a:rPr>
                        <m:t>) </m:t>
                      </m:r>
                      <m:f>
                        <m:fPr>
                          <m:ctrlPr>
                            <a:rPr lang="en-US" sz="2800" i="1">
                              <a:latin typeface="Cambria Math" panose="02040503050406030204" pitchFamily="18" charset="0"/>
                            </a:rPr>
                          </m:ctrlPr>
                        </m:fPr>
                        <m:num>
                          <m:r>
                            <a:rPr lang="en-US" sz="2800" i="0">
                              <a:latin typeface="Cambria Math" panose="02040503050406030204" pitchFamily="18" charset="0"/>
                            </a:rPr>
                            <m:t>2</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0">
                                  <a:latin typeface="Cambria Math" panose="02040503050406030204" pitchFamily="18" charset="0"/>
                                </a:rPr>
                                <m:t>2</m:t>
                              </m:r>
                            </m:sup>
                          </m:sSup>
                          <m:r>
                            <a:rPr lang="en-US" sz="2800" i="0">
                              <a:latin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0">
                                  <a:latin typeface="Cambria Math" panose="02040503050406030204" pitchFamily="18" charset="0"/>
                                </a:rPr>
                                <m:t>3</m:t>
                              </m:r>
                            </m:sup>
                          </m:sSup>
                        </m:num>
                        <m:den>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0">
                                  <a:latin typeface="Cambria Math" panose="02040503050406030204" pitchFamily="18" charset="0"/>
                                </a:rPr>
                                <m:t>2</m:t>
                              </m:r>
                            </m:sup>
                          </m:sSup>
                          <m:r>
                            <a:rPr lang="en-US" sz="2800" i="0">
                              <a:latin typeface="Cambria Math" panose="02040503050406030204" pitchFamily="18" charset="0"/>
                            </a:rPr>
                            <m:t>−4</m:t>
                          </m:r>
                        </m:den>
                      </m:f>
                      <m:r>
                        <a:rPr lang="en-US" sz="2800" i="0">
                          <a:latin typeface="Cambria Math" panose="02040503050406030204" pitchFamily="18" charset="0"/>
                        </a:rPr>
                        <m:t>=</m:t>
                      </m:r>
                      <m:f>
                        <m:fPr>
                          <m:ctrlPr>
                            <a:rPr lang="en-US" sz="2800" i="1">
                              <a:latin typeface="Cambria Math" panose="02040503050406030204" pitchFamily="18" charset="0"/>
                            </a:rPr>
                          </m:ctrlPr>
                        </m:fPr>
                        <m:num>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0">
                                  <a:latin typeface="Cambria Math" panose="02040503050406030204" pitchFamily="18" charset="0"/>
                                </a:rPr>
                                <m:t>2</m:t>
                              </m:r>
                            </m:sup>
                          </m:sSup>
                          <m:d>
                            <m:dPr>
                              <m:ctrlPr>
                                <a:rPr lang="en-US" sz="2800" i="1">
                                  <a:latin typeface="Cambria Math" panose="02040503050406030204" pitchFamily="18" charset="0"/>
                                </a:rPr>
                              </m:ctrlPr>
                            </m:dPr>
                            <m:e>
                              <m:r>
                                <a:rPr lang="en-US" sz="2800" i="0">
                                  <a:latin typeface="Cambria Math" panose="02040503050406030204" pitchFamily="18" charset="0"/>
                                </a:rPr>
                                <m:t>2−</m:t>
                              </m:r>
                              <m:r>
                                <a:rPr lang="en-US" sz="2800" i="1">
                                  <a:latin typeface="Cambria Math" panose="02040503050406030204" pitchFamily="18" charset="0"/>
                                </a:rPr>
                                <m:t>𝑥</m:t>
                              </m:r>
                            </m:e>
                          </m:d>
                        </m:num>
                        <m:den>
                          <m:d>
                            <m:dPr>
                              <m:ctrlPr>
                                <a:rPr lang="en-US" sz="2800" i="1">
                                  <a:latin typeface="Cambria Math" panose="02040503050406030204" pitchFamily="18" charset="0"/>
                                </a:rPr>
                              </m:ctrlPr>
                            </m:dPr>
                            <m:e>
                              <m:r>
                                <a:rPr lang="en-US" sz="2800" i="1">
                                  <a:latin typeface="Cambria Math" panose="02040503050406030204" pitchFamily="18" charset="0"/>
                                </a:rPr>
                                <m:t>𝑥</m:t>
                              </m:r>
                              <m:r>
                                <a:rPr lang="en-US" sz="2800" i="0">
                                  <a:latin typeface="Cambria Math" panose="02040503050406030204" pitchFamily="18" charset="0"/>
                                </a:rPr>
                                <m:t>+2</m:t>
                              </m:r>
                            </m:e>
                          </m:d>
                          <m:d>
                            <m:dPr>
                              <m:ctrlPr>
                                <a:rPr lang="en-US" sz="2800" i="1">
                                  <a:latin typeface="Cambria Math" panose="02040503050406030204" pitchFamily="18" charset="0"/>
                                </a:rPr>
                              </m:ctrlPr>
                            </m:dPr>
                            <m:e>
                              <m:r>
                                <a:rPr lang="en-US" sz="2800" i="1">
                                  <a:latin typeface="Cambria Math" panose="02040503050406030204" pitchFamily="18" charset="0"/>
                                </a:rPr>
                                <m:t>𝑥</m:t>
                              </m:r>
                              <m:r>
                                <a:rPr lang="en-US" sz="2800" i="0">
                                  <a:latin typeface="Cambria Math" panose="02040503050406030204" pitchFamily="18" charset="0"/>
                                </a:rPr>
                                <m:t>−2</m:t>
                              </m:r>
                            </m:e>
                          </m:d>
                        </m:den>
                      </m:f>
                      <m:r>
                        <a:rPr lang="en-US" sz="2800" i="0">
                          <a:latin typeface="Cambria Math" panose="02040503050406030204" pitchFamily="18" charset="0"/>
                        </a:rPr>
                        <m:t>=</m:t>
                      </m:r>
                      <m:f>
                        <m:fPr>
                          <m:ctrlPr>
                            <a:rPr lang="en-US" sz="2800" i="1">
                              <a:latin typeface="Cambria Math" panose="02040503050406030204" pitchFamily="18" charset="0"/>
                            </a:rPr>
                          </m:ctrlPr>
                        </m:fPr>
                        <m:num>
                          <m:r>
                            <a:rPr lang="en-US" sz="2800" i="0">
                              <a:latin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0">
                                  <a:latin typeface="Cambria Math" panose="02040503050406030204" pitchFamily="18" charset="0"/>
                                </a:rPr>
                                <m:t>2</m:t>
                              </m:r>
                            </m:sup>
                          </m:sSup>
                          <m:d>
                            <m:dPr>
                              <m:ctrlPr>
                                <a:rPr lang="en-US" sz="2800" i="1">
                                  <a:latin typeface="Cambria Math" panose="02040503050406030204" pitchFamily="18" charset="0"/>
                                </a:rPr>
                              </m:ctrlPr>
                            </m:dPr>
                            <m:e>
                              <m:r>
                                <a:rPr lang="en-US" sz="2800" i="1">
                                  <a:latin typeface="Cambria Math" panose="02040503050406030204" pitchFamily="18" charset="0"/>
                                </a:rPr>
                                <m:t>𝑥</m:t>
                              </m:r>
                              <m:r>
                                <a:rPr lang="en-US" sz="2800" i="0">
                                  <a:latin typeface="Cambria Math" panose="02040503050406030204" pitchFamily="18" charset="0"/>
                                </a:rPr>
                                <m:t>−2</m:t>
                              </m:r>
                            </m:e>
                          </m:d>
                        </m:num>
                        <m:den>
                          <m:d>
                            <m:dPr>
                              <m:ctrlPr>
                                <a:rPr lang="en-US" sz="2800" i="1">
                                  <a:latin typeface="Cambria Math" panose="02040503050406030204" pitchFamily="18" charset="0"/>
                                </a:rPr>
                              </m:ctrlPr>
                            </m:dPr>
                            <m:e>
                              <m:r>
                                <a:rPr lang="en-US" sz="2800" i="1">
                                  <a:latin typeface="Cambria Math" panose="02040503050406030204" pitchFamily="18" charset="0"/>
                                </a:rPr>
                                <m:t>𝑥</m:t>
                              </m:r>
                              <m:r>
                                <a:rPr lang="en-US" sz="2800" i="0">
                                  <a:latin typeface="Cambria Math" panose="02040503050406030204" pitchFamily="18" charset="0"/>
                                </a:rPr>
                                <m:t>+2</m:t>
                              </m:r>
                            </m:e>
                          </m:d>
                          <m:d>
                            <m:dPr>
                              <m:ctrlPr>
                                <a:rPr lang="en-US" sz="2800" i="1">
                                  <a:latin typeface="Cambria Math" panose="02040503050406030204" pitchFamily="18" charset="0"/>
                                </a:rPr>
                              </m:ctrlPr>
                            </m:dPr>
                            <m:e>
                              <m:r>
                                <a:rPr lang="en-US" sz="2800" i="1">
                                  <a:latin typeface="Cambria Math" panose="02040503050406030204" pitchFamily="18" charset="0"/>
                                </a:rPr>
                                <m:t>𝑥</m:t>
                              </m:r>
                              <m:r>
                                <a:rPr lang="en-US" sz="2800" i="0">
                                  <a:latin typeface="Cambria Math" panose="02040503050406030204" pitchFamily="18" charset="0"/>
                                </a:rPr>
                                <m:t>−2</m:t>
                              </m:r>
                            </m:e>
                          </m:d>
                        </m:den>
                      </m:f>
                      <m:r>
                        <a:rPr lang="en-US" sz="2800" i="0">
                          <a:latin typeface="Cambria Math" panose="02040503050406030204" pitchFamily="18" charset="0"/>
                        </a:rPr>
                        <m:t>=</m:t>
                      </m:r>
                      <m:f>
                        <m:fPr>
                          <m:ctrlPr>
                            <a:rPr lang="en-US" sz="2800" i="1">
                              <a:latin typeface="Cambria Math" panose="02040503050406030204" pitchFamily="18" charset="0"/>
                            </a:rPr>
                          </m:ctrlPr>
                        </m:fPr>
                        <m:num>
                          <m:r>
                            <a:rPr lang="en-US" sz="2800" i="0">
                              <a:latin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0">
                                  <a:latin typeface="Cambria Math" panose="02040503050406030204" pitchFamily="18" charset="0"/>
                                </a:rPr>
                                <m:t>2</m:t>
                              </m:r>
                            </m:sup>
                          </m:sSup>
                        </m:num>
                        <m:den>
                          <m:r>
                            <a:rPr lang="en-US" sz="2800" i="1">
                              <a:latin typeface="Cambria Math" panose="02040503050406030204" pitchFamily="18" charset="0"/>
                            </a:rPr>
                            <m:t>𝑥</m:t>
                          </m:r>
                          <m:r>
                            <a:rPr lang="en-US" sz="2800" i="0">
                              <a:latin typeface="Cambria Math" panose="02040503050406030204" pitchFamily="18" charset="0"/>
                            </a:rPr>
                            <m:t>+2</m:t>
                          </m:r>
                        </m:den>
                      </m:f>
                    </m:oMath>
                  </m:oMathPara>
                </a14:m>
                <a:endParaRPr lang="en-US" sz="2800"/>
              </a:p>
            </p:txBody>
          </p:sp>
        </mc:Choice>
        <mc:Fallback xmlns="">
          <p:sp>
            <p:nvSpPr>
              <p:cNvPr id="5" name="Rectangle 4"/>
              <p:cNvSpPr>
                <a:spLocks noRot="1" noChangeAspect="1" noMove="1" noResize="1" noEditPoints="1" noAdjustHandles="1" noChangeArrowheads="1" noChangeShapeType="1" noTextEdit="1"/>
              </p:cNvSpPr>
              <p:nvPr/>
            </p:nvSpPr>
            <p:spPr>
              <a:xfrm>
                <a:off x="304800" y="4038600"/>
                <a:ext cx="8882047" cy="101784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04800" y="5105400"/>
                <a:ext cx="7357014" cy="962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800">
                          <a:latin typeface="Cambria Math" panose="02040503050406030204" pitchFamily="18" charset="0"/>
                        </a:rPr>
                        <m:t>c</m:t>
                      </m:r>
                      <m:r>
                        <a:rPr lang="en-US" sz="2800" i="0">
                          <a:latin typeface="Cambria Math" panose="02040503050406030204" pitchFamily="18" charset="0"/>
                        </a:rPr>
                        <m:t>) </m:t>
                      </m:r>
                      <m:f>
                        <m:fPr>
                          <m:ctrlPr>
                            <a:rPr lang="en-US" sz="2800" i="1">
                              <a:latin typeface="Cambria Math" panose="02040503050406030204" pitchFamily="18" charset="0"/>
                            </a:rPr>
                          </m:ctrlPr>
                        </m:fPr>
                        <m:num>
                          <m:r>
                            <a:rPr lang="en-US" sz="2800" i="1">
                              <a:latin typeface="Cambria Math" panose="02040503050406030204" pitchFamily="18" charset="0"/>
                            </a:rPr>
                            <m:t>𝑥</m:t>
                          </m:r>
                          <m:r>
                            <a:rPr lang="en-US" sz="2800" i="0">
                              <a:latin typeface="Cambria Math" panose="02040503050406030204" pitchFamily="18" charset="0"/>
                            </a:rPr>
                            <m:t>+1</m:t>
                          </m:r>
                        </m:num>
                        <m:den>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0">
                                  <a:latin typeface="Cambria Math" panose="02040503050406030204" pitchFamily="18" charset="0"/>
                                </a:rPr>
                                <m:t>3</m:t>
                              </m:r>
                            </m:sup>
                          </m:sSup>
                          <m:r>
                            <a:rPr lang="en-US" sz="2800" i="0">
                              <a:latin typeface="Cambria Math" panose="02040503050406030204" pitchFamily="18" charset="0"/>
                            </a:rPr>
                            <m:t>+1</m:t>
                          </m:r>
                        </m:den>
                      </m:f>
                      <m:r>
                        <a:rPr lang="en-US" sz="2800" i="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𝑥</m:t>
                          </m:r>
                          <m:r>
                            <a:rPr lang="en-US" sz="2800" i="0">
                              <a:latin typeface="Cambria Math" panose="02040503050406030204" pitchFamily="18" charset="0"/>
                            </a:rPr>
                            <m:t>+1</m:t>
                          </m:r>
                        </m:num>
                        <m:den>
                          <m:d>
                            <m:dPr>
                              <m:ctrlPr>
                                <a:rPr lang="en-US" sz="2800" i="1">
                                  <a:latin typeface="Cambria Math" panose="02040503050406030204" pitchFamily="18" charset="0"/>
                                </a:rPr>
                              </m:ctrlPr>
                            </m:dPr>
                            <m:e>
                              <m:r>
                                <a:rPr lang="en-US" sz="2800" i="1">
                                  <a:latin typeface="Cambria Math" panose="02040503050406030204" pitchFamily="18" charset="0"/>
                                </a:rPr>
                                <m:t>𝑥</m:t>
                              </m:r>
                              <m:r>
                                <a:rPr lang="en-US" sz="2800" i="0">
                                  <a:latin typeface="Cambria Math" panose="02040503050406030204" pitchFamily="18" charset="0"/>
                                </a:rPr>
                                <m:t>+1</m:t>
                              </m:r>
                            </m:e>
                          </m:d>
                          <m:d>
                            <m:dPr>
                              <m:ctrlPr>
                                <a:rPr lang="en-US" sz="2800" i="1">
                                  <a:latin typeface="Cambria Math" panose="02040503050406030204" pitchFamily="18" charset="0"/>
                                </a:rPr>
                              </m:ctrlPr>
                            </m:dPr>
                            <m:e>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0">
                                      <a:latin typeface="Cambria Math" panose="02040503050406030204" pitchFamily="18" charset="0"/>
                                    </a:rPr>
                                    <m:t>2</m:t>
                                  </m:r>
                                </m:sup>
                              </m:sSup>
                              <m:r>
                                <a:rPr lang="en-US" sz="2800" i="0">
                                  <a:latin typeface="Cambria Math" panose="02040503050406030204" pitchFamily="18" charset="0"/>
                                </a:rPr>
                                <m:t>−</m:t>
                              </m:r>
                              <m:r>
                                <a:rPr lang="en-US" sz="2800" i="1">
                                  <a:latin typeface="Cambria Math" panose="02040503050406030204" pitchFamily="18" charset="0"/>
                                </a:rPr>
                                <m:t>𝑥</m:t>
                              </m:r>
                              <m:r>
                                <a:rPr lang="en-US" sz="2800" i="0">
                                  <a:latin typeface="Cambria Math" panose="02040503050406030204" pitchFamily="18" charset="0"/>
                                </a:rPr>
                                <m:t>+1</m:t>
                              </m:r>
                            </m:e>
                          </m:d>
                        </m:den>
                      </m:f>
                      <m:r>
                        <a:rPr lang="en-US" sz="2800" i="0">
                          <a:latin typeface="Cambria Math" panose="02040503050406030204" pitchFamily="18" charset="0"/>
                        </a:rPr>
                        <m:t>=</m:t>
                      </m:r>
                      <m:f>
                        <m:fPr>
                          <m:ctrlPr>
                            <a:rPr lang="en-US" sz="2800" i="1">
                              <a:latin typeface="Cambria Math" panose="02040503050406030204" pitchFamily="18" charset="0"/>
                            </a:rPr>
                          </m:ctrlPr>
                        </m:fPr>
                        <m:num>
                          <m:r>
                            <a:rPr lang="en-US" sz="2800" i="0">
                              <a:latin typeface="Cambria Math" panose="02040503050406030204" pitchFamily="18" charset="0"/>
                            </a:rPr>
                            <m:t>1</m:t>
                          </m:r>
                        </m:num>
                        <m:den>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0">
                                  <a:latin typeface="Cambria Math" panose="02040503050406030204" pitchFamily="18" charset="0"/>
                                </a:rPr>
                                <m:t>2</m:t>
                              </m:r>
                            </m:sup>
                          </m:sSup>
                          <m:r>
                            <a:rPr lang="en-US" sz="2800" i="0">
                              <a:latin typeface="Cambria Math" panose="02040503050406030204" pitchFamily="18" charset="0"/>
                            </a:rPr>
                            <m:t>−</m:t>
                          </m:r>
                          <m:r>
                            <a:rPr lang="en-US" sz="2800" i="1">
                              <a:latin typeface="Cambria Math" panose="02040503050406030204" pitchFamily="18" charset="0"/>
                            </a:rPr>
                            <m:t>𝑥</m:t>
                          </m:r>
                          <m:r>
                            <a:rPr lang="en-US" sz="2800" i="0">
                              <a:latin typeface="Cambria Math" panose="02040503050406030204" pitchFamily="18" charset="0"/>
                            </a:rPr>
                            <m:t>+1</m:t>
                          </m:r>
                        </m:den>
                      </m:f>
                    </m:oMath>
                  </m:oMathPara>
                </a14:m>
                <a:endParaRPr lang="en-US" sz="2800"/>
              </a:p>
            </p:txBody>
          </p:sp>
        </mc:Choice>
        <mc:Fallback xmlns="">
          <p:sp>
            <p:nvSpPr>
              <p:cNvPr id="6" name="Rectangle 5"/>
              <p:cNvSpPr>
                <a:spLocks noRot="1" noChangeAspect="1" noMove="1" noResize="1" noEditPoints="1" noAdjustHandles="1" noChangeArrowheads="1" noChangeShapeType="1" noTextEdit="1"/>
              </p:cNvSpPr>
              <p:nvPr/>
            </p:nvSpPr>
            <p:spPr>
              <a:xfrm>
                <a:off x="304800" y="5105400"/>
                <a:ext cx="7357014" cy="962699"/>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3867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14090-15A9-4456-8175-C7CCD10ECE0C}"/>
              </a:ext>
            </a:extLst>
          </p:cNvPr>
          <p:cNvPicPr>
            <a:picLocks noChangeAspect="1"/>
          </p:cNvPicPr>
          <p:nvPr/>
        </p:nvPicPr>
        <p:blipFill rotWithShape="1">
          <a:blip r:embed="rId6">
            <a:extLst>
              <a:ext uri="{28A0092B-C50C-407E-A947-70E740481C1C}">
                <a14:useLocalDpi xmlns:a14="http://schemas.microsoft.com/office/drawing/2010/main" val="0"/>
              </a:ext>
            </a:extLst>
          </a:blip>
          <a:srcRect t="1751"/>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949DAC6A-E448-4B7A-9C55-2AB116CFDAF4}"/>
              </a:ext>
            </a:extLst>
          </p:cNvPr>
          <p:cNvPicPr>
            <a:picLocks noChangeAspect="1"/>
          </p:cNvPicPr>
          <p:nvPr/>
        </p:nvPicPr>
        <p:blipFill>
          <a:blip r:embed="rId7"/>
          <a:stretch>
            <a:fillRect/>
          </a:stretch>
        </p:blipFill>
        <p:spPr>
          <a:xfrm>
            <a:off x="5369430" y="1263833"/>
            <a:ext cx="1467429" cy="537543"/>
          </a:xfrm>
          <a:prstGeom prst="rect">
            <a:avLst/>
          </a:prstGeom>
        </p:spPr>
      </p:pic>
      <p:pic>
        <p:nvPicPr>
          <p:cNvPr id="22" name="Picture 21">
            <a:extLst>
              <a:ext uri="{FF2B5EF4-FFF2-40B4-BE49-F238E27FC236}">
                <a16:creationId xmlns:a16="http://schemas.microsoft.com/office/drawing/2014/main" id="{80F3D2DD-7984-4261-AD11-E61771F61490}"/>
              </a:ext>
            </a:extLst>
          </p:cNvPr>
          <p:cNvPicPr>
            <a:picLocks noChangeAspect="1"/>
          </p:cNvPicPr>
          <p:nvPr/>
        </p:nvPicPr>
        <p:blipFill>
          <a:blip r:embed="rId7"/>
          <a:stretch>
            <a:fillRect/>
          </a:stretch>
        </p:blipFill>
        <p:spPr>
          <a:xfrm flipH="1">
            <a:off x="3130796" y="2880682"/>
            <a:ext cx="1878299" cy="688052"/>
          </a:xfrm>
          <a:prstGeom prst="rect">
            <a:avLst/>
          </a:prstGeom>
        </p:spPr>
      </p:pic>
      <p:sp>
        <p:nvSpPr>
          <p:cNvPr id="18" name="TextBox 17">
            <a:extLst>
              <a:ext uri="{FF2B5EF4-FFF2-40B4-BE49-F238E27FC236}">
                <a16:creationId xmlns:a16="http://schemas.microsoft.com/office/drawing/2014/main" id="{C6147CD3-2649-4E88-8CE1-81D576F84A32}"/>
              </a:ext>
            </a:extLst>
          </p:cNvPr>
          <p:cNvSpPr txBox="1"/>
          <p:nvPr/>
        </p:nvSpPr>
        <p:spPr>
          <a:xfrm>
            <a:off x="4188832" y="963837"/>
            <a:ext cx="3573094" cy="830997"/>
          </a:xfrm>
          <a:prstGeom prst="rect">
            <a:avLst/>
          </a:prstGeom>
          <a:noFill/>
        </p:spPr>
        <p:txBody>
          <a:bodyPr wrap="none" lIns="0" tIns="0" rIns="0" bIns="0"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a:ln/>
                <a:solidFill>
                  <a:srgbClr val="FF0000"/>
                </a:solidFill>
                <a:latin typeface="Tahoma" panose="020B0604030504040204" pitchFamily="34" charset="0"/>
                <a:ea typeface="Tahoma" panose="020B0604030504040204" pitchFamily="34" charset="0"/>
                <a:cs typeface="Tahoma" panose="020B0604030504040204" pitchFamily="34" charset="0"/>
              </a:rPr>
              <a:t>TRÒ CHƠI</a:t>
            </a:r>
          </a:p>
        </p:txBody>
      </p:sp>
      <p:pic>
        <p:nvPicPr>
          <p:cNvPr id="19" name="Picture 18">
            <a:extLst>
              <a:ext uri="{FF2B5EF4-FFF2-40B4-BE49-F238E27FC236}">
                <a16:creationId xmlns:a16="http://schemas.microsoft.com/office/drawing/2014/main" id="{E5F91547-85E9-41A0-9391-B8B1188B5B63}"/>
              </a:ext>
            </a:extLst>
          </p:cNvPr>
          <p:cNvPicPr>
            <a:picLocks noChangeAspect="1"/>
          </p:cNvPicPr>
          <p:nvPr/>
        </p:nvPicPr>
        <p:blipFill>
          <a:blip r:embed="rId7"/>
          <a:stretch>
            <a:fillRect/>
          </a:stretch>
        </p:blipFill>
        <p:spPr>
          <a:xfrm>
            <a:off x="9010651" y="1257301"/>
            <a:ext cx="2171888" cy="795597"/>
          </a:xfrm>
          <a:prstGeom prst="rect">
            <a:avLst/>
          </a:prstGeom>
        </p:spPr>
      </p:pic>
      <p:pic>
        <p:nvPicPr>
          <p:cNvPr id="21" name="Picture 20">
            <a:extLst>
              <a:ext uri="{FF2B5EF4-FFF2-40B4-BE49-F238E27FC236}">
                <a16:creationId xmlns:a16="http://schemas.microsoft.com/office/drawing/2014/main" id="{653F800B-073E-42F5-BFFA-477203C96764}"/>
              </a:ext>
            </a:extLst>
          </p:cNvPr>
          <p:cNvPicPr>
            <a:picLocks noChangeAspect="1"/>
          </p:cNvPicPr>
          <p:nvPr/>
        </p:nvPicPr>
        <p:blipFill>
          <a:blip r:embed="rId7"/>
          <a:stretch>
            <a:fillRect/>
          </a:stretch>
        </p:blipFill>
        <p:spPr>
          <a:xfrm flipH="1">
            <a:off x="909346" y="969299"/>
            <a:ext cx="2958096" cy="1083599"/>
          </a:xfrm>
          <a:prstGeom prst="rect">
            <a:avLst/>
          </a:prstGeom>
        </p:spPr>
      </p:pic>
      <p:pic>
        <p:nvPicPr>
          <p:cNvPr id="23" name="Picture 22">
            <a:extLst>
              <a:ext uri="{FF2B5EF4-FFF2-40B4-BE49-F238E27FC236}">
                <a16:creationId xmlns:a16="http://schemas.microsoft.com/office/drawing/2014/main" id="{FB990A4E-1001-4E5F-813F-CD6CFC00C726}"/>
              </a:ext>
            </a:extLst>
          </p:cNvPr>
          <p:cNvPicPr>
            <a:picLocks noChangeAspect="1"/>
          </p:cNvPicPr>
          <p:nvPr/>
        </p:nvPicPr>
        <p:blipFill>
          <a:blip r:embed="rId7"/>
          <a:stretch>
            <a:fillRect/>
          </a:stretch>
        </p:blipFill>
        <p:spPr>
          <a:xfrm>
            <a:off x="8460403" y="2800502"/>
            <a:ext cx="1071939" cy="392669"/>
          </a:xfrm>
          <a:prstGeom prst="rect">
            <a:avLst/>
          </a:prstGeom>
        </p:spPr>
      </p:pic>
      <p:pic>
        <p:nvPicPr>
          <p:cNvPr id="11" name="Picture 10">
            <a:extLst>
              <a:ext uri="{FF2B5EF4-FFF2-40B4-BE49-F238E27FC236}">
                <a16:creationId xmlns:a16="http://schemas.microsoft.com/office/drawing/2014/main" id="{1408987E-8482-412C-8746-6EFF36F2C99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505919" y="2000251"/>
            <a:ext cx="2588191" cy="1399166"/>
          </a:xfrm>
          <a:prstGeom prst="rect">
            <a:avLst/>
          </a:prstGeom>
        </p:spPr>
      </p:pic>
      <p:pic>
        <p:nvPicPr>
          <p:cNvPr id="13" name="Picture 12">
            <a:extLst>
              <a:ext uri="{FF2B5EF4-FFF2-40B4-BE49-F238E27FC236}">
                <a16:creationId xmlns:a16="http://schemas.microsoft.com/office/drawing/2014/main" id="{6EC0C90C-828F-4918-AC40-01B94FDF83B2}"/>
              </a:ext>
            </a:extLst>
          </p:cNvPr>
          <p:cNvPicPr>
            <a:picLocks noChangeAspect="1"/>
          </p:cNvPicPr>
          <p:nvPr/>
        </p:nvPicPr>
        <p:blipFill>
          <a:blip r:embed="rId9"/>
          <a:stretch>
            <a:fillRect/>
          </a:stretch>
        </p:blipFill>
        <p:spPr>
          <a:xfrm>
            <a:off x="6246619" y="2000251"/>
            <a:ext cx="2441294" cy="1332323"/>
          </a:xfrm>
          <a:prstGeom prst="rect">
            <a:avLst/>
          </a:prstGeom>
        </p:spPr>
      </p:pic>
      <p:pic>
        <p:nvPicPr>
          <p:cNvPr id="16" name="Picture 15">
            <a:extLst>
              <a:ext uri="{FF2B5EF4-FFF2-40B4-BE49-F238E27FC236}">
                <a16:creationId xmlns:a16="http://schemas.microsoft.com/office/drawing/2014/main" id="{2FBD9397-1275-4277-92E8-BB3DEB4DCC92}"/>
              </a:ext>
            </a:extLst>
          </p:cNvPr>
          <p:cNvPicPr>
            <a:picLocks noChangeAspect="1"/>
          </p:cNvPicPr>
          <p:nvPr/>
        </p:nvPicPr>
        <p:blipFill>
          <a:blip r:embed="rId10"/>
          <a:stretch>
            <a:fillRect/>
          </a:stretch>
        </p:blipFill>
        <p:spPr>
          <a:xfrm>
            <a:off x="3038151" y="3456306"/>
            <a:ext cx="6115698" cy="1458594"/>
          </a:xfrm>
          <a:prstGeom prst="rect">
            <a:avLst/>
          </a:prstGeom>
        </p:spPr>
      </p:pic>
      <p:pic>
        <p:nvPicPr>
          <p:cNvPr id="3" name="NhacNen_New_mixdown">
            <a:hlinkClick r:id="" action="ppaction://media"/>
            <a:extLst>
              <a:ext uri="{FF2B5EF4-FFF2-40B4-BE49-F238E27FC236}">
                <a16:creationId xmlns:a16="http://schemas.microsoft.com/office/drawing/2014/main" id="{28167027-7A85-4724-A51F-9BCFD69997B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92215" y="857250"/>
            <a:ext cx="621388" cy="621388"/>
          </a:xfrm>
          <a:prstGeom prst="rect">
            <a:avLst/>
          </a:prstGeom>
        </p:spPr>
      </p:pic>
      <p:pic>
        <p:nvPicPr>
          <p:cNvPr id="15" name="Picture 14">
            <a:hlinkClick r:id="" action="ppaction://hlinkshowjump?jump=nextslide"/>
            <a:extLst>
              <a:ext uri="{FF2B5EF4-FFF2-40B4-BE49-F238E27FC236}">
                <a16:creationId xmlns:a16="http://schemas.microsoft.com/office/drawing/2014/main" id="{EFCB68F2-2E43-46C4-8354-BD881388035B}"/>
              </a:ext>
            </a:extLst>
          </p:cNvPr>
          <p:cNvPicPr>
            <a:picLocks noChangeAspect="1"/>
          </p:cNvPicPr>
          <p:nvPr/>
        </p:nvPicPr>
        <p:blipFill>
          <a:blip r:embed="rId12"/>
          <a:stretch>
            <a:fillRect/>
          </a:stretch>
        </p:blipFill>
        <p:spPr>
          <a:xfrm>
            <a:off x="5303085" y="5013475"/>
            <a:ext cx="1582049" cy="580694"/>
          </a:xfrm>
          <a:prstGeom prst="rect">
            <a:avLst/>
          </a:prstGeom>
        </p:spPr>
      </p:pic>
      <p:sp>
        <p:nvSpPr>
          <p:cNvPr id="17" name="TextBox 16">
            <a:extLst>
              <a:ext uri="{FF2B5EF4-FFF2-40B4-BE49-F238E27FC236}">
                <a16:creationId xmlns:a16="http://schemas.microsoft.com/office/drawing/2014/main" id="{25FC2DC4-E9A6-4E74-877B-2C3C0FD598BF}"/>
              </a:ext>
            </a:extLst>
          </p:cNvPr>
          <p:cNvSpPr txBox="1"/>
          <p:nvPr/>
        </p:nvSpPr>
        <p:spPr>
          <a:xfrm>
            <a:off x="-1357965" y="1614482"/>
            <a:ext cx="987451" cy="276999"/>
          </a:xfrm>
          <a:prstGeom prst="rect">
            <a:avLst/>
          </a:prstGeom>
          <a:noFill/>
        </p:spPr>
        <p:txBody>
          <a:bodyPr wrap="none" lIns="0" tIns="0" rIns="0" bIns="0" rtlCol="0">
            <a:spAutoFit/>
          </a:bodyPr>
          <a:lstStyle/>
          <a:p>
            <a:pPr algn="ctr"/>
            <a:r>
              <a:rPr lang="en-US">
                <a:solidFill>
                  <a:schemeClr val="tx1">
                    <a:lumMod val="50000"/>
                    <a:lumOff val="50000"/>
                  </a:schemeClr>
                </a:solidFill>
              </a:rPr>
              <a:t>Nhạc nền</a:t>
            </a:r>
          </a:p>
        </p:txBody>
      </p:sp>
    </p:spTree>
    <p:custDataLst>
      <p:tags r:id="rId1"/>
    </p:custDataLst>
    <p:extLst>
      <p:ext uri="{BB962C8B-B14F-4D97-AF65-F5344CB8AC3E}">
        <p14:creationId xmlns:p14="http://schemas.microsoft.com/office/powerpoint/2010/main" val="1896814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14:presetBounceEnd="64000">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14:bounceEnd="64000">
                                          <p:cBhvr additive="base">
                                            <p:cTn id="11"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0000">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14:bounceEnd="60000">
                                          <p:cBhvr additive="base">
                                            <p:cTn id="15" dur="1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0000">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14:bounceEnd="60000">
                                          <p:cBhvr additive="base">
                                            <p:cTn id="19" dur="1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0000">
                                      <p:stCondLst>
                                        <p:cond delay="1700"/>
                                      </p:stCondLst>
                                      <p:childTnLst>
                                        <p:set>
                                          <p:cBhvr>
                                            <p:cTn id="22" dur="1" fill="hold">
                                              <p:stCondLst>
                                                <p:cond delay="0"/>
                                              </p:stCondLst>
                                            </p:cTn>
                                            <p:tgtEl>
                                              <p:spTgt spid="16"/>
                                            </p:tgtEl>
                                            <p:attrNameLst>
                                              <p:attrName>style.visibility</p:attrName>
                                            </p:attrNameLst>
                                          </p:cBhvr>
                                          <p:to>
                                            <p:strVal val="visible"/>
                                          </p:to>
                                        </p:set>
                                        <p:anim calcmode="lin" valueType="num" p14:bounceEnd="60000">
                                          <p:cBhvr additive="base">
                                            <p:cTn id="23" dur="1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28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4" dur="5000" fill="hold"/>
                                            <p:tgtEl>
                                              <p:spTgt spid="19"/>
                                            </p:tgtEl>
                                            <p:attrNameLst>
                                              <p:attrName>ppt_x</p:attrName>
                                              <p:attrName>ppt_y</p:attrName>
                                            </p:attrNameLst>
                                          </p:cBhvr>
                                          <p:rCtr x="-1875" y="-1644"/>
                                        </p:animMotion>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9" dur="5000" fill="hold"/>
                                            <p:tgtEl>
                                              <p:spTgt spid="21"/>
                                            </p:tgtEl>
                                            <p:attrNameLst>
                                              <p:attrName>ppt_x</p:attrName>
                                              <p:attrName>ppt_y</p:attrName>
                                            </p:attrNameLst>
                                          </p:cBhvr>
                                          <p:rCtr x="-4688" y="23"/>
                                        </p:animMotion>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4" dur="5000" fill="hold"/>
                                            <p:tgtEl>
                                              <p:spTgt spid="22"/>
                                            </p:tgtEl>
                                            <p:attrNameLst>
                                              <p:attrName>ppt_x</p:attrName>
                                              <p:attrName>ppt_y</p:attrName>
                                            </p:attrNameLst>
                                          </p:cBhvr>
                                          <p:rCtr x="-4688" y="23"/>
                                        </p:animMotion>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9" dur="5000" fill="hold"/>
                                            <p:tgtEl>
                                              <p:spTgt spid="23"/>
                                            </p:tgtEl>
                                            <p:attrNameLst>
                                              <p:attrName>ppt_x</p:attrName>
                                              <p:attrName>ppt_y</p:attrName>
                                            </p:attrNameLst>
                                          </p:cBhvr>
                                          <p:rCtr x="5078" y="-1019"/>
                                        </p:animMotion>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4"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5"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ppt_x"/>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500" fill="hold"/>
                                            <p:tgtEl>
                                              <p:spTgt spid="13"/>
                                            </p:tgtEl>
                                            <p:attrNameLst>
                                              <p:attrName>ppt_x</p:attrName>
                                            </p:attrNameLst>
                                          </p:cBhvr>
                                          <p:tavLst>
                                            <p:tav tm="0">
                                              <p:val>
                                                <p:strVal val="#ppt_x"/>
                                              </p:val>
                                            </p:tav>
                                            <p:tav tm="100000">
                                              <p:val>
                                                <p:strVal val="#ppt_x"/>
                                              </p:val>
                                            </p:tav>
                                          </p:tavLst>
                                        </p:anim>
                                        <p:anim calcmode="lin" valueType="num">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7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500" fill="hold"/>
                                            <p:tgtEl>
                                              <p:spTgt spid="16"/>
                                            </p:tgtEl>
                                            <p:attrNameLst>
                                              <p:attrName>ppt_x</p:attrName>
                                            </p:attrNameLst>
                                          </p:cBhvr>
                                          <p:tavLst>
                                            <p:tav tm="0">
                                              <p:val>
                                                <p:strVal val="#ppt_x"/>
                                              </p:val>
                                            </p:tav>
                                            <p:tav tm="100000">
                                              <p:val>
                                                <p:strVal val="#ppt_x"/>
                                              </p:val>
                                            </p:tav>
                                          </p:tavLst>
                                        </p:anim>
                                        <p:anim calcmode="lin" valueType="num">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28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4" dur="5000" fill="hold"/>
                                            <p:tgtEl>
                                              <p:spTgt spid="19"/>
                                            </p:tgtEl>
                                            <p:attrNameLst>
                                              <p:attrName>ppt_x</p:attrName>
                                              <p:attrName>ppt_y</p:attrName>
                                            </p:attrNameLst>
                                          </p:cBhvr>
                                          <p:rCtr x="-1875" y="-1644"/>
                                        </p:animMotion>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9" dur="5000" fill="hold"/>
                                            <p:tgtEl>
                                              <p:spTgt spid="21"/>
                                            </p:tgtEl>
                                            <p:attrNameLst>
                                              <p:attrName>ppt_x</p:attrName>
                                              <p:attrName>ppt_y</p:attrName>
                                            </p:attrNameLst>
                                          </p:cBhvr>
                                          <p:rCtr x="-4688" y="23"/>
                                        </p:animMotion>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4" dur="5000" fill="hold"/>
                                            <p:tgtEl>
                                              <p:spTgt spid="22"/>
                                            </p:tgtEl>
                                            <p:attrNameLst>
                                              <p:attrName>ppt_x</p:attrName>
                                              <p:attrName>ppt_y</p:attrName>
                                            </p:attrNameLst>
                                          </p:cBhvr>
                                          <p:rCtr x="-4688" y="23"/>
                                        </p:animMotion>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9" dur="5000" fill="hold"/>
                                            <p:tgtEl>
                                              <p:spTgt spid="23"/>
                                            </p:tgtEl>
                                            <p:attrNameLst>
                                              <p:attrName>ppt_x</p:attrName>
                                              <p:attrName>ppt_y</p:attrName>
                                            </p:attrNameLst>
                                          </p:cBhvr>
                                          <p:rCtr x="5078" y="-1019"/>
                                        </p:animMotion>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4"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5"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Fallback>
  </mc:AlternateContent>
  <p:extLst mod="1">
    <p:ext uri="{E180D4A7-C9FB-4DFB-919C-405C955672EB}">
      <p14:showEvtLst xmlns:p14="http://schemas.microsoft.com/office/powerpoint/2010/main">
        <p14:playEvt time="10"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489" y="177225"/>
            <a:ext cx="4384711"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smtClean="0">
                <a:ln/>
                <a:solidFill>
                  <a:srgbClr val="C00000"/>
                </a:solidFill>
                <a:latin typeface="+mj-lt"/>
              </a:rPr>
              <a:t>1. PHÂN </a:t>
            </a:r>
            <a:r>
              <a:rPr lang="en-US" sz="3200" b="1">
                <a:ln/>
                <a:solidFill>
                  <a:srgbClr val="C00000"/>
                </a:solidFill>
                <a:latin typeface="+mj-lt"/>
              </a:rPr>
              <a:t>THỨC ĐẠI SỐ</a:t>
            </a:r>
          </a:p>
        </p:txBody>
      </p:sp>
      <p:grpSp>
        <p:nvGrpSpPr>
          <p:cNvPr id="3" name="Group 2"/>
          <p:cNvGrpSpPr/>
          <p:nvPr/>
        </p:nvGrpSpPr>
        <p:grpSpPr>
          <a:xfrm>
            <a:off x="367065" y="762000"/>
            <a:ext cx="11443935" cy="5845746"/>
            <a:chOff x="367065" y="762000"/>
            <a:chExt cx="11443935" cy="5845746"/>
          </a:xfrm>
        </p:grpSpPr>
        <mc:AlternateContent xmlns:mc="http://schemas.openxmlformats.org/markup-compatibility/2006" xmlns:a14="http://schemas.microsoft.com/office/drawing/2010/main">
          <mc:Choice Requires="a14">
            <p:sp>
              <p:nvSpPr>
                <p:cNvPr id="13" name="Round Diagonal Corner Rectangle 12"/>
                <p:cNvSpPr/>
                <p:nvPr/>
              </p:nvSpPr>
              <p:spPr>
                <a:xfrm>
                  <a:off x="533399" y="1023238"/>
                  <a:ext cx="11277601" cy="5584508"/>
                </a:xfrm>
                <a:prstGeom prst="round2DiagRect">
                  <a:avLst>
                    <a:gd name="adj1" fmla="val 10593"/>
                    <a:gd name="adj2" fmla="val 0"/>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22960" tIns="45720" rIns="72000" bIns="45720" numCol="1" spcCol="0" rtlCol="0" fromWordArt="0" anchor="ctr" anchorCtr="0" forceAA="0" compatLnSpc="1">
                  <a:prstTxWarp prst="textNoShape">
                    <a:avLst/>
                  </a:prstTxWarp>
                  <a:spAutoFit/>
                </a:bodyPr>
                <a:lstStyle/>
                <a:p>
                  <a:pPr algn="just">
                    <a:lnSpc>
                      <a:spcPct val="115000"/>
                    </a:lnSpc>
                    <a:spcAft>
                      <a:spcPts val="0"/>
                    </a:spcAft>
                  </a:pPr>
                  <a:r>
                    <a:rPr lang="en-US" sz="2800">
                      <a:ln>
                        <a:noFill/>
                      </a:ln>
                      <a:solidFill>
                        <a:srgbClr val="000000"/>
                      </a:solidFill>
                      <a:effectLst>
                        <a:outerShdw blurRad="38100" dist="19050" dir="2700000" algn="tl">
                          <a:schemeClr val="dk1">
                            <a:alpha val="40000"/>
                          </a:schemeClr>
                        </a:outerShdw>
                      </a:effectLst>
                      <a:latin typeface="+mj-lt"/>
                      <a:ea typeface="Calibri" panose="020F0502020204030204" pitchFamily="34" charset="0"/>
                      <a:cs typeface="Times New Roman" panose="02020603050405020304" pitchFamily="18" charset="0"/>
                    </a:rPr>
                    <a:t>a) Viết biểu thức biểu thị các đại lượng sau:</a:t>
                  </a:r>
                  <a:endParaRPr lang="en-US" sz="2800">
                    <a:effectLst/>
                    <a:latin typeface="+mj-lt"/>
                    <a:ea typeface="Calibri" panose="020F0502020204030204" pitchFamily="34" charset="0"/>
                    <a:cs typeface="Times New Roman" panose="02020603050405020304" pitchFamily="18" charset="0"/>
                  </a:endParaRPr>
                </a:p>
                <a:p>
                  <a:pPr algn="just">
                    <a:lnSpc>
                      <a:spcPct val="115000"/>
                    </a:lnSpc>
                    <a:spcAft>
                      <a:spcPts val="0"/>
                    </a:spcAft>
                  </a:pPr>
                  <a:r>
                    <a:rPr lang="en-US" sz="2800">
                      <a:ln>
                        <a:noFill/>
                      </a:ln>
                      <a:solidFill>
                        <a:srgbClr val="000000"/>
                      </a:solidFill>
                      <a:effectLst>
                        <a:outerShdw blurRad="38100" dist="19050" dir="2700000" algn="tl">
                          <a:schemeClr val="dk1">
                            <a:alpha val="40000"/>
                          </a:schemeClr>
                        </a:outerShdw>
                      </a:effectLst>
                      <a:latin typeface="+mj-lt"/>
                      <a:ea typeface="Calibri" panose="020F0502020204030204" pitchFamily="34" charset="0"/>
                      <a:cs typeface="Times New Roman" panose="02020603050405020304" pitchFamily="18" charset="0"/>
                    </a:rPr>
                    <a:t>• Chiều rộng của hình chữ nhật có chiều dài bằng </a:t>
                  </a:r>
                  <a14:m>
                    <m:oMath xmlns:m="http://schemas.openxmlformats.org/officeDocument/2006/math">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𝑎</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 (</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𝑚</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800">
                      <a:ln>
                        <a:noFill/>
                      </a:ln>
                      <a:solidFill>
                        <a:srgbClr val="000000"/>
                      </a:solidFill>
                      <a:effectLst>
                        <a:outerShdw blurRad="38100" dist="19050" dir="2700000" algn="tl">
                          <a:schemeClr val="dk1">
                            <a:alpha val="40000"/>
                          </a:schemeClr>
                        </a:outerShdw>
                      </a:effectLst>
                      <a:latin typeface="+mj-lt"/>
                      <a:ea typeface="Calibri" panose="020F0502020204030204" pitchFamily="34" charset="0"/>
                      <a:cs typeface="Times New Roman" panose="02020603050405020304" pitchFamily="18" charset="0"/>
                    </a:rPr>
                    <a:t> và diện tích bằng 3 </a:t>
                  </a:r>
                  <a14:m>
                    <m:oMath xmlns:m="http://schemas.openxmlformats.org/officeDocument/2006/math">
                      <m:d>
                        <m:dPr>
                          <m:ctrlP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2</m:t>
                              </m:r>
                            </m:sup>
                          </m:sSup>
                        </m:e>
                      </m:d>
                    </m:oMath>
                  </a14:m>
                  <a:r>
                    <a:rPr lang="en-US" sz="2800">
                      <a:ln>
                        <a:noFill/>
                      </a:ln>
                      <a:solidFill>
                        <a:srgbClr val="000000"/>
                      </a:solidFill>
                      <a:effectLst>
                        <a:outerShdw blurRad="38100" dist="19050" dir="2700000" algn="tl">
                          <a:schemeClr val="dk1">
                            <a:alpha val="40000"/>
                          </a:schemeClr>
                        </a:outerShdw>
                      </a:effectLst>
                      <a:latin typeface="+mj-lt"/>
                      <a:ea typeface="Times New Roman" panose="02020603050405020304" pitchFamily="18" charset="0"/>
                      <a:cs typeface="Times New Roman" panose="02020603050405020304" pitchFamily="18" charset="0"/>
                    </a:rPr>
                    <a:t>.</a:t>
                  </a:r>
                  <a:endParaRPr lang="en-US" sz="2800">
                    <a:effectLst/>
                    <a:latin typeface="+mj-lt"/>
                    <a:ea typeface="Calibri" panose="020F0502020204030204" pitchFamily="34" charset="0"/>
                    <a:cs typeface="Times New Roman" panose="02020603050405020304" pitchFamily="18" charset="0"/>
                  </a:endParaRPr>
                </a:p>
                <a:p>
                  <a:pPr algn="just">
                    <a:lnSpc>
                      <a:spcPct val="115000"/>
                    </a:lnSpc>
                    <a:spcAft>
                      <a:spcPts val="0"/>
                    </a:spcAft>
                  </a:pPr>
                  <a:r>
                    <a:rPr lang="en-US" sz="2800">
                      <a:ln>
                        <a:noFill/>
                      </a:ln>
                      <a:solidFill>
                        <a:srgbClr val="000000"/>
                      </a:solidFill>
                      <a:effectLst>
                        <a:outerShdw blurRad="38100" dist="19050" dir="2700000" algn="tl">
                          <a:schemeClr val="dk1">
                            <a:alpha val="40000"/>
                          </a:schemeClr>
                        </a:outerShdw>
                      </a:effectLst>
                      <a:latin typeface="+mj-lt"/>
                      <a:ea typeface="Times New Roman" panose="02020603050405020304" pitchFamily="18" charset="0"/>
                      <a:cs typeface="Times New Roman" panose="02020603050405020304" pitchFamily="18" charset="0"/>
                    </a:rPr>
                    <a:t>• Thời gian để một người thợ làm được </a:t>
                  </a:r>
                  <a14:m>
                    <m:oMath xmlns:m="http://schemas.openxmlformats.org/officeDocument/2006/math">
                      <m:r>
                        <a:rPr lang="en-US" sz="2800" i="1"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en-US" sz="2800">
                      <a:ln>
                        <a:noFill/>
                      </a:ln>
                      <a:solidFill>
                        <a:srgbClr val="000000"/>
                      </a:solidFill>
                      <a:effectLst>
                        <a:outerShdw blurRad="38100" dist="19050" dir="2700000" algn="tl">
                          <a:schemeClr val="dk1">
                            <a:alpha val="40000"/>
                          </a:schemeClr>
                        </a:outerShdw>
                      </a:effectLst>
                      <a:latin typeface="+mj-lt"/>
                      <a:ea typeface="Times New Roman" panose="02020603050405020304" pitchFamily="18" charset="0"/>
                      <a:cs typeface="Times New Roman" panose="02020603050405020304" pitchFamily="18" charset="0"/>
                    </a:rPr>
                    <a:t> sản phẩm, biết rằng mỗi giờ người thợ đó làm được </a:t>
                  </a:r>
                  <a14:m>
                    <m:oMath xmlns:m="http://schemas.openxmlformats.org/officeDocument/2006/math">
                      <m:r>
                        <a:rPr lang="en-US" sz="2800" i="1"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𝑦</m:t>
                      </m:r>
                    </m:oMath>
                  </a14:m>
                  <a:r>
                    <a:rPr lang="en-US" sz="2800">
                      <a:ln>
                        <a:noFill/>
                      </a:ln>
                      <a:solidFill>
                        <a:srgbClr val="000000"/>
                      </a:solidFill>
                      <a:effectLst>
                        <a:outerShdw blurRad="38100" dist="19050" dir="2700000" algn="tl">
                          <a:schemeClr val="dk1">
                            <a:alpha val="40000"/>
                          </a:schemeClr>
                        </a:outerShdw>
                      </a:effectLst>
                      <a:latin typeface="+mj-lt"/>
                      <a:ea typeface="Times New Roman" panose="02020603050405020304" pitchFamily="18" charset="0"/>
                      <a:cs typeface="Times New Roman" panose="02020603050405020304" pitchFamily="18" charset="0"/>
                    </a:rPr>
                    <a:t> sản phẩm.</a:t>
                  </a:r>
                  <a:endParaRPr lang="en-US" sz="2800">
                    <a:effectLst/>
                    <a:latin typeface="+mj-lt"/>
                    <a:ea typeface="Calibri" panose="020F0502020204030204" pitchFamily="34" charset="0"/>
                    <a:cs typeface="Times New Roman" panose="02020603050405020304" pitchFamily="18" charset="0"/>
                  </a:endParaRPr>
                </a:p>
                <a:p>
                  <a:pPr algn="just">
                    <a:lnSpc>
                      <a:spcPct val="115000"/>
                    </a:lnSpc>
                    <a:spcAft>
                      <a:spcPts val="0"/>
                    </a:spcAft>
                  </a:pPr>
                  <a:r>
                    <a:rPr lang="en-US" sz="2800">
                      <a:ln>
                        <a:noFill/>
                      </a:ln>
                      <a:solidFill>
                        <a:srgbClr val="000000"/>
                      </a:solidFill>
                      <a:effectLst>
                        <a:outerShdw blurRad="38100" dist="19050" dir="2700000" algn="tl">
                          <a:schemeClr val="dk1">
                            <a:alpha val="40000"/>
                          </a:schemeClr>
                        </a:outerShdw>
                      </a:effectLst>
                      <a:latin typeface="+mj-lt"/>
                      <a:ea typeface="Times New Roman" panose="02020603050405020304" pitchFamily="18" charset="0"/>
                      <a:cs typeface="Times New Roman" panose="02020603050405020304" pitchFamily="18" charset="0"/>
                    </a:rPr>
                    <a:t>• Năng suất trung bình của một mảnh ruộng gồm hai thửa, một thửa có diện tích </a:t>
                  </a:r>
                  <a14:m>
                    <m:oMath xmlns:m="http://schemas.openxmlformats.org/officeDocument/2006/math">
                      <m:r>
                        <a:rPr lang="en-US" sz="2800" i="1"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h𝑎</m:t>
                      </m:r>
                      <m:r>
                        <a:rPr lang="en-US" sz="2800" i="1"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a:ln>
                        <a:noFill/>
                      </a:ln>
                      <a:solidFill>
                        <a:srgbClr val="000000"/>
                      </a:solidFill>
                      <a:effectLst>
                        <a:outerShdw blurRad="38100" dist="19050" dir="2700000" algn="tl">
                          <a:schemeClr val="dk1">
                            <a:alpha val="40000"/>
                          </a:schemeClr>
                        </a:outerShdw>
                      </a:effectLst>
                      <a:latin typeface="+mj-lt"/>
                      <a:ea typeface="Times New Roman" panose="02020603050405020304" pitchFamily="18" charset="0"/>
                      <a:cs typeface="Times New Roman" panose="02020603050405020304" pitchFamily="18" charset="0"/>
                    </a:rPr>
                    <a:t>cho thu hoạch được </a:t>
                  </a:r>
                  <a14:m>
                    <m:oMath xmlns:m="http://schemas.openxmlformats.org/officeDocument/2006/math">
                      <m:r>
                        <a:rPr lang="en-US" sz="2800" i="1"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𝑚</m:t>
                      </m:r>
                    </m:oMath>
                  </a14:m>
                  <a:r>
                    <a:rPr lang="en-US" sz="2800">
                      <a:ln>
                        <a:noFill/>
                      </a:ln>
                      <a:solidFill>
                        <a:srgbClr val="000000"/>
                      </a:solidFill>
                      <a:effectLst>
                        <a:outerShdw blurRad="38100" dist="19050" dir="2700000" algn="tl">
                          <a:schemeClr val="dk1">
                            <a:alpha val="40000"/>
                          </a:schemeClr>
                        </a:outerShdw>
                      </a:effectLst>
                      <a:latin typeface="+mj-lt"/>
                      <a:ea typeface="Times New Roman" panose="02020603050405020304" pitchFamily="18" charset="0"/>
                      <a:cs typeface="Times New Roman" panose="02020603050405020304" pitchFamily="18" charset="0"/>
                    </a:rPr>
                    <a:t> tấn lúa, thửa kia có diện tích </a:t>
                  </a:r>
                  <a14:m>
                    <m:oMath xmlns:m="http://schemas.openxmlformats.org/officeDocument/2006/math">
                      <m:r>
                        <a:rPr lang="en-US" sz="2800" i="1"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800" i="1"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h𝑎</m:t>
                      </m:r>
                      <m:r>
                        <a:rPr lang="en-US" sz="2800" i="1"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a:ln>
                        <a:noFill/>
                      </a:ln>
                      <a:solidFill>
                        <a:srgbClr val="000000"/>
                      </a:solidFill>
                      <a:effectLst>
                        <a:outerShdw blurRad="38100" dist="19050" dir="2700000" algn="tl">
                          <a:schemeClr val="dk1">
                            <a:alpha val="40000"/>
                          </a:schemeClr>
                        </a:outerShdw>
                      </a:effectLst>
                      <a:latin typeface="+mj-lt"/>
                      <a:ea typeface="Times New Roman" panose="02020603050405020304" pitchFamily="18" charset="0"/>
                      <a:cs typeface="Times New Roman" panose="02020603050405020304" pitchFamily="18" charset="0"/>
                    </a:rPr>
                    <a:t>cho thu hoạch n tấn lúa.</a:t>
                  </a:r>
                  <a:endParaRPr lang="en-US" sz="2800">
                    <a:effectLst/>
                    <a:latin typeface="+mj-lt"/>
                    <a:ea typeface="Calibri" panose="020F0502020204030204" pitchFamily="34" charset="0"/>
                    <a:cs typeface="Times New Roman" panose="02020603050405020304" pitchFamily="18" charset="0"/>
                  </a:endParaRPr>
                </a:p>
                <a:p>
                  <a:pPr algn="just">
                    <a:lnSpc>
                      <a:spcPct val="115000"/>
                    </a:lnSpc>
                    <a:spcAft>
                      <a:spcPts val="0"/>
                    </a:spcAft>
                  </a:pPr>
                  <a:r>
                    <a:rPr lang="en-US" sz="2800">
                      <a:ln>
                        <a:noFill/>
                      </a:ln>
                      <a:solidFill>
                        <a:srgbClr val="000000"/>
                      </a:solidFill>
                      <a:effectLst>
                        <a:outerShdw blurRad="38100" dist="19050" dir="2700000" algn="tl">
                          <a:schemeClr val="dk1">
                            <a:alpha val="40000"/>
                          </a:schemeClr>
                        </a:outerShdw>
                      </a:effectLst>
                      <a:latin typeface="+mj-lt"/>
                      <a:ea typeface="Times New Roman" panose="02020603050405020304" pitchFamily="18" charset="0"/>
                      <a:cs typeface="Times New Roman" panose="02020603050405020304" pitchFamily="18" charset="0"/>
                    </a:rPr>
                    <a:t>b) Các biểu thức trên có đặc điểm nào giống nhau? Chúng có phải là đa thức không?</a:t>
                  </a:r>
                  <a:endParaRPr lang="en-US" sz="2800">
                    <a:effectLst/>
                    <a:latin typeface="+mj-lt"/>
                    <a:ea typeface="Calibri" panose="020F0502020204030204" pitchFamily="34" charset="0"/>
                    <a:cs typeface="Times New Roman" panose="02020603050405020304" pitchFamily="18" charset="0"/>
                  </a:endParaRPr>
                </a:p>
              </p:txBody>
            </p:sp>
          </mc:Choice>
          <mc:Fallback xmlns="">
            <p:sp>
              <p:nvSpPr>
                <p:cNvPr id="13" name="Round Diagonal Corner Rectangle 12"/>
                <p:cNvSpPr>
                  <a:spLocks noRot="1" noChangeAspect="1" noMove="1" noResize="1" noEditPoints="1" noAdjustHandles="1" noChangeArrowheads="1" noChangeShapeType="1" noTextEdit="1"/>
                </p:cNvSpPr>
                <p:nvPr/>
              </p:nvSpPr>
              <p:spPr>
                <a:xfrm>
                  <a:off x="533399" y="1023238"/>
                  <a:ext cx="11277601" cy="5584508"/>
                </a:xfrm>
                <a:prstGeom prst="round2DiagRect">
                  <a:avLst>
                    <a:gd name="adj1" fmla="val 10593"/>
                    <a:gd name="adj2" fmla="val 0"/>
                  </a:avLst>
                </a:prstGeom>
                <a:blipFill>
                  <a:blip r:embed="rId3"/>
                  <a:stretch>
                    <a:fillRect/>
                  </a:stretch>
                </a:blipFill>
                <a:ln>
                  <a:solidFill>
                    <a:schemeClr val="accent1">
                      <a:lumMod val="40000"/>
                      <a:lumOff val="60000"/>
                    </a:schemeClr>
                  </a:solidFill>
                </a:ln>
              </p:spPr>
              <p:txBody>
                <a:bodyPr/>
                <a:lstStyle/>
                <a:p>
                  <a:r>
                    <a:rPr lang="en-US">
                      <a:noFill/>
                    </a:rPr>
                    <a:t> </a:t>
                  </a:r>
                </a:p>
              </p:txBody>
            </p:sp>
          </mc:Fallback>
        </mc:AlternateContent>
        <p:grpSp>
          <p:nvGrpSpPr>
            <p:cNvPr id="15" name="Group 14"/>
            <p:cNvGrpSpPr/>
            <p:nvPr/>
          </p:nvGrpSpPr>
          <p:grpSpPr>
            <a:xfrm>
              <a:off x="367065" y="762000"/>
              <a:ext cx="1018389" cy="955091"/>
              <a:chOff x="138466" y="859854"/>
              <a:chExt cx="1018389" cy="955091"/>
            </a:xfrm>
          </p:grpSpPr>
          <p:sp>
            <p:nvSpPr>
              <p:cNvPr id="12" name="TextBox 12"/>
              <p:cNvSpPr txBox="1"/>
              <p:nvPr/>
            </p:nvSpPr>
            <p:spPr>
              <a:xfrm>
                <a:off x="732785" y="1399447"/>
                <a:ext cx="424070" cy="415498"/>
              </a:xfrm>
              <a:prstGeom prst="rect">
                <a:avLst/>
              </a:prstGeom>
              <a:noFill/>
            </p:spPr>
            <p:txBody>
              <a:bodyPr wrap="square" bIns="0" rtlCol="0">
                <a:spAutoFit/>
              </a:bodyPr>
              <a:lstStyle/>
              <a:p>
                <a:pPr>
                  <a:spcAft>
                    <a:spcPts val="0"/>
                  </a:spcAft>
                </a:pPr>
                <a:r>
                  <a:rPr lang="en-US" sz="2400" b="1">
                    <a:solidFill>
                      <a:srgbClr val="C00000"/>
                    </a:solidFill>
                    <a:latin typeface="Cambria" panose="02040503050406030204" pitchFamily="18" charset="0"/>
                    <a:ea typeface="Times New Roman" panose="02020603050405020304" pitchFamily="18" charset="0"/>
                    <a:cs typeface="Times New Roman" panose="02020603050405020304" pitchFamily="18" charset="0"/>
                  </a:rPr>
                  <a:t>1</a:t>
                </a:r>
                <a:endParaRPr lang="en-US" sz="2400">
                  <a:solidFill>
                    <a:srgbClr val="C00000"/>
                  </a:solidFill>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466" y="859854"/>
                <a:ext cx="914479" cy="914479"/>
              </a:xfrm>
              <a:prstGeom prst="rect">
                <a:avLst/>
              </a:prstGeom>
            </p:spPr>
          </p:pic>
        </p:grpSp>
      </p:grpSp>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9"/>
          <a:stretch>
            <a:fillRect/>
          </a:stretch>
        </p:blipFill>
        <p:spPr>
          <a:xfrm>
            <a:off x="0" y="1"/>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281965" y="636974"/>
            <a:ext cx="9071835" cy="1239384"/>
            <a:chOff x="2434106" y="87017"/>
            <a:chExt cx="9486901" cy="3341983"/>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10"/>
            <a:stretch>
              <a:fillRect/>
            </a:stretch>
          </p:blipFill>
          <p:spPr>
            <a:xfrm>
              <a:off x="2434106" y="246185"/>
              <a:ext cx="9486901" cy="3182815"/>
            </a:xfrm>
            <a:prstGeom prst="rect">
              <a:avLst/>
            </a:prstGeom>
          </p:spPr>
        </p:pic>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74025C03-BBC1-4E41-924B-1D89C7CB42D3}"/>
                    </a:ext>
                  </a:extLst>
                </p:cNvPr>
                <p:cNvSpPr txBox="1"/>
                <p:nvPr/>
              </p:nvSpPr>
              <p:spPr>
                <a:xfrm>
                  <a:off x="2935315" y="87017"/>
                  <a:ext cx="8427888" cy="3008271"/>
                </a:xfrm>
                <a:prstGeom prst="rect">
                  <a:avLst/>
                </a:prstGeom>
                <a:noFill/>
              </p:spPr>
              <p:txBody>
                <a:bodyPr wrap="square" lIns="0" tIns="0" rIns="0" bIns="0" rtlCol="0">
                  <a:spAutoFit/>
                </a:bodyPr>
                <a:lstStyle/>
                <a:p>
                  <a:pPr algn="ctr">
                    <a:lnSpc>
                      <a:spcPct val="121000"/>
                    </a:lnSpc>
                  </a:pPr>
                  <a14:m>
                    <m:oMathPara xmlns:m="http://schemas.openxmlformats.org/officeDocument/2006/math">
                      <m:oMathParaPr>
                        <m:jc m:val="centerGroup"/>
                      </m:oMathParaPr>
                      <m:oMath xmlns:m="http://schemas.openxmlformats.org/officeDocument/2006/math">
                        <m:r>
                          <m:rPr>
                            <m:sty m:val="p"/>
                          </m:rPr>
                          <a:rPr lang="en-US" sz="3200" i="0"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Ph</m:t>
                        </m:r>
                        <m:r>
                          <a:rPr lang="en-US" sz="3200" i="0"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â</m:t>
                        </m:r>
                        <m:r>
                          <m:rPr>
                            <m:sty m:val="p"/>
                          </m:rPr>
                          <a:rPr lang="en-US" sz="3200" i="0"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n</m:t>
                        </m:r>
                        <m:r>
                          <a:rPr lang="en-US" sz="3200" i="0"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 </m:t>
                        </m:r>
                        <m:r>
                          <m:rPr>
                            <m:sty m:val="p"/>
                          </m:rPr>
                          <a:rPr lang="en-US" sz="3200" i="0"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th</m:t>
                        </m:r>
                        <m:r>
                          <a:rPr lang="en-US" sz="3200" i="0"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ứ</m:t>
                        </m:r>
                        <m:r>
                          <m:rPr>
                            <m:sty m:val="p"/>
                          </m:rPr>
                          <a:rPr lang="en-US" sz="3200" i="0"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c</m:t>
                        </m:r>
                        <m:r>
                          <a:rPr lang="en-US" sz="3200" i="0"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 </m:t>
                        </m:r>
                        <m:f>
                          <m:fPr>
                            <m:ctrlPr>
                              <a:rPr lang="en-US" sz="3200" i="1"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ctrlPr>
                          </m:fPr>
                          <m:num>
                            <m:r>
                              <a:rPr lang="en-US" sz="3200" i="1"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𝐴</m:t>
                            </m:r>
                          </m:num>
                          <m:den>
                            <m:r>
                              <a:rPr lang="en-US" sz="3200" i="1"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𝐵</m:t>
                            </m:r>
                          </m:den>
                        </m:f>
                        <m:r>
                          <a:rPr lang="en-US" sz="3200" i="1"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 </m:t>
                        </m:r>
                        <m:r>
                          <m:rPr>
                            <m:sty m:val="p"/>
                          </m:rPr>
                          <a:rPr lang="en-US" sz="3200" i="0"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x</m:t>
                        </m:r>
                        <m:r>
                          <a:rPr lang="en-US" sz="3200" i="0"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á</m:t>
                        </m:r>
                        <m:r>
                          <m:rPr>
                            <m:sty m:val="p"/>
                          </m:rPr>
                          <a:rPr lang="en-US" sz="3200" i="0"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c</m:t>
                        </m:r>
                        <m:r>
                          <a:rPr lang="en-US" sz="3200" i="0"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 đị</m:t>
                        </m:r>
                        <m:r>
                          <m:rPr>
                            <m:sty m:val="p"/>
                          </m:rPr>
                          <a:rPr lang="en-US" sz="3200" i="0"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nh</m:t>
                        </m:r>
                        <m:r>
                          <a:rPr lang="en-US" sz="3200" i="0"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 </m:t>
                        </m:r>
                        <m:r>
                          <m:rPr>
                            <m:sty m:val="p"/>
                          </m:rPr>
                          <a:rPr lang="en-US" sz="3200" i="0"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khi</m:t>
                        </m:r>
                        <m:r>
                          <a:rPr lang="en-US" sz="3200" i="0"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m:t>
                        </m:r>
                      </m:oMath>
                    </m:oMathPara>
                  </a14:m>
                  <a:endParaRPr lang="vi-VN" sz="3200" noProof="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mc:Choice>
          <mc:Fallback xmlns="">
            <p:sp>
              <p:nvSpPr>
                <p:cNvPr id="33" name="TextBox 32">
                  <a:extLst>
                    <a:ext uri="{FF2B5EF4-FFF2-40B4-BE49-F238E27FC236}">
                      <a16:creationId xmlns:a16="http://schemas.microsoft.com/office/drawing/2014/main" id="{74025C03-BBC1-4E41-924B-1D89C7CB42D3}"/>
                    </a:ext>
                  </a:extLst>
                </p:cNvPr>
                <p:cNvSpPr txBox="1">
                  <a:spLocks noRot="1" noChangeAspect="1" noMove="1" noResize="1" noEditPoints="1" noAdjustHandles="1" noChangeArrowheads="1" noChangeShapeType="1" noTextEdit="1"/>
                </p:cNvSpPr>
                <p:nvPr/>
              </p:nvSpPr>
              <p:spPr>
                <a:xfrm>
                  <a:off x="2935315" y="87017"/>
                  <a:ext cx="8427888" cy="3008271"/>
                </a:xfrm>
                <a:prstGeom prst="rect">
                  <a:avLst/>
                </a:prstGeom>
                <a:blipFill>
                  <a:blip r:embed="rId11"/>
                  <a:stretch>
                    <a:fillRect b="-543"/>
                  </a:stretch>
                </a:blipFill>
              </p:spPr>
              <p:txBody>
                <a:bodyPr/>
                <a:lstStyle/>
                <a:p>
                  <a:r>
                    <a:rPr lang="en-US">
                      <a:noFill/>
                    </a:rPr>
                    <a:t> </a:t>
                  </a:r>
                </a:p>
              </p:txBody>
            </p:sp>
          </mc:Fallback>
        </mc:AlternateContent>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98641" y="906027"/>
            <a:ext cx="1371600" cy="1067822"/>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3">
            <a:alphaModFix amt="67000"/>
            <a:extLst>
              <a:ext uri="{28A0092B-C50C-407E-A947-70E740481C1C}">
                <a14:useLocalDpi xmlns:a14="http://schemas.microsoft.com/office/drawing/2010/main" val="0"/>
              </a:ext>
            </a:extLst>
          </a:blip>
          <a:srcRect/>
          <a:stretch/>
        </p:blipFill>
        <p:spPr>
          <a:xfrm>
            <a:off x="990600" y="1752600"/>
            <a:ext cx="1214771" cy="3819517"/>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4"/>
          <a:stretch>
            <a:fillRect/>
          </a:stretch>
        </p:blipFill>
        <p:spPr>
          <a:xfrm>
            <a:off x="1011952" y="4379933"/>
            <a:ext cx="1110419"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1088991" y="4446814"/>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1089131" y="4359267"/>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79887" y="1876358"/>
            <a:ext cx="365522" cy="365522"/>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2303333" y="3429000"/>
            <a:ext cx="3508263" cy="1162442"/>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7974302B-8BF6-442B-A767-DCF07F5816C6}"/>
                    </a:ext>
                  </a:extLst>
                </p:cNvPr>
                <p:cNvSpPr txBox="1"/>
                <p:nvPr/>
              </p:nvSpPr>
              <p:spPr>
                <a:xfrm>
                  <a:off x="3825425" y="3989902"/>
                  <a:ext cx="2114084" cy="656591"/>
                </a:xfrm>
                <a:prstGeom prst="rect">
                  <a:avLst/>
                </a:prstGeom>
                <a:noFill/>
              </p:spPr>
              <p:txBody>
                <a:bodyPr wrap="none" lIns="0" tIns="0" rIns="0" bIns="0" rtlCol="0">
                  <a:spAutoFit/>
                </a:bodyPr>
                <a:lstStyle/>
                <a:p>
                  <a:pPr algn="ctr"/>
                  <a:r>
                    <a:rPr lang="en-US" sz="3200" b="1" noProof="1" smtClean="0">
                      <a:solidFill>
                        <a:srgbClr val="FF0000"/>
                      </a:solidFill>
                      <a:latin typeface="+mj-lt"/>
                    </a:rPr>
                    <a:t>A.</a:t>
                  </a:r>
                  <a:r>
                    <a:rPr lang="en-US" sz="3200" noProof="1">
                      <a:solidFill>
                        <a:srgbClr val="FF0000"/>
                      </a:solidFill>
                      <a:latin typeface="+mj-lt"/>
                    </a:rPr>
                    <a:t> </a:t>
                  </a:r>
                  <a14:m>
                    <m:oMath xmlns:m="http://schemas.openxmlformats.org/officeDocument/2006/math">
                      <m:r>
                        <a:rPr lang="en-US" sz="3200" b="0" i="1" noProof="1" smtClean="0">
                          <a:solidFill>
                            <a:schemeClr val="tx1"/>
                          </a:solidFill>
                          <a:latin typeface="Cambria Math" panose="02040503050406030204" pitchFamily="18" charset="0"/>
                        </a:rPr>
                        <m:t>𝐵</m:t>
                      </m:r>
                      <m:r>
                        <a:rPr lang="en-US" sz="3200" i="1" noProof="1">
                          <a:latin typeface="Cambria Math" panose="02040503050406030204" pitchFamily="18" charset="0"/>
                          <a:ea typeface="Cambria Math" panose="02040503050406030204" pitchFamily="18" charset="0"/>
                        </a:rPr>
                        <m:t>≥</m:t>
                      </m:r>
                      <m:r>
                        <a:rPr lang="en-US" sz="3200" b="0" i="1" noProof="1" smtClean="0">
                          <a:solidFill>
                            <a:schemeClr val="tx1"/>
                          </a:solidFill>
                          <a:latin typeface="Cambria Math" panose="02040503050406030204" pitchFamily="18" charset="0"/>
                          <a:ea typeface="Cambria Math" panose="02040503050406030204" pitchFamily="18" charset="0"/>
                        </a:rPr>
                        <m:t>0</m:t>
                      </m:r>
                    </m:oMath>
                  </a14:m>
                  <a:r>
                    <a:rPr lang="en-US" sz="3200" noProof="1" smtClean="0">
                      <a:latin typeface="+mj-lt"/>
                    </a:rPr>
                    <a:t> </a:t>
                  </a:r>
                  <a:endParaRPr lang="vi-VN" sz="3200" noProof="1">
                    <a:latin typeface="+mj-lt"/>
                  </a:endParaRPr>
                </a:p>
              </p:txBody>
            </p:sp>
          </mc:Choice>
          <mc:Fallback xmlns="">
            <p:sp>
              <p:nvSpPr>
                <p:cNvPr id="34" name="TextBox 33">
                  <a:extLst>
                    <a:ext uri="{FF2B5EF4-FFF2-40B4-BE49-F238E27FC236}">
                      <a16:creationId xmlns:a16="http://schemas.microsoft.com/office/drawing/2014/main" id="{7974302B-8BF6-442B-A767-DCF07F5816C6}"/>
                    </a:ext>
                  </a:extLst>
                </p:cNvPr>
                <p:cNvSpPr txBox="1">
                  <a:spLocks noRot="1" noChangeAspect="1" noMove="1" noResize="1" noEditPoints="1" noAdjustHandles="1" noChangeArrowheads="1" noChangeShapeType="1" noTextEdit="1"/>
                </p:cNvSpPr>
                <p:nvPr/>
              </p:nvSpPr>
              <p:spPr>
                <a:xfrm>
                  <a:off x="3825425" y="3989902"/>
                  <a:ext cx="2114084" cy="656591"/>
                </a:xfrm>
                <a:prstGeom prst="rect">
                  <a:avLst/>
                </a:prstGeom>
                <a:blipFill>
                  <a:blip r:embed="rId19"/>
                  <a:stretch>
                    <a:fillRect l="-15385" t="-27160" b="-46914"/>
                  </a:stretch>
                </a:blipFill>
              </p:spPr>
              <p:txBody>
                <a:bodyPr/>
                <a:lstStyle/>
                <a:p>
                  <a:r>
                    <a:rPr lang="en-US">
                      <a:noFill/>
                    </a:rPr>
                    <a:t> </a:t>
                  </a:r>
                </a:p>
              </p:txBody>
            </p:sp>
          </mc:Fallback>
        </mc:AlternateContent>
      </p:grpSp>
      <p:grpSp>
        <p:nvGrpSpPr>
          <p:cNvPr id="39" name="Group 38">
            <a:extLst>
              <a:ext uri="{FF2B5EF4-FFF2-40B4-BE49-F238E27FC236}">
                <a16:creationId xmlns:a16="http://schemas.microsoft.com/office/drawing/2014/main" id="{86401136-2892-4E74-8408-0ECBBDBDCC02}"/>
              </a:ext>
            </a:extLst>
          </p:cNvPr>
          <p:cNvGrpSpPr/>
          <p:nvPr/>
        </p:nvGrpSpPr>
        <p:grpSpPr>
          <a:xfrm>
            <a:off x="7381467" y="3309866"/>
            <a:ext cx="3425561" cy="1258716"/>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0405B9B-8989-4F0C-8CCF-4509B3A6EECA}"/>
                    </a:ext>
                  </a:extLst>
                </p:cNvPr>
                <p:cNvSpPr txBox="1"/>
                <p:nvPr/>
              </p:nvSpPr>
              <p:spPr>
                <a:xfrm>
                  <a:off x="8693159" y="3989903"/>
                  <a:ext cx="1994392" cy="656591"/>
                </a:xfrm>
                <a:prstGeom prst="rect">
                  <a:avLst/>
                </a:prstGeom>
                <a:noFill/>
              </p:spPr>
              <p:txBody>
                <a:bodyPr wrap="none" lIns="0" tIns="0" rIns="0" bIns="0" rtlCol="0">
                  <a:spAutoFit/>
                </a:bodyPr>
                <a:lstStyle/>
                <a:p>
                  <a:pPr algn="ctr"/>
                  <a:r>
                    <a:rPr lang="en-US" sz="3200" b="1" noProof="1">
                      <a:solidFill>
                        <a:srgbClr val="FF0000"/>
                      </a:solidFill>
                      <a:latin typeface="+mj-lt"/>
                    </a:rPr>
                    <a:t>B. </a:t>
                  </a:r>
                  <a14:m>
                    <m:oMath xmlns:m="http://schemas.openxmlformats.org/officeDocument/2006/math">
                      <m:r>
                        <a:rPr lang="en-US" sz="3200" i="1" noProof="1">
                          <a:latin typeface="Cambria Math" panose="02040503050406030204" pitchFamily="18" charset="0"/>
                        </a:rPr>
                        <m:t>𝐵</m:t>
                      </m:r>
                      <m:r>
                        <a:rPr lang="en-US" sz="3200" i="1" noProof="1">
                          <a:latin typeface="Cambria Math" panose="02040503050406030204" pitchFamily="18" charset="0"/>
                          <a:ea typeface="Cambria Math" panose="02040503050406030204" pitchFamily="18" charset="0"/>
                        </a:rPr>
                        <m:t>≤0</m:t>
                      </m:r>
                    </m:oMath>
                  </a14:m>
                  <a:endParaRPr lang="vi-VN" sz="3200" noProof="1">
                    <a:latin typeface="+mj-lt"/>
                  </a:endParaRPr>
                </a:p>
              </p:txBody>
            </p:sp>
          </mc:Choice>
          <mc:Fallback xmlns="">
            <p:sp>
              <p:nvSpPr>
                <p:cNvPr id="35" name="TextBox 34">
                  <a:extLst>
                    <a:ext uri="{FF2B5EF4-FFF2-40B4-BE49-F238E27FC236}">
                      <a16:creationId xmlns:a16="http://schemas.microsoft.com/office/drawing/2014/main" id="{30405B9B-8989-4F0C-8CCF-4509B3A6EECA}"/>
                    </a:ext>
                  </a:extLst>
                </p:cNvPr>
                <p:cNvSpPr txBox="1">
                  <a:spLocks noRot="1" noChangeAspect="1" noMove="1" noResize="1" noEditPoints="1" noAdjustHandles="1" noChangeArrowheads="1" noChangeShapeType="1" noTextEdit="1"/>
                </p:cNvSpPr>
                <p:nvPr/>
              </p:nvSpPr>
              <p:spPr>
                <a:xfrm>
                  <a:off x="8693159" y="3989903"/>
                  <a:ext cx="1994392" cy="656591"/>
                </a:xfrm>
                <a:prstGeom prst="rect">
                  <a:avLst/>
                </a:prstGeom>
                <a:blipFill>
                  <a:blip r:embed="rId21"/>
                  <a:stretch>
                    <a:fillRect l="-16327" t="-25926" b="-48148"/>
                  </a:stretch>
                </a:blipFill>
              </p:spPr>
              <p:txBody>
                <a:bodyPr/>
                <a:lstStyle/>
                <a:p>
                  <a:r>
                    <a:rPr lang="en-US">
                      <a:noFill/>
                    </a:rPr>
                    <a:t> </a:t>
                  </a:r>
                </a:p>
              </p:txBody>
            </p:sp>
          </mc:Fallback>
        </mc:AlternateContent>
      </p:grpSp>
      <p:grpSp>
        <p:nvGrpSpPr>
          <p:cNvPr id="40" name="Group 39">
            <a:extLst>
              <a:ext uri="{FF2B5EF4-FFF2-40B4-BE49-F238E27FC236}">
                <a16:creationId xmlns:a16="http://schemas.microsoft.com/office/drawing/2014/main" id="{FC13E8F7-E341-4A4A-8467-9009F4679AEA}"/>
              </a:ext>
            </a:extLst>
          </p:cNvPr>
          <p:cNvGrpSpPr/>
          <p:nvPr/>
        </p:nvGrpSpPr>
        <p:grpSpPr>
          <a:xfrm>
            <a:off x="2281965" y="4704036"/>
            <a:ext cx="3529631" cy="1162442"/>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37128BEF-07EE-4FEE-9225-7F18ADBAC7D5}"/>
                    </a:ext>
                  </a:extLst>
                </p:cNvPr>
                <p:cNvSpPr txBox="1"/>
                <p:nvPr/>
              </p:nvSpPr>
              <p:spPr>
                <a:xfrm>
                  <a:off x="3907712" y="5635627"/>
                  <a:ext cx="1949509" cy="656591"/>
                </a:xfrm>
                <a:prstGeom prst="rect">
                  <a:avLst/>
                </a:prstGeom>
                <a:noFill/>
              </p:spPr>
              <p:txBody>
                <a:bodyPr wrap="none" lIns="0" tIns="0" rIns="0" bIns="0" rtlCol="0">
                  <a:spAutoFit/>
                </a:bodyPr>
                <a:lstStyle/>
                <a:p>
                  <a:pPr algn="ctr"/>
                  <a:r>
                    <a:rPr lang="en-US" sz="3200" b="1" noProof="1" smtClean="0">
                      <a:solidFill>
                        <a:srgbClr val="FF0000"/>
                      </a:solidFill>
                      <a:latin typeface="+mj-lt"/>
                    </a:rPr>
                    <a:t>C. </a:t>
                  </a:r>
                  <a14:m>
                    <m:oMath xmlns:m="http://schemas.openxmlformats.org/officeDocument/2006/math">
                      <m:r>
                        <a:rPr lang="en-US" sz="3200" i="1" noProof="1">
                          <a:latin typeface="Cambria Math" panose="02040503050406030204" pitchFamily="18" charset="0"/>
                        </a:rPr>
                        <m:t>𝐵</m:t>
                      </m:r>
                      <m:r>
                        <a:rPr lang="en-US" sz="3200" b="0" i="1" noProof="1" smtClean="0">
                          <a:latin typeface="Cambria Math" panose="02040503050406030204" pitchFamily="18" charset="0"/>
                        </a:rPr>
                        <m:t>=</m:t>
                      </m:r>
                      <m:r>
                        <a:rPr lang="en-US" sz="3200" i="1" noProof="1">
                          <a:latin typeface="Cambria Math" panose="02040503050406030204" pitchFamily="18" charset="0"/>
                          <a:ea typeface="Cambria Math" panose="02040503050406030204" pitchFamily="18" charset="0"/>
                        </a:rPr>
                        <m:t>0</m:t>
                      </m:r>
                    </m:oMath>
                  </a14:m>
                  <a:endParaRPr lang="vi-VN" sz="3200" noProof="1">
                    <a:latin typeface="+mj-lt"/>
                  </a:endParaRPr>
                </a:p>
              </p:txBody>
            </p:sp>
          </mc:Choice>
          <mc:Fallback xmlns="">
            <p:sp>
              <p:nvSpPr>
                <p:cNvPr id="36" name="TextBox 35">
                  <a:extLst>
                    <a:ext uri="{FF2B5EF4-FFF2-40B4-BE49-F238E27FC236}">
                      <a16:creationId xmlns:a16="http://schemas.microsoft.com/office/drawing/2014/main" id="{37128BEF-07EE-4FEE-9225-7F18ADBAC7D5}"/>
                    </a:ext>
                  </a:extLst>
                </p:cNvPr>
                <p:cNvSpPr txBox="1">
                  <a:spLocks noRot="1" noChangeAspect="1" noMove="1" noResize="1" noEditPoints="1" noAdjustHandles="1" noChangeArrowheads="1" noChangeShapeType="1" noTextEdit="1"/>
                </p:cNvSpPr>
                <p:nvPr/>
              </p:nvSpPr>
              <p:spPr>
                <a:xfrm>
                  <a:off x="3907712" y="5635627"/>
                  <a:ext cx="1949509" cy="656591"/>
                </a:xfrm>
                <a:prstGeom prst="rect">
                  <a:avLst/>
                </a:prstGeom>
                <a:blipFill>
                  <a:blip r:embed="rId23"/>
                  <a:stretch>
                    <a:fillRect l="-16667" t="-27160" b="-46914"/>
                  </a:stretch>
                </a:blipFill>
              </p:spPr>
              <p:txBody>
                <a:bodyPr/>
                <a:lstStyle/>
                <a:p>
                  <a:r>
                    <a:rPr lang="en-US">
                      <a:noFill/>
                    </a:rPr>
                    <a:t> </a:t>
                  </a:r>
                </a:p>
              </p:txBody>
            </p:sp>
          </mc:Fallback>
        </mc:AlternateContent>
      </p:grpSp>
      <p:grpSp>
        <p:nvGrpSpPr>
          <p:cNvPr id="41" name="Group 40">
            <a:extLst>
              <a:ext uri="{FF2B5EF4-FFF2-40B4-BE49-F238E27FC236}">
                <a16:creationId xmlns:a16="http://schemas.microsoft.com/office/drawing/2014/main" id="{330854B2-F80C-4FF7-88D5-341CFE138CE3}"/>
              </a:ext>
            </a:extLst>
          </p:cNvPr>
          <p:cNvGrpSpPr/>
          <p:nvPr/>
        </p:nvGrpSpPr>
        <p:grpSpPr>
          <a:xfrm>
            <a:off x="7364669" y="4611866"/>
            <a:ext cx="3442359" cy="1161393"/>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24"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DA81D0B3-76A8-47AE-B788-8A81D806EC61}"/>
                    </a:ext>
                  </a:extLst>
                </p:cNvPr>
                <p:cNvSpPr txBox="1"/>
                <p:nvPr/>
              </p:nvSpPr>
              <p:spPr>
                <a:xfrm>
                  <a:off x="8687000" y="5635627"/>
                  <a:ext cx="2006703" cy="656591"/>
                </a:xfrm>
                <a:prstGeom prst="rect">
                  <a:avLst/>
                </a:prstGeom>
                <a:noFill/>
              </p:spPr>
              <p:txBody>
                <a:bodyPr wrap="none" lIns="0" tIns="0" rIns="0" bIns="0" rtlCol="0">
                  <a:spAutoFit/>
                </a:bodyPr>
                <a:lstStyle/>
                <a:p>
                  <a:pPr algn="ctr"/>
                  <a:r>
                    <a:rPr lang="en-US" sz="3200" b="1" noProof="1">
                      <a:solidFill>
                        <a:srgbClr val="FF0000"/>
                      </a:solidFill>
                      <a:latin typeface="+mj-lt"/>
                    </a:rPr>
                    <a:t>D. </a:t>
                  </a:r>
                  <a14:m>
                    <m:oMath xmlns:m="http://schemas.openxmlformats.org/officeDocument/2006/math">
                      <m:r>
                        <a:rPr lang="en-US" sz="3200" i="1" noProof="1">
                          <a:latin typeface="Cambria Math" panose="02040503050406030204" pitchFamily="18" charset="0"/>
                        </a:rPr>
                        <m:t>𝐵</m:t>
                      </m:r>
                      <m:r>
                        <a:rPr lang="en-US" sz="3200" i="1" noProof="1">
                          <a:latin typeface="Cambria Math" panose="02040503050406030204" pitchFamily="18" charset="0"/>
                          <a:ea typeface="Cambria Math" panose="02040503050406030204" pitchFamily="18" charset="0"/>
                        </a:rPr>
                        <m:t>≠0</m:t>
                      </m:r>
                    </m:oMath>
                  </a14:m>
                  <a:endParaRPr lang="vi-VN" sz="3200" noProof="1">
                    <a:latin typeface="+mj-lt"/>
                  </a:endParaRPr>
                </a:p>
              </p:txBody>
            </p:sp>
          </mc:Choice>
          <mc:Fallback xmlns="">
            <p:sp>
              <p:nvSpPr>
                <p:cNvPr id="37" name="TextBox 36">
                  <a:extLst>
                    <a:ext uri="{FF2B5EF4-FFF2-40B4-BE49-F238E27FC236}">
                      <a16:creationId xmlns:a16="http://schemas.microsoft.com/office/drawing/2014/main" id="{DA81D0B3-76A8-47AE-B788-8A81D806EC61}"/>
                    </a:ext>
                  </a:extLst>
                </p:cNvPr>
                <p:cNvSpPr txBox="1">
                  <a:spLocks noRot="1" noChangeAspect="1" noMove="1" noResize="1" noEditPoints="1" noAdjustHandles="1" noChangeArrowheads="1" noChangeShapeType="1" noTextEdit="1"/>
                </p:cNvSpPr>
                <p:nvPr/>
              </p:nvSpPr>
              <p:spPr>
                <a:xfrm>
                  <a:off x="8687000" y="5635627"/>
                  <a:ext cx="2006703" cy="656591"/>
                </a:xfrm>
                <a:prstGeom prst="rect">
                  <a:avLst/>
                </a:prstGeom>
                <a:blipFill>
                  <a:blip r:embed="rId25"/>
                  <a:stretch>
                    <a:fillRect l="-16194" t="-27500" b="-48750"/>
                  </a:stretch>
                </a:blipFill>
              </p:spPr>
              <p:txBody>
                <a:bodyPr/>
                <a:lstStyle/>
                <a:p>
                  <a:r>
                    <a:rPr lang="en-US">
                      <a:noFill/>
                    </a:rPr>
                    <a:t> </a:t>
                  </a:r>
                </a:p>
              </p:txBody>
            </p:sp>
          </mc:Fallback>
        </mc:AlternateContent>
      </p:grpSp>
      <p:sp>
        <p:nvSpPr>
          <p:cNvPr id="15" name="Rectangle 14">
            <a:extLst>
              <a:ext uri="{FF2B5EF4-FFF2-40B4-BE49-F238E27FC236}">
                <a16:creationId xmlns:a16="http://schemas.microsoft.com/office/drawing/2014/main" id="{8368BB1B-92B6-4DE5-ACDE-179696214C55}"/>
              </a:ext>
            </a:extLst>
          </p:cNvPr>
          <p:cNvSpPr/>
          <p:nvPr/>
        </p:nvSpPr>
        <p:spPr>
          <a:xfrm>
            <a:off x="-332404" y="7116509"/>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Khi đến mỗi Slide, thầy cô</a:t>
            </a:r>
            <a:br>
              <a:rPr lang="en-US">
                <a:solidFill>
                  <a:schemeClr val="tx1"/>
                </a:solidFill>
              </a:rPr>
            </a:br>
            <a:r>
              <a:rPr lang="en-US">
                <a:solidFill>
                  <a:schemeClr val="tx1"/>
                </a:solidFill>
              </a:rPr>
              <a:t>nhấp chuột trái 1 lần hoặc</a:t>
            </a:r>
            <a:br>
              <a:rPr lang="en-US">
                <a:solidFill>
                  <a:schemeClr val="tx1"/>
                </a:solidFill>
              </a:rPr>
            </a:br>
            <a:r>
              <a:rPr lang="en-US">
                <a:solidFill>
                  <a:schemeClr val="tx1"/>
                </a:solidFill>
              </a:rPr>
              <a:t>phím mũi tên qua phải thì câu hỏi và đáp án sẽ tự xuất hiện.</a:t>
            </a:r>
          </a:p>
        </p:txBody>
      </p:sp>
      <p:sp>
        <p:nvSpPr>
          <p:cNvPr id="43" name="Rectangle 42">
            <a:extLst>
              <a:ext uri="{FF2B5EF4-FFF2-40B4-BE49-F238E27FC236}">
                <a16:creationId xmlns:a16="http://schemas.microsoft.com/office/drawing/2014/main" id="{AC24F5DE-75CB-4900-959D-9E968A52D007}"/>
              </a:ext>
            </a:extLst>
          </p:cNvPr>
          <p:cNvSpPr/>
          <p:nvPr/>
        </p:nvSpPr>
        <p:spPr>
          <a:xfrm>
            <a:off x="3372307" y="7116509"/>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Sau khi HS đưa ra đáp án qua Camera, thầy cô nhấp vào đáp án đúng để xác nhận đáp án.</a:t>
            </a:r>
          </a:p>
        </p:txBody>
      </p:sp>
      <p:sp>
        <p:nvSpPr>
          <p:cNvPr id="44" name="Rectangle 43">
            <a:extLst>
              <a:ext uri="{FF2B5EF4-FFF2-40B4-BE49-F238E27FC236}">
                <a16:creationId xmlns:a16="http://schemas.microsoft.com/office/drawing/2014/main" id="{43EE7E23-BC61-4045-9025-919F8F5553AA}"/>
              </a:ext>
            </a:extLst>
          </p:cNvPr>
          <p:cNvSpPr/>
          <p:nvPr/>
        </p:nvSpPr>
        <p:spPr>
          <a:xfrm>
            <a:off x="7091306" y="7116509"/>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rPr>
              <a:t>Để chuyển sang câu hỏi tiếp theo, thầy cô nhấp phím mũi tên qua phải 2 lần hoặc</a:t>
            </a:r>
            <a:br>
              <a:rPr lang="en-US" sz="2100">
                <a:solidFill>
                  <a:schemeClr val="tx1"/>
                </a:solidFill>
              </a:rPr>
            </a:br>
            <a:r>
              <a:rPr lang="en-US" sz="2100">
                <a:solidFill>
                  <a:schemeClr val="tx1"/>
                </a:solidFill>
              </a:rPr>
              <a:t>nhấp chuột trái 2 lần.</a:t>
            </a:r>
          </a:p>
        </p:txBody>
      </p:sp>
    </p:spTree>
    <p:extLst>
      <p:ext uri="{BB962C8B-B14F-4D97-AF65-F5344CB8AC3E}">
        <p14:creationId xmlns:p14="http://schemas.microsoft.com/office/powerpoint/2010/main" val="86265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5"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26"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27"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8"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9"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1"/>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1902628" y="914400"/>
            <a:ext cx="9832172" cy="1641928"/>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74025C03-BBC1-4E41-924B-1D89C7CB42D3}"/>
                    </a:ext>
                  </a:extLst>
                </p:cNvPr>
                <p:cNvSpPr txBox="1"/>
                <p:nvPr/>
              </p:nvSpPr>
              <p:spPr>
                <a:xfrm>
                  <a:off x="2549165" y="689317"/>
                  <a:ext cx="9160937" cy="2170058"/>
                </a:xfrm>
                <a:prstGeom prst="rect">
                  <a:avLst/>
                </a:prstGeom>
                <a:noFill/>
              </p:spPr>
              <p:txBody>
                <a:bodyPr wrap="square" lIns="0" tIns="0" rIns="0" bIns="0" rtlCol="0">
                  <a:spAutoFit/>
                </a:bodyPr>
                <a:lstStyle/>
                <a:p>
                  <a:pPr algn="ctr">
                    <a:lnSpc>
                      <a:spcPct val="121000"/>
                    </a:lnSpc>
                    <a:defRPr/>
                  </a:pPr>
                  <a14:m>
                    <m:oMathPara xmlns:m="http://schemas.openxmlformats.org/officeDocument/2006/math">
                      <m:oMathParaPr>
                        <m:jc m:val="centerGroup"/>
                      </m:oMathParaPr>
                      <m:oMath xmlns:m="http://schemas.openxmlformats.org/officeDocument/2006/math">
                        <m:r>
                          <m:rPr>
                            <m:sty m:val="p"/>
                          </m:rPr>
                          <a:rPr lang="en-US" sz="3200" b="0" i="0" noProof="1" smtClean="0">
                            <a:solidFill>
                              <a:schemeClr val="tx1"/>
                            </a:solidFill>
                            <a:latin typeface="Cambria Math" panose="02040503050406030204" pitchFamily="18" charset="0"/>
                            <a:cs typeface="Times New Roman" panose="02020603050405020304" pitchFamily="18" charset="0"/>
                          </a:rPr>
                          <m:t>V</m:t>
                        </m:r>
                        <m:r>
                          <a:rPr lang="en-US" sz="3200" b="0" i="0" noProof="1" smtClean="0">
                            <a:solidFill>
                              <a:schemeClr val="tx1"/>
                            </a:solidFill>
                            <a:latin typeface="Cambria Math" panose="02040503050406030204" pitchFamily="18" charset="0"/>
                            <a:cs typeface="Times New Roman" panose="02020603050405020304" pitchFamily="18" charset="0"/>
                          </a:rPr>
                          <m:t>ớ</m:t>
                        </m:r>
                        <m:r>
                          <m:rPr>
                            <m:sty m:val="p"/>
                          </m:rPr>
                          <a:rPr lang="en-US" sz="3200" b="0" i="0" noProof="1" smtClean="0">
                            <a:solidFill>
                              <a:schemeClr val="tx1"/>
                            </a:solidFill>
                            <a:latin typeface="Cambria Math" panose="02040503050406030204" pitchFamily="18" charset="0"/>
                            <a:cs typeface="Times New Roman" panose="02020603050405020304" pitchFamily="18" charset="0"/>
                          </a:rPr>
                          <m:t>i</m:t>
                        </m:r>
                        <m:r>
                          <a:rPr lang="en-US" sz="3200" b="0" i="0" noProof="1" smtClean="0">
                            <a:solidFill>
                              <a:schemeClr val="tx1"/>
                            </a:solidFill>
                            <a:latin typeface="Cambria Math" panose="02040503050406030204" pitchFamily="18" charset="0"/>
                            <a:cs typeface="Times New Roman" panose="02020603050405020304" pitchFamily="18" charset="0"/>
                          </a:rPr>
                          <m:t> đ</m:t>
                        </m:r>
                        <m:r>
                          <m:rPr>
                            <m:sty m:val="p"/>
                          </m:rPr>
                          <a:rPr lang="en-US" sz="3200" b="0" i="0" noProof="1" smtClean="0">
                            <a:solidFill>
                              <a:schemeClr val="tx1"/>
                            </a:solidFill>
                            <a:latin typeface="Cambria Math" panose="02040503050406030204" pitchFamily="18" charset="0"/>
                            <a:cs typeface="Times New Roman" panose="02020603050405020304" pitchFamily="18" charset="0"/>
                          </a:rPr>
                          <m:t>i</m:t>
                        </m:r>
                        <m:r>
                          <a:rPr lang="en-US" sz="3200" b="0" i="0" noProof="1" smtClean="0">
                            <a:solidFill>
                              <a:schemeClr val="tx1"/>
                            </a:solidFill>
                            <a:latin typeface="Cambria Math" panose="02040503050406030204" pitchFamily="18" charset="0"/>
                            <a:cs typeface="Times New Roman" panose="02020603050405020304" pitchFamily="18" charset="0"/>
                          </a:rPr>
                          <m:t>ề</m:t>
                        </m:r>
                        <m:r>
                          <m:rPr>
                            <m:sty m:val="p"/>
                          </m:rPr>
                          <a:rPr lang="en-US" sz="3200" b="0" i="0" noProof="1" smtClean="0">
                            <a:solidFill>
                              <a:schemeClr val="tx1"/>
                            </a:solidFill>
                            <a:latin typeface="Cambria Math" panose="02040503050406030204" pitchFamily="18" charset="0"/>
                            <a:cs typeface="Times New Roman" panose="02020603050405020304" pitchFamily="18" charset="0"/>
                          </a:rPr>
                          <m:t>u</m:t>
                        </m:r>
                        <m:r>
                          <a:rPr lang="en-US" sz="3200" b="0" i="0" noProof="1" smtClean="0">
                            <a:solidFill>
                              <a:schemeClr val="tx1"/>
                            </a:solidFill>
                            <a:latin typeface="Cambria Math" panose="02040503050406030204" pitchFamily="18" charset="0"/>
                            <a:cs typeface="Times New Roman" panose="02020603050405020304" pitchFamily="18" charset="0"/>
                          </a:rPr>
                          <m:t> </m:t>
                        </m:r>
                        <m:r>
                          <m:rPr>
                            <m:sty m:val="p"/>
                          </m:rPr>
                          <a:rPr lang="en-US" sz="3200" b="0" i="0" noProof="1" smtClean="0">
                            <a:solidFill>
                              <a:schemeClr val="tx1"/>
                            </a:solidFill>
                            <a:latin typeface="Cambria Math" panose="02040503050406030204" pitchFamily="18" charset="0"/>
                            <a:cs typeface="Times New Roman" panose="02020603050405020304" pitchFamily="18" charset="0"/>
                          </a:rPr>
                          <m:t>ki</m:t>
                        </m:r>
                        <m:r>
                          <a:rPr lang="en-US" sz="3200" b="0" i="0" noProof="1" smtClean="0">
                            <a:solidFill>
                              <a:schemeClr val="tx1"/>
                            </a:solidFill>
                            <a:latin typeface="Cambria Math" panose="02040503050406030204" pitchFamily="18" charset="0"/>
                            <a:cs typeface="Times New Roman" panose="02020603050405020304" pitchFamily="18" charset="0"/>
                          </a:rPr>
                          <m:t>ệ</m:t>
                        </m:r>
                        <m:r>
                          <m:rPr>
                            <m:sty m:val="p"/>
                          </m:rPr>
                          <a:rPr lang="en-US" sz="3200" b="0" i="0" noProof="1" smtClean="0">
                            <a:solidFill>
                              <a:schemeClr val="tx1"/>
                            </a:solidFill>
                            <a:latin typeface="Cambria Math" panose="02040503050406030204" pitchFamily="18" charset="0"/>
                            <a:cs typeface="Times New Roman" panose="02020603050405020304" pitchFamily="18" charset="0"/>
                          </a:rPr>
                          <m:t>n</m:t>
                        </m:r>
                        <m:r>
                          <a:rPr lang="en-US" sz="3200" b="0" i="0" noProof="1" smtClean="0">
                            <a:solidFill>
                              <a:schemeClr val="tx1"/>
                            </a:solidFill>
                            <a:latin typeface="Cambria Math" panose="02040503050406030204" pitchFamily="18" charset="0"/>
                            <a:cs typeface="Times New Roman" panose="02020603050405020304" pitchFamily="18" charset="0"/>
                          </a:rPr>
                          <m:t> </m:t>
                        </m:r>
                        <m:r>
                          <m:rPr>
                            <m:sty m:val="p"/>
                          </m:rPr>
                          <a:rPr lang="en-US" sz="3200" b="0" i="0" noProof="1" smtClean="0">
                            <a:solidFill>
                              <a:schemeClr val="tx1"/>
                            </a:solidFill>
                            <a:latin typeface="Cambria Math" panose="02040503050406030204" pitchFamily="18" charset="0"/>
                            <a:cs typeface="Times New Roman" panose="02020603050405020304" pitchFamily="18" charset="0"/>
                          </a:rPr>
                          <m:t>n</m:t>
                        </m:r>
                        <m:r>
                          <a:rPr lang="en-US" sz="3200" b="0" i="0" noProof="1" smtClean="0">
                            <a:solidFill>
                              <a:schemeClr val="tx1"/>
                            </a:solidFill>
                            <a:latin typeface="Cambria Math" panose="02040503050406030204" pitchFamily="18" charset="0"/>
                            <a:cs typeface="Times New Roman" panose="02020603050405020304" pitchFamily="18" charset="0"/>
                          </a:rPr>
                          <m:t>à</m:t>
                        </m:r>
                        <m:r>
                          <m:rPr>
                            <m:sty m:val="p"/>
                          </m:rPr>
                          <a:rPr lang="en-US" sz="3200" b="0" i="0" noProof="1" smtClean="0">
                            <a:solidFill>
                              <a:schemeClr val="tx1"/>
                            </a:solidFill>
                            <a:latin typeface="Cambria Math" panose="02040503050406030204" pitchFamily="18" charset="0"/>
                            <a:cs typeface="Times New Roman" panose="02020603050405020304" pitchFamily="18" charset="0"/>
                          </a:rPr>
                          <m:t>o</m:t>
                        </m:r>
                        <m:r>
                          <a:rPr lang="en-US" sz="3200" b="0" i="0" noProof="1" smtClean="0">
                            <a:solidFill>
                              <a:schemeClr val="tx1"/>
                            </a:solidFill>
                            <a:latin typeface="Cambria Math" panose="02040503050406030204" pitchFamily="18" charset="0"/>
                            <a:cs typeface="Times New Roman" panose="02020603050405020304" pitchFamily="18" charset="0"/>
                          </a:rPr>
                          <m:t> </m:t>
                        </m:r>
                        <m:r>
                          <m:rPr>
                            <m:sty m:val="p"/>
                          </m:rPr>
                          <a:rPr lang="en-US" sz="3200" b="0" i="0" noProof="1" smtClean="0">
                            <a:solidFill>
                              <a:schemeClr val="tx1"/>
                            </a:solidFill>
                            <a:latin typeface="Cambria Math" panose="02040503050406030204" pitchFamily="18" charset="0"/>
                            <a:cs typeface="Times New Roman" panose="02020603050405020304" pitchFamily="18" charset="0"/>
                          </a:rPr>
                          <m:t>c</m:t>
                        </m:r>
                        <m:r>
                          <a:rPr lang="en-US" sz="3200" b="0" i="0" noProof="1" smtClean="0">
                            <a:solidFill>
                              <a:schemeClr val="tx1"/>
                            </a:solidFill>
                            <a:latin typeface="Cambria Math" panose="02040503050406030204" pitchFamily="18" charset="0"/>
                            <a:cs typeface="Times New Roman" panose="02020603050405020304" pitchFamily="18" charset="0"/>
                          </a:rPr>
                          <m:t>ủ</m:t>
                        </m:r>
                        <m:r>
                          <m:rPr>
                            <m:sty m:val="p"/>
                          </m:rPr>
                          <a:rPr lang="en-US" sz="3200" b="0" i="0" noProof="1" smtClean="0">
                            <a:solidFill>
                              <a:schemeClr val="tx1"/>
                            </a:solidFill>
                            <a:latin typeface="Cambria Math" panose="02040503050406030204" pitchFamily="18" charset="0"/>
                            <a:cs typeface="Times New Roman" panose="02020603050405020304" pitchFamily="18" charset="0"/>
                          </a:rPr>
                          <m:t>a</m:t>
                        </m:r>
                        <m:r>
                          <a:rPr lang="en-US" sz="3200" b="0" i="0" noProof="1" smtClean="0">
                            <a:solidFill>
                              <a:schemeClr val="tx1"/>
                            </a:solidFill>
                            <a:latin typeface="Cambria Math" panose="02040503050406030204" pitchFamily="18" charset="0"/>
                            <a:cs typeface="Times New Roman" panose="02020603050405020304" pitchFamily="18" charset="0"/>
                          </a:rPr>
                          <m:t> </m:t>
                        </m:r>
                        <m:r>
                          <a:rPr lang="en-US" sz="3200" b="0" i="1" noProof="1" smtClean="0">
                            <a:solidFill>
                              <a:schemeClr val="tx1"/>
                            </a:solidFill>
                            <a:latin typeface="Cambria Math" panose="02040503050406030204" pitchFamily="18" charset="0"/>
                            <a:cs typeface="Times New Roman" panose="02020603050405020304" pitchFamily="18" charset="0"/>
                          </a:rPr>
                          <m:t>𝑥</m:t>
                        </m:r>
                        <m:r>
                          <a:rPr lang="en-US" sz="3200" b="0" i="1" noProof="1" smtClean="0">
                            <a:solidFill>
                              <a:schemeClr val="tx1"/>
                            </a:solidFill>
                            <a:latin typeface="Cambria Math" panose="02040503050406030204" pitchFamily="18" charset="0"/>
                            <a:cs typeface="Times New Roman" panose="02020603050405020304" pitchFamily="18" charset="0"/>
                          </a:rPr>
                          <m:t> </m:t>
                        </m:r>
                        <m:r>
                          <m:rPr>
                            <m:sty m:val="p"/>
                          </m:rPr>
                          <a:rPr lang="en-US" sz="3200" b="0" i="0" noProof="1" smtClean="0">
                            <a:solidFill>
                              <a:schemeClr val="tx1"/>
                            </a:solidFill>
                            <a:latin typeface="Cambria Math" panose="02040503050406030204" pitchFamily="18" charset="0"/>
                            <a:cs typeface="Times New Roman" panose="02020603050405020304" pitchFamily="18" charset="0"/>
                          </a:rPr>
                          <m:t>th</m:t>
                        </m:r>
                        <m:r>
                          <a:rPr lang="en-US" sz="3200" b="0" i="0" noProof="1" smtClean="0">
                            <a:solidFill>
                              <a:schemeClr val="tx1"/>
                            </a:solidFill>
                            <a:latin typeface="Cambria Math" panose="02040503050406030204" pitchFamily="18" charset="0"/>
                            <a:cs typeface="Times New Roman" panose="02020603050405020304" pitchFamily="18" charset="0"/>
                          </a:rPr>
                          <m:t>ì </m:t>
                        </m:r>
                        <m:r>
                          <m:rPr>
                            <m:sty m:val="p"/>
                          </m:rPr>
                          <a:rPr lang="en-US" sz="3200" b="0" i="0" noProof="1" smtClean="0">
                            <a:solidFill>
                              <a:schemeClr val="tx1"/>
                            </a:solidFill>
                            <a:latin typeface="Cambria Math" panose="02040503050406030204" pitchFamily="18" charset="0"/>
                            <a:cs typeface="Times New Roman" panose="02020603050405020304" pitchFamily="18" charset="0"/>
                          </a:rPr>
                          <m:t>ph</m:t>
                        </m:r>
                        <m:r>
                          <a:rPr lang="en-US" sz="3200" b="0" i="0" noProof="1" smtClean="0">
                            <a:solidFill>
                              <a:schemeClr val="tx1"/>
                            </a:solidFill>
                            <a:latin typeface="Cambria Math" panose="02040503050406030204" pitchFamily="18" charset="0"/>
                            <a:cs typeface="Times New Roman" panose="02020603050405020304" pitchFamily="18" charset="0"/>
                          </a:rPr>
                          <m:t>â</m:t>
                        </m:r>
                        <m:r>
                          <m:rPr>
                            <m:sty m:val="p"/>
                          </m:rPr>
                          <a:rPr lang="en-US" sz="3200" b="0" i="0" noProof="1" smtClean="0">
                            <a:solidFill>
                              <a:schemeClr val="tx1"/>
                            </a:solidFill>
                            <a:latin typeface="Cambria Math" panose="02040503050406030204" pitchFamily="18" charset="0"/>
                            <a:cs typeface="Times New Roman" panose="02020603050405020304" pitchFamily="18" charset="0"/>
                          </a:rPr>
                          <m:t>n</m:t>
                        </m:r>
                        <m:r>
                          <a:rPr lang="en-US" sz="3200" b="0" i="0" noProof="1" smtClean="0">
                            <a:solidFill>
                              <a:schemeClr val="tx1"/>
                            </a:solidFill>
                            <a:latin typeface="Cambria Math" panose="02040503050406030204" pitchFamily="18" charset="0"/>
                            <a:cs typeface="Times New Roman" panose="02020603050405020304" pitchFamily="18" charset="0"/>
                          </a:rPr>
                          <m:t> </m:t>
                        </m:r>
                        <m:r>
                          <m:rPr>
                            <m:sty m:val="p"/>
                          </m:rPr>
                          <a:rPr lang="en-US" sz="3200" b="0" i="0" noProof="1" smtClean="0">
                            <a:solidFill>
                              <a:schemeClr val="tx1"/>
                            </a:solidFill>
                            <a:latin typeface="Cambria Math" panose="02040503050406030204" pitchFamily="18" charset="0"/>
                            <a:cs typeface="Times New Roman" panose="02020603050405020304" pitchFamily="18" charset="0"/>
                          </a:rPr>
                          <m:t>th</m:t>
                        </m:r>
                        <m:r>
                          <a:rPr lang="en-US" sz="3200" b="0" i="0" noProof="1" smtClean="0">
                            <a:solidFill>
                              <a:schemeClr val="tx1"/>
                            </a:solidFill>
                            <a:latin typeface="Cambria Math" panose="02040503050406030204" pitchFamily="18" charset="0"/>
                            <a:cs typeface="Times New Roman" panose="02020603050405020304" pitchFamily="18" charset="0"/>
                          </a:rPr>
                          <m:t>ứ</m:t>
                        </m:r>
                        <m:r>
                          <m:rPr>
                            <m:sty m:val="p"/>
                          </m:rPr>
                          <a:rPr lang="en-US" sz="3200" b="0" i="0" noProof="1" smtClean="0">
                            <a:solidFill>
                              <a:schemeClr val="tx1"/>
                            </a:solidFill>
                            <a:latin typeface="Cambria Math" panose="02040503050406030204" pitchFamily="18" charset="0"/>
                            <a:cs typeface="Times New Roman" panose="02020603050405020304" pitchFamily="18" charset="0"/>
                          </a:rPr>
                          <m:t>c</m:t>
                        </m:r>
                        <m:r>
                          <a:rPr lang="en-US" sz="3200" b="0" i="0" noProof="1" smtClean="0">
                            <a:solidFill>
                              <a:schemeClr val="tx1"/>
                            </a:solidFill>
                            <a:latin typeface="Cambria Math" panose="02040503050406030204" pitchFamily="18" charset="0"/>
                            <a:cs typeface="Times New Roman" panose="02020603050405020304" pitchFamily="18" charset="0"/>
                          </a:rPr>
                          <m:t> </m:t>
                        </m:r>
                        <m:f>
                          <m:fPr>
                            <m:ctrlPr>
                              <a:rPr lang="en-US" sz="3200" b="0" i="1" noProof="1" smtClean="0">
                                <a:solidFill>
                                  <a:schemeClr val="tx1"/>
                                </a:solidFill>
                                <a:latin typeface="Cambria Math" panose="02040503050406030204" pitchFamily="18" charset="0"/>
                                <a:cs typeface="Times New Roman" panose="02020603050405020304" pitchFamily="18" charset="0"/>
                              </a:rPr>
                            </m:ctrlPr>
                          </m:fPr>
                          <m:num>
                            <m:r>
                              <a:rPr lang="en-US" sz="3200" b="0" i="1" noProof="1" smtClean="0">
                                <a:solidFill>
                                  <a:schemeClr val="tx1"/>
                                </a:solidFill>
                                <a:latin typeface="Cambria Math" panose="02040503050406030204" pitchFamily="18" charset="0"/>
                                <a:cs typeface="Times New Roman" panose="02020603050405020304" pitchFamily="18" charset="0"/>
                              </a:rPr>
                              <m:t>𝑥</m:t>
                            </m:r>
                            <m:r>
                              <a:rPr lang="en-US" sz="3200" b="0" i="1" noProof="1" smtClean="0">
                                <a:solidFill>
                                  <a:schemeClr val="tx1"/>
                                </a:solidFill>
                                <a:latin typeface="Cambria Math" panose="02040503050406030204" pitchFamily="18" charset="0"/>
                                <a:cs typeface="Times New Roman" panose="02020603050405020304" pitchFamily="18" charset="0"/>
                              </a:rPr>
                              <m:t>−1</m:t>
                            </m:r>
                          </m:num>
                          <m:den>
                            <m:r>
                              <a:rPr lang="en-US" sz="3200" b="0" i="1" noProof="1" smtClean="0">
                                <a:solidFill>
                                  <a:schemeClr val="tx1"/>
                                </a:solidFill>
                                <a:latin typeface="Cambria Math" panose="02040503050406030204" pitchFamily="18" charset="0"/>
                                <a:cs typeface="Times New Roman" panose="02020603050405020304" pitchFamily="18" charset="0"/>
                              </a:rPr>
                              <m:t>𝑥</m:t>
                            </m:r>
                            <m:r>
                              <a:rPr lang="en-US" sz="3200" b="0" i="1" noProof="1" smtClean="0">
                                <a:solidFill>
                                  <a:schemeClr val="tx1"/>
                                </a:solidFill>
                                <a:latin typeface="Cambria Math" panose="02040503050406030204" pitchFamily="18" charset="0"/>
                                <a:cs typeface="Times New Roman" panose="02020603050405020304" pitchFamily="18" charset="0"/>
                              </a:rPr>
                              <m:t>−2</m:t>
                            </m:r>
                          </m:den>
                        </m:f>
                        <m:r>
                          <a:rPr lang="en-US" sz="3200" b="0" i="0" noProof="1" smtClean="0">
                            <a:solidFill>
                              <a:schemeClr val="tx1"/>
                            </a:solidFill>
                            <a:latin typeface="Cambria Math" panose="02040503050406030204" pitchFamily="18" charset="0"/>
                            <a:cs typeface="Times New Roman" panose="02020603050405020304" pitchFamily="18" charset="0"/>
                          </a:rPr>
                          <m:t> </m:t>
                        </m:r>
                        <m:r>
                          <m:rPr>
                            <m:sty m:val="p"/>
                          </m:rPr>
                          <a:rPr lang="en-US" sz="3200" b="0" i="0" noProof="1" smtClean="0">
                            <a:solidFill>
                              <a:schemeClr val="tx1"/>
                            </a:solidFill>
                            <a:latin typeface="Cambria Math" panose="02040503050406030204" pitchFamily="18" charset="0"/>
                            <a:cs typeface="Times New Roman" panose="02020603050405020304" pitchFamily="18" charset="0"/>
                          </a:rPr>
                          <m:t>c</m:t>
                        </m:r>
                        <m:r>
                          <a:rPr lang="en-US" sz="3200" b="0" i="0" noProof="1" smtClean="0">
                            <a:solidFill>
                              <a:schemeClr val="tx1"/>
                            </a:solidFill>
                            <a:latin typeface="Cambria Math" panose="02040503050406030204" pitchFamily="18" charset="0"/>
                            <a:cs typeface="Times New Roman" panose="02020603050405020304" pitchFamily="18" charset="0"/>
                          </a:rPr>
                          <m:t>ó </m:t>
                        </m:r>
                        <m:r>
                          <m:rPr>
                            <m:sty m:val="p"/>
                          </m:rPr>
                          <a:rPr lang="en-US" sz="3200" b="0" i="0" noProof="1" smtClean="0">
                            <a:solidFill>
                              <a:schemeClr val="tx1"/>
                            </a:solidFill>
                            <a:latin typeface="Cambria Math" panose="02040503050406030204" pitchFamily="18" charset="0"/>
                            <a:cs typeface="Times New Roman" panose="02020603050405020304" pitchFamily="18" charset="0"/>
                          </a:rPr>
                          <m:t>ngh</m:t>
                        </m:r>
                        <m:r>
                          <a:rPr lang="en-US" sz="3200" b="0" i="0" noProof="1" smtClean="0">
                            <a:solidFill>
                              <a:schemeClr val="tx1"/>
                            </a:solidFill>
                            <a:latin typeface="Cambria Math" panose="02040503050406030204" pitchFamily="18" charset="0"/>
                            <a:cs typeface="Times New Roman" panose="02020603050405020304" pitchFamily="18" charset="0"/>
                          </a:rPr>
                          <m:t>ĩ</m:t>
                        </m:r>
                        <m:r>
                          <m:rPr>
                            <m:sty m:val="p"/>
                          </m:rPr>
                          <a:rPr lang="en-US" sz="3200" b="0" i="0" noProof="1" smtClean="0">
                            <a:solidFill>
                              <a:schemeClr val="tx1"/>
                            </a:solidFill>
                            <a:latin typeface="Cambria Math" panose="02040503050406030204" pitchFamily="18" charset="0"/>
                            <a:cs typeface="Times New Roman" panose="02020603050405020304" pitchFamily="18" charset="0"/>
                          </a:rPr>
                          <m:t>a</m:t>
                        </m:r>
                        <m:r>
                          <a:rPr lang="en-US" sz="3200" b="0" i="0" noProof="1" smtClean="0">
                            <a:solidFill>
                              <a:schemeClr val="tx1"/>
                            </a:solidFill>
                            <a:latin typeface="Cambria Math" panose="02040503050406030204" pitchFamily="18" charset="0"/>
                            <a:cs typeface="Times New Roman" panose="02020603050405020304" pitchFamily="18" charset="0"/>
                          </a:rPr>
                          <m:t>?</m:t>
                        </m:r>
                      </m:oMath>
                    </m:oMathPara>
                  </a14:m>
                  <a:endParaRPr lang="vi-VN" sz="3200" noProof="1">
                    <a:solidFill>
                      <a:schemeClr val="tx1"/>
                    </a:solidFill>
                    <a:latin typeface="Times New Roman" panose="02020603050405020304" pitchFamily="18" charset="0"/>
                    <a:cs typeface="Times New Roman" panose="02020603050405020304" pitchFamily="18" charset="0"/>
                  </a:endParaRPr>
                </a:p>
              </p:txBody>
            </p:sp>
          </mc:Choice>
          <mc:Fallback xmlns="">
            <p:sp>
              <p:nvSpPr>
                <p:cNvPr id="33" name="TextBox 32">
                  <a:extLst>
                    <a:ext uri="{FF2B5EF4-FFF2-40B4-BE49-F238E27FC236}">
                      <a16:creationId xmlns:a16="http://schemas.microsoft.com/office/drawing/2014/main" id="{74025C03-BBC1-4E41-924B-1D89C7CB42D3}"/>
                    </a:ext>
                  </a:extLst>
                </p:cNvPr>
                <p:cNvSpPr txBox="1">
                  <a:spLocks noRot="1" noChangeAspect="1" noMove="1" noResize="1" noEditPoints="1" noAdjustHandles="1" noChangeArrowheads="1" noChangeShapeType="1" noTextEdit="1"/>
                </p:cNvSpPr>
                <p:nvPr/>
              </p:nvSpPr>
              <p:spPr>
                <a:xfrm>
                  <a:off x="2549165" y="689317"/>
                  <a:ext cx="9160937" cy="2170058"/>
                </a:xfrm>
                <a:prstGeom prst="rect">
                  <a:avLst/>
                </a:prstGeom>
                <a:blipFill>
                  <a:blip r:embed="rId10"/>
                  <a:stretch>
                    <a:fillRect/>
                  </a:stretch>
                </a:blipFill>
              </p:spPr>
              <p:txBody>
                <a:bodyPr/>
                <a:lstStyle/>
                <a:p>
                  <a:r>
                    <a:rPr lang="en-US">
                      <a:noFill/>
                    </a:rPr>
                    <a:t> </a:t>
                  </a:r>
                </a:p>
              </p:txBody>
            </p:sp>
          </mc:Fallback>
        </mc:AlternateContent>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595898" y="1124425"/>
            <a:ext cx="1371600" cy="1067822"/>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2">
            <a:alphaModFix amt="67000"/>
            <a:extLst>
              <a:ext uri="{28A0092B-C50C-407E-A947-70E740481C1C}">
                <a14:useLocalDpi xmlns:a14="http://schemas.microsoft.com/office/drawing/2010/main" val="0"/>
              </a:ext>
            </a:extLst>
          </a:blip>
          <a:srcRect/>
          <a:stretch/>
        </p:blipFill>
        <p:spPr>
          <a:xfrm>
            <a:off x="687857" y="1970998"/>
            <a:ext cx="1214771" cy="3819517"/>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3"/>
          <a:stretch>
            <a:fillRect/>
          </a:stretch>
        </p:blipFill>
        <p:spPr>
          <a:xfrm>
            <a:off x="709209" y="4598331"/>
            <a:ext cx="1110419"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786248" y="4665212"/>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786388" y="4577665"/>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79887" y="1876358"/>
            <a:ext cx="365522" cy="365522"/>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1982226" y="3640845"/>
            <a:ext cx="3526628" cy="1162442"/>
            <a:chOff x="2256516" y="3433557"/>
            <a:chExt cx="5292580"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934504" y="3641505"/>
              <a:ext cx="4614592"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7974302B-8BF6-442B-A767-DCF07F5816C6}"/>
                    </a:ext>
                  </a:extLst>
                </p:cNvPr>
                <p:cNvSpPr txBox="1"/>
                <p:nvPr/>
              </p:nvSpPr>
              <p:spPr>
                <a:xfrm>
                  <a:off x="4110867" y="3963897"/>
                  <a:ext cx="2476047" cy="656591"/>
                </a:xfrm>
                <a:prstGeom prst="rect">
                  <a:avLst/>
                </a:prstGeom>
                <a:noFill/>
              </p:spPr>
              <p:txBody>
                <a:bodyPr wrap="none" lIns="0" tIns="0" rIns="0" bIns="0" rtlCol="0">
                  <a:spAutoFit/>
                </a:bodyPr>
                <a:lstStyle/>
                <a:p>
                  <a:pPr algn="ctr"/>
                  <a:r>
                    <a:rPr lang="en-US" sz="3200" b="1" noProof="1" smtClean="0">
                      <a:solidFill>
                        <a:srgbClr val="FF0000"/>
                      </a:solidFill>
                      <a:latin typeface="+mj-lt"/>
                    </a:rPr>
                    <a:t>A. </a:t>
                  </a:r>
                  <a14:m>
                    <m:oMath xmlns:m="http://schemas.openxmlformats.org/officeDocument/2006/math">
                      <m:r>
                        <a:rPr lang="en-US" sz="3200" b="1" i="1" noProof="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𝒙</m:t>
                      </m:r>
                      <m:r>
                        <a:rPr lang="en-US" sz="3200" b="1" i="1" noProof="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3200" b="1" i="1" noProof="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𝟐</m:t>
                      </m:r>
                    </m:oMath>
                  </a14:m>
                  <a:r>
                    <a:rPr lang="en-US" sz="3200" b="1" noProof="1" smtClean="0">
                      <a:solidFill>
                        <a:schemeClr val="tx1"/>
                      </a:solidFill>
                      <a:latin typeface="+mj-lt"/>
                    </a:rPr>
                    <a:t> </a:t>
                  </a:r>
                  <a:r>
                    <a:rPr lang="en-US" sz="3200" noProof="1" smtClean="0">
                      <a:solidFill>
                        <a:schemeClr val="tx1"/>
                      </a:solidFill>
                      <a:latin typeface="+mj-lt"/>
                    </a:rPr>
                    <a:t> </a:t>
                  </a:r>
                  <a:endParaRPr lang="vi-VN" sz="3200" noProof="1">
                    <a:solidFill>
                      <a:schemeClr val="tx1"/>
                    </a:solidFill>
                    <a:latin typeface="+mj-lt"/>
                  </a:endParaRPr>
                </a:p>
              </p:txBody>
            </p:sp>
          </mc:Choice>
          <mc:Fallback xmlns="">
            <p:sp>
              <p:nvSpPr>
                <p:cNvPr id="34" name="TextBox 33">
                  <a:extLst>
                    <a:ext uri="{FF2B5EF4-FFF2-40B4-BE49-F238E27FC236}">
                      <a16:creationId xmlns:a16="http://schemas.microsoft.com/office/drawing/2014/main" id="{7974302B-8BF6-442B-A767-DCF07F5816C6}"/>
                    </a:ext>
                  </a:extLst>
                </p:cNvPr>
                <p:cNvSpPr txBox="1">
                  <a:spLocks noRot="1" noChangeAspect="1" noMove="1" noResize="1" noEditPoints="1" noAdjustHandles="1" noChangeArrowheads="1" noChangeShapeType="1" noTextEdit="1"/>
                </p:cNvSpPr>
                <p:nvPr/>
              </p:nvSpPr>
              <p:spPr>
                <a:xfrm>
                  <a:off x="4110867" y="3963897"/>
                  <a:ext cx="2476047" cy="656591"/>
                </a:xfrm>
                <a:prstGeom prst="rect">
                  <a:avLst/>
                </a:prstGeom>
                <a:blipFill>
                  <a:blip r:embed="rId18"/>
                  <a:stretch>
                    <a:fillRect l="-14760" t="-27500" b="-48750"/>
                  </a:stretch>
                </a:blipFill>
              </p:spPr>
              <p:txBody>
                <a:bodyPr/>
                <a:lstStyle/>
                <a:p>
                  <a:r>
                    <a:rPr lang="en-US">
                      <a:noFill/>
                    </a:rPr>
                    <a:t> </a:t>
                  </a:r>
                </a:p>
              </p:txBody>
            </p:sp>
          </mc:Fallback>
        </mc:AlternateContent>
      </p:grpSp>
      <p:grpSp>
        <p:nvGrpSpPr>
          <p:cNvPr id="39" name="Group 38">
            <a:extLst>
              <a:ext uri="{FF2B5EF4-FFF2-40B4-BE49-F238E27FC236}">
                <a16:creationId xmlns:a16="http://schemas.microsoft.com/office/drawing/2014/main" id="{86401136-2892-4E74-8408-0ECBBDBDCC02}"/>
              </a:ext>
            </a:extLst>
          </p:cNvPr>
          <p:cNvGrpSpPr/>
          <p:nvPr/>
        </p:nvGrpSpPr>
        <p:grpSpPr>
          <a:xfrm>
            <a:off x="6935393" y="3584667"/>
            <a:ext cx="3425561" cy="1258717"/>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0405B9B-8989-4F0C-8CCF-4509B3A6EECA}"/>
                    </a:ext>
                  </a:extLst>
                </p:cNvPr>
                <p:cNvSpPr txBox="1"/>
                <p:nvPr/>
              </p:nvSpPr>
              <p:spPr>
                <a:xfrm>
                  <a:off x="8661882" y="4014354"/>
                  <a:ext cx="1958313" cy="656590"/>
                </a:xfrm>
                <a:prstGeom prst="rect">
                  <a:avLst/>
                </a:prstGeom>
                <a:noFill/>
              </p:spPr>
              <p:txBody>
                <a:bodyPr wrap="none" lIns="0" tIns="0" rIns="0" bIns="0" rtlCol="0">
                  <a:spAutoFit/>
                </a:bodyPr>
                <a:lstStyle/>
                <a:p>
                  <a:pPr algn="ctr"/>
                  <a:r>
                    <a:rPr lang="en-US" sz="3200" b="1" noProof="1" smtClean="0">
                      <a:solidFill>
                        <a:srgbClr val="FF0000"/>
                      </a:solidFill>
                      <a:latin typeface="+mj-lt"/>
                    </a:rPr>
                    <a:t>B. </a:t>
                  </a:r>
                  <a14:m>
                    <m:oMath xmlns:m="http://schemas.openxmlformats.org/officeDocument/2006/math">
                      <m:r>
                        <a:rPr lang="en-US" sz="3200" b="1" i="1" noProof="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𝒙</m:t>
                      </m:r>
                      <m:r>
                        <a:rPr lang="en-US" sz="3200" b="1" i="1" noProof="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3200" b="1" i="1" noProof="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𝟐</m:t>
                      </m:r>
                    </m:oMath>
                  </a14:m>
                  <a:endParaRPr lang="vi-VN" sz="3200" noProof="1">
                    <a:solidFill>
                      <a:schemeClr val="tx1"/>
                    </a:solidFill>
                    <a:latin typeface="+mj-lt"/>
                  </a:endParaRPr>
                </a:p>
              </p:txBody>
            </p:sp>
          </mc:Choice>
          <mc:Fallback xmlns="">
            <p:sp>
              <p:nvSpPr>
                <p:cNvPr id="35" name="TextBox 34">
                  <a:extLst>
                    <a:ext uri="{FF2B5EF4-FFF2-40B4-BE49-F238E27FC236}">
                      <a16:creationId xmlns:a16="http://schemas.microsoft.com/office/drawing/2014/main" id="{30405B9B-8989-4F0C-8CCF-4509B3A6EECA}"/>
                    </a:ext>
                  </a:extLst>
                </p:cNvPr>
                <p:cNvSpPr txBox="1">
                  <a:spLocks noRot="1" noChangeAspect="1" noMove="1" noResize="1" noEditPoints="1" noAdjustHandles="1" noChangeArrowheads="1" noChangeShapeType="1" noTextEdit="1"/>
                </p:cNvSpPr>
                <p:nvPr/>
              </p:nvSpPr>
              <p:spPr>
                <a:xfrm>
                  <a:off x="8661882" y="4014354"/>
                  <a:ext cx="1958313" cy="656590"/>
                </a:xfrm>
                <a:prstGeom prst="rect">
                  <a:avLst/>
                </a:prstGeom>
                <a:blipFill>
                  <a:blip r:embed="rId20"/>
                  <a:stretch>
                    <a:fillRect l="-16598" t="-25926" b="-48148"/>
                  </a:stretch>
                </a:blipFill>
              </p:spPr>
              <p:txBody>
                <a:bodyPr/>
                <a:lstStyle/>
                <a:p>
                  <a:r>
                    <a:rPr lang="en-US">
                      <a:noFill/>
                    </a:rPr>
                    <a:t> </a:t>
                  </a:r>
                </a:p>
              </p:txBody>
            </p:sp>
          </mc:Fallback>
        </mc:AlternateContent>
      </p:grpSp>
      <p:grpSp>
        <p:nvGrpSpPr>
          <p:cNvPr id="40" name="Group 39">
            <a:extLst>
              <a:ext uri="{FF2B5EF4-FFF2-40B4-BE49-F238E27FC236}">
                <a16:creationId xmlns:a16="http://schemas.microsoft.com/office/drawing/2014/main" id="{FC13E8F7-E341-4A4A-8467-9009F4679AEA}"/>
              </a:ext>
            </a:extLst>
          </p:cNvPr>
          <p:cNvGrpSpPr/>
          <p:nvPr/>
        </p:nvGrpSpPr>
        <p:grpSpPr>
          <a:xfrm>
            <a:off x="1979222" y="4922434"/>
            <a:ext cx="3529631" cy="1162442"/>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37128BEF-07EE-4FEE-9225-7F18ADBAC7D5}"/>
                    </a:ext>
                  </a:extLst>
                </p:cNvPr>
                <p:cNvSpPr txBox="1"/>
                <p:nvPr/>
              </p:nvSpPr>
              <p:spPr>
                <a:xfrm>
                  <a:off x="3871096" y="5630812"/>
                  <a:ext cx="1915566" cy="656591"/>
                </a:xfrm>
                <a:prstGeom prst="rect">
                  <a:avLst/>
                </a:prstGeom>
                <a:noFill/>
              </p:spPr>
              <p:txBody>
                <a:bodyPr wrap="none" lIns="0" tIns="0" rIns="0" bIns="0" rtlCol="0">
                  <a:spAutoFit/>
                </a:bodyPr>
                <a:lstStyle/>
                <a:p>
                  <a:pPr algn="ctr"/>
                  <a:r>
                    <a:rPr lang="en-US" sz="3200" b="1" noProof="1" smtClean="0">
                      <a:solidFill>
                        <a:srgbClr val="FF0000"/>
                      </a:solidFill>
                      <a:latin typeface="+mj-lt"/>
                    </a:rPr>
                    <a:t>C. </a:t>
                  </a:r>
                  <a14:m>
                    <m:oMath xmlns:m="http://schemas.openxmlformats.org/officeDocument/2006/math">
                      <m:r>
                        <a:rPr lang="en-US" sz="3200" b="1" i="1" noProof="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𝒙</m:t>
                      </m:r>
                      <m:r>
                        <a:rPr lang="en-US" sz="3200" b="1" i="1" noProof="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3200" b="1" i="1" noProof="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𝟏</m:t>
                      </m:r>
                    </m:oMath>
                  </a14:m>
                  <a:endParaRPr lang="vi-VN" sz="3200" noProof="1">
                    <a:solidFill>
                      <a:schemeClr val="tx1"/>
                    </a:solidFill>
                    <a:latin typeface="+mj-lt"/>
                  </a:endParaRPr>
                </a:p>
              </p:txBody>
            </p:sp>
          </mc:Choice>
          <mc:Fallback xmlns="">
            <p:sp>
              <p:nvSpPr>
                <p:cNvPr id="36" name="TextBox 35">
                  <a:extLst>
                    <a:ext uri="{FF2B5EF4-FFF2-40B4-BE49-F238E27FC236}">
                      <a16:creationId xmlns:a16="http://schemas.microsoft.com/office/drawing/2014/main" id="{37128BEF-07EE-4FEE-9225-7F18ADBAC7D5}"/>
                    </a:ext>
                  </a:extLst>
                </p:cNvPr>
                <p:cNvSpPr txBox="1">
                  <a:spLocks noRot="1" noChangeAspect="1" noMove="1" noResize="1" noEditPoints="1" noAdjustHandles="1" noChangeArrowheads="1" noChangeShapeType="1" noTextEdit="1"/>
                </p:cNvSpPr>
                <p:nvPr/>
              </p:nvSpPr>
              <p:spPr>
                <a:xfrm>
                  <a:off x="3871096" y="5630812"/>
                  <a:ext cx="1915566" cy="656591"/>
                </a:xfrm>
                <a:prstGeom prst="rect">
                  <a:avLst/>
                </a:prstGeom>
                <a:blipFill>
                  <a:blip r:embed="rId22"/>
                  <a:stretch>
                    <a:fillRect l="-16949" t="-25926" b="-48148"/>
                  </a:stretch>
                </a:blipFill>
              </p:spPr>
              <p:txBody>
                <a:bodyPr/>
                <a:lstStyle/>
                <a:p>
                  <a:r>
                    <a:rPr lang="en-US">
                      <a:noFill/>
                    </a:rPr>
                    <a:t> </a:t>
                  </a:r>
                </a:p>
              </p:txBody>
            </p:sp>
          </mc:Fallback>
        </mc:AlternateContent>
      </p:grpSp>
      <p:grpSp>
        <p:nvGrpSpPr>
          <p:cNvPr id="41" name="Group 40">
            <a:extLst>
              <a:ext uri="{FF2B5EF4-FFF2-40B4-BE49-F238E27FC236}">
                <a16:creationId xmlns:a16="http://schemas.microsoft.com/office/drawing/2014/main" id="{330854B2-F80C-4FF7-88D5-341CFE138CE3}"/>
              </a:ext>
            </a:extLst>
          </p:cNvPr>
          <p:cNvGrpSpPr/>
          <p:nvPr/>
        </p:nvGrpSpPr>
        <p:grpSpPr>
          <a:xfrm>
            <a:off x="6918595" y="4886664"/>
            <a:ext cx="3442360" cy="1161393"/>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23"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DA81D0B3-76A8-47AE-B788-8A81D806EC61}"/>
                    </a:ext>
                  </a:extLst>
                </p:cNvPr>
                <p:cNvSpPr txBox="1"/>
                <p:nvPr/>
              </p:nvSpPr>
              <p:spPr>
                <a:xfrm>
                  <a:off x="8647432" y="5600471"/>
                  <a:ext cx="1972762" cy="656591"/>
                </a:xfrm>
                <a:prstGeom prst="rect">
                  <a:avLst/>
                </a:prstGeom>
                <a:noFill/>
              </p:spPr>
              <p:txBody>
                <a:bodyPr wrap="none" lIns="0" tIns="0" rIns="0" bIns="0" rtlCol="0">
                  <a:spAutoFit/>
                </a:bodyPr>
                <a:lstStyle/>
                <a:p>
                  <a:pPr algn="ctr"/>
                  <a:r>
                    <a:rPr lang="en-US" sz="3200" b="1" noProof="1" smtClean="0">
                      <a:solidFill>
                        <a:srgbClr val="FF0000"/>
                      </a:solidFill>
                      <a:latin typeface="+mj-lt"/>
                    </a:rPr>
                    <a:t>D. </a:t>
                  </a:r>
                  <a14:m>
                    <m:oMath xmlns:m="http://schemas.openxmlformats.org/officeDocument/2006/math">
                      <m:r>
                        <a:rPr lang="en-US" sz="3200" b="1" i="1" noProof="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𝒙</m:t>
                      </m:r>
                      <m:r>
                        <a:rPr lang="en-US" sz="3200" b="1" i="1" noProof="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3200" b="1" i="1" noProof="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𝟐</m:t>
                      </m:r>
                    </m:oMath>
                  </a14:m>
                  <a:endParaRPr lang="vi-VN" sz="3200" noProof="1">
                    <a:solidFill>
                      <a:schemeClr val="tx1"/>
                    </a:solidFill>
                    <a:latin typeface="+mj-lt"/>
                  </a:endParaRPr>
                </a:p>
              </p:txBody>
            </p:sp>
          </mc:Choice>
          <mc:Fallback xmlns="">
            <p:sp>
              <p:nvSpPr>
                <p:cNvPr id="37" name="TextBox 36">
                  <a:extLst>
                    <a:ext uri="{FF2B5EF4-FFF2-40B4-BE49-F238E27FC236}">
                      <a16:creationId xmlns:a16="http://schemas.microsoft.com/office/drawing/2014/main" id="{DA81D0B3-76A8-47AE-B788-8A81D806EC61}"/>
                    </a:ext>
                  </a:extLst>
                </p:cNvPr>
                <p:cNvSpPr txBox="1">
                  <a:spLocks noRot="1" noChangeAspect="1" noMove="1" noResize="1" noEditPoints="1" noAdjustHandles="1" noChangeArrowheads="1" noChangeShapeType="1" noTextEdit="1"/>
                </p:cNvSpPr>
                <p:nvPr/>
              </p:nvSpPr>
              <p:spPr>
                <a:xfrm>
                  <a:off x="8647432" y="5600471"/>
                  <a:ext cx="1972762" cy="656591"/>
                </a:xfrm>
                <a:prstGeom prst="rect">
                  <a:avLst/>
                </a:prstGeom>
                <a:blipFill>
                  <a:blip r:embed="rId24"/>
                  <a:stretch>
                    <a:fillRect l="-16461" t="-25926" b="-48148"/>
                  </a:stretch>
                </a:blipFill>
              </p:spPr>
              <p:txBody>
                <a:bodyPr/>
                <a:lstStyle/>
                <a:p>
                  <a:r>
                    <a:rPr lang="en-US">
                      <a:noFill/>
                    </a:rPr>
                    <a:t> </a:t>
                  </a:r>
                </a:p>
              </p:txBody>
            </p:sp>
          </mc:Fallback>
        </mc:AlternateContent>
      </p:grpSp>
      <p:sp>
        <p:nvSpPr>
          <p:cNvPr id="15" name="Rectangle 14">
            <a:extLst>
              <a:ext uri="{FF2B5EF4-FFF2-40B4-BE49-F238E27FC236}">
                <a16:creationId xmlns:a16="http://schemas.microsoft.com/office/drawing/2014/main" id="{8368BB1B-92B6-4DE5-ACDE-179696214C55}"/>
              </a:ext>
            </a:extLst>
          </p:cNvPr>
          <p:cNvSpPr/>
          <p:nvPr/>
        </p:nvSpPr>
        <p:spPr>
          <a:xfrm>
            <a:off x="-635147" y="7334907"/>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Khi đến mỗi Slide, thầy cô</a:t>
            </a:r>
            <a:br>
              <a:rPr lang="en-US">
                <a:solidFill>
                  <a:schemeClr val="tx1"/>
                </a:solidFill>
              </a:rPr>
            </a:br>
            <a:r>
              <a:rPr lang="en-US">
                <a:solidFill>
                  <a:schemeClr val="tx1"/>
                </a:solidFill>
              </a:rPr>
              <a:t>nhấp chuột trái 1 lần hoặc</a:t>
            </a:r>
            <a:br>
              <a:rPr lang="en-US">
                <a:solidFill>
                  <a:schemeClr val="tx1"/>
                </a:solidFill>
              </a:rPr>
            </a:br>
            <a:r>
              <a:rPr lang="en-US">
                <a:solidFill>
                  <a:schemeClr val="tx1"/>
                </a:solidFill>
              </a:rPr>
              <a:t>phím mũi tên qua phải thì câu hỏi và đáp án sẽ tự xuất hiện.</a:t>
            </a:r>
          </a:p>
        </p:txBody>
      </p:sp>
      <p:sp>
        <p:nvSpPr>
          <p:cNvPr id="43" name="Rectangle 42">
            <a:extLst>
              <a:ext uri="{FF2B5EF4-FFF2-40B4-BE49-F238E27FC236}">
                <a16:creationId xmlns:a16="http://schemas.microsoft.com/office/drawing/2014/main" id="{AC24F5DE-75CB-4900-959D-9E968A52D007}"/>
              </a:ext>
            </a:extLst>
          </p:cNvPr>
          <p:cNvSpPr/>
          <p:nvPr/>
        </p:nvSpPr>
        <p:spPr>
          <a:xfrm>
            <a:off x="3069564" y="7334907"/>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Sau khi HS đưa ra đáp án qua Camera, thầy cô nhấp vào đáp án đúng để xác nhận đáp án.</a:t>
            </a:r>
          </a:p>
        </p:txBody>
      </p:sp>
      <p:sp>
        <p:nvSpPr>
          <p:cNvPr id="44" name="Rectangle 43">
            <a:extLst>
              <a:ext uri="{FF2B5EF4-FFF2-40B4-BE49-F238E27FC236}">
                <a16:creationId xmlns:a16="http://schemas.microsoft.com/office/drawing/2014/main" id="{43EE7E23-BC61-4045-9025-919F8F5553AA}"/>
              </a:ext>
            </a:extLst>
          </p:cNvPr>
          <p:cNvSpPr/>
          <p:nvPr/>
        </p:nvSpPr>
        <p:spPr>
          <a:xfrm>
            <a:off x="6788563" y="7334907"/>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rPr>
              <a:t>Để chuyển sang câu hỏi tiếp theo, thầy cô nhấp phím mũi tên qua phải 2 lần hoặc</a:t>
            </a:r>
            <a:br>
              <a:rPr lang="en-US" sz="2100">
                <a:solidFill>
                  <a:schemeClr val="tx1"/>
                </a:solidFill>
              </a:rPr>
            </a:br>
            <a:r>
              <a:rPr lang="en-US" sz="2100">
                <a:solidFill>
                  <a:schemeClr val="tx1"/>
                </a:solidFill>
              </a:rPr>
              <a:t>nhấp chuột trái 2 lần.</a:t>
            </a:r>
          </a:p>
        </p:txBody>
      </p:sp>
      <p:sp>
        <p:nvSpPr>
          <p:cNvPr id="3" name="Rectangle 2"/>
          <p:cNvSpPr>
            <a:spLocks noChangeArrowheads="1"/>
          </p:cNvSpPr>
          <p:nvPr/>
        </p:nvSpPr>
        <p:spPr bwMode="auto">
          <a:xfrm>
            <a:off x="-1215798" y="2183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92100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25"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2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1"/>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3275255" y="852237"/>
            <a:ext cx="8180990" cy="1509963"/>
            <a:chOff x="2434106" y="246182"/>
            <a:chExt cx="9486901" cy="4574484"/>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2"/>
              <a:ext cx="9486901" cy="4574484"/>
            </a:xfrm>
            <a:prstGeom prst="rect">
              <a:avLst/>
            </a:prstGeom>
          </p:spPr>
        </p:pic>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74025C03-BBC1-4E41-924B-1D89C7CB42D3}"/>
                    </a:ext>
                  </a:extLst>
                </p:cNvPr>
                <p:cNvSpPr txBox="1"/>
                <p:nvPr/>
              </p:nvSpPr>
              <p:spPr>
                <a:xfrm>
                  <a:off x="2796828" y="454914"/>
                  <a:ext cx="8926998" cy="3779407"/>
                </a:xfrm>
                <a:prstGeom prst="rect">
                  <a:avLst/>
                </a:prstGeom>
                <a:noFill/>
              </p:spPr>
              <p:txBody>
                <a:bodyPr wrap="square" lIns="0" tIns="0" rIns="0" bIns="0" rtlCol="0">
                  <a:spAutoFit/>
                </a:bodyPr>
                <a:lstStyle/>
                <a:p>
                  <a:pPr algn="just"/>
                  <a14:m>
                    <m:oMathPara xmlns:m="http://schemas.openxmlformats.org/officeDocument/2006/math">
                      <m:oMathParaPr>
                        <m:jc m:val="centerGroup"/>
                      </m:oMathParaPr>
                      <m:oMath xmlns:m="http://schemas.openxmlformats.org/officeDocument/2006/math">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V</m:t>
                        </m:r>
                        <m: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ớ</m:t>
                        </m:r>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i</m:t>
                        </m:r>
                        <m: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 đ</m:t>
                        </m:r>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i</m:t>
                        </m:r>
                        <m: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ề</m:t>
                        </m:r>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u</m:t>
                        </m:r>
                        <m: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ki</m:t>
                        </m:r>
                        <m: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ệ</m:t>
                        </m:r>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n</m:t>
                        </m:r>
                        <m: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n</m:t>
                        </m:r>
                        <m: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à</m:t>
                        </m:r>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o</m:t>
                        </m:r>
                        <m: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c</m:t>
                        </m:r>
                        <m: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ủ</m:t>
                        </m:r>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a</m:t>
                        </m:r>
                        <m: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 </m:t>
                        </m:r>
                        <m:r>
                          <a:rPr lang="en-US" sz="2800" i="1" noProof="1" smtClean="0">
                            <a:ln w="0"/>
                            <a:effectLst>
                              <a:outerShdw blurRad="38100" dist="19050" dir="2700000" algn="tl" rotWithShape="0">
                                <a:schemeClr val="dk1">
                                  <a:alpha val="40000"/>
                                </a:schemeClr>
                              </a:outerShdw>
                            </a:effectLst>
                            <a:latin typeface="Cambria Math" panose="02040503050406030204" pitchFamily="18" charset="0"/>
                          </a:rPr>
                          <m:t>𝑥</m:t>
                        </m:r>
                        <m: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th</m:t>
                        </m:r>
                        <m: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ì </m:t>
                        </m:r>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hai</m:t>
                        </m:r>
                        <m: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ph</m:t>
                        </m:r>
                        <m: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â</m:t>
                        </m:r>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n</m:t>
                        </m:r>
                        <m: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th</m:t>
                        </m:r>
                        <m: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ứ</m:t>
                        </m:r>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c</m:t>
                        </m:r>
                      </m:oMath>
                    </m:oMathPara>
                  </a14:m>
                  <a:endParaRPr lang="en-US" sz="2800" noProof="1" smtClean="0">
                    <a:ln w="0"/>
                    <a:effectLst>
                      <a:outerShdw blurRad="38100" dist="19050" dir="2700000" algn="tl" rotWithShape="0">
                        <a:schemeClr val="dk1">
                          <a:alpha val="40000"/>
                        </a:schemeClr>
                      </a:outerShdw>
                    </a:effectLst>
                    <a:latin typeface="+mj-lt"/>
                  </a:endParaRPr>
                </a:p>
                <a:p>
                  <a:pPr algn="just"/>
                  <a14:m>
                    <m:oMathPara xmlns:m="http://schemas.openxmlformats.org/officeDocument/2006/math">
                      <m:oMathParaPr>
                        <m:jc m:val="centerGroup"/>
                      </m:oMathParaPr>
                      <m:oMath xmlns:m="http://schemas.openxmlformats.org/officeDocument/2006/math">
                        <m:f>
                          <m:fPr>
                            <m:ctrlPr>
                              <a:rPr lang="vi-VN" sz="2800" i="1" noProof="1" smtClean="0">
                                <a:ln w="0"/>
                                <a:effectLst>
                                  <a:outerShdw blurRad="38100" dist="19050" dir="2700000" algn="tl" rotWithShape="0">
                                    <a:schemeClr val="dk1">
                                      <a:alpha val="40000"/>
                                    </a:schemeClr>
                                  </a:outerShdw>
                                </a:effectLst>
                                <a:latin typeface="Cambria Math" panose="02040503050406030204" pitchFamily="18" charset="0"/>
                              </a:rPr>
                            </m:ctrlPr>
                          </m:fPr>
                          <m:num>
                            <m:r>
                              <a:rPr lang="en-US" sz="2800" i="1" noProof="1" smtClean="0">
                                <a:ln w="0"/>
                                <a:effectLst>
                                  <a:outerShdw blurRad="38100" dist="19050" dir="2700000" algn="tl" rotWithShape="0">
                                    <a:schemeClr val="dk1">
                                      <a:alpha val="40000"/>
                                    </a:schemeClr>
                                  </a:outerShdw>
                                </a:effectLst>
                                <a:latin typeface="Cambria Math" panose="02040503050406030204" pitchFamily="18" charset="0"/>
                              </a:rPr>
                              <m:t>𝑥</m:t>
                            </m:r>
                            <m:r>
                              <a:rPr lang="en-US" sz="2800" i="1" noProof="1" smtClean="0">
                                <a:ln w="0"/>
                                <a:effectLst>
                                  <a:outerShdw blurRad="38100" dist="19050" dir="2700000" algn="tl" rotWithShape="0">
                                    <a:schemeClr val="dk1">
                                      <a:alpha val="40000"/>
                                    </a:schemeClr>
                                  </a:outerShdw>
                                </a:effectLst>
                                <a:latin typeface="Cambria Math" panose="02040503050406030204" pitchFamily="18" charset="0"/>
                              </a:rPr>
                              <m:t>−2</m:t>
                            </m:r>
                          </m:num>
                          <m:den>
                            <m:sSup>
                              <m:sSupPr>
                                <m:ctrlPr>
                                  <a:rPr lang="vi-VN" sz="2800" i="1" noProof="1" smtClean="0">
                                    <a:ln w="0"/>
                                    <a:effectLst>
                                      <a:outerShdw blurRad="38100" dist="19050" dir="2700000" algn="tl" rotWithShape="0">
                                        <a:schemeClr val="dk1">
                                          <a:alpha val="40000"/>
                                        </a:schemeClr>
                                      </a:outerShdw>
                                    </a:effectLst>
                                    <a:latin typeface="Cambria Math" panose="02040503050406030204" pitchFamily="18" charset="0"/>
                                  </a:rPr>
                                </m:ctrlPr>
                              </m:sSupPr>
                              <m:e>
                                <m:r>
                                  <a:rPr lang="vi-VN" sz="2800" i="1" noProof="1" smtClean="0">
                                    <a:ln w="0"/>
                                    <a:effectLst>
                                      <a:outerShdw blurRad="38100" dist="19050" dir="2700000" algn="tl" rotWithShape="0">
                                        <a:schemeClr val="dk1">
                                          <a:alpha val="40000"/>
                                        </a:schemeClr>
                                      </a:outerShdw>
                                    </a:effectLst>
                                    <a:latin typeface="Cambria Math" panose="02040503050406030204" pitchFamily="18" charset="0"/>
                                  </a:rPr>
                                  <m:t>𝑥</m:t>
                                </m:r>
                              </m:e>
                              <m:sup>
                                <m:r>
                                  <a:rPr lang="vi-VN" sz="2800" i="1" noProof="1" smtClean="0">
                                    <a:ln w="0"/>
                                    <a:effectLst>
                                      <a:outerShdw blurRad="38100" dist="19050" dir="2700000" algn="tl" rotWithShape="0">
                                        <a:schemeClr val="dk1">
                                          <a:alpha val="40000"/>
                                        </a:schemeClr>
                                      </a:outerShdw>
                                    </a:effectLst>
                                    <a:latin typeface="Cambria Math" panose="02040503050406030204" pitchFamily="18" charset="0"/>
                                  </a:rPr>
                                  <m:t>2</m:t>
                                </m:r>
                              </m:sup>
                            </m:sSup>
                            <m:r>
                              <a:rPr lang="en-US" sz="2800" i="1" noProof="1" smtClean="0">
                                <a:ln w="0"/>
                                <a:effectLst>
                                  <a:outerShdw blurRad="38100" dist="19050" dir="2700000" algn="tl" rotWithShape="0">
                                    <a:schemeClr val="dk1">
                                      <a:alpha val="40000"/>
                                    </a:schemeClr>
                                  </a:outerShdw>
                                </a:effectLst>
                                <a:latin typeface="Cambria Math" panose="02040503050406030204" pitchFamily="18" charset="0"/>
                              </a:rPr>
                              <m:t>−5</m:t>
                            </m:r>
                            <m:r>
                              <a:rPr lang="en-US" sz="2800" i="1" noProof="1" smtClean="0">
                                <a:ln w="0"/>
                                <a:effectLst>
                                  <a:outerShdw blurRad="38100" dist="19050" dir="2700000" algn="tl" rotWithShape="0">
                                    <a:schemeClr val="dk1">
                                      <a:alpha val="40000"/>
                                    </a:schemeClr>
                                  </a:outerShdw>
                                </a:effectLst>
                                <a:latin typeface="Cambria Math" panose="02040503050406030204" pitchFamily="18" charset="0"/>
                              </a:rPr>
                              <m:t>𝑥</m:t>
                            </m:r>
                            <m:r>
                              <a:rPr lang="en-US" sz="2800" i="1" noProof="1" smtClean="0">
                                <a:ln w="0"/>
                                <a:effectLst>
                                  <a:outerShdw blurRad="38100" dist="19050" dir="2700000" algn="tl" rotWithShape="0">
                                    <a:schemeClr val="dk1">
                                      <a:alpha val="40000"/>
                                    </a:schemeClr>
                                  </a:outerShdw>
                                </a:effectLst>
                                <a:latin typeface="Cambria Math" panose="02040503050406030204" pitchFamily="18" charset="0"/>
                              </a:rPr>
                              <m:t>+6</m:t>
                            </m:r>
                          </m:den>
                        </m:f>
                        <m:r>
                          <a:rPr lang="en-US" sz="2800" i="1" noProof="1" smtClean="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v</m:t>
                        </m:r>
                        <m:r>
                          <a:rPr lang="en-US" sz="2800" i="1" noProof="1" smtClean="0">
                            <a:ln w="0"/>
                            <a:effectLst>
                              <a:outerShdw blurRad="38100" dist="19050" dir="2700000" algn="tl" rotWithShape="0">
                                <a:schemeClr val="dk1">
                                  <a:alpha val="40000"/>
                                </a:schemeClr>
                              </a:outerShdw>
                            </a:effectLst>
                            <a:latin typeface="Cambria Math" panose="02040503050406030204" pitchFamily="18" charset="0"/>
                          </a:rPr>
                          <m:t>à </m:t>
                        </m:r>
                        <m:f>
                          <m:fPr>
                            <m:ctrlPr>
                              <a:rPr lang="vi-VN" sz="2800" i="1" noProof="1" smtClean="0">
                                <a:ln w="0"/>
                                <a:effectLst>
                                  <a:outerShdw blurRad="38100" dist="19050" dir="2700000" algn="tl" rotWithShape="0">
                                    <a:schemeClr val="dk1">
                                      <a:alpha val="40000"/>
                                    </a:schemeClr>
                                  </a:outerShdw>
                                </a:effectLst>
                                <a:latin typeface="Cambria Math" panose="02040503050406030204" pitchFamily="18" charset="0"/>
                              </a:rPr>
                            </m:ctrlPr>
                          </m:fPr>
                          <m:num>
                            <m:r>
                              <a:rPr lang="en-US" sz="2800" i="1" noProof="1" smtClean="0">
                                <a:ln w="0"/>
                                <a:effectLst>
                                  <a:outerShdw blurRad="38100" dist="19050" dir="2700000" algn="tl" rotWithShape="0">
                                    <a:schemeClr val="dk1">
                                      <a:alpha val="40000"/>
                                    </a:schemeClr>
                                  </a:outerShdw>
                                </a:effectLst>
                                <a:latin typeface="Cambria Math" panose="02040503050406030204" pitchFamily="18" charset="0"/>
                              </a:rPr>
                              <m:t>1</m:t>
                            </m:r>
                          </m:num>
                          <m:den>
                            <m:r>
                              <a:rPr lang="en-US" sz="2800" i="1" noProof="1" smtClean="0">
                                <a:ln w="0"/>
                                <a:effectLst>
                                  <a:outerShdw blurRad="38100" dist="19050" dir="2700000" algn="tl" rotWithShape="0">
                                    <a:schemeClr val="dk1">
                                      <a:alpha val="40000"/>
                                    </a:schemeClr>
                                  </a:outerShdw>
                                </a:effectLst>
                                <a:latin typeface="Cambria Math" panose="02040503050406030204" pitchFamily="18" charset="0"/>
                              </a:rPr>
                              <m:t>𝑥</m:t>
                            </m:r>
                            <m:r>
                              <a:rPr lang="en-US" sz="2800" i="1" noProof="1" smtClean="0">
                                <a:ln w="0"/>
                                <a:effectLst>
                                  <a:outerShdw blurRad="38100" dist="19050" dir="2700000" algn="tl" rotWithShape="0">
                                    <a:schemeClr val="dk1">
                                      <a:alpha val="40000"/>
                                    </a:schemeClr>
                                  </a:outerShdw>
                                </a:effectLst>
                                <a:latin typeface="Cambria Math" panose="02040503050406030204" pitchFamily="18" charset="0"/>
                              </a:rPr>
                              <m:t>−3</m:t>
                            </m:r>
                          </m:den>
                        </m:f>
                        <m:r>
                          <a:rPr lang="en-US" sz="2800" i="1" noProof="1" smtClean="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b</m:t>
                        </m:r>
                        <m: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ằ</m:t>
                        </m:r>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ng</m:t>
                        </m:r>
                        <m: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nhau</m:t>
                        </m:r>
                        <m: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m:t>
                        </m:r>
                      </m:oMath>
                    </m:oMathPara>
                  </a14:m>
                  <a:endParaRPr lang="vi-VN" sz="2800" noProof="1">
                    <a:ln w="0"/>
                    <a:effectLst>
                      <a:outerShdw blurRad="38100" dist="19050" dir="2700000" algn="tl" rotWithShape="0">
                        <a:schemeClr val="dk1">
                          <a:alpha val="40000"/>
                        </a:schemeClr>
                      </a:outerShdw>
                    </a:effectLst>
                    <a:latin typeface="+mj-lt"/>
                  </a:endParaRPr>
                </a:p>
              </p:txBody>
            </p:sp>
          </mc:Choice>
          <mc:Fallback xmlns="">
            <p:sp>
              <p:nvSpPr>
                <p:cNvPr id="33" name="TextBox 32">
                  <a:extLst>
                    <a:ext uri="{FF2B5EF4-FFF2-40B4-BE49-F238E27FC236}">
                      <a16:creationId xmlns:a16="http://schemas.microsoft.com/office/drawing/2014/main" id="{74025C03-BBC1-4E41-924B-1D89C7CB42D3}"/>
                    </a:ext>
                  </a:extLst>
                </p:cNvPr>
                <p:cNvSpPr txBox="1">
                  <a:spLocks noRot="1" noChangeAspect="1" noMove="1" noResize="1" noEditPoints="1" noAdjustHandles="1" noChangeArrowheads="1" noChangeShapeType="1" noTextEdit="1"/>
                </p:cNvSpPr>
                <p:nvPr/>
              </p:nvSpPr>
              <p:spPr>
                <a:xfrm>
                  <a:off x="2796828" y="454914"/>
                  <a:ext cx="8926998" cy="3779407"/>
                </a:xfrm>
                <a:prstGeom prst="rect">
                  <a:avLst/>
                </a:prstGeom>
                <a:blipFill>
                  <a:blip r:embed="rId10"/>
                  <a:stretch>
                    <a:fillRect b="-2927"/>
                  </a:stretch>
                </a:blipFill>
              </p:spPr>
              <p:txBody>
                <a:bodyPr/>
                <a:lstStyle/>
                <a:p>
                  <a:r>
                    <a:rPr lang="en-US">
                      <a:noFill/>
                    </a:rPr>
                    <a:t> </a:t>
                  </a:r>
                </a:p>
              </p:txBody>
            </p:sp>
          </mc:Fallback>
        </mc:AlternateContent>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864716" y="664989"/>
            <a:ext cx="1371600" cy="1067822"/>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2">
            <a:alphaModFix amt="67000"/>
            <a:extLst>
              <a:ext uri="{28A0092B-C50C-407E-A947-70E740481C1C}">
                <a14:useLocalDpi xmlns:a14="http://schemas.microsoft.com/office/drawing/2010/main" val="0"/>
              </a:ext>
            </a:extLst>
          </a:blip>
          <a:srcRect/>
          <a:stretch/>
        </p:blipFill>
        <p:spPr>
          <a:xfrm>
            <a:off x="1903655" y="1524001"/>
            <a:ext cx="1214771" cy="4048117"/>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3"/>
          <a:stretch>
            <a:fillRect/>
          </a:stretch>
        </p:blipFill>
        <p:spPr>
          <a:xfrm>
            <a:off x="1925007" y="4379934"/>
            <a:ext cx="1110419"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2002046" y="4446815"/>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2002186" y="4359268"/>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79887" y="1876358"/>
            <a:ext cx="365522" cy="365522"/>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3216388" y="3429001"/>
            <a:ext cx="3508263" cy="1162442"/>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349913" y="3642361"/>
              <a:ext cx="4584287"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7974302B-8BF6-442B-A767-DCF07F5816C6}"/>
                    </a:ext>
                  </a:extLst>
                </p:cNvPr>
                <p:cNvSpPr txBox="1"/>
                <p:nvPr/>
              </p:nvSpPr>
              <p:spPr>
                <a:xfrm>
                  <a:off x="3759199" y="4078240"/>
                  <a:ext cx="1713033" cy="574516"/>
                </a:xfrm>
                <a:prstGeom prst="rect">
                  <a:avLst/>
                </a:prstGeom>
                <a:noFill/>
              </p:spPr>
              <p:txBody>
                <a:bodyPr wrap="none" lIns="0" tIns="0" rIns="0" bIns="0" rtlCol="0">
                  <a:spAutoFit/>
                </a:bodyPr>
                <a:lstStyle/>
                <a:p>
                  <a:pPr algn="ctr"/>
                  <a:r>
                    <a:rPr lang="en-US" sz="2800" b="1" noProof="1" smtClean="0">
                      <a:solidFill>
                        <a:srgbClr val="FF0000"/>
                      </a:solidFill>
                      <a:latin typeface="+mj-lt"/>
                    </a:rPr>
                    <a:t>A. </a:t>
                  </a:r>
                  <a14:m>
                    <m:oMath xmlns:m="http://schemas.openxmlformats.org/officeDocument/2006/math">
                      <m:r>
                        <a:rPr lang="en-US" sz="2800" b="1" i="1" noProof="1" smtClean="0">
                          <a:solidFill>
                            <a:schemeClr val="tx1"/>
                          </a:solidFill>
                          <a:latin typeface="Cambria Math" panose="02040503050406030204" pitchFamily="18" charset="0"/>
                        </a:rPr>
                        <m:t>𝒙</m:t>
                      </m:r>
                      <m:r>
                        <a:rPr lang="en-US" sz="2800" b="1" i="1" noProof="1" smtClean="0">
                          <a:solidFill>
                            <a:schemeClr val="tx1"/>
                          </a:solidFill>
                          <a:latin typeface="Cambria Math" panose="02040503050406030204" pitchFamily="18" charset="0"/>
                        </a:rPr>
                        <m:t>=</m:t>
                      </m:r>
                      <m:r>
                        <a:rPr lang="en-US" sz="2800" b="1" i="1" noProof="1" smtClean="0">
                          <a:solidFill>
                            <a:schemeClr val="tx1"/>
                          </a:solidFill>
                          <a:latin typeface="Cambria Math" panose="02040503050406030204" pitchFamily="18" charset="0"/>
                        </a:rPr>
                        <m:t>𝟑</m:t>
                      </m:r>
                    </m:oMath>
                  </a14:m>
                  <a:endParaRPr lang="vi-VN" sz="2800" noProof="1">
                    <a:latin typeface="+mj-lt"/>
                  </a:endParaRPr>
                </a:p>
              </p:txBody>
            </p:sp>
          </mc:Choice>
          <mc:Fallback xmlns="">
            <p:sp>
              <p:nvSpPr>
                <p:cNvPr id="34" name="TextBox 33">
                  <a:extLst>
                    <a:ext uri="{FF2B5EF4-FFF2-40B4-BE49-F238E27FC236}">
                      <a16:creationId xmlns:a16="http://schemas.microsoft.com/office/drawing/2014/main" id="{7974302B-8BF6-442B-A767-DCF07F5816C6}"/>
                    </a:ext>
                  </a:extLst>
                </p:cNvPr>
                <p:cNvSpPr txBox="1">
                  <a:spLocks noRot="1" noChangeAspect="1" noMove="1" noResize="1" noEditPoints="1" noAdjustHandles="1" noChangeArrowheads="1" noChangeShapeType="1" noTextEdit="1"/>
                </p:cNvSpPr>
                <p:nvPr/>
              </p:nvSpPr>
              <p:spPr>
                <a:xfrm>
                  <a:off x="3759199" y="4078240"/>
                  <a:ext cx="1713033" cy="574516"/>
                </a:xfrm>
                <a:prstGeom prst="rect">
                  <a:avLst/>
                </a:prstGeom>
                <a:blipFill>
                  <a:blip r:embed="rId18"/>
                  <a:stretch>
                    <a:fillRect l="-16667" t="-26761" b="-46479"/>
                  </a:stretch>
                </a:blipFill>
              </p:spPr>
              <p:txBody>
                <a:bodyPr/>
                <a:lstStyle/>
                <a:p>
                  <a:r>
                    <a:rPr lang="en-US">
                      <a:noFill/>
                    </a:rPr>
                    <a:t> </a:t>
                  </a:r>
                </a:p>
              </p:txBody>
            </p:sp>
          </mc:Fallback>
        </mc:AlternateContent>
      </p:grpSp>
      <p:grpSp>
        <p:nvGrpSpPr>
          <p:cNvPr id="39" name="Group 38">
            <a:extLst>
              <a:ext uri="{FF2B5EF4-FFF2-40B4-BE49-F238E27FC236}">
                <a16:creationId xmlns:a16="http://schemas.microsoft.com/office/drawing/2014/main" id="{86401136-2892-4E74-8408-0ECBBDBDCC02}"/>
              </a:ext>
            </a:extLst>
          </p:cNvPr>
          <p:cNvGrpSpPr/>
          <p:nvPr/>
        </p:nvGrpSpPr>
        <p:grpSpPr>
          <a:xfrm>
            <a:off x="8030684" y="3384134"/>
            <a:ext cx="3425561" cy="1258716"/>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0405B9B-8989-4F0C-8CCF-4509B3A6EECA}"/>
                    </a:ext>
                  </a:extLst>
                </p:cNvPr>
                <p:cNvSpPr txBox="1"/>
                <p:nvPr/>
              </p:nvSpPr>
              <p:spPr>
                <a:xfrm>
                  <a:off x="8290994" y="4030488"/>
                  <a:ext cx="3104013" cy="574516"/>
                </a:xfrm>
                <a:prstGeom prst="rect">
                  <a:avLst/>
                </a:prstGeom>
                <a:noFill/>
              </p:spPr>
              <p:txBody>
                <a:bodyPr wrap="none" lIns="0" tIns="0" rIns="0" bIns="0" rtlCol="0">
                  <a:spAutoFit/>
                </a:bodyPr>
                <a:lstStyle/>
                <a:p>
                  <a:pPr algn="ctr"/>
                  <a:r>
                    <a:rPr lang="en-US" sz="2800" b="1" noProof="1" smtClean="0">
                      <a:solidFill>
                        <a:srgbClr val="FF0000"/>
                      </a:solidFill>
                      <a:latin typeface="+mj-lt"/>
                    </a:rPr>
                    <a:t>B.</a:t>
                  </a:r>
                  <a:r>
                    <a:rPr lang="en-US" sz="2800" b="1" noProof="1" smtClean="0">
                      <a:solidFill>
                        <a:schemeClr val="tx1"/>
                      </a:solidFill>
                      <a:latin typeface="+mj-lt"/>
                    </a:rPr>
                    <a:t> </a:t>
                  </a:r>
                  <a14:m>
                    <m:oMath xmlns:m="http://schemas.openxmlformats.org/officeDocument/2006/math">
                      <m:r>
                        <a:rPr lang="en-US" sz="2800" b="1" i="1" noProof="1" smtClean="0">
                          <a:solidFill>
                            <a:schemeClr val="tx1"/>
                          </a:solidFill>
                          <a:latin typeface="Cambria Math" panose="02040503050406030204" pitchFamily="18" charset="0"/>
                        </a:rPr>
                        <m:t>𝒙</m:t>
                      </m:r>
                      <m:r>
                        <a:rPr lang="en-US" sz="2800" b="1" i="1" noProof="1" smtClean="0">
                          <a:solidFill>
                            <a:schemeClr val="tx1"/>
                          </a:solidFill>
                          <a:latin typeface="Cambria Math" panose="02040503050406030204" pitchFamily="18" charset="0"/>
                          <a:ea typeface="Cambria Math" panose="02040503050406030204" pitchFamily="18" charset="0"/>
                        </a:rPr>
                        <m:t>≠</m:t>
                      </m:r>
                      <m:r>
                        <a:rPr lang="en-US" sz="2800" b="1" i="1" noProof="1" smtClean="0">
                          <a:solidFill>
                            <a:schemeClr val="tx1"/>
                          </a:solidFill>
                          <a:latin typeface="Cambria Math" panose="02040503050406030204" pitchFamily="18" charset="0"/>
                          <a:ea typeface="Cambria Math" panose="02040503050406030204" pitchFamily="18" charset="0"/>
                        </a:rPr>
                        <m:t>𝟐</m:t>
                      </m:r>
                      <m:r>
                        <a:rPr lang="en-US" sz="2800" b="1" i="1" noProof="1" smtClean="0">
                          <a:solidFill>
                            <a:schemeClr val="tx1"/>
                          </a:solidFill>
                          <a:latin typeface="Cambria Math" panose="02040503050406030204" pitchFamily="18" charset="0"/>
                          <a:ea typeface="Cambria Math" panose="02040503050406030204" pitchFamily="18" charset="0"/>
                        </a:rPr>
                        <m:t>;</m:t>
                      </m:r>
                      <m:r>
                        <a:rPr lang="en-US" sz="2800" b="1" i="1" noProof="1" smtClean="0">
                          <a:solidFill>
                            <a:schemeClr val="tx1"/>
                          </a:solidFill>
                          <a:latin typeface="Cambria Math" panose="02040503050406030204" pitchFamily="18" charset="0"/>
                          <a:ea typeface="Cambria Math" panose="02040503050406030204" pitchFamily="18" charset="0"/>
                        </a:rPr>
                        <m:t>𝒙</m:t>
                      </m:r>
                      <m:r>
                        <a:rPr lang="en-US" sz="2800" b="1" i="1" noProof="1" smtClean="0">
                          <a:solidFill>
                            <a:schemeClr val="tx1"/>
                          </a:solidFill>
                          <a:latin typeface="Cambria Math" panose="02040503050406030204" pitchFamily="18" charset="0"/>
                          <a:ea typeface="Cambria Math" panose="02040503050406030204" pitchFamily="18" charset="0"/>
                        </a:rPr>
                        <m:t>≠</m:t>
                      </m:r>
                      <m:r>
                        <a:rPr lang="en-US" sz="2800" b="1" i="1" noProof="1" smtClean="0">
                          <a:solidFill>
                            <a:schemeClr val="tx1"/>
                          </a:solidFill>
                          <a:latin typeface="Cambria Math" panose="02040503050406030204" pitchFamily="18" charset="0"/>
                          <a:ea typeface="Cambria Math" panose="02040503050406030204" pitchFamily="18" charset="0"/>
                        </a:rPr>
                        <m:t>𝟑</m:t>
                      </m:r>
                    </m:oMath>
                  </a14:m>
                  <a:endParaRPr lang="vi-VN" sz="2800" noProof="1">
                    <a:latin typeface="+mj-lt"/>
                  </a:endParaRPr>
                </a:p>
              </p:txBody>
            </p:sp>
          </mc:Choice>
          <mc:Fallback xmlns="">
            <p:sp>
              <p:nvSpPr>
                <p:cNvPr id="35" name="TextBox 34">
                  <a:extLst>
                    <a:ext uri="{FF2B5EF4-FFF2-40B4-BE49-F238E27FC236}">
                      <a16:creationId xmlns:a16="http://schemas.microsoft.com/office/drawing/2014/main" id="{30405B9B-8989-4F0C-8CCF-4509B3A6EECA}"/>
                    </a:ext>
                  </a:extLst>
                </p:cNvPr>
                <p:cNvSpPr txBox="1">
                  <a:spLocks noRot="1" noChangeAspect="1" noMove="1" noResize="1" noEditPoints="1" noAdjustHandles="1" noChangeArrowheads="1" noChangeShapeType="1" noTextEdit="1"/>
                </p:cNvSpPr>
                <p:nvPr/>
              </p:nvSpPr>
              <p:spPr>
                <a:xfrm>
                  <a:off x="8290994" y="4030488"/>
                  <a:ext cx="3104013" cy="574516"/>
                </a:xfrm>
                <a:prstGeom prst="rect">
                  <a:avLst/>
                </a:prstGeom>
                <a:blipFill>
                  <a:blip r:embed="rId20"/>
                  <a:stretch>
                    <a:fillRect l="-8901" t="-26761" b="-47887"/>
                  </a:stretch>
                </a:blipFill>
              </p:spPr>
              <p:txBody>
                <a:bodyPr/>
                <a:lstStyle/>
                <a:p>
                  <a:r>
                    <a:rPr lang="en-US">
                      <a:noFill/>
                    </a:rPr>
                    <a:t> </a:t>
                  </a:r>
                </a:p>
              </p:txBody>
            </p:sp>
          </mc:Fallback>
        </mc:AlternateContent>
      </p:grpSp>
      <p:grpSp>
        <p:nvGrpSpPr>
          <p:cNvPr id="40" name="Group 39">
            <a:extLst>
              <a:ext uri="{FF2B5EF4-FFF2-40B4-BE49-F238E27FC236}">
                <a16:creationId xmlns:a16="http://schemas.microsoft.com/office/drawing/2014/main" id="{FC13E8F7-E341-4A4A-8467-9009F4679AEA}"/>
              </a:ext>
            </a:extLst>
          </p:cNvPr>
          <p:cNvGrpSpPr/>
          <p:nvPr/>
        </p:nvGrpSpPr>
        <p:grpSpPr>
          <a:xfrm>
            <a:off x="3195020" y="4704037"/>
            <a:ext cx="3529631" cy="1162442"/>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37128BEF-07EE-4FEE-9225-7F18ADBAC7D5}"/>
                    </a:ext>
                  </a:extLst>
                </p:cNvPr>
                <p:cNvSpPr txBox="1"/>
                <p:nvPr/>
              </p:nvSpPr>
              <p:spPr>
                <a:xfrm>
                  <a:off x="3759199" y="5699283"/>
                  <a:ext cx="1674561" cy="574516"/>
                </a:xfrm>
                <a:prstGeom prst="rect">
                  <a:avLst/>
                </a:prstGeom>
                <a:noFill/>
              </p:spPr>
              <p:txBody>
                <a:bodyPr wrap="none" lIns="0" tIns="0" rIns="0" bIns="0" rtlCol="0">
                  <a:spAutoFit/>
                </a:bodyPr>
                <a:lstStyle/>
                <a:p>
                  <a:pPr algn="ctr"/>
                  <a:r>
                    <a:rPr lang="en-US" sz="2800" b="1" noProof="1" smtClean="0">
                      <a:solidFill>
                        <a:srgbClr val="FF0000"/>
                      </a:solidFill>
                      <a:latin typeface="+mj-lt"/>
                    </a:rPr>
                    <a:t>C. </a:t>
                  </a:r>
                  <a14:m>
                    <m:oMath xmlns:m="http://schemas.openxmlformats.org/officeDocument/2006/math">
                      <m:r>
                        <a:rPr lang="en-US" sz="2800" b="1" i="1" noProof="1" smtClean="0">
                          <a:solidFill>
                            <a:schemeClr val="tx1"/>
                          </a:solidFill>
                          <a:latin typeface="Cambria Math" panose="02040503050406030204" pitchFamily="18" charset="0"/>
                        </a:rPr>
                        <m:t>𝒙</m:t>
                      </m:r>
                      <m:r>
                        <a:rPr lang="en-US" sz="2800" b="1" i="1" noProof="1" smtClean="0">
                          <a:solidFill>
                            <a:schemeClr val="tx1"/>
                          </a:solidFill>
                          <a:latin typeface="Cambria Math" panose="02040503050406030204" pitchFamily="18" charset="0"/>
                          <a:ea typeface="Cambria Math" panose="02040503050406030204" pitchFamily="18" charset="0"/>
                        </a:rPr>
                        <m:t>≠</m:t>
                      </m:r>
                      <m:r>
                        <a:rPr lang="en-US" sz="2800" b="1" i="1" noProof="1" smtClean="0">
                          <a:solidFill>
                            <a:schemeClr val="tx1"/>
                          </a:solidFill>
                          <a:latin typeface="Cambria Math" panose="02040503050406030204" pitchFamily="18" charset="0"/>
                          <a:ea typeface="Cambria Math" panose="02040503050406030204" pitchFamily="18" charset="0"/>
                        </a:rPr>
                        <m:t>𝟐</m:t>
                      </m:r>
                    </m:oMath>
                  </a14:m>
                  <a:endParaRPr lang="vi-VN" sz="2800" noProof="1">
                    <a:latin typeface="+mj-lt"/>
                  </a:endParaRPr>
                </a:p>
              </p:txBody>
            </p:sp>
          </mc:Choice>
          <mc:Fallback xmlns="">
            <p:sp>
              <p:nvSpPr>
                <p:cNvPr id="36" name="TextBox 35">
                  <a:extLst>
                    <a:ext uri="{FF2B5EF4-FFF2-40B4-BE49-F238E27FC236}">
                      <a16:creationId xmlns:a16="http://schemas.microsoft.com/office/drawing/2014/main" id="{37128BEF-07EE-4FEE-9225-7F18ADBAC7D5}"/>
                    </a:ext>
                  </a:extLst>
                </p:cNvPr>
                <p:cNvSpPr txBox="1">
                  <a:spLocks noRot="1" noChangeAspect="1" noMove="1" noResize="1" noEditPoints="1" noAdjustHandles="1" noChangeArrowheads="1" noChangeShapeType="1" noTextEdit="1"/>
                </p:cNvSpPr>
                <p:nvPr/>
              </p:nvSpPr>
              <p:spPr>
                <a:xfrm>
                  <a:off x="3759199" y="5699283"/>
                  <a:ext cx="1674561" cy="574516"/>
                </a:xfrm>
                <a:prstGeom prst="rect">
                  <a:avLst/>
                </a:prstGeom>
                <a:blipFill>
                  <a:blip r:embed="rId22"/>
                  <a:stretch>
                    <a:fillRect l="-16990" t="-26761" b="-46479"/>
                  </a:stretch>
                </a:blipFill>
              </p:spPr>
              <p:txBody>
                <a:bodyPr/>
                <a:lstStyle/>
                <a:p>
                  <a:r>
                    <a:rPr lang="en-US">
                      <a:noFill/>
                    </a:rPr>
                    <a:t> </a:t>
                  </a:r>
                </a:p>
              </p:txBody>
            </p:sp>
          </mc:Fallback>
        </mc:AlternateContent>
      </p:grpSp>
      <p:grpSp>
        <p:nvGrpSpPr>
          <p:cNvPr id="41" name="Group 40">
            <a:extLst>
              <a:ext uri="{FF2B5EF4-FFF2-40B4-BE49-F238E27FC236}">
                <a16:creationId xmlns:a16="http://schemas.microsoft.com/office/drawing/2014/main" id="{330854B2-F80C-4FF7-88D5-341CFE138CE3}"/>
              </a:ext>
            </a:extLst>
          </p:cNvPr>
          <p:cNvGrpSpPr/>
          <p:nvPr/>
        </p:nvGrpSpPr>
        <p:grpSpPr>
          <a:xfrm>
            <a:off x="8013886" y="4686134"/>
            <a:ext cx="3442359" cy="1161393"/>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23"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DA81D0B3-76A8-47AE-B788-8A81D806EC61}"/>
                    </a:ext>
                  </a:extLst>
                </p:cNvPr>
                <p:cNvSpPr txBox="1"/>
                <p:nvPr/>
              </p:nvSpPr>
              <p:spPr>
                <a:xfrm>
                  <a:off x="8347237" y="5683795"/>
                  <a:ext cx="1726969" cy="574516"/>
                </a:xfrm>
                <a:prstGeom prst="rect">
                  <a:avLst/>
                </a:prstGeom>
                <a:noFill/>
              </p:spPr>
              <p:txBody>
                <a:bodyPr wrap="none" lIns="0" tIns="0" rIns="0" bIns="0" rtlCol="0">
                  <a:spAutoFit/>
                </a:bodyPr>
                <a:lstStyle/>
                <a:p>
                  <a:pPr algn="ctr"/>
                  <a:r>
                    <a:rPr lang="en-US" sz="2800" b="1" noProof="1" smtClean="0">
                      <a:solidFill>
                        <a:srgbClr val="FF0000"/>
                      </a:solidFill>
                      <a:latin typeface="+mj-lt"/>
                    </a:rPr>
                    <a:t>D. </a:t>
                  </a:r>
                  <a14:m>
                    <m:oMath xmlns:m="http://schemas.openxmlformats.org/officeDocument/2006/math">
                      <m:r>
                        <a:rPr lang="en-US" sz="2800" b="1" i="1" noProof="1">
                          <a:latin typeface="Cambria Math" panose="02040503050406030204" pitchFamily="18" charset="0"/>
                        </a:rPr>
                        <m:t>𝒙</m:t>
                      </m:r>
                      <m:r>
                        <a:rPr lang="en-US" sz="2800" b="1" i="1" noProof="1">
                          <a:latin typeface="Cambria Math" panose="02040503050406030204" pitchFamily="18" charset="0"/>
                          <a:ea typeface="Cambria Math" panose="02040503050406030204" pitchFamily="18" charset="0"/>
                        </a:rPr>
                        <m:t>≠</m:t>
                      </m:r>
                      <m:r>
                        <a:rPr lang="en-US" sz="2800" b="1" i="1" noProof="1" smtClean="0">
                          <a:latin typeface="Cambria Math" panose="02040503050406030204" pitchFamily="18" charset="0"/>
                          <a:ea typeface="Cambria Math" panose="02040503050406030204" pitchFamily="18" charset="0"/>
                        </a:rPr>
                        <m:t>𝟑</m:t>
                      </m:r>
                    </m:oMath>
                  </a14:m>
                  <a:endParaRPr lang="vi-VN" sz="2800" noProof="1">
                    <a:latin typeface="+mj-lt"/>
                  </a:endParaRPr>
                </a:p>
              </p:txBody>
            </p:sp>
          </mc:Choice>
          <mc:Fallback xmlns="">
            <p:sp>
              <p:nvSpPr>
                <p:cNvPr id="37" name="TextBox 36">
                  <a:extLst>
                    <a:ext uri="{FF2B5EF4-FFF2-40B4-BE49-F238E27FC236}">
                      <a16:creationId xmlns:a16="http://schemas.microsoft.com/office/drawing/2014/main" id="{DA81D0B3-76A8-47AE-B788-8A81D806EC61}"/>
                    </a:ext>
                  </a:extLst>
                </p:cNvPr>
                <p:cNvSpPr txBox="1">
                  <a:spLocks noRot="1" noChangeAspect="1" noMove="1" noResize="1" noEditPoints="1" noAdjustHandles="1" noChangeArrowheads="1" noChangeShapeType="1" noTextEdit="1"/>
                </p:cNvSpPr>
                <p:nvPr/>
              </p:nvSpPr>
              <p:spPr>
                <a:xfrm>
                  <a:off x="8347237" y="5683795"/>
                  <a:ext cx="1726969" cy="574516"/>
                </a:xfrm>
                <a:prstGeom prst="rect">
                  <a:avLst/>
                </a:prstGeom>
                <a:blipFill>
                  <a:blip r:embed="rId24"/>
                  <a:stretch>
                    <a:fillRect l="-16509" t="-26761" b="-46479"/>
                  </a:stretch>
                </a:blipFill>
              </p:spPr>
              <p:txBody>
                <a:bodyPr/>
                <a:lstStyle/>
                <a:p>
                  <a:r>
                    <a:rPr lang="en-US">
                      <a:noFill/>
                    </a:rPr>
                    <a:t> </a:t>
                  </a:r>
                </a:p>
              </p:txBody>
            </p:sp>
          </mc:Fallback>
        </mc:AlternateContent>
      </p:grpSp>
      <p:sp>
        <p:nvSpPr>
          <p:cNvPr id="29" name="Rectangle 28">
            <a:extLst>
              <a:ext uri="{FF2B5EF4-FFF2-40B4-BE49-F238E27FC236}">
                <a16:creationId xmlns:a16="http://schemas.microsoft.com/office/drawing/2014/main" id="{3E192980-6695-4603-9EB8-AB490E1EF696}"/>
              </a:ext>
            </a:extLst>
          </p:cNvPr>
          <p:cNvSpPr/>
          <p:nvPr/>
        </p:nvSpPr>
        <p:spPr>
          <a:xfrm>
            <a:off x="580651" y="71165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Khi đến mỗi Slide, thầy cô</a:t>
            </a:r>
            <a:br>
              <a:rPr lang="en-US">
                <a:solidFill>
                  <a:schemeClr val="tx1"/>
                </a:solidFill>
              </a:rPr>
            </a:br>
            <a:r>
              <a:rPr lang="en-US">
                <a:solidFill>
                  <a:schemeClr val="tx1"/>
                </a:solidFill>
              </a:rPr>
              <a:t>nhấp chuột trái 1 lần hoặc</a:t>
            </a:r>
            <a:br>
              <a:rPr lang="en-US">
                <a:solidFill>
                  <a:schemeClr val="tx1"/>
                </a:solidFill>
              </a:rPr>
            </a:br>
            <a:r>
              <a:rPr lang="en-US">
                <a:solidFill>
                  <a:schemeClr val="tx1"/>
                </a:solidFill>
              </a:rPr>
              <a:t>phím mũi tên qua phải thì câu hỏi và đáp án sẽ tự xuất hiện.</a:t>
            </a:r>
          </a:p>
        </p:txBody>
      </p:sp>
      <p:sp>
        <p:nvSpPr>
          <p:cNvPr id="30" name="Rectangle 29">
            <a:extLst>
              <a:ext uri="{FF2B5EF4-FFF2-40B4-BE49-F238E27FC236}">
                <a16:creationId xmlns:a16="http://schemas.microsoft.com/office/drawing/2014/main" id="{06AF0EEB-063F-498F-AD6D-8CFEB5BCE722}"/>
              </a:ext>
            </a:extLst>
          </p:cNvPr>
          <p:cNvSpPr/>
          <p:nvPr/>
        </p:nvSpPr>
        <p:spPr>
          <a:xfrm>
            <a:off x="4285362" y="71165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239030A7-DCF8-428B-8110-D21F928FAF59}"/>
              </a:ext>
            </a:extLst>
          </p:cNvPr>
          <p:cNvSpPr/>
          <p:nvPr/>
        </p:nvSpPr>
        <p:spPr>
          <a:xfrm>
            <a:off x="8004361" y="71165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rPr>
              <a:t>Để chuyển sang câu hỏi tiếp theo, thầy cô nhấp phím mũi tên qua phải 2 lần hoặc</a:t>
            </a:r>
            <a:br>
              <a:rPr lang="en-US" sz="2100">
                <a:solidFill>
                  <a:schemeClr val="tx1"/>
                </a:solidFill>
              </a:rPr>
            </a:br>
            <a:r>
              <a:rPr lang="en-US" sz="2100">
                <a:solidFill>
                  <a:schemeClr val="tx1"/>
                </a:solidFill>
              </a:rPr>
              <a:t>nhấp chuột trái 2 lần.</a:t>
            </a:r>
          </a:p>
        </p:txBody>
      </p:sp>
    </p:spTree>
    <p:extLst>
      <p:ext uri="{BB962C8B-B14F-4D97-AF65-F5344CB8AC3E}">
        <p14:creationId xmlns:p14="http://schemas.microsoft.com/office/powerpoint/2010/main" val="208840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5"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2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1"/>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3325154" y="858078"/>
            <a:ext cx="8638246" cy="1732722"/>
            <a:chOff x="2434106" y="246186"/>
            <a:chExt cx="9486901" cy="1878223"/>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6"/>
              <a:ext cx="9486901" cy="1878223"/>
            </a:xfrm>
            <a:prstGeom prst="rect">
              <a:avLst/>
            </a:prstGeom>
          </p:spPr>
        </p:pic>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74025C03-BBC1-4E41-924B-1D89C7CB42D3}"/>
                    </a:ext>
                  </a:extLst>
                </p:cNvPr>
                <p:cNvSpPr txBox="1"/>
                <p:nvPr/>
              </p:nvSpPr>
              <p:spPr>
                <a:xfrm>
                  <a:off x="2644398" y="541091"/>
                  <a:ext cx="9029102" cy="1350749"/>
                </a:xfrm>
                <a:prstGeom prst="rect">
                  <a:avLst/>
                </a:prstGeom>
                <a:noFill/>
              </p:spPr>
              <p:txBody>
                <a:bodyPr wrap="square" lIns="0" tIns="0" rIns="0" bIns="0" rtlCol="0">
                  <a:spAutoFit/>
                </a:bodyPr>
                <a:lstStyle/>
                <a:p>
                  <a:pPr algn="just"/>
                  <a14:m>
                    <m:oMathPara xmlns:m="http://schemas.openxmlformats.org/officeDocument/2006/math">
                      <m:oMathParaPr>
                        <m:jc m:val="centerGroup"/>
                      </m:oMathParaPr>
                      <m:oMath xmlns:m="http://schemas.openxmlformats.org/officeDocument/2006/math">
                        <m:r>
                          <m:rPr>
                            <m:sty m:val="p"/>
                          </m:rP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Cho</m:t>
                        </m:r>
                        <m: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 </m:t>
                        </m:r>
                        <m:r>
                          <a:rPr lang="en-US" sz="2800" b="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4</m:t>
                        </m:r>
                        <m:sSup>
                          <m:sSupPr>
                            <m:ctrlPr>
                              <a:rPr lang="en-US" sz="280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ctrlPr>
                          </m:sSupPr>
                          <m:e>
                            <m:r>
                              <a:rPr lang="en-US" sz="2800" b="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𝑎</m:t>
                            </m:r>
                          </m:e>
                          <m:sup>
                            <m:r>
                              <a:rPr lang="en-US" sz="2800" b="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2</m:t>
                            </m:r>
                          </m:sup>
                        </m:sSup>
                        <m:r>
                          <a:rPr lang="en-US" sz="2800" b="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m:t>
                        </m:r>
                        <m:sSup>
                          <m:sSupPr>
                            <m:ctrlPr>
                              <a:rPr lang="en-US" sz="280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ctrlPr>
                          </m:sSupPr>
                          <m:e>
                            <m:r>
                              <a:rPr lang="en-US" sz="2800" b="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𝑏</m:t>
                            </m:r>
                          </m:e>
                          <m:sup>
                            <m:r>
                              <a:rPr lang="en-US" sz="2800" b="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2</m:t>
                            </m:r>
                          </m:sup>
                        </m:sSup>
                        <m:r>
                          <a:rPr lang="en-US" sz="2800" b="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=5</m:t>
                        </m:r>
                        <m:r>
                          <a:rPr lang="en-US" sz="2800" b="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𝑎𝑏</m:t>
                        </m:r>
                        <m:r>
                          <a:rPr lang="en-US" sz="2800" b="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 </m:t>
                        </m:r>
                        <m:r>
                          <m:rPr>
                            <m:sty m:val="p"/>
                          </m:rP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v</m:t>
                        </m:r>
                        <m: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à </m:t>
                        </m:r>
                        <m:r>
                          <a:rPr lang="en-US" sz="2800" b="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2</m:t>
                        </m:r>
                        <m:r>
                          <a:rPr lang="en-US" sz="2800" b="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𝑎</m:t>
                        </m:r>
                        <m:r>
                          <a:rPr lang="en-US" sz="2800" b="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&gt;</m:t>
                        </m:r>
                        <m:r>
                          <a:rPr lang="en-US" sz="2800" b="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𝑏</m:t>
                        </m:r>
                        <m:r>
                          <a:rPr lang="en-US" sz="2800" b="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&gt;0</m:t>
                        </m:r>
                      </m:oMath>
                    </m:oMathPara>
                  </a14:m>
                  <a:endParaRPr lang="en-US" sz="2800" b="0" noProof="1" smtClean="0">
                    <a:solidFill>
                      <a:schemeClr val="tx1"/>
                    </a:solidFill>
                    <a:latin typeface="Times New Roman" panose="02020603050405020304" pitchFamily="18" charset="0"/>
                    <a:ea typeface="MS PMincho" panose="02020600040205080304" pitchFamily="18" charset="-128"/>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r>
                          <m:rPr>
                            <m:sty m:val="p"/>
                          </m:rP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T</m:t>
                        </m:r>
                        <m: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í</m:t>
                        </m:r>
                        <m:r>
                          <m:rPr>
                            <m:sty m:val="p"/>
                          </m:rP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nh</m:t>
                        </m:r>
                        <m: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 </m:t>
                        </m:r>
                        <m:r>
                          <m:rPr>
                            <m:sty m:val="p"/>
                          </m:rP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gi</m:t>
                        </m:r>
                        <m: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á </m:t>
                        </m:r>
                        <m:r>
                          <m:rPr>
                            <m:sty m:val="p"/>
                          </m:rP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tr</m:t>
                        </m:r>
                        <m: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ị </m:t>
                        </m:r>
                        <m:r>
                          <m:rPr>
                            <m:sty m:val="p"/>
                          </m:rP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c</m:t>
                        </m:r>
                        <m: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ủ</m:t>
                        </m:r>
                        <m:r>
                          <m:rPr>
                            <m:sty m:val="p"/>
                          </m:rP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a</m:t>
                        </m:r>
                        <m: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 </m:t>
                        </m:r>
                        <m:r>
                          <m:rPr>
                            <m:sty m:val="p"/>
                          </m:rP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bi</m:t>
                        </m:r>
                        <m: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ể</m:t>
                        </m:r>
                        <m:r>
                          <m:rPr>
                            <m:sty m:val="p"/>
                          </m:rP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u</m:t>
                        </m:r>
                        <m: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 </m:t>
                        </m:r>
                        <m:r>
                          <m:rPr>
                            <m:sty m:val="p"/>
                          </m:rP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th</m:t>
                        </m:r>
                        <m: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ứ</m:t>
                        </m:r>
                        <m:r>
                          <m:rPr>
                            <m:sty m:val="p"/>
                          </m:rP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c</m:t>
                        </m:r>
                        <m: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m:t>
                        </m:r>
                        <m:r>
                          <a:rPr lang="en-US" sz="2800" b="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𝑀</m:t>
                        </m:r>
                        <m:r>
                          <a:rPr lang="en-US" sz="2800" b="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m:t>
                        </m:r>
                        <m:f>
                          <m:fPr>
                            <m:ctrlPr>
                              <a:rPr lang="en-US" sz="2800" b="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ctrlPr>
                          </m:fPr>
                          <m:num>
                            <m:r>
                              <a:rPr lang="en-US" sz="2800" b="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𝑎𝑏</m:t>
                            </m:r>
                          </m:num>
                          <m:den>
                            <m:r>
                              <a:rPr lang="en-US" sz="2800" i="1" noProof="1">
                                <a:latin typeface="Cambria Math" panose="02040503050406030204" pitchFamily="18" charset="0"/>
                                <a:ea typeface="MS PMincho" panose="02020600040205080304" pitchFamily="18" charset="-128"/>
                                <a:cs typeface="Times New Roman" panose="02020603050405020304" pitchFamily="18" charset="0"/>
                              </a:rPr>
                              <m:t>4</m:t>
                            </m:r>
                            <m:sSup>
                              <m:sSupPr>
                                <m:ctrlPr>
                                  <a:rPr lang="en-US" sz="2800" i="1" noProof="1">
                                    <a:latin typeface="Cambria Math" panose="02040503050406030204" pitchFamily="18" charset="0"/>
                                    <a:ea typeface="MS PMincho" panose="02020600040205080304" pitchFamily="18" charset="-128"/>
                                    <a:cs typeface="Times New Roman" panose="02020603050405020304" pitchFamily="18" charset="0"/>
                                  </a:rPr>
                                </m:ctrlPr>
                              </m:sSupPr>
                              <m:e>
                                <m:r>
                                  <a:rPr lang="en-US" sz="2800" i="1" noProof="1">
                                    <a:latin typeface="Cambria Math" panose="02040503050406030204" pitchFamily="18" charset="0"/>
                                    <a:ea typeface="MS PMincho" panose="02020600040205080304" pitchFamily="18" charset="-128"/>
                                    <a:cs typeface="Times New Roman" panose="02020603050405020304" pitchFamily="18" charset="0"/>
                                  </a:rPr>
                                  <m:t>𝑎</m:t>
                                </m:r>
                              </m:e>
                              <m:sup>
                                <m:r>
                                  <a:rPr lang="en-US" sz="2800" i="1" noProof="1">
                                    <a:latin typeface="Cambria Math" panose="02040503050406030204" pitchFamily="18" charset="0"/>
                                    <a:ea typeface="MS PMincho" panose="02020600040205080304" pitchFamily="18" charset="-128"/>
                                    <a:cs typeface="Times New Roman" panose="02020603050405020304" pitchFamily="18" charset="0"/>
                                  </a:rPr>
                                  <m:t>2</m:t>
                                </m:r>
                              </m:sup>
                            </m:sSup>
                            <m:r>
                              <a:rPr lang="en-US" sz="2800" i="1" noProof="1">
                                <a:latin typeface="Cambria Math" panose="02040503050406030204" pitchFamily="18" charset="0"/>
                                <a:ea typeface="MS PMincho" panose="02020600040205080304" pitchFamily="18" charset="-128"/>
                                <a:cs typeface="Times New Roman" panose="02020603050405020304" pitchFamily="18" charset="0"/>
                              </a:rPr>
                              <m:t>+</m:t>
                            </m:r>
                            <m:sSup>
                              <m:sSupPr>
                                <m:ctrlPr>
                                  <a:rPr lang="en-US" sz="2800" i="1" noProof="1">
                                    <a:latin typeface="Cambria Math" panose="02040503050406030204" pitchFamily="18" charset="0"/>
                                    <a:ea typeface="MS PMincho" panose="02020600040205080304" pitchFamily="18" charset="-128"/>
                                    <a:cs typeface="Times New Roman" panose="02020603050405020304" pitchFamily="18" charset="0"/>
                                  </a:rPr>
                                </m:ctrlPr>
                              </m:sSupPr>
                              <m:e>
                                <m:r>
                                  <a:rPr lang="en-US" sz="2800" i="1" noProof="1">
                                    <a:latin typeface="Cambria Math" panose="02040503050406030204" pitchFamily="18" charset="0"/>
                                    <a:ea typeface="MS PMincho" panose="02020600040205080304" pitchFamily="18" charset="-128"/>
                                    <a:cs typeface="Times New Roman" panose="02020603050405020304" pitchFamily="18" charset="0"/>
                                  </a:rPr>
                                  <m:t>𝑏</m:t>
                                </m:r>
                              </m:e>
                              <m:sup>
                                <m:r>
                                  <a:rPr lang="en-US" sz="2800" i="1" noProof="1">
                                    <a:latin typeface="Cambria Math" panose="02040503050406030204" pitchFamily="18" charset="0"/>
                                    <a:ea typeface="MS PMincho" panose="02020600040205080304" pitchFamily="18" charset="-128"/>
                                    <a:cs typeface="Times New Roman" panose="02020603050405020304" pitchFamily="18" charset="0"/>
                                  </a:rPr>
                                  <m:t>2</m:t>
                                </m:r>
                              </m:sup>
                            </m:sSup>
                          </m:den>
                        </m:f>
                      </m:oMath>
                    </m:oMathPara>
                  </a14:m>
                  <a:endParaRPr lang="vi-VN" sz="2800" noProof="1">
                    <a:solidFill>
                      <a:schemeClr val="tx1"/>
                    </a:solidFill>
                    <a:latin typeface="Times New Roman" panose="02020603050405020304" pitchFamily="18" charset="0"/>
                    <a:ea typeface="MS PMincho" panose="02020600040205080304" pitchFamily="18" charset="-128"/>
                    <a:cs typeface="Times New Roman" panose="02020603050405020304" pitchFamily="18" charset="0"/>
                  </a:endParaRPr>
                </a:p>
              </p:txBody>
            </p:sp>
          </mc:Choice>
          <mc:Fallback xmlns="">
            <p:sp>
              <p:nvSpPr>
                <p:cNvPr id="33" name="TextBox 32">
                  <a:extLst>
                    <a:ext uri="{FF2B5EF4-FFF2-40B4-BE49-F238E27FC236}">
                      <a16:creationId xmlns:a16="http://schemas.microsoft.com/office/drawing/2014/main" id="{74025C03-BBC1-4E41-924B-1D89C7CB42D3}"/>
                    </a:ext>
                  </a:extLst>
                </p:cNvPr>
                <p:cNvSpPr txBox="1">
                  <a:spLocks noRot="1" noChangeAspect="1" noMove="1" noResize="1" noEditPoints="1" noAdjustHandles="1" noChangeArrowheads="1" noChangeShapeType="1" noTextEdit="1"/>
                </p:cNvSpPr>
                <p:nvPr/>
              </p:nvSpPr>
              <p:spPr>
                <a:xfrm>
                  <a:off x="2644398" y="541091"/>
                  <a:ext cx="9029102" cy="1350749"/>
                </a:xfrm>
                <a:prstGeom prst="rect">
                  <a:avLst/>
                </a:prstGeom>
                <a:blipFill>
                  <a:blip r:embed="rId10"/>
                  <a:stretch>
                    <a:fillRect/>
                  </a:stretch>
                </a:blipFill>
              </p:spPr>
              <p:txBody>
                <a:bodyPr/>
                <a:lstStyle/>
                <a:p>
                  <a:r>
                    <a:rPr lang="en-US">
                      <a:noFill/>
                    </a:rPr>
                    <a:t> </a:t>
                  </a:r>
                </a:p>
              </p:txBody>
            </p:sp>
          </mc:Fallback>
        </mc:AlternateContent>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857769" y="566218"/>
            <a:ext cx="1371600" cy="1067822"/>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2">
            <a:alphaModFix amt="67000"/>
            <a:extLst>
              <a:ext uri="{28A0092B-C50C-407E-A947-70E740481C1C}">
                <a14:useLocalDpi xmlns:a14="http://schemas.microsoft.com/office/drawing/2010/main" val="0"/>
              </a:ext>
            </a:extLst>
          </a:blip>
          <a:srcRect/>
          <a:stretch/>
        </p:blipFill>
        <p:spPr>
          <a:xfrm>
            <a:off x="1903655" y="1524001"/>
            <a:ext cx="1214771" cy="4048117"/>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3"/>
          <a:stretch>
            <a:fillRect/>
          </a:stretch>
        </p:blipFill>
        <p:spPr>
          <a:xfrm>
            <a:off x="1925007" y="4379934"/>
            <a:ext cx="1110419"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2002046" y="4446815"/>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2002186" y="4359268"/>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79887" y="1876358"/>
            <a:ext cx="365522" cy="365522"/>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3216388" y="3429002"/>
            <a:ext cx="3508263" cy="1162442"/>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7974302B-8BF6-442B-A767-DCF07F5816C6}"/>
                    </a:ext>
                  </a:extLst>
                </p:cNvPr>
                <p:cNvSpPr txBox="1"/>
                <p:nvPr/>
              </p:nvSpPr>
              <p:spPr>
                <a:xfrm>
                  <a:off x="4089152" y="3766064"/>
                  <a:ext cx="1152709" cy="1079270"/>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2800" b="1" i="0" noProof="1" smtClean="0">
                            <a:solidFill>
                              <a:srgbClr val="FF0000"/>
                            </a:solidFill>
                            <a:latin typeface="Cambria Math" panose="02040503050406030204" pitchFamily="18" charset="0"/>
                          </a:rPr>
                          <m:t>𝐀</m:t>
                        </m:r>
                        <m:r>
                          <a:rPr lang="en-US" sz="2800" b="1" i="0" noProof="1" smtClean="0">
                            <a:solidFill>
                              <a:srgbClr val="FF0000"/>
                            </a:solidFill>
                            <a:latin typeface="Cambria Math" panose="02040503050406030204" pitchFamily="18" charset="0"/>
                          </a:rPr>
                          <m:t>. </m:t>
                        </m:r>
                        <m:f>
                          <m:fPr>
                            <m:ctrlPr>
                              <a:rPr lang="en-US" sz="2800" i="1" noProof="1" smtClean="0">
                                <a:latin typeface="Cambria Math" panose="02040503050406030204" pitchFamily="18" charset="0"/>
                              </a:rPr>
                            </m:ctrlPr>
                          </m:fPr>
                          <m:num>
                            <m:r>
                              <a:rPr lang="en-US" sz="2800" b="0" i="1" noProof="1" smtClean="0">
                                <a:latin typeface="Cambria Math" panose="02040503050406030204" pitchFamily="18" charset="0"/>
                              </a:rPr>
                              <m:t>1</m:t>
                            </m:r>
                          </m:num>
                          <m:den>
                            <m:r>
                              <a:rPr lang="en-US" sz="2800" b="0" i="1" noProof="1" smtClean="0">
                                <a:latin typeface="Cambria Math" panose="02040503050406030204" pitchFamily="18" charset="0"/>
                              </a:rPr>
                              <m:t>10</m:t>
                            </m:r>
                          </m:den>
                        </m:f>
                      </m:oMath>
                    </m:oMathPara>
                  </a14:m>
                  <a:endParaRPr lang="vi-VN" sz="2800" noProof="1">
                    <a:latin typeface="+mj-lt"/>
                  </a:endParaRPr>
                </a:p>
              </p:txBody>
            </p:sp>
          </mc:Choice>
          <mc:Fallback xmlns="">
            <p:sp>
              <p:nvSpPr>
                <p:cNvPr id="34" name="TextBox 33">
                  <a:extLst>
                    <a:ext uri="{FF2B5EF4-FFF2-40B4-BE49-F238E27FC236}">
                      <a16:creationId xmlns:a16="http://schemas.microsoft.com/office/drawing/2014/main" id="{7974302B-8BF6-442B-A767-DCF07F5816C6}"/>
                    </a:ext>
                  </a:extLst>
                </p:cNvPr>
                <p:cNvSpPr txBox="1">
                  <a:spLocks noRot="1" noChangeAspect="1" noMove="1" noResize="1" noEditPoints="1" noAdjustHandles="1" noChangeArrowheads="1" noChangeShapeType="1" noTextEdit="1"/>
                </p:cNvSpPr>
                <p:nvPr/>
              </p:nvSpPr>
              <p:spPr>
                <a:xfrm>
                  <a:off x="4089152" y="3766064"/>
                  <a:ext cx="1152709" cy="1079270"/>
                </a:xfrm>
                <a:prstGeom prst="rect">
                  <a:avLst/>
                </a:prstGeom>
                <a:blipFill>
                  <a:blip r:embed="rId18"/>
                  <a:stretch>
                    <a:fillRect/>
                  </a:stretch>
                </a:blipFill>
              </p:spPr>
              <p:txBody>
                <a:bodyPr/>
                <a:lstStyle/>
                <a:p>
                  <a:r>
                    <a:rPr lang="en-US">
                      <a:noFill/>
                    </a:rPr>
                    <a:t> </a:t>
                  </a:r>
                </a:p>
              </p:txBody>
            </p:sp>
          </mc:Fallback>
        </mc:AlternateContent>
      </p:grpSp>
      <p:grpSp>
        <p:nvGrpSpPr>
          <p:cNvPr id="39" name="Group 38">
            <a:extLst>
              <a:ext uri="{FF2B5EF4-FFF2-40B4-BE49-F238E27FC236}">
                <a16:creationId xmlns:a16="http://schemas.microsoft.com/office/drawing/2014/main" id="{86401136-2892-4E74-8408-0ECBBDBDCC02}"/>
              </a:ext>
            </a:extLst>
          </p:cNvPr>
          <p:cNvGrpSpPr/>
          <p:nvPr/>
        </p:nvGrpSpPr>
        <p:grpSpPr>
          <a:xfrm>
            <a:off x="8129888" y="3305431"/>
            <a:ext cx="3652281" cy="1258716"/>
            <a:chOff x="7167386" y="3353692"/>
            <a:chExt cx="4869708"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645694"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0405B9B-8989-4F0C-8CCF-4509B3A6EECA}"/>
                    </a:ext>
                  </a:extLst>
                </p:cNvPr>
                <p:cNvSpPr txBox="1"/>
                <p:nvPr/>
              </p:nvSpPr>
              <p:spPr>
                <a:xfrm>
                  <a:off x="9244717" y="4020497"/>
                  <a:ext cx="1146297" cy="574516"/>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2800" b="1" i="0" noProof="1" smtClean="0">
                            <a:solidFill>
                              <a:srgbClr val="FF0000"/>
                            </a:solidFill>
                            <a:latin typeface="Cambria Math" panose="02040503050406030204" pitchFamily="18" charset="0"/>
                          </a:rPr>
                          <m:t>𝐁</m:t>
                        </m:r>
                        <m:r>
                          <a:rPr lang="en-US" sz="2800" b="1" i="0" noProof="1" smtClean="0">
                            <a:solidFill>
                              <a:srgbClr val="FF0000"/>
                            </a:solidFill>
                            <a:latin typeface="Cambria Math" panose="02040503050406030204" pitchFamily="18" charset="0"/>
                          </a:rPr>
                          <m:t>. </m:t>
                        </m:r>
                        <m:r>
                          <a:rPr lang="en-US" sz="2800" b="0" i="0" noProof="1" smtClean="0">
                            <a:solidFill>
                              <a:schemeClr val="tx1"/>
                            </a:solidFill>
                            <a:latin typeface="Cambria Math" panose="02040503050406030204" pitchFamily="18" charset="0"/>
                          </a:rPr>
                          <m:t>10</m:t>
                        </m:r>
                      </m:oMath>
                    </m:oMathPara>
                  </a14:m>
                  <a:endParaRPr lang="vi-VN" sz="2800" noProof="1">
                    <a:latin typeface="Palatino Linotype" panose="02040502050505030304" pitchFamily="18" charset="0"/>
                  </a:endParaRPr>
                </a:p>
              </p:txBody>
            </p:sp>
          </mc:Choice>
          <mc:Fallback xmlns="">
            <p:sp>
              <p:nvSpPr>
                <p:cNvPr id="35" name="TextBox 34">
                  <a:extLst>
                    <a:ext uri="{FF2B5EF4-FFF2-40B4-BE49-F238E27FC236}">
                      <a16:creationId xmlns:a16="http://schemas.microsoft.com/office/drawing/2014/main" id="{30405B9B-8989-4F0C-8CCF-4509B3A6EECA}"/>
                    </a:ext>
                  </a:extLst>
                </p:cNvPr>
                <p:cNvSpPr txBox="1">
                  <a:spLocks noRot="1" noChangeAspect="1" noMove="1" noResize="1" noEditPoints="1" noAdjustHandles="1" noChangeArrowheads="1" noChangeShapeType="1" noTextEdit="1"/>
                </p:cNvSpPr>
                <p:nvPr/>
              </p:nvSpPr>
              <p:spPr>
                <a:xfrm>
                  <a:off x="9244717" y="4020497"/>
                  <a:ext cx="1146297" cy="574516"/>
                </a:xfrm>
                <a:prstGeom prst="rect">
                  <a:avLst/>
                </a:prstGeom>
                <a:blipFill>
                  <a:blip r:embed="rId20"/>
                  <a:stretch>
                    <a:fillRect/>
                  </a:stretch>
                </a:blipFill>
              </p:spPr>
              <p:txBody>
                <a:bodyPr/>
                <a:lstStyle/>
                <a:p>
                  <a:r>
                    <a:rPr lang="en-US">
                      <a:noFill/>
                    </a:rPr>
                    <a:t> </a:t>
                  </a:r>
                </a:p>
              </p:txBody>
            </p:sp>
          </mc:Fallback>
        </mc:AlternateContent>
      </p:grpSp>
      <p:grpSp>
        <p:nvGrpSpPr>
          <p:cNvPr id="40" name="Group 39">
            <a:extLst>
              <a:ext uri="{FF2B5EF4-FFF2-40B4-BE49-F238E27FC236}">
                <a16:creationId xmlns:a16="http://schemas.microsoft.com/office/drawing/2014/main" id="{FC13E8F7-E341-4A4A-8467-9009F4679AEA}"/>
              </a:ext>
            </a:extLst>
          </p:cNvPr>
          <p:cNvGrpSpPr/>
          <p:nvPr/>
        </p:nvGrpSpPr>
        <p:grpSpPr>
          <a:xfrm>
            <a:off x="3195020" y="4704037"/>
            <a:ext cx="3529631" cy="1162442"/>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37128BEF-07EE-4FEE-9225-7F18ADBAC7D5}"/>
                    </a:ext>
                  </a:extLst>
                </p:cNvPr>
                <p:cNvSpPr txBox="1"/>
                <p:nvPr/>
              </p:nvSpPr>
              <p:spPr>
                <a:xfrm>
                  <a:off x="4063999" y="5385181"/>
                  <a:ext cx="904095" cy="115647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3000" b="1" i="0" noProof="1" smtClean="0">
                            <a:solidFill>
                              <a:srgbClr val="FF0000"/>
                            </a:solidFill>
                            <a:latin typeface="Cambria Math" panose="02040503050406030204" pitchFamily="18" charset="0"/>
                          </a:rPr>
                          <m:t>𝐂</m:t>
                        </m:r>
                        <m:r>
                          <a:rPr lang="en-US" sz="3000" b="1" i="0" noProof="1" smtClean="0">
                            <a:solidFill>
                              <a:srgbClr val="FF0000"/>
                            </a:solidFill>
                            <a:latin typeface="Cambria Math" panose="02040503050406030204" pitchFamily="18" charset="0"/>
                          </a:rPr>
                          <m:t>. </m:t>
                        </m:r>
                        <m:f>
                          <m:fPr>
                            <m:ctrlPr>
                              <a:rPr lang="en-US" sz="3000" i="1" noProof="1" smtClean="0">
                                <a:solidFill>
                                  <a:schemeClr val="tx1"/>
                                </a:solidFill>
                                <a:latin typeface="Cambria Math" panose="02040503050406030204" pitchFamily="18" charset="0"/>
                              </a:rPr>
                            </m:ctrlPr>
                          </m:fPr>
                          <m:num>
                            <m:r>
                              <a:rPr lang="en-US" sz="3000" b="0" i="0" noProof="1" smtClean="0">
                                <a:solidFill>
                                  <a:schemeClr val="tx1"/>
                                </a:solidFill>
                                <a:latin typeface="Cambria Math" panose="02040503050406030204" pitchFamily="18" charset="0"/>
                              </a:rPr>
                              <m:t>1</m:t>
                            </m:r>
                          </m:num>
                          <m:den>
                            <m:r>
                              <a:rPr lang="en-US" sz="3000" b="0" i="0" noProof="1" smtClean="0">
                                <a:solidFill>
                                  <a:schemeClr val="tx1"/>
                                </a:solidFill>
                                <a:latin typeface="Cambria Math" panose="02040503050406030204" pitchFamily="18" charset="0"/>
                              </a:rPr>
                              <m:t>5</m:t>
                            </m:r>
                          </m:den>
                        </m:f>
                      </m:oMath>
                    </m:oMathPara>
                  </a14:m>
                  <a:endParaRPr lang="vi-VN" sz="3000" noProof="1">
                    <a:latin typeface="Palatino Linotype" panose="02040502050505030304" pitchFamily="18" charset="0"/>
                  </a:endParaRPr>
                </a:p>
              </p:txBody>
            </p:sp>
          </mc:Choice>
          <mc:Fallback xmlns="">
            <p:sp>
              <p:nvSpPr>
                <p:cNvPr id="36" name="TextBox 35">
                  <a:extLst>
                    <a:ext uri="{FF2B5EF4-FFF2-40B4-BE49-F238E27FC236}">
                      <a16:creationId xmlns:a16="http://schemas.microsoft.com/office/drawing/2014/main" id="{37128BEF-07EE-4FEE-9225-7F18ADBAC7D5}"/>
                    </a:ext>
                  </a:extLst>
                </p:cNvPr>
                <p:cNvSpPr txBox="1">
                  <a:spLocks noRot="1" noChangeAspect="1" noMove="1" noResize="1" noEditPoints="1" noAdjustHandles="1" noChangeArrowheads="1" noChangeShapeType="1" noTextEdit="1"/>
                </p:cNvSpPr>
                <p:nvPr/>
              </p:nvSpPr>
              <p:spPr>
                <a:xfrm>
                  <a:off x="4063999" y="5385181"/>
                  <a:ext cx="904095" cy="1156471"/>
                </a:xfrm>
                <a:prstGeom prst="rect">
                  <a:avLst/>
                </a:prstGeom>
                <a:blipFill>
                  <a:blip r:embed="rId22"/>
                  <a:stretch>
                    <a:fillRect/>
                  </a:stretch>
                </a:blipFill>
              </p:spPr>
              <p:txBody>
                <a:bodyPr/>
                <a:lstStyle/>
                <a:p>
                  <a:r>
                    <a:rPr lang="en-US">
                      <a:noFill/>
                    </a:rPr>
                    <a:t> </a:t>
                  </a:r>
                </a:p>
              </p:txBody>
            </p:sp>
          </mc:Fallback>
        </mc:AlternateContent>
      </p:grpSp>
      <p:grpSp>
        <p:nvGrpSpPr>
          <p:cNvPr id="41" name="Group 40">
            <a:extLst>
              <a:ext uri="{FF2B5EF4-FFF2-40B4-BE49-F238E27FC236}">
                <a16:creationId xmlns:a16="http://schemas.microsoft.com/office/drawing/2014/main" id="{330854B2-F80C-4FF7-88D5-341CFE138CE3}"/>
              </a:ext>
            </a:extLst>
          </p:cNvPr>
          <p:cNvGrpSpPr/>
          <p:nvPr/>
        </p:nvGrpSpPr>
        <p:grpSpPr>
          <a:xfrm>
            <a:off x="8129888" y="4647224"/>
            <a:ext cx="3442359" cy="1161393"/>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23"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DA81D0B3-76A8-47AE-B788-8A81D806EC61}"/>
                    </a:ext>
                  </a:extLst>
                </p:cNvPr>
                <p:cNvSpPr txBox="1"/>
                <p:nvPr/>
              </p:nvSpPr>
              <p:spPr>
                <a:xfrm>
                  <a:off x="7989137" y="5634075"/>
                  <a:ext cx="3403571" cy="574516"/>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2800" b="1" i="0" noProof="1" smtClean="0">
                            <a:solidFill>
                              <a:srgbClr val="FF0000"/>
                            </a:solidFill>
                            <a:latin typeface="Cambria Math" panose="02040503050406030204" pitchFamily="18" charset="0"/>
                          </a:rPr>
                          <m:t>𝐃</m:t>
                        </m:r>
                        <m:r>
                          <a:rPr lang="en-US" sz="2800" b="1" i="0" noProof="1" smtClean="0">
                            <a:solidFill>
                              <a:srgbClr val="FF0000"/>
                            </a:solidFill>
                            <a:latin typeface="Cambria Math" panose="02040503050406030204" pitchFamily="18" charset="0"/>
                          </a:rPr>
                          <m:t>.</m:t>
                        </m:r>
                        <m:r>
                          <a:rPr lang="en-US" sz="2800" b="0" i="0" noProof="1" smtClean="0">
                            <a:solidFill>
                              <a:schemeClr val="tx1"/>
                            </a:solidFill>
                            <a:latin typeface="Cambria Math" panose="02040503050406030204" pitchFamily="18" charset="0"/>
                          </a:rPr>
                          <m:t>5</m:t>
                        </m:r>
                      </m:oMath>
                    </m:oMathPara>
                  </a14:m>
                  <a:endParaRPr lang="vi-VN" sz="2800" noProof="1">
                    <a:latin typeface="Palatino Linotype" panose="02040502050505030304" pitchFamily="18" charset="0"/>
                  </a:endParaRPr>
                </a:p>
              </p:txBody>
            </p:sp>
          </mc:Choice>
          <mc:Fallback xmlns="">
            <p:sp>
              <p:nvSpPr>
                <p:cNvPr id="37" name="TextBox 36">
                  <a:extLst>
                    <a:ext uri="{FF2B5EF4-FFF2-40B4-BE49-F238E27FC236}">
                      <a16:creationId xmlns:a16="http://schemas.microsoft.com/office/drawing/2014/main" id="{DA81D0B3-76A8-47AE-B788-8A81D806EC61}"/>
                    </a:ext>
                  </a:extLst>
                </p:cNvPr>
                <p:cNvSpPr txBox="1">
                  <a:spLocks noRot="1" noChangeAspect="1" noMove="1" noResize="1" noEditPoints="1" noAdjustHandles="1" noChangeArrowheads="1" noChangeShapeType="1" noTextEdit="1"/>
                </p:cNvSpPr>
                <p:nvPr/>
              </p:nvSpPr>
              <p:spPr>
                <a:xfrm>
                  <a:off x="7989137" y="5634075"/>
                  <a:ext cx="3403571" cy="574516"/>
                </a:xfrm>
                <a:prstGeom prst="rect">
                  <a:avLst/>
                </a:prstGeom>
                <a:blipFill>
                  <a:blip r:embed="rId24"/>
                  <a:stretch>
                    <a:fillRect/>
                  </a:stretch>
                </a:blipFill>
              </p:spPr>
              <p:txBody>
                <a:bodyPr/>
                <a:lstStyle/>
                <a:p>
                  <a:r>
                    <a:rPr lang="en-US">
                      <a:noFill/>
                    </a:rPr>
                    <a:t> </a:t>
                  </a:r>
                </a:p>
              </p:txBody>
            </p:sp>
          </mc:Fallback>
        </mc:AlternateContent>
      </p:grpSp>
      <p:sp>
        <p:nvSpPr>
          <p:cNvPr id="29" name="Rectangle 28">
            <a:extLst>
              <a:ext uri="{FF2B5EF4-FFF2-40B4-BE49-F238E27FC236}">
                <a16:creationId xmlns:a16="http://schemas.microsoft.com/office/drawing/2014/main" id="{70F62BFA-5845-4A57-8223-547686DE1E96}"/>
              </a:ext>
            </a:extLst>
          </p:cNvPr>
          <p:cNvSpPr/>
          <p:nvPr/>
        </p:nvSpPr>
        <p:spPr>
          <a:xfrm>
            <a:off x="580651" y="71165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Khi đến mỗi Slide, thầy cô</a:t>
            </a:r>
            <a:br>
              <a:rPr lang="en-US">
                <a:solidFill>
                  <a:schemeClr val="tx1"/>
                </a:solidFill>
              </a:rPr>
            </a:br>
            <a:r>
              <a:rPr lang="en-US">
                <a:solidFill>
                  <a:schemeClr val="tx1"/>
                </a:solidFill>
              </a:rPr>
              <a:t>nhấp chuột trái 1 lần hoặc</a:t>
            </a:r>
            <a:br>
              <a:rPr lang="en-US">
                <a:solidFill>
                  <a:schemeClr val="tx1"/>
                </a:solidFill>
              </a:rPr>
            </a:br>
            <a:r>
              <a:rPr lang="en-US">
                <a:solidFill>
                  <a:schemeClr val="tx1"/>
                </a:solidFill>
              </a:rPr>
              <a:t>phím mũi tên qua phải thì câu hỏi và đáp án sẽ tự xuất hiện.</a:t>
            </a:r>
          </a:p>
        </p:txBody>
      </p:sp>
      <p:sp>
        <p:nvSpPr>
          <p:cNvPr id="30" name="Rectangle 29">
            <a:extLst>
              <a:ext uri="{FF2B5EF4-FFF2-40B4-BE49-F238E27FC236}">
                <a16:creationId xmlns:a16="http://schemas.microsoft.com/office/drawing/2014/main" id="{43E88DC6-643B-478B-BC5D-8FA7FE6F89F1}"/>
              </a:ext>
            </a:extLst>
          </p:cNvPr>
          <p:cNvSpPr/>
          <p:nvPr/>
        </p:nvSpPr>
        <p:spPr>
          <a:xfrm>
            <a:off x="4285362" y="71165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448C7BAB-C2A1-4252-8ACD-8DBA2F2D7F49}"/>
              </a:ext>
            </a:extLst>
          </p:cNvPr>
          <p:cNvSpPr/>
          <p:nvPr/>
        </p:nvSpPr>
        <p:spPr>
          <a:xfrm>
            <a:off x="8004361" y="71165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rPr>
              <a:t>Để chuyển sang câu hỏi tiếp theo, thầy cô nhấp phím mũi tên qua phải 2 lần hoặc</a:t>
            </a:r>
            <a:br>
              <a:rPr lang="en-US" sz="2100">
                <a:solidFill>
                  <a:schemeClr val="tx1"/>
                </a:solidFill>
              </a:rPr>
            </a:br>
            <a:r>
              <a:rPr lang="en-US" sz="2100">
                <a:solidFill>
                  <a:schemeClr val="tx1"/>
                </a:solidFill>
              </a:rPr>
              <a:t>nhấp chuột trái 2 lần.</a:t>
            </a:r>
          </a:p>
        </p:txBody>
      </p:sp>
    </p:spTree>
    <p:extLst>
      <p:ext uri="{BB962C8B-B14F-4D97-AF65-F5344CB8AC3E}">
        <p14:creationId xmlns:p14="http://schemas.microsoft.com/office/powerpoint/2010/main" val="410058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25"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2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1"/>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1981200" y="914400"/>
            <a:ext cx="9832172" cy="1641928"/>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13021" y="1155054"/>
              <a:ext cx="9160937" cy="1051656"/>
            </a:xfrm>
            <a:prstGeom prst="rect">
              <a:avLst/>
            </a:prstGeom>
            <a:noFill/>
          </p:spPr>
          <p:txBody>
            <a:bodyPr wrap="square" lIns="0" tIns="0" rIns="0" bIns="0" rtlCol="0">
              <a:spAutoFit/>
            </a:bodyPr>
            <a:lstStyle/>
            <a:p>
              <a:pPr algn="ctr">
                <a:lnSpc>
                  <a:spcPct val="121000"/>
                </a:lnSpc>
                <a:defRPr/>
              </a:pPr>
              <a:r>
                <a:rPr lang="en-US" sz="3200" noProof="1" smtClean="0">
                  <a:latin typeface="+mj-lt"/>
                  <a:cs typeface="Times New Roman" panose="02020603050405020304" pitchFamily="18" charset="0"/>
                </a:rPr>
                <a:t>Biểu thức nào sau đây không phải là phân thức đại số?</a:t>
              </a:r>
              <a:endParaRPr lang="vi-VN" sz="3200" noProof="1">
                <a:latin typeface="+mj-lt"/>
                <a:cs typeface="Times New Roman" panose="02020603050405020304" pitchFamily="18"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95898" y="1124425"/>
            <a:ext cx="1371600" cy="1067822"/>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687857" y="1970998"/>
            <a:ext cx="1214771" cy="3819517"/>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709209" y="4598331"/>
            <a:ext cx="1110419"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786248" y="4665212"/>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786388" y="4577665"/>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79887" y="1876358"/>
            <a:ext cx="365522" cy="365522"/>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1982226" y="3640849"/>
            <a:ext cx="3526628" cy="1162443"/>
            <a:chOff x="2256516" y="3433557"/>
            <a:chExt cx="5292580"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3205696" y="3641505"/>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7974302B-8BF6-442B-A767-DCF07F5816C6}"/>
                    </a:ext>
                  </a:extLst>
                </p:cNvPr>
                <p:cNvSpPr txBox="1"/>
                <p:nvPr/>
              </p:nvSpPr>
              <p:spPr>
                <a:xfrm>
                  <a:off x="3974626" y="3788401"/>
                  <a:ext cx="2223160" cy="1088845"/>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2800" b="1" i="0" noProof="1" smtClean="0">
                            <a:solidFill>
                              <a:srgbClr val="FF0000"/>
                            </a:solidFill>
                            <a:latin typeface="Cambria Math" panose="02040503050406030204" pitchFamily="18" charset="0"/>
                          </a:rPr>
                          <m:t>𝐀</m:t>
                        </m:r>
                        <m:r>
                          <a:rPr lang="en-US" sz="2800" b="1" i="0" noProof="1" smtClean="0">
                            <a:solidFill>
                              <a:srgbClr val="FF0000"/>
                            </a:solidFill>
                            <a:latin typeface="Cambria Math" panose="02040503050406030204" pitchFamily="18" charset="0"/>
                          </a:rPr>
                          <m:t>. </m:t>
                        </m:r>
                        <m:f>
                          <m:fPr>
                            <m:ctrlPr>
                              <a:rPr lang="en-US" sz="2800" i="1" noProof="1" smtClean="0">
                                <a:solidFill>
                                  <a:schemeClr val="tx1"/>
                                </a:solidFill>
                                <a:latin typeface="Cambria Math" panose="02040503050406030204" pitchFamily="18" charset="0"/>
                              </a:rPr>
                            </m:ctrlPr>
                          </m:fPr>
                          <m:num>
                            <m:r>
                              <a:rPr lang="en-US" sz="2800" b="0" i="1" noProof="1" smtClean="0">
                                <a:solidFill>
                                  <a:schemeClr val="tx1"/>
                                </a:solidFill>
                                <a:latin typeface="Cambria Math" panose="02040503050406030204" pitchFamily="18" charset="0"/>
                              </a:rPr>
                              <m:t>1</m:t>
                            </m:r>
                          </m:num>
                          <m:den>
                            <m:sSup>
                              <m:sSupPr>
                                <m:ctrlPr>
                                  <a:rPr lang="en-US" sz="2800" i="1" noProof="1" smtClean="0">
                                    <a:solidFill>
                                      <a:schemeClr val="tx1"/>
                                    </a:solidFill>
                                    <a:latin typeface="Cambria Math" panose="02040503050406030204" pitchFamily="18" charset="0"/>
                                  </a:rPr>
                                </m:ctrlPr>
                              </m:sSupPr>
                              <m:e>
                                <m:r>
                                  <a:rPr lang="en-US" sz="2800" b="0" i="1" noProof="1" smtClean="0">
                                    <a:solidFill>
                                      <a:schemeClr val="tx1"/>
                                    </a:solidFill>
                                    <a:latin typeface="Cambria Math" panose="02040503050406030204" pitchFamily="18" charset="0"/>
                                  </a:rPr>
                                  <m:t>𝑥</m:t>
                                </m:r>
                              </m:e>
                              <m:sup>
                                <m:r>
                                  <a:rPr lang="en-US" sz="2800" b="0" i="1" noProof="1" smtClean="0">
                                    <a:solidFill>
                                      <a:schemeClr val="tx1"/>
                                    </a:solidFill>
                                    <a:latin typeface="Cambria Math" panose="02040503050406030204" pitchFamily="18" charset="0"/>
                                  </a:rPr>
                                  <m:t>2</m:t>
                                </m:r>
                              </m:sup>
                            </m:sSup>
                            <m:r>
                              <a:rPr lang="en-US" sz="2800" b="0" i="1" noProof="1" smtClean="0">
                                <a:solidFill>
                                  <a:schemeClr val="tx1"/>
                                </a:solidFill>
                                <a:latin typeface="Cambria Math" panose="02040503050406030204" pitchFamily="18" charset="0"/>
                              </a:rPr>
                              <m:t>+1</m:t>
                            </m:r>
                          </m:den>
                        </m:f>
                      </m:oMath>
                    </m:oMathPara>
                  </a14:m>
                  <a:endParaRPr lang="vi-VN" sz="2800" noProof="1">
                    <a:latin typeface="Palatino Linotype" panose="02040502050505030304" pitchFamily="18" charset="0"/>
                  </a:endParaRPr>
                </a:p>
              </p:txBody>
            </p:sp>
          </mc:Choice>
          <mc:Fallback xmlns="">
            <p:sp>
              <p:nvSpPr>
                <p:cNvPr id="34" name="TextBox 33">
                  <a:extLst>
                    <a:ext uri="{FF2B5EF4-FFF2-40B4-BE49-F238E27FC236}">
                      <a16:creationId xmlns:a16="http://schemas.microsoft.com/office/drawing/2014/main" id="{7974302B-8BF6-442B-A767-DCF07F5816C6}"/>
                    </a:ext>
                  </a:extLst>
                </p:cNvPr>
                <p:cNvSpPr txBox="1">
                  <a:spLocks noRot="1" noChangeAspect="1" noMove="1" noResize="1" noEditPoints="1" noAdjustHandles="1" noChangeArrowheads="1" noChangeShapeType="1" noTextEdit="1"/>
                </p:cNvSpPr>
                <p:nvPr/>
              </p:nvSpPr>
              <p:spPr>
                <a:xfrm>
                  <a:off x="3974626" y="3788401"/>
                  <a:ext cx="2223160" cy="1088845"/>
                </a:xfrm>
                <a:prstGeom prst="rect">
                  <a:avLst/>
                </a:prstGeom>
                <a:blipFill>
                  <a:blip r:embed="rId17"/>
                  <a:stretch>
                    <a:fillRect/>
                  </a:stretch>
                </a:blipFill>
              </p:spPr>
              <p:txBody>
                <a:bodyPr/>
                <a:lstStyle/>
                <a:p>
                  <a:r>
                    <a:rPr lang="en-US">
                      <a:noFill/>
                    </a:rPr>
                    <a:t> </a:t>
                  </a:r>
                </a:p>
              </p:txBody>
            </p:sp>
          </mc:Fallback>
        </mc:AlternateContent>
      </p:grpSp>
      <p:grpSp>
        <p:nvGrpSpPr>
          <p:cNvPr id="39" name="Group 38">
            <a:extLst>
              <a:ext uri="{FF2B5EF4-FFF2-40B4-BE49-F238E27FC236}">
                <a16:creationId xmlns:a16="http://schemas.microsoft.com/office/drawing/2014/main" id="{86401136-2892-4E74-8408-0ECBBDBDCC02}"/>
              </a:ext>
            </a:extLst>
          </p:cNvPr>
          <p:cNvGrpSpPr/>
          <p:nvPr/>
        </p:nvGrpSpPr>
        <p:grpSpPr>
          <a:xfrm>
            <a:off x="6935393" y="3584667"/>
            <a:ext cx="3425561" cy="1258717"/>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0405B9B-8989-4F0C-8CCF-4509B3A6EECA}"/>
                    </a:ext>
                  </a:extLst>
                </p:cNvPr>
                <p:cNvSpPr txBox="1"/>
                <p:nvPr/>
              </p:nvSpPr>
              <p:spPr>
                <a:xfrm>
                  <a:off x="8588195" y="3797828"/>
                  <a:ext cx="1748000" cy="1075507"/>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2800" b="1" i="0" noProof="1" smtClean="0">
                            <a:solidFill>
                              <a:srgbClr val="FF0000"/>
                            </a:solidFill>
                            <a:latin typeface="Cambria Math" panose="02040503050406030204" pitchFamily="18" charset="0"/>
                          </a:rPr>
                          <m:t>𝐁</m:t>
                        </m:r>
                        <m:r>
                          <a:rPr lang="en-US" sz="2800" b="1" i="0" noProof="1" smtClean="0">
                            <a:solidFill>
                              <a:srgbClr val="FF0000"/>
                            </a:solidFill>
                            <a:latin typeface="Cambria Math" panose="02040503050406030204" pitchFamily="18" charset="0"/>
                          </a:rPr>
                          <m:t>. </m:t>
                        </m:r>
                        <m:f>
                          <m:fPr>
                            <m:ctrlPr>
                              <a:rPr lang="en-US" sz="2800" i="1" noProof="1" smtClean="0">
                                <a:solidFill>
                                  <a:schemeClr val="tx1"/>
                                </a:solidFill>
                                <a:latin typeface="Cambria Math" panose="02040503050406030204" pitchFamily="18" charset="0"/>
                              </a:rPr>
                            </m:ctrlPr>
                          </m:fPr>
                          <m:num>
                            <m:r>
                              <a:rPr lang="en-US" sz="2800" b="0" i="1" noProof="1" smtClean="0">
                                <a:solidFill>
                                  <a:schemeClr val="tx1"/>
                                </a:solidFill>
                                <a:latin typeface="Cambria Math" panose="02040503050406030204" pitchFamily="18" charset="0"/>
                              </a:rPr>
                              <m:t>𝑥</m:t>
                            </m:r>
                            <m:r>
                              <a:rPr lang="en-US" sz="2800" b="0" i="1" noProof="1" smtClean="0">
                                <a:solidFill>
                                  <a:schemeClr val="tx1"/>
                                </a:solidFill>
                                <a:latin typeface="Cambria Math" panose="02040503050406030204" pitchFamily="18" charset="0"/>
                              </a:rPr>
                              <m:t>+1</m:t>
                            </m:r>
                          </m:num>
                          <m:den>
                            <m:r>
                              <a:rPr lang="en-US" sz="2800" b="0" i="1" noProof="1" smtClean="0">
                                <a:solidFill>
                                  <a:schemeClr val="tx1"/>
                                </a:solidFill>
                                <a:latin typeface="Cambria Math" panose="02040503050406030204" pitchFamily="18" charset="0"/>
                              </a:rPr>
                              <m:t>2</m:t>
                            </m:r>
                          </m:den>
                        </m:f>
                      </m:oMath>
                    </m:oMathPara>
                  </a14:m>
                  <a:endParaRPr lang="vi-VN" sz="3000" noProof="1">
                    <a:latin typeface="Palatino Linotype" panose="02040502050505030304" pitchFamily="18" charset="0"/>
                  </a:endParaRPr>
                </a:p>
              </p:txBody>
            </p:sp>
          </mc:Choice>
          <mc:Fallback xmlns="">
            <p:sp>
              <p:nvSpPr>
                <p:cNvPr id="35" name="TextBox 34">
                  <a:extLst>
                    <a:ext uri="{FF2B5EF4-FFF2-40B4-BE49-F238E27FC236}">
                      <a16:creationId xmlns:a16="http://schemas.microsoft.com/office/drawing/2014/main" id="{30405B9B-8989-4F0C-8CCF-4509B3A6EECA}"/>
                    </a:ext>
                  </a:extLst>
                </p:cNvPr>
                <p:cNvSpPr txBox="1">
                  <a:spLocks noRot="1" noChangeAspect="1" noMove="1" noResize="1" noEditPoints="1" noAdjustHandles="1" noChangeArrowheads="1" noChangeShapeType="1" noTextEdit="1"/>
                </p:cNvSpPr>
                <p:nvPr/>
              </p:nvSpPr>
              <p:spPr>
                <a:xfrm>
                  <a:off x="8588195" y="3797828"/>
                  <a:ext cx="1748000" cy="1075507"/>
                </a:xfrm>
                <a:prstGeom prst="rect">
                  <a:avLst/>
                </a:prstGeom>
                <a:blipFill>
                  <a:blip r:embed="rId19"/>
                  <a:stretch>
                    <a:fillRect/>
                  </a:stretch>
                </a:blipFill>
              </p:spPr>
              <p:txBody>
                <a:bodyPr/>
                <a:lstStyle/>
                <a:p>
                  <a:r>
                    <a:rPr lang="en-US">
                      <a:noFill/>
                    </a:rPr>
                    <a:t> </a:t>
                  </a:r>
                </a:p>
              </p:txBody>
            </p:sp>
          </mc:Fallback>
        </mc:AlternateContent>
      </p:grpSp>
      <p:grpSp>
        <p:nvGrpSpPr>
          <p:cNvPr id="40" name="Group 39">
            <a:extLst>
              <a:ext uri="{FF2B5EF4-FFF2-40B4-BE49-F238E27FC236}">
                <a16:creationId xmlns:a16="http://schemas.microsoft.com/office/drawing/2014/main" id="{FC13E8F7-E341-4A4A-8467-9009F4679AEA}"/>
              </a:ext>
            </a:extLst>
          </p:cNvPr>
          <p:cNvGrpSpPr/>
          <p:nvPr/>
        </p:nvGrpSpPr>
        <p:grpSpPr>
          <a:xfrm>
            <a:off x="1979222" y="4922434"/>
            <a:ext cx="3529631" cy="1162442"/>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37128BEF-07EE-4FEE-9225-7F18ADBAC7D5}"/>
                    </a:ext>
                  </a:extLst>
                </p:cNvPr>
                <p:cNvSpPr txBox="1"/>
                <p:nvPr/>
              </p:nvSpPr>
              <p:spPr>
                <a:xfrm>
                  <a:off x="3754663" y="5400712"/>
                  <a:ext cx="1730901" cy="1079270"/>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2800" b="1" i="0" noProof="1" smtClean="0">
                            <a:solidFill>
                              <a:srgbClr val="FF0000"/>
                            </a:solidFill>
                            <a:latin typeface="Cambria Math" panose="02040503050406030204" pitchFamily="18" charset="0"/>
                          </a:rPr>
                          <m:t>𝐂</m:t>
                        </m:r>
                        <m:r>
                          <a:rPr lang="en-US" sz="2800" b="1" i="0" noProof="1" smtClean="0">
                            <a:solidFill>
                              <a:srgbClr val="FF0000"/>
                            </a:solidFill>
                            <a:latin typeface="Cambria Math" panose="02040503050406030204" pitchFamily="18" charset="0"/>
                          </a:rPr>
                          <m:t>.</m:t>
                        </m:r>
                        <m:f>
                          <m:fPr>
                            <m:ctrlPr>
                              <a:rPr lang="en-US" sz="2800" i="1" noProof="1">
                                <a:latin typeface="Cambria Math" panose="02040503050406030204" pitchFamily="18" charset="0"/>
                              </a:rPr>
                            </m:ctrlPr>
                          </m:fPr>
                          <m:num>
                            <m:r>
                              <a:rPr lang="en-US" sz="2800" b="0" i="1" noProof="1">
                                <a:latin typeface="Cambria Math" panose="02040503050406030204" pitchFamily="18" charset="0"/>
                              </a:rPr>
                              <m:t>𝑥</m:t>
                            </m:r>
                            <m:r>
                              <a:rPr lang="en-US" sz="2800" b="0" i="1" noProof="1">
                                <a:latin typeface="Cambria Math" panose="02040503050406030204" pitchFamily="18" charset="0"/>
                              </a:rPr>
                              <m:t>+1</m:t>
                            </m:r>
                          </m:num>
                          <m:den>
                            <m:r>
                              <a:rPr lang="en-US" sz="2800" b="0" i="1" noProof="1">
                                <a:latin typeface="Cambria Math" panose="02040503050406030204" pitchFamily="18" charset="0"/>
                              </a:rPr>
                              <m:t>10</m:t>
                            </m:r>
                          </m:den>
                        </m:f>
                      </m:oMath>
                    </m:oMathPara>
                  </a14:m>
                  <a:endParaRPr lang="vi-VN" sz="2800" noProof="1">
                    <a:latin typeface="Palatino Linotype" panose="02040502050505030304" pitchFamily="18" charset="0"/>
                  </a:endParaRPr>
                </a:p>
              </p:txBody>
            </p:sp>
          </mc:Choice>
          <mc:Fallback xmlns="">
            <p:sp>
              <p:nvSpPr>
                <p:cNvPr id="36" name="TextBox 35">
                  <a:extLst>
                    <a:ext uri="{FF2B5EF4-FFF2-40B4-BE49-F238E27FC236}">
                      <a16:creationId xmlns:a16="http://schemas.microsoft.com/office/drawing/2014/main" id="{37128BEF-07EE-4FEE-9225-7F18ADBAC7D5}"/>
                    </a:ext>
                  </a:extLst>
                </p:cNvPr>
                <p:cNvSpPr txBox="1">
                  <a:spLocks noRot="1" noChangeAspect="1" noMove="1" noResize="1" noEditPoints="1" noAdjustHandles="1" noChangeArrowheads="1" noChangeShapeType="1" noTextEdit="1"/>
                </p:cNvSpPr>
                <p:nvPr/>
              </p:nvSpPr>
              <p:spPr>
                <a:xfrm>
                  <a:off x="3754663" y="5400712"/>
                  <a:ext cx="1730901" cy="1079270"/>
                </a:xfrm>
                <a:prstGeom prst="rect">
                  <a:avLst/>
                </a:prstGeom>
                <a:blipFill>
                  <a:blip r:embed="rId21"/>
                  <a:stretch>
                    <a:fillRect/>
                  </a:stretch>
                </a:blipFill>
              </p:spPr>
              <p:txBody>
                <a:bodyPr/>
                <a:lstStyle/>
                <a:p>
                  <a:r>
                    <a:rPr lang="en-US">
                      <a:noFill/>
                    </a:rPr>
                    <a:t> </a:t>
                  </a:r>
                </a:p>
              </p:txBody>
            </p:sp>
          </mc:Fallback>
        </mc:AlternateContent>
      </p:grpSp>
      <p:grpSp>
        <p:nvGrpSpPr>
          <p:cNvPr id="41" name="Group 40">
            <a:extLst>
              <a:ext uri="{FF2B5EF4-FFF2-40B4-BE49-F238E27FC236}">
                <a16:creationId xmlns:a16="http://schemas.microsoft.com/office/drawing/2014/main" id="{330854B2-F80C-4FF7-88D5-341CFE138CE3}"/>
              </a:ext>
            </a:extLst>
          </p:cNvPr>
          <p:cNvGrpSpPr/>
          <p:nvPr/>
        </p:nvGrpSpPr>
        <p:grpSpPr>
          <a:xfrm>
            <a:off x="6918595" y="4886664"/>
            <a:ext cx="3442360" cy="1161393"/>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DA81D0B3-76A8-47AE-B788-8A81D806EC61}"/>
                    </a:ext>
                  </a:extLst>
                </p:cNvPr>
                <p:cNvSpPr txBox="1"/>
                <p:nvPr/>
              </p:nvSpPr>
              <p:spPr>
                <a:xfrm>
                  <a:off x="8588194" y="5652809"/>
                  <a:ext cx="2002941" cy="58751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2800" b="1" i="0" noProof="1" smtClean="0">
                            <a:solidFill>
                              <a:srgbClr val="FF0000"/>
                            </a:solidFill>
                            <a:latin typeface="Cambria Math" panose="02040503050406030204" pitchFamily="18" charset="0"/>
                          </a:rPr>
                          <m:t>𝐃</m:t>
                        </m:r>
                        <m:r>
                          <a:rPr lang="en-US" sz="2800" b="1" i="0" noProof="1" smtClean="0">
                            <a:solidFill>
                              <a:srgbClr val="FF0000"/>
                            </a:solidFill>
                            <a:latin typeface="Cambria Math" panose="02040503050406030204" pitchFamily="18" charset="0"/>
                          </a:rPr>
                          <m:t>. </m:t>
                        </m:r>
                        <m:sSup>
                          <m:sSupPr>
                            <m:ctrlPr>
                              <a:rPr lang="en-US" sz="2800" i="1" noProof="1" smtClean="0">
                                <a:solidFill>
                                  <a:schemeClr val="tx1"/>
                                </a:solidFill>
                                <a:latin typeface="Cambria Math" panose="02040503050406030204" pitchFamily="18" charset="0"/>
                              </a:rPr>
                            </m:ctrlPr>
                          </m:sSupPr>
                          <m:e>
                            <m:r>
                              <a:rPr lang="en-US" sz="2800" b="0" i="1" noProof="1" smtClean="0">
                                <a:solidFill>
                                  <a:schemeClr val="tx1"/>
                                </a:solidFill>
                                <a:latin typeface="Cambria Math" panose="02040503050406030204" pitchFamily="18" charset="0"/>
                              </a:rPr>
                              <m:t>𝑥</m:t>
                            </m:r>
                          </m:e>
                          <m:sup>
                            <m:r>
                              <a:rPr lang="en-US" sz="2800" b="0" i="1" noProof="1" smtClean="0">
                                <a:solidFill>
                                  <a:schemeClr val="tx1"/>
                                </a:solidFill>
                                <a:latin typeface="Cambria Math" panose="02040503050406030204" pitchFamily="18" charset="0"/>
                              </a:rPr>
                              <m:t>2</m:t>
                            </m:r>
                          </m:sup>
                        </m:sSup>
                        <m:r>
                          <a:rPr lang="en-US" sz="2800" b="0" i="1" noProof="1" smtClean="0">
                            <a:solidFill>
                              <a:schemeClr val="tx1"/>
                            </a:solidFill>
                            <a:latin typeface="Cambria Math" panose="02040503050406030204" pitchFamily="18" charset="0"/>
                          </a:rPr>
                          <m:t>−5</m:t>
                        </m:r>
                      </m:oMath>
                    </m:oMathPara>
                  </a14:m>
                  <a:endParaRPr lang="vi-VN" sz="2800" noProof="1">
                    <a:latin typeface="+mj-lt"/>
                  </a:endParaRPr>
                </a:p>
              </p:txBody>
            </p:sp>
          </mc:Choice>
          <mc:Fallback xmlns="">
            <p:sp>
              <p:nvSpPr>
                <p:cNvPr id="37" name="TextBox 36">
                  <a:extLst>
                    <a:ext uri="{FF2B5EF4-FFF2-40B4-BE49-F238E27FC236}">
                      <a16:creationId xmlns:a16="http://schemas.microsoft.com/office/drawing/2014/main" id="{DA81D0B3-76A8-47AE-B788-8A81D806EC61}"/>
                    </a:ext>
                  </a:extLst>
                </p:cNvPr>
                <p:cNvSpPr txBox="1">
                  <a:spLocks noRot="1" noChangeAspect="1" noMove="1" noResize="1" noEditPoints="1" noAdjustHandles="1" noChangeArrowheads="1" noChangeShapeType="1" noTextEdit="1"/>
                </p:cNvSpPr>
                <p:nvPr/>
              </p:nvSpPr>
              <p:spPr>
                <a:xfrm>
                  <a:off x="8588194" y="5652809"/>
                  <a:ext cx="2002941" cy="587511"/>
                </a:xfrm>
                <a:prstGeom prst="rect">
                  <a:avLst/>
                </a:prstGeom>
                <a:blipFill>
                  <a:blip r:embed="rId23"/>
                  <a:stretch>
                    <a:fillRect/>
                  </a:stretch>
                </a:blipFill>
              </p:spPr>
              <p:txBody>
                <a:bodyPr/>
                <a:lstStyle/>
                <a:p>
                  <a:r>
                    <a:rPr lang="en-US">
                      <a:noFill/>
                    </a:rPr>
                    <a:t> </a:t>
                  </a:r>
                </a:p>
              </p:txBody>
            </p:sp>
          </mc:Fallback>
        </mc:AlternateContent>
      </p:grpSp>
      <p:sp>
        <p:nvSpPr>
          <p:cNvPr id="15" name="Rectangle 14">
            <a:extLst>
              <a:ext uri="{FF2B5EF4-FFF2-40B4-BE49-F238E27FC236}">
                <a16:creationId xmlns:a16="http://schemas.microsoft.com/office/drawing/2014/main" id="{8368BB1B-92B6-4DE5-ACDE-179696214C55}"/>
              </a:ext>
            </a:extLst>
          </p:cNvPr>
          <p:cNvSpPr/>
          <p:nvPr/>
        </p:nvSpPr>
        <p:spPr>
          <a:xfrm>
            <a:off x="-635147" y="7334907"/>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Khi đến mỗi Slide, thầy cô</a:t>
            </a:r>
            <a:br>
              <a:rPr lang="en-US">
                <a:solidFill>
                  <a:schemeClr val="tx1"/>
                </a:solidFill>
              </a:rPr>
            </a:br>
            <a:r>
              <a:rPr lang="en-US">
                <a:solidFill>
                  <a:schemeClr val="tx1"/>
                </a:solidFill>
              </a:rPr>
              <a:t>nhấp chuột trái 1 lần hoặc</a:t>
            </a:r>
            <a:br>
              <a:rPr lang="en-US">
                <a:solidFill>
                  <a:schemeClr val="tx1"/>
                </a:solidFill>
              </a:rPr>
            </a:br>
            <a:r>
              <a:rPr lang="en-US">
                <a:solidFill>
                  <a:schemeClr val="tx1"/>
                </a:solidFill>
              </a:rPr>
              <a:t>phím mũi tên qua phải thì câu hỏi và đáp án sẽ tự xuất hiện.</a:t>
            </a:r>
          </a:p>
        </p:txBody>
      </p:sp>
      <p:sp>
        <p:nvSpPr>
          <p:cNvPr id="43" name="Rectangle 42">
            <a:extLst>
              <a:ext uri="{FF2B5EF4-FFF2-40B4-BE49-F238E27FC236}">
                <a16:creationId xmlns:a16="http://schemas.microsoft.com/office/drawing/2014/main" id="{AC24F5DE-75CB-4900-959D-9E968A52D007}"/>
              </a:ext>
            </a:extLst>
          </p:cNvPr>
          <p:cNvSpPr/>
          <p:nvPr/>
        </p:nvSpPr>
        <p:spPr>
          <a:xfrm>
            <a:off x="3069564" y="7334907"/>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Sau khi HS đưa ra đáp án qua Camera, thầy cô nhấp vào đáp án đúng để xác nhận đáp án.</a:t>
            </a:r>
          </a:p>
        </p:txBody>
      </p:sp>
      <p:sp>
        <p:nvSpPr>
          <p:cNvPr id="44" name="Rectangle 43">
            <a:extLst>
              <a:ext uri="{FF2B5EF4-FFF2-40B4-BE49-F238E27FC236}">
                <a16:creationId xmlns:a16="http://schemas.microsoft.com/office/drawing/2014/main" id="{43EE7E23-BC61-4045-9025-919F8F5553AA}"/>
              </a:ext>
            </a:extLst>
          </p:cNvPr>
          <p:cNvSpPr/>
          <p:nvPr/>
        </p:nvSpPr>
        <p:spPr>
          <a:xfrm>
            <a:off x="6788563" y="7334907"/>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rPr>
              <a:t>Để chuyển sang câu hỏi tiếp theo, thầy cô nhấp phím mũi tên qua phải 2 lần hoặc</a:t>
            </a:r>
            <a:br>
              <a:rPr lang="en-US" sz="2100">
                <a:solidFill>
                  <a:schemeClr val="tx1"/>
                </a:solidFill>
              </a:rPr>
            </a:br>
            <a:r>
              <a:rPr lang="en-US" sz="2100">
                <a:solidFill>
                  <a:schemeClr val="tx1"/>
                </a:solidFill>
              </a:rPr>
              <a:t>nhấp chuột trái 2 lần.</a:t>
            </a:r>
          </a:p>
        </p:txBody>
      </p:sp>
      <p:sp>
        <p:nvSpPr>
          <p:cNvPr id="3" name="Rectangle 2"/>
          <p:cNvSpPr>
            <a:spLocks noChangeArrowheads="1"/>
          </p:cNvSpPr>
          <p:nvPr/>
        </p:nvSpPr>
        <p:spPr bwMode="auto">
          <a:xfrm>
            <a:off x="-1215798" y="2183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1779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25"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2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696BD2-902B-4222-AB03-1DDA78E6541A}"/>
              </a:ext>
            </a:extLst>
          </p:cNvPr>
          <p:cNvPicPr>
            <a:picLocks noChangeAspect="1"/>
          </p:cNvPicPr>
          <p:nvPr/>
        </p:nvPicPr>
        <p:blipFill rotWithShape="1">
          <a:blip r:embed="rId2">
            <a:extLst>
              <a:ext uri="{28A0092B-C50C-407E-A947-70E740481C1C}">
                <a14:useLocalDpi xmlns:a14="http://schemas.microsoft.com/office/drawing/2010/main" val="0"/>
              </a:ext>
            </a:extLst>
          </a:blip>
          <a:srcRect t="1751"/>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DBD9952-5F19-45B5-B1B0-6312F9008E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71002" y="2457450"/>
            <a:ext cx="3184987" cy="3028950"/>
          </a:xfrm>
          <a:prstGeom prst="rect">
            <a:avLst/>
          </a:prstGeom>
        </p:spPr>
      </p:pic>
      <p:grpSp>
        <p:nvGrpSpPr>
          <p:cNvPr id="8" name="Group 7">
            <a:extLst>
              <a:ext uri="{FF2B5EF4-FFF2-40B4-BE49-F238E27FC236}">
                <a16:creationId xmlns:a16="http://schemas.microsoft.com/office/drawing/2014/main" id="{BE7F857E-D8AC-4887-8179-C951D8492FBD}"/>
              </a:ext>
            </a:extLst>
          </p:cNvPr>
          <p:cNvGrpSpPr/>
          <p:nvPr/>
        </p:nvGrpSpPr>
        <p:grpSpPr>
          <a:xfrm>
            <a:off x="4610100" y="1371600"/>
            <a:ext cx="6490881" cy="2057400"/>
            <a:chOff x="4114800" y="685800"/>
            <a:chExt cx="7901974" cy="2743200"/>
          </a:xfrm>
        </p:grpSpPr>
        <p:sp>
          <p:nvSpPr>
            <p:cNvPr id="7" name="Speech Bubble: Rectangle with Corners Rounded 6">
              <a:extLst>
                <a:ext uri="{FF2B5EF4-FFF2-40B4-BE49-F238E27FC236}">
                  <a16:creationId xmlns:a16="http://schemas.microsoft.com/office/drawing/2014/main" id="{160D3432-3912-4F6B-8129-1C7066299C80}"/>
                </a:ext>
              </a:extLst>
            </p:cNvPr>
            <p:cNvSpPr/>
            <p:nvPr/>
          </p:nvSpPr>
          <p:spPr>
            <a:xfrm>
              <a:off x="4114800" y="685800"/>
              <a:ext cx="7901974" cy="2743200"/>
            </a:xfrm>
            <a:prstGeom prst="wedgeRoundRectCallout">
              <a:avLst>
                <a:gd name="adj1" fmla="val -42241"/>
                <a:gd name="adj2" fmla="val 66389"/>
                <a:gd name="adj3" fmla="val 16667"/>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BE89296-2F1A-4013-90E9-A0295113DFA4}"/>
                </a:ext>
              </a:extLst>
            </p:cNvPr>
            <p:cNvSpPr txBox="1"/>
            <p:nvPr/>
          </p:nvSpPr>
          <p:spPr>
            <a:xfrm>
              <a:off x="4494574" y="1226403"/>
              <a:ext cx="7068843" cy="1641475"/>
            </a:xfrm>
            <a:prstGeom prst="rect">
              <a:avLst/>
            </a:prstGeom>
            <a:noFill/>
          </p:spPr>
          <p:txBody>
            <a:bodyPr wrap="none" lIns="0" tIns="0" rIns="0" bIns="0"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a:ln/>
                  <a:solidFill>
                    <a:schemeClr val="accent3"/>
                  </a:solidFill>
                  <a:latin typeface="+mj-lt"/>
                  <a:cs typeface="Times New Roman" panose="02020603050405020304" pitchFamily="18" charset="0"/>
                </a:rPr>
                <a:t>CẢM ƠN CÁC BẠN</a:t>
              </a:r>
            </a:p>
            <a:p>
              <a:pPr algn="ctr"/>
              <a:r>
                <a:rPr lang="en-US" sz="4000" b="1">
                  <a:ln/>
                  <a:solidFill>
                    <a:schemeClr val="accent3"/>
                  </a:solidFill>
                  <a:latin typeface="+mj-lt"/>
                  <a:cs typeface="Times New Roman" panose="02020603050405020304" pitchFamily="18" charset="0"/>
                </a:rPr>
                <a:t>ĐÃ GIẢI CỨU CHÚNG TỚ!</a:t>
              </a:r>
            </a:p>
          </p:txBody>
        </p:sp>
      </p:grpSp>
    </p:spTree>
    <p:extLst>
      <p:ext uri="{BB962C8B-B14F-4D97-AF65-F5344CB8AC3E}">
        <p14:creationId xmlns:p14="http://schemas.microsoft.com/office/powerpoint/2010/main" val="125824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00" y="57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 y="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18"/>
          <p:cNvSpPr>
            <a:spLocks noChangeArrowheads="1"/>
          </p:cNvSpPr>
          <p:nvPr/>
        </p:nvSpPr>
        <p:spPr bwMode="auto">
          <a:xfrm>
            <a:off x="0" y="0"/>
            <a:ext cx="12192000" cy="2646878"/>
          </a:xfrm>
          <a:prstGeom prst="rect">
            <a:avLst/>
          </a:prstGeom>
          <a:noFill/>
          <a:ln>
            <a:noFill/>
            <a:headEnd/>
            <a:tailEnd/>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eaLnBrk="1" hangingPunct="1">
              <a:defRPr/>
            </a:pPr>
            <a:r>
              <a:rPr lang="en-US" sz="16600" b="1" smtClean="0">
                <a:ln/>
                <a:solidFill>
                  <a:schemeClr val="accent4"/>
                </a:solidFill>
                <a:latin typeface="Cambria" panose="02040503050406030204" pitchFamily="18" charset="0"/>
                <a:ea typeface="Cambria" panose="02040503050406030204" pitchFamily="18" charset="0"/>
                <a:cs typeface="Times New Roman" pitchFamily="18" charset="0"/>
              </a:rPr>
              <a:t>LUYỆN TẬP</a:t>
            </a:r>
            <a:endParaRPr lang="en-US" sz="16600" b="1" dirty="0">
              <a:ln/>
              <a:solidFill>
                <a:schemeClr val="accent4"/>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6129649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3"/>
          <p:cNvSpPr>
            <a:spLocks noChangeArrowheads="1"/>
          </p:cNvSpPr>
          <p:nvPr/>
        </p:nvSpPr>
        <p:spPr bwMode="auto">
          <a:xfrm>
            <a:off x="177416" y="152400"/>
            <a:ext cx="4318384" cy="534988"/>
          </a:xfrm>
          <a:prstGeom prst="rect">
            <a:avLst/>
          </a:prstGeom>
          <a:solidFill>
            <a:schemeClr val="accent4">
              <a:lumMod val="5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cene3d>
              <a:camera prst="orthographicFront"/>
              <a:lightRig rig="harsh" dir="t"/>
            </a:scene3d>
            <a:sp3d extrusionH="57150" prstMaterial="matte">
              <a:bevelT w="63500" h="12700" prst="angle"/>
              <a:contourClr>
                <a:schemeClr val="bg1">
                  <a:lumMod val="65000"/>
                </a:schemeClr>
              </a:contourClr>
            </a:sp3d>
          </a:bodyPr>
          <a:lstStyle/>
          <a:p>
            <a:pPr marL="468313" indent="-468313" algn="ctr">
              <a:defRPr/>
            </a:pPr>
            <a:r>
              <a:rPr lang="en-US" sz="2800" b="1" smtClean="0">
                <a:ln/>
                <a:solidFill>
                  <a:schemeClr val="bg1"/>
                </a:solidFill>
                <a:latin typeface="Cambria" panose="02040503050406030204" pitchFamily="18" charset="0"/>
                <a:ea typeface="Cambria" panose="02040503050406030204" pitchFamily="18" charset="0"/>
                <a:cs typeface="Times New Roman" pitchFamily="18" charset="0"/>
              </a:rPr>
              <a:t>BÀI TẬP 3 TRANG 30 SGK</a:t>
            </a:r>
            <a:endParaRPr lang="en-US" sz="2800" b="1" dirty="0">
              <a:ln/>
              <a:solidFill>
                <a:schemeClr val="bg1"/>
              </a:solidFill>
              <a:latin typeface="Cambria" panose="02040503050406030204" pitchFamily="18" charset="0"/>
              <a:ea typeface="Cambria" panose="02040503050406030204"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381000" y="803774"/>
                <a:ext cx="11277600" cy="2938433"/>
              </a:xfrm>
              <a:prstGeom prst="rect">
                <a:avLst/>
              </a:prstGeom>
            </p:spPr>
            <p:txBody>
              <a:bodyPr wrap="square">
                <a:spAutoFit/>
              </a:bodyPr>
              <a:lstStyle/>
              <a:p>
                <a:pPr algn="just">
                  <a:lnSpc>
                    <a:spcPct val="130000"/>
                  </a:lnSpc>
                  <a:spcAft>
                    <a:spcPts val="0"/>
                  </a:spcAft>
                </a:pPr>
                <a:r>
                  <a:rPr lang="en-US" sz="2800" smtClean="0">
                    <a:effectLst/>
                    <a:latin typeface="+mj-lt"/>
                    <a:ea typeface="Times New Roman" panose="02020603050405020304" pitchFamily="18" charset="0"/>
                    <a:cs typeface="Times New Roman" panose="02020603050405020304" pitchFamily="18" charset="0"/>
                  </a:rPr>
                  <a:t>Tìm giá trị của phân thức</a:t>
                </a:r>
                <a:endParaRPr lang="en-US" sz="2800">
                  <a:effectLst/>
                  <a:latin typeface="+mj-lt"/>
                  <a:ea typeface="Calibri" panose="020F0502020204030204" pitchFamily="34" charset="0"/>
                  <a:cs typeface="Times New Roman" panose="02020603050405020304" pitchFamily="18" charset="0"/>
                </a:endParaRPr>
              </a:p>
              <a:p>
                <a:pPr>
                  <a:lnSpc>
                    <a:spcPct val="130000"/>
                  </a:lnSpc>
                  <a:spcAft>
                    <a:spcPts val="0"/>
                  </a:spcAft>
                </a:pPr>
                <a14:m>
                  <m:oMathPara xmlns:m="http://schemas.openxmlformats.org/officeDocument/2006/math">
                    <m:oMathParaPr>
                      <m:jc m:val="left"/>
                    </m:oMathParaPr>
                    <m:oMath xmlns:m="http://schemas.openxmlformats.org/officeDocument/2006/math">
                      <m:r>
                        <m:rPr>
                          <m:sty m:val="p"/>
                        </m:rPr>
                        <a:rPr lang="en-US" sz="2800" smtClean="0">
                          <a:ln>
                            <a:noFill/>
                          </a:ln>
                          <a:effectLst/>
                          <a:latin typeface="Cambria Math" panose="02040503050406030204" pitchFamily="18" charset="0"/>
                          <a:ea typeface="Times New Roman" panose="02020603050405020304" pitchFamily="18" charset="0"/>
                          <a:cs typeface="Times New Roman" panose="02020603050405020304" pitchFamily="18" charset="0"/>
                        </a:rPr>
                        <m:t>a</m:t>
                      </m:r>
                      <m:r>
                        <a:rPr lang="en-US" sz="2800" smtClean="0">
                          <a:ln>
                            <a:noFill/>
                          </a:ln>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𝐴</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t</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ạ</m:t>
                      </m:r>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i</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=−4        </m:t>
                      </m:r>
                      <m:r>
                        <a:rPr lang="en-US" sz="2800" b="0" i="1" smtClean="0">
                          <a:ln>
                            <a:noFill/>
                          </a:ln>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b="0" i="0" smtClean="0">
                          <a:ln>
                            <a:noFill/>
                          </a:ln>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2800" b="0" i="0" smtClean="0">
                  <a:ln>
                    <a:noFill/>
                  </a:ln>
                  <a:effectLst/>
                  <a:latin typeface="+mj-lt"/>
                  <a:ea typeface="Times New Roman" panose="02020603050405020304" pitchFamily="18" charset="0"/>
                  <a:cs typeface="Times New Roman" panose="02020603050405020304" pitchFamily="18" charset="0"/>
                </a:endParaRPr>
              </a:p>
              <a:p>
                <a:pPr>
                  <a:lnSpc>
                    <a:spcPct val="130000"/>
                  </a:lnSpc>
                  <a:spcAft>
                    <a:spcPts val="0"/>
                  </a:spcAft>
                </a:pPr>
                <a14:m>
                  <m:oMathPara xmlns:m="http://schemas.openxmlformats.org/officeDocument/2006/math">
                    <m:oMathParaPr>
                      <m:jc m:val="left"/>
                    </m:oMathParaPr>
                    <m:oMath xmlns:m="http://schemas.openxmlformats.org/officeDocument/2006/math">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b</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𝐵</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𝑎𝑏</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t</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ạ</m:t>
                      </m:r>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i</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oMath>
                  </m:oMathPara>
                </a14:m>
                <a:endParaRPr lang="en-US" sz="2800">
                  <a:effectLst/>
                  <a:latin typeface="+mj-lt"/>
                </a:endParaRPr>
              </a:p>
            </p:txBody>
          </p:sp>
        </mc:Choice>
        <mc:Fallback xmlns="">
          <p:sp>
            <p:nvSpPr>
              <p:cNvPr id="3" name="Rectangle 2"/>
              <p:cNvSpPr>
                <a:spLocks noRot="1" noChangeAspect="1" noMove="1" noResize="1" noEditPoints="1" noAdjustHandles="1" noChangeArrowheads="1" noChangeShapeType="1" noTextEdit="1"/>
              </p:cNvSpPr>
              <p:nvPr/>
            </p:nvSpPr>
            <p:spPr>
              <a:xfrm>
                <a:off x="381000" y="803774"/>
                <a:ext cx="11277600" cy="2938433"/>
              </a:xfrm>
              <a:prstGeom prst="rect">
                <a:avLst/>
              </a:prstGeom>
              <a:blipFill>
                <a:blip r:embed="rId2"/>
                <a:stretch>
                  <a:fillRect l="-1135"/>
                </a:stretch>
              </a:blipFill>
            </p:spPr>
            <p:txBody>
              <a:bodyPr/>
              <a:lstStyle/>
              <a:p>
                <a:r>
                  <a:rPr lang="en-US">
                    <a:noFill/>
                  </a:rPr>
                  <a:t> </a:t>
                </a:r>
              </a:p>
            </p:txBody>
          </p:sp>
        </mc:Fallback>
      </mc:AlternateContent>
    </p:spTree>
    <p:extLst>
      <p:ext uri="{BB962C8B-B14F-4D97-AF65-F5344CB8AC3E}">
        <p14:creationId xmlns:p14="http://schemas.microsoft.com/office/powerpoint/2010/main" val="15948068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p:cNvSpPr>
            <a:spLocks noChangeArrowheads="1"/>
          </p:cNvSpPr>
          <p:nvPr/>
        </p:nvSpPr>
        <p:spPr bwMode="auto">
          <a:xfrm>
            <a:off x="177416" y="152400"/>
            <a:ext cx="4318384" cy="534988"/>
          </a:xfrm>
          <a:prstGeom prst="rect">
            <a:avLst/>
          </a:prstGeom>
          <a:solidFill>
            <a:schemeClr val="accent4">
              <a:lumMod val="5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cene3d>
              <a:camera prst="orthographicFront"/>
              <a:lightRig rig="harsh" dir="t"/>
            </a:scene3d>
            <a:sp3d extrusionH="57150" prstMaterial="matte">
              <a:bevelT w="63500" h="12700" prst="angle"/>
              <a:contourClr>
                <a:schemeClr val="bg1">
                  <a:lumMod val="65000"/>
                </a:schemeClr>
              </a:contourClr>
            </a:sp3d>
          </a:bodyPr>
          <a:lstStyle/>
          <a:p>
            <a:pPr marL="468313" indent="-468313" algn="ctr">
              <a:defRPr/>
            </a:pPr>
            <a:r>
              <a:rPr lang="en-US" sz="2800" b="1" smtClean="0">
                <a:ln/>
                <a:solidFill>
                  <a:schemeClr val="bg1"/>
                </a:solidFill>
                <a:latin typeface="Cambria" panose="02040503050406030204" pitchFamily="18" charset="0"/>
                <a:ea typeface="Cambria" panose="02040503050406030204" pitchFamily="18" charset="0"/>
                <a:cs typeface="Times New Roman" pitchFamily="18" charset="0"/>
              </a:rPr>
              <a:t>BÀI TẬP 3 TRANG 30 SGK</a:t>
            </a:r>
            <a:endParaRPr lang="en-US" sz="2800" b="1" dirty="0">
              <a:ln/>
              <a:solidFill>
                <a:schemeClr val="bg1"/>
              </a:solidFill>
              <a:latin typeface="Cambria" panose="02040503050406030204" pitchFamily="18" charset="0"/>
              <a:ea typeface="Cambria" panose="02040503050406030204"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256308" y="762000"/>
                <a:ext cx="11554691" cy="3014993"/>
              </a:xfrm>
              <a:prstGeom prst="rect">
                <a:avLst/>
              </a:prstGeom>
            </p:spPr>
            <p:txBody>
              <a:bodyPr wrap="square">
                <a:spAutoFit/>
              </a:bodyPr>
              <a:lstStyle/>
              <a:p>
                <a:pPr algn="ctr">
                  <a:spcAft>
                    <a:spcPts val="0"/>
                  </a:spcAft>
                </a:pPr>
                <a:r>
                  <a:rPr lang="en-US" sz="2800" smtClean="0">
                    <a:latin typeface="+mj-lt"/>
                    <a:ea typeface="Times New Roman" panose="02020603050405020304" pitchFamily="18" charset="0"/>
                    <a:cs typeface="Times New Roman" panose="02020603050405020304" pitchFamily="18" charset="0"/>
                  </a:rPr>
                  <a:t>Giải</a:t>
                </a:r>
                <a:endParaRPr lang="en-US" sz="2800">
                  <a:effectLst/>
                  <a:latin typeface="+mj-lt"/>
                  <a:ea typeface="Calibri" panose="020F0502020204030204" pitchFamily="34" charset="0"/>
                  <a:cs typeface="Times New Roman" panose="02020603050405020304" pitchFamily="18" charset="0"/>
                </a:endParaRPr>
              </a:p>
              <a:p>
                <a:pPr>
                  <a:lnSpc>
                    <a:spcPct val="130000"/>
                  </a:lnSpc>
                  <a:spcAft>
                    <a:spcPts val="0"/>
                  </a:spcAft>
                </a:pPr>
                <a14:m>
                  <m:oMathPara xmlns:m="http://schemas.openxmlformats.org/officeDocument/2006/math">
                    <m:oMathParaPr>
                      <m:jc m:val="left"/>
                    </m:oMathParaPr>
                    <m:oMath xmlns:m="http://schemas.openxmlformats.org/officeDocument/2006/math">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a</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𝐴</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+1</m:t>
                              </m:r>
                            </m:e>
                          </m:d>
                        </m:num>
                        <m:den>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+1</m:t>
                                  </m:r>
                                </m:e>
                              </m:d>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+1</m:t>
                          </m:r>
                        </m:den>
                      </m:f>
                    </m:oMath>
                  </m:oMathPara>
                </a14:m>
                <a:endParaRPr lang="en-US" sz="2800">
                  <a:effectLst/>
                  <a:latin typeface="+mj-lt"/>
                  <a:ea typeface="Calibri" panose="020F0502020204030204" pitchFamily="34" charset="0"/>
                  <a:cs typeface="Times New Roman" panose="02020603050405020304" pitchFamily="18" charset="0"/>
                </a:endParaRPr>
              </a:p>
              <a:p>
                <a:pPr>
                  <a:spcAft>
                    <a:spcPts val="0"/>
                  </a:spcAft>
                </a:pPr>
                <a14:m>
                  <m:oMathPara xmlns:m="http://schemas.openxmlformats.org/officeDocument/2006/math">
                    <m:oMathParaPr>
                      <m:jc m:val="left"/>
                    </m:oMathParaPr>
                    <m:oMath xmlns:m="http://schemas.openxmlformats.org/officeDocument/2006/math">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T</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ạ</m:t>
                      </m:r>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i</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=−4 </m:t>
                      </m:r>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ta</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c</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ó </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𝐴</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−4</m:t>
                              </m:r>
                            </m:e>
                          </m:d>
                        </m:num>
                        <m:den>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−4+1</m:t>
                          </m:r>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=4</m:t>
                      </m:r>
                    </m:oMath>
                  </m:oMathPara>
                </a14:m>
                <a:endParaRPr lang="en-US" sz="2800">
                  <a:effectLst/>
                  <a:latin typeface="+mj-lt"/>
                  <a:ea typeface="Calibri" panose="020F0502020204030204" pitchFamily="34" charset="0"/>
                  <a:cs typeface="Times New Roman" panose="02020603050405020304" pitchFamily="18" charset="0"/>
                </a:endParaRPr>
              </a:p>
              <a:p>
                <a:r>
                  <a:rPr lang="en-US" sz="2800">
                    <a:ln>
                      <a:noFill/>
                    </a:ln>
                    <a:effectLst/>
                    <a:latin typeface="+mj-lt"/>
                    <a:ea typeface="Times New Roman" panose="02020603050405020304" pitchFamily="18" charset="0"/>
                  </a:rPr>
                  <a:t>Vậy tại </a:t>
                </a:r>
                <a14:m>
                  <m:oMath xmlns:m="http://schemas.openxmlformats.org/officeDocument/2006/math">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=−4</m:t>
                    </m:r>
                  </m:oMath>
                </a14:m>
                <a:r>
                  <a:rPr lang="en-US" sz="2800">
                    <a:ln>
                      <a:noFill/>
                    </a:ln>
                    <a:effectLst/>
                    <a:latin typeface="+mj-lt"/>
                    <a:ea typeface="Times New Roman" panose="02020603050405020304" pitchFamily="18" charset="0"/>
                  </a:rPr>
                  <a:t>, giá trị của phân thức A là 4.</a:t>
                </a:r>
                <a:endParaRPr lang="en-US" sz="2800">
                  <a:latin typeface="+mj-lt"/>
                </a:endParaRPr>
              </a:p>
            </p:txBody>
          </p:sp>
        </mc:Choice>
        <mc:Fallback xmlns="">
          <p:sp>
            <p:nvSpPr>
              <p:cNvPr id="3" name="Rectangle 2"/>
              <p:cNvSpPr>
                <a:spLocks noRot="1" noChangeAspect="1" noMove="1" noResize="1" noEditPoints="1" noAdjustHandles="1" noChangeArrowheads="1" noChangeShapeType="1" noTextEdit="1"/>
              </p:cNvSpPr>
              <p:nvPr/>
            </p:nvSpPr>
            <p:spPr>
              <a:xfrm>
                <a:off x="256308" y="762000"/>
                <a:ext cx="11554691" cy="3014993"/>
              </a:xfrm>
              <a:prstGeom prst="rect">
                <a:avLst/>
              </a:prstGeom>
              <a:blipFill>
                <a:blip r:embed="rId2"/>
                <a:stretch>
                  <a:fillRect l="-1055" t="-2020" b="-46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04800" y="3765875"/>
                <a:ext cx="11633583" cy="2330125"/>
              </a:xfrm>
              <a:prstGeom prst="rect">
                <a:avLst/>
              </a:prstGeom>
            </p:spPr>
            <p:txBody>
              <a:bodyPr wrap="square">
                <a:spAutoFit/>
              </a:bodyPr>
              <a:lstStyle/>
              <a:p>
                <a:pPr>
                  <a:spcAft>
                    <a:spcPts val="0"/>
                  </a:spcAft>
                </a:pPr>
                <a14:m>
                  <m:oMathPara xmlns:m="http://schemas.openxmlformats.org/officeDocument/2006/math">
                    <m:oMathParaPr>
                      <m:jc m:val="left"/>
                    </m:oMathParaPr>
                    <m:oMath xmlns:m="http://schemas.openxmlformats.org/officeDocument/2006/math">
                      <m:r>
                        <m:rPr>
                          <m:sty m:val="p"/>
                        </m:rPr>
                        <a:rPr lang="en-US" sz="2800">
                          <a:latin typeface="Cambria Math" panose="02040503050406030204" pitchFamily="18" charset="0"/>
                          <a:ea typeface="Times New Roman" panose="02020603050405020304" pitchFamily="18" charset="0"/>
                          <a:cs typeface="Times New Roman" panose="02020603050405020304" pitchFamily="18" charset="0"/>
                        </a:rPr>
                        <m:t>b</m:t>
                      </m:r>
                      <m:r>
                        <a:rPr lang="en-US" sz="2800">
                          <a:latin typeface="Cambria Math" panose="02040503050406030204" pitchFamily="18" charset="0"/>
                          <a:ea typeface="Times New Roman" panose="02020603050405020304" pitchFamily="18" charset="0"/>
                          <a:cs typeface="Times New Roman" panose="02020603050405020304" pitchFamily="18" charset="0"/>
                        </a:rPr>
                        <m:t>) </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𝐵</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𝑎𝑏</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d>
                            <m:d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e>
                          </m:d>
                        </m:num>
                        <m:den>
                          <m:d>
                            <m:d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e>
                          </m:d>
                          <m:d>
                            <m:d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e>
                          </m:d>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num>
                        <m:den>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den>
                      </m:f>
                    </m:oMath>
                  </m:oMathPara>
                </a14:m>
                <a:endParaRPr lang="en-US" sz="2800">
                  <a:effectLst/>
                  <a:latin typeface="+mj-lt"/>
                  <a:ea typeface="Calibri" panose="020F0502020204030204" pitchFamily="34" charset="0"/>
                  <a:cs typeface="Times New Roman" panose="02020603050405020304" pitchFamily="18" charset="0"/>
                </a:endParaRPr>
              </a:p>
              <a:p>
                <a:pPr>
                  <a:spcAft>
                    <a:spcPts val="0"/>
                  </a:spcAft>
                </a:pPr>
                <a14:m>
                  <m:oMathPara xmlns:m="http://schemas.openxmlformats.org/officeDocument/2006/math">
                    <m:oMathParaPr>
                      <m:jc m:val="left"/>
                    </m:oMathParaPr>
                    <m:oMath xmlns:m="http://schemas.openxmlformats.org/officeDocument/2006/math">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T</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ạ</m:t>
                      </m:r>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i</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 </m:t>
                      </m:r>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ta</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c</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ó </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𝐵</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4+</m:t>
                          </m:r>
                          <m:d>
                            <m:d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e>
                          </m:d>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=−1</m:t>
                      </m:r>
                    </m:oMath>
                  </m:oMathPara>
                </a14:m>
                <a:endParaRPr lang="en-US" sz="2800">
                  <a:effectLst/>
                  <a:latin typeface="+mj-lt"/>
                  <a:ea typeface="Calibri" panose="020F0502020204030204" pitchFamily="34" charset="0"/>
                  <a:cs typeface="Times New Roman" panose="02020603050405020304" pitchFamily="18" charset="0"/>
                </a:endParaRPr>
              </a:p>
              <a:p>
                <a:r>
                  <a:rPr lang="en-US" sz="2800">
                    <a:ln>
                      <a:noFill/>
                    </a:ln>
                    <a:effectLst/>
                    <a:latin typeface="+mj-lt"/>
                    <a:ea typeface="Times New Roman" panose="02020603050405020304" pitchFamily="18" charset="0"/>
                  </a:rPr>
                  <a:t>Vậy tại </a:t>
                </a:r>
                <a14:m>
                  <m:oMath xmlns:m="http://schemas.openxmlformats.org/officeDocument/2006/math">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2800">
                    <a:ln>
                      <a:noFill/>
                    </a:ln>
                    <a:effectLst/>
                    <a:latin typeface="+mj-lt"/>
                    <a:ea typeface="Times New Roman" panose="02020603050405020304" pitchFamily="18" charset="0"/>
                  </a:rPr>
                  <a:t>, giá trị của phân thức B là </a:t>
                </a:r>
                <a14:m>
                  <m:oMath xmlns:m="http://schemas.openxmlformats.org/officeDocument/2006/math">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−1</m:t>
                    </m:r>
                  </m:oMath>
                </a14:m>
                <a:endParaRPr lang="en-US" sz="2800">
                  <a:latin typeface="+mj-lt"/>
                </a:endParaRPr>
              </a:p>
            </p:txBody>
          </p:sp>
        </mc:Choice>
        <mc:Fallback xmlns="">
          <p:sp>
            <p:nvSpPr>
              <p:cNvPr id="4" name="Rectangle 3"/>
              <p:cNvSpPr>
                <a:spLocks noRot="1" noChangeAspect="1" noMove="1" noResize="1" noEditPoints="1" noAdjustHandles="1" noChangeArrowheads="1" noChangeShapeType="1" noTextEdit="1"/>
              </p:cNvSpPr>
              <p:nvPr/>
            </p:nvSpPr>
            <p:spPr>
              <a:xfrm>
                <a:off x="304800" y="3765875"/>
                <a:ext cx="11633583" cy="2330125"/>
              </a:xfrm>
              <a:prstGeom prst="rect">
                <a:avLst/>
              </a:prstGeom>
              <a:blipFill>
                <a:blip r:embed="rId3"/>
                <a:stretch>
                  <a:fillRect l="-1048" b="-6283"/>
                </a:stretch>
              </a:blipFill>
            </p:spPr>
            <p:txBody>
              <a:bodyPr/>
              <a:lstStyle/>
              <a:p>
                <a:r>
                  <a:rPr lang="en-US">
                    <a:noFill/>
                  </a:rPr>
                  <a:t> </a:t>
                </a:r>
              </a:p>
            </p:txBody>
          </p:sp>
        </mc:Fallback>
      </mc:AlternateContent>
    </p:spTree>
    <p:extLst>
      <p:ext uri="{BB962C8B-B14F-4D97-AF65-F5344CB8AC3E}">
        <p14:creationId xmlns:p14="http://schemas.microsoft.com/office/powerpoint/2010/main" val="68811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p:cNvSpPr>
            <a:spLocks noChangeArrowheads="1"/>
          </p:cNvSpPr>
          <p:nvPr/>
        </p:nvSpPr>
        <p:spPr bwMode="auto">
          <a:xfrm>
            <a:off x="177416" y="152400"/>
            <a:ext cx="4318384" cy="534988"/>
          </a:xfrm>
          <a:prstGeom prst="rect">
            <a:avLst/>
          </a:prstGeom>
          <a:solidFill>
            <a:schemeClr val="accent4">
              <a:lumMod val="5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cene3d>
              <a:camera prst="orthographicFront"/>
              <a:lightRig rig="harsh" dir="t"/>
            </a:scene3d>
            <a:sp3d extrusionH="57150" prstMaterial="matte">
              <a:bevelT w="63500" h="12700" prst="angle"/>
              <a:contourClr>
                <a:schemeClr val="bg1">
                  <a:lumMod val="65000"/>
                </a:schemeClr>
              </a:contourClr>
            </a:sp3d>
          </a:bodyPr>
          <a:lstStyle/>
          <a:p>
            <a:pPr marL="468313" indent="-468313" algn="ctr">
              <a:defRPr/>
            </a:pPr>
            <a:r>
              <a:rPr lang="en-US" sz="2800" b="1" smtClean="0">
                <a:ln/>
                <a:solidFill>
                  <a:schemeClr val="bg1"/>
                </a:solidFill>
                <a:latin typeface="Cambria" panose="02040503050406030204" pitchFamily="18" charset="0"/>
                <a:ea typeface="Cambria" panose="02040503050406030204" pitchFamily="18" charset="0"/>
                <a:cs typeface="Times New Roman" pitchFamily="18" charset="0"/>
              </a:rPr>
              <a:t>BÀI TẬP </a:t>
            </a:r>
            <a:r>
              <a:rPr lang="en-US" sz="2800" b="1">
                <a:ln/>
                <a:solidFill>
                  <a:schemeClr val="bg1"/>
                </a:solidFill>
                <a:latin typeface="Cambria" panose="02040503050406030204" pitchFamily="18" charset="0"/>
                <a:ea typeface="Cambria" panose="02040503050406030204" pitchFamily="18" charset="0"/>
                <a:cs typeface="Times New Roman" pitchFamily="18" charset="0"/>
              </a:rPr>
              <a:t>4</a:t>
            </a:r>
            <a:r>
              <a:rPr lang="en-US" sz="2800" b="1" smtClean="0">
                <a:ln/>
                <a:solidFill>
                  <a:schemeClr val="bg1"/>
                </a:solidFill>
                <a:latin typeface="Cambria" panose="02040503050406030204" pitchFamily="18" charset="0"/>
                <a:ea typeface="Cambria" panose="02040503050406030204" pitchFamily="18" charset="0"/>
                <a:cs typeface="Times New Roman" pitchFamily="18" charset="0"/>
              </a:rPr>
              <a:t> TRANG 30 SGK</a:t>
            </a:r>
            <a:endParaRPr lang="en-US" sz="2800" b="1" dirty="0">
              <a:ln/>
              <a:solidFill>
                <a:schemeClr val="bg1"/>
              </a:solidFill>
              <a:latin typeface="Cambria" panose="02040503050406030204" pitchFamily="18" charset="0"/>
              <a:ea typeface="Cambria" panose="02040503050406030204"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457200" y="821984"/>
                <a:ext cx="11023984" cy="2828723"/>
              </a:xfrm>
              <a:prstGeom prst="rect">
                <a:avLst/>
              </a:prstGeom>
            </p:spPr>
            <p:txBody>
              <a:bodyPr wrap="square">
                <a:spAutoFit/>
              </a:bodyPr>
              <a:lstStyle/>
              <a:p>
                <a:pPr algn="just">
                  <a:lnSpc>
                    <a:spcPct val="130000"/>
                  </a:lnSpc>
                  <a:spcAft>
                    <a:spcPts val="0"/>
                  </a:spcAft>
                </a:pPr>
                <a:r>
                  <a:rPr lang="en-US" sz="2800" smtClean="0">
                    <a:effectLst/>
                    <a:latin typeface="Cambria Math" panose="02040503050406030204" pitchFamily="18" charset="0"/>
                    <a:ea typeface="Times New Roman" panose="02020603050405020304" pitchFamily="18" charset="0"/>
                    <a:cs typeface="Times New Roman" panose="02020603050405020304" pitchFamily="18" charset="0"/>
                  </a:rPr>
                  <a:t>Mỗi cặp phân thức sau có bằng nhau không? Vì sao?</a:t>
                </a:r>
                <a:endParaRPr lang="en-US" sz="2800">
                  <a:effectLst/>
                  <a:latin typeface="Cambria" panose="02040503050406030204" pitchFamily="18" charset="0"/>
                  <a:ea typeface="Calibri" panose="020F0502020204030204" pitchFamily="34" charset="0"/>
                  <a:cs typeface="Times New Roman" panose="02020603050405020304" pitchFamily="18" charset="0"/>
                </a:endParaRPr>
              </a:p>
              <a:p>
                <a:pPr algn="just">
                  <a:lnSpc>
                    <a:spcPct val="130000"/>
                  </a:lnSpc>
                  <a:spcAft>
                    <a:spcPts val="0"/>
                  </a:spcAft>
                </a:pPr>
                <a14:m>
                  <m:oMathPara xmlns:m="http://schemas.openxmlformats.org/officeDocument/2006/math">
                    <m:oMathParaPr>
                      <m:jc m:val="left"/>
                    </m:oMathParaPr>
                    <m:oMath xmlns:m="http://schemas.openxmlformats.org/officeDocument/2006/math">
                      <m:r>
                        <m:rPr>
                          <m:sty m:val="p"/>
                        </m:rPr>
                        <a:rPr lang="en-US" sz="2800" smtClean="0">
                          <a:ln>
                            <a:noFill/>
                          </a:ln>
                          <a:effectLst/>
                          <a:latin typeface="Cambria Math" panose="02040503050406030204" pitchFamily="18" charset="0"/>
                          <a:ea typeface="Times New Roman" panose="02020603050405020304" pitchFamily="18" charset="0"/>
                          <a:cs typeface="Times New Roman" panose="02020603050405020304" pitchFamily="18" charset="0"/>
                        </a:rPr>
                        <m:t>a</m:t>
                      </m:r>
                      <m:r>
                        <a:rPr lang="en-US" sz="2800" smtClean="0">
                          <a:ln>
                            <a:noFill/>
                          </a:ln>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𝑎𝑐</m:t>
                          </m:r>
                        </m:num>
                        <m:den>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v</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à </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6</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𝑐</m:t>
                          </m:r>
                        </m:num>
                        <m:den>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b="0" i="0" smtClean="0">
                          <a:ln>
                            <a:noFill/>
                          </a:ln>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2800" b="0" i="0" smtClean="0">
                  <a:ln>
                    <a:noFill/>
                  </a:ln>
                  <a:effectLst/>
                  <a:latin typeface="Cambria Math" panose="020405030504060302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14:m>
                  <m:oMathPara xmlns:m="http://schemas.openxmlformats.org/officeDocument/2006/math">
                    <m:oMathParaPr>
                      <m:jc m:val="left"/>
                    </m:oMathParaPr>
                    <m:oMath xmlns:m="http://schemas.openxmlformats.org/officeDocument/2006/math">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b</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𝑎𝑏</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6</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v</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à </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num>
                        <m:den>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den>
                      </m:f>
                    </m:oMath>
                  </m:oMathPara>
                </a14:m>
                <a:endParaRPr lang="en-US" sz="2800">
                  <a:effectLst/>
                </a:endParaRPr>
              </a:p>
            </p:txBody>
          </p:sp>
        </mc:Choice>
        <mc:Fallback xmlns="">
          <p:sp>
            <p:nvSpPr>
              <p:cNvPr id="3" name="Rectangle 2"/>
              <p:cNvSpPr>
                <a:spLocks noRot="1" noChangeAspect="1" noMove="1" noResize="1" noEditPoints="1" noAdjustHandles="1" noChangeArrowheads="1" noChangeShapeType="1" noTextEdit="1"/>
              </p:cNvSpPr>
              <p:nvPr/>
            </p:nvSpPr>
            <p:spPr>
              <a:xfrm>
                <a:off x="457200" y="821984"/>
                <a:ext cx="11023984" cy="2828723"/>
              </a:xfrm>
              <a:prstGeom prst="rect">
                <a:avLst/>
              </a:prstGeom>
              <a:blipFill>
                <a:blip r:embed="rId2"/>
                <a:stretch>
                  <a:fillRect l="-1106"/>
                </a:stretch>
              </a:blipFill>
            </p:spPr>
            <p:txBody>
              <a:bodyPr/>
              <a:lstStyle/>
              <a:p>
                <a:r>
                  <a:rPr lang="en-US">
                    <a:noFill/>
                  </a:rPr>
                  <a:t> </a:t>
                </a:r>
              </a:p>
            </p:txBody>
          </p:sp>
        </mc:Fallback>
      </mc:AlternateContent>
    </p:spTree>
    <p:extLst>
      <p:ext uri="{BB962C8B-B14F-4D97-AF65-F5344CB8AC3E}">
        <p14:creationId xmlns:p14="http://schemas.microsoft.com/office/powerpoint/2010/main" val="15089991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Rectangle 211"/>
          <p:cNvSpPr/>
          <p:nvPr/>
        </p:nvSpPr>
        <p:spPr>
          <a:xfrm>
            <a:off x="263489" y="329625"/>
            <a:ext cx="4384711"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smtClean="0">
                <a:ln/>
                <a:solidFill>
                  <a:srgbClr val="C00000"/>
                </a:solidFill>
                <a:latin typeface="+mj-lt"/>
              </a:rPr>
              <a:t>1. PHÂN </a:t>
            </a:r>
            <a:r>
              <a:rPr lang="en-US" sz="3200" b="1">
                <a:ln/>
                <a:solidFill>
                  <a:srgbClr val="C00000"/>
                </a:solidFill>
                <a:latin typeface="+mj-lt"/>
              </a:rPr>
              <a:t>THỨC ĐẠI SỐ</a:t>
            </a:r>
          </a:p>
        </p:txBody>
      </p:sp>
      <p:grpSp>
        <p:nvGrpSpPr>
          <p:cNvPr id="213" name="Group 212"/>
          <p:cNvGrpSpPr/>
          <p:nvPr/>
        </p:nvGrpSpPr>
        <p:grpSpPr>
          <a:xfrm>
            <a:off x="381000" y="1200738"/>
            <a:ext cx="11613182" cy="3140026"/>
            <a:chOff x="-109" y="-796913"/>
            <a:chExt cx="4252953" cy="3140446"/>
          </a:xfrm>
        </p:grpSpPr>
        <mc:AlternateContent xmlns:mc="http://schemas.openxmlformats.org/markup-compatibility/2006" xmlns:a14="http://schemas.microsoft.com/office/drawing/2010/main">
          <mc:Choice Requires="a14">
            <p:sp>
              <p:nvSpPr>
                <p:cNvPr id="214" name="Rounded Rectangle 213"/>
                <p:cNvSpPr/>
                <p:nvPr/>
              </p:nvSpPr>
              <p:spPr>
                <a:xfrm>
                  <a:off x="11163" y="-778449"/>
                  <a:ext cx="4241681" cy="3121982"/>
                </a:xfrm>
                <a:prstGeom prst="roundRect">
                  <a:avLst/>
                </a:prstGeom>
                <a:solidFill>
                  <a:srgbClr val="FFFF6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0" tIns="45720" rIns="0" bIns="45720" numCol="1" spcCol="0" rtlCol="0" fromWordArt="0" anchor="ctr" anchorCtr="0" forceAA="0" compatLnSpc="1">
                  <a:prstTxWarp prst="textNoShape">
                    <a:avLst/>
                  </a:prstTxWarp>
                  <a:spAutoFit/>
                </a:bodyPr>
                <a:lstStyle/>
                <a:p>
                  <a:pPr algn="just">
                    <a:lnSpc>
                      <a:spcPct val="130000"/>
                    </a:lnSpc>
                    <a:spcAft>
                      <a:spcPts val="0"/>
                    </a:spcAft>
                  </a:pPr>
                  <a:r>
                    <a:rPr lang="en-US" sz="2800">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Một </a:t>
                  </a:r>
                  <a:r>
                    <a:rPr lang="en-US" sz="2800" i="1">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phân thức đại số</a:t>
                  </a:r>
                  <a:r>
                    <a:rPr lang="en-US" sz="2800">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 (hai nói gọn là </a:t>
                  </a:r>
                  <a:r>
                    <a:rPr lang="en-US" sz="2800" i="1">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phân thức</a:t>
                  </a:r>
                  <a:r>
                    <a:rPr lang="en-US" sz="2800">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l</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à </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ộ</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t</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bi</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ể</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u</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th</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ứ</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c</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endParaRPr>
                </a:p>
                <a:p>
                  <a:pPr>
                    <a:lnSpc>
                      <a:spcPct val="130000"/>
                    </a:lnSpc>
                    <a:spcAft>
                      <a:spcPts val="0"/>
                    </a:spcAft>
                  </a:pPr>
                  <a14:m>
                    <m:oMathPara xmlns:m="http://schemas.openxmlformats.org/officeDocument/2006/math">
                      <m:oMathParaPr>
                        <m:jc m:val="left"/>
                      </m:oMathParaPr>
                      <m:oMath xmlns:m="http://schemas.openxmlformats.org/officeDocument/2006/math">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c</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ó </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d</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ạ</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ng</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num>
                          <m:den>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𝐵</m:t>
                            </m:r>
                          </m:den>
                        </m:f>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trong</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đó </m:t>
                        </m:r>
                        <m:r>
                          <m:rPr>
                            <m:nor/>
                          </m:rP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A</m:t>
                        </m:r>
                        <m:r>
                          <m:rPr>
                            <m:nor/>
                          </m:rP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B</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l</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à </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nh</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ữ</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ng</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đ</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a</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th</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ứ</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c</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v</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à </m:t>
                        </m:r>
                        <m:r>
                          <m:rPr>
                            <m:nor/>
                          </m:rPr>
                          <a:rPr lang="en-US" sz="2800" b="0" i="1"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B</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kh</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á</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c</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đ</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a</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th</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ứ</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c</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kh</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ô</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ng</m:t>
                        </m:r>
                      </m:oMath>
                    </m:oMathPara>
                  </a14:m>
                  <a:endParaRPr lang="en-US" sz="2800">
                    <a:effectLst/>
                    <a:latin typeface="Cambria" panose="02040503050406030204" pitchFamily="18" charset="0"/>
                    <a:ea typeface="Calibri" panose="020F0502020204030204" pitchFamily="34" charset="0"/>
                    <a:cs typeface="Times New Roman" panose="02020603050405020304" pitchFamily="18" charset="0"/>
                  </a:endParaRPr>
                </a:p>
                <a:p>
                  <a:pPr algn="just">
                    <a:lnSpc>
                      <a:spcPct val="130000"/>
                    </a:lnSpc>
                    <a:spcAft>
                      <a:spcPts val="0"/>
                    </a:spcAft>
                  </a:pPr>
                  <a14:m>
                    <m:oMath xmlns:m="http://schemas.openxmlformats.org/officeDocument/2006/math">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đ</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a</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th</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ứ</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c</m:t>
                      </m:r>
                    </m:oMath>
                  </a14:m>
                  <a:r>
                    <a:rPr lang="en-US" sz="2800">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 và </a:t>
                  </a:r>
                  <a:r>
                    <a:rPr lang="en-US" sz="2800" i="1">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B </a:t>
                  </a:r>
                  <a:r>
                    <a:rPr lang="en-US" sz="2800">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khác đa thức không.</a:t>
                  </a:r>
                  <a:endParaRPr lang="en-US" sz="2800">
                    <a:effectLst/>
                    <a:latin typeface="Cambria" panose="020405030504060302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800" i="1">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A</a:t>
                  </a:r>
                  <a:r>
                    <a:rPr lang="en-US" sz="2800">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 được gọi là </a:t>
                  </a:r>
                  <a:r>
                    <a:rPr lang="en-US" sz="2800" i="1">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tử thức</a:t>
                  </a:r>
                  <a:r>
                    <a:rPr lang="en-US" sz="2800">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 (hay </a:t>
                  </a:r>
                  <a:r>
                    <a:rPr lang="en-US" sz="2800" i="1">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tử</a:t>
                  </a:r>
                  <a:r>
                    <a:rPr lang="en-US" sz="2800">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 </a:t>
                  </a:r>
                  <a:r>
                    <a:rPr lang="en-US" sz="2800" i="1">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B</a:t>
                  </a:r>
                  <a:r>
                    <a:rPr lang="en-US" sz="2800">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 được gọi là </a:t>
                  </a:r>
                  <a:r>
                    <a:rPr lang="en-US" sz="2800" i="1">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mẫu thức </a:t>
                  </a:r>
                  <a:r>
                    <a:rPr lang="en-US" sz="2800">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(hay </a:t>
                  </a:r>
                  <a:r>
                    <a:rPr lang="en-US" sz="2800" i="1">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mẫu</a:t>
                  </a:r>
                  <a:r>
                    <a:rPr lang="en-US" sz="2800">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a:t>
                  </a:r>
                  <a:endParaRPr lang="en-US" sz="2800">
                    <a:effectLst/>
                    <a:latin typeface="Cambria" panose="02040503050406030204" pitchFamily="18" charset="0"/>
                    <a:ea typeface="Calibri" panose="020F0502020204030204" pitchFamily="34" charset="0"/>
                    <a:cs typeface="Times New Roman" panose="02020603050405020304" pitchFamily="18" charset="0"/>
                  </a:endParaRPr>
                </a:p>
              </p:txBody>
            </p:sp>
          </mc:Choice>
          <mc:Fallback xmlns="">
            <p:sp>
              <p:nvSpPr>
                <p:cNvPr id="214" name="Rounded Rectangle 213"/>
                <p:cNvSpPr>
                  <a:spLocks noRot="1" noChangeAspect="1" noMove="1" noResize="1" noEditPoints="1" noAdjustHandles="1" noChangeArrowheads="1" noChangeShapeType="1" noTextEdit="1"/>
                </p:cNvSpPr>
                <p:nvPr/>
              </p:nvSpPr>
              <p:spPr>
                <a:xfrm>
                  <a:off x="11163" y="-778449"/>
                  <a:ext cx="4241681" cy="3121982"/>
                </a:xfrm>
                <a:prstGeom prst="roundRect">
                  <a:avLst/>
                </a:prstGeom>
                <a:blipFill>
                  <a:blip r:embed="rId2"/>
                  <a:stretch>
                    <a:fillRect/>
                  </a:stretch>
                </a:blipFill>
                <a:ln>
                  <a:solidFill>
                    <a:srgbClr val="FFFFCC"/>
                  </a:solidFill>
                </a:ln>
              </p:spPr>
              <p:txBody>
                <a:bodyPr/>
                <a:lstStyle/>
                <a:p>
                  <a:r>
                    <a:rPr lang="en-US">
                      <a:noFill/>
                    </a:rPr>
                    <a:t> </a:t>
                  </a:r>
                </a:p>
              </p:txBody>
            </p:sp>
          </mc:Fallback>
        </mc:AlternateContent>
        <p:pic>
          <p:nvPicPr>
            <p:cNvPr id="215" name="Picture 2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 y="-796913"/>
              <a:ext cx="399200" cy="1085407"/>
            </a:xfrm>
            <a:prstGeom prst="rect">
              <a:avLst/>
            </a:prstGeom>
          </p:spPr>
        </p:pic>
      </p:grpSp>
      <p:sp>
        <p:nvSpPr>
          <p:cNvPr id="2" name="TextBox 1"/>
          <p:cNvSpPr txBox="1"/>
          <p:nvPr/>
        </p:nvSpPr>
        <p:spPr>
          <a:xfrm>
            <a:off x="411780" y="4724400"/>
            <a:ext cx="1264620" cy="523220"/>
          </a:xfrm>
          <a:prstGeom prst="rect">
            <a:avLst/>
          </a:prstGeom>
          <a:noFill/>
        </p:spPr>
        <p:txBody>
          <a:bodyPr wrap="square" rtlCol="0">
            <a:spAutoFit/>
          </a:bodyPr>
          <a:lstStyle/>
          <a:p>
            <a:r>
              <a:rPr lang="en-US" sz="2800" b="1" i="1" smtClean="0">
                <a:latin typeface="+mj-lt"/>
              </a:rPr>
              <a:t>Chú ý:</a:t>
            </a:r>
            <a:endParaRPr lang="en-US" sz="2800" b="1" i="1">
              <a:latin typeface="+mj-lt"/>
            </a:endParaRPr>
          </a:p>
        </p:txBody>
      </p:sp>
      <p:sp>
        <p:nvSpPr>
          <p:cNvPr id="3" name="TextBox 2"/>
          <p:cNvSpPr txBox="1"/>
          <p:nvPr/>
        </p:nvSpPr>
        <p:spPr>
          <a:xfrm>
            <a:off x="1447800" y="4724400"/>
            <a:ext cx="9296400" cy="523220"/>
          </a:xfrm>
          <a:prstGeom prst="rect">
            <a:avLst/>
          </a:prstGeom>
          <a:noFill/>
        </p:spPr>
        <p:txBody>
          <a:bodyPr wrap="square" rtlCol="0">
            <a:spAutoFit/>
          </a:bodyPr>
          <a:lstStyle/>
          <a:p>
            <a:r>
              <a:rPr lang="en-US" sz="2800" smtClean="0">
                <a:latin typeface="+mj-lt"/>
              </a:rPr>
              <a:t>Mỗi đa thức được coi là một phân thức với mẫu thức bằng 1.</a:t>
            </a:r>
            <a:endParaRPr lang="en-US" sz="2800">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p:cNvSpPr>
            <a:spLocks noChangeArrowheads="1"/>
          </p:cNvSpPr>
          <p:nvPr/>
        </p:nvSpPr>
        <p:spPr bwMode="auto">
          <a:xfrm>
            <a:off x="177416" y="152400"/>
            <a:ext cx="4318384" cy="534988"/>
          </a:xfrm>
          <a:prstGeom prst="rect">
            <a:avLst/>
          </a:prstGeom>
          <a:solidFill>
            <a:schemeClr val="accent4">
              <a:lumMod val="5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cene3d>
              <a:camera prst="orthographicFront"/>
              <a:lightRig rig="harsh" dir="t"/>
            </a:scene3d>
            <a:sp3d extrusionH="57150" prstMaterial="matte">
              <a:bevelT w="63500" h="12700" prst="angle"/>
              <a:contourClr>
                <a:schemeClr val="bg1">
                  <a:lumMod val="65000"/>
                </a:schemeClr>
              </a:contourClr>
            </a:sp3d>
          </a:bodyPr>
          <a:lstStyle/>
          <a:p>
            <a:pPr marL="468313" indent="-468313" algn="ctr">
              <a:defRPr/>
            </a:pPr>
            <a:r>
              <a:rPr lang="en-US" sz="2800" b="1" smtClean="0">
                <a:ln/>
                <a:solidFill>
                  <a:schemeClr val="bg1"/>
                </a:solidFill>
                <a:latin typeface="Cambria" panose="02040503050406030204" pitchFamily="18" charset="0"/>
                <a:ea typeface="Cambria" panose="02040503050406030204" pitchFamily="18" charset="0"/>
                <a:cs typeface="Times New Roman" pitchFamily="18" charset="0"/>
              </a:rPr>
              <a:t>BÀI TẬP </a:t>
            </a:r>
            <a:r>
              <a:rPr lang="en-US" sz="2800" b="1">
                <a:ln/>
                <a:solidFill>
                  <a:schemeClr val="bg1"/>
                </a:solidFill>
                <a:latin typeface="Cambria" panose="02040503050406030204" pitchFamily="18" charset="0"/>
                <a:ea typeface="Cambria" panose="02040503050406030204" pitchFamily="18" charset="0"/>
                <a:cs typeface="Times New Roman" pitchFamily="18" charset="0"/>
              </a:rPr>
              <a:t>4</a:t>
            </a:r>
            <a:r>
              <a:rPr lang="en-US" sz="2800" b="1" smtClean="0">
                <a:ln/>
                <a:solidFill>
                  <a:schemeClr val="bg1"/>
                </a:solidFill>
                <a:latin typeface="Cambria" panose="02040503050406030204" pitchFamily="18" charset="0"/>
                <a:ea typeface="Cambria" panose="02040503050406030204" pitchFamily="18" charset="0"/>
                <a:cs typeface="Times New Roman" pitchFamily="18" charset="0"/>
              </a:rPr>
              <a:t> TRANG 30 SGK</a:t>
            </a:r>
            <a:endParaRPr lang="en-US" sz="2800" b="1" dirty="0">
              <a:ln/>
              <a:solidFill>
                <a:schemeClr val="bg1"/>
              </a:solidFill>
              <a:latin typeface="Cambria" panose="02040503050406030204" pitchFamily="18" charset="0"/>
              <a:ea typeface="Cambria" panose="02040503050406030204"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482216" y="914400"/>
                <a:ext cx="11023984" cy="2514214"/>
              </a:xfrm>
              <a:prstGeom prst="rect">
                <a:avLst/>
              </a:prstGeom>
            </p:spPr>
            <p:txBody>
              <a:bodyPr wrap="square">
                <a:spAutoFit/>
              </a:bodyPr>
              <a:lstStyle/>
              <a:p>
                <a:pPr algn="ctr">
                  <a:lnSpc>
                    <a:spcPct val="130000"/>
                  </a:lnSpc>
                  <a:spcAft>
                    <a:spcPts val="0"/>
                  </a:spcAft>
                </a:pPr>
                <a:r>
                  <a:rPr lang="en-US" sz="2800">
                    <a:latin typeface="+mj-lt"/>
                    <a:ea typeface="Times New Roman" panose="02020603050405020304" pitchFamily="18" charset="0"/>
                    <a:cs typeface="Times New Roman" panose="02020603050405020304" pitchFamily="18" charset="0"/>
                  </a:rPr>
                  <a:t>Giải</a:t>
                </a:r>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14:m>
                  <m:oMathPara xmlns:m="http://schemas.openxmlformats.org/officeDocument/2006/math">
                    <m:oMathParaPr>
                      <m:jc m:val="left"/>
                    </m:oMathParaPr>
                    <m:oMath xmlns:m="http://schemas.openxmlformats.org/officeDocument/2006/math">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a</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Ta</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c</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ó </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𝑎𝑐</m:t>
                          </m:r>
                        </m:num>
                        <m:den>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𝑐</m:t>
                          </m:r>
                        </m:num>
                        <m:den>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a:ln>
                            <a:noFill/>
                          </a:ln>
                          <a:effectLst/>
                          <a:latin typeface="+mj-lt"/>
                          <a:ea typeface="Times New Roman" panose="02020603050405020304" pitchFamily="18" charset="0"/>
                          <a:cs typeface="Times New Roman" panose="02020603050405020304" pitchFamily="18" charset="0"/>
                        </a:rPr>
                        <m:t>v</m:t>
                      </m:r>
                      <m:r>
                        <m:rPr>
                          <m:nor/>
                        </m:rPr>
                        <a:rPr lang="en-US" sz="2800">
                          <a:ln>
                            <a:noFill/>
                          </a:ln>
                          <a:effectLst/>
                          <a:latin typeface="+mj-lt"/>
                          <a:ea typeface="Times New Roman" panose="02020603050405020304" pitchFamily="18" charset="0"/>
                          <a:cs typeface="Times New Roman" panose="02020603050405020304" pitchFamily="18" charset="0"/>
                        </a:rPr>
                        <m:t>à</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6</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𝑐</m:t>
                          </m:r>
                        </m:num>
                        <m:den>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𝑐</m:t>
                          </m:r>
                        </m:num>
                        <m:den>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den>
                      </m:f>
                    </m:oMath>
                  </m:oMathPara>
                </a14:m>
                <a:endParaRPr lang="en-US" sz="2800">
                  <a:effectLst/>
                  <a:latin typeface="+mj-lt"/>
                  <a:ea typeface="Calibri" panose="020F0502020204030204" pitchFamily="34"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V</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ậ</m:t>
                      </m:r>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y</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𝑎𝑐</m:t>
                          </m:r>
                        </m:num>
                        <m:den>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a:ln>
                            <a:noFill/>
                          </a:ln>
                          <a:effectLst/>
                          <a:latin typeface="+mj-lt"/>
                          <a:ea typeface="Times New Roman" panose="02020603050405020304" pitchFamily="18" charset="0"/>
                          <a:cs typeface="Times New Roman" panose="02020603050405020304" pitchFamily="18" charset="0"/>
                        </a:rPr>
                        <m:t>=</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6</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𝑐</m:t>
                          </m:r>
                        </m:num>
                        <m:den>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den>
                      </m:f>
                    </m:oMath>
                  </m:oMathPara>
                </a14:m>
                <a:endParaRPr lang="en-US" sz="2800">
                  <a:latin typeface="+mj-lt"/>
                </a:endParaRPr>
              </a:p>
            </p:txBody>
          </p:sp>
        </mc:Choice>
        <mc:Fallback xmlns="">
          <p:sp>
            <p:nvSpPr>
              <p:cNvPr id="3" name="Rectangle 2"/>
              <p:cNvSpPr>
                <a:spLocks noRot="1" noChangeAspect="1" noMove="1" noResize="1" noEditPoints="1" noAdjustHandles="1" noChangeArrowheads="1" noChangeShapeType="1" noTextEdit="1"/>
              </p:cNvSpPr>
              <p:nvPr/>
            </p:nvSpPr>
            <p:spPr>
              <a:xfrm>
                <a:off x="482216" y="914400"/>
                <a:ext cx="11023984" cy="2514214"/>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82216" y="3380118"/>
                <a:ext cx="9880984" cy="2106282"/>
              </a:xfrm>
              <a:prstGeom prst="rect">
                <a:avLst/>
              </a:prstGeom>
            </p:spPr>
            <p:txBody>
              <a:bodyPr wrap="square">
                <a:spAutoFit/>
              </a:bodyPr>
              <a:lstStyle/>
              <a:p>
                <a:pPr algn="just">
                  <a:lnSpc>
                    <a:spcPct val="130000"/>
                  </a:lnSpc>
                  <a:spcAft>
                    <a:spcPts val="0"/>
                  </a:spcAft>
                </a:pPr>
                <a14:m>
                  <m:oMathPara xmlns:m="http://schemas.openxmlformats.org/officeDocument/2006/math">
                    <m:oMathParaPr>
                      <m:jc m:val="left"/>
                    </m:oMathParaPr>
                    <m:oMath xmlns:m="http://schemas.openxmlformats.org/officeDocument/2006/math">
                      <m:r>
                        <m:rPr>
                          <m:sty m:val="p"/>
                        </m:rPr>
                        <a:rPr lang="en-US" sz="2800">
                          <a:latin typeface="Cambria Math" panose="02040503050406030204" pitchFamily="18" charset="0"/>
                          <a:ea typeface="Times New Roman" panose="02020603050405020304" pitchFamily="18" charset="0"/>
                          <a:cs typeface="Times New Roman" panose="02020603050405020304" pitchFamily="18" charset="0"/>
                        </a:rPr>
                        <m:t>b</m:t>
                      </m:r>
                      <m:r>
                        <a:rPr lang="en-US" sz="2800">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latin typeface="Cambria Math" panose="02040503050406030204" pitchFamily="18" charset="0"/>
                          <a:ea typeface="Times New Roman" panose="02020603050405020304" pitchFamily="18" charset="0"/>
                          <a:cs typeface="Times New Roman" panose="02020603050405020304" pitchFamily="18" charset="0"/>
                        </a:rPr>
                        <m:t>Ta</m:t>
                      </m:r>
                      <m:r>
                        <a:rPr lang="en-US" sz="2800">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latin typeface="Cambria Math" panose="02040503050406030204" pitchFamily="18" charset="0"/>
                          <a:ea typeface="Times New Roman" panose="02020603050405020304" pitchFamily="18" charset="0"/>
                          <a:cs typeface="Times New Roman" panose="02020603050405020304" pitchFamily="18" charset="0"/>
                        </a:rPr>
                        <m:t>c</m:t>
                      </m:r>
                      <m:r>
                        <a:rPr lang="en-US" sz="2800">
                          <a:latin typeface="Cambria Math" panose="02040503050406030204" pitchFamily="18" charset="0"/>
                          <a:ea typeface="Times New Roman" panose="02020603050405020304" pitchFamily="18" charset="0"/>
                          <a:cs typeface="Times New Roman" panose="02020603050405020304" pitchFamily="18" charset="0"/>
                        </a:rPr>
                        <m:t>ó </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𝑎𝑏</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6</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e>
                          </m:d>
                        </m:num>
                        <m:den>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num>
                        <m:den>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2800">
                  <a:effectLst/>
                  <a:latin typeface="+mj-lt"/>
                  <a:ea typeface="Calibri" panose="020F0502020204030204" pitchFamily="34"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V</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ậ</m:t>
                      </m:r>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y</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𝑎𝑏</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6</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num>
                        <m:den>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den>
                      </m:f>
                    </m:oMath>
                  </m:oMathPara>
                </a14:m>
                <a:endParaRPr lang="en-US" sz="2800">
                  <a:latin typeface="+mj-lt"/>
                </a:endParaRPr>
              </a:p>
            </p:txBody>
          </p:sp>
        </mc:Choice>
        <mc:Fallback xmlns="">
          <p:sp>
            <p:nvSpPr>
              <p:cNvPr id="4" name="Rectangle 3"/>
              <p:cNvSpPr>
                <a:spLocks noRot="1" noChangeAspect="1" noMove="1" noResize="1" noEditPoints="1" noAdjustHandles="1" noChangeArrowheads="1" noChangeShapeType="1" noTextEdit="1"/>
              </p:cNvSpPr>
              <p:nvPr/>
            </p:nvSpPr>
            <p:spPr>
              <a:xfrm>
                <a:off x="482216" y="3380118"/>
                <a:ext cx="9880984" cy="2106282"/>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7814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p:cNvSpPr>
            <a:spLocks noChangeArrowheads="1"/>
          </p:cNvSpPr>
          <p:nvPr/>
        </p:nvSpPr>
        <p:spPr bwMode="auto">
          <a:xfrm>
            <a:off x="177416" y="152400"/>
            <a:ext cx="4318384" cy="534988"/>
          </a:xfrm>
          <a:prstGeom prst="rect">
            <a:avLst/>
          </a:prstGeom>
          <a:solidFill>
            <a:schemeClr val="accent4">
              <a:lumMod val="5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cene3d>
              <a:camera prst="orthographicFront"/>
              <a:lightRig rig="harsh" dir="t"/>
            </a:scene3d>
            <a:sp3d extrusionH="57150" prstMaterial="matte">
              <a:bevelT w="63500" h="12700" prst="angle"/>
              <a:contourClr>
                <a:schemeClr val="bg1">
                  <a:lumMod val="65000"/>
                </a:schemeClr>
              </a:contourClr>
            </a:sp3d>
          </a:bodyPr>
          <a:lstStyle/>
          <a:p>
            <a:pPr marL="468313" indent="-468313" algn="ctr">
              <a:defRPr/>
            </a:pPr>
            <a:r>
              <a:rPr lang="en-US" sz="2800" b="1" smtClean="0">
                <a:ln/>
                <a:solidFill>
                  <a:schemeClr val="bg1"/>
                </a:solidFill>
                <a:latin typeface="Cambria" panose="02040503050406030204" pitchFamily="18" charset="0"/>
                <a:ea typeface="Cambria" panose="02040503050406030204" pitchFamily="18" charset="0"/>
                <a:cs typeface="Times New Roman" pitchFamily="18" charset="0"/>
              </a:rPr>
              <a:t>BÀI TẬP 5 TRANG 30 SGK</a:t>
            </a:r>
            <a:endParaRPr lang="en-US" sz="2800" b="1" dirty="0">
              <a:ln/>
              <a:solidFill>
                <a:schemeClr val="bg1"/>
              </a:solidFill>
              <a:latin typeface="Cambria" panose="02040503050406030204" pitchFamily="18" charset="0"/>
              <a:ea typeface="Cambria" panose="02040503050406030204"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406016" y="762000"/>
                <a:ext cx="11176384" cy="1894237"/>
              </a:xfrm>
              <a:prstGeom prst="rect">
                <a:avLst/>
              </a:prstGeom>
            </p:spPr>
            <p:txBody>
              <a:bodyPr wrap="square">
                <a:spAutoFit/>
              </a:bodyPr>
              <a:lstStyle/>
              <a:p>
                <a:pPr algn="just">
                  <a:lnSpc>
                    <a:spcPct val="130000"/>
                  </a:lnSpc>
                  <a:spcAft>
                    <a:spcPts val="0"/>
                  </a:spcAft>
                </a:pPr>
                <a:r>
                  <a:rPr lang="en-US" sz="2800" smtClean="0">
                    <a:effectLst/>
                    <a:latin typeface="Cambria" panose="02040503050406030204" pitchFamily="18" charset="0"/>
                    <a:ea typeface="Times New Roman" panose="02020603050405020304" pitchFamily="18" charset="0"/>
                    <a:cs typeface="Times New Roman" panose="02020603050405020304" pitchFamily="18" charset="0"/>
                  </a:rPr>
                  <a:t>Tìm đa thức thích hợp thay vào </a:t>
                </a:r>
                <a14:m>
                  <m:oMath xmlns:m="http://schemas.openxmlformats.org/officeDocument/2006/math">
                    <m:borderBox>
                      <m:borderBox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borderBox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e>
                    </m:borderBox>
                  </m:oMath>
                </a14:m>
                <a:r>
                  <a:rPr lang="en-US" sz="2800">
                    <a:ln>
                      <a:noFill/>
                    </a:ln>
                    <a:effectLst/>
                    <a:latin typeface="Cambria" panose="02040503050406030204" pitchFamily="18" charset="0"/>
                    <a:ea typeface="Times New Roman" panose="02020603050405020304" pitchFamily="18" charset="0"/>
                    <a:cs typeface="Times New Roman" panose="02020603050405020304" pitchFamily="18" charset="0"/>
                  </a:rPr>
                  <a:t> trong các đẳng thức sau:</a:t>
                </a:r>
                <a:endParaRPr lang="en-US" sz="2800">
                  <a:effectLst/>
                  <a:latin typeface="Cambria" panose="02040503050406030204" pitchFamily="18" charset="0"/>
                  <a:ea typeface="Calibri" panose="020F0502020204030204" pitchFamily="34" charset="0"/>
                  <a:cs typeface="Times New Roman" panose="02020603050405020304" pitchFamily="18" charset="0"/>
                </a:endParaRPr>
              </a:p>
              <a:p>
                <a:pPr algn="just">
                  <a:lnSpc>
                    <a:spcPct val="130000"/>
                  </a:lnSpc>
                  <a:spcAft>
                    <a:spcPts val="0"/>
                  </a:spcAft>
                </a:pPr>
                <a14:m>
                  <m:oMathPara xmlns:m="http://schemas.openxmlformats.org/officeDocument/2006/math">
                    <m:oMathParaPr>
                      <m:jc m:val="left"/>
                    </m:oMathParaPr>
                    <m:oMath xmlns:m="http://schemas.openxmlformats.org/officeDocument/2006/math">
                      <m:r>
                        <m:rPr>
                          <m:sty m:val="p"/>
                        </m:rPr>
                        <a:rPr lang="en-US" sz="2800" smtClean="0">
                          <a:ln>
                            <a:noFill/>
                          </a:ln>
                          <a:effectLst/>
                          <a:latin typeface="Cambria Math" panose="02040503050406030204" pitchFamily="18" charset="0"/>
                          <a:ea typeface="Times New Roman" panose="02020603050405020304" pitchFamily="18" charset="0"/>
                          <a:cs typeface="Times New Roman" panose="02020603050405020304" pitchFamily="18" charset="0"/>
                        </a:rPr>
                        <m:t>a</m:t>
                      </m:r>
                      <m:r>
                        <a:rPr lang="en-US" sz="2800" smtClean="0">
                          <a:ln>
                            <a:noFill/>
                          </a:ln>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borderBox>
                            <m:borderBox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borderBox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e>
                          </m:borderBox>
                        </m:num>
                        <m:den>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b="0" i="0" smtClean="0">
                          <a:ln>
                            <a:noFill/>
                          </a:ln>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b</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+8</m:t>
                          </m:r>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borderBox>
                            <m:borderBox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borderBox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e>
                          </m:borderBox>
                        </m:num>
                        <m:den>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+4</m:t>
                          </m:r>
                        </m:den>
                      </m:f>
                    </m:oMath>
                  </m:oMathPara>
                </a14:m>
                <a:endParaRPr lang="en-US" sz="2800">
                  <a:effectLst/>
                </a:endParaRPr>
              </a:p>
            </p:txBody>
          </p:sp>
        </mc:Choice>
        <mc:Fallback xmlns="">
          <p:sp>
            <p:nvSpPr>
              <p:cNvPr id="3" name="Rectangle 2"/>
              <p:cNvSpPr>
                <a:spLocks noRot="1" noChangeAspect="1" noMove="1" noResize="1" noEditPoints="1" noAdjustHandles="1" noChangeArrowheads="1" noChangeShapeType="1" noTextEdit="1"/>
              </p:cNvSpPr>
              <p:nvPr/>
            </p:nvSpPr>
            <p:spPr>
              <a:xfrm>
                <a:off x="406016" y="762000"/>
                <a:ext cx="11176384" cy="1894237"/>
              </a:xfrm>
              <a:prstGeom prst="rect">
                <a:avLst/>
              </a:prstGeom>
              <a:blipFill>
                <a:blip r:embed="rId2"/>
                <a:stretch>
                  <a:fillRect l="-11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57200" y="2604074"/>
                <a:ext cx="11201400" cy="2501326"/>
              </a:xfrm>
              <a:prstGeom prst="rect">
                <a:avLst/>
              </a:prstGeom>
            </p:spPr>
            <p:txBody>
              <a:bodyPr wrap="square">
                <a:spAutoFit/>
              </a:bodyPr>
              <a:lstStyle/>
              <a:p>
                <a:pPr algn="ctr">
                  <a:lnSpc>
                    <a:spcPct val="130000"/>
                  </a:lnSpc>
                  <a:spcAft>
                    <a:spcPts val="0"/>
                  </a:spcAft>
                </a:pPr>
                <a:r>
                  <a:rPr lang="en-US" sz="2800">
                    <a:latin typeface="+mj-lt"/>
                    <a:ea typeface="Times New Roman" panose="02020603050405020304" pitchFamily="18" charset="0"/>
                    <a:cs typeface="Times New Roman" panose="02020603050405020304" pitchFamily="18" charset="0"/>
                  </a:rPr>
                  <a:t>Giải</a:t>
                </a:r>
                <a:endParaRPr lang="en-US" sz="2800">
                  <a:effectLst/>
                  <a:latin typeface="+mj-lt"/>
                  <a:ea typeface="Calibri" panose="020F0502020204030204" pitchFamily="34" charset="0"/>
                  <a:cs typeface="Times New Roman" panose="02020603050405020304" pitchFamily="18" charset="0"/>
                </a:endParaRPr>
              </a:p>
              <a:p>
                <a:pPr>
                  <a:lnSpc>
                    <a:spcPct val="130000"/>
                  </a:lnSpc>
                  <a:spcAft>
                    <a:spcPts val="0"/>
                  </a:spcAft>
                </a:pPr>
                <a14:m>
                  <m:oMathPara xmlns:m="http://schemas.openxmlformats.org/officeDocument/2006/math">
                    <m:oMathParaPr>
                      <m:jc m:val="left"/>
                    </m:oMathParaPr>
                    <m:oMath xmlns:m="http://schemas.openxmlformats.org/officeDocument/2006/math">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a</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+1</m:t>
                              </m:r>
                            </m:e>
                          </m:d>
                        </m:num>
                        <m:den>
                          <m:d>
                            <m:d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−1</m:t>
                          </m:r>
                        </m:den>
                      </m:f>
                    </m:oMath>
                  </m:oMathPara>
                </a14:m>
                <a:endParaRPr lang="en-US" sz="2800">
                  <a:effectLst/>
                  <a:latin typeface="+mj-lt"/>
                  <a:ea typeface="Calibri" panose="020F0502020204030204" pitchFamily="34" charset="0"/>
                  <a:cs typeface="Times New Roman" panose="02020603050405020304" pitchFamily="18" charset="0"/>
                </a:endParaRPr>
              </a:p>
              <a:p>
                <a:pPr>
                  <a:lnSpc>
                    <a:spcPct val="130000"/>
                  </a:lnSpc>
                  <a:spcAft>
                    <a:spcPts val="0"/>
                  </a:spcAft>
                </a:pPr>
                <a14:m>
                  <m:oMathPara xmlns:m="http://schemas.openxmlformats.org/officeDocument/2006/math">
                    <m:oMathParaPr>
                      <m:jc m:val="left"/>
                    </m:oMathParaPr>
                    <m:oMath xmlns:m="http://schemas.openxmlformats.org/officeDocument/2006/math">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V</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ậ</m:t>
                      </m:r>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y</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 </m:t>
                      </m:r>
                      <m:borderBox>
                        <m:borderBox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borderBox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e>
                      </m:borderBox>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+1</m:t>
                      </m:r>
                    </m:oMath>
                  </m:oMathPara>
                </a14:m>
                <a:endParaRPr lang="en-US" sz="2800">
                  <a:latin typeface="+mj-lt"/>
                </a:endParaRPr>
              </a:p>
            </p:txBody>
          </p:sp>
        </mc:Choice>
        <mc:Fallback xmlns="">
          <p:sp>
            <p:nvSpPr>
              <p:cNvPr id="4" name="Rectangle 3"/>
              <p:cNvSpPr>
                <a:spLocks noRot="1" noChangeAspect="1" noMove="1" noResize="1" noEditPoints="1" noAdjustHandles="1" noChangeArrowheads="1" noChangeShapeType="1" noTextEdit="1"/>
              </p:cNvSpPr>
              <p:nvPr/>
            </p:nvSpPr>
            <p:spPr>
              <a:xfrm>
                <a:off x="457200" y="2604074"/>
                <a:ext cx="11201400" cy="250132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57200" y="4896694"/>
                <a:ext cx="11201400" cy="1961306"/>
              </a:xfrm>
              <a:prstGeom prst="rect">
                <a:avLst/>
              </a:prstGeom>
            </p:spPr>
            <p:txBody>
              <a:bodyPr wrap="square">
                <a:spAutoFit/>
              </a:bodyPr>
              <a:lstStyle/>
              <a:p>
                <a:pPr>
                  <a:lnSpc>
                    <a:spcPct val="130000"/>
                  </a:lnSpc>
                  <a:spcAft>
                    <a:spcPts val="0"/>
                  </a:spcAft>
                </a:pPr>
                <a14:m>
                  <m:oMathPara xmlns:m="http://schemas.openxmlformats.org/officeDocument/2006/math">
                    <m:oMathParaPr>
                      <m:jc m:val="left"/>
                    </m:oMathParaPr>
                    <m:oMath xmlns:m="http://schemas.openxmlformats.org/officeDocument/2006/math">
                      <m:r>
                        <m:rPr>
                          <m:sty m:val="p"/>
                        </m:rPr>
                        <a:rPr lang="en-US" sz="2800">
                          <a:latin typeface="Cambria Math" panose="02040503050406030204" pitchFamily="18" charset="0"/>
                          <a:ea typeface="Times New Roman" panose="02020603050405020304" pitchFamily="18" charset="0"/>
                          <a:cs typeface="Times New Roman" panose="02020603050405020304" pitchFamily="18" charset="0"/>
                        </a:rPr>
                        <m:t>b</m:t>
                      </m:r>
                      <m:r>
                        <a:rPr lang="en-US" sz="2800">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+8</m:t>
                          </m:r>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e>
                          </m:d>
                        </m:num>
                        <m:den>
                          <m:d>
                            <m:d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e>
                          </m:d>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+4</m:t>
                          </m:r>
                        </m:den>
                      </m:f>
                    </m:oMath>
                  </m:oMathPara>
                </a14:m>
                <a:endParaRPr lang="en-US" sz="2800">
                  <a:effectLst/>
                  <a:latin typeface="+mj-lt"/>
                  <a:ea typeface="Calibri" panose="020F0502020204030204" pitchFamily="34" charset="0"/>
                  <a:cs typeface="Times New Roman" panose="02020603050405020304" pitchFamily="18" charset="0"/>
                </a:endParaRPr>
              </a:p>
              <a:p>
                <a:pPr>
                  <a:lnSpc>
                    <a:spcPct val="130000"/>
                  </a:lnSpc>
                  <a:spcAft>
                    <a:spcPts val="0"/>
                  </a:spcAft>
                </a:pPr>
                <a14:m>
                  <m:oMathPara xmlns:m="http://schemas.openxmlformats.org/officeDocument/2006/math">
                    <m:oMathParaPr>
                      <m:jc m:val="left"/>
                    </m:oMathParaPr>
                    <m:oMath xmlns:m="http://schemas.openxmlformats.org/officeDocument/2006/math">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V</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ậ</m:t>
                      </m:r>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y</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 </m:t>
                      </m:r>
                      <m:borderBox>
                        <m:borderBox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borderBox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e>
                      </m:borderBox>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oMath>
                  </m:oMathPara>
                </a14:m>
                <a:endParaRPr lang="en-US" sz="2800">
                  <a:latin typeface="+mj-lt"/>
                </a:endParaRPr>
              </a:p>
            </p:txBody>
          </p:sp>
        </mc:Choice>
        <mc:Fallback xmlns="">
          <p:sp>
            <p:nvSpPr>
              <p:cNvPr id="5" name="Rectangle 4"/>
              <p:cNvSpPr>
                <a:spLocks noRot="1" noChangeAspect="1" noMove="1" noResize="1" noEditPoints="1" noAdjustHandles="1" noChangeArrowheads="1" noChangeShapeType="1" noTextEdit="1"/>
              </p:cNvSpPr>
              <p:nvPr/>
            </p:nvSpPr>
            <p:spPr>
              <a:xfrm>
                <a:off x="457200" y="4896694"/>
                <a:ext cx="11201400" cy="1961306"/>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5420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13"/>
          <p:cNvSpPr>
            <a:spLocks noChangeArrowheads="1"/>
          </p:cNvSpPr>
          <p:nvPr/>
        </p:nvSpPr>
        <p:spPr bwMode="auto">
          <a:xfrm>
            <a:off x="177416" y="152400"/>
            <a:ext cx="4318384" cy="534988"/>
          </a:xfrm>
          <a:prstGeom prst="rect">
            <a:avLst/>
          </a:prstGeom>
          <a:solidFill>
            <a:schemeClr val="accent4">
              <a:lumMod val="5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cene3d>
              <a:camera prst="orthographicFront"/>
              <a:lightRig rig="harsh" dir="t"/>
            </a:scene3d>
            <a:sp3d extrusionH="57150" prstMaterial="matte">
              <a:bevelT w="63500" h="12700" prst="angle"/>
              <a:contourClr>
                <a:schemeClr val="bg1">
                  <a:lumMod val="65000"/>
                </a:schemeClr>
              </a:contourClr>
            </a:sp3d>
          </a:bodyPr>
          <a:lstStyle/>
          <a:p>
            <a:pPr marL="468313" indent="-468313" algn="ctr">
              <a:defRPr/>
            </a:pPr>
            <a:r>
              <a:rPr lang="en-US" sz="2800" b="1" smtClean="0">
                <a:ln/>
                <a:solidFill>
                  <a:schemeClr val="bg1"/>
                </a:solidFill>
                <a:latin typeface="Cambria" panose="02040503050406030204" pitchFamily="18" charset="0"/>
                <a:ea typeface="Cambria" panose="02040503050406030204" pitchFamily="18" charset="0"/>
                <a:cs typeface="Times New Roman" pitchFamily="18" charset="0"/>
              </a:rPr>
              <a:t>BÀI TẬP 6 TRANG 30 SGK</a:t>
            </a:r>
            <a:endParaRPr lang="en-US" sz="2800" b="1" dirty="0">
              <a:ln/>
              <a:solidFill>
                <a:schemeClr val="bg1"/>
              </a:solidFill>
              <a:latin typeface="Cambria" panose="02040503050406030204" pitchFamily="18" charset="0"/>
              <a:ea typeface="Cambria" panose="02040503050406030204" pitchFamily="18" charset="0"/>
              <a:cs typeface="Times New Roman" pitchFamily="18" charset="0"/>
            </a:endParaRPr>
          </a:p>
        </p:txBody>
      </p:sp>
      <p:sp>
        <p:nvSpPr>
          <p:cNvPr id="7" name="Rectangle 266"/>
          <p:cNvSpPr>
            <a:spLocks noChangeArrowheads="1"/>
          </p:cNvSpPr>
          <p:nvPr/>
        </p:nvSpPr>
        <p:spPr bwMode="auto">
          <a:xfrm>
            <a:off x="177416" y="762000"/>
            <a:ext cx="50041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Rút gọn các phân thức sau:</a:t>
            </a:r>
            <a:endParaRPr kumimoji="0" lang="en-US" altLang="en-US" sz="3600" b="1" i="0" u="none" strike="noStrike" cap="none" normalizeH="0" baseline="0" smtClean="0">
              <a:ln>
                <a:noFill/>
              </a:ln>
              <a:solidFill>
                <a:schemeClr val="tx1"/>
              </a:solidFill>
              <a:effectLst/>
            </a:endParaRPr>
          </a:p>
        </p:txBody>
      </p:sp>
      <mc:AlternateContent xmlns:mc="http://schemas.openxmlformats.org/markup-compatibility/2006" xmlns:a14="http://schemas.microsoft.com/office/drawing/2010/main">
        <mc:Choice Requires="a14">
          <p:sp>
            <p:nvSpPr>
              <p:cNvPr id="23" name="Rectangle 22"/>
              <p:cNvSpPr/>
              <p:nvPr/>
            </p:nvSpPr>
            <p:spPr>
              <a:xfrm>
                <a:off x="349941" y="1195303"/>
                <a:ext cx="11537259" cy="1218154"/>
              </a:xfrm>
              <a:prstGeom prst="rect">
                <a:avLst/>
              </a:prstGeom>
            </p:spPr>
            <p:txBody>
              <a:bodyPr wrap="square">
                <a:spAutoFit/>
              </a:bodyPr>
              <a:lstStyle/>
              <a:p>
                <a:pPr>
                  <a:lnSpc>
                    <a:spcPct val="120000"/>
                  </a:lnSpc>
                </a:pPr>
                <a14:m>
                  <m:oMathPara xmlns:m="http://schemas.openxmlformats.org/officeDocument/2006/math">
                    <m:oMathParaPr>
                      <m:jc m:val="left"/>
                    </m:oMathParaPr>
                    <m:oMath xmlns:m="http://schemas.openxmlformats.org/officeDocument/2006/math">
                      <m:r>
                        <m:rPr>
                          <m:sty m:val="p"/>
                        </m:rPr>
                        <a:rPr lang="en-US" sz="2800" smtClean="0">
                          <a:effectLst/>
                          <a:latin typeface="Cambria Math" panose="02040503050406030204" pitchFamily="18" charset="0"/>
                        </a:rPr>
                        <m:t>a</m:t>
                      </m:r>
                      <m:r>
                        <a:rPr lang="en-US" sz="2800" smtClean="0">
                          <a:effectLst/>
                          <a:latin typeface="Cambria Math" panose="02040503050406030204" pitchFamily="18" charset="0"/>
                        </a:rPr>
                        <m:t>) </m:t>
                      </m:r>
                      <m:f>
                        <m:fPr>
                          <m:ctrlPr>
                            <a:rPr lang="en-US" sz="2800" i="1">
                              <a:effectLst/>
                              <a:latin typeface="Cambria Math" panose="02040503050406030204" pitchFamily="18" charset="0"/>
                            </a:rPr>
                          </m:ctrlPr>
                        </m:fPr>
                        <m:num>
                          <m:r>
                            <a:rPr lang="en-US" sz="2800">
                              <a:effectLst/>
                              <a:latin typeface="Cambria Math" panose="02040503050406030204" pitchFamily="18" charset="0"/>
                            </a:rPr>
                            <m:t>3</m:t>
                          </m:r>
                          <m:sSup>
                            <m:sSupPr>
                              <m:ctrlPr>
                                <a:rPr lang="en-US" sz="2800" i="1">
                                  <a:effectLst/>
                                  <a:latin typeface="Cambria Math" panose="02040503050406030204" pitchFamily="18" charset="0"/>
                                </a:rPr>
                              </m:ctrlPr>
                            </m:sSupPr>
                            <m:e>
                              <m:r>
                                <a:rPr lang="en-US" sz="2800">
                                  <a:effectLst/>
                                  <a:latin typeface="Cambria Math" panose="02040503050406030204" pitchFamily="18" charset="0"/>
                                </a:rPr>
                                <m:t>𝑥</m:t>
                              </m:r>
                            </m:e>
                            <m:sup>
                              <m:r>
                                <a:rPr lang="en-US" sz="2800">
                                  <a:effectLst/>
                                  <a:latin typeface="Cambria Math" panose="02040503050406030204" pitchFamily="18" charset="0"/>
                                </a:rPr>
                                <m:t>2</m:t>
                              </m:r>
                            </m:sup>
                          </m:sSup>
                          <m:r>
                            <a:rPr lang="en-US" sz="2800">
                              <a:effectLst/>
                              <a:latin typeface="Cambria Math" panose="02040503050406030204" pitchFamily="18" charset="0"/>
                            </a:rPr>
                            <m:t>𝑦</m:t>
                          </m:r>
                        </m:num>
                        <m:den>
                          <m:r>
                            <a:rPr lang="en-US" sz="2800">
                              <a:effectLst/>
                              <a:latin typeface="Cambria Math" panose="02040503050406030204" pitchFamily="18" charset="0"/>
                            </a:rPr>
                            <m:t>2</m:t>
                          </m:r>
                          <m:r>
                            <a:rPr lang="en-US" sz="2800">
                              <a:effectLst/>
                              <a:latin typeface="Cambria Math" panose="02040503050406030204" pitchFamily="18" charset="0"/>
                            </a:rPr>
                            <m:t>𝑥</m:t>
                          </m:r>
                          <m:sSup>
                            <m:sSupPr>
                              <m:ctrlPr>
                                <a:rPr lang="en-US" sz="2800" i="1">
                                  <a:effectLst/>
                                  <a:latin typeface="Cambria Math" panose="02040503050406030204" pitchFamily="18" charset="0"/>
                                </a:rPr>
                              </m:ctrlPr>
                            </m:sSupPr>
                            <m:e>
                              <m:r>
                                <a:rPr lang="en-US" sz="2800">
                                  <a:effectLst/>
                                  <a:latin typeface="Cambria Math" panose="02040503050406030204" pitchFamily="18" charset="0"/>
                                </a:rPr>
                                <m:t>𝑦</m:t>
                              </m:r>
                            </m:e>
                            <m:sup>
                              <m:r>
                                <a:rPr lang="en-US" sz="2800">
                                  <a:effectLst/>
                                  <a:latin typeface="Cambria Math" panose="02040503050406030204" pitchFamily="18" charset="0"/>
                                </a:rPr>
                                <m:t>5</m:t>
                              </m:r>
                            </m:sup>
                          </m:sSup>
                        </m:den>
                      </m:f>
                      <m:r>
                        <a:rPr lang="en-US" sz="2800" b="0" i="1" smtClean="0">
                          <a:effectLst/>
                          <a:latin typeface="Cambria Math" panose="02040503050406030204" pitchFamily="18" charset="0"/>
                        </a:rPr>
                        <m:t>                 </m:t>
                      </m:r>
                      <m:r>
                        <m:rPr>
                          <m:sty m:val="p"/>
                        </m:rPr>
                        <a:rPr lang="en-US" sz="2800">
                          <a:effectLst/>
                          <a:latin typeface="Cambria Math" panose="02040503050406030204" pitchFamily="18" charset="0"/>
                        </a:rPr>
                        <m:t>b</m:t>
                      </m:r>
                      <m:r>
                        <a:rPr lang="en-US" sz="2800">
                          <a:effectLst/>
                          <a:latin typeface="Cambria Math" panose="02040503050406030204" pitchFamily="18" charset="0"/>
                        </a:rPr>
                        <m:t>) </m:t>
                      </m:r>
                      <m:f>
                        <m:fPr>
                          <m:ctrlPr>
                            <a:rPr lang="en-US" sz="2800" i="1">
                              <a:effectLst/>
                              <a:latin typeface="Cambria Math" panose="02040503050406030204" pitchFamily="18" charset="0"/>
                            </a:rPr>
                          </m:ctrlPr>
                        </m:fPr>
                        <m:num>
                          <m:r>
                            <a:rPr lang="en-US" sz="2800">
                              <a:effectLst/>
                              <a:latin typeface="Cambria Math" panose="02040503050406030204" pitchFamily="18" charset="0"/>
                            </a:rPr>
                            <m:t>3</m:t>
                          </m:r>
                          <m:sSup>
                            <m:sSupPr>
                              <m:ctrlPr>
                                <a:rPr lang="en-US" sz="2800" i="1">
                                  <a:effectLst/>
                                  <a:latin typeface="Cambria Math" panose="02040503050406030204" pitchFamily="18" charset="0"/>
                                </a:rPr>
                              </m:ctrlPr>
                            </m:sSupPr>
                            <m:e>
                              <m:r>
                                <a:rPr lang="en-US" sz="2800">
                                  <a:effectLst/>
                                  <a:latin typeface="Cambria Math" panose="02040503050406030204" pitchFamily="18" charset="0"/>
                                </a:rPr>
                                <m:t>𝑥</m:t>
                              </m:r>
                            </m:e>
                            <m:sup>
                              <m:r>
                                <a:rPr lang="en-US" sz="2800">
                                  <a:effectLst/>
                                  <a:latin typeface="Cambria Math" panose="02040503050406030204" pitchFamily="18" charset="0"/>
                                </a:rPr>
                                <m:t>2</m:t>
                              </m:r>
                            </m:sup>
                          </m:sSup>
                          <m:r>
                            <a:rPr lang="en-US" sz="2800">
                              <a:effectLst/>
                              <a:latin typeface="Cambria Math" panose="02040503050406030204" pitchFamily="18" charset="0"/>
                            </a:rPr>
                            <m:t>−3</m:t>
                          </m:r>
                          <m:r>
                            <a:rPr lang="en-US" sz="2800">
                              <a:effectLst/>
                              <a:latin typeface="Cambria Math" panose="02040503050406030204" pitchFamily="18" charset="0"/>
                            </a:rPr>
                            <m:t>𝑥</m:t>
                          </m:r>
                        </m:num>
                        <m:den>
                          <m:r>
                            <a:rPr lang="en-US" sz="2800">
                              <a:effectLst/>
                              <a:latin typeface="Cambria Math" panose="02040503050406030204" pitchFamily="18" charset="0"/>
                            </a:rPr>
                            <m:t>𝑥</m:t>
                          </m:r>
                          <m:r>
                            <a:rPr lang="en-US" sz="2800">
                              <a:effectLst/>
                              <a:latin typeface="Cambria Math" panose="02040503050406030204" pitchFamily="18" charset="0"/>
                            </a:rPr>
                            <m:t>−1</m:t>
                          </m:r>
                        </m:den>
                      </m:f>
                      <m:r>
                        <a:rPr lang="en-US" sz="2800" b="0" i="1" smtClean="0">
                          <a:effectLst/>
                          <a:latin typeface="Cambria Math" panose="02040503050406030204" pitchFamily="18" charset="0"/>
                        </a:rPr>
                        <m:t>                </m:t>
                      </m:r>
                      <m:r>
                        <m:rPr>
                          <m:sty m:val="p"/>
                        </m:rPr>
                        <a:rPr lang="en-US" sz="2800">
                          <a:effectLst/>
                          <a:latin typeface="Cambria Math" panose="02040503050406030204" pitchFamily="18" charset="0"/>
                        </a:rPr>
                        <m:t>c</m:t>
                      </m:r>
                      <m:r>
                        <a:rPr lang="en-US" sz="2800">
                          <a:effectLst/>
                          <a:latin typeface="Cambria Math" panose="02040503050406030204" pitchFamily="18" charset="0"/>
                        </a:rPr>
                        <m:t>) </m:t>
                      </m:r>
                      <m:f>
                        <m:fPr>
                          <m:ctrlPr>
                            <a:rPr lang="en-US" sz="2800" i="1">
                              <a:effectLst/>
                              <a:latin typeface="Cambria Math" panose="02040503050406030204" pitchFamily="18" charset="0"/>
                            </a:rPr>
                          </m:ctrlPr>
                        </m:fPr>
                        <m:num>
                          <m:r>
                            <a:rPr lang="en-US" sz="2800">
                              <a:effectLst/>
                              <a:latin typeface="Cambria Math" panose="02040503050406030204" pitchFamily="18" charset="0"/>
                            </a:rPr>
                            <m:t>𝑎</m:t>
                          </m:r>
                          <m:sSup>
                            <m:sSupPr>
                              <m:ctrlPr>
                                <a:rPr lang="en-US" sz="2800" i="1">
                                  <a:effectLst/>
                                  <a:latin typeface="Cambria Math" panose="02040503050406030204" pitchFamily="18" charset="0"/>
                                </a:rPr>
                              </m:ctrlPr>
                            </m:sSupPr>
                            <m:e>
                              <m:r>
                                <a:rPr lang="en-US" sz="2800">
                                  <a:effectLst/>
                                  <a:latin typeface="Cambria Math" panose="02040503050406030204" pitchFamily="18" charset="0"/>
                                </a:rPr>
                                <m:t>𝑏</m:t>
                              </m:r>
                            </m:e>
                            <m:sup>
                              <m:r>
                                <a:rPr lang="en-US" sz="2800">
                                  <a:effectLst/>
                                  <a:latin typeface="Cambria Math" panose="02040503050406030204" pitchFamily="18" charset="0"/>
                                </a:rPr>
                                <m:t>2</m:t>
                              </m:r>
                            </m:sup>
                          </m:sSup>
                          <m:r>
                            <a:rPr lang="en-US" sz="2800">
                              <a:effectLst/>
                              <a:latin typeface="Cambria Math" panose="02040503050406030204" pitchFamily="18" charset="0"/>
                            </a:rPr>
                            <m:t>−</m:t>
                          </m:r>
                          <m:sSup>
                            <m:sSupPr>
                              <m:ctrlPr>
                                <a:rPr lang="en-US" sz="2800" i="1">
                                  <a:effectLst/>
                                  <a:latin typeface="Cambria Math" panose="02040503050406030204" pitchFamily="18" charset="0"/>
                                </a:rPr>
                              </m:ctrlPr>
                            </m:sSupPr>
                            <m:e>
                              <m:r>
                                <a:rPr lang="en-US" sz="2800">
                                  <a:effectLst/>
                                  <a:latin typeface="Cambria Math" panose="02040503050406030204" pitchFamily="18" charset="0"/>
                                </a:rPr>
                                <m:t>𝑎</m:t>
                              </m:r>
                            </m:e>
                            <m:sup>
                              <m:r>
                                <a:rPr lang="en-US" sz="2800">
                                  <a:effectLst/>
                                  <a:latin typeface="Cambria Math" panose="02040503050406030204" pitchFamily="18" charset="0"/>
                                </a:rPr>
                                <m:t>2</m:t>
                              </m:r>
                            </m:sup>
                          </m:sSup>
                          <m:r>
                            <a:rPr lang="en-US" sz="2800">
                              <a:effectLst/>
                              <a:latin typeface="Cambria Math" panose="02040503050406030204" pitchFamily="18" charset="0"/>
                            </a:rPr>
                            <m:t>𝑏</m:t>
                          </m:r>
                        </m:num>
                        <m:den>
                          <m:r>
                            <a:rPr lang="en-US" sz="2800">
                              <a:effectLst/>
                              <a:latin typeface="Cambria Math" panose="02040503050406030204" pitchFamily="18" charset="0"/>
                            </a:rPr>
                            <m:t>2</m:t>
                          </m:r>
                          <m:sSup>
                            <m:sSupPr>
                              <m:ctrlPr>
                                <a:rPr lang="en-US" sz="2800" i="1">
                                  <a:effectLst/>
                                  <a:latin typeface="Cambria Math" panose="02040503050406030204" pitchFamily="18" charset="0"/>
                                </a:rPr>
                              </m:ctrlPr>
                            </m:sSupPr>
                            <m:e>
                              <m:r>
                                <a:rPr lang="en-US" sz="2800">
                                  <a:effectLst/>
                                  <a:latin typeface="Cambria Math" panose="02040503050406030204" pitchFamily="18" charset="0"/>
                                </a:rPr>
                                <m:t>𝑎</m:t>
                              </m:r>
                            </m:e>
                            <m:sup>
                              <m:r>
                                <a:rPr lang="en-US" sz="2800">
                                  <a:effectLst/>
                                  <a:latin typeface="Cambria Math" panose="02040503050406030204" pitchFamily="18" charset="0"/>
                                </a:rPr>
                                <m:t>2</m:t>
                              </m:r>
                            </m:sup>
                          </m:sSup>
                          <m:r>
                            <a:rPr lang="en-US" sz="2800">
                              <a:effectLst/>
                              <a:latin typeface="Cambria Math" panose="02040503050406030204" pitchFamily="18" charset="0"/>
                            </a:rPr>
                            <m:t>+</m:t>
                          </m:r>
                          <m:r>
                            <a:rPr lang="en-US" sz="2800">
                              <a:effectLst/>
                              <a:latin typeface="Cambria Math" panose="02040503050406030204" pitchFamily="18" charset="0"/>
                            </a:rPr>
                            <m:t>𝑎</m:t>
                          </m:r>
                        </m:den>
                      </m:f>
                      <m:r>
                        <a:rPr lang="en-US" sz="2800" b="0" i="1" smtClean="0">
                          <a:effectLst/>
                          <a:latin typeface="Cambria Math" panose="02040503050406030204" pitchFamily="18" charset="0"/>
                        </a:rPr>
                        <m:t>              </m:t>
                      </m:r>
                      <m:r>
                        <a:rPr lang="en-US" sz="2800" b="0" i="0" smtClean="0">
                          <a:effectLst/>
                          <a:latin typeface="Cambria Math" panose="02040503050406030204" pitchFamily="18" charset="0"/>
                        </a:rPr>
                        <m:t>  </m:t>
                      </m:r>
                      <m:r>
                        <m:rPr>
                          <m:sty m:val="p"/>
                        </m:rPr>
                        <a:rPr lang="en-US" sz="2800">
                          <a:effectLst/>
                          <a:latin typeface="Cambria Math" panose="02040503050406030204" pitchFamily="18" charset="0"/>
                        </a:rPr>
                        <m:t>d</m:t>
                      </m:r>
                      <m:r>
                        <a:rPr lang="en-US" sz="2800">
                          <a:effectLst/>
                          <a:latin typeface="Cambria Math" panose="02040503050406030204" pitchFamily="18" charset="0"/>
                        </a:rPr>
                        <m:t>) </m:t>
                      </m:r>
                      <m:f>
                        <m:fPr>
                          <m:ctrlPr>
                            <a:rPr lang="en-US" sz="2800" i="1">
                              <a:effectLst/>
                              <a:latin typeface="Cambria Math" panose="02040503050406030204" pitchFamily="18" charset="0"/>
                            </a:rPr>
                          </m:ctrlPr>
                        </m:fPr>
                        <m:num>
                          <m:r>
                            <a:rPr lang="en-US" sz="2800">
                              <a:effectLst/>
                              <a:latin typeface="Cambria Math" panose="02040503050406030204" pitchFamily="18" charset="0"/>
                            </a:rPr>
                            <m:t>12</m:t>
                          </m:r>
                          <m:d>
                            <m:dPr>
                              <m:ctrlPr>
                                <a:rPr lang="en-US" sz="2800" i="1">
                                  <a:effectLst/>
                                  <a:latin typeface="Cambria Math" panose="02040503050406030204" pitchFamily="18" charset="0"/>
                                </a:rPr>
                              </m:ctrlPr>
                            </m:dPr>
                            <m:e>
                              <m:sSup>
                                <m:sSupPr>
                                  <m:ctrlPr>
                                    <a:rPr lang="en-US" sz="2800" i="1">
                                      <a:effectLst/>
                                      <a:latin typeface="Cambria Math" panose="02040503050406030204" pitchFamily="18" charset="0"/>
                                    </a:rPr>
                                  </m:ctrlPr>
                                </m:sSupPr>
                                <m:e>
                                  <m:r>
                                    <a:rPr lang="en-US" sz="2800">
                                      <a:effectLst/>
                                      <a:latin typeface="Cambria Math" panose="02040503050406030204" pitchFamily="18" charset="0"/>
                                    </a:rPr>
                                    <m:t>𝑥</m:t>
                                  </m:r>
                                </m:e>
                                <m:sup>
                                  <m:r>
                                    <a:rPr lang="en-US" sz="2800">
                                      <a:effectLst/>
                                      <a:latin typeface="Cambria Math" panose="02040503050406030204" pitchFamily="18" charset="0"/>
                                    </a:rPr>
                                    <m:t>4</m:t>
                                  </m:r>
                                </m:sup>
                              </m:sSup>
                              <m:r>
                                <a:rPr lang="en-US" sz="2800">
                                  <a:effectLst/>
                                  <a:latin typeface="Cambria Math" panose="02040503050406030204" pitchFamily="18" charset="0"/>
                                </a:rPr>
                                <m:t>−1</m:t>
                              </m:r>
                            </m:e>
                          </m:d>
                        </m:num>
                        <m:den>
                          <m:r>
                            <a:rPr lang="en-US" sz="2800">
                              <a:effectLst/>
                              <a:latin typeface="Cambria Math" panose="02040503050406030204" pitchFamily="18" charset="0"/>
                            </a:rPr>
                            <m:t>18</m:t>
                          </m:r>
                          <m:d>
                            <m:dPr>
                              <m:ctrlPr>
                                <a:rPr lang="en-US" sz="2800" i="1">
                                  <a:effectLst/>
                                  <a:latin typeface="Cambria Math" panose="02040503050406030204" pitchFamily="18" charset="0"/>
                                </a:rPr>
                              </m:ctrlPr>
                            </m:dPr>
                            <m:e>
                              <m:sSup>
                                <m:sSupPr>
                                  <m:ctrlPr>
                                    <a:rPr lang="en-US" sz="2800" i="1">
                                      <a:effectLst/>
                                      <a:latin typeface="Cambria Math" panose="02040503050406030204" pitchFamily="18" charset="0"/>
                                    </a:rPr>
                                  </m:ctrlPr>
                                </m:sSupPr>
                                <m:e>
                                  <m:r>
                                    <a:rPr lang="en-US" sz="2800">
                                      <a:effectLst/>
                                      <a:latin typeface="Cambria Math" panose="02040503050406030204" pitchFamily="18" charset="0"/>
                                    </a:rPr>
                                    <m:t>𝑥</m:t>
                                  </m:r>
                                </m:e>
                                <m:sup>
                                  <m:r>
                                    <a:rPr lang="en-US" sz="2800">
                                      <a:effectLst/>
                                      <a:latin typeface="Cambria Math" panose="02040503050406030204" pitchFamily="18" charset="0"/>
                                    </a:rPr>
                                    <m:t>2</m:t>
                                  </m:r>
                                </m:sup>
                              </m:sSup>
                              <m:r>
                                <a:rPr lang="en-US" sz="2800">
                                  <a:effectLst/>
                                  <a:latin typeface="Cambria Math" panose="02040503050406030204" pitchFamily="18" charset="0"/>
                                </a:rPr>
                                <m:t>−1</m:t>
                              </m:r>
                            </m:e>
                          </m:d>
                        </m:den>
                      </m:f>
                    </m:oMath>
                  </m:oMathPara>
                </a14:m>
                <a:endParaRPr lang="en-US" sz="2800">
                  <a:effectLst/>
                </a:endParaRPr>
              </a:p>
            </p:txBody>
          </p:sp>
        </mc:Choice>
        <mc:Fallback xmlns="">
          <p:sp>
            <p:nvSpPr>
              <p:cNvPr id="23" name="Rectangle 22"/>
              <p:cNvSpPr>
                <a:spLocks noRot="1" noChangeAspect="1" noMove="1" noResize="1" noEditPoints="1" noAdjustHandles="1" noChangeArrowheads="1" noChangeShapeType="1" noTextEdit="1"/>
              </p:cNvSpPr>
              <p:nvPr/>
            </p:nvSpPr>
            <p:spPr>
              <a:xfrm>
                <a:off x="349941" y="1195303"/>
                <a:ext cx="11537259" cy="1218154"/>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381000" y="2393721"/>
                <a:ext cx="11353800" cy="1477905"/>
              </a:xfrm>
              <a:prstGeom prst="rect">
                <a:avLst/>
              </a:prstGeom>
            </p:spPr>
            <p:txBody>
              <a:bodyPr wrap="square">
                <a:spAutoFit/>
              </a:bodyPr>
              <a:lstStyle/>
              <a:p>
                <a:pPr algn="ctr">
                  <a:spcAft>
                    <a:spcPts val="0"/>
                  </a:spcAft>
                </a:pPr>
                <a:r>
                  <a:rPr lang="en-US" sz="2800">
                    <a:latin typeface="+mj-lt"/>
                    <a:ea typeface="Times New Roman" panose="02020603050405020304" pitchFamily="18" charset="0"/>
                    <a:cs typeface="Times New Roman" panose="02020603050405020304" pitchFamily="18" charset="0"/>
                  </a:rPr>
                  <a:t>Giải</a:t>
                </a:r>
                <a:endParaRPr lang="en-US" sz="2800">
                  <a:effectLst/>
                  <a:latin typeface="+mj-lt"/>
                  <a:ea typeface="Calibri" panose="020F0502020204030204" pitchFamily="34" charset="0"/>
                  <a:cs typeface="Times New Roman" panose="02020603050405020304" pitchFamily="18" charset="0"/>
                </a:endParaRPr>
              </a:p>
              <a:p>
                <a:pPr>
                  <a:spcAft>
                    <a:spcPts val="0"/>
                  </a:spcAft>
                </a:pPr>
                <a14:m>
                  <m:oMathPara xmlns:m="http://schemas.openxmlformats.org/officeDocument/2006/math">
                    <m:oMathParaPr>
                      <m:jc m:val="left"/>
                    </m:oMathParaPr>
                    <m:oMath xmlns:m="http://schemas.openxmlformats.org/officeDocument/2006/math">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a</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5</m:t>
                              </m:r>
                            </m:sup>
                          </m:sSup>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4</m:t>
                              </m:r>
                            </m:sup>
                          </m:sSup>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4</m:t>
                              </m:r>
                            </m:sup>
                          </m:sSup>
                        </m:den>
                      </m:f>
                    </m:oMath>
                  </m:oMathPara>
                </a14:m>
                <a:endParaRPr lang="en-US" sz="2800">
                  <a:effectLst/>
                  <a:latin typeface="+mj-lt"/>
                  <a:ea typeface="Calibri" panose="020F0502020204030204" pitchFamily="34" charset="0"/>
                  <a:cs typeface="Times New Roman" panose="02020603050405020304" pitchFamily="18"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381000" y="2393721"/>
                <a:ext cx="11353800" cy="1477905"/>
              </a:xfrm>
              <a:prstGeom prst="rect">
                <a:avLst/>
              </a:prstGeom>
              <a:blipFill>
                <a:blip r:embed="rId3"/>
                <a:stretch>
                  <a:fillRect t="-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381000" y="3843567"/>
                <a:ext cx="8839200" cy="956865"/>
              </a:xfrm>
              <a:prstGeom prst="rect">
                <a:avLst/>
              </a:prstGeom>
            </p:spPr>
            <p:txBody>
              <a:bodyPr wrap="square">
                <a:spAutoFit/>
              </a:bodyPr>
              <a:lstStyle/>
              <a:p>
                <a:pPr algn="just">
                  <a:spcAft>
                    <a:spcPts val="0"/>
                  </a:spcAft>
                </a:pPr>
                <a14:m>
                  <m:oMathPara xmlns:m="http://schemas.openxmlformats.org/officeDocument/2006/math">
                    <m:oMathParaPr>
                      <m:jc m:val="left"/>
                    </m:oMathParaPr>
                    <m:oMath xmlns:m="http://schemas.openxmlformats.org/officeDocument/2006/math">
                      <m:r>
                        <m:rPr>
                          <m:sty m:val="p"/>
                        </m:rPr>
                        <a:rPr lang="en-US" sz="2800">
                          <a:latin typeface="Cambria Math" panose="02040503050406030204" pitchFamily="18" charset="0"/>
                          <a:ea typeface="Times New Roman" panose="02020603050405020304" pitchFamily="18" charset="0"/>
                          <a:cs typeface="Times New Roman" panose="02020603050405020304" pitchFamily="18" charset="0"/>
                        </a:rPr>
                        <m:t>b</m:t>
                      </m:r>
                      <m:r>
                        <a:rPr lang="en-US" sz="28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atin typeface="Cambria Math" panose="02040503050406030204" pitchFamily="18" charset="0"/>
                              <a:ea typeface="Times New Roman" panose="02020603050405020304" pitchFamily="18" charset="0"/>
                              <a:cs typeface="Times New Roman" panose="02020603050405020304" pitchFamily="18" charset="0"/>
                            </a:rPr>
                            <m:t>−3</m:t>
                          </m:r>
                          <m:r>
                            <a:rPr lang="en-US" sz="2800" i="1">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800" i="1">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atin typeface="Cambria Math" panose="02040503050406030204" pitchFamily="18" charset="0"/>
                              <a:ea typeface="Times New Roman" panose="02020603050405020304" pitchFamily="18" charset="0"/>
                              <a:cs typeface="Times New Roman" panose="02020603050405020304" pitchFamily="18" charset="0"/>
                            </a:rPr>
                            <m:t>−1</m:t>
                          </m:r>
                        </m:den>
                      </m:f>
                      <m:r>
                        <a:rPr lang="en-US" sz="2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atin typeface="Cambria Math" panose="02040503050406030204" pitchFamily="18" charset="0"/>
                              <a:ea typeface="Times New Roman" panose="02020603050405020304" pitchFamily="18" charset="0"/>
                              <a:cs typeface="Times New Roman" panose="02020603050405020304" pitchFamily="18" charset="0"/>
                            </a:rPr>
                            <m:t>3</m:t>
                          </m:r>
                          <m:r>
                            <a:rPr lang="en-US" sz="2800" i="1">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atin typeface="Cambria Math" panose="02040503050406030204" pitchFamily="18" charset="0"/>
                              <a:ea typeface="Times New Roman" panose="02020603050405020304" pitchFamily="18" charset="0"/>
                              <a:cs typeface="Times New Roman" panose="02020603050405020304" pitchFamily="18" charset="0"/>
                            </a:rPr>
                            <m:t>(</m:t>
                          </m:r>
                          <m:r>
                            <a:rPr lang="en-US" sz="2800" i="1">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800" i="1">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atin typeface="Cambria Math" panose="02040503050406030204" pitchFamily="18" charset="0"/>
                              <a:ea typeface="Times New Roman" panose="02020603050405020304" pitchFamily="18" charset="0"/>
                              <a:cs typeface="Times New Roman" panose="02020603050405020304" pitchFamily="18" charset="0"/>
                            </a:rPr>
                            <m:t>−1</m:t>
                          </m:r>
                        </m:den>
                      </m:f>
                      <m:r>
                        <a:rPr lang="en-US" sz="2800" i="1">
                          <a:latin typeface="Cambria Math" panose="02040503050406030204" pitchFamily="18" charset="0"/>
                          <a:ea typeface="Times New Roman" panose="02020603050405020304" pitchFamily="18" charset="0"/>
                          <a:cs typeface="Times New Roman" panose="02020603050405020304" pitchFamily="18" charset="0"/>
                        </a:rPr>
                        <m:t>=3</m:t>
                      </m:r>
                      <m:r>
                        <a:rPr lang="en-US" sz="2800" i="1">
                          <a:latin typeface="Cambria Math" panose="02040503050406030204" pitchFamily="18" charset="0"/>
                          <a:ea typeface="Times New Roman" panose="02020603050405020304" pitchFamily="18" charset="0"/>
                          <a:cs typeface="Times New Roman" panose="02020603050405020304" pitchFamily="18" charset="0"/>
                        </a:rPr>
                        <m:t>𝑥</m:t>
                      </m:r>
                    </m:oMath>
                  </m:oMathPara>
                </a14:m>
                <a:endParaRPr lang="en-US" sz="2800">
                  <a:ea typeface="Calibri" panose="020F0502020204030204" pitchFamily="34" charset="0"/>
                  <a:cs typeface="Times New Roman" panose="02020603050405020304" pitchFamily="18"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381000" y="3843567"/>
                <a:ext cx="8839200" cy="95686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381000" y="4780297"/>
                <a:ext cx="8794059" cy="1033360"/>
              </a:xfrm>
              <a:prstGeom prst="rect">
                <a:avLst/>
              </a:prstGeom>
            </p:spPr>
            <p:txBody>
              <a:bodyPr wrap="square">
                <a:spAutoFit/>
              </a:bodyPr>
              <a:lstStyle/>
              <a:p>
                <a:pPr algn="just">
                  <a:spcAft>
                    <a:spcPts val="0"/>
                  </a:spcAft>
                </a:pPr>
                <a14:m>
                  <m:oMathPara xmlns:m="http://schemas.openxmlformats.org/officeDocument/2006/math">
                    <m:oMathParaPr>
                      <m:jc m:val="left"/>
                    </m:oMathParaPr>
                    <m:oMath xmlns:m="http://schemas.openxmlformats.org/officeDocument/2006/math">
                      <m:r>
                        <m:rPr>
                          <m:sty m:val="p"/>
                        </m:rPr>
                        <a:rPr lang="en-US" sz="2800">
                          <a:latin typeface="Cambria Math" panose="02040503050406030204" pitchFamily="18" charset="0"/>
                          <a:ea typeface="Times New Roman" panose="02020603050405020304" pitchFamily="18" charset="0"/>
                          <a:cs typeface="Times New Roman" panose="02020603050405020304" pitchFamily="18" charset="0"/>
                        </a:rPr>
                        <m:t>c</m:t>
                      </m:r>
                      <m:r>
                        <a:rPr lang="en-US" sz="28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atin typeface="Cambria Math" panose="02040503050406030204" pitchFamily="18" charset="0"/>
                              <a:ea typeface="Times New Roman" panose="02020603050405020304" pitchFamily="18" charset="0"/>
                              <a:cs typeface="Times New Roman" panose="02020603050405020304" pitchFamily="18" charset="0"/>
                            </a:rPr>
                            <m:t>𝑎</m:t>
                          </m:r>
                          <m:sSup>
                            <m:sSup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atin typeface="Cambria Math" panose="02040503050406030204" pitchFamily="18" charset="0"/>
                              <a:ea typeface="Times New Roman" panose="02020603050405020304" pitchFamily="18" charset="0"/>
                              <a:cs typeface="Times New Roman" panose="02020603050405020304" pitchFamily="18" charset="0"/>
                            </a:rPr>
                            <m:t>𝑏</m:t>
                          </m:r>
                        </m:num>
                        <m:den>
                          <m:r>
                            <a:rPr lang="en-US" sz="2800" i="1">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atin typeface="Cambria Math" panose="02040503050406030204" pitchFamily="18" charset="0"/>
                              <a:ea typeface="Times New Roman" panose="02020603050405020304" pitchFamily="18" charset="0"/>
                              <a:cs typeface="Times New Roman" panose="02020603050405020304" pitchFamily="18" charset="0"/>
                            </a:rPr>
                            <m:t>+</m:t>
                          </m:r>
                          <m:r>
                            <a:rPr lang="en-US" sz="2800" i="1">
                              <a:latin typeface="Cambria Math" panose="02040503050406030204" pitchFamily="18" charset="0"/>
                              <a:ea typeface="Times New Roman" panose="02020603050405020304" pitchFamily="18" charset="0"/>
                              <a:cs typeface="Times New Roman" panose="02020603050405020304" pitchFamily="18" charset="0"/>
                            </a:rPr>
                            <m:t>𝑎</m:t>
                          </m:r>
                        </m:den>
                      </m:f>
                      <m:r>
                        <a:rPr lang="en-US" sz="2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atin typeface="Cambria Math" panose="02040503050406030204" pitchFamily="18" charset="0"/>
                              <a:ea typeface="Times New Roman" panose="02020603050405020304" pitchFamily="18" charset="0"/>
                              <a:cs typeface="Times New Roman" panose="02020603050405020304" pitchFamily="18" charset="0"/>
                            </a:rPr>
                            <m:t>𝑎</m:t>
                          </m:r>
                          <m:d>
                            <m:d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atin typeface="Cambria Math" panose="02040503050406030204" pitchFamily="18" charset="0"/>
                                  <a:ea typeface="Times New Roman" panose="02020603050405020304" pitchFamily="18" charset="0"/>
                                  <a:cs typeface="Times New Roman" panose="02020603050405020304" pitchFamily="18" charset="0"/>
                                </a:rPr>
                                <m:t>−</m:t>
                              </m:r>
                              <m:r>
                                <a:rPr lang="en-US" sz="2800" i="1">
                                  <a:latin typeface="Cambria Math" panose="02040503050406030204" pitchFamily="18" charset="0"/>
                                  <a:ea typeface="Times New Roman" panose="02020603050405020304" pitchFamily="18" charset="0"/>
                                  <a:cs typeface="Times New Roman" panose="02020603050405020304" pitchFamily="18" charset="0"/>
                                </a:rPr>
                                <m:t>𝑎𝑏</m:t>
                              </m:r>
                            </m:e>
                          </m:d>
                        </m:num>
                        <m:den>
                          <m:r>
                            <a:rPr lang="en-US" sz="2800" i="1">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latin typeface="Cambria Math" panose="02040503050406030204" pitchFamily="18" charset="0"/>
                              <a:ea typeface="Times New Roman" panose="02020603050405020304" pitchFamily="18" charset="0"/>
                              <a:cs typeface="Times New Roman" panose="02020603050405020304" pitchFamily="18" charset="0"/>
                            </a:rPr>
                            <m:t>(2</m:t>
                          </m:r>
                          <m:r>
                            <a:rPr lang="en-US" sz="2800" i="1">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latin typeface="Cambria Math" panose="02040503050406030204" pitchFamily="18" charset="0"/>
                              <a:ea typeface="Times New Roman" panose="02020603050405020304" pitchFamily="18" charset="0"/>
                              <a:cs typeface="Times New Roman" panose="02020603050405020304" pitchFamily="18" charset="0"/>
                            </a:rPr>
                            <m:t>+1)</m:t>
                          </m:r>
                        </m:den>
                      </m:f>
                      <m:r>
                        <a:rPr lang="en-US" sz="2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atin typeface="Cambria Math" panose="02040503050406030204" pitchFamily="18" charset="0"/>
                              <a:ea typeface="Times New Roman" panose="02020603050405020304" pitchFamily="18" charset="0"/>
                              <a:cs typeface="Times New Roman" panose="02020603050405020304" pitchFamily="18" charset="0"/>
                            </a:rPr>
                            <m:t>−</m:t>
                          </m:r>
                          <m:r>
                            <a:rPr lang="en-US" sz="2800" i="1">
                              <a:latin typeface="Cambria Math" panose="02040503050406030204" pitchFamily="18" charset="0"/>
                              <a:ea typeface="Times New Roman" panose="02020603050405020304" pitchFamily="18" charset="0"/>
                              <a:cs typeface="Times New Roman" panose="02020603050405020304" pitchFamily="18" charset="0"/>
                            </a:rPr>
                            <m:t>𝑎𝑏</m:t>
                          </m:r>
                        </m:num>
                        <m:den>
                          <m:r>
                            <a:rPr lang="en-US" sz="2800" i="1">
                              <a:latin typeface="Cambria Math" panose="02040503050406030204" pitchFamily="18" charset="0"/>
                              <a:ea typeface="Times New Roman" panose="02020603050405020304" pitchFamily="18" charset="0"/>
                              <a:cs typeface="Times New Roman" panose="02020603050405020304" pitchFamily="18" charset="0"/>
                            </a:rPr>
                            <m:t>2</m:t>
                          </m:r>
                          <m:r>
                            <a:rPr lang="en-US" sz="2800" i="1">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latin typeface="Cambria Math" panose="02040503050406030204" pitchFamily="18" charset="0"/>
                              <a:ea typeface="Times New Roman" panose="02020603050405020304" pitchFamily="18" charset="0"/>
                              <a:cs typeface="Times New Roman" panose="02020603050405020304" pitchFamily="18" charset="0"/>
                            </a:rPr>
                            <m:t>+1</m:t>
                          </m:r>
                        </m:den>
                      </m:f>
                    </m:oMath>
                  </m:oMathPara>
                </a14:m>
                <a:endParaRPr lang="en-US" sz="2800">
                  <a:ea typeface="Calibri" panose="020F0502020204030204" pitchFamily="34" charset="0"/>
                  <a:cs typeface="Times New Roman" panose="02020603050405020304" pitchFamily="18"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381000" y="4780297"/>
                <a:ext cx="8794059" cy="103336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381000" y="5795478"/>
                <a:ext cx="8038739" cy="1017843"/>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sty m:val="p"/>
                        </m:rPr>
                        <a:rPr lang="en-US" sz="2800">
                          <a:latin typeface="Cambria Math" panose="02040503050406030204" pitchFamily="18" charset="0"/>
                          <a:ea typeface="Times New Roman" panose="02020603050405020304" pitchFamily="18" charset="0"/>
                          <a:cs typeface="Times New Roman" panose="02020603050405020304" pitchFamily="18" charset="0"/>
                        </a:rPr>
                        <m:t>d</m:t>
                      </m:r>
                      <m:r>
                        <a:rPr lang="en-US" sz="28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atin typeface="Cambria Math" panose="02040503050406030204" pitchFamily="18" charset="0"/>
                              <a:ea typeface="Times New Roman" panose="02020603050405020304" pitchFamily="18" charset="0"/>
                              <a:cs typeface="Times New Roman" panose="02020603050405020304" pitchFamily="18" charset="0"/>
                            </a:rPr>
                            <m:t>12</m:t>
                          </m:r>
                          <m:d>
                            <m:d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atin typeface="Cambria Math" panose="02040503050406030204" pitchFamily="18" charset="0"/>
                                      <a:ea typeface="Times New Roman" panose="02020603050405020304" pitchFamily="18" charset="0"/>
                                      <a:cs typeface="Times New Roman" panose="02020603050405020304" pitchFamily="18" charset="0"/>
                                    </a:rPr>
                                    <m:t>4</m:t>
                                  </m:r>
                                </m:sup>
                              </m:sSup>
                              <m:r>
                                <a:rPr lang="en-US" sz="2800" i="1">
                                  <a:latin typeface="Cambria Math" panose="02040503050406030204" pitchFamily="18" charset="0"/>
                                  <a:ea typeface="Times New Roman" panose="02020603050405020304" pitchFamily="18" charset="0"/>
                                  <a:cs typeface="Times New Roman" panose="02020603050405020304" pitchFamily="18" charset="0"/>
                                </a:rPr>
                                <m:t>−1</m:t>
                              </m:r>
                            </m:e>
                          </m:d>
                        </m:num>
                        <m:den>
                          <m:r>
                            <a:rPr lang="en-US" sz="2800" i="1">
                              <a:latin typeface="Cambria Math" panose="02040503050406030204" pitchFamily="18" charset="0"/>
                              <a:ea typeface="Times New Roman" panose="02020603050405020304" pitchFamily="18" charset="0"/>
                              <a:cs typeface="Times New Roman" panose="02020603050405020304" pitchFamily="18" charset="0"/>
                            </a:rPr>
                            <m:t>18</m:t>
                          </m:r>
                          <m:d>
                            <m:d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atin typeface="Cambria Math" panose="02040503050406030204" pitchFamily="18" charset="0"/>
                              <a:ea typeface="Times New Roman" panose="02020603050405020304" pitchFamily="18" charset="0"/>
                              <a:cs typeface="Times New Roman" panose="02020603050405020304" pitchFamily="18" charset="0"/>
                            </a:rPr>
                            <m:t>6.2</m:t>
                          </m:r>
                          <m:d>
                            <m:d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atin typeface="Cambria Math" panose="02040503050406030204" pitchFamily="18" charset="0"/>
                                  <a:ea typeface="Times New Roman" panose="02020603050405020304" pitchFamily="18" charset="0"/>
                                  <a:cs typeface="Times New Roman" panose="02020603050405020304" pitchFamily="18" charset="0"/>
                                </a:rPr>
                                <m:t>−1</m:t>
                              </m:r>
                            </m:e>
                          </m:d>
                        </m:num>
                        <m:den>
                          <m:r>
                            <a:rPr lang="en-US" sz="2800" i="1">
                              <a:latin typeface="Cambria Math" panose="02040503050406030204" pitchFamily="18" charset="0"/>
                              <a:ea typeface="Times New Roman" panose="02020603050405020304" pitchFamily="18" charset="0"/>
                              <a:cs typeface="Times New Roman" panose="02020603050405020304" pitchFamily="18" charset="0"/>
                            </a:rPr>
                            <m:t>6.3</m:t>
                          </m:r>
                          <m:d>
                            <m:d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atin typeface="Cambria Math" panose="02040503050406030204" pitchFamily="18" charset="0"/>
                              <a:ea typeface="Times New Roman" panose="02020603050405020304" pitchFamily="18" charset="0"/>
                              <a:cs typeface="Times New Roman" panose="02020603050405020304" pitchFamily="18" charset="0"/>
                            </a:rPr>
                            <m:t>2</m:t>
                          </m:r>
                        </m:num>
                        <m:den>
                          <m:r>
                            <a:rPr lang="en-US" sz="2800" i="1">
                              <a:latin typeface="Cambria Math" panose="02040503050406030204" pitchFamily="18" charset="0"/>
                              <a:ea typeface="Times New Roman" panose="02020603050405020304" pitchFamily="18" charset="0"/>
                              <a:cs typeface="Times New Roman" panose="02020603050405020304" pitchFamily="18" charset="0"/>
                            </a:rPr>
                            <m:t>3</m:t>
                          </m:r>
                        </m:den>
                      </m:f>
                      <m:d>
                        <m:d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atin typeface="Cambria Math" panose="02040503050406030204" pitchFamily="18" charset="0"/>
                              <a:ea typeface="Times New Roman" panose="02020603050405020304" pitchFamily="18" charset="0"/>
                              <a:cs typeface="Times New Roman" panose="02020603050405020304" pitchFamily="18" charset="0"/>
                            </a:rPr>
                            <m:t>+1</m:t>
                          </m:r>
                        </m:e>
                      </m:d>
                    </m:oMath>
                  </m:oMathPara>
                </a14:m>
                <a:endParaRPr lang="en-US" sz="2800"/>
              </a:p>
            </p:txBody>
          </p:sp>
        </mc:Choice>
        <mc:Fallback xmlns="">
          <p:sp>
            <p:nvSpPr>
              <p:cNvPr id="27" name="Rectangle 26"/>
              <p:cNvSpPr>
                <a:spLocks noRot="1" noChangeAspect="1" noMove="1" noResize="1" noEditPoints="1" noAdjustHandles="1" noChangeArrowheads="1" noChangeShapeType="1" noTextEdit="1"/>
              </p:cNvSpPr>
              <p:nvPr/>
            </p:nvSpPr>
            <p:spPr>
              <a:xfrm>
                <a:off x="381000" y="5795478"/>
                <a:ext cx="8038739" cy="1017843"/>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9911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7">
                                            <p:txEl>
                                              <p:pRg st="0" end="0"/>
                                            </p:txEl>
                                          </p:spTgt>
                                        </p:tgtEl>
                                        <p:attrNameLst>
                                          <p:attrName>style.visibility</p:attrName>
                                        </p:attrNameLst>
                                      </p:cBhvr>
                                      <p:to>
                                        <p:strVal val="visible"/>
                                      </p:to>
                                    </p:set>
                                    <p:animEffect transition="in" filter="wipe(left)">
                                      <p:cBhvr>
                                        <p:cTn id="2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18"/>
          <p:cNvSpPr>
            <a:spLocks noChangeArrowheads="1"/>
          </p:cNvSpPr>
          <p:nvPr/>
        </p:nvSpPr>
        <p:spPr bwMode="auto">
          <a:xfrm>
            <a:off x="0" y="0"/>
            <a:ext cx="12192000" cy="1569660"/>
          </a:xfrm>
          <a:prstGeom prst="rect">
            <a:avLst/>
          </a:prstGeom>
          <a:noFill/>
          <a:ln>
            <a:noFill/>
            <a:headEnd/>
            <a:tailEnd/>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eaLnBrk="1" hangingPunct="1">
              <a:defRPr/>
            </a:pPr>
            <a:r>
              <a:rPr lang="en-US" sz="9600" b="1" smtClean="0">
                <a:ln/>
                <a:solidFill>
                  <a:schemeClr val="accent4"/>
                </a:solidFill>
                <a:latin typeface="Cambria" panose="02040503050406030204" pitchFamily="18" charset="0"/>
                <a:ea typeface="Cambria" panose="02040503050406030204" pitchFamily="18" charset="0"/>
                <a:cs typeface="Times New Roman" pitchFamily="18" charset="0"/>
              </a:rPr>
              <a:t>HƯỚNG DẪN VỀ NHÀ</a:t>
            </a:r>
            <a:endParaRPr lang="en-US" sz="9600" b="1" dirty="0">
              <a:ln/>
              <a:solidFill>
                <a:schemeClr val="accent4"/>
              </a:solidFill>
              <a:latin typeface="Cambria" panose="02040503050406030204" pitchFamily="18" charset="0"/>
              <a:ea typeface="Cambria" panose="02040503050406030204" pitchFamily="18" charset="0"/>
              <a:cs typeface="Times New Roman" pitchFamily="18" charset="0"/>
            </a:endParaRPr>
          </a:p>
        </p:txBody>
      </p:sp>
      <p:sp>
        <p:nvSpPr>
          <p:cNvPr id="3" name="Rectangle 2"/>
          <p:cNvSpPr/>
          <p:nvPr/>
        </p:nvSpPr>
        <p:spPr>
          <a:xfrm>
            <a:off x="304800" y="1752600"/>
            <a:ext cx="9677400" cy="2308324"/>
          </a:xfrm>
          <a:prstGeom prst="rect">
            <a:avLst/>
          </a:prstGeom>
        </p:spPr>
        <p:txBody>
          <a:bodyPr wrap="square">
            <a:spAutoFit/>
          </a:bodyPr>
          <a:lstStyle/>
          <a:p>
            <a:pPr algn="just">
              <a:lnSpc>
                <a:spcPct val="150000"/>
              </a:lnSpc>
              <a:spcAft>
                <a:spcPts val="0"/>
              </a:spcAft>
            </a:pPr>
            <a:r>
              <a:rPr lang="en-US" sz="3200">
                <a:effectLst>
                  <a:outerShdw blurRad="38100" dist="19050" dir="2700000" algn="tl">
                    <a:schemeClr val="dk1">
                      <a:alpha val="40000"/>
                    </a:schemeClr>
                  </a:outerShdw>
                </a:effectLst>
                <a:latin typeface="+mj-lt"/>
                <a:ea typeface="Times New Roman" panose="02020603050405020304" pitchFamily="18" charset="0"/>
                <a:cs typeface="Times New Roman" panose="02020603050405020304" pitchFamily="18" charset="0"/>
              </a:rPr>
              <a:t>- Nắm vứng các khái niệm và tính chất.</a:t>
            </a:r>
            <a:endParaRPr lang="en-US" sz="3200">
              <a:latin typeface="+mj-lt"/>
              <a:ea typeface="Calibri" panose="020F0502020204030204" pitchFamily="34" charset="0"/>
              <a:cs typeface="Times New Roman" panose="02020603050405020304" pitchFamily="18" charset="0"/>
            </a:endParaRPr>
          </a:p>
          <a:p>
            <a:pPr algn="just">
              <a:lnSpc>
                <a:spcPct val="150000"/>
              </a:lnSpc>
              <a:spcAft>
                <a:spcPts val="0"/>
              </a:spcAft>
            </a:pPr>
            <a:r>
              <a:rPr lang="en-US" sz="3200">
                <a:effectLst>
                  <a:outerShdw blurRad="38100" dist="19050" dir="2700000" algn="tl">
                    <a:schemeClr val="dk1">
                      <a:alpha val="40000"/>
                    </a:schemeClr>
                  </a:outerShdw>
                </a:effectLst>
                <a:latin typeface="+mj-lt"/>
                <a:ea typeface="Times New Roman" panose="02020603050405020304" pitchFamily="18" charset="0"/>
                <a:cs typeface="Times New Roman" panose="02020603050405020304" pitchFamily="18" charset="0"/>
              </a:rPr>
              <a:t>- BTVN: Bài tập 1; 2 trang 30 sgk.</a:t>
            </a:r>
            <a:endParaRPr lang="en-US" sz="3200">
              <a:latin typeface="+mj-lt"/>
              <a:ea typeface="Calibri" panose="020F0502020204030204" pitchFamily="34" charset="0"/>
              <a:cs typeface="Times New Roman" panose="02020603050405020304" pitchFamily="18" charset="0"/>
            </a:endParaRPr>
          </a:p>
          <a:p>
            <a:pPr>
              <a:lnSpc>
                <a:spcPct val="150000"/>
              </a:lnSpc>
            </a:pPr>
            <a:r>
              <a:rPr lang="en-US" sz="3200">
                <a:effectLst>
                  <a:outerShdw blurRad="38100" dist="19050" dir="2700000" algn="tl">
                    <a:schemeClr val="dk1">
                      <a:alpha val="40000"/>
                    </a:schemeClr>
                  </a:outerShdw>
                </a:effectLst>
                <a:latin typeface="+mj-lt"/>
                <a:ea typeface="Times New Roman" panose="02020603050405020304" pitchFamily="18" charset="0"/>
              </a:rPr>
              <a:t>- Chuẩn bị bài mới “Bài 6: </a:t>
            </a:r>
            <a:r>
              <a:rPr lang="en-US" sz="3200" b="1">
                <a:effectLst>
                  <a:outerShdw blurRad="38100" dist="19050" dir="2700000" algn="tl">
                    <a:schemeClr val="dk1">
                      <a:alpha val="40000"/>
                    </a:schemeClr>
                  </a:outerShdw>
                </a:effectLst>
                <a:latin typeface="+mj-lt"/>
                <a:ea typeface="Times New Roman" panose="02020603050405020304" pitchFamily="18" charset="0"/>
              </a:rPr>
              <a:t>CỘNG, TRỪ PHÂN THỨC</a:t>
            </a:r>
            <a:r>
              <a:rPr lang="en-US" sz="3200">
                <a:effectLst>
                  <a:outerShdw blurRad="38100" dist="19050" dir="2700000" algn="tl">
                    <a:schemeClr val="dk1">
                      <a:alpha val="40000"/>
                    </a:schemeClr>
                  </a:outerShdw>
                </a:effectLst>
                <a:latin typeface="+mj-lt"/>
                <a:ea typeface="Times New Roman" panose="02020603050405020304" pitchFamily="18" charset="0"/>
              </a:rPr>
              <a:t>”</a:t>
            </a:r>
            <a:endParaRPr lang="en-US" sz="3200">
              <a:latin typeface="+mj-lt"/>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slow">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263489" y="228600"/>
            <a:ext cx="4384711" cy="665823"/>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lnSpc>
                <a:spcPct val="130000"/>
              </a:lnSpc>
            </a:pPr>
            <a:r>
              <a:rPr lang="en-US" sz="3200" b="1" smtClean="0">
                <a:ln/>
                <a:solidFill>
                  <a:srgbClr val="C00000"/>
                </a:solidFill>
                <a:latin typeface="+mj-lt"/>
              </a:rPr>
              <a:t>1. PHÂN </a:t>
            </a:r>
            <a:r>
              <a:rPr lang="en-US" sz="3200" b="1">
                <a:ln/>
                <a:solidFill>
                  <a:srgbClr val="C00000"/>
                </a:solidFill>
                <a:latin typeface="+mj-lt"/>
              </a:rPr>
              <a:t>THỨC ĐẠI SỐ</a:t>
            </a:r>
          </a:p>
        </p:txBody>
      </p:sp>
      <mc:AlternateContent xmlns:mc="http://schemas.openxmlformats.org/markup-compatibility/2006" xmlns:a14="http://schemas.microsoft.com/office/drawing/2010/main">
        <mc:Choice Requires="a14">
          <p:sp>
            <p:nvSpPr>
              <p:cNvPr id="28" name="TextBox 27"/>
              <p:cNvSpPr txBox="1"/>
              <p:nvPr/>
            </p:nvSpPr>
            <p:spPr>
              <a:xfrm>
                <a:off x="411780" y="965775"/>
                <a:ext cx="11170620" cy="1793696"/>
              </a:xfrm>
              <a:prstGeom prst="rect">
                <a:avLst/>
              </a:prstGeom>
              <a:noFill/>
            </p:spPr>
            <p:txBody>
              <a:bodyPr wrap="square" rtlCol="0">
                <a:spAutoFit/>
              </a:bodyPr>
              <a:lstStyle/>
              <a:p>
                <a:pPr>
                  <a:lnSpc>
                    <a:spcPct val="130000"/>
                  </a:lnSpc>
                </a:pPr>
                <a:r>
                  <a:rPr lang="en-US" sz="2800" b="1" i="1" smtClean="0">
                    <a:latin typeface="+mj-lt"/>
                  </a:rPr>
                  <a:t>Ví dụ 1: </a:t>
                </a:r>
                <a:r>
                  <a:rPr lang="en-US" sz="2800" smtClean="0">
                    <a:latin typeface="+mj-lt"/>
                  </a:rPr>
                  <a:t>Chỉ ra các phân thức trong các biểu thức sau đây:</a:t>
                </a:r>
              </a:p>
              <a:p>
                <a:pPr>
                  <a:lnSpc>
                    <a:spcPct val="130000"/>
                  </a:lnSpc>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2</m:t>
                          </m:r>
                          <m:r>
                            <a:rPr lang="en-US" sz="2800" b="0" i="1" smtClean="0">
                              <a:latin typeface="Cambria Math" panose="02040503050406030204" pitchFamily="18" charset="0"/>
                            </a:rPr>
                            <m:t>𝑥</m:t>
                          </m:r>
                          <m:r>
                            <a:rPr lang="en-US" sz="2800" b="0" i="1" smtClean="0">
                              <a:latin typeface="Cambria Math" panose="02040503050406030204" pitchFamily="18" charset="0"/>
                            </a:rPr>
                            <m:t>+1</m:t>
                          </m:r>
                        </m:num>
                        <m:den>
                          <m:r>
                            <a:rPr lang="en-US" sz="2800" b="0" i="1" smtClean="0">
                              <a:latin typeface="Cambria Math" panose="02040503050406030204" pitchFamily="18" charset="0"/>
                            </a:rPr>
                            <m:t>𝑥</m:t>
                          </m:r>
                          <m:r>
                            <a:rPr lang="en-US" sz="2800" b="0" i="1" smtClean="0">
                              <a:latin typeface="Cambria Math" panose="02040503050406030204" pitchFamily="18" charset="0"/>
                            </a:rPr>
                            <m:t>−3</m:t>
                          </m:r>
                        </m:den>
                      </m:f>
                      <m:r>
                        <a:rPr lang="en-US" sz="2800" b="0" i="1" smtClean="0">
                          <a:latin typeface="Cambria Math" panose="02040503050406030204" pitchFamily="18" charset="0"/>
                        </a:rPr>
                        <m:t>;</m:t>
                      </m:r>
                      <m:f>
                        <m:fPr>
                          <m:ctrlPr>
                            <a:rPr lang="en-US" sz="2800" i="1" smtClean="0">
                              <a:latin typeface="Cambria Math" panose="02040503050406030204" pitchFamily="18" charset="0"/>
                            </a:rPr>
                          </m:ctrlPr>
                        </m:fPr>
                        <m:num>
                          <m:r>
                            <a:rPr lang="en-US" sz="2800" b="0" i="1" smtClean="0">
                              <a:latin typeface="Cambria Math" panose="02040503050406030204" pitchFamily="18" charset="0"/>
                            </a:rPr>
                            <m:t>𝑎𝑏</m:t>
                          </m:r>
                        </m:num>
                        <m:den>
                          <m:r>
                            <a:rPr lang="en-US" sz="2800" b="0" i="1" smtClean="0">
                              <a:latin typeface="Cambria Math" panose="02040503050406030204" pitchFamily="18" charset="0"/>
                            </a:rPr>
                            <m:t>𝑎</m:t>
                          </m:r>
                          <m:r>
                            <a:rPr lang="en-US" sz="2800" b="0" i="1" smtClean="0">
                              <a:latin typeface="Cambria Math" panose="02040503050406030204" pitchFamily="18" charset="0"/>
                            </a:rPr>
                            <m:t>+</m:t>
                          </m:r>
                          <m:r>
                            <a:rPr lang="en-US" sz="2800" b="0" i="1" smtClean="0">
                              <a:latin typeface="Cambria Math" panose="02040503050406030204" pitchFamily="18" charset="0"/>
                            </a:rPr>
                            <m:t>𝑏</m:t>
                          </m:r>
                        </m:den>
                      </m:f>
                      <m:r>
                        <a:rPr lang="en-US" sz="2800" b="0" i="1" smtClean="0">
                          <a:latin typeface="Cambria Math" panose="02040503050406030204" pitchFamily="18" charset="0"/>
                        </a:rPr>
                        <m:t>;</m:t>
                      </m:r>
                      <m:sSup>
                        <m:sSupPr>
                          <m:ctrlPr>
                            <a:rPr lang="en-US" sz="2800" i="1" smtClean="0">
                              <a:latin typeface="Cambria Math" panose="02040503050406030204" pitchFamily="18" charset="0"/>
                            </a:rPr>
                          </m:ctrlPr>
                        </m:sSupPr>
                        <m:e>
                          <m:r>
                            <a:rPr lang="en-US" sz="2800" b="0" i="1" smtClean="0">
                              <a:latin typeface="Cambria Math" panose="02040503050406030204" pitchFamily="18" charset="0"/>
                            </a:rPr>
                            <m:t>𝑥</m:t>
                          </m:r>
                        </m:e>
                        <m:sup>
                          <m:r>
                            <a:rPr lang="en-US" sz="2800" b="0" i="1" smtClean="0">
                              <a:latin typeface="Cambria Math" panose="02040503050406030204" pitchFamily="18" charset="0"/>
                            </a:rPr>
                            <m:t>2</m:t>
                          </m:r>
                        </m:sup>
                      </m:sSup>
                      <m:r>
                        <a:rPr lang="en-US" sz="2800" b="0" i="1" smtClean="0">
                          <a:latin typeface="Cambria Math" panose="02040503050406030204" pitchFamily="18" charset="0"/>
                        </a:rPr>
                        <m:t>+2</m:t>
                      </m:r>
                      <m:r>
                        <a:rPr lang="en-US" sz="2800" b="0" i="1" smtClean="0">
                          <a:latin typeface="Cambria Math" panose="02040503050406030204" pitchFamily="18" charset="0"/>
                        </a:rPr>
                        <m:t>𝑥</m:t>
                      </m:r>
                      <m:r>
                        <a:rPr lang="en-US" sz="2800" b="0" i="1" smtClean="0">
                          <a:latin typeface="Cambria Math" panose="02040503050406030204" pitchFamily="18" charset="0"/>
                        </a:rPr>
                        <m:t>+1;</m:t>
                      </m:r>
                      <m:rad>
                        <m:radPr>
                          <m:degHide m:val="on"/>
                          <m:ctrlPr>
                            <a:rPr lang="en-US" sz="2800" i="1" smtClean="0">
                              <a:latin typeface="Cambria Math" panose="02040503050406030204" pitchFamily="18" charset="0"/>
                            </a:rPr>
                          </m:ctrlPr>
                        </m:radPr>
                        <m:deg/>
                        <m:e>
                          <m:r>
                            <a:rPr lang="en-US" sz="2800" b="0" i="1" smtClean="0">
                              <a:latin typeface="Cambria Math" panose="02040503050406030204" pitchFamily="18" charset="0"/>
                            </a:rPr>
                            <m:t>5</m:t>
                          </m:r>
                        </m:e>
                      </m:rad>
                      <m:r>
                        <a:rPr lang="en-US" sz="2800" b="0" i="1" smtClean="0">
                          <a:latin typeface="Cambria Math" panose="02040503050406030204" pitchFamily="18" charset="0"/>
                        </a:rPr>
                        <m:t>;</m:t>
                      </m:r>
                      <m:f>
                        <m:fPr>
                          <m:ctrlPr>
                            <a:rPr lang="en-US" sz="2800" i="1" smtClean="0">
                              <a:latin typeface="Cambria Math" panose="02040503050406030204" pitchFamily="18" charset="0"/>
                            </a:rPr>
                          </m:ctrlPr>
                        </m:fPr>
                        <m:num>
                          <m:rad>
                            <m:radPr>
                              <m:degHide m:val="on"/>
                              <m:ctrlPr>
                                <a:rPr lang="en-US" sz="2800" i="1" smtClean="0">
                                  <a:latin typeface="Cambria Math" panose="02040503050406030204" pitchFamily="18" charset="0"/>
                                </a:rPr>
                              </m:ctrlPr>
                            </m:radPr>
                            <m:deg/>
                            <m:e>
                              <m:r>
                                <a:rPr lang="en-US" sz="2800" b="0" i="1" smtClean="0">
                                  <a:latin typeface="Cambria Math" panose="02040503050406030204" pitchFamily="18" charset="0"/>
                                </a:rPr>
                                <m:t>𝑥</m:t>
                              </m:r>
                            </m:e>
                          </m:rad>
                        </m:num>
                        <m:den>
                          <m:r>
                            <a:rPr lang="en-US" sz="2800" b="0" i="1" smtClean="0">
                              <a:latin typeface="Cambria Math" panose="02040503050406030204" pitchFamily="18" charset="0"/>
                            </a:rPr>
                            <m:t>𝑥</m:t>
                          </m:r>
                          <m:r>
                            <a:rPr lang="en-US" sz="2800" b="0" i="1" smtClean="0">
                              <a:latin typeface="Cambria Math" panose="02040503050406030204" pitchFamily="18" charset="0"/>
                            </a:rPr>
                            <m:t>+1</m:t>
                          </m:r>
                        </m:den>
                      </m:f>
                    </m:oMath>
                  </m:oMathPara>
                </a14:m>
                <a:endParaRPr lang="en-US" sz="2800" i="1">
                  <a:latin typeface="+mj-lt"/>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11780" y="965775"/>
                <a:ext cx="11170620" cy="1793696"/>
              </a:xfrm>
              <a:prstGeom prst="rect">
                <a:avLst/>
              </a:prstGeom>
              <a:blipFill>
                <a:blip r:embed="rId2"/>
                <a:stretch>
                  <a:fillRect l="-11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457200" y="2772310"/>
                <a:ext cx="11049000" cy="2866490"/>
              </a:xfrm>
              <a:prstGeom prst="rect">
                <a:avLst/>
              </a:prstGeom>
              <a:noFill/>
            </p:spPr>
            <p:txBody>
              <a:bodyPr wrap="square" rtlCol="0">
                <a:spAutoFit/>
              </a:bodyPr>
              <a:lstStyle/>
              <a:p>
                <a:pPr algn="ctr">
                  <a:lnSpc>
                    <a:spcPct val="130000"/>
                  </a:lnSpc>
                </a:pPr>
                <a:r>
                  <a:rPr lang="en-US" sz="2800" i="1" smtClean="0">
                    <a:latin typeface="+mj-lt"/>
                  </a:rPr>
                  <a:t>Giải</a:t>
                </a:r>
              </a:p>
              <a:p>
                <a:pPr>
                  <a:lnSpc>
                    <a:spcPct val="130000"/>
                  </a:lnSpc>
                </a:pPr>
                <a14:m>
                  <m:oMathPara xmlns:m="http://schemas.openxmlformats.org/officeDocument/2006/math">
                    <m:oMathParaPr>
                      <m:jc m:val="left"/>
                    </m:oMathParaPr>
                    <m:oMath xmlns:m="http://schemas.openxmlformats.org/officeDocument/2006/math">
                      <m:r>
                        <m:rPr>
                          <m:sty m:val="p"/>
                        </m:rPr>
                        <a:rPr lang="en-US" sz="2800" b="0" i="0" smtClean="0">
                          <a:latin typeface="Cambria Math" panose="02040503050406030204" pitchFamily="18" charset="0"/>
                        </a:rPr>
                        <m:t>Trong</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c</m:t>
                      </m:r>
                      <m:r>
                        <a:rPr lang="en-US" sz="2800" b="0" i="0" smtClean="0">
                          <a:latin typeface="Cambria Math" panose="02040503050406030204" pitchFamily="18" charset="0"/>
                        </a:rPr>
                        <m:t>á</m:t>
                      </m:r>
                      <m:r>
                        <m:rPr>
                          <m:sty m:val="p"/>
                        </m:rPr>
                        <a:rPr lang="en-US" sz="2800" b="0" i="0" smtClean="0">
                          <a:latin typeface="Cambria Math" panose="02040503050406030204" pitchFamily="18" charset="0"/>
                        </a:rPr>
                        <m:t>c</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bi</m:t>
                      </m:r>
                      <m:r>
                        <a:rPr lang="en-US" sz="2800" b="0" i="0" smtClean="0">
                          <a:latin typeface="Cambria Math" panose="02040503050406030204" pitchFamily="18" charset="0"/>
                        </a:rPr>
                        <m:t>ể</m:t>
                      </m:r>
                      <m:r>
                        <m:rPr>
                          <m:sty m:val="p"/>
                        </m:rPr>
                        <a:rPr lang="en-US" sz="2800" b="0" i="0" smtClean="0">
                          <a:latin typeface="Cambria Math" panose="02040503050406030204" pitchFamily="18" charset="0"/>
                        </a:rPr>
                        <m:t>u</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th</m:t>
                      </m:r>
                      <m:r>
                        <a:rPr lang="en-US" sz="2800" b="0" i="0" smtClean="0">
                          <a:latin typeface="Cambria Math" panose="02040503050406030204" pitchFamily="18" charset="0"/>
                        </a:rPr>
                        <m:t>ứ</m:t>
                      </m:r>
                      <m:r>
                        <m:rPr>
                          <m:sty m:val="p"/>
                        </m:rPr>
                        <a:rPr lang="en-US" sz="2800" b="0" i="0" smtClean="0">
                          <a:latin typeface="Cambria Math" panose="02040503050406030204" pitchFamily="18" charset="0"/>
                        </a:rPr>
                        <m:t>c</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tr</m:t>
                      </m:r>
                      <m:r>
                        <a:rPr lang="en-US" sz="2800" b="0" i="0" smtClean="0">
                          <a:latin typeface="Cambria Math" panose="02040503050406030204" pitchFamily="18" charset="0"/>
                        </a:rPr>
                        <m:t>ê</m:t>
                      </m:r>
                      <m:r>
                        <m:rPr>
                          <m:sty m:val="p"/>
                        </m:rPr>
                        <a:rPr lang="en-US" sz="2800" b="0" i="0" smtClean="0">
                          <a:latin typeface="Cambria Math" panose="02040503050406030204" pitchFamily="18" charset="0"/>
                        </a:rPr>
                        <m:t>n</m:t>
                      </m:r>
                      <m:r>
                        <a:rPr lang="en-US" sz="2800" b="0" i="0"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2</m:t>
                          </m:r>
                          <m:r>
                            <a:rPr lang="en-US" sz="2800" i="1">
                              <a:latin typeface="Cambria Math" panose="02040503050406030204" pitchFamily="18" charset="0"/>
                            </a:rPr>
                            <m:t>𝑥</m:t>
                          </m:r>
                          <m:r>
                            <a:rPr lang="en-US" sz="2800" i="1">
                              <a:latin typeface="Cambria Math" panose="02040503050406030204" pitchFamily="18" charset="0"/>
                            </a:rPr>
                            <m:t>+1</m:t>
                          </m:r>
                        </m:num>
                        <m:den>
                          <m:r>
                            <a:rPr lang="en-US" sz="2800" i="1">
                              <a:latin typeface="Cambria Math" panose="02040503050406030204" pitchFamily="18" charset="0"/>
                            </a:rPr>
                            <m:t>𝑥</m:t>
                          </m:r>
                          <m:r>
                            <a:rPr lang="en-US" sz="2800" i="1">
                              <a:latin typeface="Cambria Math" panose="02040503050406030204" pitchFamily="18" charset="0"/>
                            </a:rPr>
                            <m:t>−3</m:t>
                          </m:r>
                        </m:den>
                      </m:f>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𝑎𝑏</m:t>
                          </m:r>
                        </m:num>
                        <m:den>
                          <m:r>
                            <a:rPr lang="en-US" sz="2800" i="1">
                              <a:latin typeface="Cambria Math" panose="02040503050406030204" pitchFamily="18" charset="0"/>
                            </a:rPr>
                            <m:t>𝑎</m:t>
                          </m:r>
                          <m:r>
                            <a:rPr lang="en-US" sz="2800" i="1">
                              <a:latin typeface="Cambria Math" panose="02040503050406030204" pitchFamily="18" charset="0"/>
                            </a:rPr>
                            <m:t>+</m:t>
                          </m:r>
                          <m:r>
                            <a:rPr lang="en-US" sz="2800" i="1">
                              <a:latin typeface="Cambria Math" panose="02040503050406030204" pitchFamily="18" charset="0"/>
                            </a:rPr>
                            <m:t>𝑏</m:t>
                          </m:r>
                        </m:den>
                      </m:f>
                      <m:r>
                        <a:rPr lang="en-US" sz="2800" i="1">
                          <a:latin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2</m:t>
                          </m:r>
                        </m:sup>
                      </m:sSup>
                      <m:r>
                        <a:rPr lang="en-US" sz="2800" i="1">
                          <a:latin typeface="Cambria Math" panose="02040503050406030204" pitchFamily="18" charset="0"/>
                        </a:rPr>
                        <m:t>+2</m:t>
                      </m:r>
                      <m:r>
                        <a:rPr lang="en-US" sz="2800" i="1">
                          <a:latin typeface="Cambria Math" panose="02040503050406030204" pitchFamily="18" charset="0"/>
                        </a:rPr>
                        <m:t>𝑥</m:t>
                      </m:r>
                      <m:r>
                        <a:rPr lang="en-US" sz="2800" i="1">
                          <a:latin typeface="Cambria Math" panose="02040503050406030204" pitchFamily="18" charset="0"/>
                        </a:rPr>
                        <m:t>+1;</m:t>
                      </m:r>
                      <m:rad>
                        <m:radPr>
                          <m:degHide m:val="on"/>
                          <m:ctrlPr>
                            <a:rPr lang="en-US" sz="2800" i="1">
                              <a:latin typeface="Cambria Math" panose="02040503050406030204" pitchFamily="18" charset="0"/>
                            </a:rPr>
                          </m:ctrlPr>
                        </m:radPr>
                        <m:deg/>
                        <m:e>
                          <m:r>
                            <a:rPr lang="en-US" sz="2800" i="1">
                              <a:latin typeface="Cambria Math" panose="02040503050406030204" pitchFamily="18" charset="0"/>
                            </a:rPr>
                            <m:t>5</m:t>
                          </m:r>
                        </m:e>
                      </m:rad>
                      <m:r>
                        <a:rPr lang="en-US" sz="2800" b="0" i="1" smtClean="0">
                          <a:latin typeface="Cambria Math" panose="02040503050406030204" pitchFamily="18" charset="0"/>
                        </a:rPr>
                        <m:t> </m:t>
                      </m:r>
                      <m:r>
                        <m:rPr>
                          <m:sty m:val="p"/>
                        </m:rPr>
                        <a:rPr lang="en-US" sz="2800" b="0" i="0" smtClean="0">
                          <a:latin typeface="Cambria Math" panose="02040503050406030204" pitchFamily="18" charset="0"/>
                        </a:rPr>
                        <m:t>l</m:t>
                      </m:r>
                      <m:r>
                        <a:rPr lang="en-US" sz="2800" b="0" i="0" smtClean="0">
                          <a:latin typeface="Cambria Math" panose="02040503050406030204" pitchFamily="18" charset="0"/>
                        </a:rPr>
                        <m:t>à </m:t>
                      </m:r>
                      <m:r>
                        <m:rPr>
                          <m:sty m:val="p"/>
                        </m:rPr>
                        <a:rPr lang="en-US" sz="2800" b="0" i="0" smtClean="0">
                          <a:latin typeface="Cambria Math" panose="02040503050406030204" pitchFamily="18" charset="0"/>
                        </a:rPr>
                        <m:t>ph</m:t>
                      </m:r>
                      <m:r>
                        <a:rPr lang="en-US" sz="2800" b="0" i="0" smtClean="0">
                          <a:latin typeface="Cambria Math" panose="02040503050406030204" pitchFamily="18" charset="0"/>
                        </a:rPr>
                        <m:t>â</m:t>
                      </m:r>
                      <m:r>
                        <m:rPr>
                          <m:sty m:val="p"/>
                        </m:rPr>
                        <a:rPr lang="en-US" sz="2800" b="0" i="0" smtClean="0">
                          <a:latin typeface="Cambria Math" panose="02040503050406030204" pitchFamily="18" charset="0"/>
                        </a:rPr>
                        <m:t>n</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th</m:t>
                      </m:r>
                      <m:r>
                        <a:rPr lang="en-US" sz="2800" b="0" i="0" smtClean="0">
                          <a:latin typeface="Cambria Math" panose="02040503050406030204" pitchFamily="18" charset="0"/>
                        </a:rPr>
                        <m:t>ứ</m:t>
                      </m:r>
                      <m:r>
                        <m:rPr>
                          <m:sty m:val="p"/>
                        </m:rPr>
                        <a:rPr lang="en-US" sz="2800" b="0" i="0" smtClean="0">
                          <a:latin typeface="Cambria Math" panose="02040503050406030204" pitchFamily="18" charset="0"/>
                        </a:rPr>
                        <m:t>c</m:t>
                      </m:r>
                      <m:r>
                        <a:rPr lang="en-US" sz="2800" b="0" i="0" smtClean="0">
                          <a:latin typeface="Cambria Math" panose="02040503050406030204" pitchFamily="18" charset="0"/>
                        </a:rPr>
                        <m:t>.</m:t>
                      </m:r>
                    </m:oMath>
                  </m:oMathPara>
                </a14:m>
                <a:endParaRPr lang="en-US" sz="2800" smtClean="0">
                  <a:latin typeface="+mj-lt"/>
                </a:endParaRPr>
              </a:p>
              <a:p>
                <a:pPr>
                  <a:lnSpc>
                    <a:spcPct val="130000"/>
                  </a:lnSpc>
                </a:pPr>
                <a14:m>
                  <m:oMathPara xmlns:m="http://schemas.openxmlformats.org/officeDocument/2006/math">
                    <m:oMathParaPr>
                      <m:jc m:val="left"/>
                    </m:oMathParaPr>
                    <m:oMath xmlns:m="http://schemas.openxmlformats.org/officeDocument/2006/math">
                      <m:r>
                        <m:rPr>
                          <m:sty m:val="p"/>
                        </m:rPr>
                        <a:rPr lang="en-US" sz="2800" b="0" i="0" smtClean="0">
                          <a:latin typeface="Cambria Math" panose="02040503050406030204" pitchFamily="18" charset="0"/>
                        </a:rPr>
                        <m:t>Bi</m:t>
                      </m:r>
                      <m:r>
                        <a:rPr lang="en-US" sz="2800" b="0" i="0" smtClean="0">
                          <a:latin typeface="Cambria Math" panose="02040503050406030204" pitchFamily="18" charset="0"/>
                        </a:rPr>
                        <m:t>ể</m:t>
                      </m:r>
                      <m:r>
                        <m:rPr>
                          <m:sty m:val="p"/>
                        </m:rPr>
                        <a:rPr lang="en-US" sz="2800" b="0" i="0" smtClean="0">
                          <a:latin typeface="Cambria Math" panose="02040503050406030204" pitchFamily="18" charset="0"/>
                        </a:rPr>
                        <m:t>u</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th</m:t>
                      </m:r>
                      <m:r>
                        <a:rPr lang="en-US" sz="2800" b="0" i="0" smtClean="0">
                          <a:latin typeface="Cambria Math" panose="02040503050406030204" pitchFamily="18" charset="0"/>
                        </a:rPr>
                        <m:t>ứ</m:t>
                      </m:r>
                      <m:r>
                        <m:rPr>
                          <m:sty m:val="p"/>
                        </m:rPr>
                        <a:rPr lang="en-US" sz="2800" b="0" i="0" smtClean="0">
                          <a:latin typeface="Cambria Math" panose="02040503050406030204" pitchFamily="18" charset="0"/>
                        </a:rPr>
                        <m:t>c</m:t>
                      </m:r>
                      <m:r>
                        <a:rPr lang="en-US" sz="2800" b="0" i="1" smtClean="0">
                          <a:latin typeface="Cambria Math" panose="02040503050406030204" pitchFamily="18" charset="0"/>
                        </a:rPr>
                        <m:t> </m:t>
                      </m:r>
                      <m:f>
                        <m:fPr>
                          <m:ctrlPr>
                            <a:rPr lang="en-US" sz="2800" i="1">
                              <a:latin typeface="Cambria Math" panose="02040503050406030204" pitchFamily="18" charset="0"/>
                            </a:rPr>
                          </m:ctrlPr>
                        </m:fPr>
                        <m:num>
                          <m:rad>
                            <m:radPr>
                              <m:degHide m:val="on"/>
                              <m:ctrlPr>
                                <a:rPr lang="en-US" sz="2800" i="1">
                                  <a:latin typeface="Cambria Math" panose="02040503050406030204" pitchFamily="18" charset="0"/>
                                </a:rPr>
                              </m:ctrlPr>
                            </m:radPr>
                            <m:deg/>
                            <m:e>
                              <m:r>
                                <a:rPr lang="en-US" sz="2800" i="1">
                                  <a:latin typeface="Cambria Math" panose="02040503050406030204" pitchFamily="18" charset="0"/>
                                </a:rPr>
                                <m:t>𝑥</m:t>
                              </m:r>
                            </m:e>
                          </m:rad>
                        </m:num>
                        <m:den>
                          <m:r>
                            <a:rPr lang="en-US" sz="2800" i="1">
                              <a:latin typeface="Cambria Math" panose="02040503050406030204" pitchFamily="18" charset="0"/>
                            </a:rPr>
                            <m:t>𝑥</m:t>
                          </m:r>
                          <m:r>
                            <a:rPr lang="en-US" sz="2800" i="1">
                              <a:latin typeface="Cambria Math" panose="02040503050406030204" pitchFamily="18" charset="0"/>
                            </a:rPr>
                            <m:t>+1</m:t>
                          </m:r>
                        </m:den>
                      </m:f>
                      <m:r>
                        <a:rPr lang="en-US" sz="2800" b="0" i="1" smtClean="0">
                          <a:latin typeface="Cambria Math" panose="02040503050406030204" pitchFamily="18" charset="0"/>
                        </a:rPr>
                        <m:t> </m:t>
                      </m:r>
                      <m:r>
                        <m:rPr>
                          <m:sty m:val="p"/>
                        </m:rPr>
                        <a:rPr lang="en-US" sz="2800" b="0" i="0" smtClean="0">
                          <a:latin typeface="Cambria Math" panose="02040503050406030204" pitchFamily="18" charset="0"/>
                        </a:rPr>
                        <m:t>kh</m:t>
                      </m:r>
                      <m:r>
                        <a:rPr lang="en-US" sz="2800" b="0" i="0" smtClean="0">
                          <a:latin typeface="Cambria Math" panose="02040503050406030204" pitchFamily="18" charset="0"/>
                        </a:rPr>
                        <m:t>ô</m:t>
                      </m:r>
                      <m:r>
                        <m:rPr>
                          <m:sty m:val="p"/>
                        </m:rPr>
                        <a:rPr lang="en-US" sz="2800" b="0" i="0" smtClean="0">
                          <a:latin typeface="Cambria Math" panose="02040503050406030204" pitchFamily="18" charset="0"/>
                        </a:rPr>
                        <m:t>ng</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ph</m:t>
                      </m:r>
                      <m:r>
                        <a:rPr lang="en-US" sz="2800" b="0" i="0" smtClean="0">
                          <a:latin typeface="Cambria Math" panose="02040503050406030204" pitchFamily="18" charset="0"/>
                        </a:rPr>
                        <m:t>ả</m:t>
                      </m:r>
                      <m:r>
                        <m:rPr>
                          <m:sty m:val="p"/>
                        </m:rPr>
                        <a:rPr lang="en-US" sz="2800" b="0" i="0" smtClean="0">
                          <a:latin typeface="Cambria Math" panose="02040503050406030204" pitchFamily="18" charset="0"/>
                        </a:rPr>
                        <m:t>i</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l</m:t>
                      </m:r>
                      <m:r>
                        <a:rPr lang="en-US" sz="2800" b="0" i="0" smtClean="0">
                          <a:latin typeface="Cambria Math" panose="02040503050406030204" pitchFamily="18" charset="0"/>
                        </a:rPr>
                        <m:t>à </m:t>
                      </m:r>
                      <m:r>
                        <m:rPr>
                          <m:sty m:val="p"/>
                        </m:rPr>
                        <a:rPr lang="en-US" sz="2800" b="0" i="0" smtClean="0">
                          <a:latin typeface="Cambria Math" panose="02040503050406030204" pitchFamily="18" charset="0"/>
                        </a:rPr>
                        <m:t>ph</m:t>
                      </m:r>
                      <m:r>
                        <a:rPr lang="en-US" sz="2800" b="0" i="0" smtClean="0">
                          <a:latin typeface="Cambria Math" panose="02040503050406030204" pitchFamily="18" charset="0"/>
                        </a:rPr>
                        <m:t>â</m:t>
                      </m:r>
                      <m:r>
                        <m:rPr>
                          <m:sty m:val="p"/>
                        </m:rPr>
                        <a:rPr lang="en-US" sz="2800" b="0" i="0" smtClean="0">
                          <a:latin typeface="Cambria Math" panose="02040503050406030204" pitchFamily="18" charset="0"/>
                        </a:rPr>
                        <m:t>n</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th</m:t>
                      </m:r>
                      <m:r>
                        <a:rPr lang="en-US" sz="2800" b="0" i="0" smtClean="0">
                          <a:latin typeface="Cambria Math" panose="02040503050406030204" pitchFamily="18" charset="0"/>
                        </a:rPr>
                        <m:t>ứ</m:t>
                      </m:r>
                      <m:r>
                        <m:rPr>
                          <m:sty m:val="p"/>
                        </m:rPr>
                        <a:rPr lang="en-US" sz="2800" b="0" i="0" smtClean="0">
                          <a:latin typeface="Cambria Math" panose="02040503050406030204" pitchFamily="18" charset="0"/>
                        </a:rPr>
                        <m:t>c</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v</m:t>
                      </m:r>
                      <m:r>
                        <a:rPr lang="en-US" sz="2800" b="0" i="0" smtClean="0">
                          <a:latin typeface="Cambria Math" panose="02040503050406030204" pitchFamily="18" charset="0"/>
                        </a:rPr>
                        <m:t>ì</m:t>
                      </m:r>
                      <m:r>
                        <a:rPr lang="en-US" sz="2800" b="0" i="1" smtClean="0">
                          <a:latin typeface="Cambria Math" panose="02040503050406030204" pitchFamily="18" charset="0"/>
                        </a:rPr>
                        <m:t> </m:t>
                      </m:r>
                      <m:rad>
                        <m:radPr>
                          <m:degHide m:val="on"/>
                          <m:ctrlPr>
                            <a:rPr lang="en-US" sz="2800" i="1">
                              <a:latin typeface="Cambria Math" panose="02040503050406030204" pitchFamily="18" charset="0"/>
                            </a:rPr>
                          </m:ctrlPr>
                        </m:radPr>
                        <m:deg/>
                        <m:e>
                          <m:r>
                            <a:rPr lang="en-US" sz="2800" i="1">
                              <a:latin typeface="Cambria Math" panose="02040503050406030204" pitchFamily="18" charset="0"/>
                            </a:rPr>
                            <m:t>𝑥</m:t>
                          </m:r>
                        </m:e>
                      </m:rad>
                      <m:r>
                        <a:rPr lang="en-US" sz="2800" b="0" i="1" smtClean="0">
                          <a:latin typeface="Cambria Math" panose="02040503050406030204" pitchFamily="18" charset="0"/>
                        </a:rPr>
                        <m:t> </m:t>
                      </m:r>
                      <m:r>
                        <m:rPr>
                          <m:sty m:val="p"/>
                        </m:rPr>
                        <a:rPr lang="en-US" sz="2800" b="0" i="0" smtClean="0">
                          <a:latin typeface="Cambria Math" panose="02040503050406030204" pitchFamily="18" charset="0"/>
                        </a:rPr>
                        <m:t>kh</m:t>
                      </m:r>
                      <m:r>
                        <a:rPr lang="en-US" sz="2800" b="0" i="0" smtClean="0">
                          <a:latin typeface="Cambria Math" panose="02040503050406030204" pitchFamily="18" charset="0"/>
                        </a:rPr>
                        <m:t>ô</m:t>
                      </m:r>
                      <m:r>
                        <m:rPr>
                          <m:sty m:val="p"/>
                        </m:rPr>
                        <a:rPr lang="en-US" sz="2800" b="0" i="0" smtClean="0">
                          <a:latin typeface="Cambria Math" panose="02040503050406030204" pitchFamily="18" charset="0"/>
                        </a:rPr>
                        <m:t>ng</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ph</m:t>
                      </m:r>
                      <m:r>
                        <a:rPr lang="en-US" sz="2800" b="0" i="0" smtClean="0">
                          <a:latin typeface="Cambria Math" panose="02040503050406030204" pitchFamily="18" charset="0"/>
                        </a:rPr>
                        <m:t>ả</m:t>
                      </m:r>
                      <m:r>
                        <m:rPr>
                          <m:sty m:val="p"/>
                        </m:rPr>
                        <a:rPr lang="en-US" sz="2800" b="0" i="0" smtClean="0">
                          <a:latin typeface="Cambria Math" panose="02040503050406030204" pitchFamily="18" charset="0"/>
                        </a:rPr>
                        <m:t>i</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l</m:t>
                      </m:r>
                      <m:r>
                        <a:rPr lang="en-US" sz="2800" b="0" i="0" smtClean="0">
                          <a:latin typeface="Cambria Math" panose="02040503050406030204" pitchFamily="18" charset="0"/>
                        </a:rPr>
                        <m:t>à đ</m:t>
                      </m:r>
                      <m:r>
                        <m:rPr>
                          <m:sty m:val="p"/>
                        </m:rPr>
                        <a:rPr lang="en-US" sz="2800" b="0" i="0" smtClean="0">
                          <a:latin typeface="Cambria Math" panose="02040503050406030204" pitchFamily="18" charset="0"/>
                        </a:rPr>
                        <m:t>a</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th</m:t>
                      </m:r>
                      <m:r>
                        <a:rPr lang="en-US" sz="2800" b="0" i="0" smtClean="0">
                          <a:latin typeface="Cambria Math" panose="02040503050406030204" pitchFamily="18" charset="0"/>
                        </a:rPr>
                        <m:t>ứ</m:t>
                      </m:r>
                      <m:r>
                        <m:rPr>
                          <m:sty m:val="p"/>
                        </m:rPr>
                        <a:rPr lang="en-US" sz="2800" b="0" i="0" smtClean="0">
                          <a:latin typeface="Cambria Math" panose="02040503050406030204" pitchFamily="18" charset="0"/>
                        </a:rPr>
                        <m:t>c</m:t>
                      </m:r>
                      <m:r>
                        <a:rPr lang="en-US" sz="2800" b="0" i="0" smtClean="0">
                          <a:latin typeface="Cambria Math" panose="02040503050406030204" pitchFamily="18" charset="0"/>
                        </a:rPr>
                        <m:t>.</m:t>
                      </m:r>
                    </m:oMath>
                  </m:oMathPara>
                </a14:m>
                <a:endParaRPr lang="en-US" sz="2800">
                  <a:latin typeface="+mj-lt"/>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457200" y="2772310"/>
                <a:ext cx="11049000" cy="2866490"/>
              </a:xfrm>
              <a:prstGeom prst="rect">
                <a:avLst/>
              </a:prstGeom>
              <a:blipFill>
                <a:blip r:embed="rId3"/>
                <a:stretch>
                  <a:fillRect/>
                </a:stretch>
              </a:blipFill>
            </p:spPr>
            <p:txBody>
              <a:bodyPr/>
              <a:lstStyle/>
              <a:p>
                <a:r>
                  <a:rPr lang="en-US">
                    <a:noFill/>
                  </a:rPr>
                  <a:t> </a:t>
                </a:r>
              </a:p>
            </p:txBody>
          </p:sp>
        </mc:Fallback>
      </mc:AlternateContent>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63489" y="329625"/>
            <a:ext cx="4384711"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smtClean="0">
                <a:ln/>
                <a:solidFill>
                  <a:srgbClr val="C00000"/>
                </a:solidFill>
                <a:latin typeface="+mj-lt"/>
              </a:rPr>
              <a:t>1. PHÂN </a:t>
            </a:r>
            <a:r>
              <a:rPr lang="en-US" sz="3200" b="1">
                <a:ln/>
                <a:solidFill>
                  <a:srgbClr val="C00000"/>
                </a:solidFill>
                <a:latin typeface="+mj-lt"/>
              </a:rPr>
              <a:t>THỨC ĐẠI SỐ</a:t>
            </a:r>
          </a:p>
        </p:txBody>
      </p:sp>
      <mc:AlternateContent xmlns:mc="http://schemas.openxmlformats.org/markup-compatibility/2006" xmlns:a14="http://schemas.microsoft.com/office/drawing/2010/main">
        <mc:Choice Requires="a14">
          <p:sp>
            <p:nvSpPr>
              <p:cNvPr id="29" name="Round Diagonal Corner Rectangle 28"/>
              <p:cNvSpPr/>
              <p:nvPr/>
            </p:nvSpPr>
            <p:spPr>
              <a:xfrm>
                <a:off x="457199" y="1219200"/>
                <a:ext cx="11277601" cy="3135965"/>
              </a:xfrm>
              <a:prstGeom prst="round2Diag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22960" tIns="45720" rIns="72000" bIns="45720" numCol="1" spcCol="0" rtlCol="0" fromWordArt="0" anchor="ctr" anchorCtr="0" forceAA="0" compatLnSpc="1">
                <a:prstTxWarp prst="textNoShape">
                  <a:avLst/>
                </a:prstTxWarp>
                <a:spAutoFit/>
              </a:bodyPr>
              <a:lstStyle/>
              <a:p>
                <a:pPr>
                  <a:lnSpc>
                    <a:spcPct val="130000"/>
                  </a:lnSpc>
                  <a:spcAft>
                    <a:spcPts val="0"/>
                  </a:spcAft>
                </a:pPr>
                <a14:m>
                  <m:oMathPara xmlns:m="http://schemas.openxmlformats.org/officeDocument/2006/math">
                    <m:oMathParaPr>
                      <m:jc m:val="left"/>
                    </m:oMathParaPr>
                    <m:oMath xmlns:m="http://schemas.openxmlformats.org/officeDocument/2006/math">
                      <m:r>
                        <m:rPr>
                          <m:nor/>
                        </m:rPr>
                        <a:rPr lang="en-US" sz="2800">
                          <a:ln w="0"/>
                          <a:solidFill>
                            <a:schemeClr val="tx1"/>
                          </a:solidFill>
                          <a:effectLst>
                            <a:outerShdw blurRad="38100" dist="19050" dir="2700000" algn="tl" rotWithShape="0">
                              <a:schemeClr val="dk1">
                                <a:alpha val="40000"/>
                              </a:schemeClr>
                            </a:outerShdw>
                          </a:effectLst>
                        </a:rPr>
                        <m:t>Cho</m:t>
                      </m:r>
                      <m:r>
                        <m:rPr>
                          <m:nor/>
                        </m:rPr>
                        <a:rPr lang="en-US" sz="2800">
                          <a:ln w="0"/>
                          <a:solidFill>
                            <a:schemeClr val="tx1"/>
                          </a:solidFill>
                          <a:effectLst>
                            <a:outerShdw blurRad="38100" dist="19050" dir="2700000" algn="tl" rotWithShape="0">
                              <a:schemeClr val="dk1">
                                <a:alpha val="40000"/>
                              </a:schemeClr>
                            </a:outerShdw>
                          </a:effectLst>
                        </a:rPr>
                        <m:t> </m:t>
                      </m:r>
                      <m:r>
                        <m:rPr>
                          <m:nor/>
                        </m:rPr>
                        <a:rPr lang="en-US" sz="2800">
                          <a:ln w="0"/>
                          <a:solidFill>
                            <a:schemeClr val="tx1"/>
                          </a:solidFill>
                          <a:effectLst>
                            <a:outerShdw blurRad="38100" dist="19050" dir="2700000" algn="tl" rotWithShape="0">
                              <a:schemeClr val="dk1">
                                <a:alpha val="40000"/>
                              </a:schemeClr>
                            </a:outerShdw>
                          </a:effectLst>
                        </a:rPr>
                        <m:t>bi</m:t>
                      </m:r>
                      <m:r>
                        <m:rPr>
                          <m:nor/>
                        </m:rPr>
                        <a:rPr lang="en-US" sz="2800">
                          <a:ln w="0"/>
                          <a:solidFill>
                            <a:schemeClr val="tx1"/>
                          </a:solidFill>
                          <a:effectLst>
                            <a:outerShdw blurRad="38100" dist="19050" dir="2700000" algn="tl" rotWithShape="0">
                              <a:schemeClr val="dk1">
                                <a:alpha val="40000"/>
                              </a:schemeClr>
                            </a:outerShdw>
                          </a:effectLst>
                        </a:rPr>
                        <m:t>ể</m:t>
                      </m:r>
                      <m:r>
                        <m:rPr>
                          <m:nor/>
                        </m:rPr>
                        <a:rPr lang="en-US" sz="2800">
                          <a:ln w="0"/>
                          <a:solidFill>
                            <a:schemeClr val="tx1"/>
                          </a:solidFill>
                          <a:effectLst>
                            <a:outerShdw blurRad="38100" dist="19050" dir="2700000" algn="tl" rotWithShape="0">
                              <a:schemeClr val="dk1">
                                <a:alpha val="40000"/>
                              </a:schemeClr>
                            </a:outerShdw>
                          </a:effectLst>
                        </a:rPr>
                        <m:t>u</m:t>
                      </m:r>
                      <m:r>
                        <m:rPr>
                          <m:nor/>
                        </m:rPr>
                        <a:rPr lang="en-US" sz="2800">
                          <a:ln w="0"/>
                          <a:solidFill>
                            <a:schemeClr val="tx1"/>
                          </a:solidFill>
                          <a:effectLst>
                            <a:outerShdw blurRad="38100" dist="19050" dir="2700000" algn="tl" rotWithShape="0">
                              <a:schemeClr val="dk1">
                                <a:alpha val="40000"/>
                              </a:schemeClr>
                            </a:outerShdw>
                          </a:effectLst>
                        </a:rPr>
                        <m:t> </m:t>
                      </m:r>
                      <m:r>
                        <m:rPr>
                          <m:nor/>
                        </m:rPr>
                        <a:rPr lang="en-US" sz="2800">
                          <a:ln w="0"/>
                          <a:solidFill>
                            <a:schemeClr val="tx1"/>
                          </a:solidFill>
                          <a:effectLst>
                            <a:outerShdw blurRad="38100" dist="19050" dir="2700000" algn="tl" rotWithShape="0">
                              <a:schemeClr val="dk1">
                                <a:alpha val="40000"/>
                              </a:schemeClr>
                            </a:outerShdw>
                          </a:effectLst>
                        </a:rPr>
                        <m:t>th</m:t>
                      </m:r>
                      <m:r>
                        <m:rPr>
                          <m:nor/>
                        </m:rPr>
                        <a:rPr lang="en-US" sz="2800">
                          <a:ln w="0"/>
                          <a:solidFill>
                            <a:schemeClr val="tx1"/>
                          </a:solidFill>
                          <a:effectLst>
                            <a:outerShdw blurRad="38100" dist="19050" dir="2700000" algn="tl" rotWithShape="0">
                              <a:schemeClr val="dk1">
                                <a:alpha val="40000"/>
                              </a:schemeClr>
                            </a:outerShdw>
                          </a:effectLst>
                        </a:rPr>
                        <m:t>ứ</m:t>
                      </m:r>
                      <m:r>
                        <m:rPr>
                          <m:nor/>
                        </m:rPr>
                        <a:rPr lang="en-US" sz="2800">
                          <a:ln w="0"/>
                          <a:solidFill>
                            <a:schemeClr val="tx1"/>
                          </a:solidFill>
                          <a:effectLst>
                            <a:outerShdw blurRad="38100" dist="19050" dir="2700000" algn="tl" rotWithShape="0">
                              <a:schemeClr val="dk1">
                                <a:alpha val="40000"/>
                              </a:schemeClr>
                            </a:outerShdw>
                          </a:effectLst>
                        </a:rPr>
                        <m:t>c</m:t>
                      </m:r>
                      <m:r>
                        <a:rPr lang="en-US" sz="28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 </m:t>
                      </m:r>
                      <m:r>
                        <a:rPr lang="en-US" sz="28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𝑃</m:t>
                      </m:r>
                      <m:r>
                        <a:rPr lang="en-US" sz="28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m:t>
                      </m:r>
                      <m:f>
                        <m:fPr>
                          <m:ctrlPr>
                            <a:rPr lang="en-US" sz="28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fPr>
                        <m:num>
                          <m:sSup>
                            <m:sSupPr>
                              <m:ctrlPr>
                                <a:rPr lang="en-US" sz="28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sSupPr>
                            <m:e>
                              <m:r>
                                <a:rPr lang="en-US" sz="28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𝑥</m:t>
                              </m:r>
                            </m:e>
                            <m:sup>
                              <m:r>
                                <a:rPr lang="en-US" sz="28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2</m:t>
                              </m:r>
                            </m:sup>
                          </m:sSup>
                          <m:r>
                            <a:rPr lang="en-US" sz="28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−1</m:t>
                          </m:r>
                        </m:num>
                        <m:den>
                          <m:r>
                            <a:rPr lang="en-US" sz="28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2</m:t>
                          </m:r>
                          <m:r>
                            <a:rPr lang="en-US" sz="28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𝑥</m:t>
                          </m:r>
                          <m:r>
                            <a:rPr lang="en-US" sz="28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+1</m:t>
                          </m:r>
                        </m:den>
                      </m:f>
                    </m:oMath>
                  </m:oMathPara>
                </a14:m>
                <a:endParaRPr lang="en-US" sz="2800">
                  <a:ln w="0"/>
                  <a:solidFill>
                    <a:schemeClr val="tx1"/>
                  </a:solidFill>
                  <a:effectLst>
                    <a:outerShdw blurRad="38100" dist="19050" dir="2700000" algn="tl" rotWithShape="0">
                      <a:schemeClr val="dk1">
                        <a:alpha val="40000"/>
                      </a:schemeClr>
                    </a:outerShdw>
                  </a:effectLst>
                </a:endParaRPr>
              </a:p>
              <a:p>
                <a:pPr>
                  <a:lnSpc>
                    <a:spcPct val="130000"/>
                  </a:lnSpc>
                  <a:spcAft>
                    <a:spcPts val="0"/>
                  </a:spcAft>
                </a:pPr>
                <a:r>
                  <a:rPr lang="en-US" sz="2800" smtClean="0">
                    <a:ln w="0"/>
                    <a:solidFill>
                      <a:schemeClr val="tx1"/>
                    </a:solidFill>
                    <a:effectLst>
                      <a:outerShdw blurRad="38100" dist="19050" dir="2700000" algn="tl" rotWithShape="0">
                        <a:schemeClr val="dk1">
                          <a:alpha val="40000"/>
                        </a:schemeClr>
                      </a:outerShdw>
                    </a:effectLst>
                  </a:rPr>
                  <a:t>a) Tìm </a:t>
                </a:r>
                <a:r>
                  <a:rPr lang="en-US" sz="2800">
                    <a:ln w="0"/>
                    <a:solidFill>
                      <a:schemeClr val="tx1"/>
                    </a:solidFill>
                    <a:effectLst>
                      <a:outerShdw blurRad="38100" dist="19050" dir="2700000" algn="tl" rotWithShape="0">
                        <a:schemeClr val="dk1">
                          <a:alpha val="40000"/>
                        </a:schemeClr>
                      </a:outerShdw>
                    </a:effectLst>
                  </a:rPr>
                  <a:t>giá trị của biểu thức tại </a:t>
                </a:r>
                <a14:m>
                  <m:oMath xmlns:m="http://schemas.openxmlformats.org/officeDocument/2006/math">
                    <m:r>
                      <a:rPr lang="en-US" sz="28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𝑥</m:t>
                    </m:r>
                    <m:r>
                      <a:rPr lang="en-US" sz="28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=0</m:t>
                    </m:r>
                  </m:oMath>
                </a14:m>
                <a:endParaRPr lang="en-US" sz="2800" smtClean="0">
                  <a:ln w="0"/>
                  <a:solidFill>
                    <a:schemeClr val="tx1"/>
                  </a:solidFill>
                  <a:effectLst>
                    <a:outerShdw blurRad="38100" dist="19050" dir="2700000" algn="tl" rotWithShape="0">
                      <a:schemeClr val="dk1">
                        <a:alpha val="40000"/>
                      </a:schemeClr>
                    </a:outerShdw>
                  </a:effectLst>
                  <a:latin typeface="+mj-lt"/>
                  <a:ea typeface="Calibri" panose="020F0502020204030204" pitchFamily="34" charset="0"/>
                  <a:cs typeface="Times New Roman" panose="02020603050405020304" pitchFamily="18" charset="0"/>
                </a:endParaRPr>
              </a:p>
              <a:p>
                <a:pPr>
                  <a:lnSpc>
                    <a:spcPct val="130000"/>
                  </a:lnSpc>
                  <a:spcAft>
                    <a:spcPts val="0"/>
                  </a:spcAft>
                </a:pPr>
                <a14:m>
                  <m:oMathPara xmlns:m="http://schemas.openxmlformats.org/officeDocument/2006/math">
                    <m:oMathParaPr>
                      <m:jc m:val="left"/>
                    </m:oMathParaPr>
                    <m:oMath xmlns:m="http://schemas.openxmlformats.org/officeDocument/2006/math">
                      <m:r>
                        <m:rPr>
                          <m:sty m:val="p"/>
                        </m:rPr>
                        <a:rPr lang="en-US" sz="2800">
                          <a:ln w="0"/>
                          <a:solidFill>
                            <a:schemeClr val="tx1"/>
                          </a:solidFill>
                          <a:effectLst>
                            <a:outerShdw blurRad="38100" dist="19050" dir="2700000" algn="tl" rotWithShape="0">
                              <a:schemeClr val="dk1">
                                <a:alpha val="40000"/>
                              </a:schemeClr>
                            </a:outerShdw>
                          </a:effectLst>
                          <a:latin typeface="Cambria Math" panose="02040503050406030204" pitchFamily="18" charset="0"/>
                        </a:rPr>
                        <m:t>b</m:t>
                      </m:r>
                      <m:r>
                        <a:rPr lang="en-US" sz="2800">
                          <a:ln w="0"/>
                          <a:solidFill>
                            <a:schemeClr val="tx1"/>
                          </a:solidFill>
                          <a:effectLst>
                            <a:outerShdw blurRad="38100" dist="19050" dir="2700000" algn="tl" rotWithShape="0">
                              <a:schemeClr val="dk1">
                                <a:alpha val="40000"/>
                              </a:schemeClr>
                            </a:outerShdw>
                          </a:effectLst>
                          <a:latin typeface="Cambria Math" panose="02040503050406030204" pitchFamily="18" charset="0"/>
                        </a:rPr>
                        <m:t>) </m:t>
                      </m:r>
                      <m:r>
                        <m:rPr>
                          <m:nor/>
                        </m:rPr>
                        <a:rPr lang="en-US" sz="2800">
                          <a:ln w="0"/>
                          <a:solidFill>
                            <a:schemeClr val="tx1"/>
                          </a:solidFill>
                          <a:effectLst>
                            <a:outerShdw blurRad="38100" dist="19050" dir="2700000" algn="tl" rotWithShape="0">
                              <a:schemeClr val="dk1">
                                <a:alpha val="40000"/>
                              </a:schemeClr>
                            </a:outerShdw>
                          </a:effectLst>
                        </a:rPr>
                        <m:t>T</m:t>
                      </m:r>
                      <m:r>
                        <m:rPr>
                          <m:nor/>
                        </m:rPr>
                        <a:rPr lang="en-US" sz="2800">
                          <a:ln w="0"/>
                          <a:solidFill>
                            <a:schemeClr val="tx1"/>
                          </a:solidFill>
                          <a:effectLst>
                            <a:outerShdw blurRad="38100" dist="19050" dir="2700000" algn="tl" rotWithShape="0">
                              <a:schemeClr val="dk1">
                                <a:alpha val="40000"/>
                              </a:schemeClr>
                            </a:outerShdw>
                          </a:effectLst>
                        </a:rPr>
                        <m:t>ạ</m:t>
                      </m:r>
                      <m:r>
                        <m:rPr>
                          <m:nor/>
                        </m:rPr>
                        <a:rPr lang="en-US" sz="2800">
                          <a:ln w="0"/>
                          <a:solidFill>
                            <a:schemeClr val="tx1"/>
                          </a:solidFill>
                          <a:effectLst>
                            <a:outerShdw blurRad="38100" dist="19050" dir="2700000" algn="tl" rotWithShape="0">
                              <a:schemeClr val="dk1">
                                <a:alpha val="40000"/>
                              </a:schemeClr>
                            </a:outerShdw>
                          </a:effectLst>
                        </a:rPr>
                        <m:t>i</m:t>
                      </m:r>
                      <m:r>
                        <a:rPr lang="en-US" sz="2800">
                          <a:ln w="0"/>
                          <a:solidFill>
                            <a:schemeClr val="tx1"/>
                          </a:solidFill>
                          <a:effectLst>
                            <a:outerShdw blurRad="38100" dist="19050" dir="2700000" algn="tl" rotWithShape="0">
                              <a:schemeClr val="dk1">
                                <a:alpha val="40000"/>
                              </a:schemeClr>
                            </a:outerShdw>
                          </a:effectLst>
                          <a:latin typeface="Cambria Math" panose="02040503050406030204" pitchFamily="18" charset="0"/>
                        </a:rPr>
                        <m:t> </m:t>
                      </m:r>
                      <m:r>
                        <a:rPr lang="en-US" sz="28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𝑥</m:t>
                      </m:r>
                      <m:r>
                        <a:rPr lang="en-US" sz="28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m:t>
                      </m:r>
                      <m:f>
                        <m:fPr>
                          <m:ctrlPr>
                            <a:rPr lang="en-US" sz="28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fPr>
                        <m:num>
                          <m:r>
                            <a:rPr lang="en-US" sz="28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1</m:t>
                          </m:r>
                        </m:num>
                        <m:den>
                          <m:r>
                            <a:rPr lang="en-US" sz="28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2</m:t>
                          </m:r>
                        </m:den>
                      </m:f>
                      <m:r>
                        <a:rPr lang="en-US" sz="28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 </m:t>
                      </m:r>
                      <m:r>
                        <m:rPr>
                          <m:nor/>
                        </m:rPr>
                        <a:rPr lang="en-US" sz="2800">
                          <a:ln w="0"/>
                          <a:solidFill>
                            <a:schemeClr val="tx1"/>
                          </a:solidFill>
                          <a:effectLst>
                            <a:outerShdw blurRad="38100" dist="19050" dir="2700000" algn="tl" rotWithShape="0">
                              <a:schemeClr val="dk1">
                                <a:alpha val="40000"/>
                              </a:schemeClr>
                            </a:outerShdw>
                          </a:effectLst>
                        </a:rPr>
                        <m:t>gi</m:t>
                      </m:r>
                      <m:r>
                        <m:rPr>
                          <m:nor/>
                        </m:rPr>
                        <a:rPr lang="en-US" sz="2800">
                          <a:ln w="0"/>
                          <a:solidFill>
                            <a:schemeClr val="tx1"/>
                          </a:solidFill>
                          <a:effectLst>
                            <a:outerShdw blurRad="38100" dist="19050" dir="2700000" algn="tl" rotWithShape="0">
                              <a:schemeClr val="dk1">
                                <a:alpha val="40000"/>
                              </a:schemeClr>
                            </a:outerShdw>
                          </a:effectLst>
                        </a:rPr>
                        <m:t>á </m:t>
                      </m:r>
                      <m:r>
                        <m:rPr>
                          <m:nor/>
                        </m:rPr>
                        <a:rPr lang="en-US" sz="2800">
                          <a:ln w="0"/>
                          <a:solidFill>
                            <a:schemeClr val="tx1"/>
                          </a:solidFill>
                          <a:effectLst>
                            <a:outerShdw blurRad="38100" dist="19050" dir="2700000" algn="tl" rotWithShape="0">
                              <a:schemeClr val="dk1">
                                <a:alpha val="40000"/>
                              </a:schemeClr>
                            </a:outerShdw>
                          </a:effectLst>
                        </a:rPr>
                        <m:t>tr</m:t>
                      </m:r>
                      <m:r>
                        <m:rPr>
                          <m:nor/>
                        </m:rPr>
                        <a:rPr lang="en-US" sz="2800">
                          <a:ln w="0"/>
                          <a:solidFill>
                            <a:schemeClr val="tx1"/>
                          </a:solidFill>
                          <a:effectLst>
                            <a:outerShdw blurRad="38100" dist="19050" dir="2700000" algn="tl" rotWithShape="0">
                              <a:schemeClr val="dk1">
                                <a:alpha val="40000"/>
                              </a:schemeClr>
                            </a:outerShdw>
                          </a:effectLst>
                        </a:rPr>
                        <m:t>ị </m:t>
                      </m:r>
                      <m:r>
                        <m:rPr>
                          <m:nor/>
                        </m:rPr>
                        <a:rPr lang="en-US" sz="2800">
                          <a:ln w="0"/>
                          <a:solidFill>
                            <a:schemeClr val="tx1"/>
                          </a:solidFill>
                          <a:effectLst>
                            <a:outerShdw blurRad="38100" dist="19050" dir="2700000" algn="tl" rotWithShape="0">
                              <a:schemeClr val="dk1">
                                <a:alpha val="40000"/>
                              </a:schemeClr>
                            </a:outerShdw>
                          </a:effectLst>
                        </a:rPr>
                        <m:t>c</m:t>
                      </m:r>
                      <m:r>
                        <m:rPr>
                          <m:nor/>
                        </m:rPr>
                        <a:rPr lang="en-US" sz="2800">
                          <a:ln w="0"/>
                          <a:solidFill>
                            <a:schemeClr val="tx1"/>
                          </a:solidFill>
                          <a:effectLst>
                            <a:outerShdw blurRad="38100" dist="19050" dir="2700000" algn="tl" rotWithShape="0">
                              <a:schemeClr val="dk1">
                                <a:alpha val="40000"/>
                              </a:schemeClr>
                            </a:outerShdw>
                          </a:effectLst>
                        </a:rPr>
                        <m:t>ủ</m:t>
                      </m:r>
                      <m:r>
                        <m:rPr>
                          <m:nor/>
                        </m:rPr>
                        <a:rPr lang="en-US" sz="2800">
                          <a:ln w="0"/>
                          <a:solidFill>
                            <a:schemeClr val="tx1"/>
                          </a:solidFill>
                          <a:effectLst>
                            <a:outerShdw blurRad="38100" dist="19050" dir="2700000" algn="tl" rotWithShape="0">
                              <a:schemeClr val="dk1">
                                <a:alpha val="40000"/>
                              </a:schemeClr>
                            </a:outerShdw>
                          </a:effectLst>
                        </a:rPr>
                        <m:t>a</m:t>
                      </m:r>
                      <m:r>
                        <m:rPr>
                          <m:nor/>
                        </m:rPr>
                        <a:rPr lang="en-US" sz="2800">
                          <a:ln w="0"/>
                          <a:solidFill>
                            <a:schemeClr val="tx1"/>
                          </a:solidFill>
                          <a:effectLst>
                            <a:outerShdw blurRad="38100" dist="19050" dir="2700000" algn="tl" rotWithShape="0">
                              <a:schemeClr val="dk1">
                                <a:alpha val="40000"/>
                              </a:schemeClr>
                            </a:outerShdw>
                          </a:effectLst>
                        </a:rPr>
                        <m:t> </m:t>
                      </m:r>
                      <m:r>
                        <m:rPr>
                          <m:nor/>
                        </m:rPr>
                        <a:rPr lang="en-US" sz="2800">
                          <a:ln w="0"/>
                          <a:solidFill>
                            <a:schemeClr val="tx1"/>
                          </a:solidFill>
                          <a:effectLst>
                            <a:outerShdw blurRad="38100" dist="19050" dir="2700000" algn="tl" rotWithShape="0">
                              <a:schemeClr val="dk1">
                                <a:alpha val="40000"/>
                              </a:schemeClr>
                            </a:outerShdw>
                          </a:effectLst>
                        </a:rPr>
                        <m:t>bi</m:t>
                      </m:r>
                      <m:r>
                        <m:rPr>
                          <m:nor/>
                        </m:rPr>
                        <a:rPr lang="en-US" sz="2800">
                          <a:ln w="0"/>
                          <a:solidFill>
                            <a:schemeClr val="tx1"/>
                          </a:solidFill>
                          <a:effectLst>
                            <a:outerShdw blurRad="38100" dist="19050" dir="2700000" algn="tl" rotWithShape="0">
                              <a:schemeClr val="dk1">
                                <a:alpha val="40000"/>
                              </a:schemeClr>
                            </a:outerShdw>
                          </a:effectLst>
                        </a:rPr>
                        <m:t>ể</m:t>
                      </m:r>
                      <m:r>
                        <m:rPr>
                          <m:nor/>
                        </m:rPr>
                        <a:rPr lang="en-US" sz="2800">
                          <a:ln w="0"/>
                          <a:solidFill>
                            <a:schemeClr val="tx1"/>
                          </a:solidFill>
                          <a:effectLst>
                            <a:outerShdw blurRad="38100" dist="19050" dir="2700000" algn="tl" rotWithShape="0">
                              <a:schemeClr val="dk1">
                                <a:alpha val="40000"/>
                              </a:schemeClr>
                            </a:outerShdw>
                          </a:effectLst>
                        </a:rPr>
                        <m:t>u</m:t>
                      </m:r>
                      <m:r>
                        <m:rPr>
                          <m:nor/>
                        </m:rPr>
                        <a:rPr lang="en-US" sz="2800">
                          <a:ln w="0"/>
                          <a:solidFill>
                            <a:schemeClr val="tx1"/>
                          </a:solidFill>
                          <a:effectLst>
                            <a:outerShdw blurRad="38100" dist="19050" dir="2700000" algn="tl" rotWithShape="0">
                              <a:schemeClr val="dk1">
                                <a:alpha val="40000"/>
                              </a:schemeClr>
                            </a:outerShdw>
                          </a:effectLst>
                        </a:rPr>
                        <m:t> </m:t>
                      </m:r>
                      <m:r>
                        <m:rPr>
                          <m:nor/>
                        </m:rPr>
                        <a:rPr lang="en-US" sz="2800">
                          <a:ln w="0"/>
                          <a:solidFill>
                            <a:schemeClr val="tx1"/>
                          </a:solidFill>
                          <a:effectLst>
                            <a:outerShdw blurRad="38100" dist="19050" dir="2700000" algn="tl" rotWithShape="0">
                              <a:schemeClr val="dk1">
                                <a:alpha val="40000"/>
                              </a:schemeClr>
                            </a:outerShdw>
                          </a:effectLst>
                        </a:rPr>
                        <m:t>th</m:t>
                      </m:r>
                      <m:r>
                        <m:rPr>
                          <m:nor/>
                        </m:rPr>
                        <a:rPr lang="en-US" sz="2800">
                          <a:ln w="0"/>
                          <a:solidFill>
                            <a:schemeClr val="tx1"/>
                          </a:solidFill>
                          <a:effectLst>
                            <a:outerShdw blurRad="38100" dist="19050" dir="2700000" algn="tl" rotWithShape="0">
                              <a:schemeClr val="dk1">
                                <a:alpha val="40000"/>
                              </a:schemeClr>
                            </a:outerShdw>
                          </a:effectLst>
                        </a:rPr>
                        <m:t>ứ</m:t>
                      </m:r>
                      <m:r>
                        <m:rPr>
                          <m:nor/>
                        </m:rPr>
                        <a:rPr lang="en-US" sz="2800">
                          <a:ln w="0"/>
                          <a:solidFill>
                            <a:schemeClr val="tx1"/>
                          </a:solidFill>
                          <a:effectLst>
                            <a:outerShdw blurRad="38100" dist="19050" dir="2700000" algn="tl" rotWithShape="0">
                              <a:schemeClr val="dk1">
                                <a:alpha val="40000"/>
                              </a:schemeClr>
                            </a:outerShdw>
                          </a:effectLst>
                        </a:rPr>
                        <m:t>c</m:t>
                      </m:r>
                      <m:r>
                        <m:rPr>
                          <m:nor/>
                        </m:rPr>
                        <a:rPr lang="en-US" sz="2800">
                          <a:ln w="0"/>
                          <a:solidFill>
                            <a:schemeClr val="tx1"/>
                          </a:solidFill>
                          <a:effectLst>
                            <a:outerShdw blurRad="38100" dist="19050" dir="2700000" algn="tl" rotWithShape="0">
                              <a:schemeClr val="dk1">
                                <a:alpha val="40000"/>
                              </a:schemeClr>
                            </a:outerShdw>
                          </a:effectLst>
                        </a:rPr>
                        <m:t> </m:t>
                      </m:r>
                      <m:r>
                        <m:rPr>
                          <m:nor/>
                        </m:rPr>
                        <a:rPr lang="en-US" sz="2800">
                          <a:ln w="0"/>
                          <a:solidFill>
                            <a:schemeClr val="tx1"/>
                          </a:solidFill>
                          <a:effectLst>
                            <a:outerShdw blurRad="38100" dist="19050" dir="2700000" algn="tl" rotWithShape="0">
                              <a:schemeClr val="dk1">
                                <a:alpha val="40000"/>
                              </a:schemeClr>
                            </a:outerShdw>
                          </a:effectLst>
                        </a:rPr>
                        <m:t>c</m:t>
                      </m:r>
                      <m:r>
                        <m:rPr>
                          <m:nor/>
                        </m:rPr>
                        <a:rPr lang="en-US" sz="2800">
                          <a:ln w="0"/>
                          <a:solidFill>
                            <a:schemeClr val="tx1"/>
                          </a:solidFill>
                          <a:effectLst>
                            <a:outerShdw blurRad="38100" dist="19050" dir="2700000" algn="tl" rotWithShape="0">
                              <a:schemeClr val="dk1">
                                <a:alpha val="40000"/>
                              </a:schemeClr>
                            </a:outerShdw>
                          </a:effectLst>
                        </a:rPr>
                        <m:t>ó </m:t>
                      </m:r>
                      <m:r>
                        <m:rPr>
                          <m:nor/>
                        </m:rPr>
                        <a:rPr lang="en-US" sz="2800">
                          <a:ln w="0"/>
                          <a:solidFill>
                            <a:schemeClr val="tx1"/>
                          </a:solidFill>
                          <a:effectLst>
                            <a:outerShdw blurRad="38100" dist="19050" dir="2700000" algn="tl" rotWithShape="0">
                              <a:schemeClr val="dk1">
                                <a:alpha val="40000"/>
                              </a:schemeClr>
                            </a:outerShdw>
                          </a:effectLst>
                        </a:rPr>
                        <m:t>x</m:t>
                      </m:r>
                      <m:r>
                        <m:rPr>
                          <m:nor/>
                        </m:rPr>
                        <a:rPr lang="en-US" sz="2800">
                          <a:ln w="0"/>
                          <a:solidFill>
                            <a:schemeClr val="tx1"/>
                          </a:solidFill>
                          <a:effectLst>
                            <a:outerShdw blurRad="38100" dist="19050" dir="2700000" algn="tl" rotWithShape="0">
                              <a:schemeClr val="dk1">
                                <a:alpha val="40000"/>
                              </a:schemeClr>
                            </a:outerShdw>
                          </a:effectLst>
                        </a:rPr>
                        <m:t>á</m:t>
                      </m:r>
                      <m:r>
                        <m:rPr>
                          <m:nor/>
                        </m:rPr>
                        <a:rPr lang="en-US" sz="2800">
                          <a:ln w="0"/>
                          <a:solidFill>
                            <a:schemeClr val="tx1"/>
                          </a:solidFill>
                          <a:effectLst>
                            <a:outerShdw blurRad="38100" dist="19050" dir="2700000" algn="tl" rotWithShape="0">
                              <a:schemeClr val="dk1">
                                <a:alpha val="40000"/>
                              </a:schemeClr>
                            </a:outerShdw>
                          </a:effectLst>
                        </a:rPr>
                        <m:t>c</m:t>
                      </m:r>
                      <m:r>
                        <m:rPr>
                          <m:nor/>
                        </m:rPr>
                        <a:rPr lang="en-US" sz="2800">
                          <a:ln w="0"/>
                          <a:solidFill>
                            <a:schemeClr val="tx1"/>
                          </a:solidFill>
                          <a:effectLst>
                            <a:outerShdw blurRad="38100" dist="19050" dir="2700000" algn="tl" rotWithShape="0">
                              <a:schemeClr val="dk1">
                                <a:alpha val="40000"/>
                              </a:schemeClr>
                            </a:outerShdw>
                          </a:effectLst>
                        </a:rPr>
                        <m:t> đị</m:t>
                      </m:r>
                      <m:r>
                        <m:rPr>
                          <m:nor/>
                        </m:rPr>
                        <a:rPr lang="en-US" sz="2800">
                          <a:ln w="0"/>
                          <a:solidFill>
                            <a:schemeClr val="tx1"/>
                          </a:solidFill>
                          <a:effectLst>
                            <a:outerShdw blurRad="38100" dist="19050" dir="2700000" algn="tl" rotWithShape="0">
                              <a:schemeClr val="dk1">
                                <a:alpha val="40000"/>
                              </a:schemeClr>
                            </a:outerShdw>
                          </a:effectLst>
                        </a:rPr>
                        <m:t>nh</m:t>
                      </m:r>
                      <m:r>
                        <m:rPr>
                          <m:nor/>
                        </m:rPr>
                        <a:rPr lang="en-US" sz="2800">
                          <a:ln w="0"/>
                          <a:solidFill>
                            <a:schemeClr val="tx1"/>
                          </a:solidFill>
                          <a:effectLst>
                            <a:outerShdw blurRad="38100" dist="19050" dir="2700000" algn="tl" rotWithShape="0">
                              <a:schemeClr val="dk1">
                                <a:alpha val="40000"/>
                              </a:schemeClr>
                            </a:outerShdw>
                          </a:effectLst>
                        </a:rPr>
                        <m:t> </m:t>
                      </m:r>
                      <m:r>
                        <m:rPr>
                          <m:nor/>
                        </m:rPr>
                        <a:rPr lang="en-US" sz="2800">
                          <a:ln w="0"/>
                          <a:solidFill>
                            <a:schemeClr val="tx1"/>
                          </a:solidFill>
                          <a:effectLst>
                            <a:outerShdw blurRad="38100" dist="19050" dir="2700000" algn="tl" rotWithShape="0">
                              <a:schemeClr val="dk1">
                                <a:alpha val="40000"/>
                              </a:schemeClr>
                            </a:outerShdw>
                          </a:effectLst>
                        </a:rPr>
                        <m:t>kh</m:t>
                      </m:r>
                      <m:r>
                        <m:rPr>
                          <m:nor/>
                        </m:rPr>
                        <a:rPr lang="en-US" sz="2800">
                          <a:ln w="0"/>
                          <a:solidFill>
                            <a:schemeClr val="tx1"/>
                          </a:solidFill>
                          <a:effectLst>
                            <a:outerShdw blurRad="38100" dist="19050" dir="2700000" algn="tl" rotWithShape="0">
                              <a:schemeClr val="dk1">
                                <a:alpha val="40000"/>
                              </a:schemeClr>
                            </a:outerShdw>
                          </a:effectLst>
                        </a:rPr>
                        <m:t>ô</m:t>
                      </m:r>
                      <m:r>
                        <m:rPr>
                          <m:nor/>
                        </m:rPr>
                        <a:rPr lang="en-US" sz="2800">
                          <a:ln w="0"/>
                          <a:solidFill>
                            <a:schemeClr val="tx1"/>
                          </a:solidFill>
                          <a:effectLst>
                            <a:outerShdw blurRad="38100" dist="19050" dir="2700000" algn="tl" rotWithShape="0">
                              <a:schemeClr val="dk1">
                                <a:alpha val="40000"/>
                              </a:schemeClr>
                            </a:outerShdw>
                          </a:effectLst>
                        </a:rPr>
                        <m:t>ng</m:t>
                      </m:r>
                      <m:r>
                        <m:rPr>
                          <m:nor/>
                        </m:rPr>
                        <a:rPr lang="en-US" sz="2800">
                          <a:ln w="0"/>
                          <a:solidFill>
                            <a:schemeClr val="tx1"/>
                          </a:solidFill>
                          <a:effectLst>
                            <a:outerShdw blurRad="38100" dist="19050" dir="2700000" algn="tl" rotWithShape="0">
                              <a:schemeClr val="dk1">
                                <a:alpha val="40000"/>
                              </a:schemeClr>
                            </a:outerShdw>
                          </a:effectLst>
                        </a:rPr>
                        <m:t>? </m:t>
                      </m:r>
                      <m:r>
                        <m:rPr>
                          <m:nor/>
                        </m:rPr>
                        <a:rPr lang="en-US" sz="2800">
                          <a:ln w="0"/>
                          <a:solidFill>
                            <a:schemeClr val="tx1"/>
                          </a:solidFill>
                          <a:effectLst>
                            <a:outerShdw blurRad="38100" dist="19050" dir="2700000" algn="tl" rotWithShape="0">
                              <a:schemeClr val="dk1">
                                <a:alpha val="40000"/>
                              </a:schemeClr>
                            </a:outerShdw>
                          </a:effectLst>
                        </a:rPr>
                        <m:t>T</m:t>
                      </m:r>
                      <m:r>
                        <m:rPr>
                          <m:nor/>
                        </m:rPr>
                        <a:rPr lang="en-US" sz="2800">
                          <a:ln w="0"/>
                          <a:solidFill>
                            <a:schemeClr val="tx1"/>
                          </a:solidFill>
                          <a:effectLst>
                            <a:outerShdw blurRad="38100" dist="19050" dir="2700000" algn="tl" rotWithShape="0">
                              <a:schemeClr val="dk1">
                                <a:alpha val="40000"/>
                              </a:schemeClr>
                            </a:outerShdw>
                          </a:effectLst>
                        </a:rPr>
                        <m:t>ạ</m:t>
                      </m:r>
                      <m:r>
                        <m:rPr>
                          <m:nor/>
                        </m:rPr>
                        <a:rPr lang="en-US" sz="2800">
                          <a:ln w="0"/>
                          <a:solidFill>
                            <a:schemeClr val="tx1"/>
                          </a:solidFill>
                          <a:effectLst>
                            <a:outerShdw blurRad="38100" dist="19050" dir="2700000" algn="tl" rotWithShape="0">
                              <a:schemeClr val="dk1">
                                <a:alpha val="40000"/>
                              </a:schemeClr>
                            </a:outerShdw>
                          </a:effectLst>
                        </a:rPr>
                        <m:t>i</m:t>
                      </m:r>
                      <m:r>
                        <m:rPr>
                          <m:nor/>
                        </m:rPr>
                        <a:rPr lang="en-US" sz="2800">
                          <a:ln w="0"/>
                          <a:solidFill>
                            <a:schemeClr val="tx1"/>
                          </a:solidFill>
                          <a:effectLst>
                            <a:outerShdw blurRad="38100" dist="19050" dir="2700000" algn="tl" rotWithShape="0">
                              <a:schemeClr val="dk1">
                                <a:alpha val="40000"/>
                              </a:schemeClr>
                            </a:outerShdw>
                          </a:effectLst>
                        </a:rPr>
                        <m:t> </m:t>
                      </m:r>
                      <m:r>
                        <m:rPr>
                          <m:nor/>
                        </m:rPr>
                        <a:rPr lang="en-US" sz="2800">
                          <a:ln w="0"/>
                          <a:solidFill>
                            <a:schemeClr val="tx1"/>
                          </a:solidFill>
                          <a:effectLst>
                            <a:outerShdw blurRad="38100" dist="19050" dir="2700000" algn="tl" rotWithShape="0">
                              <a:schemeClr val="dk1">
                                <a:alpha val="40000"/>
                              </a:schemeClr>
                            </a:outerShdw>
                          </a:effectLst>
                        </a:rPr>
                        <m:t>sao</m:t>
                      </m:r>
                      <m:r>
                        <a:rPr lang="en-US" sz="2800">
                          <a:ln w="0"/>
                          <a:solidFill>
                            <a:schemeClr val="tx1"/>
                          </a:solidFill>
                          <a:effectLst>
                            <a:outerShdw blurRad="38100" dist="19050" dir="2700000" algn="tl" rotWithShape="0">
                              <a:schemeClr val="dk1">
                                <a:alpha val="40000"/>
                              </a:schemeClr>
                            </a:outerShdw>
                          </a:effectLst>
                          <a:latin typeface="Cambria Math" panose="02040503050406030204" pitchFamily="18" charset="0"/>
                        </a:rPr>
                        <m:t>?</m:t>
                      </m:r>
                    </m:oMath>
                  </m:oMathPara>
                </a14:m>
                <a:endParaRPr lang="en-US" sz="2800">
                  <a:ln w="0"/>
                  <a:solidFill>
                    <a:schemeClr val="tx1"/>
                  </a:solidFill>
                  <a:effectLst>
                    <a:outerShdw blurRad="38100" dist="19050" dir="2700000" algn="tl" rotWithShape="0">
                      <a:schemeClr val="dk1">
                        <a:alpha val="40000"/>
                      </a:schemeClr>
                    </a:outerShdw>
                  </a:effectLst>
                  <a:latin typeface="+mj-lt"/>
                  <a:ea typeface="Calibri" panose="020F0502020204030204" pitchFamily="34" charset="0"/>
                  <a:cs typeface="Times New Roman" panose="02020603050405020304" pitchFamily="18" charset="0"/>
                </a:endParaRPr>
              </a:p>
            </p:txBody>
          </p:sp>
        </mc:Choice>
        <mc:Fallback xmlns="">
          <p:sp>
            <p:nvSpPr>
              <p:cNvPr id="29" name="Round Diagonal Corner Rectangle 28"/>
              <p:cNvSpPr>
                <a:spLocks noRot="1" noChangeAspect="1" noMove="1" noResize="1" noEditPoints="1" noAdjustHandles="1" noChangeArrowheads="1" noChangeShapeType="1" noTextEdit="1"/>
              </p:cNvSpPr>
              <p:nvPr/>
            </p:nvSpPr>
            <p:spPr>
              <a:xfrm>
                <a:off x="457199" y="1219200"/>
                <a:ext cx="11277601" cy="3135965"/>
              </a:xfrm>
              <a:prstGeom prst="round2DiagRect">
                <a:avLst/>
              </a:prstGeom>
              <a:blipFill>
                <a:blip r:embed="rId2"/>
                <a:stretch>
                  <a:fillRect/>
                </a:stretch>
              </a:blipFill>
              <a:ln>
                <a:solidFill>
                  <a:schemeClr val="accent1">
                    <a:lumMod val="40000"/>
                    <a:lumOff val="60000"/>
                  </a:schemeClr>
                </a:solidFill>
              </a:ln>
            </p:spPr>
            <p:txBody>
              <a:bodyPr/>
              <a:lstStyle/>
              <a:p>
                <a:r>
                  <a:rPr lang="en-US">
                    <a:noFill/>
                  </a:rPr>
                  <a:t> </a:t>
                </a:r>
              </a:p>
            </p:txBody>
          </p:sp>
        </mc:Fallback>
      </mc:AlternateContent>
      <p:grpSp>
        <p:nvGrpSpPr>
          <p:cNvPr id="30" name="Group 29"/>
          <p:cNvGrpSpPr/>
          <p:nvPr/>
        </p:nvGrpSpPr>
        <p:grpSpPr>
          <a:xfrm>
            <a:off x="290865" y="936054"/>
            <a:ext cx="1018389" cy="955091"/>
            <a:chOff x="138466" y="859854"/>
            <a:chExt cx="1018389" cy="955091"/>
          </a:xfrm>
        </p:grpSpPr>
        <p:sp>
          <p:nvSpPr>
            <p:cNvPr id="31" name="TextBox 12"/>
            <p:cNvSpPr txBox="1"/>
            <p:nvPr/>
          </p:nvSpPr>
          <p:spPr>
            <a:xfrm>
              <a:off x="732785" y="1399447"/>
              <a:ext cx="424070" cy="415498"/>
            </a:xfrm>
            <a:prstGeom prst="rect">
              <a:avLst/>
            </a:prstGeom>
            <a:noFill/>
          </p:spPr>
          <p:txBody>
            <a:bodyPr wrap="square" bIns="0" rtlCol="0">
              <a:spAutoFit/>
            </a:bodyPr>
            <a:lstStyle/>
            <a:p>
              <a:pPr>
                <a:spcAft>
                  <a:spcPts val="0"/>
                </a:spcAft>
              </a:pPr>
              <a:r>
                <a:rPr lang="en-US" sz="2400" b="1" smtClean="0">
                  <a:solidFill>
                    <a:srgbClr val="C00000"/>
                  </a:solidFill>
                  <a:latin typeface="Cambria" panose="02040503050406030204" pitchFamily="18" charset="0"/>
                  <a:ea typeface="Times New Roman" panose="02020603050405020304" pitchFamily="18" charset="0"/>
                  <a:cs typeface="Times New Roman" panose="02020603050405020304" pitchFamily="18" charset="0"/>
                </a:rPr>
                <a:t>2</a:t>
              </a:r>
              <a:endParaRPr lang="en-US" sz="2400">
                <a:solidFill>
                  <a:srgbClr val="C00000"/>
                </a:solidFill>
                <a:effectLst/>
                <a:latin typeface="Times New Roman" panose="02020603050405020304" pitchFamily="18" charset="0"/>
                <a:ea typeface="Times New Roman" panose="02020603050405020304" pitchFamily="18" charset="0"/>
              </a:endParaRP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66" y="859854"/>
              <a:ext cx="914479" cy="914479"/>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489" y="329625"/>
            <a:ext cx="4384711"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smtClean="0">
                <a:ln/>
                <a:solidFill>
                  <a:srgbClr val="C00000"/>
                </a:solidFill>
                <a:latin typeface="+mj-lt"/>
              </a:rPr>
              <a:t>1. PHÂN </a:t>
            </a:r>
            <a:r>
              <a:rPr lang="en-US" sz="3200" b="1">
                <a:ln/>
                <a:solidFill>
                  <a:srgbClr val="C00000"/>
                </a:solidFill>
                <a:latin typeface="+mj-lt"/>
              </a:rPr>
              <a:t>THỨC ĐẠI SỐ</a:t>
            </a:r>
          </a:p>
        </p:txBody>
      </p:sp>
      <p:grpSp>
        <p:nvGrpSpPr>
          <p:cNvPr id="3" name="Group 2"/>
          <p:cNvGrpSpPr/>
          <p:nvPr/>
        </p:nvGrpSpPr>
        <p:grpSpPr>
          <a:xfrm>
            <a:off x="290865" y="936054"/>
            <a:ext cx="1018389" cy="955091"/>
            <a:chOff x="138466" y="859854"/>
            <a:chExt cx="1018389" cy="955091"/>
          </a:xfrm>
        </p:grpSpPr>
        <p:sp>
          <p:nvSpPr>
            <p:cNvPr id="4" name="TextBox 12"/>
            <p:cNvSpPr txBox="1"/>
            <p:nvPr/>
          </p:nvSpPr>
          <p:spPr>
            <a:xfrm>
              <a:off x="732785" y="1399447"/>
              <a:ext cx="424070" cy="415498"/>
            </a:xfrm>
            <a:prstGeom prst="rect">
              <a:avLst/>
            </a:prstGeom>
            <a:noFill/>
          </p:spPr>
          <p:txBody>
            <a:bodyPr wrap="square" bIns="0" rtlCol="0">
              <a:spAutoFit/>
            </a:bodyPr>
            <a:lstStyle/>
            <a:p>
              <a:pPr>
                <a:spcAft>
                  <a:spcPts val="0"/>
                </a:spcAft>
              </a:pPr>
              <a:r>
                <a:rPr lang="en-US" sz="2400" b="1" smtClean="0">
                  <a:solidFill>
                    <a:srgbClr val="C00000"/>
                  </a:solidFill>
                  <a:latin typeface="Cambria" panose="02040503050406030204" pitchFamily="18" charset="0"/>
                  <a:ea typeface="Times New Roman" panose="02020603050405020304" pitchFamily="18" charset="0"/>
                  <a:cs typeface="Times New Roman" panose="02020603050405020304" pitchFamily="18" charset="0"/>
                </a:rPr>
                <a:t>2</a:t>
              </a:r>
              <a:endParaRPr lang="en-US" sz="2400">
                <a:solidFill>
                  <a:srgbClr val="C00000"/>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66" y="859854"/>
              <a:ext cx="914479" cy="914479"/>
            </a:xfrm>
            <a:prstGeom prst="rect">
              <a:avLst/>
            </a:prstGeom>
          </p:spPr>
        </p:pic>
      </p:grpSp>
      <mc:AlternateContent xmlns:mc="http://schemas.openxmlformats.org/markup-compatibility/2006" xmlns:a14="http://schemas.microsoft.com/office/drawing/2010/main">
        <mc:Choice Requires="a14">
          <p:sp>
            <p:nvSpPr>
              <p:cNvPr id="6" name="Rectangle 5"/>
              <p:cNvSpPr/>
              <p:nvPr/>
            </p:nvSpPr>
            <p:spPr>
              <a:xfrm>
                <a:off x="457200" y="1676400"/>
                <a:ext cx="11125200" cy="1783693"/>
              </a:xfrm>
              <a:prstGeom prst="rect">
                <a:avLst/>
              </a:prstGeom>
            </p:spPr>
            <p:txBody>
              <a:bodyPr wrap="square">
                <a:spAutoFit/>
              </a:bodyPr>
              <a:lstStyle/>
              <a:p>
                <a:pPr>
                  <a:lnSpc>
                    <a:spcPct val="130000"/>
                  </a:lnSpc>
                  <a:spcAft>
                    <a:spcPts val="0"/>
                  </a:spcAft>
                </a:pPr>
                <a14:m>
                  <m:oMathPara xmlns:m="http://schemas.openxmlformats.org/officeDocument/2006/math">
                    <m:oMathParaPr>
                      <m:jc m:val="left"/>
                    </m:oMathParaPr>
                    <m:oMath xmlns:m="http://schemas.openxmlformats.org/officeDocument/2006/math">
                      <m:r>
                        <m:rPr>
                          <m:sty m:val="p"/>
                        </m:rPr>
                        <a:rPr lang="en-US" sz="3000">
                          <a:latin typeface="Cambria Math" panose="02040503050406030204" pitchFamily="18" charset="0"/>
                          <a:ea typeface="Times New Roman" panose="02020603050405020304" pitchFamily="18" charset="0"/>
                          <a:cs typeface="Times New Roman" panose="02020603050405020304" pitchFamily="18" charset="0"/>
                        </a:rPr>
                        <m:t>a</m:t>
                      </m:r>
                      <m:r>
                        <a:rPr lang="en-US" sz="3000">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3000">
                          <a:effectLst/>
                          <a:latin typeface="+mj-lt"/>
                          <a:ea typeface="Times New Roman" panose="02020603050405020304" pitchFamily="18" charset="0"/>
                          <a:cs typeface="Times New Roman" panose="02020603050405020304" pitchFamily="18" charset="0"/>
                        </a:rPr>
                        <m:t>T</m:t>
                      </m:r>
                      <m:r>
                        <m:rPr>
                          <m:nor/>
                        </m:rPr>
                        <a:rPr lang="en-US" sz="3000">
                          <a:effectLst/>
                          <a:latin typeface="+mj-lt"/>
                          <a:ea typeface="Times New Roman" panose="02020603050405020304" pitchFamily="18" charset="0"/>
                          <a:cs typeface="Times New Roman" panose="02020603050405020304" pitchFamily="18" charset="0"/>
                        </a:rPr>
                        <m:t>ạ</m:t>
                      </m:r>
                      <m:r>
                        <m:rPr>
                          <m:nor/>
                        </m:rPr>
                        <a:rPr lang="en-US" sz="3000">
                          <a:effectLst/>
                          <a:latin typeface="+mj-lt"/>
                          <a:ea typeface="Times New Roman" panose="02020603050405020304" pitchFamily="18" charset="0"/>
                          <a:cs typeface="Times New Roman" panose="02020603050405020304" pitchFamily="18" charset="0"/>
                        </a:rPr>
                        <m:t>i</m:t>
                      </m:r>
                      <m:r>
                        <a:rPr lang="en-US" sz="3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=0, </m:t>
                      </m:r>
                      <m:r>
                        <m:rPr>
                          <m:nor/>
                        </m:rPr>
                        <a:rPr lang="en-US" sz="3000">
                          <a:effectLst/>
                          <a:latin typeface="+mj-lt"/>
                          <a:ea typeface="Times New Roman" panose="02020603050405020304" pitchFamily="18" charset="0"/>
                          <a:cs typeface="Times New Roman" panose="02020603050405020304" pitchFamily="18" charset="0"/>
                        </a:rPr>
                        <m:t>ta</m:t>
                      </m:r>
                      <m:r>
                        <m:rPr>
                          <m:nor/>
                        </m:rPr>
                        <a:rPr lang="en-US" sz="3000">
                          <a:effectLst/>
                          <a:latin typeface="+mj-lt"/>
                          <a:ea typeface="Times New Roman" panose="02020603050405020304" pitchFamily="18" charset="0"/>
                          <a:cs typeface="Times New Roman" panose="02020603050405020304" pitchFamily="18" charset="0"/>
                        </a:rPr>
                        <m:t> </m:t>
                      </m:r>
                      <m:r>
                        <m:rPr>
                          <m:nor/>
                        </m:rPr>
                        <a:rPr lang="en-US" sz="3000">
                          <a:effectLst/>
                          <a:latin typeface="+mj-lt"/>
                          <a:ea typeface="Times New Roman" panose="02020603050405020304" pitchFamily="18" charset="0"/>
                          <a:cs typeface="Times New Roman" panose="02020603050405020304" pitchFamily="18" charset="0"/>
                        </a:rPr>
                        <m:t>c</m:t>
                      </m:r>
                      <m:r>
                        <m:rPr>
                          <m:nor/>
                        </m:rPr>
                        <a:rPr lang="en-US" sz="3000">
                          <a:effectLst/>
                          <a:latin typeface="+mj-lt"/>
                          <a:ea typeface="Times New Roman" panose="02020603050405020304" pitchFamily="18" charset="0"/>
                          <a:cs typeface="Times New Roman" panose="02020603050405020304" pitchFamily="18" charset="0"/>
                        </a:rPr>
                        <m:t>ó </m:t>
                      </m:r>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000" i="1">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3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0</m:t>
                              </m:r>
                            </m:e>
                            <m:sup>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2.0+1</m:t>
                          </m:r>
                        </m:den>
                      </m:f>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=−1</m:t>
                      </m:r>
                    </m:oMath>
                  </m:oMathPara>
                </a14:m>
                <a:endParaRPr lang="en-US" sz="3000">
                  <a:effectLst/>
                  <a:latin typeface="+mj-lt"/>
                  <a:ea typeface="Calibri" panose="020F0502020204030204" pitchFamily="34" charset="0"/>
                  <a:cs typeface="Times New Roman" panose="02020603050405020304" pitchFamily="18" charset="0"/>
                </a:endParaRPr>
              </a:p>
              <a:p>
                <a:r>
                  <a:rPr lang="en-US" sz="3000">
                    <a:effectLst/>
                    <a:latin typeface="+mj-lt"/>
                    <a:ea typeface="Times New Roman" panose="02020603050405020304" pitchFamily="18" charset="0"/>
                  </a:rPr>
                  <a:t>Vậy tại </a:t>
                </a:r>
                <a14:m>
                  <m:oMath xmlns:m="http://schemas.openxmlformats.org/officeDocument/2006/math">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3000">
                    <a:effectLst/>
                    <a:latin typeface="+mj-lt"/>
                    <a:ea typeface="Times New Roman" panose="02020603050405020304" pitchFamily="18" charset="0"/>
                  </a:rPr>
                  <a:t>, giá trị của biểu thức </a:t>
                </a:r>
                <a14:m>
                  <m:oMath xmlns:m="http://schemas.openxmlformats.org/officeDocument/2006/math">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000">
                    <a:effectLst/>
                    <a:latin typeface="+mj-lt"/>
                    <a:ea typeface="Times New Roman" panose="02020603050405020304" pitchFamily="18" charset="0"/>
                  </a:rPr>
                  <a:t>là </a:t>
                </a:r>
                <a14:m>
                  <m:oMath xmlns:m="http://schemas.openxmlformats.org/officeDocument/2006/math">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=−1</m:t>
                    </m:r>
                  </m:oMath>
                </a14:m>
                <a:endParaRPr lang="en-US" sz="3000">
                  <a:latin typeface="+mj-lt"/>
                </a:endParaRPr>
              </a:p>
            </p:txBody>
          </p:sp>
        </mc:Choice>
        <mc:Fallback xmlns="">
          <p:sp>
            <p:nvSpPr>
              <p:cNvPr id="6" name="Rectangle 5"/>
              <p:cNvSpPr>
                <a:spLocks noRot="1" noChangeAspect="1" noMove="1" noResize="1" noEditPoints="1" noAdjustHandles="1" noChangeArrowheads="1" noChangeShapeType="1" noTextEdit="1"/>
              </p:cNvSpPr>
              <p:nvPr/>
            </p:nvSpPr>
            <p:spPr>
              <a:xfrm>
                <a:off x="457200" y="1676400"/>
                <a:ext cx="11125200" cy="1783693"/>
              </a:xfrm>
              <a:prstGeom prst="rect">
                <a:avLst/>
              </a:prstGeom>
              <a:blipFill>
                <a:blip r:embed="rId3"/>
                <a:stretch>
                  <a:fillRect l="-1260" b="-9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57200" y="3429000"/>
                <a:ext cx="11506200" cy="3320011"/>
              </a:xfrm>
              <a:prstGeom prst="rect">
                <a:avLst/>
              </a:prstGeom>
            </p:spPr>
            <p:txBody>
              <a:bodyPr wrap="square">
                <a:spAutoFit/>
              </a:bodyPr>
              <a:lstStyle/>
              <a:p>
                <a:pPr>
                  <a:spcAft>
                    <a:spcPts val="0"/>
                  </a:spcAft>
                </a:pPr>
                <a14:m>
                  <m:oMathPara xmlns:m="http://schemas.openxmlformats.org/officeDocument/2006/math">
                    <m:oMathParaPr>
                      <m:jc m:val="left"/>
                    </m:oMathParaPr>
                    <m:oMath xmlns:m="http://schemas.openxmlformats.org/officeDocument/2006/math">
                      <m:r>
                        <m:rPr>
                          <m:sty m:val="p"/>
                        </m:rPr>
                        <a:rPr lang="en-US" sz="3000" smtClean="0">
                          <a:latin typeface="Cambria Math" panose="02040503050406030204" pitchFamily="18" charset="0"/>
                          <a:ea typeface="Times New Roman" panose="02020603050405020304" pitchFamily="18" charset="0"/>
                          <a:cs typeface="Times New Roman" panose="02020603050405020304" pitchFamily="18" charset="0"/>
                        </a:rPr>
                        <m:t>b</m:t>
                      </m:r>
                      <m:r>
                        <a:rPr lang="en-US" sz="3000" smtClean="0">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000" smtClean="0">
                          <a:latin typeface="Cambria Math" panose="02040503050406030204" pitchFamily="18" charset="0"/>
                          <a:ea typeface="Times New Roman" panose="02020603050405020304" pitchFamily="18" charset="0"/>
                          <a:cs typeface="Times New Roman" panose="02020603050405020304" pitchFamily="18" charset="0"/>
                        </a:rPr>
                        <m:t>T</m:t>
                      </m:r>
                      <m:r>
                        <a:rPr lang="en-US" sz="3000" smtClean="0">
                          <a:latin typeface="Cambria Math" panose="02040503050406030204" pitchFamily="18" charset="0"/>
                          <a:ea typeface="Times New Roman" panose="02020603050405020304" pitchFamily="18" charset="0"/>
                          <a:cs typeface="Times New Roman" panose="02020603050405020304" pitchFamily="18" charset="0"/>
                        </a:rPr>
                        <m:t>ạ</m:t>
                      </m:r>
                      <m:r>
                        <m:rPr>
                          <m:sty m:val="p"/>
                        </m:rPr>
                        <a:rPr lang="en-US" sz="3000" smtClean="0">
                          <a:latin typeface="Cambria Math" panose="02040503050406030204" pitchFamily="18" charset="0"/>
                          <a:ea typeface="Times New Roman" panose="02020603050405020304" pitchFamily="18" charset="0"/>
                          <a:cs typeface="Times New Roman" panose="02020603050405020304" pitchFamily="18" charset="0"/>
                        </a:rPr>
                        <m:t>i</m:t>
                      </m:r>
                      <m:r>
                        <a:rPr lang="en-US" sz="3000" smtClean="0">
                          <a:latin typeface="Cambria Math" panose="02040503050406030204" pitchFamily="18" charset="0"/>
                          <a:ea typeface="Times New Roman" panose="02020603050405020304" pitchFamily="18" charset="0"/>
                          <a:cs typeface="Times New Roman" panose="02020603050405020304" pitchFamily="18" charset="0"/>
                        </a:rPr>
                        <m:t> </m:t>
                      </m:r>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000">
                          <a:effectLst/>
                          <a:latin typeface="Cambria Math" panose="02040503050406030204" pitchFamily="18" charset="0"/>
                          <a:ea typeface="Times New Roman" panose="02020603050405020304" pitchFamily="18" charset="0"/>
                          <a:cs typeface="Times New Roman" panose="02020603050405020304" pitchFamily="18" charset="0"/>
                        </a:rPr>
                        <m:t>gi</m:t>
                      </m:r>
                      <m:r>
                        <a:rPr lang="en-US" sz="3000">
                          <a:effectLst/>
                          <a:latin typeface="Cambria Math" panose="02040503050406030204" pitchFamily="18" charset="0"/>
                          <a:ea typeface="Times New Roman" panose="02020603050405020304" pitchFamily="18" charset="0"/>
                          <a:cs typeface="Times New Roman" panose="02020603050405020304" pitchFamily="18" charset="0"/>
                        </a:rPr>
                        <m:t>á </m:t>
                      </m:r>
                      <m:r>
                        <m:rPr>
                          <m:sty m:val="p"/>
                        </m:rPr>
                        <a:rPr lang="en-US" sz="3000">
                          <a:effectLst/>
                          <a:latin typeface="Cambria Math" panose="02040503050406030204" pitchFamily="18" charset="0"/>
                          <a:ea typeface="Times New Roman" panose="02020603050405020304" pitchFamily="18" charset="0"/>
                          <a:cs typeface="Times New Roman" panose="02020603050405020304" pitchFamily="18" charset="0"/>
                        </a:rPr>
                        <m:t>tr</m:t>
                      </m:r>
                      <m:r>
                        <a:rPr lang="en-US" sz="3000">
                          <a:effectLst/>
                          <a:latin typeface="Cambria Math" panose="02040503050406030204" pitchFamily="18" charset="0"/>
                          <a:ea typeface="Times New Roman" panose="02020603050405020304" pitchFamily="18" charset="0"/>
                          <a:cs typeface="Times New Roman" panose="02020603050405020304" pitchFamily="18" charset="0"/>
                        </a:rPr>
                        <m:t>ị </m:t>
                      </m:r>
                      <m:r>
                        <m:rPr>
                          <m:sty m:val="p"/>
                        </m:rPr>
                        <a:rPr lang="en-US" sz="3000">
                          <a:effectLst/>
                          <a:latin typeface="Cambria Math" panose="02040503050406030204" pitchFamily="18" charset="0"/>
                          <a:ea typeface="Times New Roman" panose="02020603050405020304" pitchFamily="18" charset="0"/>
                          <a:cs typeface="Times New Roman" panose="02020603050405020304" pitchFamily="18" charset="0"/>
                        </a:rPr>
                        <m:t>c</m:t>
                      </m:r>
                      <m:r>
                        <a:rPr lang="en-US" sz="3000">
                          <a:effectLst/>
                          <a:latin typeface="Cambria Math" panose="02040503050406030204" pitchFamily="18" charset="0"/>
                          <a:ea typeface="Times New Roman" panose="02020603050405020304" pitchFamily="18" charset="0"/>
                          <a:cs typeface="Times New Roman" panose="02020603050405020304" pitchFamily="18" charset="0"/>
                        </a:rPr>
                        <m:t>ủ</m:t>
                      </m:r>
                      <m:r>
                        <m:rPr>
                          <m:sty m:val="p"/>
                        </m:rPr>
                        <a:rPr lang="en-US" sz="3000">
                          <a:effectLst/>
                          <a:latin typeface="Cambria Math" panose="02040503050406030204" pitchFamily="18" charset="0"/>
                          <a:ea typeface="Times New Roman" panose="02020603050405020304" pitchFamily="18" charset="0"/>
                          <a:cs typeface="Times New Roman" panose="02020603050405020304" pitchFamily="18" charset="0"/>
                        </a:rPr>
                        <m:t>a</m:t>
                      </m:r>
                      <m:r>
                        <a:rPr lang="en-US" sz="3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000">
                          <a:effectLst/>
                          <a:latin typeface="Cambria Math" panose="02040503050406030204" pitchFamily="18" charset="0"/>
                          <a:ea typeface="Times New Roman" panose="02020603050405020304" pitchFamily="18" charset="0"/>
                          <a:cs typeface="Times New Roman" panose="02020603050405020304" pitchFamily="18" charset="0"/>
                        </a:rPr>
                        <m:t>m</m:t>
                      </m:r>
                      <m:r>
                        <a:rPr lang="en-US" sz="3000">
                          <a:effectLst/>
                          <a:latin typeface="Cambria Math" panose="02040503050406030204" pitchFamily="18" charset="0"/>
                          <a:ea typeface="Times New Roman" panose="02020603050405020304" pitchFamily="18" charset="0"/>
                          <a:cs typeface="Times New Roman" panose="02020603050405020304" pitchFamily="18" charset="0"/>
                        </a:rPr>
                        <m:t>ẫ</m:t>
                      </m:r>
                      <m:r>
                        <m:rPr>
                          <m:sty m:val="p"/>
                        </m:rPr>
                        <a:rPr lang="en-US" sz="3000">
                          <a:effectLst/>
                          <a:latin typeface="Cambria Math" panose="02040503050406030204" pitchFamily="18" charset="0"/>
                          <a:ea typeface="Times New Roman" panose="02020603050405020304" pitchFamily="18" charset="0"/>
                          <a:cs typeface="Times New Roman" panose="02020603050405020304" pitchFamily="18" charset="0"/>
                        </a:rPr>
                        <m:t>u</m:t>
                      </m:r>
                      <m:r>
                        <a:rPr lang="en-US" sz="3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000">
                          <a:effectLst/>
                          <a:latin typeface="Cambria Math" panose="02040503050406030204" pitchFamily="18" charset="0"/>
                          <a:ea typeface="Times New Roman" panose="02020603050405020304" pitchFamily="18" charset="0"/>
                          <a:cs typeface="Times New Roman" panose="02020603050405020304" pitchFamily="18" charset="0"/>
                        </a:rPr>
                        <m:t>th</m:t>
                      </m:r>
                      <m:r>
                        <a:rPr lang="en-US" sz="3000">
                          <a:effectLst/>
                          <a:latin typeface="Cambria Math" panose="02040503050406030204" pitchFamily="18" charset="0"/>
                          <a:ea typeface="Times New Roman" panose="02020603050405020304" pitchFamily="18" charset="0"/>
                          <a:cs typeface="Times New Roman" panose="02020603050405020304" pitchFamily="18" charset="0"/>
                        </a:rPr>
                        <m:t>ứ</m:t>
                      </m:r>
                      <m:r>
                        <m:rPr>
                          <m:sty m:val="p"/>
                        </m:rPr>
                        <a:rPr lang="en-US" sz="3000">
                          <a:effectLst/>
                          <a:latin typeface="Cambria Math" panose="02040503050406030204" pitchFamily="18" charset="0"/>
                          <a:ea typeface="Times New Roman" panose="02020603050405020304" pitchFamily="18" charset="0"/>
                          <a:cs typeface="Times New Roman" panose="02020603050405020304" pitchFamily="18" charset="0"/>
                        </a:rPr>
                        <m:t>c</m:t>
                      </m:r>
                      <m:r>
                        <a:rPr lang="en-US" sz="3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000">
                          <a:effectLst/>
                          <a:latin typeface="Cambria Math" panose="02040503050406030204" pitchFamily="18" charset="0"/>
                          <a:ea typeface="Times New Roman" panose="02020603050405020304" pitchFamily="18" charset="0"/>
                          <a:cs typeface="Times New Roman" panose="02020603050405020304" pitchFamily="18" charset="0"/>
                        </a:rPr>
                        <m:t>b</m:t>
                      </m:r>
                      <m:r>
                        <a:rPr lang="en-US" sz="3000">
                          <a:effectLst/>
                          <a:latin typeface="Cambria Math" panose="02040503050406030204" pitchFamily="18" charset="0"/>
                          <a:ea typeface="Times New Roman" panose="02020603050405020304" pitchFamily="18" charset="0"/>
                          <a:cs typeface="Times New Roman" panose="02020603050405020304" pitchFamily="18" charset="0"/>
                        </a:rPr>
                        <m:t>ằ</m:t>
                      </m:r>
                      <m:r>
                        <m:rPr>
                          <m:sty m:val="p"/>
                        </m:rPr>
                        <a:rPr lang="en-US" sz="3000">
                          <a:effectLst/>
                          <a:latin typeface="Cambria Math" panose="02040503050406030204" pitchFamily="18" charset="0"/>
                          <a:ea typeface="Times New Roman" panose="02020603050405020304" pitchFamily="18" charset="0"/>
                          <a:cs typeface="Times New Roman" panose="02020603050405020304" pitchFamily="18" charset="0"/>
                        </a:rPr>
                        <m:t>ng</m:t>
                      </m:r>
                      <m:r>
                        <a:rPr lang="en-US" sz="3000" b="0" i="0"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3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+1=−1+1=0</m:t>
                      </m:r>
                    </m:oMath>
                  </m:oMathPara>
                </a14:m>
                <a:endParaRPr lang="en-US" sz="3000">
                  <a:effectLst/>
                  <a:latin typeface="+mj-lt"/>
                  <a:ea typeface="Calibri" panose="020F0502020204030204" pitchFamily="34" charset="0"/>
                  <a:cs typeface="Times New Roman" panose="02020603050405020304" pitchFamily="18" charset="0"/>
                </a:endParaRPr>
              </a:p>
              <a:p>
                <a:pPr>
                  <a:spcAft>
                    <a:spcPts val="0"/>
                  </a:spcAft>
                </a:pPr>
                <a14:m>
                  <m:oMathPara xmlns:m="http://schemas.openxmlformats.org/officeDocument/2006/math">
                    <m:oMathParaPr>
                      <m:jc m:val="left"/>
                    </m:oMathParaPr>
                    <m:oMath xmlns:m="http://schemas.openxmlformats.org/officeDocument/2006/math">
                      <m:r>
                        <m:rPr>
                          <m:nor/>
                        </m:rPr>
                        <a:rPr lang="en-US" sz="3000">
                          <a:effectLst/>
                          <a:latin typeface="+mj-lt"/>
                          <a:ea typeface="Times New Roman" panose="02020603050405020304" pitchFamily="18" charset="0"/>
                          <a:cs typeface="Times New Roman" panose="02020603050405020304" pitchFamily="18" charset="0"/>
                        </a:rPr>
                        <m:t>Ta</m:t>
                      </m:r>
                      <m:r>
                        <m:rPr>
                          <m:nor/>
                        </m:rPr>
                        <a:rPr lang="en-US" sz="3000">
                          <a:effectLst/>
                          <a:latin typeface="+mj-lt"/>
                          <a:ea typeface="Times New Roman" panose="02020603050405020304" pitchFamily="18" charset="0"/>
                          <a:cs typeface="Times New Roman" panose="02020603050405020304" pitchFamily="18" charset="0"/>
                        </a:rPr>
                        <m:t> </m:t>
                      </m:r>
                      <m:r>
                        <m:rPr>
                          <m:nor/>
                        </m:rPr>
                        <a:rPr lang="en-US" sz="3000">
                          <a:effectLst/>
                          <a:latin typeface="+mj-lt"/>
                          <a:ea typeface="Times New Roman" panose="02020603050405020304" pitchFamily="18" charset="0"/>
                          <a:cs typeface="Times New Roman" panose="02020603050405020304" pitchFamily="18" charset="0"/>
                        </a:rPr>
                        <m:t>th</m:t>
                      </m:r>
                      <m:r>
                        <m:rPr>
                          <m:nor/>
                        </m:rPr>
                        <a:rPr lang="en-US" sz="3000">
                          <a:effectLst/>
                          <a:latin typeface="+mj-lt"/>
                          <a:ea typeface="Times New Roman" panose="02020603050405020304" pitchFamily="18" charset="0"/>
                          <a:cs typeface="Times New Roman" panose="02020603050405020304" pitchFamily="18" charset="0"/>
                        </a:rPr>
                        <m:t>ấ</m:t>
                      </m:r>
                      <m:r>
                        <m:rPr>
                          <m:nor/>
                        </m:rPr>
                        <a:rPr lang="en-US" sz="3000">
                          <a:effectLst/>
                          <a:latin typeface="+mj-lt"/>
                          <a:ea typeface="Times New Roman" panose="02020603050405020304" pitchFamily="18" charset="0"/>
                          <a:cs typeface="Times New Roman" panose="02020603050405020304" pitchFamily="18" charset="0"/>
                        </a:rPr>
                        <m:t>y</m:t>
                      </m:r>
                      <m:r>
                        <m:rPr>
                          <m:nor/>
                        </m:rPr>
                        <a:rPr lang="en-US" sz="3000">
                          <a:effectLst/>
                          <a:latin typeface="+mj-lt"/>
                          <a:ea typeface="Times New Roman" panose="02020603050405020304" pitchFamily="18" charset="0"/>
                          <a:cs typeface="Times New Roman" panose="02020603050405020304" pitchFamily="18" charset="0"/>
                        </a:rPr>
                        <m:t> </m:t>
                      </m:r>
                      <m:r>
                        <m:rPr>
                          <m:nor/>
                        </m:rPr>
                        <a:rPr lang="en-US" sz="3000">
                          <a:effectLst/>
                          <a:latin typeface="+mj-lt"/>
                          <a:ea typeface="Times New Roman" panose="02020603050405020304" pitchFamily="18" charset="0"/>
                          <a:cs typeface="Times New Roman" panose="02020603050405020304" pitchFamily="18" charset="0"/>
                        </a:rPr>
                        <m:t>gi</m:t>
                      </m:r>
                      <m:r>
                        <m:rPr>
                          <m:nor/>
                        </m:rPr>
                        <a:rPr lang="en-US" sz="3000">
                          <a:effectLst/>
                          <a:latin typeface="+mj-lt"/>
                          <a:ea typeface="Times New Roman" panose="02020603050405020304" pitchFamily="18" charset="0"/>
                          <a:cs typeface="Times New Roman" panose="02020603050405020304" pitchFamily="18" charset="0"/>
                        </a:rPr>
                        <m:t>á </m:t>
                      </m:r>
                      <m:r>
                        <m:rPr>
                          <m:nor/>
                        </m:rPr>
                        <a:rPr lang="en-US" sz="3000">
                          <a:effectLst/>
                          <a:latin typeface="+mj-lt"/>
                          <a:ea typeface="Times New Roman" panose="02020603050405020304" pitchFamily="18" charset="0"/>
                          <a:cs typeface="Times New Roman" panose="02020603050405020304" pitchFamily="18" charset="0"/>
                        </a:rPr>
                        <m:t>tr</m:t>
                      </m:r>
                      <m:r>
                        <m:rPr>
                          <m:nor/>
                        </m:rPr>
                        <a:rPr lang="en-US" sz="3000">
                          <a:effectLst/>
                          <a:latin typeface="+mj-lt"/>
                          <a:ea typeface="Times New Roman" panose="02020603050405020304" pitchFamily="18" charset="0"/>
                          <a:cs typeface="Times New Roman" panose="02020603050405020304" pitchFamily="18" charset="0"/>
                        </a:rPr>
                        <m:t>ị </m:t>
                      </m:r>
                      <m:r>
                        <m:rPr>
                          <m:nor/>
                        </m:rPr>
                        <a:rPr lang="en-US" sz="3000">
                          <a:effectLst/>
                          <a:latin typeface="+mj-lt"/>
                          <a:ea typeface="Times New Roman" panose="02020603050405020304" pitchFamily="18" charset="0"/>
                          <a:cs typeface="Times New Roman" panose="02020603050405020304" pitchFamily="18" charset="0"/>
                        </a:rPr>
                        <m:t>c</m:t>
                      </m:r>
                      <m:r>
                        <m:rPr>
                          <m:nor/>
                        </m:rPr>
                        <a:rPr lang="en-US" sz="3000">
                          <a:effectLst/>
                          <a:latin typeface="+mj-lt"/>
                          <a:ea typeface="Times New Roman" panose="02020603050405020304" pitchFamily="18" charset="0"/>
                          <a:cs typeface="Times New Roman" panose="02020603050405020304" pitchFamily="18" charset="0"/>
                        </a:rPr>
                        <m:t>ủ</m:t>
                      </m:r>
                      <m:r>
                        <m:rPr>
                          <m:nor/>
                        </m:rPr>
                        <a:rPr lang="en-US" sz="3000">
                          <a:effectLst/>
                          <a:latin typeface="+mj-lt"/>
                          <a:ea typeface="Times New Roman" panose="02020603050405020304" pitchFamily="18" charset="0"/>
                          <a:cs typeface="Times New Roman" panose="02020603050405020304" pitchFamily="18" charset="0"/>
                        </a:rPr>
                        <m:t>a</m:t>
                      </m:r>
                      <m:r>
                        <m:rPr>
                          <m:nor/>
                        </m:rPr>
                        <a:rPr lang="en-US" sz="3000">
                          <a:effectLst/>
                          <a:latin typeface="+mj-lt"/>
                          <a:ea typeface="Times New Roman" panose="02020603050405020304" pitchFamily="18" charset="0"/>
                          <a:cs typeface="Times New Roman" panose="02020603050405020304" pitchFamily="18" charset="0"/>
                        </a:rPr>
                        <m:t> </m:t>
                      </m:r>
                      <m:r>
                        <m:rPr>
                          <m:nor/>
                        </m:rPr>
                        <a:rPr lang="en-US" sz="3000">
                          <a:effectLst/>
                          <a:latin typeface="+mj-lt"/>
                          <a:ea typeface="Times New Roman" panose="02020603050405020304" pitchFamily="18" charset="0"/>
                          <a:cs typeface="Times New Roman" panose="02020603050405020304" pitchFamily="18" charset="0"/>
                        </a:rPr>
                        <m:t>ph</m:t>
                      </m:r>
                      <m:r>
                        <m:rPr>
                          <m:nor/>
                        </m:rPr>
                        <a:rPr lang="en-US" sz="3000">
                          <a:effectLst/>
                          <a:latin typeface="+mj-lt"/>
                          <a:ea typeface="Times New Roman" panose="02020603050405020304" pitchFamily="18" charset="0"/>
                          <a:cs typeface="Times New Roman" panose="02020603050405020304" pitchFamily="18" charset="0"/>
                        </a:rPr>
                        <m:t>â</m:t>
                      </m:r>
                      <m:r>
                        <m:rPr>
                          <m:nor/>
                        </m:rPr>
                        <a:rPr lang="en-US" sz="3000">
                          <a:effectLst/>
                          <a:latin typeface="+mj-lt"/>
                          <a:ea typeface="Times New Roman" panose="02020603050405020304" pitchFamily="18" charset="0"/>
                          <a:cs typeface="Times New Roman" panose="02020603050405020304" pitchFamily="18" charset="0"/>
                        </a:rPr>
                        <m:t>n</m:t>
                      </m:r>
                      <m:r>
                        <m:rPr>
                          <m:nor/>
                        </m:rPr>
                        <a:rPr lang="en-US" sz="3000">
                          <a:effectLst/>
                          <a:latin typeface="+mj-lt"/>
                          <a:ea typeface="Times New Roman" panose="02020603050405020304" pitchFamily="18" charset="0"/>
                          <a:cs typeface="Times New Roman" panose="02020603050405020304" pitchFamily="18" charset="0"/>
                        </a:rPr>
                        <m:t> </m:t>
                      </m:r>
                      <m:r>
                        <m:rPr>
                          <m:nor/>
                        </m:rPr>
                        <a:rPr lang="en-US" sz="3000">
                          <a:effectLst/>
                          <a:latin typeface="+mj-lt"/>
                          <a:ea typeface="Times New Roman" panose="02020603050405020304" pitchFamily="18" charset="0"/>
                          <a:cs typeface="Times New Roman" panose="02020603050405020304" pitchFamily="18" charset="0"/>
                        </a:rPr>
                        <m:t>th</m:t>
                      </m:r>
                      <m:r>
                        <m:rPr>
                          <m:nor/>
                        </m:rPr>
                        <a:rPr lang="en-US" sz="3000">
                          <a:effectLst/>
                          <a:latin typeface="+mj-lt"/>
                          <a:ea typeface="Times New Roman" panose="02020603050405020304" pitchFamily="18" charset="0"/>
                          <a:cs typeface="Times New Roman" panose="02020603050405020304" pitchFamily="18" charset="0"/>
                        </a:rPr>
                        <m:t>ứ</m:t>
                      </m:r>
                      <m:r>
                        <m:rPr>
                          <m:nor/>
                        </m:rPr>
                        <a:rPr lang="en-US" sz="3000">
                          <a:effectLst/>
                          <a:latin typeface="+mj-lt"/>
                          <a:ea typeface="Times New Roman" panose="02020603050405020304" pitchFamily="18" charset="0"/>
                          <a:cs typeface="Times New Roman" panose="02020603050405020304" pitchFamily="18" charset="0"/>
                        </a:rPr>
                        <m:t>c</m:t>
                      </m:r>
                      <m:r>
                        <m:rPr>
                          <m:nor/>
                        </m:rPr>
                        <a:rPr lang="en-US" sz="3000">
                          <a:effectLst/>
                          <a:latin typeface="+mj-lt"/>
                          <a:ea typeface="Times New Roman" panose="02020603050405020304" pitchFamily="18" charset="0"/>
                          <a:cs typeface="Times New Roman" panose="02020603050405020304" pitchFamily="18" charset="0"/>
                        </a:rPr>
                        <m:t> </m:t>
                      </m:r>
                      <m:r>
                        <m:rPr>
                          <m:nor/>
                        </m:rPr>
                        <a:rPr lang="en-US" sz="3000">
                          <a:effectLst/>
                          <a:latin typeface="+mj-lt"/>
                          <a:ea typeface="Times New Roman" panose="02020603050405020304" pitchFamily="18" charset="0"/>
                          <a:cs typeface="Times New Roman" panose="02020603050405020304" pitchFamily="18" charset="0"/>
                        </a:rPr>
                        <m:t>t</m:t>
                      </m:r>
                      <m:r>
                        <m:rPr>
                          <m:nor/>
                        </m:rPr>
                        <a:rPr lang="en-US" sz="3000">
                          <a:effectLst/>
                          <a:latin typeface="+mj-lt"/>
                          <a:ea typeface="Times New Roman" panose="02020603050405020304" pitchFamily="18" charset="0"/>
                          <a:cs typeface="Times New Roman" panose="02020603050405020304" pitchFamily="18" charset="0"/>
                        </a:rPr>
                        <m:t>ạ</m:t>
                      </m:r>
                      <m:r>
                        <m:rPr>
                          <m:nor/>
                        </m:rPr>
                        <a:rPr lang="en-US" sz="3000">
                          <a:effectLst/>
                          <a:latin typeface="+mj-lt"/>
                          <a:ea typeface="Times New Roman" panose="02020603050405020304" pitchFamily="18" charset="0"/>
                          <a:cs typeface="Times New Roman" panose="02020603050405020304" pitchFamily="18" charset="0"/>
                        </a:rPr>
                        <m:t>i</m:t>
                      </m:r>
                      <m:r>
                        <a:rPr lang="en-US" sz="3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3000">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3000">
                          <a:effectLst/>
                          <a:latin typeface="+mj-lt"/>
                          <a:ea typeface="Times New Roman" panose="02020603050405020304" pitchFamily="18" charset="0"/>
                          <a:cs typeface="Times New Roman" panose="02020603050405020304" pitchFamily="18" charset="0"/>
                        </a:rPr>
                        <m:t>kh</m:t>
                      </m:r>
                      <m:r>
                        <m:rPr>
                          <m:nor/>
                        </m:rPr>
                        <a:rPr lang="en-US" sz="3000">
                          <a:effectLst/>
                          <a:latin typeface="+mj-lt"/>
                          <a:ea typeface="Times New Roman" panose="02020603050405020304" pitchFamily="18" charset="0"/>
                          <a:cs typeface="Times New Roman" panose="02020603050405020304" pitchFamily="18" charset="0"/>
                        </a:rPr>
                        <m:t>ô</m:t>
                      </m:r>
                      <m:r>
                        <m:rPr>
                          <m:nor/>
                        </m:rPr>
                        <a:rPr lang="en-US" sz="3000">
                          <a:effectLst/>
                          <a:latin typeface="+mj-lt"/>
                          <a:ea typeface="Times New Roman" panose="02020603050405020304" pitchFamily="18" charset="0"/>
                          <a:cs typeface="Times New Roman" panose="02020603050405020304" pitchFamily="18" charset="0"/>
                        </a:rPr>
                        <m:t>ng</m:t>
                      </m:r>
                      <m:r>
                        <m:rPr>
                          <m:nor/>
                        </m:rPr>
                        <a:rPr lang="en-US" sz="3000">
                          <a:effectLst/>
                          <a:latin typeface="+mj-lt"/>
                          <a:ea typeface="Times New Roman" panose="02020603050405020304" pitchFamily="18" charset="0"/>
                          <a:cs typeface="Times New Roman" panose="02020603050405020304" pitchFamily="18" charset="0"/>
                        </a:rPr>
                        <m:t> </m:t>
                      </m:r>
                      <m:r>
                        <m:rPr>
                          <m:nor/>
                        </m:rPr>
                        <a:rPr lang="en-US" sz="3000">
                          <a:effectLst/>
                          <a:latin typeface="+mj-lt"/>
                          <a:ea typeface="Times New Roman" panose="02020603050405020304" pitchFamily="18" charset="0"/>
                          <a:cs typeface="Times New Roman" panose="02020603050405020304" pitchFamily="18" charset="0"/>
                        </a:rPr>
                        <m:t>x</m:t>
                      </m:r>
                      <m:r>
                        <m:rPr>
                          <m:nor/>
                        </m:rPr>
                        <a:rPr lang="en-US" sz="3000">
                          <a:effectLst/>
                          <a:latin typeface="+mj-lt"/>
                          <a:ea typeface="Times New Roman" panose="02020603050405020304" pitchFamily="18" charset="0"/>
                          <a:cs typeface="Times New Roman" panose="02020603050405020304" pitchFamily="18" charset="0"/>
                        </a:rPr>
                        <m:t>á</m:t>
                      </m:r>
                      <m:r>
                        <m:rPr>
                          <m:nor/>
                        </m:rPr>
                        <a:rPr lang="en-US" sz="3000">
                          <a:effectLst/>
                          <a:latin typeface="+mj-lt"/>
                          <a:ea typeface="Times New Roman" panose="02020603050405020304" pitchFamily="18" charset="0"/>
                          <a:cs typeface="Times New Roman" panose="02020603050405020304" pitchFamily="18" charset="0"/>
                        </a:rPr>
                        <m:t>c</m:t>
                      </m:r>
                      <m:r>
                        <m:rPr>
                          <m:nor/>
                        </m:rPr>
                        <a:rPr lang="en-US" sz="3000">
                          <a:effectLst/>
                          <a:latin typeface="+mj-lt"/>
                          <a:ea typeface="Times New Roman" panose="02020603050405020304" pitchFamily="18" charset="0"/>
                          <a:cs typeface="Times New Roman" panose="02020603050405020304" pitchFamily="18" charset="0"/>
                        </a:rPr>
                        <m:t> đị</m:t>
                      </m:r>
                      <m:r>
                        <m:rPr>
                          <m:nor/>
                        </m:rPr>
                        <a:rPr lang="en-US" sz="3000">
                          <a:effectLst/>
                          <a:latin typeface="+mj-lt"/>
                          <a:ea typeface="Times New Roman" panose="02020603050405020304" pitchFamily="18" charset="0"/>
                          <a:cs typeface="Times New Roman" panose="02020603050405020304" pitchFamily="18" charset="0"/>
                        </a:rPr>
                        <m:t>nh</m:t>
                      </m:r>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000" b="0" i="0" smtClean="0">
                          <a:effectLst/>
                          <a:latin typeface="Cambria Math" panose="02040503050406030204" pitchFamily="18" charset="0"/>
                          <a:ea typeface="Times New Roman" panose="02020603050405020304" pitchFamily="18" charset="0"/>
                          <a:cs typeface="Times New Roman" panose="02020603050405020304" pitchFamily="18" charset="0"/>
                        </a:rPr>
                        <m:t>v</m:t>
                      </m:r>
                      <m:r>
                        <a:rPr lang="en-US" sz="3000" b="0" i="0" smtClean="0">
                          <a:effectLst/>
                          <a:latin typeface="Cambria Math" panose="02040503050406030204" pitchFamily="18" charset="0"/>
                          <a:ea typeface="Times New Roman" panose="02020603050405020304" pitchFamily="18" charset="0"/>
                          <a:cs typeface="Times New Roman" panose="02020603050405020304" pitchFamily="18" charset="0"/>
                        </a:rPr>
                        <m:t>ì </m:t>
                      </m:r>
                      <m:r>
                        <m:rPr>
                          <m:sty m:val="p"/>
                        </m:rPr>
                        <a:rPr lang="en-US" sz="3000" b="0" i="0" smtClean="0">
                          <a:effectLst/>
                          <a:latin typeface="Cambria Math" panose="02040503050406030204" pitchFamily="18" charset="0"/>
                          <a:ea typeface="Times New Roman" panose="02020603050405020304" pitchFamily="18" charset="0"/>
                          <a:cs typeface="Times New Roman" panose="02020603050405020304" pitchFamily="18" charset="0"/>
                        </a:rPr>
                        <m:t>ph</m:t>
                      </m:r>
                      <m:r>
                        <a:rPr lang="en-US" sz="3000" b="0" i="0" smtClean="0">
                          <a:effectLst/>
                          <a:latin typeface="Cambria Math" panose="02040503050406030204" pitchFamily="18" charset="0"/>
                          <a:ea typeface="Times New Roman" panose="02020603050405020304" pitchFamily="18" charset="0"/>
                          <a:cs typeface="Times New Roman" panose="02020603050405020304" pitchFamily="18" charset="0"/>
                        </a:rPr>
                        <m:t>é</m:t>
                      </m:r>
                      <m:r>
                        <m:rPr>
                          <m:sty m:val="p"/>
                        </m:rPr>
                        <a:rPr lang="en-US" sz="3000" b="0" i="0" smtClean="0">
                          <a:effectLst/>
                          <a:latin typeface="Cambria Math" panose="02040503050406030204" pitchFamily="18" charset="0"/>
                          <a:ea typeface="Times New Roman" panose="02020603050405020304" pitchFamily="18" charset="0"/>
                          <a:cs typeface="Times New Roman" panose="02020603050405020304" pitchFamily="18" charset="0"/>
                        </a:rPr>
                        <m:t>p</m:t>
                      </m:r>
                      <m:r>
                        <a:rPr lang="en-US" sz="3000" b="0" i="0" smtClean="0">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3000" smtClean="0">
                  <a:effectLst/>
                  <a:latin typeface="+mj-lt"/>
                  <a:ea typeface="Times New Roman" panose="02020603050405020304" pitchFamily="18" charset="0"/>
                </a:endParaRPr>
              </a:p>
              <a:p>
                <a:pPr>
                  <a:spcAft>
                    <a:spcPts val="0"/>
                  </a:spcAft>
                </a:pPr>
                <a:r>
                  <a:rPr lang="en-US" sz="3000" smtClean="0">
                    <a:effectLst/>
                    <a:latin typeface="+mj-lt"/>
                    <a:ea typeface="Times New Roman" panose="02020603050405020304" pitchFamily="18" charset="0"/>
                  </a:rPr>
                  <a:t>chia </a:t>
                </a:r>
                <a:r>
                  <a:rPr lang="en-US" sz="3000">
                    <a:effectLst/>
                    <a:latin typeface="+mj-lt"/>
                    <a:ea typeface="Times New Roman" panose="02020603050405020304" pitchFamily="18" charset="0"/>
                  </a:rPr>
                  <a:t>cho 0 không có nghĩa</a:t>
                </a:r>
                <a:r>
                  <a:rPr lang="en-US" sz="3000" smtClean="0">
                    <a:effectLst/>
                    <a:latin typeface="+mj-lt"/>
                    <a:ea typeface="Times New Roman" panose="02020603050405020304" pitchFamily="18" charset="0"/>
                  </a:rPr>
                  <a:t>.</a:t>
                </a:r>
              </a:p>
              <a:p>
                <a:pPr/>
                <a14:m>
                  <m:oMathPara xmlns:m="http://schemas.openxmlformats.org/officeDocument/2006/math">
                    <m:oMathParaPr>
                      <m:jc m:val="left"/>
                    </m:oMathParaPr>
                    <m:oMath xmlns:m="http://schemas.openxmlformats.org/officeDocument/2006/math">
                      <m:r>
                        <m:rPr>
                          <m:nor/>
                        </m:rPr>
                        <a:rPr lang="en-US" sz="3000">
                          <a:latin typeface="+mj-lt"/>
                        </a:rPr>
                        <m:t>V</m:t>
                      </m:r>
                      <m:r>
                        <m:rPr>
                          <m:nor/>
                        </m:rPr>
                        <a:rPr lang="en-US" sz="3000">
                          <a:latin typeface="+mj-lt"/>
                        </a:rPr>
                        <m:t>ậ</m:t>
                      </m:r>
                      <m:r>
                        <m:rPr>
                          <m:nor/>
                        </m:rPr>
                        <a:rPr lang="en-US" sz="3000">
                          <a:latin typeface="+mj-lt"/>
                        </a:rPr>
                        <m:t>y</m:t>
                      </m:r>
                      <m:r>
                        <m:rPr>
                          <m:nor/>
                        </m:rPr>
                        <a:rPr lang="en-US" sz="3000">
                          <a:latin typeface="+mj-lt"/>
                        </a:rPr>
                        <m:t> </m:t>
                      </m:r>
                      <m:r>
                        <m:rPr>
                          <m:nor/>
                        </m:rPr>
                        <a:rPr lang="en-US" sz="3000">
                          <a:latin typeface="+mj-lt"/>
                        </a:rPr>
                        <m:t>t</m:t>
                      </m:r>
                      <m:r>
                        <m:rPr>
                          <m:nor/>
                        </m:rPr>
                        <a:rPr lang="en-US" sz="3000">
                          <a:latin typeface="+mj-lt"/>
                        </a:rPr>
                        <m:t>ạ</m:t>
                      </m:r>
                      <m:r>
                        <m:rPr>
                          <m:nor/>
                        </m:rPr>
                        <a:rPr lang="en-US" sz="3000">
                          <a:latin typeface="+mj-lt"/>
                        </a:rPr>
                        <m:t>i</m:t>
                      </m:r>
                      <m:r>
                        <a:rPr lang="en-US" sz="3000">
                          <a:latin typeface="Cambria Math" panose="02040503050406030204" pitchFamily="18" charset="0"/>
                        </a:rPr>
                        <m:t> </m:t>
                      </m:r>
                      <m:r>
                        <a:rPr lang="en-US" sz="3000" i="1">
                          <a:latin typeface="Cambria Math" panose="02040503050406030204" pitchFamily="18" charset="0"/>
                        </a:rPr>
                        <m:t>𝑥</m:t>
                      </m:r>
                      <m:r>
                        <a:rPr lang="en-US" sz="3000" i="1">
                          <a:latin typeface="Cambria Math" panose="02040503050406030204" pitchFamily="18" charset="0"/>
                        </a:rPr>
                        <m:t>=−</m:t>
                      </m:r>
                      <m:f>
                        <m:fPr>
                          <m:ctrlPr>
                            <a:rPr lang="en-US" sz="3000" i="1">
                              <a:latin typeface="Cambria Math" panose="02040503050406030204" pitchFamily="18" charset="0"/>
                            </a:rPr>
                          </m:ctrlPr>
                        </m:fPr>
                        <m:num>
                          <m:r>
                            <a:rPr lang="en-US" sz="3000" i="1">
                              <a:latin typeface="Cambria Math" panose="02040503050406030204" pitchFamily="18" charset="0"/>
                            </a:rPr>
                            <m:t>1</m:t>
                          </m:r>
                        </m:num>
                        <m:den>
                          <m:r>
                            <a:rPr lang="en-US" sz="3000" i="1">
                              <a:latin typeface="Cambria Math" panose="02040503050406030204" pitchFamily="18" charset="0"/>
                            </a:rPr>
                            <m:t>2</m:t>
                          </m:r>
                        </m:den>
                      </m:f>
                      <m:r>
                        <a:rPr lang="en-US" sz="3000" i="1">
                          <a:latin typeface="Cambria Math" panose="02040503050406030204" pitchFamily="18" charset="0"/>
                        </a:rPr>
                        <m:t>, </m:t>
                      </m:r>
                      <m:r>
                        <m:rPr>
                          <m:nor/>
                        </m:rPr>
                        <a:rPr lang="en-US" sz="3000">
                          <a:latin typeface="+mj-lt"/>
                        </a:rPr>
                        <m:t>gi</m:t>
                      </m:r>
                      <m:r>
                        <m:rPr>
                          <m:nor/>
                        </m:rPr>
                        <a:rPr lang="en-US" sz="3000">
                          <a:latin typeface="+mj-lt"/>
                        </a:rPr>
                        <m:t>á </m:t>
                      </m:r>
                      <m:r>
                        <m:rPr>
                          <m:nor/>
                        </m:rPr>
                        <a:rPr lang="en-US" sz="3000">
                          <a:latin typeface="+mj-lt"/>
                        </a:rPr>
                        <m:t>tr</m:t>
                      </m:r>
                      <m:r>
                        <m:rPr>
                          <m:nor/>
                        </m:rPr>
                        <a:rPr lang="en-US" sz="3000">
                          <a:latin typeface="+mj-lt"/>
                        </a:rPr>
                        <m:t>ị </m:t>
                      </m:r>
                      <m:r>
                        <m:rPr>
                          <m:nor/>
                        </m:rPr>
                        <a:rPr lang="en-US" sz="3000">
                          <a:latin typeface="+mj-lt"/>
                        </a:rPr>
                        <m:t>c</m:t>
                      </m:r>
                      <m:r>
                        <m:rPr>
                          <m:nor/>
                        </m:rPr>
                        <a:rPr lang="en-US" sz="3000">
                          <a:latin typeface="+mj-lt"/>
                        </a:rPr>
                        <m:t>ủ</m:t>
                      </m:r>
                      <m:r>
                        <m:rPr>
                          <m:nor/>
                        </m:rPr>
                        <a:rPr lang="en-US" sz="3000">
                          <a:latin typeface="+mj-lt"/>
                        </a:rPr>
                        <m:t>a</m:t>
                      </m:r>
                      <m:r>
                        <m:rPr>
                          <m:nor/>
                        </m:rPr>
                        <a:rPr lang="en-US" sz="3000">
                          <a:latin typeface="+mj-lt"/>
                        </a:rPr>
                        <m:t> </m:t>
                      </m:r>
                      <m:r>
                        <m:rPr>
                          <m:nor/>
                        </m:rPr>
                        <a:rPr lang="en-US" sz="3000">
                          <a:latin typeface="+mj-lt"/>
                        </a:rPr>
                        <m:t>bi</m:t>
                      </m:r>
                      <m:r>
                        <m:rPr>
                          <m:nor/>
                        </m:rPr>
                        <a:rPr lang="en-US" sz="3000">
                          <a:latin typeface="+mj-lt"/>
                        </a:rPr>
                        <m:t>ể</m:t>
                      </m:r>
                      <m:r>
                        <m:rPr>
                          <m:nor/>
                        </m:rPr>
                        <a:rPr lang="en-US" sz="3000">
                          <a:latin typeface="+mj-lt"/>
                        </a:rPr>
                        <m:t>u</m:t>
                      </m:r>
                      <m:r>
                        <m:rPr>
                          <m:nor/>
                        </m:rPr>
                        <a:rPr lang="en-US" sz="3000">
                          <a:latin typeface="+mj-lt"/>
                        </a:rPr>
                        <m:t> </m:t>
                      </m:r>
                      <m:r>
                        <m:rPr>
                          <m:nor/>
                        </m:rPr>
                        <a:rPr lang="en-US" sz="3000">
                          <a:latin typeface="+mj-lt"/>
                        </a:rPr>
                        <m:t>th</m:t>
                      </m:r>
                      <m:r>
                        <m:rPr>
                          <m:nor/>
                        </m:rPr>
                        <a:rPr lang="en-US" sz="3000">
                          <a:latin typeface="+mj-lt"/>
                        </a:rPr>
                        <m:t>ứ</m:t>
                      </m:r>
                      <m:r>
                        <m:rPr>
                          <m:nor/>
                        </m:rPr>
                        <a:rPr lang="en-US" sz="3000">
                          <a:latin typeface="+mj-lt"/>
                        </a:rPr>
                        <m:t>c</m:t>
                      </m:r>
                      <m:r>
                        <m:rPr>
                          <m:nor/>
                        </m:rPr>
                        <a:rPr lang="en-US" sz="3000">
                          <a:latin typeface="+mj-lt"/>
                        </a:rPr>
                        <m:t> </m:t>
                      </m:r>
                      <m:r>
                        <m:rPr>
                          <m:nor/>
                        </m:rPr>
                        <a:rPr lang="en-US" sz="3000" i="1">
                          <a:latin typeface="+mj-lt"/>
                        </a:rPr>
                        <m:t>P</m:t>
                      </m:r>
                      <m:r>
                        <m:rPr>
                          <m:nor/>
                        </m:rPr>
                        <a:rPr lang="en-US" sz="3000" i="1">
                          <a:latin typeface="+mj-lt"/>
                        </a:rPr>
                        <m:t> </m:t>
                      </m:r>
                      <m:r>
                        <m:rPr>
                          <m:nor/>
                        </m:rPr>
                        <a:rPr lang="en-US" sz="3000">
                          <a:latin typeface="+mj-lt"/>
                        </a:rPr>
                        <m:t> </m:t>
                      </m:r>
                      <m:r>
                        <m:rPr>
                          <m:nor/>
                        </m:rPr>
                        <a:rPr lang="en-US" sz="3000">
                          <a:latin typeface="+mj-lt"/>
                        </a:rPr>
                        <m:t>kh</m:t>
                      </m:r>
                      <m:r>
                        <m:rPr>
                          <m:nor/>
                        </m:rPr>
                        <a:rPr lang="en-US" sz="3000">
                          <a:latin typeface="+mj-lt"/>
                        </a:rPr>
                        <m:t>ô</m:t>
                      </m:r>
                      <m:r>
                        <m:rPr>
                          <m:nor/>
                        </m:rPr>
                        <a:rPr lang="en-US" sz="3000">
                          <a:latin typeface="+mj-lt"/>
                        </a:rPr>
                        <m:t>ng</m:t>
                      </m:r>
                      <m:r>
                        <m:rPr>
                          <m:nor/>
                        </m:rPr>
                        <a:rPr lang="en-US" sz="3000">
                          <a:latin typeface="+mj-lt"/>
                        </a:rPr>
                        <m:t> </m:t>
                      </m:r>
                      <m:r>
                        <m:rPr>
                          <m:nor/>
                        </m:rPr>
                        <a:rPr lang="en-US" sz="3000">
                          <a:latin typeface="+mj-lt"/>
                        </a:rPr>
                        <m:t>x</m:t>
                      </m:r>
                      <m:r>
                        <m:rPr>
                          <m:nor/>
                        </m:rPr>
                        <a:rPr lang="en-US" sz="3000">
                          <a:latin typeface="+mj-lt"/>
                        </a:rPr>
                        <m:t>á</m:t>
                      </m:r>
                      <m:r>
                        <m:rPr>
                          <m:nor/>
                        </m:rPr>
                        <a:rPr lang="en-US" sz="3000">
                          <a:latin typeface="+mj-lt"/>
                        </a:rPr>
                        <m:t>c</m:t>
                      </m:r>
                      <m:r>
                        <m:rPr>
                          <m:nor/>
                        </m:rPr>
                        <a:rPr lang="en-US" sz="3000">
                          <a:latin typeface="+mj-lt"/>
                        </a:rPr>
                        <m:t> đị</m:t>
                      </m:r>
                      <m:r>
                        <m:rPr>
                          <m:nor/>
                        </m:rPr>
                        <a:rPr lang="en-US" sz="3000">
                          <a:latin typeface="+mj-lt"/>
                        </a:rPr>
                        <m:t>nh</m:t>
                      </m:r>
                      <m:r>
                        <a:rPr lang="en-US" sz="3000" i="1">
                          <a:latin typeface="Cambria Math" panose="02040503050406030204" pitchFamily="18" charset="0"/>
                        </a:rPr>
                        <m:t>.</m:t>
                      </m:r>
                    </m:oMath>
                  </m:oMathPara>
                </a14:m>
                <a:endParaRPr lang="en-US" sz="3000">
                  <a:latin typeface="+mj-lt"/>
                </a:endParaRPr>
              </a:p>
            </p:txBody>
          </p:sp>
        </mc:Choice>
        <mc:Fallback xmlns="">
          <p:sp>
            <p:nvSpPr>
              <p:cNvPr id="7" name="Rectangle 6"/>
              <p:cNvSpPr>
                <a:spLocks noRot="1" noChangeAspect="1" noMove="1" noResize="1" noEditPoints="1" noAdjustHandles="1" noChangeArrowheads="1" noChangeShapeType="1" noTextEdit="1"/>
              </p:cNvSpPr>
              <p:nvPr/>
            </p:nvSpPr>
            <p:spPr>
              <a:xfrm>
                <a:off x="457200" y="3429000"/>
                <a:ext cx="11506200" cy="3320011"/>
              </a:xfrm>
              <a:prstGeom prst="rect">
                <a:avLst/>
              </a:prstGeom>
              <a:blipFill>
                <a:blip r:embed="rId4"/>
                <a:stretch>
                  <a:fillRect l="-1218"/>
                </a:stretch>
              </a:blipFill>
            </p:spPr>
            <p:txBody>
              <a:bodyPr/>
              <a:lstStyle/>
              <a:p>
                <a:r>
                  <a:rPr lang="en-US">
                    <a:noFill/>
                  </a:rPr>
                  <a:t> </a:t>
                </a:r>
              </a:p>
            </p:txBody>
          </p:sp>
        </mc:Fallback>
      </mc:AlternateContent>
    </p:spTree>
    <p:extLst>
      <p:ext uri="{BB962C8B-B14F-4D97-AF65-F5344CB8AC3E}">
        <p14:creationId xmlns:p14="http://schemas.microsoft.com/office/powerpoint/2010/main" val="280123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63489" y="329625"/>
            <a:ext cx="4384711"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smtClean="0">
                <a:ln/>
                <a:solidFill>
                  <a:srgbClr val="C00000"/>
                </a:solidFill>
                <a:latin typeface="+mj-lt"/>
              </a:rPr>
              <a:t>1. PHÂN </a:t>
            </a:r>
            <a:r>
              <a:rPr lang="en-US" sz="3200" b="1">
                <a:ln/>
                <a:solidFill>
                  <a:srgbClr val="C00000"/>
                </a:solidFill>
                <a:latin typeface="+mj-lt"/>
              </a:rPr>
              <a:t>THỨC ĐẠI SỐ</a:t>
            </a:r>
          </a:p>
        </p:txBody>
      </p:sp>
      <p:grpSp>
        <p:nvGrpSpPr>
          <p:cNvPr id="15" name="Group 14"/>
          <p:cNvGrpSpPr/>
          <p:nvPr/>
        </p:nvGrpSpPr>
        <p:grpSpPr>
          <a:xfrm>
            <a:off x="381000" y="1157662"/>
            <a:ext cx="11613182" cy="4361052"/>
            <a:chOff x="-109" y="-839996"/>
            <a:chExt cx="4252953" cy="4361635"/>
          </a:xfrm>
        </p:grpSpPr>
        <mc:AlternateContent xmlns:mc="http://schemas.openxmlformats.org/markup-compatibility/2006" xmlns:a14="http://schemas.microsoft.com/office/drawing/2010/main">
          <mc:Choice Requires="a14">
            <p:sp>
              <p:nvSpPr>
                <p:cNvPr id="16" name="Rounded Rectangle 15"/>
                <p:cNvSpPr/>
                <p:nvPr/>
              </p:nvSpPr>
              <p:spPr>
                <a:xfrm>
                  <a:off x="11163" y="-839996"/>
                  <a:ext cx="4241681" cy="4361635"/>
                </a:xfrm>
                <a:prstGeom prst="roundRect">
                  <a:avLst/>
                </a:prstGeom>
                <a:solidFill>
                  <a:srgbClr val="FFFF6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0" tIns="0" rIns="0" bIns="0" numCol="1" spcCol="0" rtlCol="0" fromWordArt="0" anchor="ctr" anchorCtr="0" forceAA="0" compatLnSpc="1">
                  <a:prstTxWarp prst="textNoShape">
                    <a:avLst/>
                  </a:prstTxWarp>
                  <a:spAutoFit/>
                </a:bodyPr>
                <a:lstStyle/>
                <a:p>
                  <a:pPr>
                    <a:lnSpc>
                      <a:spcPct val="130000"/>
                    </a:lnSpc>
                  </a:pPr>
                  <a14:m>
                    <m:oMathPara xmlns:m="http://schemas.openxmlformats.org/officeDocument/2006/math">
                      <m:oMathParaPr>
                        <m:jc m:val="left"/>
                      </m:oMathParaPr>
                      <m:oMath xmlns:m="http://schemas.openxmlformats.org/officeDocument/2006/math">
                        <m:r>
                          <a:rPr lang="en-US" sz="2800" smtClean="0">
                            <a:ln w="0"/>
                            <a:solidFill>
                              <a:schemeClr val="tx1"/>
                            </a:solidFill>
                            <a:effectLst/>
                            <a:latin typeface="Cambria Math" panose="02040503050406030204" pitchFamily="18" charset="0"/>
                          </a:rPr>
                          <m:t>Đ</m:t>
                        </m:r>
                        <m:r>
                          <m:rPr>
                            <m:sty m:val="p"/>
                          </m:rPr>
                          <a:rPr lang="en-US" sz="2800" smtClean="0">
                            <a:ln w="0"/>
                            <a:solidFill>
                              <a:schemeClr val="tx1"/>
                            </a:solidFill>
                            <a:effectLst/>
                            <a:latin typeface="Cambria Math" panose="02040503050406030204" pitchFamily="18" charset="0"/>
                          </a:rPr>
                          <m:t>i</m:t>
                        </m:r>
                        <m:r>
                          <a:rPr lang="en-US" sz="2800" smtClean="0">
                            <a:ln w="0"/>
                            <a:solidFill>
                              <a:schemeClr val="tx1"/>
                            </a:solidFill>
                            <a:effectLst/>
                            <a:latin typeface="Cambria Math" panose="02040503050406030204" pitchFamily="18" charset="0"/>
                          </a:rPr>
                          <m:t>ề</m:t>
                        </m:r>
                        <m:r>
                          <m:rPr>
                            <m:sty m:val="p"/>
                          </m:rPr>
                          <a:rPr lang="en-US" sz="2800" smtClean="0">
                            <a:ln w="0"/>
                            <a:solidFill>
                              <a:schemeClr val="tx1"/>
                            </a:solidFill>
                            <a:effectLst/>
                            <a:latin typeface="Cambria Math" panose="02040503050406030204" pitchFamily="18" charset="0"/>
                          </a:rPr>
                          <m:t>u</m:t>
                        </m:r>
                        <m:r>
                          <a:rPr lang="en-US" sz="2800" smtClean="0">
                            <a:ln w="0"/>
                            <a:solidFill>
                              <a:schemeClr val="tx1"/>
                            </a:solidFill>
                            <a:effectLst/>
                            <a:latin typeface="Cambria Math" panose="02040503050406030204" pitchFamily="18" charset="0"/>
                          </a:rPr>
                          <m:t> </m:t>
                        </m:r>
                        <m:r>
                          <m:rPr>
                            <m:sty m:val="p"/>
                          </m:rPr>
                          <a:rPr lang="en-US" sz="2800" smtClean="0">
                            <a:ln w="0"/>
                            <a:solidFill>
                              <a:schemeClr val="tx1"/>
                            </a:solidFill>
                            <a:effectLst/>
                            <a:latin typeface="Cambria Math" panose="02040503050406030204" pitchFamily="18" charset="0"/>
                          </a:rPr>
                          <m:t>ki</m:t>
                        </m:r>
                        <m:r>
                          <a:rPr lang="en-US" sz="2800" smtClean="0">
                            <a:ln w="0"/>
                            <a:solidFill>
                              <a:schemeClr val="tx1"/>
                            </a:solidFill>
                            <a:effectLst/>
                            <a:latin typeface="Cambria Math" panose="02040503050406030204" pitchFamily="18" charset="0"/>
                          </a:rPr>
                          <m:t>ệ</m:t>
                        </m:r>
                        <m:r>
                          <m:rPr>
                            <m:sty m:val="p"/>
                          </m:rPr>
                          <a:rPr lang="en-US" sz="2800" smtClean="0">
                            <a:ln w="0"/>
                            <a:solidFill>
                              <a:schemeClr val="tx1"/>
                            </a:solidFill>
                            <a:effectLst/>
                            <a:latin typeface="Cambria Math" panose="02040503050406030204" pitchFamily="18" charset="0"/>
                          </a:rPr>
                          <m:t>n</m:t>
                        </m:r>
                        <m:r>
                          <a:rPr lang="en-US" sz="2800" smtClean="0">
                            <a:ln w="0"/>
                            <a:solidFill>
                              <a:schemeClr val="tx1"/>
                            </a:solidFill>
                            <a:effectLst/>
                            <a:latin typeface="Cambria Math" panose="02040503050406030204" pitchFamily="18" charset="0"/>
                          </a:rPr>
                          <m:t> </m:t>
                        </m:r>
                        <m:r>
                          <m:rPr>
                            <m:sty m:val="p"/>
                          </m:rPr>
                          <a:rPr lang="en-US" sz="2800" smtClean="0">
                            <a:ln w="0"/>
                            <a:solidFill>
                              <a:schemeClr val="tx1"/>
                            </a:solidFill>
                            <a:effectLst/>
                            <a:latin typeface="Cambria Math" panose="02040503050406030204" pitchFamily="18" charset="0"/>
                          </a:rPr>
                          <m:t>x</m:t>
                        </m:r>
                        <m:r>
                          <a:rPr lang="en-US" sz="2800" smtClean="0">
                            <a:ln w="0"/>
                            <a:solidFill>
                              <a:schemeClr val="tx1"/>
                            </a:solidFill>
                            <a:effectLst/>
                            <a:latin typeface="Cambria Math" panose="02040503050406030204" pitchFamily="18" charset="0"/>
                          </a:rPr>
                          <m:t>á</m:t>
                        </m:r>
                        <m:r>
                          <m:rPr>
                            <m:sty m:val="p"/>
                          </m:rPr>
                          <a:rPr lang="en-US" sz="2800" smtClean="0">
                            <a:ln w="0"/>
                            <a:solidFill>
                              <a:schemeClr val="tx1"/>
                            </a:solidFill>
                            <a:effectLst/>
                            <a:latin typeface="Cambria Math" panose="02040503050406030204" pitchFamily="18" charset="0"/>
                          </a:rPr>
                          <m:t>c</m:t>
                        </m:r>
                        <m:r>
                          <a:rPr lang="en-US" sz="2800" smtClean="0">
                            <a:ln w="0"/>
                            <a:solidFill>
                              <a:schemeClr val="tx1"/>
                            </a:solidFill>
                            <a:effectLst/>
                            <a:latin typeface="Cambria Math" panose="02040503050406030204" pitchFamily="18" charset="0"/>
                          </a:rPr>
                          <m:t> đị</m:t>
                        </m:r>
                        <m:r>
                          <m:rPr>
                            <m:sty m:val="p"/>
                          </m:rPr>
                          <a:rPr lang="en-US" sz="2800" smtClean="0">
                            <a:ln w="0"/>
                            <a:solidFill>
                              <a:schemeClr val="tx1"/>
                            </a:solidFill>
                            <a:effectLst/>
                            <a:latin typeface="Cambria Math" panose="02040503050406030204" pitchFamily="18" charset="0"/>
                          </a:rPr>
                          <m:t>nh</m:t>
                        </m:r>
                        <m:r>
                          <a:rPr lang="en-US" sz="2800" smtClean="0">
                            <a:ln w="0"/>
                            <a:solidFill>
                              <a:schemeClr val="tx1"/>
                            </a:solidFill>
                            <a:effectLst/>
                            <a:latin typeface="Cambria Math" panose="02040503050406030204" pitchFamily="18" charset="0"/>
                          </a:rPr>
                          <m:t> </m:t>
                        </m:r>
                        <m:r>
                          <m:rPr>
                            <m:sty m:val="p"/>
                          </m:rPr>
                          <a:rPr lang="en-US" sz="2800" smtClean="0">
                            <a:ln w="0"/>
                            <a:solidFill>
                              <a:schemeClr val="tx1"/>
                            </a:solidFill>
                            <a:effectLst/>
                            <a:latin typeface="Cambria Math" panose="02040503050406030204" pitchFamily="18" charset="0"/>
                          </a:rPr>
                          <m:t>c</m:t>
                        </m:r>
                        <m:r>
                          <a:rPr lang="en-US" sz="2800" smtClean="0">
                            <a:ln w="0"/>
                            <a:solidFill>
                              <a:schemeClr val="tx1"/>
                            </a:solidFill>
                            <a:effectLst/>
                            <a:latin typeface="Cambria Math" panose="02040503050406030204" pitchFamily="18" charset="0"/>
                          </a:rPr>
                          <m:t>ủ</m:t>
                        </m:r>
                        <m:r>
                          <m:rPr>
                            <m:sty m:val="p"/>
                          </m:rPr>
                          <a:rPr lang="en-US" sz="2800" smtClean="0">
                            <a:ln w="0"/>
                            <a:solidFill>
                              <a:schemeClr val="tx1"/>
                            </a:solidFill>
                            <a:effectLst/>
                            <a:latin typeface="Cambria Math" panose="02040503050406030204" pitchFamily="18" charset="0"/>
                          </a:rPr>
                          <m:t>a</m:t>
                        </m:r>
                        <m:r>
                          <a:rPr lang="en-US" sz="2800" smtClean="0">
                            <a:ln w="0"/>
                            <a:solidFill>
                              <a:schemeClr val="tx1"/>
                            </a:solidFill>
                            <a:effectLst/>
                            <a:latin typeface="Cambria Math" panose="02040503050406030204" pitchFamily="18" charset="0"/>
                          </a:rPr>
                          <m:t> </m:t>
                        </m:r>
                        <m:r>
                          <m:rPr>
                            <m:sty m:val="p"/>
                          </m:rPr>
                          <a:rPr lang="en-US" sz="2800" smtClean="0">
                            <a:ln w="0"/>
                            <a:solidFill>
                              <a:schemeClr val="tx1"/>
                            </a:solidFill>
                            <a:effectLst/>
                            <a:latin typeface="Cambria Math" panose="02040503050406030204" pitchFamily="18" charset="0"/>
                          </a:rPr>
                          <m:t>ph</m:t>
                        </m:r>
                        <m:r>
                          <a:rPr lang="en-US" sz="2800" smtClean="0">
                            <a:ln w="0"/>
                            <a:solidFill>
                              <a:schemeClr val="tx1"/>
                            </a:solidFill>
                            <a:effectLst/>
                            <a:latin typeface="Cambria Math" panose="02040503050406030204" pitchFamily="18" charset="0"/>
                          </a:rPr>
                          <m:t>â</m:t>
                        </m:r>
                        <m:r>
                          <m:rPr>
                            <m:sty m:val="p"/>
                          </m:rPr>
                          <a:rPr lang="en-US" sz="2800" smtClean="0">
                            <a:ln w="0"/>
                            <a:solidFill>
                              <a:schemeClr val="tx1"/>
                            </a:solidFill>
                            <a:effectLst/>
                            <a:latin typeface="Cambria Math" panose="02040503050406030204" pitchFamily="18" charset="0"/>
                          </a:rPr>
                          <m:t>n</m:t>
                        </m:r>
                        <m:r>
                          <a:rPr lang="en-US" sz="2800" smtClean="0">
                            <a:ln w="0"/>
                            <a:solidFill>
                              <a:schemeClr val="tx1"/>
                            </a:solidFill>
                            <a:effectLst/>
                            <a:latin typeface="Cambria Math" panose="02040503050406030204" pitchFamily="18" charset="0"/>
                          </a:rPr>
                          <m:t> </m:t>
                        </m:r>
                        <m:r>
                          <m:rPr>
                            <m:sty m:val="p"/>
                          </m:rPr>
                          <a:rPr lang="en-US" sz="2800" smtClean="0">
                            <a:ln w="0"/>
                            <a:solidFill>
                              <a:schemeClr val="tx1"/>
                            </a:solidFill>
                            <a:effectLst/>
                            <a:latin typeface="Cambria Math" panose="02040503050406030204" pitchFamily="18" charset="0"/>
                          </a:rPr>
                          <m:t>th</m:t>
                        </m:r>
                        <m:r>
                          <a:rPr lang="en-US" sz="2800" smtClean="0">
                            <a:ln w="0"/>
                            <a:solidFill>
                              <a:schemeClr val="tx1"/>
                            </a:solidFill>
                            <a:effectLst/>
                            <a:latin typeface="Cambria Math" panose="02040503050406030204" pitchFamily="18" charset="0"/>
                          </a:rPr>
                          <m:t>ứ</m:t>
                        </m:r>
                        <m:r>
                          <m:rPr>
                            <m:sty m:val="p"/>
                          </m:rPr>
                          <a:rPr lang="en-US" sz="2800" smtClean="0">
                            <a:ln w="0"/>
                            <a:solidFill>
                              <a:schemeClr val="tx1"/>
                            </a:solidFill>
                            <a:effectLst/>
                            <a:latin typeface="Cambria Math" panose="02040503050406030204" pitchFamily="18" charset="0"/>
                          </a:rPr>
                          <m:t>c</m:t>
                        </m:r>
                        <m:r>
                          <a:rPr lang="en-US" sz="2800" smtClean="0">
                            <a:ln w="0"/>
                            <a:solidFill>
                              <a:schemeClr val="tx1"/>
                            </a:solidFill>
                            <a:effectLst/>
                            <a:latin typeface="Cambria Math" panose="02040503050406030204" pitchFamily="18" charset="0"/>
                          </a:rPr>
                          <m:t> </m:t>
                        </m:r>
                        <m:f>
                          <m:fPr>
                            <m:ctrlPr>
                              <a:rPr lang="en-US" sz="2800" i="1">
                                <a:ln w="0"/>
                                <a:solidFill>
                                  <a:schemeClr val="tx1"/>
                                </a:solidFill>
                                <a:effectLst/>
                                <a:latin typeface="Cambria Math" panose="02040503050406030204" pitchFamily="18" charset="0"/>
                              </a:rPr>
                            </m:ctrlPr>
                          </m:fPr>
                          <m:num>
                            <m:r>
                              <a:rPr lang="en-US" sz="2800" i="1">
                                <a:ln w="0"/>
                                <a:solidFill>
                                  <a:schemeClr val="tx1"/>
                                </a:solidFill>
                                <a:effectLst/>
                                <a:latin typeface="Cambria Math" panose="02040503050406030204" pitchFamily="18" charset="0"/>
                              </a:rPr>
                              <m:t>𝐴</m:t>
                            </m:r>
                          </m:num>
                          <m:den>
                            <m:r>
                              <a:rPr lang="en-US" sz="2800" i="1">
                                <a:ln w="0"/>
                                <a:solidFill>
                                  <a:schemeClr val="tx1"/>
                                </a:solidFill>
                                <a:effectLst/>
                                <a:latin typeface="Cambria Math" panose="02040503050406030204" pitchFamily="18" charset="0"/>
                              </a:rPr>
                              <m:t>𝐵</m:t>
                            </m:r>
                          </m:den>
                        </m:f>
                        <m:r>
                          <a:rPr lang="en-US" sz="2800" i="1">
                            <a:ln w="0"/>
                            <a:solidFill>
                              <a:schemeClr val="tx1"/>
                            </a:solidFill>
                            <a:effectLst/>
                            <a:latin typeface="Cambria Math" panose="02040503050406030204" pitchFamily="18" charset="0"/>
                          </a:rPr>
                          <m:t> </m:t>
                        </m:r>
                        <m:r>
                          <m:rPr>
                            <m:sty m:val="p"/>
                          </m:rPr>
                          <a:rPr lang="en-US" sz="2800">
                            <a:ln w="0"/>
                            <a:solidFill>
                              <a:schemeClr val="tx1"/>
                            </a:solidFill>
                            <a:effectLst/>
                            <a:latin typeface="Cambria Math" panose="02040503050406030204" pitchFamily="18" charset="0"/>
                          </a:rPr>
                          <m:t>l</m:t>
                        </m:r>
                        <m:r>
                          <a:rPr lang="en-US" sz="2800">
                            <a:ln w="0"/>
                            <a:solidFill>
                              <a:schemeClr val="tx1"/>
                            </a:solidFill>
                            <a:effectLst/>
                            <a:latin typeface="Cambria Math" panose="02040503050406030204" pitchFamily="18" charset="0"/>
                          </a:rPr>
                          <m:t>à đ</m:t>
                        </m:r>
                        <m:r>
                          <m:rPr>
                            <m:sty m:val="p"/>
                          </m:rPr>
                          <a:rPr lang="en-US" sz="2800">
                            <a:ln w="0"/>
                            <a:solidFill>
                              <a:schemeClr val="tx1"/>
                            </a:solidFill>
                            <a:effectLst/>
                            <a:latin typeface="Cambria Math" panose="02040503050406030204" pitchFamily="18" charset="0"/>
                          </a:rPr>
                          <m:t>i</m:t>
                        </m:r>
                        <m:r>
                          <a:rPr lang="en-US" sz="2800">
                            <a:ln w="0"/>
                            <a:solidFill>
                              <a:schemeClr val="tx1"/>
                            </a:solidFill>
                            <a:effectLst/>
                            <a:latin typeface="Cambria Math" panose="02040503050406030204" pitchFamily="18" charset="0"/>
                          </a:rPr>
                          <m:t>ề</m:t>
                        </m:r>
                        <m:r>
                          <m:rPr>
                            <m:sty m:val="p"/>
                          </m:rPr>
                          <a:rPr lang="en-US" sz="2800">
                            <a:ln w="0"/>
                            <a:solidFill>
                              <a:schemeClr val="tx1"/>
                            </a:solidFill>
                            <a:effectLst/>
                            <a:latin typeface="Cambria Math" panose="02040503050406030204" pitchFamily="18" charset="0"/>
                          </a:rPr>
                          <m:t>u</m:t>
                        </m:r>
                        <m:r>
                          <a:rPr lang="en-US" sz="2800">
                            <a:ln w="0"/>
                            <a:solidFill>
                              <a:schemeClr val="tx1"/>
                            </a:solidFill>
                            <a:effectLst/>
                            <a:latin typeface="Cambria Math" panose="02040503050406030204" pitchFamily="18" charset="0"/>
                          </a:rPr>
                          <m:t> </m:t>
                        </m:r>
                        <m:r>
                          <m:rPr>
                            <m:sty m:val="p"/>
                          </m:rPr>
                          <a:rPr lang="en-US" sz="2800">
                            <a:ln w="0"/>
                            <a:solidFill>
                              <a:schemeClr val="tx1"/>
                            </a:solidFill>
                            <a:effectLst/>
                            <a:latin typeface="Cambria Math" panose="02040503050406030204" pitchFamily="18" charset="0"/>
                          </a:rPr>
                          <m:t>ki</m:t>
                        </m:r>
                        <m:r>
                          <a:rPr lang="en-US" sz="2800">
                            <a:ln w="0"/>
                            <a:solidFill>
                              <a:schemeClr val="tx1"/>
                            </a:solidFill>
                            <a:effectLst/>
                            <a:latin typeface="Cambria Math" panose="02040503050406030204" pitchFamily="18" charset="0"/>
                          </a:rPr>
                          <m:t>ệ</m:t>
                        </m:r>
                        <m:r>
                          <m:rPr>
                            <m:sty m:val="p"/>
                          </m:rPr>
                          <a:rPr lang="en-US" sz="2800">
                            <a:ln w="0"/>
                            <a:solidFill>
                              <a:schemeClr val="tx1"/>
                            </a:solidFill>
                            <a:effectLst/>
                            <a:latin typeface="Cambria Math" panose="02040503050406030204" pitchFamily="18" charset="0"/>
                          </a:rPr>
                          <m:t>n</m:t>
                        </m:r>
                        <m:r>
                          <a:rPr lang="en-US" sz="2800" b="0" i="0" smtClean="0">
                            <a:ln w="0"/>
                            <a:solidFill>
                              <a:schemeClr val="tx1"/>
                            </a:solidFill>
                            <a:effectLst/>
                            <a:latin typeface="Cambria Math" panose="02040503050406030204" pitchFamily="18" charset="0"/>
                          </a:rPr>
                          <m:t> </m:t>
                        </m:r>
                        <m:r>
                          <m:rPr>
                            <m:sty m:val="p"/>
                          </m:rPr>
                          <a:rPr lang="en-US" sz="2800">
                            <a:ln w="0"/>
                            <a:solidFill>
                              <a:schemeClr val="tx1"/>
                            </a:solidFill>
                            <a:effectLst/>
                            <a:latin typeface="Cambria Math" panose="02040503050406030204" pitchFamily="18" charset="0"/>
                          </a:rPr>
                          <m:t>c</m:t>
                        </m:r>
                        <m:r>
                          <a:rPr lang="en-US" sz="2800">
                            <a:ln w="0"/>
                            <a:solidFill>
                              <a:schemeClr val="tx1"/>
                            </a:solidFill>
                            <a:effectLst/>
                            <a:latin typeface="Cambria Math" panose="02040503050406030204" pitchFamily="18" charset="0"/>
                          </a:rPr>
                          <m:t>ủ</m:t>
                        </m:r>
                        <m:r>
                          <m:rPr>
                            <m:sty m:val="p"/>
                          </m:rPr>
                          <a:rPr lang="en-US" sz="2800">
                            <a:ln w="0"/>
                            <a:solidFill>
                              <a:schemeClr val="tx1"/>
                            </a:solidFill>
                            <a:effectLst/>
                            <a:latin typeface="Cambria Math" panose="02040503050406030204" pitchFamily="18" charset="0"/>
                          </a:rPr>
                          <m:t>a</m:t>
                        </m:r>
                        <m:r>
                          <m:rPr>
                            <m:nor/>
                          </m:rPr>
                          <a:rPr lang="en-US" sz="2800">
                            <a:ln w="0"/>
                            <a:solidFill>
                              <a:schemeClr val="tx1"/>
                            </a:solidFill>
                            <a:effectLst/>
                          </a:rPr>
                          <m:t> </m:t>
                        </m:r>
                        <m:r>
                          <m:rPr>
                            <m:nor/>
                          </m:rPr>
                          <a:rPr lang="en-US" sz="2800">
                            <a:ln w="0"/>
                            <a:solidFill>
                              <a:schemeClr val="tx1"/>
                            </a:solidFill>
                            <a:effectLst/>
                          </a:rPr>
                          <m:t>bi</m:t>
                        </m:r>
                        <m:r>
                          <m:rPr>
                            <m:nor/>
                          </m:rPr>
                          <a:rPr lang="en-US" sz="2800">
                            <a:ln w="0"/>
                            <a:solidFill>
                              <a:schemeClr val="tx1"/>
                            </a:solidFill>
                            <a:effectLst/>
                          </a:rPr>
                          <m:t>ế</m:t>
                        </m:r>
                        <m:r>
                          <m:rPr>
                            <m:nor/>
                          </m:rPr>
                          <a:rPr lang="en-US" sz="2800">
                            <a:ln w="0"/>
                            <a:solidFill>
                              <a:schemeClr val="tx1"/>
                            </a:solidFill>
                            <a:effectLst/>
                          </a:rPr>
                          <m:t>n</m:t>
                        </m:r>
                        <m:r>
                          <m:rPr>
                            <m:nor/>
                          </m:rPr>
                          <a:rPr lang="en-US" sz="2800">
                            <a:ln w="0"/>
                            <a:solidFill>
                              <a:schemeClr val="tx1"/>
                            </a:solidFill>
                            <a:effectLst/>
                          </a:rPr>
                          <m:t> để </m:t>
                        </m:r>
                        <m:r>
                          <m:rPr>
                            <m:nor/>
                          </m:rPr>
                          <a:rPr lang="en-US" sz="2800">
                            <a:ln w="0"/>
                            <a:solidFill>
                              <a:schemeClr val="tx1"/>
                            </a:solidFill>
                            <a:effectLst/>
                          </a:rPr>
                          <m:t>gi</m:t>
                        </m:r>
                        <m:r>
                          <m:rPr>
                            <m:nor/>
                          </m:rPr>
                          <a:rPr lang="en-US" sz="2800">
                            <a:ln w="0"/>
                            <a:solidFill>
                              <a:schemeClr val="tx1"/>
                            </a:solidFill>
                            <a:effectLst/>
                          </a:rPr>
                          <m:t>á </m:t>
                        </m:r>
                        <m:r>
                          <m:rPr>
                            <m:nor/>
                          </m:rPr>
                          <a:rPr lang="en-US" sz="2800">
                            <a:ln w="0"/>
                            <a:solidFill>
                              <a:schemeClr val="tx1"/>
                            </a:solidFill>
                            <a:effectLst/>
                          </a:rPr>
                          <m:t>tr</m:t>
                        </m:r>
                        <m:r>
                          <m:rPr>
                            <m:nor/>
                          </m:rPr>
                          <a:rPr lang="en-US" sz="2800">
                            <a:ln w="0"/>
                            <a:solidFill>
                              <a:schemeClr val="tx1"/>
                            </a:solidFill>
                            <a:effectLst/>
                          </a:rPr>
                          <m:t>ị</m:t>
                        </m:r>
                      </m:oMath>
                    </m:oMathPara>
                  </a14:m>
                  <a:endParaRPr lang="en-US" sz="2800">
                    <a:ln w="0"/>
                    <a:solidFill>
                      <a:schemeClr val="tx1"/>
                    </a:solidFill>
                    <a:effectLst/>
                  </a:endParaRPr>
                </a:p>
                <a:p>
                  <a:pPr>
                    <a:lnSpc>
                      <a:spcPct val="130000"/>
                    </a:lnSpc>
                  </a:pPr>
                  <a:r>
                    <a:rPr lang="en-US" sz="2800" smtClean="0">
                      <a:ln w="0"/>
                      <a:solidFill>
                        <a:schemeClr val="tx1"/>
                      </a:solidFill>
                      <a:effectLst/>
                    </a:rPr>
                    <a:t>của </a:t>
                  </a:r>
                  <a:r>
                    <a:rPr lang="en-US" sz="2800">
                      <a:ln w="0"/>
                      <a:solidFill>
                        <a:schemeClr val="tx1"/>
                      </a:solidFill>
                      <a:effectLst/>
                    </a:rPr>
                    <a:t>mẫu thức </a:t>
                  </a:r>
                  <a14:m>
                    <m:oMath xmlns:m="http://schemas.openxmlformats.org/officeDocument/2006/math">
                      <m:r>
                        <a:rPr lang="en-US" sz="2800" i="1">
                          <a:ln w="0"/>
                          <a:solidFill>
                            <a:schemeClr val="tx1"/>
                          </a:solidFill>
                          <a:effectLst/>
                          <a:latin typeface="Cambria Math" panose="02040503050406030204" pitchFamily="18" charset="0"/>
                        </a:rPr>
                        <m:t>𝐵</m:t>
                      </m:r>
                    </m:oMath>
                  </a14:m>
                  <a:r>
                    <a:rPr lang="en-US" sz="2800">
                      <a:ln w="0"/>
                      <a:solidFill>
                        <a:schemeClr val="tx1"/>
                      </a:solidFill>
                      <a:effectLst/>
                    </a:rPr>
                    <a:t> khác 0.</a:t>
                  </a:r>
                </a:p>
                <a:p>
                  <a:pPr>
                    <a:lnSpc>
                      <a:spcPct val="130000"/>
                    </a:lnSpc>
                  </a:pPr>
                  <a:r>
                    <a:rPr lang="en-US" sz="2800">
                      <a:ln w="0"/>
                      <a:solidFill>
                        <a:schemeClr val="tx1"/>
                      </a:solidFill>
                      <a:effectLst/>
                    </a:rPr>
                    <a:t>Khi thay các biến của phân thức bằng các giá trị cho trước của biến (thỏa mãn điều kiện xác định), ta nhận được một biểu thức số. Giá trị của biểu thức này được gọi là giá trị của phân thức tại các giá trị đã cho của biến.</a:t>
                  </a:r>
                  <a:endParaRPr lang="en-US" sz="4000">
                    <a:ln w="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p:txBody>
            </p:sp>
          </mc:Choice>
          <mc:Fallback xmlns="">
            <p:sp>
              <p:nvSpPr>
                <p:cNvPr id="16" name="Rounded Rectangle 15"/>
                <p:cNvSpPr>
                  <a:spLocks noRot="1" noChangeAspect="1" noMove="1" noResize="1" noEditPoints="1" noAdjustHandles="1" noChangeArrowheads="1" noChangeShapeType="1" noTextEdit="1"/>
                </p:cNvSpPr>
                <p:nvPr/>
              </p:nvSpPr>
              <p:spPr>
                <a:xfrm>
                  <a:off x="11163" y="-839996"/>
                  <a:ext cx="4241681" cy="4361635"/>
                </a:xfrm>
                <a:prstGeom prst="roundRect">
                  <a:avLst/>
                </a:prstGeom>
                <a:blipFill>
                  <a:blip r:embed="rId3"/>
                  <a:stretch>
                    <a:fillRect/>
                  </a:stretch>
                </a:blipFill>
                <a:ln>
                  <a:solidFill>
                    <a:srgbClr val="FFFFCC"/>
                  </a:solidFill>
                </a:ln>
              </p:spPr>
              <p:txBody>
                <a:bodyPr/>
                <a:lstStyle/>
                <a:p>
                  <a:r>
                    <a:rPr lang="en-US">
                      <a:noFill/>
                    </a:rPr>
                    <a:t> </a:t>
                  </a:r>
                </a:p>
              </p:txBody>
            </p:sp>
          </mc:Fallback>
        </mc:AlternateContent>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 y="-796913"/>
              <a:ext cx="399200" cy="1085407"/>
            </a:xfrm>
            <a:prstGeom prst="rect">
              <a:avLst/>
            </a:prstGeom>
          </p:spPr>
        </p:pic>
      </p:grpSp>
    </p:spTree>
    <p:extLst>
      <p:ext uri="{BB962C8B-B14F-4D97-AF65-F5344CB8AC3E}">
        <p14:creationId xmlns:p14="http://schemas.microsoft.com/office/powerpoint/2010/main" val="26200757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63489" y="329625"/>
            <a:ext cx="4384711"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smtClean="0">
                <a:ln/>
                <a:solidFill>
                  <a:srgbClr val="C00000"/>
                </a:solidFill>
                <a:latin typeface="+mj-lt"/>
              </a:rPr>
              <a:t>1. PHÂN </a:t>
            </a:r>
            <a:r>
              <a:rPr lang="en-US" sz="3200" b="1">
                <a:ln/>
                <a:solidFill>
                  <a:srgbClr val="C00000"/>
                </a:solidFill>
                <a:latin typeface="+mj-lt"/>
              </a:rPr>
              <a:t>THỨC ĐẠI SỐ</a:t>
            </a:r>
          </a:p>
        </p:txBody>
      </p:sp>
      <mc:AlternateContent xmlns:mc="http://schemas.openxmlformats.org/markup-compatibility/2006" xmlns:a14="http://schemas.microsoft.com/office/drawing/2010/main">
        <mc:Choice Requires="a14">
          <p:sp>
            <p:nvSpPr>
              <p:cNvPr id="22" name="TextBox 21"/>
              <p:cNvSpPr txBox="1"/>
              <p:nvPr/>
            </p:nvSpPr>
            <p:spPr>
              <a:xfrm>
                <a:off x="411780" y="813000"/>
                <a:ext cx="11170620" cy="2920800"/>
              </a:xfrm>
              <a:prstGeom prst="rect">
                <a:avLst/>
              </a:prstGeom>
              <a:noFill/>
            </p:spPr>
            <p:txBody>
              <a:bodyPr wrap="square" tIns="0" rtlCol="0">
                <a:spAutoFit/>
              </a:bodyPr>
              <a:lstStyle/>
              <a:p>
                <a:pPr>
                  <a:lnSpc>
                    <a:spcPct val="130000"/>
                  </a:lnSpc>
                </a:pPr>
                <a14:m>
                  <m:oMathPara xmlns:m="http://schemas.openxmlformats.org/officeDocument/2006/math">
                    <m:oMathParaPr>
                      <m:jc m:val="left"/>
                    </m:oMathParaPr>
                    <m:oMath xmlns:m="http://schemas.openxmlformats.org/officeDocument/2006/math">
                      <m:r>
                        <m:rPr>
                          <m:nor/>
                        </m:rPr>
                        <a:rPr lang="en-US" sz="2800" b="1" i="0" smtClean="0">
                          <a:latin typeface="Cambria Math" panose="02040503050406030204" pitchFamily="18" charset="0"/>
                        </a:rPr>
                        <m:t>V</m:t>
                      </m:r>
                      <m:r>
                        <m:rPr>
                          <m:nor/>
                        </m:rPr>
                        <a:rPr lang="en-US" sz="2800" b="1" i="0" smtClean="0">
                          <a:latin typeface="Cambria Math" panose="02040503050406030204" pitchFamily="18" charset="0"/>
                        </a:rPr>
                        <m:t>í </m:t>
                      </m:r>
                      <m:r>
                        <m:rPr>
                          <m:nor/>
                        </m:rPr>
                        <a:rPr lang="en-US" sz="2800" b="1" i="0" smtClean="0">
                          <a:latin typeface="Cambria Math" panose="02040503050406030204" pitchFamily="18" charset="0"/>
                        </a:rPr>
                        <m:t>d</m:t>
                      </m:r>
                      <m:r>
                        <m:rPr>
                          <m:nor/>
                        </m:rPr>
                        <a:rPr lang="en-US" sz="2800" b="1" i="0" smtClean="0">
                          <a:latin typeface="Cambria Math" panose="02040503050406030204" pitchFamily="18" charset="0"/>
                        </a:rPr>
                        <m:t>ụ 2</m:t>
                      </m:r>
                      <m:r>
                        <a:rPr lang="en-US" sz="2800" b="1" i="0" smtClean="0">
                          <a:latin typeface="Cambria Math" panose="02040503050406030204" pitchFamily="18" charset="0"/>
                        </a:rPr>
                        <m:t>: </m:t>
                      </m:r>
                      <m:r>
                        <m:rPr>
                          <m:sty m:val="p"/>
                        </m:rPr>
                        <a:rPr lang="en-US" sz="2800" i="0" smtClean="0">
                          <a:latin typeface="Cambria Math" panose="02040503050406030204" pitchFamily="18" charset="0"/>
                        </a:rPr>
                        <m:t>Cho</m:t>
                      </m:r>
                      <m:r>
                        <a:rPr lang="en-US" sz="2800" i="0" smtClean="0">
                          <a:latin typeface="Cambria Math" panose="02040503050406030204" pitchFamily="18" charset="0"/>
                        </a:rPr>
                        <m:t> </m:t>
                      </m:r>
                      <m:r>
                        <m:rPr>
                          <m:sty m:val="p"/>
                        </m:rPr>
                        <a:rPr lang="en-US" sz="2800" i="0" smtClean="0">
                          <a:latin typeface="Cambria Math" panose="02040503050406030204" pitchFamily="18" charset="0"/>
                        </a:rPr>
                        <m:t>c</m:t>
                      </m:r>
                      <m:r>
                        <a:rPr lang="en-US" sz="2800" i="0" smtClean="0">
                          <a:latin typeface="Cambria Math" panose="02040503050406030204" pitchFamily="18" charset="0"/>
                        </a:rPr>
                        <m:t>á</m:t>
                      </m:r>
                      <m:r>
                        <m:rPr>
                          <m:sty m:val="p"/>
                        </m:rPr>
                        <a:rPr lang="en-US" sz="2800" i="0" smtClean="0">
                          <a:latin typeface="Cambria Math" panose="02040503050406030204" pitchFamily="18" charset="0"/>
                        </a:rPr>
                        <m:t>c</m:t>
                      </m:r>
                      <m:r>
                        <a:rPr lang="en-US" sz="2800" i="0" smtClean="0">
                          <a:latin typeface="Cambria Math" panose="02040503050406030204" pitchFamily="18" charset="0"/>
                        </a:rPr>
                        <m:t> </m:t>
                      </m:r>
                      <m:r>
                        <m:rPr>
                          <m:sty m:val="p"/>
                        </m:rPr>
                        <a:rPr lang="en-US" sz="2800" i="0" smtClean="0">
                          <a:latin typeface="Cambria Math" panose="02040503050406030204" pitchFamily="18" charset="0"/>
                        </a:rPr>
                        <m:t>ph</m:t>
                      </m:r>
                      <m:r>
                        <a:rPr lang="en-US" sz="2800" i="0" smtClean="0">
                          <a:latin typeface="Cambria Math" panose="02040503050406030204" pitchFamily="18" charset="0"/>
                        </a:rPr>
                        <m:t>â</m:t>
                      </m:r>
                      <m:r>
                        <m:rPr>
                          <m:sty m:val="p"/>
                        </m:rPr>
                        <a:rPr lang="en-US" sz="2800" i="0" smtClean="0">
                          <a:latin typeface="Cambria Math" panose="02040503050406030204" pitchFamily="18" charset="0"/>
                        </a:rPr>
                        <m:t>n</m:t>
                      </m:r>
                      <m:r>
                        <a:rPr lang="en-US" sz="2800" i="0" smtClean="0">
                          <a:latin typeface="Cambria Math" panose="02040503050406030204" pitchFamily="18" charset="0"/>
                        </a:rPr>
                        <m:t> </m:t>
                      </m:r>
                      <m:r>
                        <m:rPr>
                          <m:sty m:val="p"/>
                        </m:rPr>
                        <a:rPr lang="en-US" sz="2800" i="0" smtClean="0">
                          <a:latin typeface="Cambria Math" panose="02040503050406030204" pitchFamily="18" charset="0"/>
                        </a:rPr>
                        <m:t>th</m:t>
                      </m:r>
                      <m:r>
                        <a:rPr lang="en-US" sz="2800" i="0" smtClean="0">
                          <a:latin typeface="Cambria Math" panose="02040503050406030204" pitchFamily="18" charset="0"/>
                        </a:rPr>
                        <m:t>ứ</m:t>
                      </m:r>
                      <m:r>
                        <m:rPr>
                          <m:sty m:val="p"/>
                        </m:rPr>
                        <a:rPr lang="en-US" sz="2800" i="0" smtClean="0">
                          <a:latin typeface="Cambria Math" panose="02040503050406030204" pitchFamily="18" charset="0"/>
                        </a:rPr>
                        <m:t>c</m:t>
                      </m:r>
                      <m:r>
                        <a:rPr lang="en-US" sz="2800" b="0" i="1" smtClean="0">
                          <a:latin typeface="Cambria Math" panose="02040503050406030204" pitchFamily="18" charset="0"/>
                        </a:rPr>
                        <m:t> </m:t>
                      </m:r>
                      <m:r>
                        <a:rPr lang="en-US" sz="2800" b="0" i="1" smtClean="0">
                          <a:latin typeface="Cambria Math" panose="02040503050406030204" pitchFamily="18" charset="0"/>
                        </a:rPr>
                        <m:t>𝑃</m:t>
                      </m:r>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3</m:t>
                          </m:r>
                          <m:r>
                            <a:rPr lang="en-US" sz="2800" b="0" i="1" smtClean="0">
                              <a:latin typeface="Cambria Math" panose="02040503050406030204" pitchFamily="18" charset="0"/>
                            </a:rPr>
                            <m:t>𝑥</m:t>
                          </m:r>
                          <m:r>
                            <a:rPr lang="en-US" sz="2800" b="0" i="1" smtClean="0">
                              <a:latin typeface="Cambria Math" panose="02040503050406030204" pitchFamily="18" charset="0"/>
                            </a:rPr>
                            <m:t>+4</m:t>
                          </m:r>
                        </m:num>
                        <m:den>
                          <m:r>
                            <a:rPr lang="en-US" sz="2800" b="0" i="1" smtClean="0">
                              <a:latin typeface="Cambria Math" panose="02040503050406030204" pitchFamily="18" charset="0"/>
                            </a:rPr>
                            <m:t>𝑥</m:t>
                          </m:r>
                          <m:r>
                            <a:rPr lang="en-US" sz="2800" b="0" i="1" smtClean="0">
                              <a:latin typeface="Cambria Math" panose="02040503050406030204" pitchFamily="18" charset="0"/>
                            </a:rPr>
                            <m:t>−2</m:t>
                          </m:r>
                        </m:den>
                      </m:f>
                      <m:r>
                        <a:rPr lang="en-US" sz="2800" b="0" i="1" smtClean="0">
                          <a:latin typeface="Cambria Math" panose="02040503050406030204" pitchFamily="18" charset="0"/>
                        </a:rPr>
                        <m:t> </m:t>
                      </m:r>
                      <m:r>
                        <m:rPr>
                          <m:sty m:val="p"/>
                        </m:rPr>
                        <a:rPr lang="en-US" sz="2800" b="0" i="0" smtClean="0">
                          <a:latin typeface="Cambria Math" panose="02040503050406030204" pitchFamily="18" charset="0"/>
                        </a:rPr>
                        <m:t>v</m:t>
                      </m:r>
                      <m:r>
                        <a:rPr lang="en-US" sz="2800" b="0" i="1" smtClean="0">
                          <a:latin typeface="Cambria Math" panose="02040503050406030204" pitchFamily="18" charset="0"/>
                        </a:rPr>
                        <m:t>à </m:t>
                      </m:r>
                      <m:r>
                        <a:rPr lang="en-US" sz="2800" b="0" i="1" smtClean="0">
                          <a:latin typeface="Cambria Math" panose="02040503050406030204" pitchFamily="18" charset="0"/>
                        </a:rPr>
                        <m:t>𝑄</m:t>
                      </m:r>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rPr>
                            <m:t>𝑦</m:t>
                          </m:r>
                        </m:num>
                        <m:den>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rPr>
                            <m:t>𝑦</m:t>
                          </m:r>
                        </m:den>
                      </m:f>
                    </m:oMath>
                  </m:oMathPara>
                </a14:m>
                <a:endParaRPr lang="en-US" sz="2800" b="0" smtClean="0">
                  <a:latin typeface="+mj-lt"/>
                </a:endParaRPr>
              </a:p>
              <a:p>
                <a:pPr>
                  <a:lnSpc>
                    <a:spcPct val="130000"/>
                  </a:lnSpc>
                </a:pPr>
                <a:r>
                  <a:rPr lang="en-US" sz="2800" smtClean="0">
                    <a:latin typeface="+mj-lt"/>
                  </a:rPr>
                  <a:t>a) Viết điều kiện xác định của mỗi phân thức đã cho.</a:t>
                </a:r>
              </a:p>
              <a:p>
                <a:pPr>
                  <a:lnSpc>
                    <a:spcPct val="130000"/>
                  </a:lnSpc>
                </a:pPr>
                <a:r>
                  <a:rPr lang="en-US" sz="2800" smtClean="0">
                    <a:latin typeface="+mj-lt"/>
                  </a:rPr>
                  <a:t>b) Tìm giá trị của phân thức </a:t>
                </a:r>
                <a14:m>
                  <m:oMath xmlns:m="http://schemas.openxmlformats.org/officeDocument/2006/math">
                    <m:r>
                      <a:rPr lang="en-US" sz="2800" i="1" smtClean="0">
                        <a:latin typeface="Cambria Math" panose="02040503050406030204" pitchFamily="18" charset="0"/>
                      </a:rPr>
                      <m:t>𝑃</m:t>
                    </m:r>
                    <m:r>
                      <a:rPr lang="en-US" sz="2800" i="1" smtClean="0">
                        <a:latin typeface="Cambria Math" panose="02040503050406030204" pitchFamily="18" charset="0"/>
                      </a:rPr>
                      <m:t> </m:t>
                    </m:r>
                    <m:r>
                      <m:rPr>
                        <m:sty m:val="p"/>
                      </m:rPr>
                      <a:rPr lang="en-US" sz="2800" i="0" smtClean="0">
                        <a:latin typeface="Cambria Math" panose="02040503050406030204" pitchFamily="18" charset="0"/>
                      </a:rPr>
                      <m:t>t</m:t>
                    </m:r>
                    <m:r>
                      <a:rPr lang="en-US" sz="2800" i="0" smtClean="0">
                        <a:latin typeface="Cambria Math" panose="02040503050406030204" pitchFamily="18" charset="0"/>
                      </a:rPr>
                      <m:t>ạ</m:t>
                    </m:r>
                    <m:r>
                      <m:rPr>
                        <m:sty m:val="p"/>
                      </m:rPr>
                      <a:rPr lang="en-US" sz="2800" i="0" smtClean="0">
                        <a:latin typeface="Cambria Math" panose="02040503050406030204" pitchFamily="18" charset="0"/>
                      </a:rPr>
                      <m:t>i</m:t>
                    </m:r>
                    <m:r>
                      <a:rPr lang="en-US" sz="2800" i="1" smtClean="0">
                        <a:latin typeface="Cambria Math" panose="02040503050406030204" pitchFamily="18" charset="0"/>
                      </a:rPr>
                      <m:t> </m:t>
                    </m:r>
                    <m:r>
                      <a:rPr lang="en-US" sz="2800" i="1" smtClean="0">
                        <a:latin typeface="Cambria Math" panose="02040503050406030204" pitchFamily="18" charset="0"/>
                      </a:rPr>
                      <m:t>𝑥</m:t>
                    </m:r>
                    <m:r>
                      <a:rPr lang="en-US" sz="2800" i="1" smtClean="0">
                        <a:latin typeface="Cambria Math" panose="02040503050406030204" pitchFamily="18" charset="0"/>
                      </a:rPr>
                      <m:t>=3</m:t>
                    </m:r>
                  </m:oMath>
                </a14:m>
                <a:r>
                  <a:rPr lang="en-US" sz="2800" smtClean="0">
                    <a:latin typeface="+mj-lt"/>
                  </a:rPr>
                  <a:t>.</a:t>
                </a:r>
              </a:p>
              <a:p>
                <a:pPr>
                  <a:lnSpc>
                    <a:spcPct val="130000"/>
                  </a:lnSpc>
                </a:pPr>
                <a:r>
                  <a:rPr lang="en-US" sz="2800" smtClean="0">
                    <a:latin typeface="+mj-lt"/>
                  </a:rPr>
                  <a:t>c) Tìm giá trị của phân thức </a:t>
                </a:r>
                <a14:m>
                  <m:oMath xmlns:m="http://schemas.openxmlformats.org/officeDocument/2006/math">
                    <m:r>
                      <a:rPr lang="en-US" sz="2800" i="1" smtClean="0">
                        <a:latin typeface="Cambria Math" panose="02040503050406030204" pitchFamily="18" charset="0"/>
                      </a:rPr>
                      <m:t>𝑄</m:t>
                    </m:r>
                    <m:r>
                      <a:rPr lang="en-US" sz="2800" i="1" smtClean="0">
                        <a:latin typeface="Cambria Math" panose="02040503050406030204" pitchFamily="18" charset="0"/>
                      </a:rPr>
                      <m:t> </m:t>
                    </m:r>
                    <m:r>
                      <m:rPr>
                        <m:sty m:val="p"/>
                      </m:rPr>
                      <a:rPr lang="en-US" sz="2800" i="0" smtClean="0">
                        <a:latin typeface="Cambria Math" panose="02040503050406030204" pitchFamily="18" charset="0"/>
                      </a:rPr>
                      <m:t>t</m:t>
                    </m:r>
                    <m:r>
                      <a:rPr lang="en-US" sz="2800" i="0" smtClean="0">
                        <a:latin typeface="Cambria Math" panose="02040503050406030204" pitchFamily="18" charset="0"/>
                      </a:rPr>
                      <m:t>ạ</m:t>
                    </m:r>
                    <m:r>
                      <m:rPr>
                        <m:sty m:val="p"/>
                      </m:rPr>
                      <a:rPr lang="en-US" sz="2800" i="0" smtClean="0">
                        <a:latin typeface="Cambria Math" panose="02040503050406030204" pitchFamily="18" charset="0"/>
                      </a:rPr>
                      <m:t>i</m:t>
                    </m:r>
                    <m:r>
                      <a:rPr lang="en-US" sz="2800" i="1" smtClean="0">
                        <a:latin typeface="Cambria Math" panose="02040503050406030204" pitchFamily="18" charset="0"/>
                      </a:rPr>
                      <m:t> </m:t>
                    </m:r>
                    <m:r>
                      <a:rPr lang="en-US" sz="2800" i="1" smtClean="0">
                        <a:latin typeface="Cambria Math" panose="02040503050406030204" pitchFamily="18" charset="0"/>
                      </a:rPr>
                      <m:t>𝑥</m:t>
                    </m:r>
                    <m:r>
                      <a:rPr lang="en-US" sz="2800" i="1" smtClean="0">
                        <a:latin typeface="Cambria Math" panose="02040503050406030204" pitchFamily="18" charset="0"/>
                      </a:rPr>
                      <m:t>=4,</m:t>
                    </m:r>
                    <m:r>
                      <a:rPr lang="en-US" sz="2800" i="1" smtClean="0">
                        <a:latin typeface="Cambria Math" panose="02040503050406030204" pitchFamily="18" charset="0"/>
                      </a:rPr>
                      <m:t>𝑦</m:t>
                    </m:r>
                    <m:r>
                      <a:rPr lang="en-US" sz="2800" i="1" smtClean="0">
                        <a:latin typeface="Cambria Math" panose="02040503050406030204" pitchFamily="18" charset="0"/>
                      </a:rPr>
                      <m:t>=2 </m:t>
                    </m:r>
                    <m:r>
                      <m:rPr>
                        <m:sty m:val="p"/>
                      </m:rPr>
                      <a:rPr lang="en-US" sz="2800" i="0" smtClean="0">
                        <a:latin typeface="Cambria Math" panose="02040503050406030204" pitchFamily="18" charset="0"/>
                      </a:rPr>
                      <m:t>v</m:t>
                    </m:r>
                    <m:r>
                      <a:rPr lang="en-US" sz="2800" i="0" smtClean="0">
                        <a:latin typeface="Cambria Math" panose="02040503050406030204" pitchFamily="18" charset="0"/>
                      </a:rPr>
                      <m:t>à </m:t>
                    </m:r>
                    <m:r>
                      <m:rPr>
                        <m:sty m:val="p"/>
                      </m:rPr>
                      <a:rPr lang="en-US" sz="2800" i="0" smtClean="0">
                        <a:latin typeface="Cambria Math" panose="02040503050406030204" pitchFamily="18" charset="0"/>
                      </a:rPr>
                      <m:t>t</m:t>
                    </m:r>
                    <m:r>
                      <a:rPr lang="en-US" sz="2800" i="0" smtClean="0">
                        <a:latin typeface="Cambria Math" panose="02040503050406030204" pitchFamily="18" charset="0"/>
                      </a:rPr>
                      <m:t>ạ</m:t>
                    </m:r>
                    <m:r>
                      <m:rPr>
                        <m:sty m:val="p"/>
                      </m:rPr>
                      <a:rPr lang="en-US" sz="2800" i="0" smtClean="0">
                        <a:latin typeface="Cambria Math" panose="02040503050406030204" pitchFamily="18" charset="0"/>
                      </a:rPr>
                      <m:t>i</m:t>
                    </m:r>
                    <m:r>
                      <a:rPr lang="en-US" sz="2800" i="1" smtClean="0">
                        <a:latin typeface="Cambria Math" panose="02040503050406030204" pitchFamily="18" charset="0"/>
                      </a:rPr>
                      <m:t> </m:t>
                    </m:r>
                    <m:r>
                      <a:rPr lang="en-US" sz="2800" i="1" smtClean="0">
                        <a:latin typeface="Cambria Math" panose="02040503050406030204" pitchFamily="18" charset="0"/>
                      </a:rPr>
                      <m:t>𝑥</m:t>
                    </m:r>
                    <m:r>
                      <a:rPr lang="en-US" sz="2800" i="1" smtClean="0">
                        <a:latin typeface="Cambria Math" panose="02040503050406030204" pitchFamily="18" charset="0"/>
                      </a:rPr>
                      <m:t>=3,</m:t>
                    </m:r>
                    <m:r>
                      <a:rPr lang="en-US" sz="2800" i="1" smtClean="0">
                        <a:latin typeface="Cambria Math" panose="02040503050406030204" pitchFamily="18" charset="0"/>
                      </a:rPr>
                      <m:t>𝑦</m:t>
                    </m:r>
                    <m:r>
                      <a:rPr lang="en-US" sz="2800" i="1" smtClean="0">
                        <a:latin typeface="Cambria Math" panose="02040503050406030204" pitchFamily="18" charset="0"/>
                      </a:rPr>
                      <m:t>=−3</m:t>
                    </m:r>
                  </m:oMath>
                </a14:m>
                <a:endParaRPr lang="en-US" sz="2800" smtClean="0">
                  <a:latin typeface="+mj-lt"/>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411780" y="813000"/>
                <a:ext cx="11170620" cy="2920800"/>
              </a:xfrm>
              <a:prstGeom prst="rect">
                <a:avLst/>
              </a:prstGeom>
              <a:blipFill>
                <a:blip r:embed="rId2"/>
                <a:stretch>
                  <a:fillRect l="-1146" b="-1250"/>
                </a:stretch>
              </a:blipFill>
            </p:spPr>
            <p:txBody>
              <a:bodyPr/>
              <a:lstStyle/>
              <a:p>
                <a:r>
                  <a:rPr lang="en-US">
                    <a:noFill/>
                  </a:rPr>
                  <a:t> </a:t>
                </a:r>
              </a:p>
            </p:txBody>
          </p:sp>
        </mc:Fallback>
      </mc:AlternateContent>
    </p:spTree>
    <p:extLst>
      <p:ext uri="{BB962C8B-B14F-4D97-AF65-F5344CB8AC3E}">
        <p14:creationId xmlns:p14="http://schemas.microsoft.com/office/powerpoint/2010/main" val="383179405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Frosted Glass">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20190</TotalTime>
  <Words>1557</Words>
  <PresentationFormat>Widescreen</PresentationFormat>
  <Paragraphs>291</Paragraphs>
  <Slides>44</Slides>
  <Notes>4</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Arial</vt:lpstr>
      <vt:lpstr>Calibri</vt:lpstr>
      <vt:lpstr>Cambria</vt:lpstr>
      <vt:lpstr>Cambria Math</vt:lpstr>
      <vt:lpstr>MS PMincho</vt:lpstr>
      <vt:lpstr>Palatino Linotype</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2015-10-19T12:59:58Z</dcterms:created>
  <dcterms:modified xsi:type="dcterms:W3CDTF">2023-06-15T15:44:06Z</dcterms:modified>
</cp:coreProperties>
</file>