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80" r:id="rId6"/>
    <p:sldId id="381" r:id="rId7"/>
    <p:sldId id="301" r:id="rId8"/>
    <p:sldId id="346" r:id="rId9"/>
    <p:sldId id="306" r:id="rId10"/>
    <p:sldId id="334" r:id="rId11"/>
    <p:sldId id="348" r:id="rId12"/>
    <p:sldId id="357" r:id="rId13"/>
    <p:sldId id="336" r:id="rId14"/>
    <p:sldId id="369" r:id="rId15"/>
    <p:sldId id="371" r:id="rId16"/>
    <p:sldId id="372" r:id="rId17"/>
    <p:sldId id="373" r:id="rId18"/>
    <p:sldId id="374" r:id="rId19"/>
    <p:sldId id="363" r:id="rId20"/>
    <p:sldId id="342" r:id="rId21"/>
    <p:sldId id="375" r:id="rId22"/>
    <p:sldId id="376" r:id="rId23"/>
    <p:sldId id="377" r:id="rId24"/>
    <p:sldId id="379" r:id="rId25"/>
    <p:sldId id="378" r:id="rId26"/>
    <p:sldId id="315" r:id="rId27"/>
    <p:sldId id="332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hị Hoài - Viện Ngôn ngữ" initials="PTH-VNn" lastIdx="1" clrIdx="0"/>
  <p:cmAuthor id="2" name="Rieu Phan Van" initials="RPV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9" d="100"/>
          <a:sy n="69" d="100"/>
        </p:scale>
        <p:origin x="100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"/>
            <a:ext cx="12213590" cy="686689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18097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Education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46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42" y="410668"/>
            <a:ext cx="9928485" cy="2740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05" y="3533653"/>
            <a:ext cx="7330190" cy="2030379"/>
          </a:xfrm>
          <a:prstGeom prst="rect">
            <a:avLst/>
          </a:prstGeom>
        </p:spPr>
      </p:pic>
      <p:pic>
        <p:nvPicPr>
          <p:cNvPr id="5" name="CD1-TRACK 6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1915" y="4154805"/>
            <a:ext cx="911225" cy="9931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245187" y="3244695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6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33" y="514505"/>
            <a:ext cx="10620258" cy="2502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44" y="3556263"/>
            <a:ext cx="8007245" cy="19691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61588" y="2203554"/>
            <a:ext cx="724024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/>
          <p:cNvSpPr/>
          <p:nvPr/>
        </p:nvSpPr>
        <p:spPr>
          <a:xfrm>
            <a:off x="8499423" y="2098624"/>
            <a:ext cx="869429" cy="20985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78715" y="1424066"/>
            <a:ext cx="2103131" cy="250241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Wrong. There's no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</a:rPr>
              <a:t>connected speech.</a:t>
            </a:r>
          </a:p>
        </p:txBody>
      </p:sp>
      <p:pic>
        <p:nvPicPr>
          <p:cNvPr id="6" name="CD1-TRACK 6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8905" y="989965"/>
            <a:ext cx="999490" cy="99187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208107" y="119428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29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0" y="438462"/>
            <a:ext cx="7877175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248525"/>
            <a:ext cx="4954318" cy="3359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021" y="438462"/>
            <a:ext cx="3800475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3" y="1887862"/>
            <a:ext cx="5591175" cy="1466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56" y="3218628"/>
            <a:ext cx="4943475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576" y="4804112"/>
            <a:ext cx="3429000" cy="1266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" y="908517"/>
            <a:ext cx="3751279" cy="2656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312" y="343822"/>
            <a:ext cx="3547198" cy="25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22" y="52545"/>
            <a:ext cx="3446751" cy="2371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64" y="3584002"/>
            <a:ext cx="3542201" cy="2488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665" y="2898118"/>
            <a:ext cx="3587657" cy="2488885"/>
          </a:xfrm>
          <a:prstGeom prst="rect">
            <a:avLst/>
          </a:prstGeom>
        </p:spPr>
      </p:pic>
      <p:sp>
        <p:nvSpPr>
          <p:cNvPr id="20" name="Speech Bubble: Rectangle with Corners Rounded 19"/>
          <p:cNvSpPr/>
          <p:nvPr/>
        </p:nvSpPr>
        <p:spPr>
          <a:xfrm>
            <a:off x="7292317" y="2400128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7400709" y="3355109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/>
          <p:cNvSpPr/>
          <p:nvPr/>
        </p:nvSpPr>
        <p:spPr>
          <a:xfrm>
            <a:off x="7483432" y="4689622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to the mall on Friday night?</a:t>
            </a:r>
          </a:p>
        </p:txBody>
      </p:sp>
      <p:sp>
        <p:nvSpPr>
          <p:cNvPr id="25" name="Speech Bubble: Rectangle with Corners Rounded 6"/>
          <p:cNvSpPr/>
          <p:nvPr/>
        </p:nvSpPr>
        <p:spPr>
          <a:xfrm>
            <a:off x="8426337" y="5735167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6" y="1445002"/>
            <a:ext cx="4294983" cy="3041045"/>
          </a:xfrm>
          <a:prstGeom prst="rect">
            <a:avLst/>
          </a:prstGeom>
        </p:spPr>
      </p:pic>
      <p:sp>
        <p:nvSpPr>
          <p:cNvPr id="20" name="Speech Bubble: Rectangle with Corners Rounded 19"/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/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to the mall on Friday night?</a:t>
            </a:r>
          </a:p>
        </p:txBody>
      </p:sp>
      <p:sp>
        <p:nvSpPr>
          <p:cNvPr id="25" name="Speech Bubble: Rectangle with Corners Rounded 6"/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/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to the mall on Friday night?</a:t>
            </a:r>
          </a:p>
        </p:txBody>
      </p:sp>
      <p:sp>
        <p:nvSpPr>
          <p:cNvPr id="25" name="Speech Bubble: Rectangle with Corners Rounded 6"/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4" y="1545682"/>
            <a:ext cx="4157308" cy="2970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/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to the mall on Friday night?</a:t>
            </a:r>
          </a:p>
        </p:txBody>
      </p:sp>
      <p:sp>
        <p:nvSpPr>
          <p:cNvPr id="25" name="Speech Bubble: Rectangle with Corners Rounded 6"/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25" y="1524505"/>
            <a:ext cx="4157308" cy="286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/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to the mall on Friday night?</a:t>
            </a:r>
          </a:p>
        </p:txBody>
      </p:sp>
      <p:sp>
        <p:nvSpPr>
          <p:cNvPr id="25" name="Speech Bubble: Rectangle with Corners Rounded 6"/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968458"/>
            <a:ext cx="4157308" cy="2921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/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to the mall on Friday night?</a:t>
            </a:r>
          </a:p>
        </p:txBody>
      </p:sp>
      <p:sp>
        <p:nvSpPr>
          <p:cNvPr id="25" name="Speech Bubble: Rectangle with Corners Rounded 6"/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89" y="1761315"/>
            <a:ext cx="4144526" cy="287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02" y="399720"/>
            <a:ext cx="7629525" cy="113347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666663" y="1537193"/>
            <a:ext cx="4892490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Do you want to ………… on </a:t>
            </a:r>
            <a:r>
              <a:rPr lang="en-US" sz="3000" dirty="0">
                <a:solidFill>
                  <a:prstClr val="white"/>
                </a:solidFill>
              </a:rPr>
              <a:t>………..? </a:t>
            </a: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6632848" y="181700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11" name="Speech Bubble: Rectangle with Corners Rounded 5"/>
          <p:cNvSpPr/>
          <p:nvPr/>
        </p:nvSpPr>
        <p:spPr>
          <a:xfrm>
            <a:off x="666663" y="3565117"/>
            <a:ext cx="4892489" cy="112535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Do you want to ……….. on ………..?</a:t>
            </a:r>
          </a:p>
        </p:txBody>
      </p:sp>
      <p:sp>
        <p:nvSpPr>
          <p:cNvPr id="12" name="Speech Bubble: Rectangle with Corners Rounded 6"/>
          <p:cNvSpPr/>
          <p:nvPr/>
        </p:nvSpPr>
        <p:spPr>
          <a:xfrm>
            <a:off x="6632848" y="3915636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Sure, I’m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132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57" y="57266"/>
            <a:ext cx="7323008" cy="821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878" y="864900"/>
            <a:ext cx="11834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Look at the table. Practice inviting and declining your friend’s invitations. Decide a time to meet.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78" y="2019426"/>
            <a:ext cx="5188483" cy="4431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06" y="2038225"/>
            <a:ext cx="5826801" cy="44123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8" y="797600"/>
            <a:ext cx="5188483" cy="4431123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6266328" y="456014"/>
            <a:ext cx="5582784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Hey! Do you want to go to the movies on Monday evening?</a:t>
            </a: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6096000" y="1900308"/>
            <a:ext cx="5582784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Thanks, but I’m sorry I can’t. I have to finish my project.</a:t>
            </a:r>
          </a:p>
        </p:txBody>
      </p:sp>
      <p:sp>
        <p:nvSpPr>
          <p:cNvPr id="7" name="Speech Bubble: Rectangle with Corners Rounded 5"/>
          <p:cNvSpPr/>
          <p:nvPr/>
        </p:nvSpPr>
        <p:spPr>
          <a:xfrm>
            <a:off x="6266328" y="3344602"/>
            <a:ext cx="5412456" cy="148396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Do you want to go to the shopping mall on Saturday evening?</a:t>
            </a:r>
          </a:p>
        </p:txBody>
      </p:sp>
      <p:sp>
        <p:nvSpPr>
          <p:cNvPr id="8" name="Speech Bubble: Rectangle with Corners Rounded 6"/>
          <p:cNvSpPr/>
          <p:nvPr/>
        </p:nvSpPr>
        <p:spPr>
          <a:xfrm>
            <a:off x="7427856" y="5153293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Sure, I’m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99" y="1069383"/>
            <a:ext cx="5489363" cy="4156800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6266328" y="456014"/>
            <a:ext cx="5582784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Hey! Do you want play video games on Monday evening?</a:t>
            </a:r>
          </a:p>
        </p:txBody>
      </p:sp>
      <p:sp>
        <p:nvSpPr>
          <p:cNvPr id="4" name="Speech Bubble: Rectangle with Corners Rounded 3"/>
          <p:cNvSpPr/>
          <p:nvPr/>
        </p:nvSpPr>
        <p:spPr>
          <a:xfrm>
            <a:off x="6096000" y="1900308"/>
            <a:ext cx="5582784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Thanks, but I’m sorry I can’t. I have to write a book report.</a:t>
            </a:r>
          </a:p>
        </p:txBody>
      </p:sp>
      <p:sp>
        <p:nvSpPr>
          <p:cNvPr id="5" name="Speech Bubble: Rectangle with Corners Rounded 5"/>
          <p:cNvSpPr/>
          <p:nvPr/>
        </p:nvSpPr>
        <p:spPr>
          <a:xfrm>
            <a:off x="6266328" y="3344602"/>
            <a:ext cx="5412456" cy="148396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Do you want to play soccer on Sunday morning?</a:t>
            </a:r>
          </a:p>
        </p:txBody>
      </p:sp>
      <p:sp>
        <p:nvSpPr>
          <p:cNvPr id="6" name="Speech Bubble: Rectangle with Corners Rounded 6"/>
          <p:cNvSpPr/>
          <p:nvPr/>
        </p:nvSpPr>
        <p:spPr>
          <a:xfrm>
            <a:off x="7427856" y="5153293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Sure, I’m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Information exchange - work in pairs.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A: Write the activities you want to do and invite Student B to join you. Your friend B is too busy with school and decline the invitation (B looks at activity file 4, p.119). Complete the table with what your friend has to do. </a:t>
            </a:r>
            <a:endParaRPr lang="en-US" sz="2400" b="1" dirty="0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2916419" y="2062669"/>
          <a:ext cx="8970781" cy="414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83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Days of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 I want to 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 my friend (B) has 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Tuesday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Thursday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Saturday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Sunday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89575" y="305966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Example </a:t>
            </a:r>
          </a:p>
        </p:txBody>
      </p:sp>
      <p:graphicFrame>
        <p:nvGraphicFramePr>
          <p:cNvPr id="3" name="Table 6"/>
          <p:cNvGraphicFramePr>
            <a:graphicFrameLocks noGrp="1"/>
          </p:cNvGraphicFramePr>
          <p:nvPr/>
        </p:nvGraphicFramePr>
        <p:xfrm>
          <a:off x="315227" y="1173480"/>
          <a:ext cx="6137640" cy="487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3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5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26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Days of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 I want 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 my friend (B) has 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Monday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Movies -evening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Math homework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Tuesday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Wednesday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Thursday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Saturday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Sunday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Soccer -morning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05006" y="402347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6452867" y="1999949"/>
            <a:ext cx="5582784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Thanks, but I’m sorry I can’t. I have to do my </a:t>
            </a:r>
            <a:r>
              <a:rPr lang="en-US" sz="3000" b="1" u="sng" dirty="0">
                <a:solidFill>
                  <a:prstClr val="white"/>
                </a:solidFill>
              </a:rPr>
              <a:t>Math homework</a:t>
            </a:r>
            <a:r>
              <a:rPr lang="en-US" sz="3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0" name="Speech Bubble: Rectangle with Corners Rounded 5"/>
          <p:cNvSpPr/>
          <p:nvPr/>
        </p:nvSpPr>
        <p:spPr>
          <a:xfrm>
            <a:off x="6726435" y="3218487"/>
            <a:ext cx="5412456" cy="148396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Do you want to play </a:t>
            </a:r>
            <a:r>
              <a:rPr lang="en-US" sz="3000" b="1" u="sng" dirty="0">
                <a:solidFill>
                  <a:prstClr val="white"/>
                </a:solidFill>
              </a:rPr>
              <a:t>soccer</a:t>
            </a:r>
            <a:r>
              <a:rPr lang="en-US" sz="3000" b="1" dirty="0">
                <a:solidFill>
                  <a:prstClr val="white"/>
                </a:solidFill>
              </a:rPr>
              <a:t> on </a:t>
            </a:r>
            <a:r>
              <a:rPr lang="en-US" sz="3000" b="1" u="sng" dirty="0">
                <a:solidFill>
                  <a:prstClr val="white"/>
                </a:solidFill>
              </a:rPr>
              <a:t>Sunday morning</a:t>
            </a:r>
            <a:r>
              <a:rPr lang="en-US" sz="3000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1" name="Speech Bubble: Rectangle with Corners Rounded 6"/>
          <p:cNvSpPr/>
          <p:nvPr/>
        </p:nvSpPr>
        <p:spPr>
          <a:xfrm>
            <a:off x="6726435" y="5166980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Sure, I’m free.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6579116" y="471032"/>
            <a:ext cx="5582784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Hey! Do you want go to the </a:t>
            </a:r>
            <a:r>
              <a:rPr lang="en-US" sz="3000" b="1" u="sng" dirty="0">
                <a:solidFill>
                  <a:prstClr val="white"/>
                </a:solidFill>
              </a:rPr>
              <a:t>movies</a:t>
            </a:r>
            <a:r>
              <a:rPr lang="en-US" sz="3000" dirty="0">
                <a:solidFill>
                  <a:prstClr val="white"/>
                </a:solidFill>
              </a:rPr>
              <a:t> on </a:t>
            </a:r>
            <a:r>
              <a:rPr lang="en-US" sz="3000" b="1" u="sng" dirty="0">
                <a:solidFill>
                  <a:prstClr val="white"/>
                </a:solidFill>
              </a:rPr>
              <a:t>Monday evening</a:t>
            </a:r>
            <a:r>
              <a:rPr lang="en-US" sz="3000" dirty="0">
                <a:solidFill>
                  <a:prstClr val="white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53" y="231312"/>
            <a:ext cx="37294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Swap roles and repeat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53" y="785310"/>
            <a:ext cx="116969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Student B: Write the activities you want to do and invite Student A to join you. Your friend A is too busy with school and decline the invitation (A looks at activity file 5, p.120). Complete the table with what your friend has to do. </a:t>
            </a:r>
            <a:endParaRPr lang="en-US" sz="2800" b="1" dirty="0"/>
          </a:p>
        </p:txBody>
      </p:sp>
      <p:graphicFrame>
        <p:nvGraphicFramePr>
          <p:cNvPr id="4" name="Table 6"/>
          <p:cNvGraphicFramePr>
            <a:graphicFrameLocks noGrp="1"/>
          </p:cNvGraphicFramePr>
          <p:nvPr/>
        </p:nvGraphicFramePr>
        <p:xfrm>
          <a:off x="2901429" y="2170305"/>
          <a:ext cx="8970781" cy="414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83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Days of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Things  I want to 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Things my friend (A)has to 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Tuesday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Thursday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Saturday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Sunday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89575" y="3059668"/>
            <a:ext cx="1643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B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0" y="1993380"/>
            <a:ext cx="11961899" cy="3448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p. 33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85"/>
            <a:ext cx="8982710" cy="6124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632" y="2184253"/>
            <a:ext cx="1112465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declining invitations and expressing obligations, using </a:t>
            </a:r>
            <a:r>
              <a:rPr lang="en-US" sz="3600" b="1" i="1" dirty="0">
                <a:solidFill>
                  <a:srgbClr val="0070C0"/>
                </a:solidFill>
              </a:rPr>
              <a:t>have to.</a:t>
            </a:r>
          </a:p>
          <a:p>
            <a:r>
              <a:rPr lang="en-US" sz="3600" i="1">
                <a:solidFill>
                  <a:srgbClr val="0070C0"/>
                </a:solidFill>
              </a:rPr>
              <a:t>- Practice </a:t>
            </a:r>
            <a:r>
              <a:rPr lang="en-US" sz="3600" i="1" dirty="0">
                <a:solidFill>
                  <a:srgbClr val="0070C0"/>
                </a:solidFill>
              </a:rPr>
              <a:t>sound change.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declining invitations and expressing obligations, using </a:t>
            </a:r>
            <a:r>
              <a:rPr lang="en-US" sz="3600" b="1" i="1" dirty="0">
                <a:solidFill>
                  <a:srgbClr val="0070C0"/>
                </a:solidFill>
              </a:rPr>
              <a:t>have to.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sound change.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896" y="1898685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</a:t>
            </a:r>
            <a:r>
              <a:rPr lang="en-US" sz="3600" b="1" i="1" dirty="0">
                <a:solidFill>
                  <a:srgbClr val="0070C0"/>
                </a:solidFill>
              </a:rPr>
              <a:t>have to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36 &amp; 37).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barbecue		B. container	C. grocery	 	</a:t>
            </a:r>
            <a:r>
              <a:rPr lang="en-US" sz="3200" dirty="0" err="1">
                <a:latin typeface="+mj-lt"/>
              </a:rPr>
              <a:t>D.animal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volunteer		B. fantasy		C. onion		D. vegetable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teaspoon		 B. action		C. lemon		D. bamboo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129" y="202460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55964" y="131698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8802" y="32748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48427" y="521788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bɑ:rbəkju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/kənˈteɪnər/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ɡroʊsəri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03847" y="165338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ænɪml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3" y="5524505"/>
            <a:ext cx="27598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ækʃn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/ˈlemən/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303847" y="3552292"/>
            <a:ext cx="2493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/ˈvedʒtəbl/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/ˌvɑ:lənˈtɪr/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626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/bæmˈbuː/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1773" y="360735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/ˈʌnjən/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ˈti:spu:n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</a:t>
            </a:r>
            <a:r>
              <a:rPr lang="en-US" sz="3200" dirty="0" smtClean="0">
                <a:latin typeface="+mj-lt"/>
              </a:rPr>
              <a:t>. A</a:t>
            </a:r>
            <a:r>
              <a:rPr lang="en-US" sz="3200" dirty="0">
                <a:latin typeface="+mj-lt"/>
              </a:rPr>
              <a:t>. v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tamin		B. med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cine	C. equ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pment	D. mus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cian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wash</a:t>
            </a:r>
            <a:r>
              <a:rPr lang="en-US" sz="3200" u="sng" dirty="0">
                <a:latin typeface="+mj-lt"/>
              </a:rPr>
              <a:t>es</a:t>
            </a:r>
            <a:r>
              <a:rPr lang="en-US" sz="3200" dirty="0">
                <a:latin typeface="+mj-lt"/>
              </a:rPr>
              <a:t>		B. arrive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C. install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open</a:t>
            </a:r>
            <a:r>
              <a:rPr lang="en-US" sz="3200" u="sng" dirty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advant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ge		B. beh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nd		C. mess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ge	D. knowl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dge 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11439" y="141182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2811" y="335202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3762643" y="530568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vaɪtəmɪn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/ˈmedɪsn/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/ɪˈkwɪpmənt/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wɑːʃiz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/əˈraɪvz/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st</a:t>
            </a:r>
            <a:r>
              <a:rPr lang="en-US" sz="3200" dirty="0" err="1">
                <a:solidFill>
                  <a:srgbClr val="FF0000"/>
                </a:solidFill>
              </a:rPr>
              <a:t>ɑ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ːlz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/ˈoʊpənz/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6935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ədˈvæntɪdʒ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bɪˈhaɪnd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mesɪdʒ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nɑːlɪdʒ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1" y="409257"/>
            <a:ext cx="118781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pairs, matching the verbs to the appropriate nouns.</a:t>
            </a:r>
            <a:endParaRPr lang="en-US" sz="33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69036" y="1163860"/>
          <a:ext cx="9390093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1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5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Verbs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Nouns 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Finish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video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Go 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 book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Play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my project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Take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Do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the movies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baseline="0" dirty="0"/>
                        <a:t>Write 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Give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homework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2550826" y="2299855"/>
            <a:ext cx="3613256" cy="1163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50826" y="2801287"/>
            <a:ext cx="3613256" cy="1895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230582" y="2175164"/>
            <a:ext cx="3933500" cy="12884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40964" y="4178039"/>
            <a:ext cx="3823118" cy="11183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64327" y="4796852"/>
            <a:ext cx="4099755" cy="1100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0826" y="2799248"/>
            <a:ext cx="3613256" cy="2497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40964" y="4073236"/>
            <a:ext cx="3823118" cy="19396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13161" y="1584357"/>
            <a:ext cx="5290110" cy="2417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Which activities do you have to do in your class?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388731" y="2497421"/>
            <a:ext cx="5423026" cy="2462543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I have to write an essay and give a presentation.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1021</Words>
  <Application>Microsoft Office PowerPoint</Application>
  <PresentationFormat>Widescreen</PresentationFormat>
  <Paragraphs>177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298</cp:revision>
  <dcterms:created xsi:type="dcterms:W3CDTF">2020-12-08T03:17:00Z</dcterms:created>
  <dcterms:modified xsi:type="dcterms:W3CDTF">2023-07-26T16:17:05Z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9F287A1E28374D899756C01133386787</vt:lpwstr>
  </property>
  <property fmtid="{D5CDD505-2E9C-101B-9397-08002B2CF9AE}" pid="3" name="KSOProductBuildVer">
    <vt:lpwstr>1033-11.2.0.11486</vt:lpwstr>
  </property>
</Properties>
</file>