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8" r:id="rId1"/>
    <p:sldMasterId id="2147483754" r:id="rId2"/>
  </p:sldMasterIdLst>
  <p:notesMasterIdLst>
    <p:notesMasterId r:id="rId11"/>
  </p:notesMasterIdLst>
  <p:sldIdLst>
    <p:sldId id="313" r:id="rId3"/>
    <p:sldId id="661" r:id="rId4"/>
    <p:sldId id="669" r:id="rId5"/>
    <p:sldId id="666" r:id="rId6"/>
    <p:sldId id="668" r:id="rId7"/>
    <p:sldId id="670" r:id="rId8"/>
    <p:sldId id="648" r:id="rId9"/>
    <p:sldId id="629" r:id="rId10"/>
  </p:sldIdLst>
  <p:sldSz cx="24384000" cy="13716000"/>
  <p:notesSz cx="6858000" cy="9144000"/>
  <p:custDataLst>
    <p:tags r:id="rId1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2452"/>
    <a:srgbClr val="3333FF"/>
    <a:srgbClr val="E3E2EC"/>
    <a:srgbClr val="DDDDDD"/>
    <a:srgbClr val="E7F7FF"/>
    <a:srgbClr val="D6F7FE"/>
    <a:srgbClr val="EEF7E9"/>
    <a:srgbClr val="135F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4139" autoAdjust="0"/>
  </p:normalViewPr>
  <p:slideViewPr>
    <p:cSldViewPr>
      <p:cViewPr varScale="1">
        <p:scale>
          <a:sx n="41" d="100"/>
          <a:sy n="41" d="100"/>
        </p:scale>
        <p:origin x="787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99" r:id="rId27"/>
    <p:sldLayoutId id="2147483798" r:id="rId28"/>
    <p:sldLayoutId id="2147483797" r:id="rId29"/>
    <p:sldLayoutId id="2147483796" r:id="rId30"/>
    <p:sldLayoutId id="2147483795" r:id="rId31"/>
    <p:sldLayoutId id="2147483794" r:id="rId32"/>
    <p:sldLayoutId id="2147483793" r:id="rId33"/>
    <p:sldLayoutId id="2147483792" r:id="rId34"/>
    <p:sldLayoutId id="2147483791" r:id="rId35"/>
    <p:sldLayoutId id="2147483790" r:id="rId36"/>
    <p:sldLayoutId id="2147483789" r:id="rId37"/>
    <p:sldLayoutId id="2147483788" r:id="rId38"/>
    <p:sldLayoutId id="2147483787" r:id="rId39"/>
    <p:sldLayoutId id="2147483786" r:id="rId40"/>
    <p:sldLayoutId id="2147483785" r:id="rId41"/>
    <p:sldLayoutId id="2147483784" r:id="rId42"/>
    <p:sldLayoutId id="2147483783" r:id="rId43"/>
    <p:sldLayoutId id="2147483782" r:id="rId4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8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400" b="1" i="0" u="none" strike="noStrike" kern="1200" cap="all" spc="0" normalizeH="0" baseline="0" noProof="0" dirty="0">
                      <a:ln w="0"/>
                      <a:solidFill>
                        <a:prstClr val="white"/>
                      </a:solidFill>
                      <a:effectLst>
                        <a:reflection blurRad="12700" stA="50000" endPos="50000" dist="5000" dir="5400000" sy="-100000" rotWithShape="0"/>
                      </a:effectLst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613187" y="5288484"/>
              <a:ext cx="12877800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just" defTabSz="2177278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§23. Qui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tắc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đếm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l" defTabSz="2177278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§24.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Hoán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vị,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chỉnh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hợp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tô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̉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hợp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§25.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Nhi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̣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thức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Newton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CHƯƠNG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VII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.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ĐẠI SỐ TỔ HỢP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55342"/>
            <a:ext cx="7936992" cy="112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762000" y="1809816"/>
            <a:ext cx="22808128" cy="11316855"/>
            <a:chOff x="1447799" y="1793812"/>
            <a:chExt cx="22808128" cy="1131685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93812"/>
              <a:ext cx="22808128" cy="11316855"/>
              <a:chOff x="1447799" y="1793812"/>
              <a:chExt cx="22808128" cy="1131685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9473015"/>
                <a:chOff x="-3538955" y="3448230"/>
                <a:chExt cx="22680054" cy="9473015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9473015"/>
                  <a:chOff x="-3538955" y="3448230"/>
                  <a:chExt cx="22680054" cy="9473015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9328532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2"/>
                <a:ext cx="143642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41099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VIII</a:t>
                </a:r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.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 SỐ TỔ HỢP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9" y="5783936"/>
                <a:ext cx="1392454" cy="905660"/>
                <a:chOff x="7459669" y="8063144"/>
                <a:chExt cx="1381118" cy="905764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052877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8161191"/>
                  <a:ext cx="1371600" cy="807717"/>
                  <a:chOff x="7469187" y="8161191"/>
                  <a:chExt cx="1371600" cy="807717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784115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8807" y="8260940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76" name="Group 32"/>
              <p:cNvGrpSpPr/>
              <p:nvPr/>
            </p:nvGrpSpPr>
            <p:grpSpPr>
              <a:xfrm>
                <a:off x="1447805" y="7603996"/>
                <a:ext cx="1392456" cy="883826"/>
                <a:chOff x="7459669" y="6333639"/>
                <a:chExt cx="1381119" cy="883929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6323372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69188" y="6486047"/>
                  <a:ext cx="1371600" cy="731521"/>
                  <a:chOff x="7469188" y="6486047"/>
                  <a:chExt cx="1371600" cy="731521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89227" y="6166008"/>
                    <a:ext cx="731521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58806" y="6486049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3" y="9356599"/>
                <a:ext cx="1392455" cy="914400"/>
                <a:chOff x="7459669" y="6918135"/>
                <a:chExt cx="1785466" cy="914506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690786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1" name="Group 41"/>
                <p:cNvGrpSpPr/>
                <p:nvPr/>
              </p:nvGrpSpPr>
              <p:grpSpPr>
                <a:xfrm>
                  <a:off x="7469189" y="7044083"/>
                  <a:ext cx="1775946" cy="788558"/>
                  <a:chOff x="7469189" y="7044083"/>
                  <a:chExt cx="1775946" cy="788558"/>
                </a:xfrm>
              </p:grpSpPr>
              <p:sp>
                <p:nvSpPr>
                  <p:cNvPr id="52" name="Round Same Side Corner Rectangle 51"/>
                  <p:cNvSpPr/>
                  <p:nvPr/>
                </p:nvSpPr>
                <p:spPr>
                  <a:xfrm rot="5400000">
                    <a:off x="7962883" y="6550389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104940" y="7124673"/>
                    <a:ext cx="656097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47AD325-66EE-48DB-9F8D-F8AA55258571}"/>
              </a:ext>
            </a:extLst>
          </p:cNvPr>
          <p:cNvGrpSpPr/>
          <p:nvPr/>
        </p:nvGrpSpPr>
        <p:grpSpPr>
          <a:xfrm>
            <a:off x="6753029" y="2905102"/>
            <a:ext cx="15621908" cy="2551358"/>
            <a:chOff x="61141" y="134810"/>
            <a:chExt cx="6776932" cy="87248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1BFECA0-0F89-4852-8E07-B5554B30D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41" y="138049"/>
              <a:ext cx="6776932" cy="824094"/>
            </a:xfrm>
            <a:prstGeom prst="rect">
              <a:avLst/>
            </a:prstGeom>
          </p:spPr>
        </p:pic>
        <p:sp>
          <p:nvSpPr>
            <p:cNvPr id="65" name="TextBox 321">
              <a:extLst>
                <a:ext uri="{FF2B5EF4-FFF2-40B4-BE49-F238E27FC236}">
                  <a16:creationId xmlns:a16="http://schemas.microsoft.com/office/drawing/2014/main" id="{396955DC-F71D-4106-92C3-22C6C10B7400}"/>
                </a:ext>
              </a:extLst>
            </p:cNvPr>
            <p:cNvSpPr txBox="1"/>
            <p:nvPr/>
          </p:nvSpPr>
          <p:spPr>
            <a:xfrm>
              <a:off x="366091" y="134810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23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1112040" y="3097248"/>
            <a:ext cx="8100805" cy="223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8000" b="1" dirty="0">
                <a:solidFill>
                  <a:srgbClr val="FCFFEF"/>
                </a:solidFill>
                <a:latin typeface="Times New Roman" pitchFamily="18" charset="0"/>
                <a:ea typeface="Cascadia Mono"/>
                <a:cs typeface="Times New Roman" pitchFamily="18" charset="0"/>
              </a:rPr>
              <a:t>QUY TẮC ĐẾM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CFFE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(4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4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3633" y="5924496"/>
            <a:ext cx="1117177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QUY TẮC CỘNG VÀ SƠ ĐỒ HÌNH CÂY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6951" y="7726224"/>
            <a:ext cx="474155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QUY TẮC NHÂN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86951" y="9516274"/>
            <a:ext cx="356597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0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57695" y="1732594"/>
            <a:ext cx="16201503" cy="4631273"/>
            <a:chOff x="923003" y="3917552"/>
            <a:chExt cx="16201503" cy="4631271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046308" y="4311309"/>
              <a:ext cx="16078198" cy="423751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413512" y="2020544"/>
            <a:ext cx="16045686" cy="4179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bữa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miệng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súp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3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tôm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miệng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bánh.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257695" y="6477000"/>
            <a:ext cx="23712793" cy="7024522"/>
            <a:chOff x="48567" y="4381499"/>
            <a:chExt cx="22874479" cy="7024520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241019" y="4560507"/>
              <a:ext cx="22682027" cy="68455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652560" y="7207067"/>
                <a:ext cx="11237025" cy="6370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chia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món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món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món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lát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r>
                  <a:rPr lang="en-US" sz="40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món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món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miệng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60" y="7207067"/>
                <a:ext cx="11237025" cy="6370975"/>
              </a:xfrm>
              <a:prstGeom prst="rect">
                <a:avLst/>
              </a:prstGeom>
              <a:blipFill>
                <a:blip r:embed="rId4"/>
                <a:stretch>
                  <a:fillRect l="-1899" t="-191" r="-2496" b="-3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15B0ED-DADF-5011-E28F-4ABEDA765CC9}"/>
              </a:ext>
            </a:extLst>
          </p:cNvPr>
          <p:cNvCxnSpPr>
            <a:cxnSpLocks/>
          </p:cNvCxnSpPr>
          <p:nvPr/>
        </p:nvCxnSpPr>
        <p:spPr>
          <a:xfrm>
            <a:off x="11933762" y="6656008"/>
            <a:ext cx="0" cy="68455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BEA765-A503-2791-DE63-09DC6A9E36A9}"/>
                  </a:ext>
                </a:extLst>
              </p:cNvPr>
              <p:cNvSpPr txBox="1"/>
              <p:nvPr/>
            </p:nvSpPr>
            <p:spPr>
              <a:xfrm>
                <a:off x="12318087" y="7309704"/>
                <a:ext cx="11679472" cy="6056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</a:t>
                </a:r>
                <a:r>
                  <a:rPr lang="en-US" sz="44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món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miệng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𝟒𝟎𝟎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BEA765-A503-2791-DE63-09DC6A9E3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8087" y="7309704"/>
                <a:ext cx="11679472" cy="6056017"/>
              </a:xfrm>
              <a:prstGeom prst="rect">
                <a:avLst/>
              </a:prstGeom>
              <a:blipFill>
                <a:blip r:embed="rId5"/>
                <a:stretch>
                  <a:fillRect l="-2140" b="-3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5F2DDCD-CC84-2CEE-475E-CAAF24225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2438400"/>
            <a:ext cx="7620000" cy="312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A6DB8A-8E37-9A34-D82E-2063785F730C}"/>
              </a:ext>
            </a:extLst>
          </p:cNvPr>
          <p:cNvSpPr txBox="1"/>
          <p:nvPr/>
        </p:nvSpPr>
        <p:spPr>
          <a:xfrm>
            <a:off x="3429000" y="1067108"/>
            <a:ext cx="8053946" cy="75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64459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57695" y="1732594"/>
            <a:ext cx="23739863" cy="2763206"/>
            <a:chOff x="923003" y="3917552"/>
            <a:chExt cx="23739863" cy="2763205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046307" y="4311309"/>
              <a:ext cx="23616559" cy="236944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5175516" cy="1040476"/>
              <a:chOff x="923003" y="3917552"/>
              <a:chExt cx="5175516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4736474" cy="865577"/>
                <a:chOff x="2028795" y="4384805"/>
                <a:chExt cx="4736474" cy="865577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980980" y="2466093"/>
                  <a:ext cx="832104" cy="4736474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2" y="4384805"/>
                  <a:ext cx="4223015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Luyện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457200" y="2210440"/>
            <a:ext cx="23273749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 	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0, 1, 2, 3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thoả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mãn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257695" y="4674808"/>
            <a:ext cx="23712793" cy="8660192"/>
            <a:chOff x="48567" y="4381499"/>
            <a:chExt cx="22874479" cy="8660190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241019" y="4560507"/>
              <a:ext cx="22682027" cy="848118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703045" y="4995729"/>
                <a:ext cx="11237025" cy="7602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chục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/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</a:p>
              <a:p>
                <a:pPr algn="just"/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</a:p>
              <a:p>
                <a:pPr algn="just"/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chục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45" y="4995729"/>
                <a:ext cx="11237025" cy="7602081"/>
              </a:xfrm>
              <a:prstGeom prst="rect">
                <a:avLst/>
              </a:prstGeom>
              <a:blipFill>
                <a:blip r:embed="rId4"/>
                <a:stretch>
                  <a:fillRect l="-1898" t="-160" r="-1898" b="-2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47">
            <a:extLst>
              <a:ext uri="{FF2B5EF4-FFF2-40B4-BE49-F238E27FC236}">
                <a16:creationId xmlns:a16="http://schemas.microsoft.com/office/drawing/2014/main" id="{9AF5530A-A2F7-29E7-715B-F19DADC2D7E6}"/>
              </a:ext>
            </a:extLst>
          </p:cNvPr>
          <p:cNvGrpSpPr/>
          <p:nvPr/>
        </p:nvGrpSpPr>
        <p:grpSpPr>
          <a:xfrm>
            <a:off x="4735284" y="987141"/>
            <a:ext cx="10439400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2" name="Freeform 71">
              <a:extLst>
                <a:ext uri="{FF2B5EF4-FFF2-40B4-BE49-F238E27FC236}">
                  <a16:creationId xmlns:a16="http://schemas.microsoft.com/office/drawing/2014/main" id="{A2E4F151-DB1D-57E4-639B-62EB1C2C5E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6E05906D-EE5D-05B4-4078-4F6B6AF5436C}"/>
                </a:ext>
              </a:extLst>
            </p:cNvPr>
            <p:cNvGrpSpPr/>
            <p:nvPr/>
          </p:nvGrpSpPr>
          <p:grpSpPr>
            <a:xfrm>
              <a:off x="739068" y="1515168"/>
              <a:ext cx="8390770" cy="960327"/>
              <a:chOff x="739068" y="1515168"/>
              <a:chExt cx="8390770" cy="960327"/>
            </a:xfrm>
            <a:grpFill/>
          </p:grpSpPr>
          <p:sp>
            <p:nvSpPr>
              <p:cNvPr id="34" name="Freeform 71">
                <a:extLst>
                  <a:ext uri="{FF2B5EF4-FFF2-40B4-BE49-F238E27FC236}">
                    <a16:creationId xmlns:a16="http://schemas.microsoft.com/office/drawing/2014/main" id="{F375A910-D696-0CAB-7DBD-340ACA9C7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Oval 72">
                <a:extLst>
                  <a:ext uri="{FF2B5EF4-FFF2-40B4-BE49-F238E27FC236}">
                    <a16:creationId xmlns:a16="http://schemas.microsoft.com/office/drawing/2014/main" id="{B6214412-34C8-3983-3482-E496936FC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73">
                <a:extLst>
                  <a:ext uri="{FF2B5EF4-FFF2-40B4-BE49-F238E27FC236}">
                    <a16:creationId xmlns:a16="http://schemas.microsoft.com/office/drawing/2014/main" id="{540EB29E-E2D2-23E1-690F-040697D69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74">
                <a:extLst>
                  <a:ext uri="{FF2B5EF4-FFF2-40B4-BE49-F238E27FC236}">
                    <a16:creationId xmlns:a16="http://schemas.microsoft.com/office/drawing/2014/main" id="{CD69EDC7-53FB-9F71-ED56-4E752B3D0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75">
                <a:extLst>
                  <a:ext uri="{FF2B5EF4-FFF2-40B4-BE49-F238E27FC236}">
                    <a16:creationId xmlns:a16="http://schemas.microsoft.com/office/drawing/2014/main" id="{26B068A2-B26B-4B5D-50B3-06B09AB59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76">
                <a:extLst>
                  <a:ext uri="{FF2B5EF4-FFF2-40B4-BE49-F238E27FC236}">
                    <a16:creationId xmlns:a16="http://schemas.microsoft.com/office/drawing/2014/main" id="{E031AA21-A1E8-2E5F-95BD-806A1F59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77">
                <a:extLst>
                  <a:ext uri="{FF2B5EF4-FFF2-40B4-BE49-F238E27FC236}">
                    <a16:creationId xmlns:a16="http://schemas.microsoft.com/office/drawing/2014/main" id="{533415BF-CB6B-A209-3994-491504FC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6C69065F-1BF3-7D42-C9FB-69FACC7C7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79">
                <a:extLst>
                  <a:ext uri="{FF2B5EF4-FFF2-40B4-BE49-F238E27FC236}">
                    <a16:creationId xmlns:a16="http://schemas.microsoft.com/office/drawing/2014/main" id="{8D0A1D6E-84A2-5A11-601C-333D2E12B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80">
                <a:extLst>
                  <a:ext uri="{FF2B5EF4-FFF2-40B4-BE49-F238E27FC236}">
                    <a16:creationId xmlns:a16="http://schemas.microsoft.com/office/drawing/2014/main" id="{C7496B89-8B45-D9BA-1223-9FEAB9940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81">
                <a:extLst>
                  <a:ext uri="{FF2B5EF4-FFF2-40B4-BE49-F238E27FC236}">
                    <a16:creationId xmlns:a16="http://schemas.microsoft.com/office/drawing/2014/main" id="{4540B9D9-2426-0D97-8921-44D932319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82">
                <a:extLst>
                  <a:ext uri="{FF2B5EF4-FFF2-40B4-BE49-F238E27FC236}">
                    <a16:creationId xmlns:a16="http://schemas.microsoft.com/office/drawing/2014/main" id="{D164A173-D708-6B73-C8BA-44A2921C5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TextBox 43">
                <a:extLst>
                  <a:ext uri="{FF2B5EF4-FFF2-40B4-BE49-F238E27FC236}">
                    <a16:creationId xmlns:a16="http://schemas.microsoft.com/office/drawing/2014/main" id="{5A0EFE88-F056-C279-3046-A108E10957CA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699710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LUYỆN TẬP </a:t>
                </a:r>
                <a:endParaRPr kumimoji="0" lang="en-US" sz="4400" b="1" i="0" u="none" strike="noStrike" kern="1200" cap="none" spc="0" normalizeH="0" baseline="0" noProof="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15B0ED-DADF-5011-E28F-4ABEDA765CC9}"/>
              </a:ext>
            </a:extLst>
          </p:cNvPr>
          <p:cNvCxnSpPr>
            <a:cxnSpLocks/>
          </p:cNvCxnSpPr>
          <p:nvPr/>
        </p:nvCxnSpPr>
        <p:spPr>
          <a:xfrm>
            <a:off x="12407228" y="4919518"/>
            <a:ext cx="0" cy="841548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BEA765-A503-2791-DE63-09DC6A9E36A9}"/>
                  </a:ext>
                </a:extLst>
              </p:cNvPr>
              <p:cNvSpPr txBox="1"/>
              <p:nvPr/>
            </p:nvSpPr>
            <p:spPr>
              <a:xfrm>
                <a:off x="12774356" y="4919518"/>
                <a:ext cx="10814958" cy="7741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algn="just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algn="just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BEA765-A503-2791-DE63-09DC6A9E3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4356" y="4919518"/>
                <a:ext cx="10814958" cy="7741030"/>
              </a:xfrm>
              <a:prstGeom prst="rect">
                <a:avLst/>
              </a:prstGeom>
              <a:blipFill>
                <a:blip r:embed="rId5"/>
                <a:stretch>
                  <a:fillRect l="-2311" t="-1575" r="-3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101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57695" y="1732594"/>
            <a:ext cx="23739863" cy="3180877"/>
            <a:chOff x="923003" y="3917552"/>
            <a:chExt cx="23739863" cy="318087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046307" y="4311309"/>
              <a:ext cx="23616559" cy="278711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5175516" cy="1040476"/>
              <a:chOff x="923003" y="3917552"/>
              <a:chExt cx="5175516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4736474" cy="865577"/>
                <a:chOff x="2028795" y="4384805"/>
                <a:chExt cx="4736474" cy="865577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980980" y="2466093"/>
                  <a:ext cx="832104" cy="4736474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2" y="4384805"/>
                  <a:ext cx="4223015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457200" y="2210440"/>
            <a:ext cx="2327374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 	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mật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khẩu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web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26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 (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),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9.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mật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khẩu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257695" y="4979608"/>
            <a:ext cx="23712793" cy="8431592"/>
            <a:chOff x="48567" y="4381499"/>
            <a:chExt cx="22874479" cy="8431590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241019" y="4560507"/>
              <a:ext cx="22682027" cy="825258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632930" y="5300529"/>
                <a:ext cx="11482870" cy="6986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huống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mật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khẩu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mật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khẩu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𝟐𝟔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in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Anh.</a:t>
                </a:r>
              </a:p>
              <a:p>
                <a:pPr algn="just"/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𝟐𝟔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𝟐𝟔𝟎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mật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khẩu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30" y="5300529"/>
                <a:ext cx="11482870" cy="6986528"/>
              </a:xfrm>
              <a:prstGeom prst="rect">
                <a:avLst/>
              </a:prstGeom>
              <a:blipFill>
                <a:blip r:embed="rId4"/>
                <a:stretch>
                  <a:fillRect l="-2442" t="-2007" r="-3185" b="-2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47">
            <a:extLst>
              <a:ext uri="{FF2B5EF4-FFF2-40B4-BE49-F238E27FC236}">
                <a16:creationId xmlns:a16="http://schemas.microsoft.com/office/drawing/2014/main" id="{9AF5530A-A2F7-29E7-715B-F19DADC2D7E6}"/>
              </a:ext>
            </a:extLst>
          </p:cNvPr>
          <p:cNvGrpSpPr/>
          <p:nvPr/>
        </p:nvGrpSpPr>
        <p:grpSpPr>
          <a:xfrm>
            <a:off x="7554656" y="961155"/>
            <a:ext cx="10439400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2" name="Freeform 71">
              <a:extLst>
                <a:ext uri="{FF2B5EF4-FFF2-40B4-BE49-F238E27FC236}">
                  <a16:creationId xmlns:a16="http://schemas.microsoft.com/office/drawing/2014/main" id="{A2E4F151-DB1D-57E4-639B-62EB1C2C5E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6E05906D-EE5D-05B4-4078-4F6B6AF5436C}"/>
                </a:ext>
              </a:extLst>
            </p:cNvPr>
            <p:cNvGrpSpPr/>
            <p:nvPr/>
          </p:nvGrpSpPr>
          <p:grpSpPr>
            <a:xfrm>
              <a:off x="739068" y="1515168"/>
              <a:ext cx="8390770" cy="960327"/>
              <a:chOff x="739068" y="1515168"/>
              <a:chExt cx="8390770" cy="960327"/>
            </a:xfrm>
            <a:grpFill/>
          </p:grpSpPr>
          <p:sp>
            <p:nvSpPr>
              <p:cNvPr id="34" name="Freeform 71">
                <a:extLst>
                  <a:ext uri="{FF2B5EF4-FFF2-40B4-BE49-F238E27FC236}">
                    <a16:creationId xmlns:a16="http://schemas.microsoft.com/office/drawing/2014/main" id="{F375A910-D696-0CAB-7DBD-340ACA9C7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Oval 72">
                <a:extLst>
                  <a:ext uri="{FF2B5EF4-FFF2-40B4-BE49-F238E27FC236}">
                    <a16:creationId xmlns:a16="http://schemas.microsoft.com/office/drawing/2014/main" id="{B6214412-34C8-3983-3482-E496936FC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73">
                <a:extLst>
                  <a:ext uri="{FF2B5EF4-FFF2-40B4-BE49-F238E27FC236}">
                    <a16:creationId xmlns:a16="http://schemas.microsoft.com/office/drawing/2014/main" id="{540EB29E-E2D2-23E1-690F-040697D69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74">
                <a:extLst>
                  <a:ext uri="{FF2B5EF4-FFF2-40B4-BE49-F238E27FC236}">
                    <a16:creationId xmlns:a16="http://schemas.microsoft.com/office/drawing/2014/main" id="{CD69EDC7-53FB-9F71-ED56-4E752B3D0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75">
                <a:extLst>
                  <a:ext uri="{FF2B5EF4-FFF2-40B4-BE49-F238E27FC236}">
                    <a16:creationId xmlns:a16="http://schemas.microsoft.com/office/drawing/2014/main" id="{26B068A2-B26B-4B5D-50B3-06B09AB59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76">
                <a:extLst>
                  <a:ext uri="{FF2B5EF4-FFF2-40B4-BE49-F238E27FC236}">
                    <a16:creationId xmlns:a16="http://schemas.microsoft.com/office/drawing/2014/main" id="{E031AA21-A1E8-2E5F-95BD-806A1F59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77">
                <a:extLst>
                  <a:ext uri="{FF2B5EF4-FFF2-40B4-BE49-F238E27FC236}">
                    <a16:creationId xmlns:a16="http://schemas.microsoft.com/office/drawing/2014/main" id="{533415BF-CB6B-A209-3994-491504FC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6C69065F-1BF3-7D42-C9FB-69FACC7C7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79">
                <a:extLst>
                  <a:ext uri="{FF2B5EF4-FFF2-40B4-BE49-F238E27FC236}">
                    <a16:creationId xmlns:a16="http://schemas.microsoft.com/office/drawing/2014/main" id="{8D0A1D6E-84A2-5A11-601C-333D2E12B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80">
                <a:extLst>
                  <a:ext uri="{FF2B5EF4-FFF2-40B4-BE49-F238E27FC236}">
                    <a16:creationId xmlns:a16="http://schemas.microsoft.com/office/drawing/2014/main" id="{C7496B89-8B45-D9BA-1223-9FEAB9940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81">
                <a:extLst>
                  <a:ext uri="{FF2B5EF4-FFF2-40B4-BE49-F238E27FC236}">
                    <a16:creationId xmlns:a16="http://schemas.microsoft.com/office/drawing/2014/main" id="{4540B9D9-2426-0D97-8921-44D932319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82">
                <a:extLst>
                  <a:ext uri="{FF2B5EF4-FFF2-40B4-BE49-F238E27FC236}">
                    <a16:creationId xmlns:a16="http://schemas.microsoft.com/office/drawing/2014/main" id="{D164A173-D708-6B73-C8BA-44A2921C5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TextBox 43">
                <a:extLst>
                  <a:ext uri="{FF2B5EF4-FFF2-40B4-BE49-F238E27FC236}">
                    <a16:creationId xmlns:a16="http://schemas.microsoft.com/office/drawing/2014/main" id="{5A0EFE88-F056-C279-3046-A108E10957CA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699710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SẢN PHẨM</a:t>
                </a:r>
              </a:p>
            </p:txBody>
          </p: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15B0ED-DADF-5011-E28F-4ABEDA765CC9}"/>
              </a:ext>
            </a:extLst>
          </p:cNvPr>
          <p:cNvCxnSpPr>
            <a:cxnSpLocks/>
          </p:cNvCxnSpPr>
          <p:nvPr/>
        </p:nvCxnSpPr>
        <p:spPr>
          <a:xfrm>
            <a:off x="12407228" y="5224318"/>
            <a:ext cx="0" cy="818688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BEA765-A503-2791-DE63-09DC6A9E36A9}"/>
                  </a:ext>
                </a:extLst>
              </p:cNvPr>
              <p:cNvSpPr txBox="1"/>
              <p:nvPr/>
            </p:nvSpPr>
            <p:spPr>
              <a:xfrm>
                <a:off x="12774356" y="5224318"/>
                <a:ext cx="10814958" cy="8102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khẩu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𝟐𝟔𝟎𝟎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khẩu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khẩu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𝟐𝟔𝟎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𝟐𝟔𝟎𝟎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𝟐𝟖𝟔𝟎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BEA765-A503-2791-DE63-09DC6A9E3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4356" y="5224318"/>
                <a:ext cx="10814958" cy="8102603"/>
              </a:xfrm>
              <a:prstGeom prst="rect">
                <a:avLst/>
              </a:prstGeom>
              <a:blipFill>
                <a:blip r:embed="rId5"/>
                <a:stretch>
                  <a:fillRect l="-2311" r="-3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156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57695" y="1732594"/>
            <a:ext cx="23739863" cy="2610806"/>
            <a:chOff x="923003" y="3917552"/>
            <a:chExt cx="23739863" cy="2610805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046307" y="4311309"/>
              <a:ext cx="23616559" cy="221704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2866506" cy="1040476"/>
              <a:chOff x="923003" y="3917552"/>
              <a:chExt cx="2866506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2427464" cy="865577"/>
                <a:chOff x="2028795" y="4384805"/>
                <a:chExt cx="2427464" cy="865577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750275" y="3696798"/>
                  <a:ext cx="832104" cy="2275063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1914006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8.1</a:t>
                  </a: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457200" y="2210440"/>
                <a:ext cx="23273749" cy="2646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truyện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tiê̂u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thuyết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10440"/>
                <a:ext cx="23273749" cy="2646878"/>
              </a:xfrm>
              <a:prstGeom prst="rect">
                <a:avLst/>
              </a:prstGeom>
              <a:blipFill rotWithShape="1">
                <a:blip r:embed="rId3"/>
                <a:stretch>
                  <a:fillRect l="-917" t="-2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206231" y="4407532"/>
            <a:ext cx="23712793" cy="9003668"/>
            <a:chOff x="48567" y="4381499"/>
            <a:chExt cx="22874479" cy="9003666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241019" y="4560507"/>
              <a:ext cx="22682027" cy="88246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E67763E-6CAA-4BD1-433D-E7474479ED46}"/>
              </a:ext>
            </a:extLst>
          </p:cNvPr>
          <p:cNvSpPr txBox="1"/>
          <p:nvPr/>
        </p:nvSpPr>
        <p:spPr>
          <a:xfrm>
            <a:off x="932583" y="4496061"/>
            <a:ext cx="23119745" cy="98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Truyện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…… 8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thuyết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………7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……….5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truyện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thuyết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8+7+5=20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" name="Group 47">
            <a:extLst>
              <a:ext uri="{FF2B5EF4-FFF2-40B4-BE49-F238E27FC236}">
                <a16:creationId xmlns:a16="http://schemas.microsoft.com/office/drawing/2014/main" id="{9AF5530A-A2F7-29E7-715B-F19DADC2D7E6}"/>
              </a:ext>
            </a:extLst>
          </p:cNvPr>
          <p:cNvGrpSpPr/>
          <p:nvPr/>
        </p:nvGrpSpPr>
        <p:grpSpPr>
          <a:xfrm>
            <a:off x="5943600" y="1005372"/>
            <a:ext cx="13705144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2" name="Freeform 71">
              <a:extLst>
                <a:ext uri="{FF2B5EF4-FFF2-40B4-BE49-F238E27FC236}">
                  <a16:creationId xmlns:a16="http://schemas.microsoft.com/office/drawing/2014/main" id="{A2E4F151-DB1D-57E4-639B-62EB1C2C5E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6E05906D-EE5D-05B4-4078-4F6B6AF5436C}"/>
                </a:ext>
              </a:extLst>
            </p:cNvPr>
            <p:cNvGrpSpPr/>
            <p:nvPr/>
          </p:nvGrpSpPr>
          <p:grpSpPr>
            <a:xfrm>
              <a:off x="739068" y="1515168"/>
              <a:ext cx="8390770" cy="960327"/>
              <a:chOff x="739068" y="1515168"/>
              <a:chExt cx="8390770" cy="960327"/>
            </a:xfrm>
            <a:grpFill/>
          </p:grpSpPr>
          <p:sp>
            <p:nvSpPr>
              <p:cNvPr id="34" name="Freeform 71">
                <a:extLst>
                  <a:ext uri="{FF2B5EF4-FFF2-40B4-BE49-F238E27FC236}">
                    <a16:creationId xmlns:a16="http://schemas.microsoft.com/office/drawing/2014/main" id="{F375A910-D696-0CAB-7DBD-340ACA9C7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Oval 72">
                <a:extLst>
                  <a:ext uri="{FF2B5EF4-FFF2-40B4-BE49-F238E27FC236}">
                    <a16:creationId xmlns:a16="http://schemas.microsoft.com/office/drawing/2014/main" id="{B6214412-34C8-3983-3482-E496936FC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73">
                <a:extLst>
                  <a:ext uri="{FF2B5EF4-FFF2-40B4-BE49-F238E27FC236}">
                    <a16:creationId xmlns:a16="http://schemas.microsoft.com/office/drawing/2014/main" id="{540EB29E-E2D2-23E1-690F-040697D69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74">
                <a:extLst>
                  <a:ext uri="{FF2B5EF4-FFF2-40B4-BE49-F238E27FC236}">
                    <a16:creationId xmlns:a16="http://schemas.microsoft.com/office/drawing/2014/main" id="{CD69EDC7-53FB-9F71-ED56-4E752B3D0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75">
                <a:extLst>
                  <a:ext uri="{FF2B5EF4-FFF2-40B4-BE49-F238E27FC236}">
                    <a16:creationId xmlns:a16="http://schemas.microsoft.com/office/drawing/2014/main" id="{26B068A2-B26B-4B5D-50B3-06B09AB59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76">
                <a:extLst>
                  <a:ext uri="{FF2B5EF4-FFF2-40B4-BE49-F238E27FC236}">
                    <a16:creationId xmlns:a16="http://schemas.microsoft.com/office/drawing/2014/main" id="{E031AA21-A1E8-2E5F-95BD-806A1F59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77">
                <a:extLst>
                  <a:ext uri="{FF2B5EF4-FFF2-40B4-BE49-F238E27FC236}">
                    <a16:creationId xmlns:a16="http://schemas.microsoft.com/office/drawing/2014/main" id="{533415BF-CB6B-A209-3994-491504FC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6C69065F-1BF3-7D42-C9FB-69FACC7C7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79">
                <a:extLst>
                  <a:ext uri="{FF2B5EF4-FFF2-40B4-BE49-F238E27FC236}">
                    <a16:creationId xmlns:a16="http://schemas.microsoft.com/office/drawing/2014/main" id="{8D0A1D6E-84A2-5A11-601C-333D2E12B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80">
                <a:extLst>
                  <a:ext uri="{FF2B5EF4-FFF2-40B4-BE49-F238E27FC236}">
                    <a16:creationId xmlns:a16="http://schemas.microsoft.com/office/drawing/2014/main" id="{C7496B89-8B45-D9BA-1223-9FEAB9940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81">
                <a:extLst>
                  <a:ext uri="{FF2B5EF4-FFF2-40B4-BE49-F238E27FC236}">
                    <a16:creationId xmlns:a16="http://schemas.microsoft.com/office/drawing/2014/main" id="{4540B9D9-2426-0D97-8921-44D932319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82">
                <a:extLst>
                  <a:ext uri="{FF2B5EF4-FFF2-40B4-BE49-F238E27FC236}">
                    <a16:creationId xmlns:a16="http://schemas.microsoft.com/office/drawing/2014/main" id="{D164A173-D708-6B73-C8BA-44A2921C5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TextBox 43">
                <a:extLst>
                  <a:ext uri="{FF2B5EF4-FFF2-40B4-BE49-F238E27FC236}">
                    <a16:creationId xmlns:a16="http://schemas.microsoft.com/office/drawing/2014/main" id="{5A0EFE88-F056-C279-3046-A108E10957CA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699710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SÁCH GIÁO KHOA</a:t>
                </a:r>
              </a:p>
            </p:txBody>
          </p:sp>
        </p:grp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82F992B-7229-7D9E-EBB8-E4F8218FAC33}"/>
              </a:ext>
            </a:extLst>
          </p:cNvPr>
          <p:cNvCxnSpPr/>
          <p:nvPr/>
        </p:nvCxnSpPr>
        <p:spPr>
          <a:xfrm flipV="1">
            <a:off x="7244640" y="5036325"/>
            <a:ext cx="2362200" cy="83107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2F599F3-30FD-426B-1797-2B59D261A5DD}"/>
              </a:ext>
            </a:extLst>
          </p:cNvPr>
          <p:cNvCxnSpPr/>
          <p:nvPr/>
        </p:nvCxnSpPr>
        <p:spPr>
          <a:xfrm>
            <a:off x="7110163" y="5826977"/>
            <a:ext cx="2466633" cy="26902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3284349-65AF-7387-FE4B-9DD566CA4A53}"/>
              </a:ext>
            </a:extLst>
          </p:cNvPr>
          <p:cNvCxnSpPr/>
          <p:nvPr/>
        </p:nvCxnSpPr>
        <p:spPr>
          <a:xfrm>
            <a:off x="7162800" y="5826977"/>
            <a:ext cx="2362200" cy="118135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409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039" y="2623912"/>
                <a:ext cx="23512022" cy="1068053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/>
                  <a:t>b) </a:t>
                </a:r>
                <a:r>
                  <a:rPr lang="en-US" sz="4400" b="1" dirty="0" err="1"/>
                  <a:t>Nội</a:t>
                </a:r>
                <a:r>
                  <a:rPr lang="en-US" sz="4400" b="1" dirty="0"/>
                  <a:t> dung</a:t>
                </a:r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: </a:t>
                </a:r>
                <a:r>
                  <a:rPr lang="en-US" sz="44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Làm</a:t>
                </a:r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như</a:t>
                </a:r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câu</a:t>
                </a:r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8.1</a:t>
                </a:r>
              </a:p>
              <a:p>
                <a:r>
                  <a:rPr lang="en-US" sz="4400" b="1" dirty="0">
                    <a:highlight>
                      <a:srgbClr val="FFFF00"/>
                    </a:highlight>
                  </a:rPr>
                  <a:t>8.2.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Một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người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gieo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đồng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xu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hai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mặt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,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sau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mỗi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lần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gieo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thì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ghi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lại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kết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quả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là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sấp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hay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ngửa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.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Hỏi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nếu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người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đó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gieo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3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lần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thì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có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thể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có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bao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nhiêu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khả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năng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xảy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ra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?</a:t>
                </a:r>
              </a:p>
              <a:p>
                <a:r>
                  <a:rPr lang="en-US" sz="44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các</a:t>
                </a:r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: (</a:t>
                </a:r>
                <a:r>
                  <a:rPr lang="en-US" sz="44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Thêm</a:t>
                </a:r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chi </a:t>
                </a:r>
                <a:r>
                  <a:rPr lang="en-US" sz="44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tiết</a:t>
                </a:r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)</a:t>
                </a:r>
              </a:p>
              <a:p>
                <a:r>
                  <a:rPr lang="en-US" sz="4400" b="1" dirty="0">
                    <a:highlight>
                      <a:srgbClr val="FFFF00"/>
                    </a:highlight>
                  </a:rPr>
                  <a:t>8.3. Ở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một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loài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thực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vật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là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gen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trội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quy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định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tính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trạng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hoa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kép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là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gen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lặn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quy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định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tính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trạng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hoa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đơn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.</a:t>
                </a:r>
              </a:p>
              <a:p>
                <a:r>
                  <a:rPr lang="en-US" sz="4400" b="1" dirty="0">
                    <a:highlight>
                      <a:srgbClr val="FFFF00"/>
                    </a:highlight>
                  </a:rPr>
                  <a:t>a)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Sự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tổ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hợp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giữa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hai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gen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trên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tạo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ra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mấy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kiều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gen?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Viết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các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kiều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gen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đó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.</a:t>
                </a:r>
              </a:p>
              <a:p>
                <a:r>
                  <a:rPr lang="en-US" sz="4400" b="1" dirty="0">
                    <a:highlight>
                      <a:srgbClr val="FFFF00"/>
                    </a:highlight>
                  </a:rPr>
                  <a:t>b) Khi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giao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phối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ngẫu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nhiên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,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có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bao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nhiêu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kiểu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giao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phối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khác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nhau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từ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các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kiều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gen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đó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?</a:t>
                </a:r>
              </a:p>
              <a:p>
                <a:r>
                  <a:rPr lang="en-US" sz="4400" b="1" dirty="0">
                    <a:highlight>
                      <a:srgbClr val="FFFF00"/>
                    </a:highlight>
                  </a:rPr>
                  <a:t>8.4.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Có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bao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nhiêu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số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tự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nhiên</a:t>
                </a:r>
                <a:endParaRPr lang="en-US" sz="4400" b="1" dirty="0">
                  <a:highlight>
                    <a:srgbClr val="FFFF00"/>
                  </a:highlight>
                </a:endParaRPr>
              </a:p>
              <a:p>
                <a:r>
                  <a:rPr lang="en-US" sz="4400" b="1" dirty="0">
                    <a:highlight>
                      <a:srgbClr val="FFFF00"/>
                    </a:highlight>
                  </a:rPr>
                  <a:t>a)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có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chữ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số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khác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nhau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?</a:t>
                </a:r>
              </a:p>
              <a:p>
                <a:r>
                  <a:rPr lang="en-US" sz="4400" b="1" dirty="0">
                    <a:highlight>
                      <a:srgbClr val="FFFF00"/>
                    </a:highlight>
                  </a:rPr>
                  <a:t>b)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là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số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lẻ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có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chữ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số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khác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nhau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?</a:t>
                </a:r>
              </a:p>
              <a:p>
                <a:r>
                  <a:rPr lang="en-US" sz="4400" b="1" dirty="0">
                    <a:highlight>
                      <a:srgbClr val="FFFF00"/>
                    </a:highlight>
                  </a:rPr>
                  <a:t>c)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là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số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có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chữ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số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và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chia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hết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cho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highlight>
                      <a:srgbClr val="FFFF00"/>
                    </a:highlight>
                  </a:rPr>
                  <a:t>?</a:t>
                </a:r>
              </a:p>
              <a:p>
                <a:r>
                  <a:rPr lang="en-US" sz="4400" b="1" dirty="0">
                    <a:highlight>
                      <a:srgbClr val="FFFF00"/>
                    </a:highlight>
                  </a:rPr>
                  <a:t>d)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là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số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có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chữ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số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khác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nhau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và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chia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hết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4400" b="1" dirty="0" err="1">
                    <a:highlight>
                      <a:srgbClr val="FFFF00"/>
                    </a:highlight>
                  </a:rPr>
                  <a:t>cho</a:t>
                </a:r>
                <a:r>
                  <a:rPr lang="en-US" sz="4400" b="1" dirty="0"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highlight>
                      <a:srgbClr val="FFFF00"/>
                    </a:highlight>
                  </a:rPr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9" y="2623912"/>
                <a:ext cx="23512022" cy="10680534"/>
              </a:xfrm>
              <a:prstGeom prst="rect">
                <a:avLst/>
              </a:prstGeom>
              <a:blipFill>
                <a:blip r:embed="rId3"/>
                <a:stretch>
                  <a:fillRect l="-907" t="-1710" r="-1062" b="-7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-212963"/>
            <a:ext cx="461665" cy="88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320">
              <a:lnSpc>
                <a:spcPct val="130000"/>
              </a:lnSpc>
            </a:pPr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413627"/>
            <a:ext cx="504946" cy="54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32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27432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838200" y="1736059"/>
            <a:ext cx="8458281" cy="879281"/>
            <a:chOff x="224" y="591"/>
            <a:chExt cx="19668" cy="1327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27432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274320">
                  <a:lnSpc>
                    <a:spcPct val="130000"/>
                  </a:lnSpc>
                </a:pPr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274320">
                  <a:lnSpc>
                    <a:spcPct val="130000"/>
                  </a:lnSpc>
                </a:pPr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1559" y="591"/>
              <a:ext cx="18333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4320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III.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826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699203" y="5333997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𝟐𝟎</m:t>
                      </m:r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1327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𝟏𝟓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𝟑𝟎𝟎</m:t>
                      </m:r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421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𝟑𝟓</m:t>
                      </m:r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27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18707905" y="541648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57695" y="1732594"/>
            <a:ext cx="23943880" cy="3132909"/>
            <a:chOff x="923003" y="3917552"/>
            <a:chExt cx="23943880" cy="3132908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6"/>
              <a:ext cx="23594672" cy="26236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531229" y="3025129"/>
            <a:ext cx="237460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44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4695941" y="7827768"/>
                <a:ext cx="18891412" cy="5135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hoc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trưởng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TH1: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𝟏𝟓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𝟏𝟓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TH2: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hoc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𝟐𝟎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hoc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𝟐𝟎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𝟏𝟓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𝟐𝟎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𝟑𝟓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hoc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ctr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941" y="7827768"/>
                <a:ext cx="18891412" cy="5135445"/>
              </a:xfrm>
              <a:prstGeom prst="rect">
                <a:avLst/>
              </a:prstGeom>
              <a:blipFill>
                <a:blip r:embed="rId9"/>
                <a:stretch>
                  <a:fillRect l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47">
            <a:extLst>
              <a:ext uri="{FF2B5EF4-FFF2-40B4-BE49-F238E27FC236}">
                <a16:creationId xmlns:a16="http://schemas.microsoft.com/office/drawing/2014/main" id="{9AF5530A-A2F7-29E7-715B-F19DADC2D7E6}"/>
              </a:ext>
            </a:extLst>
          </p:cNvPr>
          <p:cNvGrpSpPr/>
          <p:nvPr/>
        </p:nvGrpSpPr>
        <p:grpSpPr>
          <a:xfrm>
            <a:off x="6781800" y="989516"/>
            <a:ext cx="14020800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2" name="Freeform 71">
              <a:extLst>
                <a:ext uri="{FF2B5EF4-FFF2-40B4-BE49-F238E27FC236}">
                  <a16:creationId xmlns:a16="http://schemas.microsoft.com/office/drawing/2014/main" id="{A2E4F151-DB1D-57E4-639B-62EB1C2C5E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6E05906D-EE5D-05B4-4078-4F6B6AF5436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34" name="Freeform 71">
                <a:extLst>
                  <a:ext uri="{FF2B5EF4-FFF2-40B4-BE49-F238E27FC236}">
                    <a16:creationId xmlns:a16="http://schemas.microsoft.com/office/drawing/2014/main" id="{F375A910-D696-0CAB-7DBD-340ACA9C7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Oval 72">
                <a:extLst>
                  <a:ext uri="{FF2B5EF4-FFF2-40B4-BE49-F238E27FC236}">
                    <a16:creationId xmlns:a16="http://schemas.microsoft.com/office/drawing/2014/main" id="{B6214412-34C8-3983-3482-E496936FC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73">
                <a:extLst>
                  <a:ext uri="{FF2B5EF4-FFF2-40B4-BE49-F238E27FC236}">
                    <a16:creationId xmlns:a16="http://schemas.microsoft.com/office/drawing/2014/main" id="{540EB29E-E2D2-23E1-690F-040697D69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74">
                <a:extLst>
                  <a:ext uri="{FF2B5EF4-FFF2-40B4-BE49-F238E27FC236}">
                    <a16:creationId xmlns:a16="http://schemas.microsoft.com/office/drawing/2014/main" id="{CD69EDC7-53FB-9F71-ED56-4E752B3D0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75">
                <a:extLst>
                  <a:ext uri="{FF2B5EF4-FFF2-40B4-BE49-F238E27FC236}">
                    <a16:creationId xmlns:a16="http://schemas.microsoft.com/office/drawing/2014/main" id="{26B068A2-B26B-4B5D-50B3-06B09AB59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76">
                <a:extLst>
                  <a:ext uri="{FF2B5EF4-FFF2-40B4-BE49-F238E27FC236}">
                    <a16:creationId xmlns:a16="http://schemas.microsoft.com/office/drawing/2014/main" id="{E031AA21-A1E8-2E5F-95BD-806A1F59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77">
                <a:extLst>
                  <a:ext uri="{FF2B5EF4-FFF2-40B4-BE49-F238E27FC236}">
                    <a16:creationId xmlns:a16="http://schemas.microsoft.com/office/drawing/2014/main" id="{533415BF-CB6B-A209-3994-491504FC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6C69065F-1BF3-7D42-C9FB-69FACC7C7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79">
                <a:extLst>
                  <a:ext uri="{FF2B5EF4-FFF2-40B4-BE49-F238E27FC236}">
                    <a16:creationId xmlns:a16="http://schemas.microsoft.com/office/drawing/2014/main" id="{8D0A1D6E-84A2-5A11-601C-333D2E12B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80">
                <a:extLst>
                  <a:ext uri="{FF2B5EF4-FFF2-40B4-BE49-F238E27FC236}">
                    <a16:creationId xmlns:a16="http://schemas.microsoft.com/office/drawing/2014/main" id="{C7496B89-8B45-D9BA-1223-9FEAB9940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81">
                <a:extLst>
                  <a:ext uri="{FF2B5EF4-FFF2-40B4-BE49-F238E27FC236}">
                    <a16:creationId xmlns:a16="http://schemas.microsoft.com/office/drawing/2014/main" id="{4540B9D9-2426-0D97-8921-44D932319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82">
                <a:extLst>
                  <a:ext uri="{FF2B5EF4-FFF2-40B4-BE49-F238E27FC236}">
                    <a16:creationId xmlns:a16="http://schemas.microsoft.com/office/drawing/2014/main" id="{D164A173-D708-6B73-C8BA-44A2921C5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TextBox 43">
                <a:extLst>
                  <a:ext uri="{FF2B5EF4-FFF2-40B4-BE49-F238E27FC236}">
                    <a16:creationId xmlns:a16="http://schemas.microsoft.com/office/drawing/2014/main" id="{5A0EFE88-F056-C279-3046-A108E10957C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 BỔ SUNG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9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6109</TotalTime>
  <Words>1311</Words>
  <PresentationFormat>Custom</PresentationFormat>
  <Paragraphs>122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2022-10-10T16:07:11Z</dcterms:modified>
</cp:coreProperties>
</file>