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9"/>
  </p:notesMasterIdLst>
  <p:sldIdLst>
    <p:sldId id="300" r:id="rId2"/>
    <p:sldId id="349" r:id="rId3"/>
    <p:sldId id="302" r:id="rId4"/>
    <p:sldId id="384" r:id="rId5"/>
    <p:sldId id="395" r:id="rId6"/>
    <p:sldId id="396" r:id="rId7"/>
    <p:sldId id="292" r:id="rId8"/>
    <p:sldId id="360" r:id="rId9"/>
    <p:sldId id="385" r:id="rId10"/>
    <p:sldId id="386" r:id="rId11"/>
    <p:sldId id="387" r:id="rId12"/>
    <p:sldId id="388" r:id="rId13"/>
    <p:sldId id="389" r:id="rId14"/>
    <p:sldId id="345" r:id="rId15"/>
    <p:sldId id="390" r:id="rId16"/>
    <p:sldId id="370" r:id="rId17"/>
    <p:sldId id="391" r:id="rId18"/>
    <p:sldId id="392" r:id="rId19"/>
    <p:sldId id="393" r:id="rId20"/>
    <p:sldId id="371" r:id="rId21"/>
    <p:sldId id="372" r:id="rId22"/>
    <p:sldId id="315" r:id="rId23"/>
    <p:sldId id="394" r:id="rId24"/>
    <p:sldId id="331" r:id="rId25"/>
    <p:sldId id="295" r:id="rId26"/>
    <p:sldId id="329" r:id="rId27"/>
    <p:sldId id="34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49A"/>
    <a:srgbClr val="FEE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>
        <p:scale>
          <a:sx n="50" d="100"/>
          <a:sy n="50" d="100"/>
        </p:scale>
        <p:origin x="1253" y="5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DHA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Eduhome</a:t>
            </a:r>
            <a:r>
              <a:rPr lang="en-US" dirty="0"/>
              <a:t>.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6, Unit 10, Lesson 1, Activity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6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326980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10: Cities around the World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2784290634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FDDE6-33DD-B426-B7AA-6EAC741C7C44}"/>
              </a:ext>
            </a:extLst>
          </p:cNvPr>
          <p:cNvSpPr txBox="1"/>
          <p:nvPr userDrawn="1"/>
        </p:nvSpPr>
        <p:spPr>
          <a:xfrm>
            <a:off x="-27307" y="-23350"/>
            <a:ext cx="326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Unit 10: Cities around the World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42FF4-8999-9DBC-743F-EE7CBDCE5672}"/>
              </a:ext>
            </a:extLst>
          </p:cNvPr>
          <p:cNvSpPr txBox="1"/>
          <p:nvPr userDrawn="1"/>
        </p:nvSpPr>
        <p:spPr>
          <a:xfrm>
            <a:off x="10972800" y="0"/>
            <a:ext cx="125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1494494071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181194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4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bbc.co.uk/learningenglish/english/features/pronunciation/voicedconst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duhome.com.vn/DHALesson?idGrade=9&amp;idSubject=1&amp;idSeries=32&amp;idTheme=399&amp;IdLevel=1&amp;idThemeServer=57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B1C42-5ED6-B1FC-37E3-55133540F52C}"/>
              </a:ext>
            </a:extLst>
          </p:cNvPr>
          <p:cNvSpPr txBox="1"/>
          <p:nvPr/>
        </p:nvSpPr>
        <p:spPr>
          <a:xfrm>
            <a:off x="5162846" y="2995129"/>
            <a:ext cx="66128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10: Cities around the World 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2000" b="1" dirty="0">
                <a:solidFill>
                  <a:srgbClr val="00B0F0"/>
                </a:solidFill>
              </a:rPr>
              <a:t>Page 80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FEE35BA-9122-EF71-8A26-5296DDA1AA9E}"/>
              </a:ext>
            </a:extLst>
          </p:cNvPr>
          <p:cNvSpPr txBox="1"/>
          <p:nvPr/>
        </p:nvSpPr>
        <p:spPr>
          <a:xfrm>
            <a:off x="0" y="621694"/>
            <a:ext cx="162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Picture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AC6FB5-D53C-2E1A-5904-FAC4B8549592}"/>
              </a:ext>
            </a:extLst>
          </p:cNvPr>
          <p:cNvSpPr txBox="1"/>
          <p:nvPr/>
        </p:nvSpPr>
        <p:spPr>
          <a:xfrm>
            <a:off x="3854547" y="5823663"/>
            <a:ext cx="4346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Tower Bridge, London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29" y="387545"/>
            <a:ext cx="10058400" cy="551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293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384195C-B78D-E395-7BB1-CADDAC45F95A}"/>
              </a:ext>
            </a:extLst>
          </p:cNvPr>
          <p:cNvSpPr txBox="1"/>
          <p:nvPr/>
        </p:nvSpPr>
        <p:spPr>
          <a:xfrm>
            <a:off x="0" y="621694"/>
            <a:ext cx="162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Picture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B3F559-3BA0-2416-0514-424464A14681}"/>
              </a:ext>
            </a:extLst>
          </p:cNvPr>
          <p:cNvSpPr txBox="1"/>
          <p:nvPr/>
        </p:nvSpPr>
        <p:spPr>
          <a:xfrm>
            <a:off x="3854547" y="5823663"/>
            <a:ext cx="4346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Buckingham Palace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12" y="497114"/>
            <a:ext cx="7801169" cy="52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93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8416473-A658-966F-1575-AF6D9C2D5091}"/>
              </a:ext>
            </a:extLst>
          </p:cNvPr>
          <p:cNvSpPr txBox="1"/>
          <p:nvPr/>
        </p:nvSpPr>
        <p:spPr>
          <a:xfrm>
            <a:off x="3023022" y="344658"/>
            <a:ext cx="2463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ID: 198849353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D747F5-49A7-9C44-B56A-423F5734DDD0}"/>
              </a:ext>
            </a:extLst>
          </p:cNvPr>
          <p:cNvSpPr txBox="1"/>
          <p:nvPr/>
        </p:nvSpPr>
        <p:spPr>
          <a:xfrm>
            <a:off x="0" y="621694"/>
            <a:ext cx="162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Picture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3435A-93B5-978D-01E1-83A469C9B6AD}"/>
              </a:ext>
            </a:extLst>
          </p:cNvPr>
          <p:cNvSpPr txBox="1"/>
          <p:nvPr/>
        </p:nvSpPr>
        <p:spPr>
          <a:xfrm>
            <a:off x="3854547" y="5823663"/>
            <a:ext cx="4346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St. Paul’s Cathedral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96" y="693054"/>
            <a:ext cx="7695913" cy="513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530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CFE7A2D-D9A4-2705-AF18-83C016EAEC26}"/>
              </a:ext>
            </a:extLst>
          </p:cNvPr>
          <p:cNvSpPr txBox="1"/>
          <p:nvPr/>
        </p:nvSpPr>
        <p:spPr>
          <a:xfrm>
            <a:off x="7427743" y="203980"/>
            <a:ext cx="2208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ID: 470203151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D1AB3B-3177-5DC4-3CDB-C5D5043564B2}"/>
              </a:ext>
            </a:extLst>
          </p:cNvPr>
          <p:cNvSpPr txBox="1"/>
          <p:nvPr/>
        </p:nvSpPr>
        <p:spPr>
          <a:xfrm>
            <a:off x="0" y="621694"/>
            <a:ext cx="162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Picture 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2EFFC5-C1E8-E833-367E-463160CDB407}"/>
              </a:ext>
            </a:extLst>
          </p:cNvPr>
          <p:cNvSpPr txBox="1"/>
          <p:nvPr/>
        </p:nvSpPr>
        <p:spPr>
          <a:xfrm>
            <a:off x="3854547" y="5823663"/>
            <a:ext cx="4135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British Museum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05" y="365547"/>
            <a:ext cx="7135959" cy="549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982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9047"/>
            <a:ext cx="8967019" cy="5939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7416" y="3013501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F6C194-DA4D-A02F-78AD-F112E3E46F2D}"/>
              </a:ext>
            </a:extLst>
          </p:cNvPr>
          <p:cNvSpPr/>
          <p:nvPr/>
        </p:nvSpPr>
        <p:spPr>
          <a:xfrm>
            <a:off x="111965" y="438537"/>
            <a:ext cx="2462423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Pre-Speaking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EF51F1-FFBA-CD6D-8794-1734684CE2A8}"/>
              </a:ext>
            </a:extLst>
          </p:cNvPr>
          <p:cNvSpPr txBox="1"/>
          <p:nvPr/>
        </p:nvSpPr>
        <p:spPr>
          <a:xfrm>
            <a:off x="5105270" y="957462"/>
            <a:ext cx="36303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The sound:</a:t>
            </a:r>
            <a:r>
              <a:rPr lang="en-US" sz="4000" dirty="0">
                <a:solidFill>
                  <a:srgbClr val="002060"/>
                </a:solidFill>
              </a:rPr>
              <a:t>  </a:t>
            </a:r>
            <a:r>
              <a:rPr lang="en-US" sz="4400" b="1" i="0" dirty="0">
                <a:solidFill>
                  <a:srgbClr val="FF0000"/>
                </a:solidFill>
                <a:effectLst/>
              </a:rPr>
              <a:t>/ð/</a:t>
            </a:r>
            <a:r>
              <a:rPr lang="en-US" sz="44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2CEB8-8239-E03F-0963-3D49496D5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268" y="408419"/>
            <a:ext cx="3464882" cy="679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8D039-35B6-FAEC-3FCA-3F83D8A757CE}"/>
              </a:ext>
            </a:extLst>
          </p:cNvPr>
          <p:cNvSpPr txBox="1"/>
          <p:nvPr/>
        </p:nvSpPr>
        <p:spPr>
          <a:xfrm>
            <a:off x="661182" y="5453498"/>
            <a:ext cx="114088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Link to watch the video how to pronounce the sound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 /ð/</a:t>
            </a:r>
            <a:r>
              <a:rPr lang="en-US" sz="2400" dirty="0"/>
              <a:t> </a:t>
            </a:r>
            <a:r>
              <a:rPr lang="en-US" sz="2400" dirty="0">
                <a:hlinkClick r:id="rId4"/>
              </a:rPr>
              <a:t>https://www.bbc.co.uk/learningenglish/english/features/pronunciation/voicedconst6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B4C593-D405-E920-D172-8E0C819493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41" b="6967"/>
          <a:stretch/>
        </p:blipFill>
        <p:spPr>
          <a:xfrm>
            <a:off x="2574388" y="1877627"/>
            <a:ext cx="7947365" cy="351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719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2462423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Pre-Speaking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281AE-8C3B-6153-72FF-E1C64C03F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290" y="340064"/>
            <a:ext cx="4189535" cy="82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E358C1-8EC0-28BF-2C61-0D7ED81E17CA}"/>
              </a:ext>
            </a:extLst>
          </p:cNvPr>
          <p:cNvSpPr txBox="1"/>
          <p:nvPr/>
        </p:nvSpPr>
        <p:spPr>
          <a:xfrm>
            <a:off x="410600" y="1587361"/>
            <a:ext cx="1158914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Listen to the words and focus on the underlined letters.</a:t>
            </a:r>
          </a:p>
          <a:p>
            <a:endParaRPr lang="en-US" sz="3600" b="1" i="0" dirty="0">
              <a:solidFill>
                <a:srgbClr val="002060"/>
              </a:solidFill>
              <a:effectLst/>
            </a:endParaRPr>
          </a:p>
          <a:p>
            <a:br>
              <a:rPr lang="en-US" sz="3600" b="1" i="0" dirty="0">
                <a:solidFill>
                  <a:srgbClr val="002060"/>
                </a:solidFill>
                <a:effectLst/>
              </a:rPr>
            </a:br>
            <a:r>
              <a:rPr lang="en-US" sz="3600" b="1" i="0" dirty="0">
                <a:solidFill>
                  <a:srgbClr val="002060"/>
                </a:solidFill>
                <a:effectLst/>
              </a:rPr>
              <a:t>	</a:t>
            </a:r>
            <a:r>
              <a:rPr lang="en-US" sz="4000" b="0" i="1" u="sng" dirty="0">
                <a:solidFill>
                  <a:srgbClr val="002060"/>
                </a:solidFill>
                <a:effectLst/>
              </a:rPr>
              <a:t>th</a:t>
            </a:r>
            <a:r>
              <a:rPr lang="en-US" sz="4000" b="0" i="1" dirty="0">
                <a:solidFill>
                  <a:srgbClr val="002060"/>
                </a:solidFill>
                <a:effectLst/>
              </a:rPr>
              <a:t>e 			wea</a:t>
            </a:r>
            <a:r>
              <a:rPr lang="en-US" sz="4000" b="0" i="1" u="sng" dirty="0">
                <a:solidFill>
                  <a:srgbClr val="002060"/>
                </a:solidFill>
                <a:effectLst/>
              </a:rPr>
              <a:t>th</a:t>
            </a:r>
            <a:r>
              <a:rPr lang="en-US" sz="4000" b="0" i="1" dirty="0">
                <a:solidFill>
                  <a:srgbClr val="002060"/>
                </a:solidFill>
                <a:effectLst/>
              </a:rPr>
              <a:t>er 			</a:t>
            </a:r>
            <a:r>
              <a:rPr lang="en-US" sz="4000" b="0" i="1" u="sng" dirty="0">
                <a:solidFill>
                  <a:srgbClr val="002060"/>
                </a:solidFill>
                <a:effectLst/>
              </a:rPr>
              <a:t>th</a:t>
            </a:r>
            <a:r>
              <a:rPr lang="en-US" sz="4000" b="0" i="1" dirty="0">
                <a:solidFill>
                  <a:srgbClr val="002060"/>
                </a:solidFill>
                <a:effectLst/>
              </a:rPr>
              <a:t>ere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7" name="CD2-TRACK 54">
            <a:hlinkClick r:id="" action="ppaction://media"/>
            <a:extLst>
              <a:ext uri="{FF2B5EF4-FFF2-40B4-BE49-F238E27FC236}">
                <a16:creationId xmlns:a16="http://schemas.microsoft.com/office/drawing/2014/main" id="{9C94F3E2-6B9F-5329-BC87-DA2DB24C7B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0548" y="2273794"/>
            <a:ext cx="771008" cy="771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ABCFD8-01E3-88A6-3D8D-5F8A64D4583C}"/>
              </a:ext>
            </a:extLst>
          </p:cNvPr>
          <p:cNvSpPr txBox="1"/>
          <p:nvPr/>
        </p:nvSpPr>
        <p:spPr>
          <a:xfrm>
            <a:off x="1214144" y="3747009"/>
            <a:ext cx="956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</a:rPr>
              <a:t>/ð/</a:t>
            </a:r>
            <a:r>
              <a:rPr lang="en-US" sz="3600" b="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BC04E7-2C99-3604-3790-0BAD0E9A4226}"/>
              </a:ext>
            </a:extLst>
          </p:cNvPr>
          <p:cNvSpPr txBox="1"/>
          <p:nvPr/>
        </p:nvSpPr>
        <p:spPr>
          <a:xfrm>
            <a:off x="4774953" y="3757019"/>
            <a:ext cx="956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</a:rPr>
              <a:t>/ð/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683B99-F738-2274-A170-7E880DC83A44}"/>
              </a:ext>
            </a:extLst>
          </p:cNvPr>
          <p:cNvSpPr txBox="1"/>
          <p:nvPr/>
        </p:nvSpPr>
        <p:spPr>
          <a:xfrm>
            <a:off x="8496885" y="3732941"/>
            <a:ext cx="956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</a:rPr>
              <a:t>/ð/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8BC963-B227-51CF-6A67-7192AF1F3F43}"/>
              </a:ext>
            </a:extLst>
          </p:cNvPr>
          <p:cNvSpPr txBox="1"/>
          <p:nvPr/>
        </p:nvSpPr>
        <p:spPr>
          <a:xfrm>
            <a:off x="399900" y="4936935"/>
            <a:ext cx="5331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Listen and repeat  </a:t>
            </a:r>
            <a:endParaRPr lang="en-US" sz="3600" dirty="0"/>
          </a:p>
        </p:txBody>
      </p:sp>
      <p:pic>
        <p:nvPicPr>
          <p:cNvPr id="16" name="CD2-TRACK 54">
            <a:hlinkClick r:id="" action="ppaction://media"/>
            <a:extLst>
              <a:ext uri="{FF2B5EF4-FFF2-40B4-BE49-F238E27FC236}">
                <a16:creationId xmlns:a16="http://schemas.microsoft.com/office/drawing/2014/main" id="{5727B901-1A45-CEA2-6994-939F04D9CA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3945" y="4936935"/>
            <a:ext cx="771008" cy="77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707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6A0975-0EE6-682E-F60B-11F4A7016521}"/>
              </a:ext>
            </a:extLst>
          </p:cNvPr>
          <p:cNvSpPr txBox="1"/>
          <p:nvPr/>
        </p:nvSpPr>
        <p:spPr>
          <a:xfrm>
            <a:off x="2686929" y="1327872"/>
            <a:ext cx="9266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Find 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the words with the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/ð/ 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sound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A443B-2916-3EBF-5FED-3939C1C58743}"/>
              </a:ext>
            </a:extLst>
          </p:cNvPr>
          <p:cNvSpPr/>
          <p:nvPr/>
        </p:nvSpPr>
        <p:spPr>
          <a:xfrm>
            <a:off x="111965" y="438537"/>
            <a:ext cx="2462423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Pre-Speaking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75D73-90F2-1B6F-7884-6E53CDC0550E}"/>
              </a:ext>
            </a:extLst>
          </p:cNvPr>
          <p:cNvSpPr txBox="1"/>
          <p:nvPr/>
        </p:nvSpPr>
        <p:spPr>
          <a:xfrm>
            <a:off x="2574388" y="4028283"/>
            <a:ext cx="7188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Read the words to a partner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97775-F323-CD63-7F1A-848CC5C925CC}"/>
              </a:ext>
            </a:extLst>
          </p:cNvPr>
          <p:cNvSpPr txBox="1"/>
          <p:nvPr/>
        </p:nvSpPr>
        <p:spPr>
          <a:xfrm>
            <a:off x="337626" y="2012346"/>
            <a:ext cx="1161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Suggested answers: </a:t>
            </a:r>
          </a:p>
          <a:p>
            <a:r>
              <a:rPr lang="en-US" sz="3600" dirty="0">
                <a:solidFill>
                  <a:srgbClr val="002060"/>
                </a:solidFill>
              </a:rPr>
              <a:t>that, with, them, then, than, other, within, although, rather, together, mother, father, brother, rather, thus, therefore, …..</a:t>
            </a:r>
          </a:p>
        </p:txBody>
      </p:sp>
    </p:spTree>
    <p:extLst>
      <p:ext uri="{BB962C8B-B14F-4D97-AF65-F5344CB8AC3E}">
        <p14:creationId xmlns:p14="http://schemas.microsoft.com/office/powerpoint/2010/main" val="418892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5C20B-82AF-B5D3-0C92-3B45619DF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60"/>
            <a:ext cx="2589163" cy="638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F5D185-7C16-B236-F715-29DFE3AB5506}"/>
              </a:ext>
            </a:extLst>
          </p:cNvPr>
          <p:cNvSpPr txBox="1"/>
          <p:nvPr/>
        </p:nvSpPr>
        <p:spPr>
          <a:xfrm>
            <a:off x="2880359" y="484369"/>
            <a:ext cx="9119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Practice the conversation. Swap roles and repeat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E12761-2C66-FB79-0ED4-FD40BD50D253}"/>
              </a:ext>
            </a:extLst>
          </p:cNvPr>
          <p:cNvSpPr txBox="1"/>
          <p:nvPr/>
        </p:nvSpPr>
        <p:spPr>
          <a:xfrm>
            <a:off x="192260" y="998805"/>
            <a:ext cx="12036670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242021"/>
                </a:solidFill>
                <a:effectLst/>
              </a:rPr>
              <a:t>Mary: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What are you going to do for your vacation?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</a:rPr>
              <a:t>Tom: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I'm going to visit the 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Sydney Opera House</a:t>
            </a:r>
            <a:r>
              <a:rPr lang="en-US" sz="2800" dirty="0">
                <a:solidFill>
                  <a:srgbClr val="1075BB"/>
                </a:solidFill>
              </a:rPr>
              <a:t>/ Milan Cathedral/ Statue of Liberty</a:t>
            </a:r>
            <a:r>
              <a:rPr lang="en-US" sz="2800" dirty="0"/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</a:rPr>
              <a:t>Mary: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What else will you do?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</a:rPr>
              <a:t>Tom: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If I have time, I'll visit 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the Sydney Harbor Bridge</a:t>
            </a:r>
            <a:r>
              <a:rPr lang="en-US" sz="2800" dirty="0">
                <a:solidFill>
                  <a:srgbClr val="1075BB"/>
                </a:solidFill>
              </a:rPr>
              <a:t>/ </a:t>
            </a:r>
            <a:r>
              <a:rPr lang="en-US" sz="2800" dirty="0" err="1">
                <a:solidFill>
                  <a:srgbClr val="1075BB"/>
                </a:solidFill>
              </a:rPr>
              <a:t>Branca</a:t>
            </a:r>
            <a:r>
              <a:rPr lang="en-US" sz="2800" dirty="0">
                <a:solidFill>
                  <a:srgbClr val="1075BB"/>
                </a:solidFill>
              </a:rPr>
              <a:t> Tower/ Central Park</a:t>
            </a:r>
            <a:r>
              <a:rPr lang="en-US" sz="2800" dirty="0"/>
              <a:t>.</a:t>
            </a:r>
            <a:r>
              <a:rPr lang="en-US" sz="2800" dirty="0">
                <a:solidFill>
                  <a:srgbClr val="1075BB"/>
                </a:solidFill>
              </a:rPr>
              <a:t> 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</a:rPr>
              <a:t>Mary: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What will you do if the weather's 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cold/</a:t>
            </a:r>
            <a:r>
              <a:rPr lang="en-US" sz="1800" b="0" i="0" dirty="0">
                <a:solidFill>
                  <a:srgbClr val="242021"/>
                </a:solidFill>
                <a:effectLst/>
                <a:latin typeface="FuturaLT-Book"/>
              </a:rPr>
              <a:t> </a:t>
            </a:r>
            <a:r>
              <a:rPr lang="en-US" sz="2800" dirty="0">
                <a:solidFill>
                  <a:srgbClr val="1075BB"/>
                </a:solidFill>
              </a:rPr>
              <a:t>sunny/ rainy</a:t>
            </a:r>
            <a:r>
              <a:rPr lang="en-US" sz="2800" dirty="0"/>
              <a:t>?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1" i="0" dirty="0">
                <a:solidFill>
                  <a:srgbClr val="242021"/>
                </a:solidFill>
                <a:effectLst/>
              </a:rPr>
              <a:t>Tom: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If the weather’s 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cold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, I'll </a:t>
            </a:r>
            <a:r>
              <a:rPr lang="en-US" sz="2800" b="0" i="0" dirty="0">
                <a:solidFill>
                  <a:srgbClr val="1075BB"/>
                </a:solidFill>
                <a:effectLst/>
              </a:rPr>
              <a:t>visit the Australian Museum/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1075BB"/>
                </a:solidFill>
              </a:rPr>
              <a:t>go to an ice cream store/ watch a Broadway play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7107138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6E6BB07-4BFC-9B83-D3BD-7A3EAFB4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675" y="3773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60811-48AA-C1E9-EE4C-8A70362DCDA9}"/>
              </a:ext>
            </a:extLst>
          </p:cNvPr>
          <p:cNvSpPr txBox="1"/>
          <p:nvPr/>
        </p:nvSpPr>
        <p:spPr>
          <a:xfrm>
            <a:off x="1650093" y="2028762"/>
            <a:ext cx="9262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+mn-lt"/>
              </a:rPr>
              <a:t>Practice 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the conversation 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+mn-lt"/>
              </a:rPr>
              <a:t>with your own ideas</a:t>
            </a:r>
            <a:endParaRPr lang="en-US" sz="4800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55AAB6-2BBD-2D7D-2BE3-F391CC492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60"/>
            <a:ext cx="2589163" cy="63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53898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3249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1584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4619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7302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298266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7618" y="3853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189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34934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211F4-BFBB-3872-2EEA-6A72C6B6E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51" y="399112"/>
            <a:ext cx="2838450" cy="6096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EAB8C5-5A19-4B59-4263-F2A7D88D1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712982"/>
              </p:ext>
            </p:extLst>
          </p:nvPr>
        </p:nvGraphicFramePr>
        <p:xfrm>
          <a:off x="4964383" y="473494"/>
          <a:ext cx="5389439" cy="579120"/>
        </p:xfrm>
        <a:graphic>
          <a:graphicData uri="http://schemas.openxmlformats.org/drawingml/2006/table">
            <a:tbl>
              <a:tblPr/>
              <a:tblGrid>
                <a:gridCol w="5389439">
                  <a:extLst>
                    <a:ext uri="{9D8B030D-6E8A-4147-A177-3AD203B41FA5}">
                      <a16:colId xmlns:a16="http://schemas.microsoft.com/office/drawing/2014/main" val="3963835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A3248F"/>
                          </a:solidFill>
                          <a:effectLst/>
                          <a:latin typeface="+mn-lt"/>
                        </a:rPr>
                        <a:t>Famous Landmarks in London</a:t>
                      </a:r>
                      <a:endParaRPr lang="en-US" sz="4000" dirty="0"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9821079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F5D7A040-4D34-2E98-B5E7-C8D489B6B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3841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8A25D-3D57-5D4C-642A-85EC1D2CA247}"/>
              </a:ext>
            </a:extLst>
          </p:cNvPr>
          <p:cNvSpPr txBox="1"/>
          <p:nvPr/>
        </p:nvSpPr>
        <p:spPr>
          <a:xfrm>
            <a:off x="65650" y="1094061"/>
            <a:ext cx="120841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i="0" dirty="0">
                <a:solidFill>
                  <a:srgbClr val="002060"/>
                </a:solidFill>
                <a:effectLst/>
              </a:rPr>
              <a:t>You're going to London for a day and want to visit three places. Tick (</a:t>
            </a:r>
            <a:r>
              <a:rPr lang="en-US" sz="2700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r>
              <a:rPr lang="en-US" sz="2700" b="1" i="0" dirty="0">
                <a:solidFill>
                  <a:srgbClr val="002060"/>
                </a:solidFill>
                <a:effectLst/>
              </a:rPr>
              <a:t>) three landmarks you would like to go, then </a:t>
            </a:r>
            <a:r>
              <a:rPr lang="en-US" sz="2700" b="1" i="0" dirty="0">
                <a:solidFill>
                  <a:srgbClr val="FF0000"/>
                </a:solidFill>
                <a:effectLst/>
              </a:rPr>
              <a:t>ask three friends where they're going to visit</a:t>
            </a:r>
            <a:r>
              <a:rPr lang="en-US" sz="2700" b="1" i="0" dirty="0">
                <a:solidFill>
                  <a:srgbClr val="002060"/>
                </a:solidFill>
                <a:effectLst/>
              </a:rPr>
              <a:t>.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8E8F0C-2343-B79A-F2CB-A8E68843A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6043"/>
            <a:ext cx="12192000" cy="42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4027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Post-Speaking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42E03-D926-032A-DF3A-3E0007A65CEF}"/>
              </a:ext>
            </a:extLst>
          </p:cNvPr>
          <p:cNvSpPr txBox="1"/>
          <p:nvPr/>
        </p:nvSpPr>
        <p:spPr>
          <a:xfrm>
            <a:off x="2222693" y="438537"/>
            <a:ext cx="97307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What will you do if you have more time or if it rains? Discuss and answer the questions.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7B7B0-86BA-B2EE-5FAA-430FB102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43" y="4096907"/>
            <a:ext cx="6992362" cy="1191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69C979-42D1-E4DC-20D0-DEF66CC64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393" y="5112414"/>
            <a:ext cx="7333664" cy="120857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61CD473-82DC-8415-9DF2-480BF715A784}"/>
              </a:ext>
            </a:extLst>
          </p:cNvPr>
          <p:cNvSpPr/>
          <p:nvPr/>
        </p:nvSpPr>
        <p:spPr>
          <a:xfrm>
            <a:off x="506437" y="1728819"/>
            <a:ext cx="8173329" cy="578283"/>
          </a:xfrm>
          <a:prstGeom prst="wedgeRoundRectCallout">
            <a:avLst>
              <a:gd name="adj1" fmla="val -46976"/>
              <a:gd name="adj2" fmla="val 202480"/>
              <a:gd name="adj3" fmla="val 16667"/>
            </a:avLst>
          </a:prstGeom>
          <a:solidFill>
            <a:srgbClr val="FEE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If you have more time, what will you do there?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B6B97FC-42A6-95FE-7BBD-42A06F88F878}"/>
              </a:ext>
            </a:extLst>
          </p:cNvPr>
          <p:cNvSpPr/>
          <p:nvPr/>
        </p:nvSpPr>
        <p:spPr>
          <a:xfrm>
            <a:off x="3569079" y="2721729"/>
            <a:ext cx="8173329" cy="1077218"/>
          </a:xfrm>
          <a:prstGeom prst="wedgeRoundRectCallout">
            <a:avLst>
              <a:gd name="adj1" fmla="val 45624"/>
              <a:gd name="adj2" fmla="val 106097"/>
              <a:gd name="adj3" fmla="val 16667"/>
            </a:avLst>
          </a:prstGeom>
          <a:solidFill>
            <a:srgbClr val="FED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If I have more time, I will buy some souvenirs for my cousins.</a:t>
            </a:r>
          </a:p>
        </p:txBody>
      </p:sp>
    </p:spTree>
    <p:extLst>
      <p:ext uri="{BB962C8B-B14F-4D97-AF65-F5344CB8AC3E}">
        <p14:creationId xmlns:p14="http://schemas.microsoft.com/office/powerpoint/2010/main" val="32041778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4BAB47-9C8C-0A01-B8FC-576256AE4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1248802"/>
            <a:ext cx="11982450" cy="4838700"/>
          </a:xfrm>
          <a:prstGeom prst="rect">
            <a:avLst/>
          </a:prstGeom>
        </p:spPr>
      </p:pic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81ECFAB1-9A65-4FD6-2B5A-C5ADEFE2DA55}"/>
              </a:ext>
            </a:extLst>
          </p:cNvPr>
          <p:cNvSpPr txBox="1"/>
          <p:nvPr/>
        </p:nvSpPr>
        <p:spPr>
          <a:xfrm>
            <a:off x="8099909" y="529517"/>
            <a:ext cx="3407912" cy="40011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Click here to play the game!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624069-FA35-E57B-F14F-BB462316DFD7}"/>
              </a:ext>
            </a:extLst>
          </p:cNvPr>
          <p:cNvSpPr txBox="1"/>
          <p:nvPr/>
        </p:nvSpPr>
        <p:spPr>
          <a:xfrm>
            <a:off x="4737382" y="428013"/>
            <a:ext cx="2548636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2667122212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458"/>
            <a:ext cx="8868697" cy="60468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194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How to pronounce the sound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/ð/</a:t>
            </a:r>
            <a:endParaRPr lang="en-US" sz="3600" i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5293"/>
            <a:ext cx="610688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Ask and answer about vacation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4404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06816" y="1928112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Look back on the lesson at home.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asking and answering about a future plan using the First Conditional sentence</a:t>
            </a:r>
            <a:r>
              <a:rPr lang="en-US" dirty="0"/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5500656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8134" y="1330477"/>
            <a:ext cx="11099403" cy="355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200" baseline="-250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 pronounce the sound /ð/ correctly</a:t>
            </a:r>
          </a:p>
          <a:p>
            <a:pPr marL="0" marR="0" algn="just">
              <a:lnSpc>
                <a:spcPct val="13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 use the sound exactly in their speaking</a:t>
            </a:r>
          </a:p>
          <a:p>
            <a:pPr marL="0" marR="0" algn="just">
              <a:lnSpc>
                <a:spcPct val="130000"/>
              </a:lnSpc>
              <a:spcBef>
                <a:spcPts val="300"/>
              </a:spcBef>
              <a:spcAft>
                <a:spcPts val="72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 develop the ability to communicate (about someone’s vacation)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626"/>
            <a:ext cx="8868697" cy="60468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29802527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0791" y="337523"/>
            <a:ext cx="86392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10" y="828923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5659" y="1399352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A. museum	B. cathedral 	C. gravity 		D. computer</a:t>
            </a:r>
          </a:p>
          <a:p>
            <a:r>
              <a:rPr lang="en-US" sz="3200" dirty="0"/>
              <a:t> 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mju</a:t>
            </a:r>
            <a:r>
              <a:rPr lang="en-US" sz="3200" dirty="0">
                <a:solidFill>
                  <a:srgbClr val="FF0000"/>
                </a:solidFill>
              </a:rPr>
              <a:t>ːˈ</a:t>
            </a:r>
            <a:r>
              <a:rPr lang="en-US" sz="3200" dirty="0" err="1">
                <a:solidFill>
                  <a:srgbClr val="FF0000"/>
                </a:solidFill>
              </a:rPr>
              <a:t>ziːəm</a:t>
            </a:r>
            <a:r>
              <a:rPr lang="en-US" sz="4800" dirty="0">
                <a:solidFill>
                  <a:srgbClr val="FF0000"/>
                </a:solidFill>
              </a:rPr>
              <a:t>/  /</a:t>
            </a:r>
            <a:r>
              <a:rPr lang="en-US" sz="3200" dirty="0" err="1">
                <a:solidFill>
                  <a:srgbClr val="FF0000"/>
                </a:solidFill>
              </a:rPr>
              <a:t>kə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 err="1">
                <a:solidFill>
                  <a:srgbClr val="FF0000"/>
                </a:solidFill>
              </a:rPr>
              <a:t>iːdrəl</a:t>
            </a:r>
            <a:r>
              <a:rPr lang="en-US" sz="4800" dirty="0">
                <a:solidFill>
                  <a:srgbClr val="FF0000"/>
                </a:solidFill>
              </a:rPr>
              <a:t>/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ɡrævəti</a:t>
            </a:r>
            <a:r>
              <a:rPr lang="en-US" sz="4800" dirty="0">
                <a:solidFill>
                  <a:srgbClr val="FF0000"/>
                </a:solidFill>
              </a:rPr>
              <a:t>/       /</a:t>
            </a:r>
            <a:r>
              <a:rPr lang="en-US" sz="3200" dirty="0" err="1">
                <a:solidFill>
                  <a:srgbClr val="FF0000"/>
                </a:solidFill>
              </a:rPr>
              <a:t>kəmˈpjuːtər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531430" y="1399352"/>
            <a:ext cx="569167" cy="661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19201" y="2956011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A. palace  	B. statue 		C. tower 		D. device</a:t>
            </a:r>
          </a:p>
          <a:p>
            <a:r>
              <a:rPr lang="en-US" sz="3200" dirty="0"/>
              <a:t>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pæləs</a:t>
            </a:r>
            <a:r>
              <a:rPr lang="en-US" sz="4800" dirty="0">
                <a:solidFill>
                  <a:srgbClr val="FF0000"/>
                </a:solidFill>
              </a:rPr>
              <a:t>/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stætʃu</a:t>
            </a:r>
            <a:r>
              <a:rPr lang="en-US" sz="3200" dirty="0">
                <a:solidFill>
                  <a:srgbClr val="FF0000"/>
                </a:solidFill>
              </a:rPr>
              <a:t>ː</a:t>
            </a:r>
            <a:r>
              <a:rPr lang="en-US" sz="4800" dirty="0">
                <a:solidFill>
                  <a:srgbClr val="FF0000"/>
                </a:solidFill>
              </a:rPr>
              <a:t>/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taʊər</a:t>
            </a:r>
            <a:r>
              <a:rPr lang="en-US" sz="4800" dirty="0">
                <a:solidFill>
                  <a:srgbClr val="FF0000"/>
                </a:solidFill>
              </a:rPr>
              <a:t>/          /</a:t>
            </a:r>
            <a:r>
              <a:rPr lang="en-US" sz="3200" dirty="0" err="1">
                <a:solidFill>
                  <a:srgbClr val="FF0000"/>
                </a:solidFill>
              </a:rPr>
              <a:t>dɪˈvaɪs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9352385" y="2932680"/>
            <a:ext cx="569167" cy="661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19201" y="4615304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 A. polite		B. busy  		C. snowy 		D. famous</a:t>
            </a:r>
          </a:p>
          <a:p>
            <a:r>
              <a:rPr lang="en-US" sz="3200" dirty="0"/>
              <a:t> 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pəˈlaɪt</a:t>
            </a:r>
            <a:r>
              <a:rPr lang="en-US" sz="4800" dirty="0">
                <a:solidFill>
                  <a:srgbClr val="FF0000"/>
                </a:solidFill>
              </a:rPr>
              <a:t>/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bɪzi</a:t>
            </a:r>
            <a:r>
              <a:rPr lang="en-US" sz="4800" dirty="0">
                <a:solidFill>
                  <a:srgbClr val="FF0000"/>
                </a:solidFill>
              </a:rPr>
              <a:t>/    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snoʊi</a:t>
            </a:r>
            <a:r>
              <a:rPr lang="en-US" sz="4800" dirty="0">
                <a:solidFill>
                  <a:srgbClr val="FF0000"/>
                </a:solidFill>
              </a:rPr>
              <a:t>/ 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feɪməs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1799" y="4512670"/>
            <a:ext cx="569167" cy="6617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p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rk		B. b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y	         C.  g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me		D. c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ve</a:t>
            </a:r>
          </a:p>
          <a:p>
            <a:pPr>
              <a:lnSpc>
                <a:spcPct val="200000"/>
              </a:lnSpc>
            </a:pP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b</a:t>
            </a:r>
            <a:r>
              <a:rPr lang="en-US" sz="3200" u="sng" dirty="0">
                <a:latin typeface="+mj-lt"/>
              </a:rPr>
              <a:t>ea</a:t>
            </a:r>
            <a:r>
              <a:rPr lang="en-US" sz="3200" dirty="0">
                <a:latin typeface="+mj-lt"/>
              </a:rPr>
              <a:t>ch		B. s</a:t>
            </a:r>
            <a:r>
              <a:rPr lang="en-US" sz="3200" u="sng" dirty="0">
                <a:latin typeface="+mj-lt"/>
              </a:rPr>
              <a:t>ea</a:t>
            </a:r>
            <a:r>
              <a:rPr lang="en-US" sz="3200" dirty="0">
                <a:latin typeface="+mj-lt"/>
              </a:rPr>
              <a:t>		C. </a:t>
            </a:r>
            <a:r>
              <a:rPr lang="en-US" sz="3200" u="sng" dirty="0">
                <a:latin typeface="+mj-lt"/>
              </a:rPr>
              <a:t>Ea</a:t>
            </a:r>
            <a:r>
              <a:rPr lang="en-US" sz="3200" dirty="0">
                <a:latin typeface="+mj-lt"/>
              </a:rPr>
              <a:t>rth		D. j</a:t>
            </a:r>
            <a:r>
              <a:rPr lang="en-US" sz="3200" u="sng" dirty="0">
                <a:latin typeface="+mj-lt"/>
              </a:rPr>
              <a:t>ea</a:t>
            </a:r>
            <a:r>
              <a:rPr lang="en-US" sz="3200" dirty="0">
                <a:latin typeface="+mj-lt"/>
              </a:rPr>
              <a:t>ns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g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ft	           B. k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te	          C. k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          D. br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dge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585522" y="138892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630206" y="3407748"/>
            <a:ext cx="480098" cy="579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2893855" y="535546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66996" y="170839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pɑːrk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07787" y="1698588"/>
            <a:ext cx="2511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 /</a:t>
            </a:r>
            <a:r>
              <a:rPr lang="en-US" sz="3200" dirty="0" err="1">
                <a:solidFill>
                  <a:srgbClr val="FF0000"/>
                </a:solidFill>
              </a:rPr>
              <a:t>beɪ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43600" y="1690064"/>
            <a:ext cx="227548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ɡeɪm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617021" y="1708394"/>
            <a:ext cx="195923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keɪv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4360" y="36948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biːtʃ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058433" y="36948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si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28281" y="37499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ɜːr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600054" y="37499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dʒiːnz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91541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ɡɪft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983242" y="56906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kaɪt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14797" y="5597449"/>
            <a:ext cx="25330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17021" y="5666844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brɪdʒ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4111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8F5626-15A9-D274-2AF7-DC3E800E5E0B}"/>
              </a:ext>
            </a:extLst>
          </p:cNvPr>
          <p:cNvSpPr txBox="1"/>
          <p:nvPr/>
        </p:nvSpPr>
        <p:spPr>
          <a:xfrm>
            <a:off x="208670" y="444024"/>
            <a:ext cx="11774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916238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PLAY A GAME</a:t>
            </a:r>
          </a:p>
          <a:p>
            <a:pPr algn="ctr">
              <a:tabLst>
                <a:tab pos="2916238" algn="l"/>
              </a:tabLst>
            </a:pPr>
            <a:r>
              <a:rPr lang="en-US" sz="4000" b="1" dirty="0">
                <a:solidFill>
                  <a:srgbClr val="002060"/>
                </a:solidFill>
              </a:rPr>
              <a:t>LOOK AT THE PICTURES AND NAME THE PLACES/ LANDMARKS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54AA1-C746-5661-5413-7F2B33AEF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83" y="2496738"/>
            <a:ext cx="5977233" cy="39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39CECE-99C9-C70A-51A5-5D0195D6A3C6}"/>
              </a:ext>
            </a:extLst>
          </p:cNvPr>
          <p:cNvSpPr txBox="1"/>
          <p:nvPr/>
        </p:nvSpPr>
        <p:spPr>
          <a:xfrm>
            <a:off x="126609" y="621694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Picture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13DCB4-098C-1CF1-AF99-FA2FC1E8BDAC}"/>
              </a:ext>
            </a:extLst>
          </p:cNvPr>
          <p:cNvSpPr txBox="1"/>
          <p:nvPr/>
        </p:nvSpPr>
        <p:spPr>
          <a:xfrm>
            <a:off x="3192440" y="5843687"/>
            <a:ext cx="63210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Big Ben (London Clock Tower)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25" y="429538"/>
            <a:ext cx="7898515" cy="526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54CB2D5-E993-5991-4B5B-507A86E3EA47}"/>
              </a:ext>
            </a:extLst>
          </p:cNvPr>
          <p:cNvSpPr txBox="1"/>
          <p:nvPr/>
        </p:nvSpPr>
        <p:spPr>
          <a:xfrm>
            <a:off x="126609" y="621694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Picture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E5A564-4A21-296A-E2C0-C8123EDFF352}"/>
              </a:ext>
            </a:extLst>
          </p:cNvPr>
          <p:cNvSpPr txBox="1"/>
          <p:nvPr/>
        </p:nvSpPr>
        <p:spPr>
          <a:xfrm>
            <a:off x="5093171" y="5883820"/>
            <a:ext cx="2391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Hyde Park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2" y="621694"/>
            <a:ext cx="7784064" cy="51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871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6685</TotalTime>
  <Words>814</Words>
  <Application>Microsoft Office PowerPoint</Application>
  <PresentationFormat>Widescreen</PresentationFormat>
  <Paragraphs>112</Paragraphs>
  <Slides>27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FuturaLT-Book</vt:lpstr>
      <vt:lpstr>Roboto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260</cp:revision>
  <dcterms:created xsi:type="dcterms:W3CDTF">2020-12-08T03:17:05Z</dcterms:created>
  <dcterms:modified xsi:type="dcterms:W3CDTF">2023-07-29T05:00:35Z</dcterms:modified>
</cp:coreProperties>
</file>