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7" r:id="rId4"/>
    <p:sldId id="269" r:id="rId5"/>
    <p:sldId id="315" r:id="rId6"/>
    <p:sldId id="316" r:id="rId7"/>
    <p:sldId id="301" r:id="rId8"/>
    <p:sldId id="270" r:id="rId9"/>
    <p:sldId id="302" r:id="rId10"/>
    <p:sldId id="303" r:id="rId11"/>
    <p:sldId id="304" r:id="rId12"/>
    <p:sldId id="306" r:id="rId13"/>
    <p:sldId id="271" r:id="rId14"/>
    <p:sldId id="277" r:id="rId15"/>
    <p:sldId id="310" r:id="rId16"/>
    <p:sldId id="307" r:id="rId17"/>
    <p:sldId id="309" r:id="rId18"/>
    <p:sldId id="272" r:id="rId19"/>
    <p:sldId id="311" r:id="rId20"/>
    <p:sldId id="312" r:id="rId21"/>
    <p:sldId id="294" r:id="rId22"/>
    <p:sldId id="295" r:id="rId23"/>
    <p:sldId id="296" r:id="rId24"/>
    <p:sldId id="298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64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96654" y="44183"/>
            <a:ext cx="32713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1.3: </a:t>
            </a:r>
            <a:r>
              <a:rPr lang="en-US" sz="1800" b="0" dirty="0" err="1">
                <a:solidFill>
                  <a:schemeClr val="tx1"/>
                </a:solidFill>
              </a:rPr>
              <a:t>Pronun</a:t>
            </a:r>
            <a:r>
              <a:rPr lang="en-US" sz="1800" b="0" dirty="0">
                <a:solidFill>
                  <a:schemeClr val="tx1"/>
                </a:solidFill>
              </a:rPr>
              <a:t>.</a:t>
            </a:r>
            <a:r>
              <a:rPr lang="en-US" sz="1800" b="0" baseline="0" dirty="0">
                <a:solidFill>
                  <a:schemeClr val="tx1"/>
                </a:solidFill>
              </a:rPr>
              <a:t> &amp; Speaking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8861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6: Life on other</a:t>
            </a:r>
            <a:r>
              <a:rPr lang="en-US" sz="1800" b="1" baseline="0" dirty="0">
                <a:solidFill>
                  <a:schemeClr val="tx1"/>
                </a:solidFill>
              </a:rPr>
              <a:t> planets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8" r:id="rId13"/>
    <p:sldLayoutId id="2147483669" r:id="rId14"/>
    <p:sldLayoutId id="2147483689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E3036-C951-0EB1-7A08-E50CB8E39341}"/>
              </a:ext>
            </a:extLst>
          </p:cNvPr>
          <p:cNvSpPr txBox="1"/>
          <p:nvPr/>
        </p:nvSpPr>
        <p:spPr>
          <a:xfrm>
            <a:off x="5768162" y="3191463"/>
            <a:ext cx="62200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1.3 –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&amp; Speaking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ages 56 &amp; 57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864ED-2704-89BE-EF2A-E5FF0963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76" y="744057"/>
            <a:ext cx="5399419" cy="946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E479B-9D41-006B-2B2C-BA51440E6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792" y="2748271"/>
            <a:ext cx="4575336" cy="111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D2 TRACK 04">
            <a:hlinkClick r:id="" action="ppaction://media"/>
            <a:extLst>
              <a:ext uri="{FF2B5EF4-FFF2-40B4-BE49-F238E27FC236}">
                <a16:creationId xmlns:a16="http://schemas.microsoft.com/office/drawing/2014/main" id="{68871CDF-F902-2BCC-079C-9BCAD79A0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128" y="1014216"/>
            <a:ext cx="406400" cy="406400"/>
          </a:xfrm>
          <a:prstGeom prst="rect">
            <a:avLst/>
          </a:prstGeom>
        </p:spPr>
      </p:pic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FC998E19-B9DE-28EF-7490-7BB91D476330}"/>
              </a:ext>
            </a:extLst>
          </p:cNvPr>
          <p:cNvSpPr/>
          <p:nvPr/>
        </p:nvSpPr>
        <p:spPr>
          <a:xfrm>
            <a:off x="5124090" y="2233879"/>
            <a:ext cx="2515575" cy="666637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9BBA1-F21D-BB9C-CAFF-026813011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77" y="471438"/>
            <a:ext cx="9151616" cy="1917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9F1016-4F94-43F3-30D5-34EF7BE6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39" y="2972175"/>
            <a:ext cx="8223344" cy="1581876"/>
          </a:xfrm>
          <a:prstGeom prst="rect">
            <a:avLst/>
          </a:prstGeom>
        </p:spPr>
      </p:pic>
      <p:pic>
        <p:nvPicPr>
          <p:cNvPr id="5" name="CD2 TRACK 05">
            <a:hlinkClick r:id="" action="ppaction://media"/>
            <a:extLst>
              <a:ext uri="{FF2B5EF4-FFF2-40B4-BE49-F238E27FC236}">
                <a16:creationId xmlns:a16="http://schemas.microsoft.com/office/drawing/2014/main" id="{5ACA65B2-26D6-A131-20AB-B4F29EFE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2116" y="3129491"/>
            <a:ext cx="406400" cy="406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100EB4-7A03-3B29-9C51-3DD169528A45}"/>
              </a:ext>
            </a:extLst>
          </p:cNvPr>
          <p:cNvCxnSpPr>
            <a:cxnSpLocks/>
          </p:cNvCxnSpPr>
          <p:nvPr/>
        </p:nvCxnSpPr>
        <p:spPr>
          <a:xfrm flipH="1">
            <a:off x="5481930" y="4295814"/>
            <a:ext cx="3028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31EA49-030E-CBB8-75F8-C0729C6546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4244258" y="4957881"/>
            <a:ext cx="7664220" cy="7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376D3-3C97-BFF4-2C1D-CF470078E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63" y="2090052"/>
            <a:ext cx="4753638" cy="362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336C6-F4F0-E35E-968D-B3DBC054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26" y="614922"/>
            <a:ext cx="6031361" cy="96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3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0" y="0"/>
            <a:ext cx="97209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73" y="661625"/>
            <a:ext cx="1519859" cy="96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050FF-4ADB-814E-0904-4D88FF8A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09" y="1486205"/>
            <a:ext cx="5191850" cy="1428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FB90E-1012-11E9-AB02-2DB82B33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11" y="1631009"/>
            <a:ext cx="2591162" cy="1648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87BCB-3E04-64CD-E5B0-781A0B660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257" y="3021630"/>
            <a:ext cx="2162477" cy="1086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8B67D-E580-72F0-FCA6-13452A72D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399" y="3113569"/>
            <a:ext cx="5591738" cy="154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559DBA-FE0E-598F-BA5A-44454D02B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121" y="4449635"/>
            <a:ext cx="5541680" cy="18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8864C-4F59-0A3E-A35C-92F5DE2B1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5" y="1125279"/>
            <a:ext cx="10963564" cy="5184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BE22D8-305E-F94C-8485-81BEB2DE34F4}"/>
              </a:ext>
            </a:extLst>
          </p:cNvPr>
          <p:cNvSpPr/>
          <p:nvPr/>
        </p:nvSpPr>
        <p:spPr>
          <a:xfrm>
            <a:off x="307911" y="547885"/>
            <a:ext cx="81341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Take turns asking and answering using the prompts.</a:t>
            </a:r>
          </a:p>
        </p:txBody>
      </p:sp>
    </p:spTree>
    <p:extLst>
      <p:ext uri="{BB962C8B-B14F-4D97-AF65-F5344CB8AC3E}">
        <p14:creationId xmlns:p14="http://schemas.microsoft.com/office/powerpoint/2010/main" val="12189957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75E78-5ACC-83EC-1E8E-8C8AC002A86C}"/>
              </a:ext>
            </a:extLst>
          </p:cNvPr>
          <p:cNvSpPr/>
          <p:nvPr/>
        </p:nvSpPr>
        <p:spPr>
          <a:xfrm>
            <a:off x="332509" y="538648"/>
            <a:ext cx="3389745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Read the following questions using the prompts. Ask your partner. Write 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8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the reason(s).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40C9D-1F63-0EF4-9185-92FE2311B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57"/>
          <a:stretch/>
        </p:blipFill>
        <p:spPr>
          <a:xfrm>
            <a:off x="5645031" y="0"/>
            <a:ext cx="6214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2585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Practice with your own ideas.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0" y="3258896"/>
            <a:ext cx="2281382" cy="14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F550D-68A5-BD95-E07C-107D458EC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27" b="3071"/>
          <a:stretch/>
        </p:blipFill>
        <p:spPr>
          <a:xfrm>
            <a:off x="4196800" y="94674"/>
            <a:ext cx="5703699" cy="6186054"/>
          </a:xfrm>
          <a:prstGeom prst="rect">
            <a:avLst/>
          </a:prstGeom>
        </p:spPr>
      </p:pic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2550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046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3318"/>
          <a:stretch/>
        </p:blipFill>
        <p:spPr>
          <a:xfrm>
            <a:off x="0" y="0"/>
            <a:ext cx="94596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925" y="3939314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1A20-0B6B-131C-4EC7-57C784E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10"/>
            <a:ext cx="6179127" cy="8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7CFA-0612-E1AA-3C3C-550A2ADD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1366580"/>
            <a:ext cx="12192000" cy="4933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811B-BCDE-D309-74F8-BAE044F77E5B}"/>
              </a:ext>
            </a:extLst>
          </p:cNvPr>
          <p:cNvSpPr txBox="1"/>
          <p:nvPr/>
        </p:nvSpPr>
        <p:spPr>
          <a:xfrm>
            <a:off x="1214167" y="5231769"/>
            <a:ext cx="660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</a:rPr>
              <a:t>In pairs: Make predictions about where people will and won't live in 2100 and why.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39D9166-6F34-9CA5-0E7B-27136BF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95" y="588903"/>
            <a:ext cx="1048540" cy="6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1386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1697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2008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3252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1074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532524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82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21A20-0B6B-131C-4EC7-57C784E3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810"/>
            <a:ext cx="6179127" cy="8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F7CFA-0612-E1AA-3C3C-550A2ADD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1366580"/>
            <a:ext cx="12192000" cy="49334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811B-BCDE-D309-74F8-BAE044F77E5B}"/>
              </a:ext>
            </a:extLst>
          </p:cNvPr>
          <p:cNvSpPr txBox="1"/>
          <p:nvPr/>
        </p:nvSpPr>
        <p:spPr>
          <a:xfrm>
            <a:off x="302342" y="5260587"/>
            <a:ext cx="7386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 you agree with the other pair's choices? Why (not)?</a:t>
            </a:r>
          </a:p>
        </p:txBody>
      </p:sp>
      <p:pic>
        <p:nvPicPr>
          <p:cNvPr id="8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39D9166-6F34-9CA5-0E7B-27136BFA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7" y="509810"/>
            <a:ext cx="1048540" cy="6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12EF9-B13F-1625-E8A9-92BEF3203788}"/>
              </a:ext>
            </a:extLst>
          </p:cNvPr>
          <p:cNvSpPr txBox="1"/>
          <p:nvPr/>
        </p:nvSpPr>
        <p:spPr>
          <a:xfrm>
            <a:off x="302341" y="1366580"/>
            <a:ext cx="11634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Join another pair. Take turns saying where you think people will/ won't live in the future.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65ADD-8F06-E19D-2D4B-02171C927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535" y="530335"/>
            <a:ext cx="4813338" cy="8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6F0E4-524B-4C3B-4641-8E01F91B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" t="-1" r="-10533" b="-10532"/>
          <a:stretch/>
        </p:blipFill>
        <p:spPr>
          <a:xfrm>
            <a:off x="2113935" y="653553"/>
            <a:ext cx="9495102" cy="1971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B2702-0FAD-E905-C66C-C605748DB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96" y="3096555"/>
            <a:ext cx="8164840" cy="14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3833" y="2243918"/>
            <a:ext cx="1050576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falling intonation for interest / opinion words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Making predictions about where humans will live in the future, using Future Simple.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 Practice: Write five sentences, using </a:t>
            </a:r>
            <a:r>
              <a:rPr lang="en-US" sz="3200" i="1" dirty="0">
                <a:solidFill>
                  <a:srgbClr val="002060"/>
                </a:solidFill>
              </a:rPr>
              <a:t>will</a:t>
            </a:r>
            <a:r>
              <a:rPr lang="en-US" sz="3200" dirty="0">
                <a:solidFill>
                  <a:srgbClr val="002060"/>
                </a:solidFill>
              </a:rPr>
              <a:t> regarding the reasons for where you think people will/ won’t live in the future.</a:t>
            </a:r>
          </a:p>
          <a:p>
            <a:r>
              <a:rPr lang="en-US" sz="3200" dirty="0">
                <a:solidFill>
                  <a:srgbClr val="002060"/>
                </a:solidFill>
              </a:rPr>
              <a:t>- Do the </a:t>
            </a:r>
            <a:r>
              <a:rPr lang="en-US" sz="3200" b="1" dirty="0">
                <a:solidFill>
                  <a:srgbClr val="002060"/>
                </a:solidFill>
              </a:rPr>
              <a:t>exercises in WB: Writing (page 33).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- Play the consolidation games in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Anh 8 </a:t>
            </a:r>
            <a:r>
              <a:rPr lang="en-US" sz="3200" dirty="0" err="1">
                <a:solidFill>
                  <a:srgbClr val="002060"/>
                </a:solidFill>
              </a:rPr>
              <a:t>i</a:t>
            </a:r>
            <a:r>
              <a:rPr lang="en-US" sz="3200" dirty="0">
                <a:solidFill>
                  <a:srgbClr val="002060"/>
                </a:solidFill>
              </a:rPr>
              <a:t>-Learn Smart World DHA App on </a:t>
            </a:r>
            <a:r>
              <a:rPr lang="en-US" sz="3200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- Prepare: </a:t>
            </a:r>
            <a:r>
              <a:rPr lang="en-US" sz="3200" b="1" dirty="0">
                <a:solidFill>
                  <a:srgbClr val="002060"/>
                </a:solidFill>
              </a:rPr>
              <a:t>Unit 6 - Lesson 2.1 – Vocabulary &amp; Listening (pages 58 &amp; 59 – SB)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intonation for interest / opinion words.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making predictions about where humans will live in the future, using Future Simple.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035" y="455379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 whose underlined part is pronounced differently form that of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035" y="1673525"/>
            <a:ext cx="1188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400" dirty="0">
                <a:solidFill>
                  <a:prstClr val="black"/>
                </a:solidFill>
              </a:rPr>
              <a:t> A. pl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net         B. p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cket             C. l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ndslide                D. stor</a:t>
            </a:r>
            <a:r>
              <a:rPr lang="en-US" sz="3400" u="sng" dirty="0">
                <a:solidFill>
                  <a:prstClr val="black"/>
                </a:solidFill>
              </a:rPr>
              <a:t>a</a:t>
            </a:r>
            <a:r>
              <a:rPr lang="en-US" sz="3400" dirty="0">
                <a:solidFill>
                  <a:prstClr val="black"/>
                </a:solidFill>
              </a:rPr>
              <a:t>ge</a:t>
            </a:r>
          </a:p>
          <a:p>
            <a:r>
              <a:rPr lang="en-US" sz="3400" dirty="0">
                <a:solidFill>
                  <a:srgbClr val="FF0000"/>
                </a:solidFill>
              </a:rPr>
              <a:t>       /ˈ</a:t>
            </a:r>
            <a:r>
              <a:rPr lang="en-US" sz="3400" dirty="0" err="1">
                <a:solidFill>
                  <a:srgbClr val="FF0000"/>
                </a:solidFill>
              </a:rPr>
              <a:t>plænɪt</a:t>
            </a:r>
            <a:r>
              <a:rPr lang="en-US" sz="3400" dirty="0">
                <a:solidFill>
                  <a:srgbClr val="FF0000"/>
                </a:solidFill>
              </a:rPr>
              <a:t>/          /ˈ</a:t>
            </a:r>
            <a:r>
              <a:rPr lang="en-US" sz="3400" dirty="0" err="1">
                <a:solidFill>
                  <a:srgbClr val="FF0000"/>
                </a:solidFill>
              </a:rPr>
              <a:t>pækɪt</a:t>
            </a:r>
            <a:r>
              <a:rPr lang="en-US" sz="3400" dirty="0">
                <a:solidFill>
                  <a:srgbClr val="FF0000"/>
                </a:solidFill>
              </a:rPr>
              <a:t>/             /ˈ</a:t>
            </a:r>
            <a:r>
              <a:rPr lang="en-US" sz="3400" dirty="0" err="1">
                <a:solidFill>
                  <a:srgbClr val="FF0000"/>
                </a:solidFill>
              </a:rPr>
              <a:t>lændslaɪd</a:t>
            </a:r>
            <a:r>
              <a:rPr lang="en-US" sz="3400" dirty="0">
                <a:solidFill>
                  <a:srgbClr val="FF0000"/>
                </a:solidFill>
              </a:rPr>
              <a:t>/             /ˈ</a:t>
            </a:r>
            <a:r>
              <a:rPr lang="en-US" sz="3400" dirty="0" err="1" smtClean="0">
                <a:solidFill>
                  <a:srgbClr val="FF0000"/>
                </a:solidFill>
              </a:rPr>
              <a:t>stɔːrɪdʒ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</a:p>
          <a:p>
            <a:r>
              <a:rPr lang="en-US" sz="3400" dirty="0">
                <a:solidFill>
                  <a:prstClr val="black"/>
                </a:solidFill>
              </a:rPr>
              <a:t>2. A. 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ravity        B. oxy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en             C. 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igabyte                 D. </a:t>
            </a:r>
            <a:r>
              <a:rPr lang="en-US" sz="3400" u="sng" dirty="0">
                <a:solidFill>
                  <a:prstClr val="black"/>
                </a:solidFill>
              </a:rPr>
              <a:t>g</a:t>
            </a:r>
            <a:r>
              <a:rPr lang="en-US" sz="3400" dirty="0">
                <a:solidFill>
                  <a:prstClr val="black"/>
                </a:solidFill>
              </a:rPr>
              <a:t>allery</a:t>
            </a:r>
          </a:p>
          <a:p>
            <a:r>
              <a:rPr lang="en-US" sz="3400" dirty="0">
                <a:solidFill>
                  <a:srgbClr val="FF0000"/>
                </a:solidFill>
              </a:rPr>
              <a:t>       /ˈ</a:t>
            </a:r>
            <a:r>
              <a:rPr lang="en-US" sz="3400" dirty="0" err="1">
                <a:solidFill>
                  <a:srgbClr val="FF0000"/>
                </a:solidFill>
              </a:rPr>
              <a:t>ɡrævəti</a:t>
            </a:r>
            <a:r>
              <a:rPr lang="en-US" sz="3400" dirty="0">
                <a:solidFill>
                  <a:srgbClr val="FF0000"/>
                </a:solidFill>
              </a:rPr>
              <a:t>/     </a:t>
            </a:r>
            <a:r>
              <a:rPr lang="en-US" sz="3400" dirty="0" smtClean="0">
                <a:solidFill>
                  <a:srgbClr val="FF0000"/>
                </a:solidFill>
              </a:rPr>
              <a:t> /</a:t>
            </a:r>
            <a:r>
              <a:rPr lang="en-US" sz="3400" dirty="0">
                <a:solidFill>
                  <a:srgbClr val="FF0000"/>
                </a:solidFill>
              </a:rPr>
              <a:t>ˈ</a:t>
            </a:r>
            <a:r>
              <a:rPr lang="en-US" sz="3400" dirty="0" err="1">
                <a:solidFill>
                  <a:srgbClr val="FF0000"/>
                </a:solidFill>
              </a:rPr>
              <a:t>ɑːksɪdʒən</a:t>
            </a:r>
            <a:r>
              <a:rPr lang="en-US" sz="3400" dirty="0">
                <a:solidFill>
                  <a:srgbClr val="FF0000"/>
                </a:solidFill>
              </a:rPr>
              <a:t>/       /ˈ</a:t>
            </a:r>
            <a:r>
              <a:rPr lang="en-US" sz="3400" dirty="0" err="1" smtClean="0">
                <a:solidFill>
                  <a:srgbClr val="FF0000"/>
                </a:solidFill>
              </a:rPr>
              <a:t>ɡɪɡəbaɪt</a:t>
            </a:r>
            <a:r>
              <a:rPr lang="en-US" sz="3400" dirty="0">
                <a:solidFill>
                  <a:srgbClr val="FF0000"/>
                </a:solidFill>
              </a:rPr>
              <a:t>/            /ˈ</a:t>
            </a:r>
            <a:r>
              <a:rPr lang="en-US" sz="3400" dirty="0" err="1">
                <a:solidFill>
                  <a:srgbClr val="FF0000"/>
                </a:solidFill>
              </a:rPr>
              <a:t>ɡæləri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</a:p>
          <a:p>
            <a:r>
              <a:rPr lang="en-US" sz="3400" dirty="0">
                <a:solidFill>
                  <a:prstClr val="black"/>
                </a:solidFill>
              </a:rPr>
              <a:t>3. A. 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rth     	 B. dr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m     	   C. cr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m        		  </a:t>
            </a:r>
            <a:r>
              <a:rPr lang="en-US" sz="3400" dirty="0" smtClean="0">
                <a:solidFill>
                  <a:prstClr val="black"/>
                </a:solidFill>
              </a:rPr>
              <a:t>D</a:t>
            </a:r>
            <a:r>
              <a:rPr lang="en-US" sz="3400" dirty="0">
                <a:solidFill>
                  <a:prstClr val="black"/>
                </a:solidFill>
              </a:rPr>
              <a:t>. j</a:t>
            </a:r>
            <a:r>
              <a:rPr lang="en-US" sz="3400" u="sng" dirty="0">
                <a:solidFill>
                  <a:prstClr val="black"/>
                </a:solidFill>
              </a:rPr>
              <a:t>ea</a:t>
            </a:r>
            <a:r>
              <a:rPr lang="en-US" sz="3400" dirty="0">
                <a:solidFill>
                  <a:prstClr val="black"/>
                </a:solidFill>
              </a:rPr>
              <a:t>ns</a:t>
            </a:r>
          </a:p>
          <a:p>
            <a:r>
              <a:rPr lang="en-US" sz="3400" dirty="0">
                <a:solidFill>
                  <a:prstClr val="black"/>
                </a:solidFill>
              </a:rPr>
              <a:t>        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r>
              <a:rPr lang="en-US" sz="3400" dirty="0" err="1">
                <a:solidFill>
                  <a:srgbClr val="FF0000"/>
                </a:solidFill>
              </a:rPr>
              <a:t>ɜːr</a:t>
            </a:r>
            <a:r>
              <a:rPr lang="el-GR" sz="3400" dirty="0">
                <a:solidFill>
                  <a:srgbClr val="FF0000"/>
                </a:solidFill>
              </a:rPr>
              <a:t>θ</a:t>
            </a:r>
            <a:r>
              <a:rPr lang="en-US" sz="3400" dirty="0">
                <a:solidFill>
                  <a:srgbClr val="FF0000"/>
                </a:solidFill>
              </a:rPr>
              <a:t>/		  /</a:t>
            </a:r>
            <a:r>
              <a:rPr lang="en-US" sz="3400" dirty="0" err="1">
                <a:solidFill>
                  <a:srgbClr val="FF0000"/>
                </a:solidFill>
              </a:rPr>
              <a:t>driːm</a:t>
            </a:r>
            <a:r>
              <a:rPr lang="en-US" sz="3400" dirty="0">
                <a:solidFill>
                  <a:srgbClr val="FF0000"/>
                </a:solidFill>
              </a:rPr>
              <a:t>/		       /</a:t>
            </a:r>
            <a:r>
              <a:rPr lang="en-US" sz="3400" dirty="0" err="1">
                <a:solidFill>
                  <a:srgbClr val="FF0000"/>
                </a:solidFill>
              </a:rPr>
              <a:t>kriːm</a:t>
            </a:r>
            <a:r>
              <a:rPr lang="en-US" sz="3400" dirty="0">
                <a:solidFill>
                  <a:srgbClr val="FF0000"/>
                </a:solidFill>
              </a:rPr>
              <a:t>/                       /</a:t>
            </a:r>
            <a:r>
              <a:rPr lang="en-US" sz="3400" dirty="0" err="1">
                <a:solidFill>
                  <a:srgbClr val="FF0000"/>
                </a:solidFill>
              </a:rPr>
              <a:t>dʒiːnz</a:t>
            </a:r>
            <a:r>
              <a:rPr lang="en-US" sz="3400" dirty="0">
                <a:solidFill>
                  <a:srgbClr val="FF0000"/>
                </a:solidFill>
              </a:rPr>
              <a:t>/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420045" y="1673525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12853" y="274870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5094" y="3781621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AA38661-0708-AF6F-E646-3FFA6C7628F3}"/>
              </a:ext>
            </a:extLst>
          </p:cNvPr>
          <p:cNvSpPr/>
          <p:nvPr/>
        </p:nvSpPr>
        <p:spPr>
          <a:xfrm>
            <a:off x="4022251" y="0"/>
            <a:ext cx="2889826" cy="4553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Odd One Out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297218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667" y="872096"/>
            <a:ext cx="11930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words whose main stress is placed differently from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275" y="2194273"/>
            <a:ext cx="119562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A. answer        </a:t>
            </a:r>
            <a:r>
              <a:rPr lang="en-US" sz="3600" dirty="0" smtClean="0">
                <a:solidFill>
                  <a:prstClr val="black"/>
                </a:solidFill>
              </a:rPr>
              <a:t>   B</a:t>
            </a:r>
            <a:r>
              <a:rPr lang="en-US" sz="3600" dirty="0">
                <a:solidFill>
                  <a:prstClr val="black"/>
                </a:solidFill>
              </a:rPr>
              <a:t>. complete        </a:t>
            </a:r>
            <a:r>
              <a:rPr lang="en-US" sz="3600" dirty="0" smtClean="0">
                <a:solidFill>
                  <a:prstClr val="black"/>
                </a:solidFill>
              </a:rPr>
              <a:t>C</a:t>
            </a:r>
            <a:r>
              <a:rPr lang="en-US" sz="3600" dirty="0">
                <a:solidFill>
                  <a:prstClr val="black"/>
                </a:solidFill>
              </a:rPr>
              <a:t>. reduce          </a:t>
            </a:r>
            <a:r>
              <a:rPr lang="en-US" sz="3600" dirty="0" smtClean="0">
                <a:solidFill>
                  <a:prstClr val="black"/>
                </a:solidFill>
              </a:rPr>
              <a:t> D</a:t>
            </a:r>
            <a:r>
              <a:rPr lang="en-US" sz="3600" dirty="0">
                <a:solidFill>
                  <a:prstClr val="black"/>
                </a:solidFill>
              </a:rPr>
              <a:t>. protect</a:t>
            </a:r>
          </a:p>
          <a:p>
            <a:r>
              <a:rPr lang="en-US" sz="3600" dirty="0">
                <a:solidFill>
                  <a:prstClr val="black"/>
                </a:solidFill>
              </a:rPr>
              <a:t>   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 smtClean="0">
                <a:solidFill>
                  <a:srgbClr val="FF0000"/>
                </a:solidFill>
              </a:rPr>
              <a:t>ænsər</a:t>
            </a:r>
            <a:r>
              <a:rPr lang="en-US" sz="3600" dirty="0">
                <a:solidFill>
                  <a:srgbClr val="FF0000"/>
                </a:solidFill>
              </a:rPr>
              <a:t>/               /</a:t>
            </a:r>
            <a:r>
              <a:rPr lang="en-US" sz="3600" dirty="0" err="1">
                <a:solidFill>
                  <a:srgbClr val="FF0000"/>
                </a:solidFill>
              </a:rPr>
              <a:t>kəmˈpliːt</a:t>
            </a:r>
            <a:r>
              <a:rPr lang="en-US" sz="3600" dirty="0">
                <a:solidFill>
                  <a:srgbClr val="FF0000"/>
                </a:solidFill>
              </a:rPr>
              <a:t>/          /</a:t>
            </a:r>
            <a:r>
              <a:rPr lang="en-US" sz="3600" dirty="0" err="1">
                <a:solidFill>
                  <a:srgbClr val="FF0000"/>
                </a:solidFill>
              </a:rPr>
              <a:t>rɪˈduːs</a:t>
            </a:r>
            <a:r>
              <a:rPr lang="en-US" sz="3600" dirty="0">
                <a:solidFill>
                  <a:srgbClr val="FF0000"/>
                </a:solidFill>
              </a:rPr>
              <a:t>/	     </a:t>
            </a:r>
            <a:r>
              <a:rPr lang="en-US" sz="3600" dirty="0" smtClean="0">
                <a:solidFill>
                  <a:srgbClr val="FF0000"/>
                </a:solidFill>
              </a:rPr>
              <a:t>     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prəˈtekt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2. A. recognize       B. navigate          </a:t>
            </a:r>
            <a:r>
              <a:rPr lang="en-US" sz="3600" dirty="0" smtClean="0">
                <a:solidFill>
                  <a:prstClr val="black"/>
                </a:solidFill>
              </a:rPr>
              <a:t>C</a:t>
            </a:r>
            <a:r>
              <a:rPr lang="en-US" sz="3600" dirty="0">
                <a:solidFill>
                  <a:prstClr val="black"/>
                </a:solidFill>
              </a:rPr>
              <a:t>. decorate        D. disappear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rekəɡnaɪz</a:t>
            </a:r>
            <a:r>
              <a:rPr lang="en-US" sz="3600" dirty="0">
                <a:solidFill>
                  <a:srgbClr val="FF0000"/>
                </a:solidFill>
              </a:rPr>
              <a:t>/        /ˈ</a:t>
            </a:r>
            <a:r>
              <a:rPr lang="en-US" sz="3600" dirty="0" err="1">
                <a:solidFill>
                  <a:srgbClr val="FF0000"/>
                </a:solidFill>
              </a:rPr>
              <a:t>nævəɡeɪt</a:t>
            </a:r>
            <a:r>
              <a:rPr lang="en-US" sz="3600" dirty="0">
                <a:solidFill>
                  <a:srgbClr val="FF0000"/>
                </a:solidFill>
              </a:rPr>
              <a:t>/	    /ˈ</a:t>
            </a:r>
            <a:r>
              <a:rPr lang="en-US" sz="3600" dirty="0" err="1">
                <a:solidFill>
                  <a:srgbClr val="FF0000"/>
                </a:solidFill>
              </a:rPr>
              <a:t>dekəreɪt</a:t>
            </a:r>
            <a:r>
              <a:rPr lang="en-US" sz="3600" dirty="0">
                <a:solidFill>
                  <a:srgbClr val="FF0000"/>
                </a:solidFill>
              </a:rPr>
              <a:t>/         /</a:t>
            </a:r>
            <a:r>
              <a:rPr lang="en-US" sz="3600" dirty="0" err="1">
                <a:solidFill>
                  <a:srgbClr val="FF0000"/>
                </a:solidFill>
              </a:rPr>
              <a:t>dɪsəˈpɪr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3. A. typhoon      </a:t>
            </a:r>
            <a:r>
              <a:rPr lang="en-US" sz="3600" dirty="0" smtClean="0">
                <a:solidFill>
                  <a:prstClr val="black"/>
                </a:solidFill>
              </a:rPr>
              <a:t>   B</a:t>
            </a:r>
            <a:r>
              <a:rPr lang="en-US" sz="3600" dirty="0">
                <a:solidFill>
                  <a:prstClr val="black"/>
                </a:solidFill>
              </a:rPr>
              <a:t>. Venus               </a:t>
            </a:r>
            <a:r>
              <a:rPr lang="en-US" sz="3600" dirty="0" smtClean="0">
                <a:solidFill>
                  <a:prstClr val="black"/>
                </a:solidFill>
              </a:rPr>
              <a:t>C</a:t>
            </a:r>
            <a:r>
              <a:rPr lang="en-US" sz="3600" dirty="0">
                <a:solidFill>
                  <a:prstClr val="black"/>
                </a:solidFill>
              </a:rPr>
              <a:t>. saucer            D. feature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/</a:t>
            </a:r>
            <a:r>
              <a:rPr lang="en-US" sz="3600" dirty="0" err="1">
                <a:solidFill>
                  <a:srgbClr val="FF0000"/>
                </a:solidFill>
              </a:rPr>
              <a:t>taɪˈfuːn</a:t>
            </a:r>
            <a:r>
              <a:rPr lang="en-US" sz="3600" dirty="0">
                <a:solidFill>
                  <a:srgbClr val="FF0000"/>
                </a:solidFill>
              </a:rPr>
              <a:t>/		 /ˈ</a:t>
            </a:r>
            <a:r>
              <a:rPr lang="en-US" sz="3600" dirty="0" err="1" smtClean="0">
                <a:solidFill>
                  <a:srgbClr val="FF0000"/>
                </a:solidFill>
              </a:rPr>
              <a:t>viːnəs</a:t>
            </a:r>
            <a:r>
              <a:rPr lang="en-US" sz="3600" dirty="0">
                <a:solidFill>
                  <a:srgbClr val="FF0000"/>
                </a:solidFill>
              </a:rPr>
              <a:t>/		/ˈ</a:t>
            </a:r>
            <a:r>
              <a:rPr lang="en-US" sz="3600" dirty="0" err="1" smtClean="0">
                <a:solidFill>
                  <a:srgbClr val="FF0000"/>
                </a:solidFill>
              </a:rPr>
              <a:t>sɑːsər</a:t>
            </a:r>
            <a:r>
              <a:rPr lang="en-US" sz="3600" dirty="0">
                <a:solidFill>
                  <a:srgbClr val="FF0000"/>
                </a:solidFill>
              </a:rPr>
              <a:t>/		     /ˈ</a:t>
            </a:r>
            <a:r>
              <a:rPr lang="en-US" sz="3600" dirty="0" err="1" smtClean="0">
                <a:solidFill>
                  <a:srgbClr val="FF0000"/>
                </a:solidFill>
              </a:rPr>
              <a:t>fiːtʃər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Oval 3"/>
          <p:cNvSpPr/>
          <p:nvPr/>
        </p:nvSpPr>
        <p:spPr>
          <a:xfrm>
            <a:off x="569343" y="227989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433464" y="3361277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9343" y="441672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B646CC73-F549-671C-D752-3F7C485CA085}"/>
              </a:ext>
            </a:extLst>
          </p:cNvPr>
          <p:cNvSpPr/>
          <p:nvPr/>
        </p:nvSpPr>
        <p:spPr>
          <a:xfrm>
            <a:off x="4299938" y="416717"/>
            <a:ext cx="2889826" cy="4553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Odd One Out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837071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71E57-14A6-A7F7-14FA-820C7D3A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7" y="1585903"/>
            <a:ext cx="10906918" cy="286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1982F-02E3-4279-5AA9-54B73058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47" y="602502"/>
            <a:ext cx="4686699" cy="6201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F45285-D44E-B352-F443-A8A92FD40E06}"/>
              </a:ext>
            </a:extLst>
          </p:cNvPr>
          <p:cNvCxnSpPr>
            <a:cxnSpLocks/>
          </p:cNvCxnSpPr>
          <p:nvPr/>
        </p:nvCxnSpPr>
        <p:spPr>
          <a:xfrm>
            <a:off x="5060535" y="2479292"/>
            <a:ext cx="1831971" cy="11377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7658DA-58AE-06C1-D852-7CB985493A5C}"/>
              </a:ext>
            </a:extLst>
          </p:cNvPr>
          <p:cNvCxnSpPr>
            <a:cxnSpLocks/>
          </p:cNvCxnSpPr>
          <p:nvPr/>
        </p:nvCxnSpPr>
        <p:spPr>
          <a:xfrm flipV="1">
            <a:off x="5060535" y="1915064"/>
            <a:ext cx="1831971" cy="1114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9689C1-ED6C-263C-04BF-5BCDFB1A673C}"/>
              </a:ext>
            </a:extLst>
          </p:cNvPr>
          <p:cNvCxnSpPr>
            <a:cxnSpLocks/>
          </p:cNvCxnSpPr>
          <p:nvPr/>
        </p:nvCxnSpPr>
        <p:spPr>
          <a:xfrm>
            <a:off x="5060535" y="3641204"/>
            <a:ext cx="1892356" cy="5684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FE56F7-3A6B-3A9E-CDB4-6B6A56CE2475}"/>
              </a:ext>
            </a:extLst>
          </p:cNvPr>
          <p:cNvCxnSpPr>
            <a:cxnSpLocks/>
          </p:cNvCxnSpPr>
          <p:nvPr/>
        </p:nvCxnSpPr>
        <p:spPr>
          <a:xfrm flipV="1">
            <a:off x="5060535" y="2479292"/>
            <a:ext cx="1892356" cy="1706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6581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9970" y="3881892"/>
            <a:ext cx="4107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Pronunciation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C3E95-9BC1-6F2A-4BDB-FBDB98C4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8" y="535224"/>
            <a:ext cx="4382112" cy="905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B6665-27CE-5034-26EA-925609A7B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77" y="1523489"/>
            <a:ext cx="10364646" cy="217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505FC-1774-527B-1F8C-F5765DC2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60" y="3976779"/>
            <a:ext cx="2581484" cy="6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403</Words>
  <Application>Microsoft Office PowerPoint</Application>
  <PresentationFormat>Widescreen</PresentationFormat>
  <Paragraphs>56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26</cp:revision>
  <dcterms:created xsi:type="dcterms:W3CDTF">2023-02-01T04:45:54Z</dcterms:created>
  <dcterms:modified xsi:type="dcterms:W3CDTF">2023-03-15T14:31:06Z</dcterms:modified>
</cp:coreProperties>
</file>