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3"/>
  </p:notesMasterIdLst>
  <p:sldIdLst>
    <p:sldId id="470" r:id="rId11"/>
    <p:sldId id="471" r:id="rId12"/>
    <p:sldId id="353" r:id="rId13"/>
    <p:sldId id="477" r:id="rId14"/>
    <p:sldId id="500" r:id="rId15"/>
    <p:sldId id="501" r:id="rId16"/>
    <p:sldId id="481" r:id="rId17"/>
    <p:sldId id="496" r:id="rId18"/>
    <p:sldId id="497" r:id="rId19"/>
    <p:sldId id="498" r:id="rId20"/>
    <p:sldId id="494" r:id="rId21"/>
    <p:sldId id="495" r:id="rId22"/>
    <p:sldId id="502" r:id="rId23"/>
    <p:sldId id="352" r:id="rId24"/>
    <p:sldId id="476" r:id="rId25"/>
    <p:sldId id="492" r:id="rId26"/>
    <p:sldId id="473" r:id="rId27"/>
    <p:sldId id="474" r:id="rId28"/>
    <p:sldId id="475" r:id="rId29"/>
    <p:sldId id="485" r:id="rId30"/>
    <p:sldId id="499" r:id="rId31"/>
    <p:sldId id="297" r:id="rId32"/>
  </p:sldIdLst>
  <p:sldSz cx="12190413" cy="6859588"/>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2B69"/>
    <a:srgbClr val="003E57"/>
    <a:srgbClr val="F4DCC7"/>
    <a:srgbClr val="7FC4C9"/>
    <a:srgbClr val="D981B2"/>
    <a:srgbClr val="177F61"/>
    <a:srgbClr val="49866C"/>
    <a:srgbClr val="457660"/>
    <a:srgbClr val="C24E7B"/>
    <a:srgbClr val="D12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7778" autoAdjust="0"/>
  </p:normalViewPr>
  <p:slideViewPr>
    <p:cSldViewPr snapToGrid="0" showGuides="1">
      <p:cViewPr varScale="1">
        <p:scale>
          <a:sx n="82" d="100"/>
          <a:sy n="82" d="100"/>
        </p:scale>
        <p:origin x="648"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2944" units="cm"/>
          <inkml:channel name="Y" type="integer" max="1080" units="cm"/>
          <inkml:channel name="T" type="integer" max="2.14748E9" units="dev"/>
        </inkml:traceFormat>
        <inkml:channelProperties>
          <inkml:channelProperty channel="X" name="resolution" value="85.5814" units="1/cm"/>
          <inkml:channelProperty channel="Y" name="resolution" value="55.6701" units="1/cm"/>
          <inkml:channelProperty channel="T" name="resolution" value="1" units="1/dev"/>
        </inkml:channelProperties>
      </inkml:inkSource>
      <inkml:timestamp xml:id="ts0" timeString="2020-09-07T07:26:57.283"/>
    </inkml:context>
    <inkml:brush xml:id="br0">
      <inkml:brushProperty name="width" value="0.05292" units="cm"/>
      <inkml:brushProperty name="height" value="0.05292" units="cm"/>
      <inkml:brushProperty name="color" value="#FF0000"/>
    </inkml:brush>
  </inkml:definitions>
  <inkml:trace contextRef="#ctx0" brushRef="#br0">20835 5285 0,'28'0'94,"0"0"-79,0 0-15,1 0 16,27 0-1,1 0 1,-1 0-16,57 0 16,57 0-1,28 0 1,0 0 0,-57 0-16,29 28 15,-29 1 1,29-1-1,56 0-15,-28 29 16,-57-57 0,29 28-1,-29-28-15,-28 0 16,-28 0 0,56 0-1,114 0-15,-29 0 16,-28 0-1,-85 0 1,0 0 0,-28 0-16,-1 0 15,29 0 1,-56 0 0,56 0-16,28 0 15,29 28 1,-29-28-1,-28 0-15,29 0 16,-57 0 0,28 0-1,-57 0-15,29-28 16,56 0 0,29 28-1,84-29 1,-140 1-16,27 28 15,-56 0 1,-29 0 0,29-28-16,0 28 15,0 0 1,-1 0 0,1 0-16,0 0 15,-28 0 1,27 0-1,29 0-15,-56 0 16,56 0 0,0 0-1,-28 0 1,-28-28-16,-1 28 16,-28-29-1,-112 29 157,-30 29-172,-27-29 16,-57 0-1,0 28 1,85-28-16,0 0 16,85 0-1,-29 0 1,1 0-16,-29 0 15,0 28 1,-28 29 0,0-29-1,57 0-15,-58-28 16,58 0 0,-1 0-1,1 0-15,-1 0 16,1 0-1,-57 0 1,28 0-16,28 0 16,-56 0-1,28 0 1,-56 0-16,28 29 16,0-1-1,-28 0 1,28-28-1,-1 0-15,30 0 16,-1 0 0,-28 0-1,28-56-15,28 27 16,-56 1 0,29 0-1,-1-1-15,-28 1 16,-29 28-1,29-28 1,28 28-16,-28-28 16,29 28-1,27 0 1,-56 0 0,-28 28-16,-57-28 15,0 28 1,56-28-1,58 0-15,-1 0 16,28 0 0,1 0-1,-29 0-15,57-28 16,-57 0 0,0-1-1,0-27 1,-28 28-16,28-1 15,-28 29 1,0 0 0,0 0-16,57 0 15,-29 0 1,28 0 0,29 0-16,0 57 15,-29-29 1,-28 0-1,29 29 1,-142-1-16,28 29 16,29 0-1,0 0 1,56-29-16,28 1 16,1-57-1,27 0 1,1 56-16,28-27 31</inkml:trace>
  <inkml:trace contextRef="#ctx0" brushRef="#br0" timeOffset="3734.8974">21513 11277 0,'0'-28'16,"0"0"30,85 28-30,84-29 0,1 1-1,84-57 1,-27 57-16,27 0 16,-56 0-1,0 28-15,-113 0 16,84-29-1,1 29 1,-29 0-16,57 0 16,56 0-1,-27 0 1,-58 29-16,-56-1 16,0 28-1,29-27 1,-29-1-16,85 0 15,0 0 1,-1 1 0,-55 27-1,27-28-15,-55 1 16,-30-29 0,86 28-1,-29-28-15,1 0 16,-1 0-1,0 0 1,-28 0 0,29 28-16,-1-28 15,-28 28 1,29-28 0,-29 0-16,0 0 15,56 0 1,29-28-1,0 0-15,56 28 16,-56-28 0,0-29-1,-56 29-15,55-29 16,1 29 0,-85 28-1,29 0 1,-29 0-16,-57 0 15,58 0 1,-1 0 0,-29-28-16,-27 0 15,56 28 1,28-29 0,1 29-16,84-28 15,-85 28 1,-84 0-1,28 0-15,-29 0 16,-28 0 0,29 28-1,28 1 1,0-1-16,-29 0 16,-28-28-1,1 0 1,-1 0-16,0 0 15,0 0 1,1 28 0,27-28-1,1 29 1,-29-29 0,0 0-1,29 0 16,-1 28-15,-27-28 0,-1 0-1,0 0 48,0 28-48,1-28 1,-1 0 0</inkml:trace>
  <inkml:trace contextRef="#ctx0" brushRef="#br0" timeOffset="25285.7487">13287 8875 0,'0'0'0,"0"56"32,0 1-32,-29-57 15,29 28 17,0 0 14,29 29 1,-1-57-47,-28 28 16,28-28 15,-28 28-15,28 1-1,1-1 1,-1-28 15,0 28-15,0 0 0,29 1-1,28-1 1,28 28-1,-57-27 1,58 27-16,-30-27 16,-27-1-1,-1-28 1,1 0-16,28 28 16,-29-28-1,1 0 1,-1 0-16,1 0 15,-1 0 1,29 0 15,0 0-31,0 0 0,28-28 16,-28 0 0,-57-1-1,29 1-15,-1 0 16,-28 28-1,-28-29 1,29 1-16,-1 0 16,0 0-1,0-57 1,-28 0-16,0 29 16,29-29-1,-1 28 1,-28 1-16,28-1 15,-28 1 1,0 27 0,0-27-1,0-57-15,-28 28 16,28 57 0,-28-29-1,28 29-15,0-29 16,-57 1-1,1-1 1,-29 1-16,0 56 16,28-28-1,-56-1 1,29 1-16,-1 0 16,0 0-1,0-1 1,29 1-1,-29 0-15,28-1 32,29 29-17,-29-28 1,29 28 0,0 0-1,-29 0-15,-56-28 16,57 28-1,-57 0 1,56 0 0,29 0-16,-29 0 31,29 28 0,-28 0-15,27 29-1,-27-29-15,-29 57 16,57-28 0,-29 27-1,1 1-15,27-57 16,29 1 46,0-1-46,0 0 0,-28 57-16,0-28 15,0-1 1,28 1 0,-29-1-16,1-28 15,0 29 1,28-29-1,0 0 1,0 1-16,-29-1 16</inkml:trace>
  <inkml:trace contextRef="#ctx0" brushRef="#br0" timeOffset="33256.0737">13654 10486 0,'0'0'15,"28"0"17,1 0-17,-1 0 16,28 0-31,-27 0 16,27 0 0,1-29-1,-29 29-15,57 0 16,-57 0 0,57-28-1,0 28 1,-57 0-16,57 0 15,-29 0 1,1 0 0,28 0-16,0 0 15,-1 0 1,-27 0 0,28 0-16,-1 0 15,-55 0 1,27 28-1,1 1-15,-1-1 32,-27-28-17,27 0 1,-28 0-16,29 0 31,-29 28-15,1-28-16,27 29 15,-28-29 1,29 0 0,-1 28-1,-27-28 1,55 0 15,-55 0-31,84 0 0,-28 0 16,-29 0-1,29 0 1,0 0-16,0-28 16,56 28-1,-56-29 1,84 1-16,-84 0 16,-28-1-1,-1 1 1,-27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2020/9/7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1689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32688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5097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644672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30587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727107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35911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21183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183204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75779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406932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11560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32371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2020/9/7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2020/9/7</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9/7/2020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7/9/2020</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43.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17.emf"/><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2.xml"/><Relationship Id="rId7" Type="http://schemas.openxmlformats.org/officeDocument/2006/relationships/image" Target="../media/image22.jpeg"/><Relationship Id="rId2" Type="http://schemas.openxmlformats.org/officeDocument/2006/relationships/slideLayout" Target="../slideLayouts/slideLayout43.xml"/><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6">
            <a:extLst>
              <a:ext uri="{BEBA8EAE-BF5A-486C-A8C5-ECC9F3942E4B}">
                <a14:imgProps xmlns:a14="http://schemas.microsoft.com/office/drawing/2010/main">
                  <a14:imgLayer r:embed="rId7">
                    <a14:imgEffect>
                      <a14:brightnessContrast bright="-5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sp>
        <p:nvSpPr>
          <p:cNvPr id="20" name="矩形 19"/>
          <p:cNvSpPr/>
          <p:nvPr/>
        </p:nvSpPr>
        <p:spPr>
          <a:xfrm>
            <a:off x="1627856" y="1922220"/>
            <a:ext cx="8964864" cy="3150086"/>
          </a:xfrm>
          <a:prstGeom prst="rect">
            <a:avLst/>
          </a:prstGeom>
          <a:blipFill dpi="0" rotWithShape="1">
            <a:blip r:embed="rId9"/>
            <a:srcRect/>
            <a:tile tx="0" ty="0" sx="50000" sy="50000" flip="none" algn="ctr"/>
          </a:blipFill>
          <a:ln>
            <a:noFill/>
          </a:ln>
          <a:effectLst>
            <a:outerShdw blurRad="254000" dir="51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p:cNvSpPr/>
          <p:nvPr/>
        </p:nvSpPr>
        <p:spPr>
          <a:xfrm>
            <a:off x="1906416" y="2154849"/>
            <a:ext cx="8407745" cy="268482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7"/>
          <p:cNvSpPr txBox="1"/>
          <p:nvPr/>
        </p:nvSpPr>
        <p:spPr>
          <a:xfrm>
            <a:off x="2362638" y="2665167"/>
            <a:ext cx="7465135" cy="1529252"/>
          </a:xfrm>
          <a:prstGeom prst="rect">
            <a:avLst/>
          </a:prstGeom>
          <a:noFill/>
        </p:spPr>
        <p:txBody>
          <a:bodyPr wrap="square" lIns="51423" tIns="25711" rIns="51423" bIns="25711" rtlCol="0">
            <a:spAutoFit/>
          </a:bodyPr>
          <a:lstStyle>
            <a:defPPr>
              <a:defRPr lang="zh-CN"/>
            </a:defPPr>
            <a:lvl1pPr>
              <a:defRPr sz="5000" b="1">
                <a:solidFill>
                  <a:schemeClr val="bg1"/>
                </a:solidFill>
                <a:latin typeface="+mn-ea"/>
                <a:ea typeface="+mn-ea"/>
              </a:defRPr>
            </a:lvl1pPr>
          </a:lstStyle>
          <a:p>
            <a:pPr algn="ct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Bài</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1.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Sự</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hấp</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thụ</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nước</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và</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muối</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khoáng</a:t>
            </a:r>
            <a:r>
              <a:rPr lang="en-US" altLang="zh-CN" sz="4800" spc="300" dirty="0" smtClean="0">
                <a:solidFill>
                  <a:schemeClr val="accent1">
                    <a:lumMod val="50000"/>
                  </a:schemeClr>
                </a:solidFill>
                <a:latin typeface="SVN-Poky's" panose="020B0606040200020203" pitchFamily="34" charset="0"/>
                <a:ea typeface="微软雅黑" panose="020B0503020204020204" pitchFamily="34" charset="-122"/>
              </a:rPr>
              <a:t> ở </a:t>
            </a:r>
            <a:r>
              <a:rPr lang="en-US" altLang="zh-CN" sz="4800" spc="300" dirty="0" err="1" smtClean="0">
                <a:solidFill>
                  <a:schemeClr val="accent1">
                    <a:lumMod val="50000"/>
                  </a:schemeClr>
                </a:solidFill>
                <a:latin typeface="SVN-Poky's" panose="020B0606040200020203" pitchFamily="34" charset="0"/>
                <a:ea typeface="微软雅黑" panose="020B0503020204020204" pitchFamily="34" charset="-122"/>
              </a:rPr>
              <a:t>rễ</a:t>
            </a:r>
            <a:endParaRPr lang="zh-CN" altLang="zh-CN" sz="4800" spc="300" dirty="0">
              <a:solidFill>
                <a:schemeClr val="accent1">
                  <a:lumMod val="50000"/>
                </a:schemeClr>
              </a:solidFill>
              <a:latin typeface="SVN-Poky's" panose="020B0606040200020203" pitchFamily="34" charset="0"/>
              <a:ea typeface="微软雅黑" panose="020B0503020204020204" pitchFamily="34" charset="-122"/>
            </a:endParaRPr>
          </a:p>
        </p:txBody>
      </p:sp>
      <p:sp>
        <p:nvSpPr>
          <p:cNvPr id="49" name="矩形 48"/>
          <p:cNvSpPr/>
          <p:nvPr/>
        </p:nvSpPr>
        <p:spPr>
          <a:xfrm>
            <a:off x="1369329" y="1733550"/>
            <a:ext cx="9483285" cy="355895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15"/>
          <p:cNvSpPr txBox="1"/>
          <p:nvPr/>
        </p:nvSpPr>
        <p:spPr>
          <a:xfrm>
            <a:off x="4873061" y="6000025"/>
            <a:ext cx="2480615" cy="276999"/>
          </a:xfrm>
          <a:prstGeom prst="rect">
            <a:avLst/>
          </a:prstGeom>
          <a:noFill/>
        </p:spPr>
        <p:txBody>
          <a:bodyPr wrap="none" rtlCol="0">
            <a:spAutoFit/>
          </a:bodyPr>
          <a:lstStyle/>
          <a:p>
            <a:pPr algn="ctr"/>
            <a:r>
              <a:rPr lang="en-US" sz="1200" b="1" spc="600" dirty="0" smtClean="0">
                <a:solidFill>
                  <a:schemeClr val="bg1"/>
                </a:solidFill>
                <a:latin typeface="Lato Black" charset="0"/>
                <a:ea typeface="Lato Black" charset="0"/>
                <a:cs typeface="Lato Black" charset="0"/>
              </a:rPr>
              <a:t>MRS THÙY DUNG</a:t>
            </a:r>
            <a:endParaRPr lang="en-US" sz="1200" b="1" spc="600" dirty="0">
              <a:solidFill>
                <a:schemeClr val="bg1"/>
              </a:solidFill>
              <a:latin typeface="Lato Black" charset="0"/>
              <a:ea typeface="Lato Black" charset="0"/>
              <a:cs typeface="Lato Black"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audio>
              <p:cMediaNode vol="100000" numSld="100">
                <p:cTn id="2"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9" name="组合 8"/>
          <p:cNvGrpSpPr/>
          <p:nvPr/>
        </p:nvGrpSpPr>
        <p:grpSpPr>
          <a:xfrm>
            <a:off x="92798" y="254154"/>
            <a:ext cx="11837636" cy="6563132"/>
            <a:chOff x="1369329" y="1733550"/>
            <a:chExt cx="9483285" cy="3558958"/>
          </a:xfrm>
        </p:grpSpPr>
        <p:sp>
          <p:nvSpPr>
            <p:cNvPr id="10" name="矩形 9"/>
            <p:cNvSpPr/>
            <p:nvPr/>
          </p:nvSpPr>
          <p:spPr>
            <a:xfrm>
              <a:off x="1627856" y="1922220"/>
              <a:ext cx="8964864" cy="3150086"/>
            </a:xfrm>
            <a:prstGeom prst="rect">
              <a:avLst/>
            </a:prstGeom>
            <a:blipFill dpi="0" rotWithShape="1">
              <a:blip r:embed="rId5"/>
              <a:srcRect/>
              <a:tile tx="0" ty="0" sx="50000" sy="50000" flip="none" algn="ctr"/>
            </a:blipFill>
            <a:ln>
              <a:noFill/>
            </a:ln>
            <a:effectLst>
              <a:outerShdw blurRad="254000" dir="51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1906416" y="2154849"/>
              <a:ext cx="8407745" cy="268482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369329" y="1733550"/>
              <a:ext cx="9483285" cy="355895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3" name="梯形 152"/>
          <p:cNvSpPr/>
          <p:nvPr/>
        </p:nvSpPr>
        <p:spPr>
          <a:xfrm rot="10800000">
            <a:off x="1742208" y="921302"/>
            <a:ext cx="2996480" cy="350392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594971" y="2031338"/>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chemeClr val="bg1"/>
                </a:solidFill>
                <a:latin typeface="微软雅黑" pitchFamily="34" charset="-122"/>
                <a:ea typeface="微软雅黑" pitchFamily="34" charset="-122"/>
              </a:rPr>
              <a:t>2</a:t>
            </a:r>
            <a:endParaRPr lang="zh-CN" altLang="en-US" sz="2000" dirty="0">
              <a:solidFill>
                <a:schemeClr val="bg1"/>
              </a:solidFill>
              <a:latin typeface="微软雅黑" pitchFamily="34" charset="-122"/>
              <a:ea typeface="微软雅黑" pitchFamily="34" charset="-122"/>
            </a:endParaRPr>
          </a:p>
        </p:txBody>
      </p:sp>
      <p:grpSp>
        <p:nvGrpSpPr>
          <p:cNvPr id="155" name="组合 154"/>
          <p:cNvGrpSpPr/>
          <p:nvPr/>
        </p:nvGrpSpPr>
        <p:grpSpPr>
          <a:xfrm>
            <a:off x="4947189" y="2441974"/>
            <a:ext cx="6439519" cy="1565939"/>
            <a:chOff x="4389024" y="2399005"/>
            <a:chExt cx="6439519" cy="1565939"/>
          </a:xfrm>
        </p:grpSpPr>
        <p:sp>
          <p:nvSpPr>
            <p:cNvPr id="156" name="矩形 155"/>
            <p:cNvSpPr/>
            <p:nvPr/>
          </p:nvSpPr>
          <p:spPr>
            <a:xfrm>
              <a:off x="4443462" y="2399005"/>
              <a:ext cx="6076087" cy="1384995"/>
            </a:xfrm>
            <a:prstGeom prst="rect">
              <a:avLst/>
            </a:prstGeom>
          </p:spPr>
          <p:txBody>
            <a:bodyPr wrap="square">
              <a:spAutoFit/>
            </a:bodyPr>
            <a:lstStyle/>
            <a:p>
              <a:pPr>
                <a:lnSpc>
                  <a:spcPct val="150000"/>
                </a:lnSpc>
              </a:pPr>
              <a:r>
                <a:rPr lang="vi-VN" sz="2800" b="1" dirty="0">
                  <a:solidFill>
                    <a:srgbClr val="002060"/>
                  </a:solidFill>
                  <a:latin typeface="+mj-lt"/>
                </a:rPr>
                <a:t>II</a:t>
              </a:r>
              <a:r>
                <a:rPr lang="it-IT" sz="2800" b="1" dirty="0">
                  <a:solidFill>
                    <a:srgbClr val="002060"/>
                  </a:solidFill>
                  <a:latin typeface="+mj-lt"/>
                </a:rPr>
                <a:t>. </a:t>
              </a:r>
              <a:r>
                <a:rPr lang="vi-VN" sz="2800" b="1" dirty="0">
                  <a:solidFill>
                    <a:srgbClr val="002060"/>
                  </a:solidFill>
                  <a:latin typeface="+mj-lt"/>
                </a:rPr>
                <a:t>Cơ chế hấp thụ nước và ion khoáng ở rễ cây</a:t>
              </a:r>
              <a:endParaRPr lang="en-US" sz="2800" dirty="0">
                <a:solidFill>
                  <a:srgbClr val="002060"/>
                </a:solidFill>
                <a:effectLst/>
                <a:latin typeface="+mj-lt"/>
              </a:endParaRPr>
            </a:p>
          </p:txBody>
        </p:sp>
        <p:sp>
          <p:nvSpPr>
            <p:cNvPr id="157" name="矩形 156"/>
            <p:cNvSpPr/>
            <p:nvPr/>
          </p:nvSpPr>
          <p:spPr>
            <a:xfrm>
              <a:off x="4389024" y="3414985"/>
              <a:ext cx="6439519" cy="549959"/>
            </a:xfrm>
            <a:prstGeom prst="rect">
              <a:avLst/>
            </a:prstGeom>
          </p:spPr>
          <p:txBody>
            <a:bodyPr wrap="square">
              <a:spAutoFit/>
            </a:bodyPr>
            <a:lstStyle/>
            <a:p>
              <a:pPr>
                <a:lnSpc>
                  <a:spcPct val="130000"/>
                </a:lnSpc>
              </a:pPr>
              <a:endParaRPr lang="en-US" altLang="zh-CN" sz="2600" dirty="0">
                <a:solidFill>
                  <a:srgbClr val="042B69"/>
                </a:solidFill>
                <a:latin typeface="Times" panose="020B0500000000000000" pitchFamily="34" charset="0"/>
                <a:ea typeface="Times" panose="020B0500000000000000" pitchFamily="34" charset="0"/>
                <a:cs typeface="Times" panose="020B0500000000000000" pitchFamily="34" charset="0"/>
              </a:endParaRPr>
            </a:p>
          </p:txBody>
        </p:sp>
      </p:grpSp>
    </p:spTree>
    <p:extLst>
      <p:ext uri="{BB962C8B-B14F-4D97-AF65-F5344CB8AC3E}">
        <p14:creationId xmlns:p14="http://schemas.microsoft.com/office/powerpoint/2010/main" val="21788083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7575" y="104032"/>
            <a:ext cx="8856002" cy="707731"/>
            <a:chOff x="228630" y="333151"/>
            <a:chExt cx="8789250" cy="849266"/>
          </a:xfrm>
        </p:grpSpPr>
        <p:sp>
          <p:nvSpPr>
            <p:cNvPr id="6" name="梯形 5"/>
            <p:cNvSpPr/>
            <p:nvPr/>
          </p:nvSpPr>
          <p:spPr>
            <a:xfrm rot="5400000">
              <a:off x="4198622" y="-3636841"/>
              <a:ext cx="849266" cy="8789249"/>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228630" y="511415"/>
              <a:ext cx="8789250" cy="39480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800" b="1" i="1" dirty="0">
                  <a:latin typeface="Times New Roman" panose="02020603050405020304" pitchFamily="18" charset="0"/>
                  <a:ea typeface="Times" panose="020B0500000000000000" pitchFamily="34" charset="0"/>
                  <a:cs typeface="Times New Roman" panose="02020603050405020304" pitchFamily="18" charset="0"/>
                </a:rPr>
                <a:t>1.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Hấp</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thụ</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nước</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và</a:t>
              </a:r>
              <a:r>
                <a:rPr lang="en-US" sz="2800" b="1" i="1" dirty="0">
                  <a:latin typeface="Times New Roman" panose="02020603050405020304" pitchFamily="18" charset="0"/>
                  <a:ea typeface="Times" panose="020B0500000000000000" pitchFamily="34" charset="0"/>
                  <a:cs typeface="Times New Roman" panose="02020603050405020304" pitchFamily="18" charset="0"/>
                </a:rPr>
                <a:t> ion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khoáng</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từ</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đất</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vào</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tế</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bào</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lông</a:t>
              </a:r>
              <a:r>
                <a:rPr lang="en-US" sz="2800" b="1" i="1" dirty="0">
                  <a:latin typeface="Times New Roman" panose="02020603050405020304" pitchFamily="18" charset="0"/>
                  <a:ea typeface="Times" panose="020B0500000000000000" pitchFamily="34" charset="0"/>
                  <a:cs typeface="Times New Roman" panose="02020603050405020304" pitchFamily="18" charset="0"/>
                </a:rPr>
                <a:t> </a:t>
              </a:r>
              <a:r>
                <a:rPr lang="en-US" sz="2800" b="1" i="1" dirty="0" err="1">
                  <a:latin typeface="Times New Roman" panose="02020603050405020304" pitchFamily="18" charset="0"/>
                  <a:ea typeface="Times" panose="020B0500000000000000" pitchFamily="34" charset="0"/>
                  <a:cs typeface="Times New Roman" panose="02020603050405020304" pitchFamily="18" charset="0"/>
                </a:rPr>
                <a:t>hút</a:t>
              </a:r>
              <a:endParaRPr lang="en-US" sz="2800" dirty="0">
                <a:effectLst/>
                <a:latin typeface="Times New Roman" panose="02020603050405020304" pitchFamily="18" charset="0"/>
                <a:ea typeface="Times" panose="020B0500000000000000" pitchFamily="34" charset="0"/>
                <a:cs typeface="Times New Roman" panose="02020603050405020304" pitchFamily="18"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3" y="2023040"/>
            <a:ext cx="1135872" cy="1135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61" y="4236097"/>
            <a:ext cx="988914" cy="988914"/>
          </a:xfrm>
          <a:prstGeom prst="rect">
            <a:avLst/>
          </a:prstGeom>
        </p:spPr>
      </p:pic>
      <p:cxnSp>
        <p:nvCxnSpPr>
          <p:cNvPr id="7" name="Straight Arrow Connector 6"/>
          <p:cNvCxnSpPr/>
          <p:nvPr/>
        </p:nvCxnSpPr>
        <p:spPr>
          <a:xfrm>
            <a:off x="2024743" y="2590976"/>
            <a:ext cx="57196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2146041" y="4730553"/>
            <a:ext cx="559836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2146041" y="4730554"/>
            <a:ext cx="5598367" cy="19408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22931"/>
          <a:stretch/>
        </p:blipFill>
        <p:spPr>
          <a:xfrm>
            <a:off x="8963577" y="3977305"/>
            <a:ext cx="2914554" cy="2246213"/>
          </a:xfrm>
          <a:prstGeom prst="rect">
            <a:avLst/>
          </a:prstGeom>
        </p:spPr>
      </p:pic>
      <p:sp>
        <p:nvSpPr>
          <p:cNvPr id="14" name="Oval 13"/>
          <p:cNvSpPr/>
          <p:nvPr/>
        </p:nvSpPr>
        <p:spPr>
          <a:xfrm>
            <a:off x="9193878" y="1171662"/>
            <a:ext cx="2453951" cy="851378"/>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panose="020B0500000000000000" pitchFamily="34" charset="0"/>
                <a:ea typeface="Times" panose="020B0500000000000000" pitchFamily="34" charset="0"/>
                <a:cs typeface="Times" panose="020B0500000000000000" pitchFamily="34" charset="0"/>
              </a:rPr>
              <a:t>ĐẤT</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1" name="Oval 20"/>
          <p:cNvSpPr/>
          <p:nvPr/>
        </p:nvSpPr>
        <p:spPr>
          <a:xfrm>
            <a:off x="9193878" y="2733223"/>
            <a:ext cx="2453951" cy="851378"/>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TẾ BÀO LÔNG HÚT</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cxnSp>
        <p:nvCxnSpPr>
          <p:cNvPr id="16" name="Straight Arrow Connector 15"/>
          <p:cNvCxnSpPr>
            <a:stCxn id="14" idx="4"/>
            <a:endCxn id="21" idx="0"/>
          </p:cNvCxnSpPr>
          <p:nvPr/>
        </p:nvCxnSpPr>
        <p:spPr>
          <a:xfrm>
            <a:off x="10420854" y="2023040"/>
            <a:ext cx="0" cy="710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3974626" y="2221644"/>
            <a:ext cx="2304662"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THẨM THẤU</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42387" y="2582007"/>
            <a:ext cx="3284375" cy="369332"/>
          </a:xfrm>
          <a:prstGeom prst="rect">
            <a:avLst/>
          </a:prstGeom>
          <a:noFill/>
        </p:spPr>
        <p:txBody>
          <a:bodyPr wrap="square" rtlCol="0">
            <a:spAutoFit/>
          </a:bodyPr>
          <a:lstStyle/>
          <a:p>
            <a:pPr algn="ctr"/>
            <a:r>
              <a:rPr lang="en-US" dirty="0" smtClean="0">
                <a:solidFill>
                  <a:srgbClr val="002060"/>
                </a:solidFill>
                <a:latin typeface="Times New Roman" panose="02020603050405020304" pitchFamily="18" charset="0"/>
                <a:cs typeface="Times New Roman" panose="02020603050405020304" pitchFamily="18" charset="0"/>
              </a:rPr>
              <a:t>Do </a:t>
            </a:r>
            <a:r>
              <a:rPr lang="en-US" dirty="0" err="1" smtClean="0">
                <a:solidFill>
                  <a:srgbClr val="002060"/>
                </a:solidFill>
                <a:latin typeface="Times New Roman" panose="02020603050405020304" pitchFamily="18" charset="0"/>
                <a:cs typeface="Times New Roman" panose="02020603050405020304" pitchFamily="18" charset="0"/>
              </a:rPr>
              <a:t>chênh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lệch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thế</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nước</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4535576" y="4730553"/>
            <a:ext cx="3284375" cy="369332"/>
          </a:xfrm>
          <a:prstGeom prst="rect">
            <a:avLst/>
          </a:prstGeom>
          <a:noFill/>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Do </a:t>
            </a:r>
            <a:r>
              <a:rPr lang="en-US" dirty="0" err="1">
                <a:solidFill>
                  <a:srgbClr val="002060"/>
                </a:solidFill>
                <a:latin typeface="Times New Roman" panose="02020603050405020304" pitchFamily="18" charset="0"/>
                <a:cs typeface="Times New Roman" panose="02020603050405020304" pitchFamily="18" charset="0"/>
              </a:rPr>
              <a:t>chênh</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lệch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građien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nồng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4460033" y="4315721"/>
            <a:ext cx="3284375"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THỤ ĐỘNG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rot="1155501">
            <a:off x="4699966" y="5839648"/>
            <a:ext cx="3284375"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CHỦ ĐỘNG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rot="1175430">
            <a:off x="3734025" y="5858580"/>
            <a:ext cx="3284375" cy="646331"/>
          </a:xfrm>
          <a:prstGeom prst="rect">
            <a:avLst/>
          </a:prstGeom>
          <a:noFill/>
        </p:spPr>
        <p:txBody>
          <a:bodyPr wrap="square" rtlCol="0">
            <a:spAutoFit/>
          </a:bodyPr>
          <a:lstStyle/>
          <a:p>
            <a:pPr algn="ctr"/>
            <a:r>
              <a:rPr lang="vi-VN" b="1" dirty="0" smtClean="0">
                <a:solidFill>
                  <a:srgbClr val="002060"/>
                </a:solidFill>
                <a:latin typeface="Times New Roman" panose="02020603050405020304" pitchFamily="18" charset="0"/>
                <a:cs typeface="Times New Roman" panose="02020603050405020304" pitchFamily="18" charset="0"/>
              </a:rPr>
              <a:t>N</a:t>
            </a:r>
            <a:r>
              <a:rPr lang="en-US" b="1" dirty="0" err="1" smtClean="0">
                <a:solidFill>
                  <a:srgbClr val="002060"/>
                </a:solidFill>
                <a:latin typeface="Times New Roman" panose="02020603050405020304" pitchFamily="18" charset="0"/>
                <a:cs typeface="Times New Roman" panose="02020603050405020304" pitchFamily="18" charset="0"/>
              </a:rPr>
              <a:t>gược</a:t>
            </a:r>
            <a:r>
              <a:rPr lang="en-US" b="1"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chiều</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građien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nồng</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độ</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và</a:t>
            </a:r>
            <a:r>
              <a:rPr lang="en-US"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42B69"/>
                </a:solidFill>
                <a:latin typeface="Times New Roman" panose="02020603050405020304" pitchFamily="18" charset="0"/>
                <a:cs typeface="Times New Roman" panose="02020603050405020304" pitchFamily="18" charset="0"/>
              </a:rPr>
              <a:t>tiêu</a:t>
            </a:r>
            <a:r>
              <a:rPr lang="en-US" b="1" dirty="0" smtClean="0">
                <a:solidFill>
                  <a:srgbClr val="042B69"/>
                </a:solidFill>
                <a:latin typeface="Times New Roman" panose="02020603050405020304" pitchFamily="18" charset="0"/>
                <a:cs typeface="Times New Roman" panose="02020603050405020304" pitchFamily="18" charset="0"/>
              </a:rPr>
              <a:t> </a:t>
            </a:r>
            <a:r>
              <a:rPr lang="en-US" b="1" dirty="0" err="1" smtClean="0">
                <a:solidFill>
                  <a:srgbClr val="042B69"/>
                </a:solidFill>
                <a:latin typeface="Times New Roman" panose="02020603050405020304" pitchFamily="18" charset="0"/>
                <a:cs typeface="Times New Roman" panose="02020603050405020304" pitchFamily="18" charset="0"/>
              </a:rPr>
              <a:t>tốn</a:t>
            </a:r>
            <a:r>
              <a:rPr lang="en-US" b="1" dirty="0" smtClean="0">
                <a:solidFill>
                  <a:srgbClr val="042B69"/>
                </a:solidFill>
                <a:latin typeface="Times New Roman" panose="02020603050405020304" pitchFamily="18" charset="0"/>
                <a:cs typeface="Times New Roman" panose="02020603050405020304" pitchFamily="18" charset="0"/>
              </a:rPr>
              <a:t> ATP </a:t>
            </a:r>
            <a:endParaRPr lang="en-US" b="1" dirty="0">
              <a:solidFill>
                <a:srgbClr val="042B6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21952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6100" y="87015"/>
            <a:ext cx="11767084" cy="770006"/>
            <a:chOff x="297155" y="329611"/>
            <a:chExt cx="11767084" cy="880537"/>
          </a:xfrm>
        </p:grpSpPr>
        <p:sp>
          <p:nvSpPr>
            <p:cNvPr id="6" name="梯形 5"/>
            <p:cNvSpPr/>
            <p:nvPr/>
          </p:nvSpPr>
          <p:spPr>
            <a:xfrm rot="5400000">
              <a:off x="5756064" y="-5129298"/>
              <a:ext cx="849266" cy="11767084"/>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400185" y="472585"/>
              <a:ext cx="10494540" cy="737563"/>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800" b="1" i="1" dirty="0">
                  <a:latin typeface="Times" panose="020B0500000000000000" pitchFamily="34" charset="0"/>
                  <a:ea typeface="Times" panose="020B0500000000000000" pitchFamily="34" charset="0"/>
                  <a:cs typeface="Times" panose="020B0500000000000000" pitchFamily="34" charset="0"/>
                </a:rPr>
                <a:t>2. </a:t>
              </a:r>
              <a:r>
                <a:rPr lang="en-US" sz="2800" b="1" i="1" dirty="0" err="1">
                  <a:latin typeface="Times" panose="020B0500000000000000" pitchFamily="34" charset="0"/>
                  <a:ea typeface="Times" panose="020B0500000000000000" pitchFamily="34" charset="0"/>
                  <a:cs typeface="Times" panose="020B0500000000000000" pitchFamily="34" charset="0"/>
                </a:rPr>
                <a:t>Dòng</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nước</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và</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các</a:t>
              </a:r>
              <a:r>
                <a:rPr lang="en-US" sz="2800" b="1" i="1" dirty="0">
                  <a:latin typeface="Times" panose="020B0500000000000000" pitchFamily="34" charset="0"/>
                  <a:ea typeface="Times" panose="020B0500000000000000" pitchFamily="34" charset="0"/>
                  <a:cs typeface="Times" panose="020B0500000000000000" pitchFamily="34" charset="0"/>
                </a:rPr>
                <a:t> ion </a:t>
              </a:r>
              <a:r>
                <a:rPr lang="en-US" sz="2800" b="1" i="1" dirty="0" err="1">
                  <a:latin typeface="Times" panose="020B0500000000000000" pitchFamily="34" charset="0"/>
                  <a:ea typeface="Times" panose="020B0500000000000000" pitchFamily="34" charset="0"/>
                  <a:cs typeface="Times" panose="020B0500000000000000" pitchFamily="34" charset="0"/>
                </a:rPr>
                <a:t>khoáng</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đi</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từ</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đất</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vào</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mạch</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gỗ</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của</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rễ</a:t>
              </a:r>
              <a:endParaRPr lang="en-US" sz="2800" dirty="0">
                <a:latin typeface="Times" panose="020B0500000000000000" pitchFamily="34" charset="0"/>
                <a:ea typeface="Times" panose="020B0500000000000000" pitchFamily="34" charset="0"/>
                <a:cs typeface="Times" panose="020B0500000000000000" pitchFamily="34" charset="0"/>
              </a:endParaRPr>
            </a:p>
            <a:p>
              <a:endParaRPr lang="en-US" sz="2800" dirty="0">
                <a:latin typeface="Times" panose="020B0500000000000000" pitchFamily="34" charset="0"/>
                <a:ea typeface="Times" panose="020B0500000000000000" pitchFamily="34" charset="0"/>
                <a:cs typeface="Times" panose="020B0500000000000000" pitchFamily="34" charset="0"/>
              </a:endParaRPr>
            </a:p>
          </p:txBody>
        </p:sp>
      </p:grpSp>
      <p:grpSp>
        <p:nvGrpSpPr>
          <p:cNvPr id="31" name="组合 30"/>
          <p:cNvGrpSpPr/>
          <p:nvPr/>
        </p:nvGrpSpPr>
        <p:grpSpPr>
          <a:xfrm>
            <a:off x="6805114" y="829676"/>
            <a:ext cx="5086454" cy="5227850"/>
            <a:chOff x="6334202" y="-69353"/>
            <a:chExt cx="6258343" cy="6432317"/>
          </a:xfrm>
        </p:grpSpPr>
        <p:sp>
          <p:nvSpPr>
            <p:cNvPr id="32" name="矩形 83"/>
            <p:cNvSpPr>
              <a:spLocks noChangeArrowheads="1"/>
            </p:cNvSpPr>
            <p:nvPr/>
          </p:nvSpPr>
          <p:spPr bwMode="auto">
            <a:xfrm>
              <a:off x="6520227" y="385072"/>
              <a:ext cx="5998061" cy="5871936"/>
            </a:xfrm>
            <a:prstGeom prst="rect">
              <a:avLst/>
            </a:prstGeom>
            <a:noFill/>
            <a:ln w="9525" cmpd="sng">
              <a:solidFill>
                <a:schemeClr val="accent1">
                  <a:lumMod val="50000"/>
                </a:schemeClr>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sp>
          <p:nvSpPr>
            <p:cNvPr id="33" name="TextBox 84"/>
            <p:cNvSpPr txBox="1">
              <a:spLocks noChangeArrowheads="1"/>
            </p:cNvSpPr>
            <p:nvPr/>
          </p:nvSpPr>
          <p:spPr bwMode="auto">
            <a:xfrm>
              <a:off x="6334202" y="-69353"/>
              <a:ext cx="4535085" cy="45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en-US" dirty="0">
                <a:effectLst/>
              </a:endParaRPr>
            </a:p>
          </p:txBody>
        </p:sp>
        <p:sp>
          <p:nvSpPr>
            <p:cNvPr id="34" name="Freeform 12"/>
            <p:cNvSpPr>
              <a:spLocks/>
            </p:cNvSpPr>
            <p:nvPr/>
          </p:nvSpPr>
          <p:spPr bwMode="auto">
            <a:xfrm>
              <a:off x="6436300" y="225913"/>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lumMod val="50000"/>
              </a:schemeClr>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sp>
          <p:nvSpPr>
            <p:cNvPr id="35" name="Freeform 12"/>
            <p:cNvSpPr>
              <a:spLocks/>
            </p:cNvSpPr>
            <p:nvPr/>
          </p:nvSpPr>
          <p:spPr bwMode="auto">
            <a:xfrm flipH="1" flipV="1">
              <a:off x="12063907" y="5832739"/>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lumMod val="50000"/>
              </a:schemeClr>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grpSp>
      <p:sp>
        <p:nvSpPr>
          <p:cNvPr id="3" name="Rectangle 2"/>
          <p:cNvSpPr/>
          <p:nvPr/>
        </p:nvSpPr>
        <p:spPr>
          <a:xfrm>
            <a:off x="7102917" y="1285122"/>
            <a:ext cx="4653653" cy="4524315"/>
          </a:xfrm>
          <a:prstGeom prst="rect">
            <a:avLst/>
          </a:prstGeom>
        </p:spPr>
        <p:txBody>
          <a:bodyPr wrap="square">
            <a:spAutoFit/>
          </a:bodyPr>
          <a:lstStyle/>
          <a:p>
            <a:pPr algn="just">
              <a:lnSpc>
                <a:spcPct val="150000"/>
              </a:lnSpc>
            </a:pPr>
            <a:r>
              <a:rPr lang="it-IT"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it-IT" sz="2400" b="1" dirty="0">
                <a:solidFill>
                  <a:srgbClr val="002060"/>
                </a:solidFill>
                <a:latin typeface="Times" panose="020B0500000000000000" pitchFamily="34" charset="0"/>
                <a:ea typeface="Times" panose="020B0500000000000000" pitchFamily="34" charset="0"/>
                <a:cs typeface="Times" panose="020B0500000000000000" pitchFamily="34" charset="0"/>
              </a:rPr>
              <a:t>Con đường gian bào</a:t>
            </a:r>
            <a:r>
              <a:rPr lang="en-US" sz="24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Apoplast</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có</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đai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Caspari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điều</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chỉnh</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dòng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vận</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chuyển</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vào</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trung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trụ</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sym typeface="Symbol" panose="05050102010706020507" pitchFamily="18" charset="2"/>
              </a:rPr>
              <a:t></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 tốc độ vận chuyển nhanh, không chọn lọc</a:t>
            </a:r>
            <a:r>
              <a:rPr lang="it-IT" sz="2400" dirty="0">
                <a:solidFill>
                  <a:srgbClr val="002060"/>
                </a:solidFill>
                <a:latin typeface="Times" panose="020B0500000000000000" pitchFamily="34" charset="0"/>
                <a:ea typeface="Times" panose="020B0500000000000000" pitchFamily="34" charset="0"/>
                <a:cs typeface="Times" panose="020B0500000000000000" pitchFamily="34" charset="0"/>
              </a:rPr>
              <a:t>.</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a:p>
            <a:pPr algn="just">
              <a:lnSpc>
                <a:spcPct val="150000"/>
              </a:lnSpc>
            </a:pPr>
            <a:r>
              <a:rPr lang="it-IT"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it-IT" sz="2400" b="1" dirty="0">
                <a:solidFill>
                  <a:srgbClr val="002060"/>
                </a:solidFill>
                <a:latin typeface="Times" panose="020B0500000000000000" pitchFamily="34" charset="0"/>
                <a:ea typeface="Times" panose="020B0500000000000000" pitchFamily="34" charset="0"/>
                <a:cs typeface="Times" panose="020B0500000000000000" pitchFamily="34" charset="0"/>
              </a:rPr>
              <a:t>Con đường tế bào chất </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(Symplast): Từ lông hút → tế bào sống → mạch gỗ </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sym typeface="Symbol" panose="05050102010706020507" pitchFamily="18" charset="2"/>
              </a:rPr>
              <a:t></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 tốc độ vận chuyển chậm, có chọn lọc</a:t>
            </a:r>
            <a:r>
              <a:rPr lang="it-IT" sz="2400" dirty="0">
                <a:solidFill>
                  <a:srgbClr val="002060"/>
                </a:solidFill>
                <a:latin typeface="Times" panose="020B0500000000000000" pitchFamily="34" charset="0"/>
                <a:ea typeface="Times" panose="020B0500000000000000" pitchFamily="34" charset="0"/>
                <a:cs typeface="Times" panose="020B0500000000000000" pitchFamily="34" charset="0"/>
              </a:rPr>
              <a:t>.</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62" y="1023421"/>
            <a:ext cx="5246980" cy="2803644"/>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4701600" y="1872000"/>
              <a:ext cx="6859800" cy="2238840"/>
            </p14:xfrm>
          </p:contentPart>
        </mc:Choice>
        <mc:Fallback>
          <p:pic>
            <p:nvPicPr>
              <p:cNvPr id="4" name="Ink 3"/>
              <p:cNvPicPr/>
              <p:nvPr/>
            </p:nvPicPr>
            <p:blipFill>
              <a:blip r:embed="rId5"/>
              <a:stretch>
                <a:fillRect/>
              </a:stretch>
            </p:blipFill>
            <p:spPr>
              <a:xfrm>
                <a:off x="4692240" y="1862640"/>
                <a:ext cx="6878520" cy="2257560"/>
              </a:xfrm>
              <a:prstGeom prst="rect">
                <a:avLst/>
              </a:prstGeom>
            </p:spPr>
          </p:pic>
        </mc:Fallback>
      </mc:AlternateContent>
    </p:spTree>
    <p:extLst>
      <p:ext uri="{BB962C8B-B14F-4D97-AF65-F5344CB8AC3E}">
        <p14:creationId xmlns:p14="http://schemas.microsoft.com/office/powerpoint/2010/main" val="35487859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715" y="2205247"/>
            <a:ext cx="11418840" cy="44704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441" y="-12896"/>
            <a:ext cx="4151224" cy="2218143"/>
          </a:xfrm>
          <a:prstGeom prst="rect">
            <a:avLst/>
          </a:prstGeom>
        </p:spPr>
      </p:pic>
    </p:spTree>
    <p:extLst>
      <p:ext uri="{BB962C8B-B14F-4D97-AF65-F5344CB8AC3E}">
        <p14:creationId xmlns:p14="http://schemas.microsoft.com/office/powerpoint/2010/main" val="3914555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885918" y="304366"/>
            <a:ext cx="3515546" cy="6124426"/>
            <a:chOff x="4819650" y="2165561"/>
            <a:chExt cx="2522469" cy="4006494"/>
          </a:xfrm>
        </p:grpSpPr>
        <p:sp>
          <p:nvSpPr>
            <p:cNvPr id="18" name="Freeform 5"/>
            <p:cNvSpPr/>
            <p:nvPr/>
          </p:nvSpPr>
          <p:spPr bwMode="auto">
            <a:xfrm>
              <a:off x="4819650" y="3213236"/>
              <a:ext cx="506412" cy="1024650"/>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9" name="Freeform 6"/>
            <p:cNvSpPr/>
            <p:nvPr/>
          </p:nvSpPr>
          <p:spPr bwMode="auto">
            <a:xfrm>
              <a:off x="4856097" y="2165561"/>
              <a:ext cx="1218075" cy="1034244"/>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0" name="Freeform 7"/>
            <p:cNvSpPr/>
            <p:nvPr/>
          </p:nvSpPr>
          <p:spPr bwMode="auto">
            <a:xfrm>
              <a:off x="5103546" y="4251318"/>
              <a:ext cx="970623" cy="1028488"/>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1" name="Freeform 8"/>
            <p:cNvSpPr/>
            <p:nvPr/>
          </p:nvSpPr>
          <p:spPr bwMode="auto">
            <a:xfrm>
              <a:off x="6835707" y="3213236"/>
              <a:ext cx="506412" cy="1024650"/>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2" name="Freeform 9"/>
            <p:cNvSpPr/>
            <p:nvPr/>
          </p:nvSpPr>
          <p:spPr bwMode="auto">
            <a:xfrm>
              <a:off x="6087599" y="2165561"/>
              <a:ext cx="1218075" cy="1034244"/>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3" name="Freeform 10"/>
            <p:cNvSpPr/>
            <p:nvPr/>
          </p:nvSpPr>
          <p:spPr bwMode="auto">
            <a:xfrm>
              <a:off x="6087597" y="4251318"/>
              <a:ext cx="974460" cy="1028488"/>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9" name="Rectangle 16"/>
            <p:cNvSpPr>
              <a:spLocks noChangeArrowheads="1"/>
            </p:cNvSpPr>
            <p:nvPr/>
          </p:nvSpPr>
          <p:spPr bwMode="auto">
            <a:xfrm flipV="1">
              <a:off x="5438957" y="2823946"/>
              <a:ext cx="1297280" cy="41941"/>
            </a:xfrm>
            <a:prstGeom prst="rect">
              <a:avLst/>
            </a:pr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30" name="Freeform 17"/>
            <p:cNvSpPr/>
            <p:nvPr/>
          </p:nvSpPr>
          <p:spPr bwMode="auto">
            <a:xfrm>
              <a:off x="5535149" y="5396853"/>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31" name="Freeform 18"/>
            <p:cNvSpPr/>
            <p:nvPr/>
          </p:nvSpPr>
          <p:spPr bwMode="auto">
            <a:xfrm>
              <a:off x="5535149" y="5546520"/>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32" name="Freeform 19"/>
            <p:cNvSpPr/>
            <p:nvPr/>
          </p:nvSpPr>
          <p:spPr bwMode="auto">
            <a:xfrm>
              <a:off x="5535149" y="5700026"/>
              <a:ext cx="1091472" cy="92103"/>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33" name="Freeform 20"/>
            <p:cNvSpPr/>
            <p:nvPr/>
          </p:nvSpPr>
          <p:spPr bwMode="auto">
            <a:xfrm>
              <a:off x="5535149" y="5849694"/>
              <a:ext cx="1091472" cy="322361"/>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46" name="Rectangle 24"/>
            <p:cNvSpPr>
              <a:spLocks noChangeArrowheads="1"/>
            </p:cNvSpPr>
            <p:nvPr/>
          </p:nvSpPr>
          <p:spPr bwMode="auto">
            <a:xfrm>
              <a:off x="5194335" y="2544343"/>
              <a:ext cx="1759668" cy="25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2400" b="1" dirty="0" err="1" smtClean="0">
                  <a:solidFill>
                    <a:schemeClr val="bg1">
                      <a:lumMod val="50000"/>
                    </a:schemeClr>
                  </a:solidFill>
                  <a:latin typeface="Times" panose="020B0500000000000000" pitchFamily="34" charset="0"/>
                  <a:ea typeface="Times" panose="020B0500000000000000" pitchFamily="34" charset="0"/>
                  <a:cs typeface="Times" panose="020B0500000000000000" pitchFamily="34" charset="0"/>
                </a:rPr>
                <a:t>Câu</a:t>
              </a:r>
              <a:r>
                <a:rPr lang="en-US" altLang="zh-CN" sz="2400" b="1" dirty="0" smtClean="0">
                  <a:solidFill>
                    <a:schemeClr val="bg1">
                      <a:lumMod val="50000"/>
                    </a:schemeClr>
                  </a:solidFill>
                  <a:latin typeface="Times" panose="020B0500000000000000" pitchFamily="34" charset="0"/>
                  <a:ea typeface="Times" panose="020B0500000000000000" pitchFamily="34" charset="0"/>
                  <a:cs typeface="Times" panose="020B0500000000000000" pitchFamily="34" charset="0"/>
                </a:rPr>
                <a:t> </a:t>
              </a:r>
              <a:r>
                <a:rPr lang="en-US" altLang="zh-CN" sz="2400" b="1" dirty="0" err="1" smtClean="0">
                  <a:solidFill>
                    <a:schemeClr val="bg1">
                      <a:lumMod val="50000"/>
                    </a:schemeClr>
                  </a:solidFill>
                  <a:latin typeface="Times" panose="020B0500000000000000" pitchFamily="34" charset="0"/>
                  <a:ea typeface="Times" panose="020B0500000000000000" pitchFamily="34" charset="0"/>
                  <a:cs typeface="Times" panose="020B0500000000000000" pitchFamily="34" charset="0"/>
                </a:rPr>
                <a:t>hỏi</a:t>
              </a:r>
              <a:endParaRPr lang="zh-CN" altLang="en-US" sz="2400" dirty="0">
                <a:solidFill>
                  <a:schemeClr val="bg1">
                    <a:lumMod val="50000"/>
                  </a:schemeClr>
                </a:solidFill>
                <a:latin typeface="Times" panose="020B0500000000000000" pitchFamily="34" charset="0"/>
                <a:ea typeface="Times" panose="020B0500000000000000" pitchFamily="34" charset="0"/>
                <a:cs typeface="Times" panose="020B0500000000000000" pitchFamily="34" charset="0"/>
              </a:endParaRPr>
            </a:p>
          </p:txBody>
        </p:sp>
        <p:sp>
          <p:nvSpPr>
            <p:cNvPr id="47" name="矩形 46"/>
            <p:cNvSpPr/>
            <p:nvPr/>
          </p:nvSpPr>
          <p:spPr>
            <a:xfrm>
              <a:off x="5326062" y="2860129"/>
              <a:ext cx="1481361" cy="1751676"/>
            </a:xfrm>
            <a:prstGeom prst="rect">
              <a:avLst/>
            </a:prstGeom>
          </p:spPr>
          <p:txBody>
            <a:bodyPr wrap="square">
              <a:spAutoFit/>
            </a:bodyPr>
            <a:lstStyle/>
            <a:p>
              <a:pPr lvl="0" algn="ctr">
                <a:lnSpc>
                  <a:spcPct val="120000"/>
                </a:lnSpc>
                <a:spcBef>
                  <a:spcPts val="300"/>
                </a:spcBef>
              </a:pPr>
              <a:r>
                <a:rPr lang="en-US" sz="2800" dirty="0" err="1">
                  <a:latin typeface="Times" panose="020B0500000000000000" pitchFamily="34" charset="0"/>
                  <a:ea typeface="Times" panose="020B0500000000000000" pitchFamily="34" charset="0"/>
                  <a:cs typeface="Times" panose="020B0500000000000000" pitchFamily="34" charset="0"/>
                </a:rPr>
                <a:t>Vì</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sao</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nước</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từ</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lông</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hút</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vào</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mạch</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gỗ</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của</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rễ</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theo</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một</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chiều</a:t>
              </a:r>
              <a:r>
                <a:rPr lang="en-US" sz="2800" dirty="0">
                  <a:latin typeface="Times" panose="020B0500000000000000" pitchFamily="34" charset="0"/>
                  <a:ea typeface="Times" panose="020B0500000000000000" pitchFamily="34" charset="0"/>
                  <a:cs typeface="Times" panose="020B0500000000000000" pitchFamily="34" charset="0"/>
                </a:rPr>
                <a:t>?</a:t>
              </a:r>
              <a:endParaRPr lang="en-US" altLang="zh-CN" sz="2800" dirty="0">
                <a:solidFill>
                  <a:schemeClr val="bg1">
                    <a:lumMod val="50000"/>
                  </a:schemeClr>
                </a:solidFill>
                <a:latin typeface="Times" panose="020B0500000000000000" pitchFamily="34" charset="0"/>
                <a:ea typeface="Times" panose="020B0500000000000000" pitchFamily="34" charset="0"/>
                <a:cs typeface="Times" panose="020B0500000000000000" pitchFamily="34" charset="0"/>
              </a:endParaRPr>
            </a:p>
          </p:txBody>
        </p:sp>
      </p:grpSp>
      <p:sp>
        <p:nvSpPr>
          <p:cNvPr id="2" name="Rectangle 1"/>
          <p:cNvSpPr/>
          <p:nvPr/>
        </p:nvSpPr>
        <p:spPr>
          <a:xfrm>
            <a:off x="5361992" y="2471353"/>
            <a:ext cx="6092825" cy="1228478"/>
          </a:xfrm>
          <a:prstGeom prst="rect">
            <a:avLst/>
          </a:prstGeom>
        </p:spPr>
        <p:txBody>
          <a:bodyPr>
            <a:spAutoFit/>
          </a:bodyPr>
          <a:lstStyle/>
          <a:p>
            <a:pPr algn="just">
              <a:lnSpc>
                <a:spcPct val="150000"/>
              </a:lnSpc>
            </a:pPr>
            <a:r>
              <a:rPr lang="vi-VN" sz="2600" dirty="0">
                <a:solidFill>
                  <a:srgbClr val="3B3835"/>
                </a:solidFill>
                <a:latin typeface="+mj-lt"/>
              </a:rPr>
              <a:t>Sự chênh lệch áp suất thẩm thấu của tế bào theo hướng tăng dần từ ngoài vào).</a:t>
            </a:r>
            <a:endParaRPr lang="en-US" sz="2600" dirty="0">
              <a:latin typeface="+mj-lt"/>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9" name="组合 8"/>
          <p:cNvGrpSpPr/>
          <p:nvPr/>
        </p:nvGrpSpPr>
        <p:grpSpPr>
          <a:xfrm>
            <a:off x="177640" y="144379"/>
            <a:ext cx="11837636" cy="6563132"/>
            <a:chOff x="1369329" y="1733550"/>
            <a:chExt cx="9483285" cy="3558958"/>
          </a:xfrm>
        </p:grpSpPr>
        <p:sp>
          <p:nvSpPr>
            <p:cNvPr id="10" name="矩形 9"/>
            <p:cNvSpPr/>
            <p:nvPr/>
          </p:nvSpPr>
          <p:spPr>
            <a:xfrm>
              <a:off x="1627856" y="1922220"/>
              <a:ext cx="8964864" cy="3150086"/>
            </a:xfrm>
            <a:prstGeom prst="rect">
              <a:avLst/>
            </a:prstGeom>
            <a:blipFill dpi="0" rotWithShape="1">
              <a:blip r:embed="rId5"/>
              <a:srcRect/>
              <a:tile tx="0" ty="0" sx="50000" sy="50000" flip="none" algn="ctr"/>
            </a:blipFill>
            <a:ln>
              <a:noFill/>
            </a:ln>
            <a:effectLst>
              <a:outerShdw blurRad="254000" dir="51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1906416" y="2154849"/>
              <a:ext cx="8407745" cy="268482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369329" y="1733550"/>
              <a:ext cx="9483285" cy="355895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3" name="梯形 152"/>
          <p:cNvSpPr/>
          <p:nvPr/>
        </p:nvSpPr>
        <p:spPr>
          <a:xfrm rot="10800000">
            <a:off x="1742208" y="921302"/>
            <a:ext cx="2996480" cy="350392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594971" y="2031338"/>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smtClean="0">
                <a:solidFill>
                  <a:schemeClr val="bg1"/>
                </a:solidFill>
                <a:latin typeface="微软雅黑" pitchFamily="34" charset="-122"/>
                <a:ea typeface="微软雅黑" pitchFamily="34" charset="-122"/>
              </a:rPr>
              <a:t>3</a:t>
            </a:r>
            <a:endParaRPr lang="zh-CN" altLang="en-US" sz="2000" dirty="0">
              <a:solidFill>
                <a:schemeClr val="bg1"/>
              </a:solidFill>
              <a:latin typeface="微软雅黑" pitchFamily="34" charset="-122"/>
              <a:ea typeface="微软雅黑" pitchFamily="34" charset="-122"/>
            </a:endParaRPr>
          </a:p>
        </p:txBody>
      </p:sp>
      <p:sp>
        <p:nvSpPr>
          <p:cNvPr id="156" name="矩形 155"/>
          <p:cNvSpPr/>
          <p:nvPr/>
        </p:nvSpPr>
        <p:spPr>
          <a:xfrm>
            <a:off x="5086404" y="2242509"/>
            <a:ext cx="4920524" cy="1942519"/>
          </a:xfrm>
          <a:prstGeom prst="rect">
            <a:avLst/>
          </a:prstGeom>
        </p:spPr>
        <p:txBody>
          <a:bodyPr wrap="square">
            <a:spAutoFit/>
          </a:bodyPr>
          <a:lstStyle/>
          <a:p>
            <a:pPr>
              <a:lnSpc>
                <a:spcPct val="150000"/>
              </a:lnSpc>
            </a:pPr>
            <a:r>
              <a:rPr lang="vi-VN" sz="2800" dirty="0">
                <a:solidFill>
                  <a:srgbClr val="002060"/>
                </a:solidFill>
                <a:latin typeface="+mj-lt"/>
              </a:rPr>
              <a:t>III</a:t>
            </a:r>
            <a:r>
              <a:rPr lang="en-US" sz="2800" dirty="0">
                <a:solidFill>
                  <a:srgbClr val="002060"/>
                </a:solidFill>
                <a:latin typeface="+mj-lt"/>
              </a:rPr>
              <a:t>. </a:t>
            </a:r>
            <a:r>
              <a:rPr lang="pt-BR" sz="2800" dirty="0">
                <a:solidFill>
                  <a:srgbClr val="002060"/>
                </a:solidFill>
                <a:latin typeface="Times" panose="020B0500000000000000" pitchFamily="34" charset="0"/>
                <a:ea typeface="Times" panose="020B0500000000000000" pitchFamily="34" charset="0"/>
                <a:cs typeface="Times" panose="020B0500000000000000" pitchFamily="34" charset="0"/>
              </a:rPr>
              <a:t>Ảnh hưởng của các tác nhân môi trường đối với quá trình hấp thụ nước và ion khoáng ở rễ cây</a:t>
            </a:r>
            <a:endParaRPr lang="en-US" sz="2800" dirty="0">
              <a:solidFill>
                <a:srgbClr val="002060"/>
              </a:solidFill>
              <a:effectLst/>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4004195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2"/>
          <p:cNvSpPr/>
          <p:nvPr/>
        </p:nvSpPr>
        <p:spPr>
          <a:xfrm>
            <a:off x="1238178" y="6130713"/>
            <a:ext cx="10261991" cy="333588"/>
          </a:xfrm>
          <a:prstGeom prst="rect">
            <a:avLst/>
          </a:prstGeom>
          <a:noFill/>
          <a:ln w="12700" cap="flat" cmpd="sng" algn="ctr">
            <a:noFill/>
            <a:prstDash val="solid"/>
          </a:ln>
          <a:effectLst/>
        </p:spPr>
        <p:txBody>
          <a:bodyPr lIns="91440" tIns="0" rIns="91440" bIns="0" rtlCol="0" anchor="t"/>
          <a:lstStyle/>
          <a:p>
            <a:pPr algn="just">
              <a:defRPr/>
            </a:pPr>
            <a:endParaRPr lang="en-US" sz="1400" kern="0" dirty="0">
              <a:solidFill>
                <a:schemeClr val="bg1">
                  <a:lumMod val="50000"/>
                </a:schemeClr>
              </a:solidFill>
              <a:latin typeface="Arial" pitchFamily="34" charset="0"/>
              <a:cs typeface="Arial" pitchFamily="34" charset="0"/>
            </a:endParaRPr>
          </a:p>
        </p:txBody>
      </p:sp>
      <p:cxnSp>
        <p:nvCxnSpPr>
          <p:cNvPr id="23" name="品 11"/>
          <p:cNvCxnSpPr/>
          <p:nvPr>
            <p:custDataLst>
              <p:tags r:id="rId1"/>
            </p:custDataLst>
          </p:nvPr>
        </p:nvCxnSpPr>
        <p:spPr>
          <a:xfrm>
            <a:off x="543474" y="5935804"/>
            <a:ext cx="11296324" cy="0"/>
          </a:xfrm>
          <a:prstGeom prst="line">
            <a:avLst/>
          </a:prstGeom>
          <a:noFill/>
          <a:ln w="6350" cap="flat" cmpd="sng" algn="ctr">
            <a:solidFill>
              <a:schemeClr val="accent1">
                <a:lumMod val="50000"/>
              </a:schemeClr>
            </a:solidFill>
            <a:prstDash val="solid"/>
            <a:miter lim="800000"/>
          </a:ln>
          <a:effectLst/>
        </p:spPr>
      </p:cxnSp>
      <p:grpSp>
        <p:nvGrpSpPr>
          <p:cNvPr id="24" name="组合 1"/>
          <p:cNvGrpSpPr/>
          <p:nvPr/>
        </p:nvGrpSpPr>
        <p:grpSpPr>
          <a:xfrm>
            <a:off x="3178378" y="109244"/>
            <a:ext cx="5881645" cy="1067632"/>
            <a:chOff x="3204062" y="333151"/>
            <a:chExt cx="5881645" cy="849266"/>
          </a:xfrm>
        </p:grpSpPr>
        <p:sp>
          <p:nvSpPr>
            <p:cNvPr id="25" name="梯形 5"/>
            <p:cNvSpPr/>
            <p:nvPr/>
          </p:nvSpPr>
          <p:spPr>
            <a:xfrm rot="5400000">
              <a:off x="5686338" y="-2149124"/>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Copyright Notice"/>
            <p:cNvSpPr>
              <a:spLocks/>
            </p:cNvSpPr>
            <p:nvPr/>
          </p:nvSpPr>
          <p:spPr bwMode="auto">
            <a:xfrm>
              <a:off x="3204062" y="460429"/>
              <a:ext cx="5881645" cy="59066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cap="small" dirty="0" smtClean="0">
                  <a:solidFill>
                    <a:schemeClr val="bg1"/>
                  </a:solidFill>
                  <a:latin typeface="SVN-Cookies" panose="02040603050506020204" pitchFamily="18" charset="0"/>
                  <a:ea typeface="微软雅黑" panose="020B0503020204020204" pitchFamily="34" charset="-122"/>
                </a:rPr>
                <a:t>QUAN SÁT, NHẬN XÉT</a:t>
              </a:r>
              <a:endParaRPr lang="en-US" sz="4400" cap="small" dirty="0">
                <a:solidFill>
                  <a:schemeClr val="bg1"/>
                </a:solidFill>
                <a:latin typeface="SVN-Cookies" panose="02040603050506020204" pitchFamily="18" charset="0"/>
                <a:ea typeface="微软雅黑" panose="020B0503020204020204" pitchFamily="34" charset="-122"/>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002" y="1371784"/>
            <a:ext cx="3424022" cy="205530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400" y="2883194"/>
            <a:ext cx="2794000" cy="3721100"/>
          </a:xfrm>
          <a:prstGeom prst="rect">
            <a:avLst/>
          </a:prstGeom>
        </p:spPr>
      </p:pic>
      <p:pic>
        <p:nvPicPr>
          <p:cNvPr id="1026" name="Picture 2" descr="Tốt rễ trúng mù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7397" y="2535774"/>
            <a:ext cx="2106589" cy="3454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ễ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1776" y="1295541"/>
            <a:ext cx="2658537" cy="3987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ễ cây quan trọng thế nào? – Xanh Dec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474" y="3656710"/>
            <a:ext cx="2876219" cy="287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6945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83008" y="104032"/>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3914519" y="550417"/>
              <a:ext cx="4392902" cy="59066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cap="small" dirty="0" err="1" smtClean="0">
                  <a:solidFill>
                    <a:schemeClr val="bg1"/>
                  </a:solidFill>
                  <a:latin typeface="Times" panose="020B0500000000000000" pitchFamily="34" charset="0"/>
                  <a:ea typeface="Times" panose="020B0500000000000000" pitchFamily="34" charset="0"/>
                  <a:cs typeface="Times" panose="020B0500000000000000" pitchFamily="34" charset="0"/>
                </a:rPr>
                <a:t>Câu</a:t>
              </a:r>
              <a:r>
                <a:rPr lang="en-US" altLang="zh-CN" sz="4400" cap="small" dirty="0" smtClean="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4400" cap="small" dirty="0" err="1" smtClean="0">
                  <a:solidFill>
                    <a:schemeClr val="bg1"/>
                  </a:solidFill>
                  <a:latin typeface="Times" panose="020B0500000000000000" pitchFamily="34" charset="0"/>
                  <a:ea typeface="Times" panose="020B0500000000000000" pitchFamily="34" charset="0"/>
                  <a:cs typeface="Times" panose="020B0500000000000000" pitchFamily="34" charset="0"/>
                </a:rPr>
                <a:t>hỏi</a:t>
              </a:r>
              <a:endParaRPr lang="en-US" sz="4400" cap="small"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grpSp>
      <p:sp>
        <p:nvSpPr>
          <p:cNvPr id="4" name="Rectangle 3"/>
          <p:cNvSpPr/>
          <p:nvPr/>
        </p:nvSpPr>
        <p:spPr>
          <a:xfrm>
            <a:off x="980251" y="1968720"/>
            <a:ext cx="4597400" cy="3901196"/>
          </a:xfrm>
          <a:prstGeom prst="rect">
            <a:avLst/>
          </a:prstGeom>
        </p:spPr>
        <p:txBody>
          <a:bodyPr wrap="square">
            <a:spAutoFit/>
          </a:bodyPr>
          <a:lstStyle/>
          <a:p>
            <a:pPr algn="just">
              <a:lnSpc>
                <a:spcPct val="150000"/>
              </a:lnSpc>
            </a:pP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hút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hấp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ion </a:t>
            </a:r>
            <a:r>
              <a:rPr lang="en-US" sz="2800" dirty="0" err="1">
                <a:latin typeface="Times New Roman" panose="02020603050405020304" pitchFamily="18" charset="0"/>
                <a:ea typeface="Calibri" panose="020F0502020204030204" pitchFamily="34" charset="0"/>
              </a:rPr>
              <a:t>khoáng</a:t>
            </a:r>
            <a:r>
              <a:rPr lang="en-US" sz="2800" dirty="0">
                <a:latin typeface="Times New Roman" panose="02020603050405020304" pitchFamily="18" charset="0"/>
                <a:ea typeface="Calibri" panose="020F0502020204030204" pitchFamily="34" charset="0"/>
              </a:rPr>
              <a:t> ở </a:t>
            </a:r>
            <a:r>
              <a:rPr lang="en-US" sz="2800" dirty="0" err="1">
                <a:latin typeface="Times New Roman" panose="02020603050405020304" pitchFamily="18" charset="0"/>
                <a:ea typeface="Calibri" panose="020F0502020204030204" pitchFamily="34" charset="0"/>
              </a:rPr>
              <a:t>rễ</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cây</a:t>
            </a:r>
            <a:r>
              <a:rPr lang="en-US" sz="2800" dirty="0">
                <a:latin typeface="Times New Roman" panose="02020603050405020304" pitchFamily="18" charset="0"/>
                <a:ea typeface="Calibri" panose="020F0502020204030204" pitchFamily="34" charset="0"/>
              </a:rPr>
              <a:t>?</a:t>
            </a: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4657" y="1968720"/>
            <a:ext cx="3660780" cy="3660780"/>
          </a:xfrm>
          <a:prstGeom prst="rect">
            <a:avLst/>
          </a:prstGeom>
        </p:spPr>
      </p:pic>
    </p:spTree>
    <p:extLst>
      <p:ext uri="{BB962C8B-B14F-4D97-AF65-F5344CB8AC3E}">
        <p14:creationId xmlns:p14="http://schemas.microsoft.com/office/powerpoint/2010/main" val="13181021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83008" y="104032"/>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cap="small" dirty="0" smtClean="0">
                  <a:solidFill>
                    <a:schemeClr val="bg1"/>
                  </a:solidFill>
                  <a:latin typeface="微软雅黑" panose="020B0503020204020204" pitchFamily="34" charset="-122"/>
                  <a:ea typeface="微软雅黑" panose="020B0503020204020204" pitchFamily="34" charset="-122"/>
                </a:rPr>
                <a:t>TÁC NHÂN</a:t>
              </a:r>
              <a:endParaRPr lang="en-US" sz="2800" cap="small" dirty="0">
                <a:solidFill>
                  <a:schemeClr val="bg1"/>
                </a:solidFill>
                <a:latin typeface="微软雅黑" panose="020B0503020204020204" pitchFamily="34" charset="-122"/>
                <a:ea typeface="微软雅黑" panose="020B0503020204020204" pitchFamily="34" charset="-122"/>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47" y="1866121"/>
            <a:ext cx="2914555" cy="291455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254" y="1866121"/>
            <a:ext cx="2867640" cy="286764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366" y="1444794"/>
            <a:ext cx="3438330" cy="3438330"/>
          </a:xfrm>
          <a:prstGeom prst="rect">
            <a:avLst/>
          </a:prstGeom>
        </p:spPr>
      </p:pic>
      <p:sp>
        <p:nvSpPr>
          <p:cNvPr id="24" name="Rectangle 23"/>
          <p:cNvSpPr/>
          <p:nvPr/>
        </p:nvSpPr>
        <p:spPr>
          <a:xfrm>
            <a:off x="475862" y="5100527"/>
            <a:ext cx="2892490" cy="954107"/>
          </a:xfrm>
          <a:prstGeom prst="rect">
            <a:avLst/>
          </a:prstGeom>
        </p:spPr>
        <p:txBody>
          <a:bodyPr wrap="square">
            <a:spAutoFit/>
          </a:bodyPr>
          <a:lstStyle/>
          <a:p>
            <a:pPr marR="46990" algn="ctr"/>
            <a:r>
              <a:rPr lang="pt-BR" sz="2800" dirty="0">
                <a:latin typeface="Times" panose="020B0500000000000000" pitchFamily="34" charset="0"/>
                <a:ea typeface="Times" panose="020B0500000000000000" pitchFamily="34" charset="0"/>
                <a:cs typeface="Times" panose="020B0500000000000000" pitchFamily="34" charset="0"/>
              </a:rPr>
              <a:t>Áp suất thẩm thấu của dung dịch đất.</a:t>
            </a:r>
            <a:endParaRPr lang="en-US" sz="2800" dirty="0">
              <a:latin typeface="Times" panose="020B0500000000000000" pitchFamily="34" charset="0"/>
              <a:ea typeface="Times" panose="020B0500000000000000" pitchFamily="34" charset="0"/>
              <a:cs typeface="Times" panose="020B0500000000000000" pitchFamily="34" charset="0"/>
            </a:endParaRPr>
          </a:p>
        </p:txBody>
      </p:sp>
      <p:sp>
        <p:nvSpPr>
          <p:cNvPr id="25" name="Rectangle 24"/>
          <p:cNvSpPr/>
          <p:nvPr/>
        </p:nvSpPr>
        <p:spPr>
          <a:xfrm>
            <a:off x="5241047" y="5209943"/>
            <a:ext cx="1497735" cy="523220"/>
          </a:xfrm>
          <a:prstGeom prst="rect">
            <a:avLst/>
          </a:prstGeom>
        </p:spPr>
        <p:txBody>
          <a:bodyPr wrap="square">
            <a:spAutoFit/>
          </a:bodyPr>
          <a:lstStyle/>
          <a:p>
            <a:pPr marR="46990" algn="ctr"/>
            <a:r>
              <a:rPr lang="pt-BR" sz="2800" dirty="0">
                <a:latin typeface="Times" panose="020B0500000000000000" pitchFamily="34" charset="0"/>
                <a:ea typeface="Times" panose="020B0500000000000000" pitchFamily="34" charset="0"/>
                <a:cs typeface="Times" panose="020B0500000000000000" pitchFamily="34" charset="0"/>
              </a:rPr>
              <a:t>Độ pH.</a:t>
            </a:r>
            <a:endParaRPr lang="en-US" sz="2800" dirty="0">
              <a:latin typeface="Times" panose="020B0500000000000000" pitchFamily="34" charset="0"/>
              <a:ea typeface="Times" panose="020B0500000000000000" pitchFamily="34" charset="0"/>
              <a:cs typeface="Times" panose="020B0500000000000000" pitchFamily="34" charset="0"/>
            </a:endParaRPr>
          </a:p>
        </p:txBody>
      </p:sp>
      <p:sp>
        <p:nvSpPr>
          <p:cNvPr id="26" name="Rectangle 25"/>
          <p:cNvSpPr/>
          <p:nvPr/>
        </p:nvSpPr>
        <p:spPr>
          <a:xfrm>
            <a:off x="8611477" y="5209943"/>
            <a:ext cx="3013219" cy="523220"/>
          </a:xfrm>
          <a:prstGeom prst="rect">
            <a:avLst/>
          </a:prstGeom>
        </p:spPr>
        <p:txBody>
          <a:bodyPr wrap="square">
            <a:spAutoFit/>
          </a:bodyPr>
          <a:lstStyle/>
          <a:p>
            <a:pPr marR="46990" algn="ctr"/>
            <a:r>
              <a:rPr lang="pt-BR" sz="2800" dirty="0">
                <a:latin typeface="Times" panose="020B0500000000000000" pitchFamily="34" charset="0"/>
                <a:ea typeface="Times" panose="020B0500000000000000" pitchFamily="34" charset="0"/>
                <a:cs typeface="Times" panose="020B0500000000000000" pitchFamily="34" charset="0"/>
              </a:rPr>
              <a:t>Độ thoáng của đất.</a:t>
            </a:r>
            <a:endParaRPr lang="en-US" sz="2800" dirty="0">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42085650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83008" y="104032"/>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cap="small" dirty="0" smtClean="0">
                  <a:solidFill>
                    <a:schemeClr val="bg1"/>
                  </a:solidFill>
                  <a:latin typeface="微软雅黑" panose="020B0503020204020204" pitchFamily="34" charset="-122"/>
                  <a:ea typeface="微软雅黑" panose="020B0503020204020204" pitchFamily="34" charset="-122"/>
                </a:rPr>
                <a:t>CÁC TÁC NHÂN KHÁC</a:t>
              </a:r>
              <a:endParaRPr lang="en-US" sz="2800" cap="small" dirty="0">
                <a:solidFill>
                  <a:schemeClr val="bg1"/>
                </a:solidFill>
                <a:latin typeface="微软雅黑" panose="020B0503020204020204" pitchFamily="34" charset="-122"/>
                <a:ea typeface="微软雅黑" panose="020B0503020204020204" pitchFamily="34" charset="-122"/>
              </a:endParaRPr>
            </a:p>
          </p:txBody>
        </p:sp>
      </p:grpSp>
      <p:sp>
        <p:nvSpPr>
          <p:cNvPr id="3" name="Rectangle 2"/>
          <p:cNvSpPr/>
          <p:nvPr/>
        </p:nvSpPr>
        <p:spPr>
          <a:xfrm>
            <a:off x="7916280" y="4567988"/>
            <a:ext cx="3952260" cy="1938992"/>
          </a:xfrm>
          <a:prstGeom prst="rect">
            <a:avLst/>
          </a:prstGeom>
        </p:spPr>
        <p:txBody>
          <a:bodyPr wrap="square">
            <a:spAutoFit/>
          </a:bodyPr>
          <a:lstStyle/>
          <a:p>
            <a:pPr marR="125095" indent="8890" algn="just"/>
            <a:r>
              <a:rPr lang="en-US" sz="2400" b="1" dirty="0" err="1" smtClean="0">
                <a:latin typeface="Times" panose="020B0500000000000000" pitchFamily="34" charset="0"/>
                <a:ea typeface="Times" panose="020B0500000000000000" pitchFamily="34" charset="0"/>
                <a:cs typeface="Times" panose="020B0500000000000000" pitchFamily="34" charset="0"/>
              </a:rPr>
              <a:t>Nồng</a:t>
            </a:r>
            <a:r>
              <a:rPr lang="en-US" sz="2400" b="1" dirty="0" smtClean="0">
                <a:latin typeface="Times" panose="020B0500000000000000" pitchFamily="34" charset="0"/>
                <a:ea typeface="Times" panose="020B0500000000000000" pitchFamily="34" charset="0"/>
                <a:cs typeface="Times" panose="020B0500000000000000" pitchFamily="34" charset="0"/>
              </a:rPr>
              <a:t> </a:t>
            </a:r>
            <a:r>
              <a:rPr lang="en-US" sz="2400" b="1" dirty="0" err="1">
                <a:latin typeface="Times" panose="020B0500000000000000" pitchFamily="34" charset="0"/>
                <a:ea typeface="Times" panose="020B0500000000000000" pitchFamily="34" charset="0"/>
                <a:cs typeface="Times" panose="020B0500000000000000" pitchFamily="34" charset="0"/>
              </a:rPr>
              <a:t>độ</a:t>
            </a:r>
            <a:r>
              <a:rPr lang="en-US" sz="2400" b="1" dirty="0">
                <a:latin typeface="Times" panose="020B0500000000000000" pitchFamily="34" charset="0"/>
                <a:ea typeface="Times" panose="020B0500000000000000" pitchFamily="34" charset="0"/>
                <a:cs typeface="Times" panose="020B0500000000000000" pitchFamily="34" charset="0"/>
              </a:rPr>
              <a:t> dung </a:t>
            </a:r>
            <a:r>
              <a:rPr lang="en-US" sz="2400" b="1" dirty="0" err="1">
                <a:latin typeface="Times" panose="020B0500000000000000" pitchFamily="34" charset="0"/>
                <a:ea typeface="Times" panose="020B0500000000000000" pitchFamily="34" charset="0"/>
                <a:cs typeface="Times" panose="020B0500000000000000" pitchFamily="34" charset="0"/>
              </a:rPr>
              <a:t>dịch</a:t>
            </a:r>
            <a:r>
              <a:rPr lang="en-US" sz="2400" b="1" dirty="0">
                <a:latin typeface="Times" panose="020B0500000000000000" pitchFamily="34" charset="0"/>
                <a:ea typeface="Times" panose="020B0500000000000000" pitchFamily="34" charset="0"/>
                <a:cs typeface="Times" panose="020B0500000000000000" pitchFamily="34" charset="0"/>
              </a:rPr>
              <a:t> </a:t>
            </a:r>
            <a:r>
              <a:rPr lang="en-US" sz="2400" b="1" dirty="0" err="1">
                <a:latin typeface="Times" panose="020B0500000000000000" pitchFamily="34" charset="0"/>
                <a:ea typeface="Times" panose="020B0500000000000000" pitchFamily="34" charset="0"/>
                <a:cs typeface="Times" panose="020B0500000000000000" pitchFamily="34" charset="0"/>
              </a:rPr>
              <a:t>đất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tăng</a:t>
            </a:r>
            <a:r>
              <a:rPr lang="en-US" sz="2400" dirty="0">
                <a:latin typeface="Times" panose="020B0500000000000000" pitchFamily="34" charset="0"/>
                <a:ea typeface="Times" panose="020B0500000000000000" pitchFamily="34" charset="0"/>
                <a:cs typeface="Times" panose="020B0500000000000000" pitchFamily="34" charset="0"/>
              </a:rPr>
              <a:t> do </a:t>
            </a:r>
            <a:r>
              <a:rPr lang="en-US" sz="2400" dirty="0" err="1">
                <a:latin typeface="Times" panose="020B0500000000000000" pitchFamily="34" charset="0"/>
                <a:ea typeface="Times" panose="020B0500000000000000" pitchFamily="34" charset="0"/>
                <a:cs typeface="Times" panose="020B0500000000000000" pitchFamily="34" charset="0"/>
              </a:rPr>
              <a:t>bón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không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đúng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 </a:t>
            </a:r>
            <a:r>
              <a:rPr lang="en-US" sz="2400" dirty="0" err="1">
                <a:latin typeface="Times" panose="020B0500000000000000" pitchFamily="34" charset="0"/>
                <a:ea typeface="Times" panose="020B0500000000000000" pitchFamily="34" charset="0"/>
                <a:cs typeface="Times" panose="020B0500000000000000" pitchFamily="34" charset="0"/>
              </a:rPr>
              <a:t>giảm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thế</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nước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trong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đất</a:t>
            </a:r>
            <a:r>
              <a:rPr lang="en-US" sz="2400" dirty="0">
                <a:latin typeface="Times" panose="020B0500000000000000" pitchFamily="34" charset="0"/>
                <a:ea typeface="Times" panose="020B0500000000000000" pitchFamily="34" charset="0"/>
                <a:cs typeface="Times" panose="020B0500000000000000" pitchFamily="34" charset="0"/>
              </a:rPr>
              <a:t> → </a:t>
            </a:r>
            <a:r>
              <a:rPr lang="en-US" sz="2400" dirty="0" err="1">
                <a:latin typeface="Times" panose="020B0500000000000000" pitchFamily="34" charset="0"/>
                <a:ea typeface="Times" panose="020B0500000000000000" pitchFamily="34" charset="0"/>
                <a:cs typeface="Times" panose="020B0500000000000000" pitchFamily="34" charset="0"/>
              </a:rPr>
              <a:t>cản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trở</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nước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xâm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rễ</a:t>
            </a:r>
            <a:r>
              <a:rPr lang="en-US" sz="2400" dirty="0">
                <a:latin typeface="Times" panose="020B0500000000000000" pitchFamily="34" charset="0"/>
                <a:ea typeface="Times" panose="020B0500000000000000" pitchFamily="34" charset="0"/>
                <a:cs typeface="Times" panose="020B0500000000000000" pitchFamily="34" charset="0"/>
              </a:rPr>
              <a:t> → </a:t>
            </a:r>
            <a:r>
              <a:rPr lang="en-US" sz="2400" dirty="0" err="1">
                <a:latin typeface="Times" panose="020B0500000000000000" pitchFamily="34" charset="0"/>
                <a:ea typeface="Times" panose="020B0500000000000000" pitchFamily="34" charset="0"/>
                <a:cs typeface="Times" panose="020B0500000000000000" pitchFamily="34" charset="0"/>
              </a:rPr>
              <a:t>cây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héo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hoặc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chết</a:t>
            </a:r>
            <a:r>
              <a:rPr lang="en-US" sz="2400" dirty="0">
                <a:latin typeface="Times" panose="020B0500000000000000" pitchFamily="34" charset="0"/>
                <a:ea typeface="Times" panose="020B0500000000000000" pitchFamily="34" charset="0"/>
                <a:cs typeface="Times" panose="020B0500000000000000"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257" y="1984969"/>
            <a:ext cx="2104735" cy="2104735"/>
          </a:xfrm>
          <a:prstGeom prst="rect">
            <a:avLst/>
          </a:prstGeom>
        </p:spPr>
      </p:pic>
      <p:sp>
        <p:nvSpPr>
          <p:cNvPr id="15" name="Rectangle 14"/>
          <p:cNvSpPr/>
          <p:nvPr/>
        </p:nvSpPr>
        <p:spPr>
          <a:xfrm>
            <a:off x="317843" y="4567988"/>
            <a:ext cx="3475621" cy="1938992"/>
          </a:xfrm>
          <a:prstGeom prst="rect">
            <a:avLst/>
          </a:prstGeom>
        </p:spPr>
        <p:txBody>
          <a:bodyPr wrap="square">
            <a:spAutoFit/>
          </a:bodyPr>
          <a:lstStyle/>
          <a:p>
            <a:pPr marR="125095" indent="8890" algn="just"/>
            <a:r>
              <a:rPr lang="en-US" sz="2400" b="1" i="1" dirty="0" err="1" smtClean="0">
                <a:latin typeface="Times" panose="020B0500000000000000" pitchFamily="34" charset="0"/>
                <a:ea typeface="Times" panose="020B0500000000000000" pitchFamily="34" charset="0"/>
                <a:cs typeface="Times" panose="020B0500000000000000" pitchFamily="34" charset="0"/>
              </a:rPr>
              <a:t>Nhiệt</a:t>
            </a:r>
            <a:r>
              <a:rPr lang="en-US" sz="2400" b="1" i="1" dirty="0" smtClean="0">
                <a:latin typeface="Times" panose="020B0500000000000000" pitchFamily="34" charset="0"/>
                <a:ea typeface="Times" panose="020B0500000000000000" pitchFamily="34" charset="0"/>
                <a:cs typeface="Times" panose="020B0500000000000000" pitchFamily="34" charset="0"/>
              </a:rPr>
              <a:t> </a:t>
            </a:r>
            <a:r>
              <a:rPr lang="en-US" sz="2400" b="1" i="1" dirty="0" err="1" smtClean="0">
                <a:latin typeface="Times" panose="020B0500000000000000" pitchFamily="34" charset="0"/>
                <a:ea typeface="Times" panose="020B0500000000000000" pitchFamily="34" charset="0"/>
                <a:cs typeface="Times" panose="020B0500000000000000" pitchFamily="34" charset="0"/>
              </a:rPr>
              <a:t>độ</a:t>
            </a:r>
            <a:r>
              <a:rPr lang="en-US" sz="2400" b="1" i="1" dirty="0" smtClean="0">
                <a:latin typeface="Times" panose="020B0500000000000000" pitchFamily="34" charset="0"/>
                <a:ea typeface="Times" panose="020B0500000000000000" pitchFamily="34" charset="0"/>
                <a:cs typeface="Times" panose="020B0500000000000000" pitchFamily="34" charset="0"/>
              </a:rPr>
              <a:t>:</a:t>
            </a:r>
            <a:endParaRPr lang="en-US" sz="2400" b="1" dirty="0" smtClean="0">
              <a:latin typeface="Times" panose="020B0500000000000000" pitchFamily="34" charset="0"/>
              <a:ea typeface="Times" panose="020B0500000000000000" pitchFamily="34" charset="0"/>
              <a:cs typeface="Times" panose="020B0500000000000000" pitchFamily="34" charset="0"/>
            </a:endParaRPr>
          </a:p>
          <a:p>
            <a:pPr marR="125095" indent="8890" algn="just"/>
            <a:r>
              <a:rPr lang="en-US" sz="2400" dirty="0" smtClean="0">
                <a:latin typeface="Times" panose="020B0500000000000000" pitchFamily="34" charset="0"/>
                <a:ea typeface="Times" panose="020B0500000000000000" pitchFamily="34" charset="0"/>
                <a:cs typeface="Times" panose="020B0500000000000000" pitchFamily="34" charset="0"/>
              </a:rPr>
              <a:t>0</a:t>
            </a:r>
            <a:r>
              <a:rPr lang="en-US" sz="2400" baseline="30000" dirty="0" smtClean="0">
                <a:latin typeface="Times" panose="020B0500000000000000" pitchFamily="34" charset="0"/>
                <a:ea typeface="Times" panose="020B0500000000000000" pitchFamily="34" charset="0"/>
                <a:cs typeface="Times" panose="020B0500000000000000" pitchFamily="34" charset="0"/>
              </a:rPr>
              <a:t>0</a:t>
            </a:r>
            <a:r>
              <a:rPr lang="en-US" sz="2400" dirty="0" smtClean="0">
                <a:latin typeface="Times" panose="020B0500000000000000" pitchFamily="34" charset="0"/>
                <a:ea typeface="Times" panose="020B0500000000000000" pitchFamily="34" charset="0"/>
                <a:cs typeface="Times" panose="020B0500000000000000" pitchFamily="34" charset="0"/>
              </a:rPr>
              <a:t>C </a:t>
            </a:r>
            <a:r>
              <a:rPr lang="en-US" sz="2400" dirty="0">
                <a:latin typeface="Times" panose="020B0500000000000000" pitchFamily="34" charset="0"/>
                <a:ea typeface="Times" panose="020B0500000000000000" pitchFamily="34" charset="0"/>
                <a:cs typeface="Times" panose="020B0500000000000000" pitchFamily="34" charset="0"/>
                <a:sym typeface="Symbol" panose="05050102010706020507" pitchFamily="18" charset="2"/>
              </a:rPr>
              <a:t></a:t>
            </a:r>
            <a:r>
              <a:rPr lang="en-US" sz="2400" dirty="0">
                <a:latin typeface="Times" panose="020B0500000000000000" pitchFamily="34" charset="0"/>
                <a:ea typeface="Times" panose="020B0500000000000000" pitchFamily="34" charset="0"/>
                <a:cs typeface="Times" panose="020B0500000000000000" pitchFamily="34" charset="0"/>
              </a:rPr>
              <a:t> t</a:t>
            </a:r>
            <a:r>
              <a:rPr lang="en-US" sz="2400" baseline="30000" dirty="0">
                <a:latin typeface="Times" panose="020B0500000000000000" pitchFamily="34" charset="0"/>
                <a:ea typeface="Times" panose="020B0500000000000000" pitchFamily="34" charset="0"/>
                <a:cs typeface="Times" panose="020B0500000000000000" pitchFamily="34" charset="0"/>
              </a:rPr>
              <a:t>0</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a:latin typeface="Times" panose="020B0500000000000000" pitchFamily="34" charset="0"/>
                <a:ea typeface="Times" panose="020B0500000000000000" pitchFamily="34" charset="0"/>
                <a:cs typeface="Times" panose="020B0500000000000000" pitchFamily="34" charset="0"/>
                <a:sym typeface="Symbol" panose="05050102010706020507" pitchFamily="18" charset="2"/>
              </a:rPr>
              <a: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smtClean="0">
                <a:latin typeface="Times" panose="020B0500000000000000" pitchFamily="34" charset="0"/>
                <a:ea typeface="Times" panose="020B0500000000000000" pitchFamily="34" charset="0"/>
                <a:cs typeface="Times" panose="020B0500000000000000" pitchFamily="34" charset="0"/>
              </a:rPr>
              <a:t>10</a:t>
            </a:r>
            <a:r>
              <a:rPr lang="en-US" sz="2400" baseline="30000" dirty="0" smtClean="0">
                <a:latin typeface="Times" panose="020B0500000000000000" pitchFamily="34" charset="0"/>
                <a:ea typeface="Times" panose="020B0500000000000000" pitchFamily="34" charset="0"/>
                <a:cs typeface="Times" panose="020B0500000000000000" pitchFamily="34" charset="0"/>
              </a:rPr>
              <a:t>0</a:t>
            </a:r>
            <a:r>
              <a:rPr lang="en-US" sz="2400" dirty="0" smtClean="0">
                <a:latin typeface="Times" panose="020B0500000000000000" pitchFamily="34" charset="0"/>
                <a:ea typeface="Times" panose="020B0500000000000000" pitchFamily="34" charset="0"/>
                <a:cs typeface="Times" panose="020B0500000000000000" pitchFamily="34" charset="0"/>
              </a:rPr>
              <a:t>C </a:t>
            </a:r>
            <a:r>
              <a:rPr lang="en-US" sz="2400" dirty="0" err="1" smtClean="0">
                <a:latin typeface="Times" panose="020B0500000000000000" pitchFamily="34" charset="0"/>
                <a:ea typeface="Times" panose="020B0500000000000000" pitchFamily="34" charset="0"/>
                <a:cs typeface="Times" panose="020B0500000000000000" pitchFamily="34" charset="0"/>
              </a:rPr>
              <a:t>rễ</a:t>
            </a:r>
            <a:r>
              <a:rPr lang="en-US" sz="2400" dirty="0" smtClean="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không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hoạt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động</a:t>
            </a:r>
            <a:r>
              <a:rPr lang="en-US" sz="2400" dirty="0">
                <a:latin typeface="Times" panose="020B0500000000000000" pitchFamily="34" charset="0"/>
                <a:ea typeface="Times" panose="020B0500000000000000" pitchFamily="34" charset="0"/>
                <a:cs typeface="Times" panose="020B0500000000000000" pitchFamily="34" charset="0"/>
              </a:rPr>
              <a:t> → </a:t>
            </a:r>
            <a:r>
              <a:rPr lang="en-US" sz="2400" dirty="0" err="1">
                <a:latin typeface="Times" panose="020B0500000000000000" pitchFamily="34" charset="0"/>
                <a:ea typeface="Times" panose="020B0500000000000000" pitchFamily="34" charset="0"/>
                <a:cs typeface="Times" panose="020B0500000000000000" pitchFamily="34" charset="0"/>
              </a:rPr>
              <a:t>cây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héo</a:t>
            </a:r>
            <a:r>
              <a:rPr lang="en-US" sz="2400" dirty="0">
                <a:latin typeface="Times" panose="020B0500000000000000" pitchFamily="34" charset="0"/>
                <a:ea typeface="Times" panose="020B0500000000000000" pitchFamily="34" charset="0"/>
                <a:cs typeface="Times" panose="020B0500000000000000" pitchFamily="34" charset="0"/>
              </a:rPr>
              <a:t>.</a:t>
            </a:r>
          </a:p>
          <a:p>
            <a:pPr marR="125095" indent="8890" algn="just"/>
            <a:r>
              <a:rPr lang="en-US" sz="2400" dirty="0">
                <a:latin typeface="Times" panose="020B0500000000000000" pitchFamily="34" charset="0"/>
                <a:ea typeface="Times" panose="020B0500000000000000" pitchFamily="34" charset="0"/>
                <a:cs typeface="Times" panose="020B0500000000000000" pitchFamily="34" charset="0"/>
              </a:rPr>
              <a:t>t</a:t>
            </a:r>
            <a:r>
              <a:rPr lang="en-US" sz="2400" baseline="30000" dirty="0">
                <a:latin typeface="Times" panose="020B0500000000000000" pitchFamily="34" charset="0"/>
                <a:ea typeface="Times" panose="020B0500000000000000" pitchFamily="34" charset="0"/>
                <a:cs typeface="Times" panose="020B0500000000000000" pitchFamily="34" charset="0"/>
              </a:rPr>
              <a:t>0</a:t>
            </a:r>
            <a:r>
              <a:rPr lang="en-US" sz="2400" dirty="0">
                <a:latin typeface="Times" panose="020B0500000000000000" pitchFamily="34" charset="0"/>
                <a:ea typeface="Times" panose="020B0500000000000000" pitchFamily="34" charset="0"/>
                <a:cs typeface="Times" panose="020B0500000000000000" pitchFamily="34" charset="0"/>
              </a:rPr>
              <a:t> = 25 </a:t>
            </a:r>
            <a:r>
              <a:rPr lang="en-US" sz="2400" baseline="30000" dirty="0">
                <a:latin typeface="Times" panose="020B0500000000000000" pitchFamily="34" charset="0"/>
                <a:ea typeface="Times" panose="020B0500000000000000" pitchFamily="34" charset="0"/>
                <a:cs typeface="Times" panose="020B0500000000000000" pitchFamily="34" charset="0"/>
              </a:rPr>
              <a:t>0</a:t>
            </a:r>
            <a:r>
              <a:rPr lang="en-US" sz="2400" dirty="0">
                <a:latin typeface="Times" panose="020B0500000000000000" pitchFamily="34" charset="0"/>
                <a:ea typeface="Times" panose="020B0500000000000000" pitchFamily="34" charset="0"/>
                <a:cs typeface="Times" panose="020B0500000000000000" pitchFamily="34" charset="0"/>
              </a:rPr>
              <a:t>C → 30 </a:t>
            </a:r>
            <a:r>
              <a:rPr lang="en-US" sz="2400" baseline="30000" dirty="0">
                <a:latin typeface="Times" panose="020B0500000000000000" pitchFamily="34" charset="0"/>
                <a:ea typeface="Times" panose="020B0500000000000000" pitchFamily="34" charset="0"/>
                <a:cs typeface="Times" panose="020B0500000000000000" pitchFamily="34" charset="0"/>
              </a:rPr>
              <a:t>0</a:t>
            </a:r>
            <a:r>
              <a:rPr lang="en-US" sz="2400" dirty="0">
                <a:latin typeface="Times" panose="020B0500000000000000" pitchFamily="34" charset="0"/>
                <a:ea typeface="Times" panose="020B0500000000000000" pitchFamily="34" charset="0"/>
                <a:cs typeface="Times" panose="020B0500000000000000" pitchFamily="34" charset="0"/>
              </a:rPr>
              <a:t>C: </a:t>
            </a:r>
            <a:r>
              <a:rPr lang="en-US" sz="2400" dirty="0" err="1">
                <a:latin typeface="Times" panose="020B0500000000000000" pitchFamily="34" charset="0"/>
                <a:ea typeface="Times" panose="020B0500000000000000" pitchFamily="34" charset="0"/>
                <a:cs typeface="Times" panose="020B0500000000000000" pitchFamily="34" charset="0"/>
              </a:rPr>
              <a:t>rễ</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hoạt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thích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hợp</a:t>
            </a:r>
            <a:r>
              <a:rPr lang="en-US" sz="2400" dirty="0">
                <a:latin typeface="Times" panose="020B0500000000000000" pitchFamily="34" charset="0"/>
                <a:ea typeface="Times" panose="020B0500000000000000" pitchFamily="34" charset="0"/>
                <a:cs typeface="Times" panose="020B0500000000000000" pitchFamily="34" charset="0"/>
              </a:rPr>
              <a: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954" y="1898971"/>
            <a:ext cx="2264874" cy="2264874"/>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652" y="1944797"/>
            <a:ext cx="2173223" cy="2173223"/>
          </a:xfrm>
          <a:prstGeom prst="rect">
            <a:avLst/>
          </a:prstGeom>
        </p:spPr>
      </p:pic>
      <p:sp>
        <p:nvSpPr>
          <p:cNvPr id="18" name="Rectangle 17"/>
          <p:cNvSpPr/>
          <p:nvPr/>
        </p:nvSpPr>
        <p:spPr>
          <a:xfrm>
            <a:off x="4683967" y="4567988"/>
            <a:ext cx="2422849" cy="1938992"/>
          </a:xfrm>
          <a:prstGeom prst="rect">
            <a:avLst/>
          </a:prstGeom>
        </p:spPr>
        <p:txBody>
          <a:bodyPr wrap="square">
            <a:spAutoFit/>
          </a:bodyPr>
          <a:lstStyle/>
          <a:p>
            <a:pPr marR="125095" indent="8890" algn="just"/>
            <a:r>
              <a:rPr lang="en-US" sz="2400" b="1" i="1" dirty="0" err="1">
                <a:latin typeface="Times" panose="020B0500000000000000" pitchFamily="34" charset="0"/>
                <a:ea typeface="Times" panose="020B0500000000000000" pitchFamily="34" charset="0"/>
                <a:cs typeface="Times" panose="020B0500000000000000" pitchFamily="34" charset="0"/>
              </a:rPr>
              <a:t>Hàm</a:t>
            </a:r>
            <a:r>
              <a:rPr lang="en-US" sz="2400" b="1" i="1" dirty="0">
                <a:latin typeface="Times" panose="020B0500000000000000" pitchFamily="34" charset="0"/>
                <a:ea typeface="Times" panose="020B0500000000000000" pitchFamily="34" charset="0"/>
                <a:cs typeface="Times" panose="020B0500000000000000" pitchFamily="34" charset="0"/>
              </a:rPr>
              <a:t> </a:t>
            </a:r>
            <a:r>
              <a:rPr lang="en-US" sz="2400" b="1" i="1" dirty="0" err="1">
                <a:latin typeface="Times" panose="020B0500000000000000" pitchFamily="34" charset="0"/>
                <a:ea typeface="Times" panose="020B0500000000000000" pitchFamily="34" charset="0"/>
                <a:cs typeface="Times" panose="020B0500000000000000" pitchFamily="34" charset="0"/>
              </a:rPr>
              <a:t>lượng</a:t>
            </a:r>
            <a:r>
              <a:rPr lang="en-US" sz="2400" b="1" i="1" dirty="0">
                <a:latin typeface="Times" panose="020B0500000000000000" pitchFamily="34" charset="0"/>
                <a:ea typeface="Times" panose="020B0500000000000000" pitchFamily="34" charset="0"/>
                <a:cs typeface="Times" panose="020B0500000000000000" pitchFamily="34" charset="0"/>
              </a:rPr>
              <a:t> O</a:t>
            </a:r>
            <a:r>
              <a:rPr lang="en-US" sz="2400" b="1" i="1" baseline="-25000" dirty="0">
                <a:latin typeface="Times" panose="020B0500000000000000" pitchFamily="34" charset="0"/>
                <a:ea typeface="Times" panose="020B0500000000000000" pitchFamily="34" charset="0"/>
                <a:cs typeface="Times" panose="020B0500000000000000" pitchFamily="34" charset="0"/>
              </a:rPr>
              <a:t>2</a:t>
            </a:r>
            <a:r>
              <a:rPr lang="en-US" sz="2400" b="1" i="1" dirty="0">
                <a:latin typeface="Times" panose="020B0500000000000000" pitchFamily="34" charset="0"/>
                <a:ea typeface="Times" panose="020B0500000000000000" pitchFamily="34" charset="0"/>
                <a:cs typeface="Times" panose="020B0500000000000000" pitchFamily="34" charset="0"/>
              </a:rPr>
              <a:t> </a:t>
            </a:r>
            <a:r>
              <a:rPr lang="en-US" sz="2400" b="1" i="1" dirty="0" err="1">
                <a:latin typeface="Times" panose="020B0500000000000000" pitchFamily="34" charset="0"/>
                <a:ea typeface="Times" panose="020B0500000000000000" pitchFamily="34" charset="0"/>
                <a:cs typeface="Times" panose="020B0500000000000000" pitchFamily="34" charset="0"/>
              </a:rPr>
              <a:t>trong</a:t>
            </a:r>
            <a:r>
              <a:rPr lang="en-US" sz="2400" b="1" i="1" dirty="0">
                <a:latin typeface="Times" panose="020B0500000000000000" pitchFamily="34" charset="0"/>
                <a:ea typeface="Times" panose="020B0500000000000000" pitchFamily="34" charset="0"/>
                <a:cs typeface="Times" panose="020B0500000000000000" pitchFamily="34" charset="0"/>
              </a:rPr>
              <a:t> </a:t>
            </a:r>
            <a:r>
              <a:rPr lang="en-US" sz="2400" b="1" i="1" dirty="0" err="1">
                <a:latin typeface="Times" panose="020B0500000000000000" pitchFamily="34" charset="0"/>
                <a:ea typeface="Times" panose="020B0500000000000000" pitchFamily="34" charset="0"/>
                <a:cs typeface="Times" panose="020B0500000000000000" pitchFamily="34" charset="0"/>
              </a:rPr>
              <a:t>đất</a:t>
            </a:r>
            <a:r>
              <a:rPr lang="en-US" sz="2400" b="1" i="1" dirty="0">
                <a:latin typeface="Times" panose="020B0500000000000000" pitchFamily="34" charset="0"/>
                <a:ea typeface="Times" panose="020B0500000000000000" pitchFamily="34" charset="0"/>
                <a:cs typeface="Times" panose="020B0500000000000000" pitchFamily="34" charset="0"/>
              </a:rPr>
              <a:t>:</a:t>
            </a:r>
            <a:r>
              <a:rPr lang="en-US" sz="2400" b="1"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nếu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thiếu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giảm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hô</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hấp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rễ</a:t>
            </a:r>
            <a:r>
              <a:rPr lang="en-US" sz="2400" dirty="0">
                <a:latin typeface="Times" panose="020B0500000000000000" pitchFamily="34" charset="0"/>
                <a:ea typeface="Times" panose="020B0500000000000000" pitchFamily="34" charset="0"/>
                <a:cs typeface="Times" panose="020B0500000000000000" pitchFamily="34" charset="0"/>
              </a:rPr>
              <a:t> ; </a:t>
            </a:r>
            <a:r>
              <a:rPr lang="en-US" sz="2400" dirty="0" err="1">
                <a:latin typeface="Times" panose="020B0500000000000000" pitchFamily="34" charset="0"/>
                <a:ea typeface="Times" panose="020B0500000000000000" pitchFamily="34" charset="0"/>
                <a:cs typeface="Times" panose="020B0500000000000000" pitchFamily="34" charset="0"/>
              </a:rPr>
              <a:t>thích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hợp</a:t>
            </a:r>
            <a:r>
              <a:rPr lang="en-US" sz="2400" dirty="0">
                <a:latin typeface="Times" panose="020B0500000000000000" pitchFamily="34" charset="0"/>
                <a:ea typeface="Times" panose="020B0500000000000000" pitchFamily="34" charset="0"/>
                <a:cs typeface="Times" panose="020B0500000000000000" pitchFamily="34" charset="0"/>
              </a:rPr>
              <a:t> 10 - 12%.</a:t>
            </a:r>
          </a:p>
        </p:txBody>
      </p:sp>
    </p:spTree>
    <p:extLst>
      <p:ext uri="{BB962C8B-B14F-4D97-AF65-F5344CB8AC3E}">
        <p14:creationId xmlns:p14="http://schemas.microsoft.com/office/powerpoint/2010/main" val="8032752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2" name="组合 1"/>
          <p:cNvGrpSpPr/>
          <p:nvPr/>
        </p:nvGrpSpPr>
        <p:grpSpPr>
          <a:xfrm>
            <a:off x="332619" y="144379"/>
            <a:ext cx="11837636" cy="6563132"/>
            <a:chOff x="1369329" y="1733550"/>
            <a:chExt cx="9483285" cy="3558958"/>
          </a:xfrm>
        </p:grpSpPr>
        <p:sp>
          <p:nvSpPr>
            <p:cNvPr id="14" name="矩形 13"/>
            <p:cNvSpPr/>
            <p:nvPr/>
          </p:nvSpPr>
          <p:spPr>
            <a:xfrm>
              <a:off x="1627856" y="1922220"/>
              <a:ext cx="8964864" cy="3150086"/>
            </a:xfrm>
            <a:prstGeom prst="rect">
              <a:avLst/>
            </a:prstGeom>
            <a:blipFill dpi="0" rotWithShape="1">
              <a:blip r:embed="rId5"/>
              <a:srcRect/>
              <a:tile tx="0" ty="0" sx="50000" sy="50000" flip="none" algn="ctr"/>
            </a:blipFill>
            <a:ln>
              <a:noFill/>
            </a:ln>
            <a:effectLst>
              <a:outerShdw blurRad="254000" dir="51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906416" y="2154849"/>
              <a:ext cx="8407745" cy="268482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369329" y="1733550"/>
              <a:ext cx="9483285" cy="355895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8" name="梯形 187"/>
          <p:cNvSpPr/>
          <p:nvPr/>
        </p:nvSpPr>
        <p:spPr>
          <a:xfrm rot="5400000">
            <a:off x="5234301" y="235944"/>
            <a:ext cx="1773314" cy="317225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panose="020B0500000000000000" pitchFamily="34" charset="0"/>
              <a:ea typeface="Times" panose="020B0500000000000000" pitchFamily="34" charset="0"/>
              <a:cs typeface="Times" panose="020B0500000000000000" pitchFamily="34" charset="0"/>
            </a:endParaRPr>
          </a:p>
        </p:txBody>
      </p:sp>
      <p:sp>
        <p:nvSpPr>
          <p:cNvPr id="189" name="矩形 188"/>
          <p:cNvSpPr/>
          <p:nvPr/>
        </p:nvSpPr>
        <p:spPr>
          <a:xfrm>
            <a:off x="4534830" y="983596"/>
            <a:ext cx="3082027" cy="168038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err="1" smtClean="0">
                <a:solidFill>
                  <a:schemeClr val="bg1"/>
                </a:solidFill>
                <a:latin typeface="Fira Sans Two" panose="020B0203050000020004" pitchFamily="34" charset="0"/>
                <a:ea typeface="Fira Sans Two" panose="020B0203050000020004" pitchFamily="34" charset="0"/>
                <a:cs typeface="Times" panose="020B0500000000000000" pitchFamily="34" charset="0"/>
              </a:rPr>
              <a:t>Nội</a:t>
            </a:r>
            <a:r>
              <a:rPr lang="en-US" altLang="zh-CN" sz="4800" b="1" dirty="0" smtClean="0">
                <a:solidFill>
                  <a:schemeClr val="bg1"/>
                </a:solidFill>
                <a:latin typeface="Fira Sans Two" panose="020B0203050000020004" pitchFamily="34" charset="0"/>
                <a:ea typeface="Fira Sans Two" panose="020B0203050000020004" pitchFamily="34" charset="0"/>
                <a:cs typeface="Times" panose="020B0500000000000000" pitchFamily="34" charset="0"/>
              </a:rPr>
              <a:t> dung</a:t>
            </a:r>
            <a:endParaRPr lang="zh-CN" altLang="en-US" sz="4800" b="1" dirty="0">
              <a:solidFill>
                <a:schemeClr val="bg1"/>
              </a:solidFill>
              <a:latin typeface="Fira Sans Two" panose="020B0203050000020004" pitchFamily="34" charset="0"/>
              <a:ea typeface="Times" panose="020B0500000000000000" pitchFamily="34" charset="0"/>
              <a:cs typeface="Times" panose="020B0500000000000000" pitchFamily="34" charset="0"/>
            </a:endParaRPr>
          </a:p>
        </p:txBody>
      </p:sp>
      <p:sp>
        <p:nvSpPr>
          <p:cNvPr id="19" name="Freeform 10"/>
          <p:cNvSpPr>
            <a:spLocks/>
          </p:cNvSpPr>
          <p:nvPr/>
        </p:nvSpPr>
        <p:spPr bwMode="auto">
          <a:xfrm>
            <a:off x="1501226" y="3505245"/>
            <a:ext cx="4433040" cy="614964"/>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chemeClr val="accent1">
                <a:lumMod val="50000"/>
              </a:schemeClr>
            </a:solidFill>
            <a:round/>
            <a:headEnd/>
            <a:tailEnd/>
          </a:ln>
        </p:spPr>
        <p:txBody>
          <a:bodyPr lIns="68562" tIns="34281" rIns="68562" bIns="34281"/>
          <a:lstStyle/>
          <a:p>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0" name="Rectangle 12"/>
          <p:cNvSpPr>
            <a:spLocks noChangeArrowheads="1"/>
          </p:cNvSpPr>
          <p:nvPr/>
        </p:nvSpPr>
        <p:spPr bwMode="auto">
          <a:xfrm>
            <a:off x="1719578" y="3491766"/>
            <a:ext cx="631413" cy="646964"/>
          </a:xfrm>
          <a:prstGeom prst="rect">
            <a:avLst/>
          </a:prstGeom>
          <a:solidFill>
            <a:schemeClr val="accent1">
              <a:lumMod val="50000"/>
            </a:schemeClr>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1" name="Freeform 10"/>
          <p:cNvSpPr>
            <a:spLocks/>
          </p:cNvSpPr>
          <p:nvPr/>
        </p:nvSpPr>
        <p:spPr bwMode="auto">
          <a:xfrm>
            <a:off x="1501226" y="4564054"/>
            <a:ext cx="4433040" cy="614964"/>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chemeClr val="accent1">
                <a:lumMod val="50000"/>
              </a:schemeClr>
            </a:solidFill>
            <a:round/>
            <a:headEnd/>
            <a:tailEnd/>
          </a:ln>
        </p:spPr>
        <p:txBody>
          <a:bodyPr lIns="68562" tIns="34281" rIns="68562" bIns="34281"/>
          <a:lstStyle/>
          <a:p>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2" name="Rectangle 12"/>
          <p:cNvSpPr>
            <a:spLocks noChangeArrowheads="1"/>
          </p:cNvSpPr>
          <p:nvPr/>
        </p:nvSpPr>
        <p:spPr bwMode="auto">
          <a:xfrm>
            <a:off x="1717491" y="4564054"/>
            <a:ext cx="631413" cy="646965"/>
          </a:xfrm>
          <a:prstGeom prst="rect">
            <a:avLst/>
          </a:prstGeom>
          <a:solidFill>
            <a:schemeClr val="accent1">
              <a:lumMod val="50000"/>
            </a:schemeClr>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3" name="Freeform 10"/>
          <p:cNvSpPr>
            <a:spLocks/>
          </p:cNvSpPr>
          <p:nvPr/>
        </p:nvSpPr>
        <p:spPr bwMode="auto">
          <a:xfrm>
            <a:off x="6038462" y="3483005"/>
            <a:ext cx="5010644" cy="614964"/>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chemeClr val="accent1">
                <a:lumMod val="50000"/>
              </a:schemeClr>
            </a:solidFill>
            <a:round/>
            <a:headEnd/>
            <a:tailEnd/>
          </a:ln>
        </p:spPr>
        <p:txBody>
          <a:bodyPr lIns="68562" tIns="34281" rIns="68562" bIns="34281"/>
          <a:lstStyle/>
          <a:p>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4" name="Rectangle 12"/>
          <p:cNvSpPr>
            <a:spLocks noChangeArrowheads="1"/>
          </p:cNvSpPr>
          <p:nvPr/>
        </p:nvSpPr>
        <p:spPr bwMode="auto">
          <a:xfrm>
            <a:off x="6196085" y="3462898"/>
            <a:ext cx="646381" cy="646964"/>
          </a:xfrm>
          <a:prstGeom prst="rect">
            <a:avLst/>
          </a:prstGeom>
          <a:solidFill>
            <a:schemeClr val="accent1">
              <a:lumMod val="50000"/>
            </a:schemeClr>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5" name="Freeform 10"/>
          <p:cNvSpPr>
            <a:spLocks/>
          </p:cNvSpPr>
          <p:nvPr/>
        </p:nvSpPr>
        <p:spPr bwMode="auto">
          <a:xfrm>
            <a:off x="6038462" y="4530766"/>
            <a:ext cx="4433040" cy="614964"/>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chemeClr val="accent1">
                <a:lumMod val="50000"/>
              </a:schemeClr>
            </a:solidFill>
            <a:round/>
            <a:headEnd/>
            <a:tailEnd/>
          </a:ln>
        </p:spPr>
        <p:txBody>
          <a:bodyPr lIns="68562" tIns="34281" rIns="68562" bIns="34281"/>
          <a:lstStyle/>
          <a:p>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6" name="Rectangle 12"/>
          <p:cNvSpPr>
            <a:spLocks noChangeArrowheads="1"/>
          </p:cNvSpPr>
          <p:nvPr/>
        </p:nvSpPr>
        <p:spPr bwMode="auto">
          <a:xfrm>
            <a:off x="6211053" y="4527516"/>
            <a:ext cx="631413" cy="646964"/>
          </a:xfrm>
          <a:prstGeom prst="rect">
            <a:avLst/>
          </a:prstGeom>
          <a:solidFill>
            <a:schemeClr val="accent1">
              <a:lumMod val="50000"/>
            </a:schemeClr>
          </a:solidFill>
          <a:ln w="9525">
            <a:noFill/>
            <a:miter lim="800000"/>
            <a:headEnd/>
            <a:tailEnd/>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400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7" name="TextBox 105"/>
          <p:cNvSpPr txBox="1">
            <a:spLocks noChangeArrowheads="1"/>
          </p:cNvSpPr>
          <p:nvPr/>
        </p:nvSpPr>
        <p:spPr bwMode="auto">
          <a:xfrm>
            <a:off x="2427447" y="3425945"/>
            <a:ext cx="3492172" cy="807895"/>
          </a:xfrm>
          <a:prstGeom prst="rect">
            <a:avLst/>
          </a:prstGeom>
          <a:no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Rễ</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là</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cơ</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quan</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hấp</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thụ</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nước</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và</a:t>
            </a:r>
            <a:r>
              <a:rPr lang="en-US"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 ion </a:t>
            </a:r>
            <a:r>
              <a:rPr lang="en-US" sz="2400" b="1" dirty="0" err="1" smtClean="0">
                <a:solidFill>
                  <a:srgbClr val="042B69"/>
                </a:solidFill>
                <a:latin typeface="Times" panose="020B0500000000000000" pitchFamily="34" charset="0"/>
                <a:ea typeface="Times" panose="020B0500000000000000" pitchFamily="34" charset="0"/>
                <a:cs typeface="Times" panose="020B0500000000000000" pitchFamily="34" charset="0"/>
              </a:rPr>
              <a:t>khoáng</a:t>
            </a:r>
            <a:endParaRPr lang="zh-CN" altLang="en-US" sz="2400" dirty="0">
              <a:solidFill>
                <a:srgbClr val="042B69"/>
              </a:solidFill>
              <a:latin typeface="Times" panose="020B0500000000000000" pitchFamily="34" charset="0"/>
              <a:ea typeface="Times" panose="020B0500000000000000" pitchFamily="34" charset="0"/>
              <a:cs typeface="Times" panose="020B0500000000000000" pitchFamily="34" charset="0"/>
            </a:endParaRPr>
          </a:p>
        </p:txBody>
      </p:sp>
      <p:sp>
        <p:nvSpPr>
          <p:cNvPr id="28" name="TextBox 106"/>
          <p:cNvSpPr txBox="1">
            <a:spLocks noChangeArrowheads="1"/>
          </p:cNvSpPr>
          <p:nvPr/>
        </p:nvSpPr>
        <p:spPr bwMode="auto">
          <a:xfrm>
            <a:off x="1814151" y="3491766"/>
            <a:ext cx="394944" cy="684785"/>
          </a:xfrm>
          <a:prstGeom prst="rect">
            <a:avLst/>
          </a:prstGeom>
          <a:noFill/>
          <a:ln w="9525">
            <a:noFill/>
            <a:miter lim="800000"/>
            <a:headEnd/>
            <a:tailEnd/>
          </a:ln>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4000" dirty="0">
                <a:solidFill>
                  <a:schemeClr val="bg1"/>
                </a:solidFill>
                <a:latin typeface="Times" panose="020B0500000000000000" pitchFamily="34" charset="0"/>
                <a:ea typeface="Times" panose="020B0500000000000000" pitchFamily="34" charset="0"/>
                <a:cs typeface="Times" panose="020B0500000000000000" pitchFamily="34" charset="0"/>
              </a:rPr>
              <a:t>1</a:t>
            </a:r>
            <a:endParaRPr lang="zh-CN" altLang="en-US" sz="4000"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29" name="TextBox 108"/>
          <p:cNvSpPr txBox="1">
            <a:spLocks noChangeArrowheads="1"/>
          </p:cNvSpPr>
          <p:nvPr/>
        </p:nvSpPr>
        <p:spPr bwMode="auto">
          <a:xfrm>
            <a:off x="2394771" y="4472102"/>
            <a:ext cx="3547530" cy="807895"/>
          </a:xfrm>
          <a:prstGeom prst="rect">
            <a:avLst/>
          </a:prstGeom>
          <a:no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vi-VN" sz="2400" b="1" dirty="0" smtClean="0">
                <a:solidFill>
                  <a:srgbClr val="042B69"/>
                </a:solidFill>
                <a:latin typeface="Times" panose="020B0500000000000000" pitchFamily="34" charset="0"/>
                <a:ea typeface="Times" panose="020B0500000000000000" pitchFamily="34" charset="0"/>
                <a:cs typeface="Times" panose="020B0500000000000000" pitchFamily="34" charset="0"/>
              </a:rPr>
              <a:t>Cơ </a:t>
            </a:r>
            <a:r>
              <a:rPr lang="vi-VN" sz="2400" b="1" dirty="0">
                <a:solidFill>
                  <a:srgbClr val="042B69"/>
                </a:solidFill>
                <a:latin typeface="Times" panose="020B0500000000000000" pitchFamily="34" charset="0"/>
                <a:ea typeface="Times" panose="020B0500000000000000" pitchFamily="34" charset="0"/>
                <a:cs typeface="Times" panose="020B0500000000000000" pitchFamily="34" charset="0"/>
              </a:rPr>
              <a:t>chế hấp thụ nước và ion khoáng ở rễ cây</a:t>
            </a:r>
            <a:endParaRPr lang="en-US" sz="2400" b="1" dirty="0">
              <a:solidFill>
                <a:srgbClr val="042B69"/>
              </a:solidFill>
              <a:latin typeface="Times" panose="020B0500000000000000" pitchFamily="34" charset="0"/>
              <a:ea typeface="Times" panose="020B0500000000000000" pitchFamily="34" charset="0"/>
              <a:cs typeface="Times" panose="020B0500000000000000" pitchFamily="34" charset="0"/>
            </a:endParaRPr>
          </a:p>
        </p:txBody>
      </p:sp>
      <p:sp>
        <p:nvSpPr>
          <p:cNvPr id="30" name="TextBox 109"/>
          <p:cNvSpPr txBox="1">
            <a:spLocks noChangeArrowheads="1"/>
          </p:cNvSpPr>
          <p:nvPr/>
        </p:nvSpPr>
        <p:spPr bwMode="auto">
          <a:xfrm>
            <a:off x="1814151" y="4581560"/>
            <a:ext cx="394944" cy="684785"/>
          </a:xfrm>
          <a:prstGeom prst="rect">
            <a:avLst/>
          </a:prstGeom>
          <a:noFill/>
          <a:ln w="9525">
            <a:noFill/>
            <a:miter lim="800000"/>
            <a:headEnd/>
            <a:tailEnd/>
          </a:ln>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4000" dirty="0">
                <a:solidFill>
                  <a:schemeClr val="bg1"/>
                </a:solidFill>
                <a:latin typeface="Times" panose="020B0500000000000000" pitchFamily="34" charset="0"/>
                <a:ea typeface="Times" panose="020B0500000000000000" pitchFamily="34" charset="0"/>
                <a:cs typeface="Times" panose="020B0500000000000000" pitchFamily="34" charset="0"/>
              </a:rPr>
              <a:t>2</a:t>
            </a:r>
            <a:endParaRPr lang="zh-CN" altLang="en-US" sz="4000"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31" name="TextBox 115"/>
          <p:cNvSpPr txBox="1">
            <a:spLocks noChangeArrowheads="1"/>
          </p:cNvSpPr>
          <p:nvPr/>
        </p:nvSpPr>
        <p:spPr bwMode="auto">
          <a:xfrm>
            <a:off x="6890509" y="3445355"/>
            <a:ext cx="4158598" cy="992561"/>
          </a:xfrm>
          <a:prstGeom prst="rect">
            <a:avLst/>
          </a:prstGeom>
          <a:no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pt-BR" sz="2000" b="1" dirty="0" smtClean="0">
                <a:solidFill>
                  <a:srgbClr val="042B69"/>
                </a:solidFill>
                <a:latin typeface="Times" panose="020B0500000000000000" pitchFamily="34" charset="0"/>
                <a:ea typeface="Times" panose="020B0500000000000000" pitchFamily="34" charset="0"/>
                <a:cs typeface="Times" panose="020B0500000000000000" pitchFamily="34" charset="0"/>
              </a:rPr>
              <a:t>Ảnh </a:t>
            </a:r>
            <a:r>
              <a:rPr lang="pt-BR" sz="2000" b="1" dirty="0">
                <a:solidFill>
                  <a:srgbClr val="042B69"/>
                </a:solidFill>
                <a:latin typeface="Times" panose="020B0500000000000000" pitchFamily="34" charset="0"/>
                <a:ea typeface="Times" panose="020B0500000000000000" pitchFamily="34" charset="0"/>
                <a:cs typeface="Times" panose="020B0500000000000000" pitchFamily="34" charset="0"/>
              </a:rPr>
              <a:t>hưởng của các tác nhân môi trường đối với quá trình hấp thụ nước và ion khoáng ở rễ cây</a:t>
            </a:r>
            <a:endParaRPr lang="en-US" sz="2000" b="1" dirty="0">
              <a:solidFill>
                <a:srgbClr val="042B69"/>
              </a:solidFill>
              <a:latin typeface="Times" panose="020B0500000000000000" pitchFamily="34" charset="0"/>
              <a:ea typeface="Times" panose="020B0500000000000000" pitchFamily="34" charset="0"/>
              <a:cs typeface="Times" panose="020B0500000000000000" pitchFamily="34" charset="0"/>
            </a:endParaRPr>
          </a:p>
        </p:txBody>
      </p:sp>
      <p:sp>
        <p:nvSpPr>
          <p:cNvPr id="32" name="TextBox 116"/>
          <p:cNvSpPr txBox="1">
            <a:spLocks noChangeArrowheads="1"/>
          </p:cNvSpPr>
          <p:nvPr/>
        </p:nvSpPr>
        <p:spPr bwMode="auto">
          <a:xfrm>
            <a:off x="6351387" y="3468221"/>
            <a:ext cx="446404" cy="684785"/>
          </a:xfrm>
          <a:prstGeom prst="rect">
            <a:avLst/>
          </a:prstGeom>
          <a:no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4000" dirty="0">
                <a:solidFill>
                  <a:schemeClr val="bg1"/>
                </a:solidFill>
                <a:latin typeface="Times" panose="020B0500000000000000" pitchFamily="34" charset="0"/>
                <a:ea typeface="Times" panose="020B0500000000000000" pitchFamily="34" charset="0"/>
                <a:cs typeface="Times" panose="020B0500000000000000" pitchFamily="34" charset="0"/>
              </a:rPr>
              <a:t>3</a:t>
            </a:r>
            <a:endParaRPr lang="zh-CN" altLang="en-US" sz="4000"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33" name="TextBox 117"/>
          <p:cNvSpPr txBox="1">
            <a:spLocks noChangeArrowheads="1"/>
          </p:cNvSpPr>
          <p:nvPr/>
        </p:nvSpPr>
        <p:spPr bwMode="auto">
          <a:xfrm>
            <a:off x="7473769" y="4656767"/>
            <a:ext cx="1172400" cy="438563"/>
          </a:xfrm>
          <a:prstGeom prst="rect">
            <a:avLst/>
          </a:prstGeom>
          <a:noFill/>
          <a:ln w="9525">
            <a:noFill/>
            <a:miter lim="800000"/>
            <a:headEnd/>
            <a:tailEnd/>
          </a:ln>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b="1" dirty="0" err="1">
                <a:solidFill>
                  <a:srgbClr val="042B69"/>
                </a:solidFill>
                <a:latin typeface="Times" panose="020B0500000000000000" pitchFamily="34" charset="0"/>
                <a:ea typeface="Times" panose="020B0500000000000000" pitchFamily="34" charset="0"/>
                <a:cs typeface="Times" panose="020B0500000000000000" pitchFamily="34" charset="0"/>
              </a:rPr>
              <a:t>Củng</a:t>
            </a:r>
            <a:r>
              <a:rPr lang="en-US" altLang="zh-CN" sz="2400" b="1"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altLang="zh-CN" sz="2400" b="1" dirty="0" err="1">
                <a:solidFill>
                  <a:srgbClr val="042B69"/>
                </a:solidFill>
                <a:latin typeface="Times" panose="020B0500000000000000" pitchFamily="34" charset="0"/>
                <a:ea typeface="Times" panose="020B0500000000000000" pitchFamily="34" charset="0"/>
                <a:cs typeface="Times" panose="020B0500000000000000" pitchFamily="34" charset="0"/>
              </a:rPr>
              <a:t>cố</a:t>
            </a:r>
            <a:endParaRPr lang="zh-CN" altLang="en-US" sz="2400" b="1" dirty="0">
              <a:solidFill>
                <a:srgbClr val="042B69"/>
              </a:solidFill>
              <a:latin typeface="Times" panose="020B0500000000000000" pitchFamily="34" charset="0"/>
              <a:ea typeface="Times" panose="020B0500000000000000" pitchFamily="34" charset="0"/>
              <a:cs typeface="Times" panose="020B0500000000000000" pitchFamily="34" charset="0"/>
            </a:endParaRPr>
          </a:p>
        </p:txBody>
      </p:sp>
      <p:sp>
        <p:nvSpPr>
          <p:cNvPr id="34" name="TextBox 118"/>
          <p:cNvSpPr txBox="1">
            <a:spLocks noChangeArrowheads="1"/>
          </p:cNvSpPr>
          <p:nvPr/>
        </p:nvSpPr>
        <p:spPr bwMode="auto">
          <a:xfrm>
            <a:off x="6323373" y="4494233"/>
            <a:ext cx="394944" cy="684785"/>
          </a:xfrm>
          <a:prstGeom prst="rect">
            <a:avLst/>
          </a:prstGeom>
          <a:noFill/>
          <a:ln w="9525">
            <a:noFill/>
            <a:miter lim="800000"/>
            <a:headEnd/>
            <a:tailEnd/>
          </a:ln>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4000" dirty="0">
                <a:solidFill>
                  <a:schemeClr val="bg1"/>
                </a:solidFill>
                <a:latin typeface="Times" panose="020B0500000000000000" pitchFamily="34" charset="0"/>
                <a:ea typeface="Times" panose="020B0500000000000000" pitchFamily="34" charset="0"/>
                <a:cs typeface="Times" panose="020B0500000000000000" pitchFamily="34" charset="0"/>
              </a:rPr>
              <a:t>4</a:t>
            </a:r>
            <a:endParaRPr lang="zh-CN" altLang="en-US" sz="4000"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83008" y="104032"/>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3896951" y="426828"/>
              <a:ext cx="4392902" cy="71308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cap="small" dirty="0" smtClean="0">
                  <a:solidFill>
                    <a:schemeClr val="bg1"/>
                  </a:solidFill>
                  <a:latin typeface="Mystical" panose="00000400000000000000" pitchFamily="2" charset="0"/>
                  <a:ea typeface="Mystical" panose="00000400000000000000" pitchFamily="2" charset="0"/>
                  <a:cs typeface="Mystical" panose="00000400000000000000" pitchFamily="2" charset="0"/>
                </a:rPr>
                <a:t>CỦNG CỐ</a:t>
              </a:r>
              <a:endParaRPr lang="en-US" sz="5400" cap="small" dirty="0">
                <a:solidFill>
                  <a:schemeClr val="bg1"/>
                </a:solidFill>
                <a:latin typeface="Mystical" panose="00000400000000000000" pitchFamily="2" charset="0"/>
                <a:ea typeface="Mystical" panose="00000400000000000000" pitchFamily="2" charset="0"/>
                <a:cs typeface="Mystical" panose="00000400000000000000" pitchFamily="2" charset="0"/>
              </a:endParaRPr>
            </a:p>
          </p:txBody>
        </p:sp>
      </p:grpSp>
      <p:grpSp>
        <p:nvGrpSpPr>
          <p:cNvPr id="5" name="组合 4"/>
          <p:cNvGrpSpPr/>
          <p:nvPr/>
        </p:nvGrpSpPr>
        <p:grpSpPr>
          <a:xfrm flipH="1">
            <a:off x="4222165" y="2355364"/>
            <a:ext cx="6994521" cy="3651116"/>
            <a:chOff x="1166445" y="2317264"/>
            <a:chExt cx="6994521" cy="3651116"/>
          </a:xfrm>
        </p:grpSpPr>
        <p:grpSp>
          <p:nvGrpSpPr>
            <p:cNvPr id="7" name="Group 4"/>
            <p:cNvGrpSpPr/>
            <p:nvPr/>
          </p:nvGrpSpPr>
          <p:grpSpPr>
            <a:xfrm flipH="1">
              <a:off x="4369339" y="2317264"/>
              <a:ext cx="3791627" cy="3651116"/>
              <a:chOff x="4200186" y="2320894"/>
              <a:chExt cx="3791627" cy="3651116"/>
            </a:xfrm>
          </p:grpSpPr>
          <p:sp>
            <p:nvSpPr>
              <p:cNvPr id="21" name="Rounded Rectangle 6"/>
              <p:cNvSpPr/>
              <p:nvPr/>
            </p:nvSpPr>
            <p:spPr>
              <a:xfrm flipH="1">
                <a:off x="4214254" y="4850056"/>
                <a:ext cx="3777559" cy="91440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Rounded Rectangle 5"/>
              <p:cNvSpPr/>
              <p:nvPr/>
            </p:nvSpPr>
            <p:spPr>
              <a:xfrm rot="3492391" flipH="1">
                <a:off x="4991307" y="3689252"/>
                <a:ext cx="3651116" cy="91440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Rounded Rectangle 3"/>
              <p:cNvSpPr/>
              <p:nvPr/>
            </p:nvSpPr>
            <p:spPr>
              <a:xfrm rot="18107609">
                <a:off x="3556490" y="3689252"/>
                <a:ext cx="3651116" cy="91440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Rounded Rectangle 9"/>
              <p:cNvSpPr/>
              <p:nvPr/>
            </p:nvSpPr>
            <p:spPr>
              <a:xfrm flipH="1">
                <a:off x="4200186" y="4850056"/>
                <a:ext cx="1948760" cy="91440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Oval 13"/>
              <p:cNvSpPr/>
              <p:nvPr/>
            </p:nvSpPr>
            <p:spPr>
              <a:xfrm>
                <a:off x="5725181" y="2613073"/>
                <a:ext cx="755703" cy="7557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Oval 14"/>
              <p:cNvSpPr/>
              <p:nvPr/>
            </p:nvSpPr>
            <p:spPr>
              <a:xfrm>
                <a:off x="4297730" y="4929404"/>
                <a:ext cx="755703" cy="7557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Oval 15"/>
              <p:cNvSpPr/>
              <p:nvPr/>
            </p:nvSpPr>
            <p:spPr>
              <a:xfrm>
                <a:off x="7164059" y="4930934"/>
                <a:ext cx="755703" cy="7557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Freeform 17"/>
              <p:cNvSpPr>
                <a:spLocks noEditPoints="1"/>
              </p:cNvSpPr>
              <p:nvPr/>
            </p:nvSpPr>
            <p:spPr bwMode="auto">
              <a:xfrm>
                <a:off x="5950368" y="2791506"/>
                <a:ext cx="305327" cy="398835"/>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18"/>
              <p:cNvSpPr>
                <a:spLocks noEditPoints="1"/>
              </p:cNvSpPr>
              <p:nvPr/>
            </p:nvSpPr>
            <p:spPr bwMode="auto">
              <a:xfrm>
                <a:off x="4537230" y="5088755"/>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Freeform 19"/>
              <p:cNvSpPr>
                <a:spLocks noEditPoints="1"/>
              </p:cNvSpPr>
              <p:nvPr/>
            </p:nvSpPr>
            <p:spPr bwMode="auto">
              <a:xfrm>
                <a:off x="7348218" y="5147991"/>
                <a:ext cx="387383" cy="332044"/>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TextBox 24"/>
            <p:cNvSpPr txBox="1"/>
            <p:nvPr/>
          </p:nvSpPr>
          <p:spPr>
            <a:xfrm>
              <a:off x="1208697" y="2411288"/>
              <a:ext cx="2297781" cy="461665"/>
            </a:xfrm>
            <a:prstGeom prst="rect">
              <a:avLst/>
            </a:prstGeom>
            <a:noFill/>
          </p:spPr>
          <p:txBody>
            <a:bodyPr wrap="squar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lgn="l">
                <a:defRPr/>
              </a:pPr>
              <a:r>
                <a:rPr lang="zh-CN" altLang="en-US" sz="2400" dirty="0">
                  <a:solidFill>
                    <a:schemeClr val="bg1"/>
                  </a:solidFill>
                </a:rPr>
                <a:t>点击添加标题</a:t>
              </a:r>
              <a:endParaRPr lang="en-US" altLang="zh-CN" sz="2400" dirty="0">
                <a:solidFill>
                  <a:schemeClr val="bg1"/>
                </a:solidFill>
              </a:endParaRPr>
            </a:p>
          </p:txBody>
        </p:sp>
        <p:sp>
          <p:nvSpPr>
            <p:cNvPr id="14" name="矩形 95"/>
            <p:cNvSpPr/>
            <p:nvPr/>
          </p:nvSpPr>
          <p:spPr>
            <a:xfrm>
              <a:off x="1166445" y="2796580"/>
              <a:ext cx="3492658" cy="829073"/>
            </a:xfrm>
            <a:prstGeom prst="rect">
              <a:avLst/>
            </a:prstGeom>
          </p:spPr>
          <p:txBody>
            <a:bodyPr wrap="square">
              <a:spAutoFit/>
            </a:bodyPr>
            <a:lstStyle/>
            <a:p>
              <a:pPr algn="just">
                <a:lnSpc>
                  <a:spcPct val="114000"/>
                </a:lnSpc>
              </a:pPr>
              <a:r>
                <a:rPr lang="zh-CN" altLang="en-US" sz="1400" dirty="0">
                  <a:solidFill>
                    <a:schemeClr val="bg1"/>
                  </a:solidFill>
                  <a:latin typeface="微软雅黑" pitchFamily="34" charset="-122"/>
                  <a:ea typeface="微软雅黑" pitchFamily="34" charset="-122"/>
                </a:rPr>
                <a:t>轻点此处输入文字内容，</a:t>
              </a:r>
              <a:r>
                <a:rPr lang="en-US" altLang="zh-CN" sz="1400" dirty="0">
                  <a:solidFill>
                    <a:schemeClr val="bg1"/>
                  </a:solidFill>
                  <a:latin typeface="微软雅黑" pitchFamily="34" charset="-122"/>
                  <a:ea typeface="微软雅黑" pitchFamily="34" charset="-122"/>
                </a:rPr>
                <a:t>PPT</a:t>
              </a:r>
              <a:r>
                <a:rPr lang="zh-CN" altLang="en-US" sz="1400" dirty="0">
                  <a:solidFill>
                    <a:schemeClr val="bg1"/>
                  </a:solidFill>
                  <a:latin typeface="微软雅黑" pitchFamily="34" charset="-122"/>
                  <a:ea typeface="微软雅黑" pitchFamily="34" charset="-122"/>
                </a:rPr>
                <a:t>模板所有文字图片都可编辑，数据图表都可以修改颜色大小形状</a:t>
              </a:r>
            </a:p>
          </p:txBody>
        </p:sp>
      </p:grpSp>
    </p:spTree>
    <p:extLst>
      <p:ext uri="{BB962C8B-B14F-4D97-AF65-F5344CB8AC3E}">
        <p14:creationId xmlns:p14="http://schemas.microsoft.com/office/powerpoint/2010/main" val="18482695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8" y="329120"/>
            <a:ext cx="11653935" cy="1754326"/>
          </a:xfrm>
          <a:prstGeom prst="rect">
            <a:avLst/>
          </a:prstGeom>
        </p:spPr>
        <p:txBody>
          <a:bodyPr wrap="square">
            <a:spAutoFit/>
          </a:bodyPr>
          <a:lstStyle/>
          <a:p>
            <a:pPr algn="just">
              <a:lnSpc>
                <a:spcPct val="150000"/>
              </a:lnSpc>
            </a:pPr>
            <a:r>
              <a:rPr lang="pt-BR" sz="2400" b="1" dirty="0">
                <a:solidFill>
                  <a:srgbClr val="002060"/>
                </a:solidFill>
                <a:latin typeface="Times" panose="020B0500000000000000" pitchFamily="34" charset="0"/>
                <a:ea typeface="Times" panose="020B0500000000000000" pitchFamily="34" charset="0"/>
                <a:cs typeface="Times" panose="020B0500000000000000" pitchFamily="34" charset="0"/>
              </a:rPr>
              <a:t>Câu 1: </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Sự hút khoáng thụ </a:t>
            </a:r>
            <a:r>
              <a:rPr lang="pt-BR"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động </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của tế bào phụ thuộc vào:</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a:p>
            <a:pPr algn="just">
              <a:lnSpc>
                <a:spcPct val="150000"/>
              </a:lnSpc>
            </a:pP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a. Hoạt động trao đổi chất		b. Chênh lệch nồng độ ion</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a:p>
            <a:pPr algn="just">
              <a:lnSpc>
                <a:spcPct val="150000"/>
              </a:lnSpc>
            </a:pP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c. Cung cấp năng lượng 		d. Hoạt động thẩm thấu </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3" name="Rectangle 2"/>
          <p:cNvSpPr/>
          <p:nvPr/>
        </p:nvSpPr>
        <p:spPr>
          <a:xfrm>
            <a:off x="435428" y="2398333"/>
            <a:ext cx="11203021" cy="1754326"/>
          </a:xfrm>
          <a:prstGeom prst="rect">
            <a:avLst/>
          </a:prstGeom>
        </p:spPr>
        <p:txBody>
          <a:bodyPr wrap="square">
            <a:spAutoFit/>
          </a:bodyPr>
          <a:lstStyle/>
          <a:p>
            <a:pPr algn="just">
              <a:lnSpc>
                <a:spcPct val="150000"/>
              </a:lnSpc>
            </a:pPr>
            <a:r>
              <a:rPr lang="pt-BR" sz="2400" b="1" dirty="0">
                <a:solidFill>
                  <a:srgbClr val="002060"/>
                </a:solidFill>
                <a:latin typeface="Times" panose="020B0500000000000000" pitchFamily="34" charset="0"/>
                <a:ea typeface="Times" panose="020B0500000000000000" pitchFamily="34" charset="0"/>
                <a:cs typeface="Times" panose="020B0500000000000000" pitchFamily="34" charset="0"/>
              </a:rPr>
              <a:t>Câu 2: </a:t>
            </a: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Sự xâm nhập chất khoáng chủ động phụ thuộc vào:</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a:p>
            <a:pPr algn="just">
              <a:lnSpc>
                <a:spcPct val="150000"/>
              </a:lnSpc>
            </a:pP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a. Građien nồng độ chất tan		b. Hiệu điện thế màng</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a:p>
            <a:pPr algn="just">
              <a:lnSpc>
                <a:spcPct val="150000"/>
              </a:lnSpc>
            </a:pPr>
            <a:r>
              <a:rPr lang="pt-BR" sz="2400" dirty="0">
                <a:solidFill>
                  <a:srgbClr val="002060"/>
                </a:solidFill>
                <a:latin typeface="Times" panose="020B0500000000000000" pitchFamily="34" charset="0"/>
                <a:ea typeface="Times" panose="020B0500000000000000" pitchFamily="34" charset="0"/>
                <a:cs typeface="Times" panose="020B0500000000000000" pitchFamily="34" charset="0"/>
              </a:rPr>
              <a:t>c. Trao đổi chất của tế bào		d. Cung cấp năng lượng </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4" name="Rectangle 3"/>
          <p:cNvSpPr/>
          <p:nvPr/>
        </p:nvSpPr>
        <p:spPr>
          <a:xfrm>
            <a:off x="435428" y="4375769"/>
            <a:ext cx="10975911" cy="2308324"/>
          </a:xfrm>
          <a:prstGeom prst="rect">
            <a:avLst/>
          </a:prstGeom>
        </p:spPr>
        <p:txBody>
          <a:bodyPr wrap="square">
            <a:spAutoFit/>
          </a:bodyPr>
          <a:lstStyle/>
          <a:p>
            <a:pPr algn="just">
              <a:lnSpc>
                <a:spcPct val="150000"/>
              </a:lnSpc>
            </a:pPr>
            <a:r>
              <a:rPr lang="en-US" sz="2400" b="1" dirty="0" err="1">
                <a:solidFill>
                  <a:srgbClr val="002060"/>
                </a:solidFill>
                <a:latin typeface="Times" panose="020B0500000000000000" pitchFamily="34" charset="0"/>
                <a:ea typeface="Times" panose="020B0500000000000000" pitchFamily="34" charset="0"/>
                <a:cs typeface="Times" panose="020B0500000000000000" pitchFamily="34" charset="0"/>
              </a:rPr>
              <a:t>Câu</a:t>
            </a:r>
            <a:r>
              <a:rPr lang="en-US" sz="2400" b="1" dirty="0">
                <a:solidFill>
                  <a:srgbClr val="002060"/>
                </a:solidFill>
                <a:latin typeface="Times" panose="020B0500000000000000" pitchFamily="34" charset="0"/>
                <a:ea typeface="Times" panose="020B0500000000000000" pitchFamily="34" charset="0"/>
                <a:cs typeface="Times" panose="020B0500000000000000" pitchFamily="34" charset="0"/>
              </a:rPr>
              <a:t> 3: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Rễ</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cây</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trên</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cạn</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hấp</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thụ</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nước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ion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khoáng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chủ</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yếu</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qua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thành</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phần</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cấu</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tạo</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nào</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rễ</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a:p>
            <a:pPr algn="just">
              <a:lnSpc>
                <a:spcPct val="150000"/>
              </a:lnSpc>
            </a:pP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a.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Đỉnh</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trưởng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b.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Miền</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lông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hút</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a:p>
            <a:pPr algn="just">
              <a:lnSpc>
                <a:spcPct val="150000"/>
              </a:lnSpc>
            </a:pP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c.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Miền</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trưởng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d.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Rễ</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chính</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grpSp>
        <p:nvGrpSpPr>
          <p:cNvPr id="5" name="Group 5"/>
          <p:cNvGrpSpPr/>
          <p:nvPr/>
        </p:nvGrpSpPr>
        <p:grpSpPr>
          <a:xfrm>
            <a:off x="8471154" y="910435"/>
            <a:ext cx="591698" cy="591696"/>
            <a:chOff x="1105079" y="1849004"/>
            <a:chExt cx="831273" cy="831273"/>
          </a:xfrm>
        </p:grpSpPr>
        <p:sp>
          <p:nvSpPr>
            <p:cNvPr id="6" name="Oval 3"/>
            <p:cNvSpPr/>
            <p:nvPr/>
          </p:nvSpPr>
          <p:spPr>
            <a:xfrm>
              <a:off x="1105079" y="1849004"/>
              <a:ext cx="831273" cy="83127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Freeform 5"/>
            <p:cNvSpPr>
              <a:spLocks/>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Group 5"/>
          <p:cNvGrpSpPr/>
          <p:nvPr/>
        </p:nvGrpSpPr>
        <p:grpSpPr>
          <a:xfrm>
            <a:off x="8063190" y="3518353"/>
            <a:ext cx="591698" cy="591696"/>
            <a:chOff x="1105079" y="1849004"/>
            <a:chExt cx="831273" cy="831273"/>
          </a:xfrm>
        </p:grpSpPr>
        <p:sp>
          <p:nvSpPr>
            <p:cNvPr id="9" name="Oval 3"/>
            <p:cNvSpPr/>
            <p:nvPr/>
          </p:nvSpPr>
          <p:spPr>
            <a:xfrm>
              <a:off x="1105079" y="1849004"/>
              <a:ext cx="831273" cy="83127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Freeform 5"/>
            <p:cNvSpPr>
              <a:spLocks/>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 name="Group 5"/>
          <p:cNvGrpSpPr/>
          <p:nvPr/>
        </p:nvGrpSpPr>
        <p:grpSpPr>
          <a:xfrm>
            <a:off x="7289296" y="5462230"/>
            <a:ext cx="591698" cy="591696"/>
            <a:chOff x="1111284" y="1849003"/>
            <a:chExt cx="831273" cy="831273"/>
          </a:xfrm>
        </p:grpSpPr>
        <p:sp>
          <p:nvSpPr>
            <p:cNvPr id="12" name="Oval 3"/>
            <p:cNvSpPr/>
            <p:nvPr/>
          </p:nvSpPr>
          <p:spPr>
            <a:xfrm>
              <a:off x="1111284" y="1849003"/>
              <a:ext cx="831273" cy="83127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5"/>
            <p:cNvSpPr>
              <a:spLocks/>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1225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7" name="矩形 16"/>
          <p:cNvSpPr/>
          <p:nvPr/>
        </p:nvSpPr>
        <p:spPr>
          <a:xfrm>
            <a:off x="1627856" y="1922220"/>
            <a:ext cx="8964864" cy="3150086"/>
          </a:xfrm>
          <a:prstGeom prst="rect">
            <a:avLst/>
          </a:prstGeom>
          <a:blipFill dpi="0" rotWithShape="1">
            <a:blip r:embed="rId5"/>
            <a:srcRect/>
            <a:tile tx="0" ty="0" sx="50000" sy="50000" flip="none" algn="ctr"/>
          </a:blipFill>
          <a:ln>
            <a:noFill/>
          </a:ln>
          <a:effectLst>
            <a:outerShdw blurRad="254000" dir="51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p:cNvSpPr/>
          <p:nvPr/>
        </p:nvSpPr>
        <p:spPr>
          <a:xfrm>
            <a:off x="1906416" y="2154849"/>
            <a:ext cx="8407745" cy="268482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7"/>
          <p:cNvSpPr txBox="1"/>
          <p:nvPr/>
        </p:nvSpPr>
        <p:spPr>
          <a:xfrm>
            <a:off x="2377719" y="2714583"/>
            <a:ext cx="7465135" cy="1067587"/>
          </a:xfrm>
          <a:prstGeom prst="rect">
            <a:avLst/>
          </a:prstGeom>
          <a:noFill/>
        </p:spPr>
        <p:txBody>
          <a:bodyPr wrap="square" lIns="51423" tIns="25711" rIns="51423" bIns="25711" rtlCol="0">
            <a:spAutoFit/>
          </a:bodyPr>
          <a:lstStyle>
            <a:defPPr>
              <a:defRPr lang="zh-CN"/>
            </a:defPPr>
            <a:lvl1pPr>
              <a:defRPr sz="5000" b="1">
                <a:solidFill>
                  <a:schemeClr val="bg1"/>
                </a:solidFill>
                <a:latin typeface="+mn-ea"/>
                <a:ea typeface="+mn-ea"/>
              </a:defRPr>
            </a:lvl1pPr>
          </a:lstStyle>
          <a:p>
            <a:pPr algn="ctr"/>
            <a:r>
              <a:rPr lang="en-US" altLang="zh-CN" sz="6600" spc="300" dirty="0" smtClean="0">
                <a:solidFill>
                  <a:schemeClr val="accent1">
                    <a:lumMod val="50000"/>
                  </a:schemeClr>
                </a:solidFill>
                <a:latin typeface="微软雅黑" panose="020B0503020204020204" pitchFamily="34" charset="-122"/>
                <a:ea typeface="微软雅黑" panose="020B0503020204020204" pitchFamily="34" charset="-122"/>
              </a:rPr>
              <a:t>Thank you</a:t>
            </a:r>
            <a:endParaRPr lang="zh-CN" altLang="zh-CN" sz="6600" spc="3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5115048" y="3947191"/>
            <a:ext cx="1990481" cy="276999"/>
          </a:xfrm>
          <a:prstGeom prst="rect">
            <a:avLst/>
          </a:prstGeom>
        </p:spPr>
        <p:txBody>
          <a:bodyPr wrap="none">
            <a:spAutoFit/>
          </a:bodyPr>
          <a:lstStyle/>
          <a:p>
            <a:pPr algn="ctr"/>
            <a:r>
              <a:rPr lang="en-US" altLang="zh-CN" sz="1200" spc="700" dirty="0" smtClean="0">
                <a:solidFill>
                  <a:schemeClr val="bg1">
                    <a:lumMod val="50000"/>
                  </a:schemeClr>
                </a:solidFill>
                <a:latin typeface="张海山锐线体简" panose="02000000000000000000" pitchFamily="2" charset="-122"/>
                <a:ea typeface="张海山锐线体简" panose="02000000000000000000" pitchFamily="2" charset="-122"/>
              </a:rPr>
              <a:t>SINH HỌC 11</a:t>
            </a:r>
            <a:endParaRPr lang="en-US" altLang="zh-CN" sz="1200" spc="700" dirty="0">
              <a:solidFill>
                <a:schemeClr val="bg1">
                  <a:lumMod val="50000"/>
                </a:schemeClr>
              </a:solidFill>
              <a:latin typeface="张海山锐线体简" panose="02000000000000000000" pitchFamily="2" charset="-122"/>
              <a:ea typeface="张海山锐线体简" panose="02000000000000000000" pitchFamily="2" charset="-122"/>
            </a:endParaRPr>
          </a:p>
        </p:txBody>
      </p:sp>
      <p:sp>
        <p:nvSpPr>
          <p:cNvPr id="21" name="矩形 20"/>
          <p:cNvSpPr/>
          <p:nvPr/>
        </p:nvSpPr>
        <p:spPr>
          <a:xfrm>
            <a:off x="1369329" y="1733550"/>
            <a:ext cx="9483285" cy="355895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5"/>
          <p:cNvSpPr txBox="1"/>
          <p:nvPr/>
        </p:nvSpPr>
        <p:spPr>
          <a:xfrm>
            <a:off x="4863634" y="5971745"/>
            <a:ext cx="2480615" cy="276999"/>
          </a:xfrm>
          <a:prstGeom prst="rect">
            <a:avLst/>
          </a:prstGeom>
          <a:noFill/>
        </p:spPr>
        <p:txBody>
          <a:bodyPr wrap="none" rtlCol="0">
            <a:spAutoFit/>
          </a:bodyPr>
          <a:lstStyle/>
          <a:p>
            <a:pPr algn="ctr"/>
            <a:r>
              <a:rPr lang="en-US" sz="1200" b="1" spc="600" dirty="0" smtClean="0">
                <a:solidFill>
                  <a:schemeClr val="bg1"/>
                </a:solidFill>
                <a:latin typeface="Lato Black" charset="0"/>
                <a:ea typeface="Lato Black" charset="0"/>
                <a:cs typeface="Lato Black" charset="0"/>
              </a:rPr>
              <a:t>MRS THÙY DUNG</a:t>
            </a:r>
            <a:endParaRPr lang="en-US" sz="1200" b="1" spc="600" dirty="0">
              <a:solidFill>
                <a:schemeClr val="bg1"/>
              </a:solidFill>
              <a:latin typeface="Lato Black" charset="0"/>
              <a:ea typeface="Lato Black" charset="0"/>
              <a:cs typeface="Lato Black"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9" name="组合 8"/>
          <p:cNvGrpSpPr/>
          <p:nvPr/>
        </p:nvGrpSpPr>
        <p:grpSpPr>
          <a:xfrm>
            <a:off x="92798" y="254154"/>
            <a:ext cx="11837636" cy="6563132"/>
            <a:chOff x="1369329" y="1733550"/>
            <a:chExt cx="9483285" cy="3558958"/>
          </a:xfrm>
        </p:grpSpPr>
        <p:sp>
          <p:nvSpPr>
            <p:cNvPr id="10" name="矩形 9"/>
            <p:cNvSpPr/>
            <p:nvPr/>
          </p:nvSpPr>
          <p:spPr>
            <a:xfrm>
              <a:off x="1627856" y="1922220"/>
              <a:ext cx="8964864" cy="3150086"/>
            </a:xfrm>
            <a:prstGeom prst="rect">
              <a:avLst/>
            </a:prstGeom>
            <a:blipFill dpi="0" rotWithShape="1">
              <a:blip r:embed="rId5"/>
              <a:srcRect/>
              <a:tile tx="0" ty="0" sx="50000" sy="50000" flip="none" algn="ctr"/>
            </a:blipFill>
            <a:ln>
              <a:noFill/>
            </a:ln>
            <a:effectLst>
              <a:outerShdw blurRad="254000" dir="51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1906416" y="2154849"/>
              <a:ext cx="8407745" cy="268482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369329" y="1733550"/>
              <a:ext cx="9483285" cy="355895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3" name="梯形 152"/>
          <p:cNvSpPr/>
          <p:nvPr/>
        </p:nvSpPr>
        <p:spPr>
          <a:xfrm rot="10800000">
            <a:off x="1742208" y="921302"/>
            <a:ext cx="2996480" cy="350392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594971" y="2031338"/>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smtClean="0">
                <a:solidFill>
                  <a:schemeClr val="bg1"/>
                </a:solidFill>
                <a:latin typeface="微软雅黑" pitchFamily="34" charset="-122"/>
                <a:ea typeface="微软雅黑" pitchFamily="34" charset="-122"/>
              </a:rPr>
              <a:t>1</a:t>
            </a:r>
            <a:endParaRPr lang="zh-CN" altLang="en-US" sz="2000" dirty="0">
              <a:solidFill>
                <a:schemeClr val="bg1"/>
              </a:solidFill>
              <a:latin typeface="微软雅黑" pitchFamily="34" charset="-122"/>
              <a:ea typeface="微软雅黑" pitchFamily="34" charset="-122"/>
            </a:endParaRPr>
          </a:p>
        </p:txBody>
      </p:sp>
      <p:grpSp>
        <p:nvGrpSpPr>
          <p:cNvPr id="155" name="组合 154"/>
          <p:cNvGrpSpPr/>
          <p:nvPr/>
        </p:nvGrpSpPr>
        <p:grpSpPr>
          <a:xfrm>
            <a:off x="4824995" y="2755739"/>
            <a:ext cx="6561713" cy="1772316"/>
            <a:chOff x="4266830" y="2712770"/>
            <a:chExt cx="6561713" cy="1772316"/>
          </a:xfrm>
        </p:grpSpPr>
        <p:sp>
          <p:nvSpPr>
            <p:cNvPr id="156" name="矩形 155"/>
            <p:cNvSpPr/>
            <p:nvPr/>
          </p:nvSpPr>
          <p:spPr>
            <a:xfrm>
              <a:off x="4266830" y="2712770"/>
              <a:ext cx="6485045" cy="523220"/>
            </a:xfrm>
            <a:prstGeom prst="rect">
              <a:avLst/>
            </a:prstGeom>
          </p:spPr>
          <p:txBody>
            <a:bodyPr wrap="none">
              <a:spAutoFit/>
            </a:bodyPr>
            <a:lstStyle/>
            <a:p>
              <a:r>
                <a:rPr lang="en-US" sz="2800" b="1" dirty="0" err="1">
                  <a:solidFill>
                    <a:srgbClr val="042B69"/>
                  </a:solidFill>
                </a:rPr>
                <a:t>Rễ</a:t>
              </a:r>
              <a:r>
                <a:rPr lang="en-US" sz="2800" b="1" dirty="0">
                  <a:solidFill>
                    <a:srgbClr val="042B69"/>
                  </a:solidFill>
                </a:rPr>
                <a:t> </a:t>
              </a:r>
              <a:r>
                <a:rPr lang="en-US" sz="2800" b="1" dirty="0" err="1">
                  <a:solidFill>
                    <a:srgbClr val="042B69"/>
                  </a:solidFill>
                </a:rPr>
                <a:t>là</a:t>
              </a:r>
              <a:r>
                <a:rPr lang="en-US" sz="2800" b="1" dirty="0">
                  <a:solidFill>
                    <a:srgbClr val="042B69"/>
                  </a:solidFill>
                </a:rPr>
                <a:t> </a:t>
              </a:r>
              <a:r>
                <a:rPr lang="en-US" sz="2800" b="1" dirty="0" err="1">
                  <a:solidFill>
                    <a:srgbClr val="042B69"/>
                  </a:solidFill>
                </a:rPr>
                <a:t>cơ</a:t>
              </a:r>
              <a:r>
                <a:rPr lang="en-US" sz="2800" b="1" dirty="0">
                  <a:solidFill>
                    <a:srgbClr val="042B69"/>
                  </a:solidFill>
                </a:rPr>
                <a:t> </a:t>
              </a:r>
              <a:r>
                <a:rPr lang="en-US" sz="2800" b="1" dirty="0" err="1">
                  <a:solidFill>
                    <a:srgbClr val="042B69"/>
                  </a:solidFill>
                </a:rPr>
                <a:t>quan</a:t>
              </a:r>
              <a:r>
                <a:rPr lang="en-US" sz="2800" b="1" dirty="0">
                  <a:solidFill>
                    <a:srgbClr val="042B69"/>
                  </a:solidFill>
                </a:rPr>
                <a:t> </a:t>
              </a:r>
              <a:r>
                <a:rPr lang="en-US" sz="2800" b="1" dirty="0" err="1">
                  <a:solidFill>
                    <a:srgbClr val="042B69"/>
                  </a:solidFill>
                </a:rPr>
                <a:t>hấp</a:t>
              </a:r>
              <a:r>
                <a:rPr lang="en-US" sz="2800" b="1" dirty="0">
                  <a:solidFill>
                    <a:srgbClr val="042B69"/>
                  </a:solidFill>
                </a:rPr>
                <a:t> </a:t>
              </a:r>
              <a:r>
                <a:rPr lang="en-US" sz="2800" b="1" dirty="0" err="1">
                  <a:solidFill>
                    <a:srgbClr val="042B69"/>
                  </a:solidFill>
                </a:rPr>
                <a:t>thụ</a:t>
              </a:r>
              <a:r>
                <a:rPr lang="en-US" sz="2800" b="1" dirty="0">
                  <a:solidFill>
                    <a:srgbClr val="042B69"/>
                  </a:solidFill>
                </a:rPr>
                <a:t> </a:t>
              </a:r>
              <a:r>
                <a:rPr lang="en-US" sz="2800" b="1" dirty="0" err="1">
                  <a:solidFill>
                    <a:srgbClr val="042B69"/>
                  </a:solidFill>
                </a:rPr>
                <a:t>nước</a:t>
              </a:r>
              <a:r>
                <a:rPr lang="en-US" sz="2800" b="1" dirty="0">
                  <a:solidFill>
                    <a:srgbClr val="042B69"/>
                  </a:solidFill>
                </a:rPr>
                <a:t> </a:t>
              </a:r>
              <a:r>
                <a:rPr lang="en-US" sz="2800" b="1" dirty="0" err="1">
                  <a:solidFill>
                    <a:srgbClr val="042B69"/>
                  </a:solidFill>
                </a:rPr>
                <a:t>và</a:t>
              </a:r>
              <a:r>
                <a:rPr lang="en-US" sz="2800" b="1" dirty="0">
                  <a:solidFill>
                    <a:srgbClr val="042B69"/>
                  </a:solidFill>
                </a:rPr>
                <a:t> ion </a:t>
              </a:r>
              <a:r>
                <a:rPr lang="en-US" sz="2800" b="1" dirty="0" err="1">
                  <a:solidFill>
                    <a:srgbClr val="042B69"/>
                  </a:solidFill>
                </a:rPr>
                <a:t>khoáng</a:t>
              </a:r>
              <a:endParaRPr kumimoji="1" lang="zh-CN" altLang="en-US" sz="2800" dirty="0">
                <a:solidFill>
                  <a:srgbClr val="042B69"/>
                </a:solidFill>
                <a:latin typeface="微软雅黑" pitchFamily="34" charset="-122"/>
                <a:ea typeface="微软雅黑" pitchFamily="34" charset="-122"/>
              </a:endParaRPr>
            </a:p>
          </p:txBody>
        </p:sp>
        <p:sp>
          <p:nvSpPr>
            <p:cNvPr id="157" name="矩形 156"/>
            <p:cNvSpPr/>
            <p:nvPr/>
          </p:nvSpPr>
          <p:spPr>
            <a:xfrm>
              <a:off x="4389024" y="3414985"/>
              <a:ext cx="6439519" cy="1070101"/>
            </a:xfrm>
            <a:prstGeom prst="rect">
              <a:avLst/>
            </a:prstGeom>
          </p:spPr>
          <p:txBody>
            <a:bodyPr wrap="square">
              <a:spAutoFit/>
            </a:bodyPr>
            <a:lstStyle/>
            <a:p>
              <a:pPr marL="342900" indent="-342900">
                <a:lnSpc>
                  <a:spcPct val="130000"/>
                </a:lnSpc>
                <a:buAutoNum type="arabicPeriod"/>
              </a:pPr>
              <a:r>
                <a:rPr lang="en-US" altLang="zh-CN" sz="2600" dirty="0" err="1" smtClean="0">
                  <a:solidFill>
                    <a:srgbClr val="042B69"/>
                  </a:solidFill>
                  <a:latin typeface="Times" panose="020B0500000000000000" pitchFamily="34" charset="0"/>
                  <a:ea typeface="Times" panose="020B0500000000000000" pitchFamily="34" charset="0"/>
                  <a:cs typeface="Times" panose="020B0500000000000000" pitchFamily="34" charset="0"/>
                </a:rPr>
                <a:t>Hình</a:t>
              </a:r>
              <a:r>
                <a:rPr lang="en-US" altLang="zh-CN" sz="2600"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altLang="zh-CN" sz="2600" dirty="0" err="1" smtClean="0">
                  <a:solidFill>
                    <a:srgbClr val="042B69"/>
                  </a:solidFill>
                  <a:latin typeface="Times" panose="020B0500000000000000" pitchFamily="34" charset="0"/>
                  <a:ea typeface="Times" panose="020B0500000000000000" pitchFamily="34" charset="0"/>
                  <a:cs typeface="Times" panose="020B0500000000000000" pitchFamily="34" charset="0"/>
                </a:rPr>
                <a:t>thái</a:t>
              </a:r>
              <a:r>
                <a:rPr lang="en-US" altLang="zh-CN" sz="2600"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altLang="zh-CN" sz="2600" dirty="0" err="1">
                  <a:solidFill>
                    <a:srgbClr val="042B69"/>
                  </a:solidFill>
                  <a:latin typeface="Times" panose="020B0500000000000000" pitchFamily="34" charset="0"/>
                  <a:ea typeface="Times" panose="020B0500000000000000" pitchFamily="34" charset="0"/>
                  <a:cs typeface="Times" panose="020B0500000000000000" pitchFamily="34" charset="0"/>
                </a:rPr>
                <a:t>của</a:t>
              </a:r>
              <a:r>
                <a:rPr lang="en-US" altLang="zh-CN" sz="2600" dirty="0" smtClean="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altLang="zh-CN" sz="2600" dirty="0" err="1" smtClean="0">
                  <a:solidFill>
                    <a:srgbClr val="042B69"/>
                  </a:solidFill>
                  <a:latin typeface="Times" panose="020B0500000000000000" pitchFamily="34" charset="0"/>
                  <a:ea typeface="Times" panose="020B0500000000000000" pitchFamily="34" charset="0"/>
                  <a:cs typeface="Times" panose="020B0500000000000000" pitchFamily="34" charset="0"/>
                </a:rPr>
                <a:t>rễ</a:t>
              </a:r>
              <a:endParaRPr lang="en-US" altLang="zh-CN" sz="2600" dirty="0" smtClean="0">
                <a:solidFill>
                  <a:srgbClr val="042B69"/>
                </a:solidFill>
                <a:latin typeface="Times" panose="020B0500000000000000" pitchFamily="34" charset="0"/>
                <a:ea typeface="Times" panose="020B0500000000000000" pitchFamily="34" charset="0"/>
                <a:cs typeface="Times" panose="020B0500000000000000" pitchFamily="34" charset="0"/>
              </a:endParaRPr>
            </a:p>
            <a:p>
              <a:pPr marL="342900" indent="-342900">
                <a:lnSpc>
                  <a:spcPct val="130000"/>
                </a:lnSpc>
                <a:buAutoNum type="arabicPeriod"/>
              </a:pP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Rễ</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cây</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phát</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triển</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nhanh</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bề</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mặt</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hấp</a:t>
              </a:r>
              <a:r>
                <a:rPr lang="en-US" sz="2600" dirty="0">
                  <a:solidFill>
                    <a:srgbClr val="042B69"/>
                  </a:solidFill>
                  <a:latin typeface="Times" panose="020B0500000000000000" pitchFamily="34" charset="0"/>
                  <a:ea typeface="Times" panose="020B0500000000000000" pitchFamily="34" charset="0"/>
                  <a:cs typeface="Times" panose="020B0500000000000000" pitchFamily="34" charset="0"/>
                </a:rPr>
                <a:t> </a:t>
              </a:r>
              <a:r>
                <a:rPr lang="en-US" sz="2600" dirty="0" err="1">
                  <a:solidFill>
                    <a:srgbClr val="042B69"/>
                  </a:solidFill>
                  <a:latin typeface="Times" panose="020B0500000000000000" pitchFamily="34" charset="0"/>
                  <a:ea typeface="Times" panose="020B0500000000000000" pitchFamily="34" charset="0"/>
                  <a:cs typeface="Times" panose="020B0500000000000000" pitchFamily="34" charset="0"/>
                </a:rPr>
                <a:t>thụ</a:t>
              </a:r>
              <a:endParaRPr lang="en-US" altLang="zh-CN" sz="2600" dirty="0">
                <a:solidFill>
                  <a:srgbClr val="042B69"/>
                </a:solidFill>
                <a:latin typeface="Times" panose="020B0500000000000000" pitchFamily="34" charset="0"/>
                <a:ea typeface="Times" panose="020B0500000000000000" pitchFamily="34" charset="0"/>
                <a:cs typeface="Times" panose="020B0500000000000000" pitchFamily="34" charset="0"/>
              </a:endParaRP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83008" y="104032"/>
            <a:ext cx="5813816" cy="1067633"/>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3285596" y="437934"/>
              <a:ext cx="5513294" cy="55404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Hình</a:t>
              </a:r>
              <a:r>
                <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thái</a:t>
              </a:r>
              <a:r>
                <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của</a:t>
              </a:r>
              <a:r>
                <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rễ</a:t>
              </a:r>
              <a:endPar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grpSp>
      <p:grpSp>
        <p:nvGrpSpPr>
          <p:cNvPr id="10" name="Group 35"/>
          <p:cNvGrpSpPr/>
          <p:nvPr/>
        </p:nvGrpSpPr>
        <p:grpSpPr>
          <a:xfrm flipH="1">
            <a:off x="6600528" y="1891613"/>
            <a:ext cx="4668792" cy="4661587"/>
            <a:chOff x="7541909" y="1631854"/>
            <a:chExt cx="4046955" cy="1942035"/>
          </a:xfrm>
        </p:grpSpPr>
        <p:sp>
          <p:nvSpPr>
            <p:cNvPr id="13" name="Rectangle 29"/>
            <p:cNvSpPr/>
            <p:nvPr/>
          </p:nvSpPr>
          <p:spPr>
            <a:xfrm>
              <a:off x="7541909" y="1631854"/>
              <a:ext cx="4046955" cy="1942035"/>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Rectangle 33"/>
            <p:cNvSpPr/>
            <p:nvPr/>
          </p:nvSpPr>
          <p:spPr>
            <a:xfrm>
              <a:off x="7541909" y="1631854"/>
              <a:ext cx="4046955" cy="2576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Chức</a:t>
              </a:r>
              <a:r>
                <a:rPr lang="en-US" sz="2800" b="1" dirty="0" smtClean="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 </a:t>
              </a:r>
              <a:r>
                <a:rPr lang="en-US" sz="2800" b="1"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năng</a:t>
              </a:r>
              <a:endParaRPr lang="en-GB" sz="2800" b="1" dirty="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endParaRPr>
            </a:p>
          </p:txBody>
        </p:sp>
      </p:grpSp>
      <p:sp>
        <p:nvSpPr>
          <p:cNvPr id="16" name="矩形 15"/>
          <p:cNvSpPr/>
          <p:nvPr/>
        </p:nvSpPr>
        <p:spPr>
          <a:xfrm>
            <a:off x="1583179" y="5689986"/>
            <a:ext cx="3712509" cy="72004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000"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Hình</a:t>
            </a:r>
            <a:r>
              <a:rPr lang="en-US" altLang="zh-CN" sz="2000" dirty="0"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 </a:t>
            </a:r>
            <a:r>
              <a:rPr lang="en-US" altLang="zh-CN" sz="2000"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ảnh</a:t>
            </a:r>
            <a:r>
              <a:rPr lang="en-US" altLang="zh-CN" sz="2000" dirty="0"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 </a:t>
            </a:r>
            <a:r>
              <a:rPr lang="en-US" altLang="zh-CN" sz="2000"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cấu</a:t>
            </a:r>
            <a:r>
              <a:rPr lang="en-US" altLang="zh-CN" sz="2000" dirty="0"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 </a:t>
            </a:r>
            <a:r>
              <a:rPr lang="en-US" altLang="zh-CN" sz="2000"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tạo</a:t>
            </a:r>
            <a:r>
              <a:rPr lang="en-US" altLang="zh-CN" sz="2000" dirty="0"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 </a:t>
            </a:r>
            <a:r>
              <a:rPr lang="en-US" altLang="zh-CN" sz="2000"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của</a:t>
            </a:r>
            <a:r>
              <a:rPr lang="en-US" altLang="zh-CN" sz="2000" dirty="0"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 </a:t>
            </a:r>
            <a:r>
              <a:rPr lang="en-US" altLang="zh-CN" sz="2000" smtClean="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rễ</a:t>
            </a:r>
            <a:endParaRPr lang="en-US" altLang="zh-CN" sz="2000" b="1" dirty="0">
              <a:solidFill>
                <a:schemeClr val="bg1"/>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3" name="AutoShape 2" descr="Lý thuyết Sinh học 11 Bài 1: Sự hấp thụ nước và muối khoáng ở rễ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180" y="2026758"/>
            <a:ext cx="3712509" cy="3663228"/>
          </a:xfrm>
          <a:prstGeom prst="rect">
            <a:avLst/>
          </a:prstGeom>
        </p:spPr>
      </p:pic>
      <p:sp>
        <p:nvSpPr>
          <p:cNvPr id="15" name="Rectangle 14"/>
          <p:cNvSpPr/>
          <p:nvPr/>
        </p:nvSpPr>
        <p:spPr>
          <a:xfrm>
            <a:off x="6687671" y="2471976"/>
            <a:ext cx="4581649" cy="3970318"/>
          </a:xfrm>
          <a:prstGeom prst="rect">
            <a:avLst/>
          </a:prstGeom>
        </p:spPr>
        <p:txBody>
          <a:bodyPr wrap="square">
            <a:spAutoFit/>
          </a:bodyPr>
          <a:lstStyle/>
          <a:p>
            <a:pPr algn="just">
              <a:lnSpc>
                <a:spcPct val="150000"/>
              </a:lnSpc>
            </a:pPr>
            <a:r>
              <a:rPr lang="en-US" sz="2400" dirty="0" err="1">
                <a:latin typeface="Times" panose="020B0500000000000000" pitchFamily="34" charset="0"/>
                <a:ea typeface="Times" panose="020B0500000000000000" pitchFamily="34" charset="0"/>
                <a:cs typeface="Times" panose="020B0500000000000000" pitchFamily="34" charset="0"/>
              </a:rPr>
              <a:t>Rễ</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cây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trên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cạn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hấp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thụ</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b="1" i="1" dirty="0" err="1">
                <a:latin typeface="Times" panose="020B0500000000000000" pitchFamily="34" charset="0"/>
                <a:ea typeface="Times" panose="020B0500000000000000" pitchFamily="34" charset="0"/>
                <a:cs typeface="Times" panose="020B0500000000000000" pitchFamily="34" charset="0"/>
              </a:rPr>
              <a:t>nước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b="1" i="1" dirty="0">
                <a:latin typeface="Times" panose="020B0500000000000000" pitchFamily="34" charset="0"/>
                <a:ea typeface="Times" panose="020B0500000000000000" pitchFamily="34" charset="0"/>
                <a:cs typeface="Times" panose="020B0500000000000000" pitchFamily="34" charset="0"/>
              </a:rPr>
              <a:t>ion </a:t>
            </a:r>
            <a:r>
              <a:rPr lang="en-US" sz="2400" b="1" i="1" dirty="0" err="1">
                <a:latin typeface="Times" panose="020B0500000000000000" pitchFamily="34" charset="0"/>
                <a:ea typeface="Times" panose="020B0500000000000000" pitchFamily="34" charset="0"/>
                <a:cs typeface="Times" panose="020B0500000000000000" pitchFamily="34" charset="0"/>
              </a:rPr>
              <a:t>khoáng</a:t>
            </a:r>
            <a:r>
              <a:rPr lang="en-US" sz="2400" b="1" i="1"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chủ</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yếu</a:t>
            </a:r>
            <a:r>
              <a:rPr lang="en-US" sz="2400" dirty="0">
                <a:latin typeface="Times" panose="020B0500000000000000" pitchFamily="34" charset="0"/>
                <a:ea typeface="Times" panose="020B0500000000000000" pitchFamily="34" charset="0"/>
                <a:cs typeface="Times" panose="020B0500000000000000" pitchFamily="34" charset="0"/>
              </a:rPr>
              <a:t> qua </a:t>
            </a:r>
            <a:r>
              <a:rPr lang="en-US" sz="2400" dirty="0" err="1">
                <a:latin typeface="Times" panose="020B0500000000000000" pitchFamily="34" charset="0"/>
                <a:ea typeface="Times" panose="020B0500000000000000" pitchFamily="34" charset="0"/>
                <a:cs typeface="Times" panose="020B0500000000000000" pitchFamily="34" charset="0"/>
              </a:rPr>
              <a:t>miền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hút</a:t>
            </a:r>
            <a:r>
              <a:rPr lang="en-US" sz="2400" dirty="0" smtClean="0">
                <a:latin typeface="Times" panose="020B0500000000000000" pitchFamily="34" charset="0"/>
                <a:ea typeface="Times" panose="020B0500000000000000" pitchFamily="34" charset="0"/>
                <a:cs typeface="Times" panose="020B0500000000000000" pitchFamily="34" charset="0"/>
              </a:rPr>
              <a:t>.</a:t>
            </a:r>
          </a:p>
          <a:p>
            <a:pPr algn="just">
              <a:lnSpc>
                <a:spcPct val="150000"/>
              </a:lnSpc>
            </a:pPr>
            <a:r>
              <a:rPr lang="en-US" sz="2400" dirty="0" err="1">
                <a:latin typeface="Times" panose="020B0500000000000000" pitchFamily="34" charset="0"/>
                <a:ea typeface="Times" panose="020B0500000000000000" pitchFamily="34" charset="0"/>
                <a:cs typeface="Times" panose="020B0500000000000000" pitchFamily="34" charset="0"/>
              </a:rPr>
              <a:t>Rễ</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sinh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trưởng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nhanh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sâu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nhánh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chiếm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rộng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nhanh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số</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hút</a:t>
            </a:r>
            <a:r>
              <a:rPr lang="en-US" sz="2400" dirty="0">
                <a:latin typeface="Times" panose="020B0500000000000000" pitchFamily="34" charset="0"/>
                <a:ea typeface="Times" panose="020B0500000000000000" pitchFamily="34" charset="0"/>
                <a:cs typeface="Times" panose="020B0500000000000000" pitchFamily="34" charset="0"/>
              </a:rPr>
              <a:t>.</a:t>
            </a:r>
          </a:p>
          <a:p>
            <a:pPr algn="just">
              <a:lnSpc>
                <a:spcPct val="150000"/>
              </a:lnSpc>
            </a:pPr>
            <a:r>
              <a:rPr lang="en-US" sz="2400" dirty="0" err="1">
                <a:latin typeface="Times" panose="020B0500000000000000" pitchFamily="34" charset="0"/>
                <a:ea typeface="Times" panose="020B0500000000000000" pitchFamily="34" charset="0"/>
                <a:cs typeface="Times" panose="020B0500000000000000" pitchFamily="34" charset="0"/>
              </a:rPr>
              <a:t>Cấu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tạo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hút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thích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hợp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với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khả</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hút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nước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cây</a:t>
            </a:r>
            <a:r>
              <a:rPr lang="en-US" sz="2400" dirty="0">
                <a:latin typeface="Times" panose="020B0500000000000000" pitchFamily="34" charset="0"/>
                <a:ea typeface="Times" panose="020B0500000000000000" pitchFamily="34" charset="0"/>
                <a:cs typeface="Times" panose="020B0500000000000000" pitchFamily="34" charset="0"/>
              </a:rPr>
              <a:t>.</a:t>
            </a:r>
            <a:endParaRPr lang="en-US" sz="2400" dirty="0">
              <a:effectLst/>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00280587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2" y="1974710"/>
            <a:ext cx="5303270" cy="4578490"/>
          </a:xfrm>
          <a:prstGeom prst="rect">
            <a:avLst/>
          </a:prstGeom>
        </p:spPr>
      </p:pic>
      <p:grpSp>
        <p:nvGrpSpPr>
          <p:cNvPr id="5" name="Group 35"/>
          <p:cNvGrpSpPr/>
          <p:nvPr/>
        </p:nvGrpSpPr>
        <p:grpSpPr>
          <a:xfrm flipH="1">
            <a:off x="6600528" y="1891613"/>
            <a:ext cx="4668792" cy="4661587"/>
            <a:chOff x="7541909" y="1631854"/>
            <a:chExt cx="4046955" cy="1942035"/>
          </a:xfrm>
        </p:grpSpPr>
        <p:sp>
          <p:nvSpPr>
            <p:cNvPr id="6" name="Rectangle 29"/>
            <p:cNvSpPr/>
            <p:nvPr/>
          </p:nvSpPr>
          <p:spPr>
            <a:xfrm>
              <a:off x="7541909" y="1631854"/>
              <a:ext cx="4046955" cy="1942035"/>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Rectangle 33"/>
            <p:cNvSpPr/>
            <p:nvPr/>
          </p:nvSpPr>
          <p:spPr>
            <a:xfrm>
              <a:off x="7541909" y="1631854"/>
              <a:ext cx="4046955" cy="2576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Phân</a:t>
              </a:r>
              <a:r>
                <a:rPr lang="en-US" sz="2800" b="1" dirty="0" smtClean="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 </a:t>
              </a:r>
              <a:r>
                <a:rPr lang="en-US" sz="2800" b="1" dirty="0" err="1" smtClean="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loại</a:t>
              </a:r>
              <a:endParaRPr lang="en-GB" sz="2800" b="1" dirty="0">
                <a:solidFill>
                  <a:schemeClr val="bg1"/>
                </a:solidFill>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endParaRPr>
            </a:p>
          </p:txBody>
        </p:sp>
      </p:grpSp>
      <p:grpSp>
        <p:nvGrpSpPr>
          <p:cNvPr id="8" name="组合 1"/>
          <p:cNvGrpSpPr/>
          <p:nvPr/>
        </p:nvGrpSpPr>
        <p:grpSpPr>
          <a:xfrm>
            <a:off x="3083008" y="104032"/>
            <a:ext cx="5813816" cy="1067633"/>
            <a:chOff x="3204063" y="333151"/>
            <a:chExt cx="5813816" cy="849266"/>
          </a:xfrm>
        </p:grpSpPr>
        <p:sp>
          <p:nvSpPr>
            <p:cNvPr id="9" name="梯形 5"/>
            <p:cNvSpPr/>
            <p:nvPr/>
          </p:nvSpPr>
          <p:spPr>
            <a:xfrm rot="5400000">
              <a:off x="5686338" y="-2149124"/>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Copyright Notice"/>
            <p:cNvSpPr>
              <a:spLocks/>
            </p:cNvSpPr>
            <p:nvPr/>
          </p:nvSpPr>
          <p:spPr bwMode="auto">
            <a:xfrm>
              <a:off x="3285596" y="437934"/>
              <a:ext cx="5513294" cy="55404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Hình</a:t>
              </a:r>
              <a:r>
                <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thái</a:t>
              </a:r>
              <a:r>
                <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của</a:t>
              </a:r>
              <a:r>
                <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600" cap="small" dirty="0" err="1">
                  <a:solidFill>
                    <a:schemeClr val="bg1"/>
                  </a:solidFill>
                  <a:latin typeface="Times" panose="020B0500000000000000" pitchFamily="34" charset="0"/>
                  <a:ea typeface="Times" panose="020B0500000000000000" pitchFamily="34" charset="0"/>
                  <a:cs typeface="Times" panose="020B0500000000000000" pitchFamily="34" charset="0"/>
                </a:rPr>
                <a:t>rễ</a:t>
              </a:r>
              <a:endParaRPr lang="en-US" altLang="zh-CN" sz="3600" cap="small"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grpSp>
      <p:sp>
        <p:nvSpPr>
          <p:cNvPr id="11" name="TextBox 10"/>
          <p:cNvSpPr txBox="1"/>
          <p:nvPr/>
        </p:nvSpPr>
        <p:spPr>
          <a:xfrm>
            <a:off x="6841231" y="2870881"/>
            <a:ext cx="4187385" cy="2862322"/>
          </a:xfrm>
          <a:prstGeom prst="rect">
            <a:avLst/>
          </a:prstGeom>
          <a:noFill/>
        </p:spPr>
        <p:txBody>
          <a:bodyPr wrap="square" rtlCol="0">
            <a:spAutoFit/>
          </a:bodyPr>
          <a:lstStyle/>
          <a:p>
            <a:pPr algn="just">
              <a:lnSpc>
                <a:spcPct val="150000"/>
              </a:lnSpc>
            </a:pP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Rễ</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cây</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có</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hình</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khác</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nhau</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để</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thích</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nghi</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chức</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hấp</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thụ</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nước</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muối</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khoáng</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a:t>
            </a:r>
            <a:b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b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Có</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b="1" dirty="0" smtClean="0">
                <a:solidFill>
                  <a:srgbClr val="FF0000"/>
                </a:solidFill>
                <a:latin typeface="Times" panose="020B0500000000000000" pitchFamily="34" charset="0"/>
                <a:ea typeface="Times" panose="020B0500000000000000" pitchFamily="34" charset="0"/>
                <a:cs typeface="Times" panose="020B0500000000000000" pitchFamily="34" charset="0"/>
              </a:rPr>
              <a:t>2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kiểu</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rễ</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cây</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Rễ</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cọc</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rễ</a:t>
            </a:r>
            <a:r>
              <a:rPr lang="en-US" sz="2400" dirty="0" smtClean="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smtClean="0">
                <a:solidFill>
                  <a:srgbClr val="002060"/>
                </a:solidFill>
                <a:latin typeface="Times" panose="020B0500000000000000" pitchFamily="34" charset="0"/>
                <a:ea typeface="Times" panose="020B0500000000000000" pitchFamily="34" charset="0"/>
                <a:cs typeface="Times" panose="020B0500000000000000" pitchFamily="34" charset="0"/>
              </a:rPr>
              <a:t>chùm</a:t>
            </a:r>
            <a:endParaRPr lang="en-US" sz="24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1522609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143" y="0"/>
            <a:ext cx="11047445" cy="6750641"/>
          </a:xfrm>
          <a:prstGeom prst="rect">
            <a:avLst/>
          </a:prstGeom>
        </p:spPr>
      </p:pic>
    </p:spTree>
    <p:extLst>
      <p:ext uri="{BB962C8B-B14F-4D97-AF65-F5344CB8AC3E}">
        <p14:creationId xmlns:p14="http://schemas.microsoft.com/office/powerpoint/2010/main" val="3155925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6635" y="126952"/>
            <a:ext cx="7745577" cy="1067632"/>
            <a:chOff x="3151466" y="351383"/>
            <a:chExt cx="6023941" cy="849266"/>
          </a:xfrm>
        </p:grpSpPr>
        <p:sp>
          <p:nvSpPr>
            <p:cNvPr id="6" name="梯形 5"/>
            <p:cNvSpPr/>
            <p:nvPr/>
          </p:nvSpPr>
          <p:spPr>
            <a:xfrm rot="5400000">
              <a:off x="5633742" y="-2130892"/>
              <a:ext cx="849266" cy="5813816"/>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3151466" y="550417"/>
              <a:ext cx="6023941"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i="1" dirty="0">
                  <a:latin typeface="Times" panose="020B0500000000000000" pitchFamily="34" charset="0"/>
                  <a:ea typeface="Times" panose="020B0500000000000000" pitchFamily="34" charset="0"/>
                  <a:cs typeface="Times" panose="020B0500000000000000" pitchFamily="34" charset="0"/>
                </a:rPr>
                <a:t>2. </a:t>
              </a:r>
              <a:r>
                <a:rPr lang="en-US" sz="2800" b="1" i="1" dirty="0" err="1">
                  <a:latin typeface="Times" panose="020B0500000000000000" pitchFamily="34" charset="0"/>
                  <a:ea typeface="Times" panose="020B0500000000000000" pitchFamily="34" charset="0"/>
                  <a:cs typeface="Times" panose="020B0500000000000000" pitchFamily="34" charset="0"/>
                </a:rPr>
                <a:t>Rễ</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cây</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phát</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triển</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nhanh</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bề</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mặt</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hấp</a:t>
              </a:r>
              <a:r>
                <a:rPr lang="en-US" sz="2800" b="1" i="1" dirty="0">
                  <a:latin typeface="Times" panose="020B0500000000000000" pitchFamily="34" charset="0"/>
                  <a:ea typeface="Times" panose="020B0500000000000000" pitchFamily="34" charset="0"/>
                  <a:cs typeface="Times" panose="020B0500000000000000" pitchFamily="34" charset="0"/>
                </a:rPr>
                <a:t> </a:t>
              </a:r>
              <a:r>
                <a:rPr lang="en-US" sz="2800" b="1" i="1" dirty="0" err="1">
                  <a:latin typeface="Times" panose="020B0500000000000000" pitchFamily="34" charset="0"/>
                  <a:ea typeface="Times" panose="020B0500000000000000" pitchFamily="34" charset="0"/>
                  <a:cs typeface="Times" panose="020B0500000000000000" pitchFamily="34" charset="0"/>
                </a:rPr>
                <a:t>thụ</a:t>
              </a:r>
              <a:endParaRPr lang="en-US" sz="2800" dirty="0">
                <a:effectLst/>
                <a:latin typeface="Times" panose="020B0500000000000000" pitchFamily="34" charset="0"/>
                <a:ea typeface="Times" panose="020B0500000000000000" pitchFamily="34" charset="0"/>
                <a:cs typeface="Times" panose="020B0500000000000000" pitchFamily="34" charset="0"/>
              </a:endParaRPr>
            </a:p>
          </p:txBody>
        </p:sp>
      </p:grpSp>
      <p:grpSp>
        <p:nvGrpSpPr>
          <p:cNvPr id="5" name="组合 4"/>
          <p:cNvGrpSpPr/>
          <p:nvPr/>
        </p:nvGrpSpPr>
        <p:grpSpPr>
          <a:xfrm>
            <a:off x="3611117" y="2473421"/>
            <a:ext cx="4790598" cy="4276364"/>
            <a:chOff x="2548655" y="1692793"/>
            <a:chExt cx="3875242" cy="3459264"/>
          </a:xfrm>
        </p:grpSpPr>
        <p:sp>
          <p:nvSpPr>
            <p:cNvPr id="7" name="Freeform 10"/>
            <p:cNvSpPr/>
            <p:nvPr/>
          </p:nvSpPr>
          <p:spPr bwMode="auto">
            <a:xfrm>
              <a:off x="3963176" y="3639615"/>
              <a:ext cx="1193815" cy="1512442"/>
            </a:xfrm>
            <a:custGeom>
              <a:avLst/>
              <a:gdLst>
                <a:gd name="T0" fmla="*/ 369 w 889"/>
                <a:gd name="T1" fmla="*/ 1124 h 1124"/>
                <a:gd name="T2" fmla="*/ 713 w 889"/>
                <a:gd name="T3" fmla="*/ 1124 h 1124"/>
                <a:gd name="T4" fmla="*/ 676 w 889"/>
                <a:gd name="T5" fmla="*/ 705 h 1124"/>
                <a:gd name="T6" fmla="*/ 862 w 889"/>
                <a:gd name="T7" fmla="*/ 273 h 1124"/>
                <a:gd name="T8" fmla="*/ 853 w 889"/>
                <a:gd name="T9" fmla="*/ 202 h 1124"/>
                <a:gd name="T10" fmla="*/ 775 w 889"/>
                <a:gd name="T11" fmla="*/ 257 h 1124"/>
                <a:gd name="T12" fmla="*/ 612 w 889"/>
                <a:gd name="T13" fmla="*/ 387 h 1124"/>
                <a:gd name="T14" fmla="*/ 489 w 889"/>
                <a:gd name="T15" fmla="*/ 141 h 1124"/>
                <a:gd name="T16" fmla="*/ 417 w 889"/>
                <a:gd name="T17" fmla="*/ 5 h 1124"/>
                <a:gd name="T18" fmla="*/ 404 w 889"/>
                <a:gd name="T19" fmla="*/ 155 h 1124"/>
                <a:gd name="T20" fmla="*/ 405 w 889"/>
                <a:gd name="T21" fmla="*/ 327 h 1124"/>
                <a:gd name="T22" fmla="*/ 275 w 889"/>
                <a:gd name="T23" fmla="*/ 196 h 1124"/>
                <a:gd name="T24" fmla="*/ 154 w 889"/>
                <a:gd name="T25" fmla="*/ 49 h 1124"/>
                <a:gd name="T26" fmla="*/ 207 w 889"/>
                <a:gd name="T27" fmla="*/ 218 h 1124"/>
                <a:gd name="T28" fmla="*/ 281 w 889"/>
                <a:gd name="T29" fmla="*/ 387 h 1124"/>
                <a:gd name="T30" fmla="*/ 155 w 889"/>
                <a:gd name="T31" fmla="*/ 273 h 1124"/>
                <a:gd name="T32" fmla="*/ 28 w 889"/>
                <a:gd name="T33" fmla="*/ 187 h 1124"/>
                <a:gd name="T34" fmla="*/ 113 w 889"/>
                <a:gd name="T35" fmla="*/ 350 h 1124"/>
                <a:gd name="T36" fmla="*/ 234 w 889"/>
                <a:gd name="T37" fmla="*/ 489 h 1124"/>
                <a:gd name="T38" fmla="*/ 107 w 889"/>
                <a:gd name="T39" fmla="*/ 421 h 1124"/>
                <a:gd name="T40" fmla="*/ 29 w 889"/>
                <a:gd name="T41" fmla="*/ 413 h 1124"/>
                <a:gd name="T42" fmla="*/ 173 w 889"/>
                <a:gd name="T43" fmla="*/ 550 h 1124"/>
                <a:gd name="T44" fmla="*/ 397 w 889"/>
                <a:gd name="T45" fmla="*/ 850 h 1124"/>
                <a:gd name="T46" fmla="*/ 369 w 889"/>
                <a:gd name="T47"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1124">
                  <a:moveTo>
                    <a:pt x="369" y="1124"/>
                  </a:moveTo>
                  <a:cubicBezTo>
                    <a:pt x="713" y="1124"/>
                    <a:pt x="713" y="1124"/>
                    <a:pt x="713" y="1124"/>
                  </a:cubicBezTo>
                  <a:cubicBezTo>
                    <a:pt x="713" y="1124"/>
                    <a:pt x="608" y="991"/>
                    <a:pt x="676" y="705"/>
                  </a:cubicBezTo>
                  <a:cubicBezTo>
                    <a:pt x="744" y="420"/>
                    <a:pt x="845" y="300"/>
                    <a:pt x="862" y="273"/>
                  </a:cubicBezTo>
                  <a:cubicBezTo>
                    <a:pt x="880" y="247"/>
                    <a:pt x="889" y="215"/>
                    <a:pt x="853" y="202"/>
                  </a:cubicBezTo>
                  <a:cubicBezTo>
                    <a:pt x="824" y="191"/>
                    <a:pt x="784" y="242"/>
                    <a:pt x="775" y="257"/>
                  </a:cubicBezTo>
                  <a:cubicBezTo>
                    <a:pt x="766" y="272"/>
                    <a:pt x="693" y="394"/>
                    <a:pt x="612" y="387"/>
                  </a:cubicBezTo>
                  <a:cubicBezTo>
                    <a:pt x="531" y="380"/>
                    <a:pt x="510" y="225"/>
                    <a:pt x="489" y="141"/>
                  </a:cubicBezTo>
                  <a:cubicBezTo>
                    <a:pt x="468" y="57"/>
                    <a:pt x="454" y="0"/>
                    <a:pt x="417" y="5"/>
                  </a:cubicBezTo>
                  <a:cubicBezTo>
                    <a:pt x="383" y="10"/>
                    <a:pt x="401" y="127"/>
                    <a:pt x="404" y="155"/>
                  </a:cubicBezTo>
                  <a:cubicBezTo>
                    <a:pt x="407" y="183"/>
                    <a:pt x="438" y="315"/>
                    <a:pt x="405" y="327"/>
                  </a:cubicBezTo>
                  <a:cubicBezTo>
                    <a:pt x="372" y="339"/>
                    <a:pt x="306" y="258"/>
                    <a:pt x="275" y="196"/>
                  </a:cubicBezTo>
                  <a:cubicBezTo>
                    <a:pt x="244" y="134"/>
                    <a:pt x="204" y="27"/>
                    <a:pt x="154" y="49"/>
                  </a:cubicBezTo>
                  <a:cubicBezTo>
                    <a:pt x="113" y="68"/>
                    <a:pt x="193" y="189"/>
                    <a:pt x="207" y="218"/>
                  </a:cubicBezTo>
                  <a:cubicBezTo>
                    <a:pt x="221" y="247"/>
                    <a:pt x="293" y="374"/>
                    <a:pt x="281" y="387"/>
                  </a:cubicBezTo>
                  <a:cubicBezTo>
                    <a:pt x="269" y="400"/>
                    <a:pt x="178" y="299"/>
                    <a:pt x="155" y="273"/>
                  </a:cubicBezTo>
                  <a:cubicBezTo>
                    <a:pt x="132" y="247"/>
                    <a:pt x="56" y="155"/>
                    <a:pt x="28" y="187"/>
                  </a:cubicBezTo>
                  <a:cubicBezTo>
                    <a:pt x="0" y="219"/>
                    <a:pt x="67" y="306"/>
                    <a:pt x="113" y="350"/>
                  </a:cubicBezTo>
                  <a:cubicBezTo>
                    <a:pt x="159" y="394"/>
                    <a:pt x="243" y="472"/>
                    <a:pt x="234" y="489"/>
                  </a:cubicBezTo>
                  <a:cubicBezTo>
                    <a:pt x="225" y="506"/>
                    <a:pt x="133" y="437"/>
                    <a:pt x="107" y="421"/>
                  </a:cubicBezTo>
                  <a:cubicBezTo>
                    <a:pt x="81" y="405"/>
                    <a:pt x="39" y="384"/>
                    <a:pt x="29" y="413"/>
                  </a:cubicBezTo>
                  <a:cubicBezTo>
                    <a:pt x="20" y="441"/>
                    <a:pt x="79" y="497"/>
                    <a:pt x="173" y="550"/>
                  </a:cubicBezTo>
                  <a:cubicBezTo>
                    <a:pt x="267" y="603"/>
                    <a:pt x="394" y="692"/>
                    <a:pt x="397" y="850"/>
                  </a:cubicBezTo>
                  <a:cubicBezTo>
                    <a:pt x="400" y="1008"/>
                    <a:pt x="375" y="1107"/>
                    <a:pt x="369" y="1124"/>
                  </a:cubicBezTo>
                  <a:close/>
                </a:path>
              </a:pathLst>
            </a:custGeom>
            <a:solidFill>
              <a:schemeClr val="accent1">
                <a:lumMod val="50000"/>
              </a:schemeClr>
            </a:solidFill>
            <a:ln>
              <a:noFill/>
            </a:ln>
          </p:spPr>
          <p:txBody>
            <a:bodyPr/>
            <a:lstStyle/>
            <a:p>
              <a:endParaRPr lang="zh-CN" altLang="en-US" sz="3600">
                <a:solidFill>
                  <a:schemeClr val="bg1">
                    <a:lumMod val="50000"/>
                  </a:schemeClr>
                </a:solidFill>
              </a:endParaRPr>
            </a:p>
          </p:txBody>
        </p:sp>
        <p:sp>
          <p:nvSpPr>
            <p:cNvPr id="8" name="Freeform 11"/>
            <p:cNvSpPr/>
            <p:nvPr/>
          </p:nvSpPr>
          <p:spPr bwMode="auto">
            <a:xfrm>
              <a:off x="5081034" y="3004533"/>
              <a:ext cx="1342863" cy="1168379"/>
            </a:xfrm>
            <a:custGeom>
              <a:avLst/>
              <a:gdLst>
                <a:gd name="T0" fmla="*/ 70 w 1000"/>
                <a:gd name="T1" fmla="*/ 712 h 868"/>
                <a:gd name="T2" fmla="*/ 788 w 1000"/>
                <a:gd name="T3" fmla="*/ 534 h 868"/>
                <a:gd name="T4" fmla="*/ 1000 w 1000"/>
                <a:gd name="T5" fmla="*/ 38 h 868"/>
                <a:gd name="T6" fmla="*/ 316 w 1000"/>
                <a:gd name="T7" fmla="*/ 198 h 868"/>
                <a:gd name="T8" fmla="*/ 0 w 1000"/>
                <a:gd name="T9" fmla="*/ 630 h 868"/>
                <a:gd name="T10" fmla="*/ 566 w 1000"/>
                <a:gd name="T11" fmla="*/ 360 h 868"/>
                <a:gd name="T12" fmla="*/ 70 w 1000"/>
                <a:gd name="T13" fmla="*/ 712 h 868"/>
              </a:gdLst>
              <a:ahLst/>
              <a:cxnLst>
                <a:cxn ang="0">
                  <a:pos x="T0" y="T1"/>
                </a:cxn>
                <a:cxn ang="0">
                  <a:pos x="T2" y="T3"/>
                </a:cxn>
                <a:cxn ang="0">
                  <a:pos x="T4" y="T5"/>
                </a:cxn>
                <a:cxn ang="0">
                  <a:pos x="T6" y="T7"/>
                </a:cxn>
                <a:cxn ang="0">
                  <a:pos x="T8" y="T9"/>
                </a:cxn>
                <a:cxn ang="0">
                  <a:pos x="T10" y="T11"/>
                </a:cxn>
                <a:cxn ang="0">
                  <a:pos x="T12" y="T13"/>
                </a:cxn>
              </a:cxnLst>
              <a:rect l="0" t="0" r="r" b="b"/>
              <a:pathLst>
                <a:path w="1000" h="868">
                  <a:moveTo>
                    <a:pt x="70" y="712"/>
                  </a:moveTo>
                  <a:cubicBezTo>
                    <a:pt x="70" y="712"/>
                    <a:pt x="485" y="868"/>
                    <a:pt x="788" y="534"/>
                  </a:cubicBezTo>
                  <a:cubicBezTo>
                    <a:pt x="980" y="322"/>
                    <a:pt x="1000" y="38"/>
                    <a:pt x="1000" y="38"/>
                  </a:cubicBezTo>
                  <a:cubicBezTo>
                    <a:pt x="1000" y="38"/>
                    <a:pt x="586" y="0"/>
                    <a:pt x="316" y="198"/>
                  </a:cubicBezTo>
                  <a:cubicBezTo>
                    <a:pt x="46" y="396"/>
                    <a:pt x="0" y="630"/>
                    <a:pt x="0" y="630"/>
                  </a:cubicBezTo>
                  <a:cubicBezTo>
                    <a:pt x="0" y="630"/>
                    <a:pt x="208" y="440"/>
                    <a:pt x="566" y="360"/>
                  </a:cubicBezTo>
                  <a:cubicBezTo>
                    <a:pt x="566" y="360"/>
                    <a:pt x="262" y="522"/>
                    <a:pt x="70" y="712"/>
                  </a:cubicBezTo>
                  <a:close/>
                </a:path>
              </a:pathLst>
            </a:custGeom>
            <a:solidFill>
              <a:schemeClr val="accent1">
                <a:lumMod val="50000"/>
              </a:schemeClr>
            </a:solidFill>
            <a:ln>
              <a:noFill/>
            </a:ln>
          </p:spPr>
          <p:txBody>
            <a:bodyPr/>
            <a:lstStyle/>
            <a:p>
              <a:endParaRPr lang="zh-CN" altLang="en-US" sz="3600">
                <a:solidFill>
                  <a:schemeClr val="bg1">
                    <a:lumMod val="50000"/>
                  </a:schemeClr>
                </a:solidFill>
              </a:endParaRPr>
            </a:p>
          </p:txBody>
        </p:sp>
        <p:sp>
          <p:nvSpPr>
            <p:cNvPr id="9" name="Freeform 12"/>
            <p:cNvSpPr/>
            <p:nvPr/>
          </p:nvSpPr>
          <p:spPr bwMode="auto">
            <a:xfrm>
              <a:off x="4430382" y="1692793"/>
              <a:ext cx="1139356" cy="2042872"/>
            </a:xfrm>
            <a:custGeom>
              <a:avLst/>
              <a:gdLst>
                <a:gd name="T0" fmla="*/ 325 w 849"/>
                <a:gd name="T1" fmla="*/ 1518 h 1518"/>
                <a:gd name="T2" fmla="*/ 817 w 849"/>
                <a:gd name="T3" fmla="*/ 816 h 1518"/>
                <a:gd name="T4" fmla="*/ 539 w 849"/>
                <a:gd name="T5" fmla="*/ 0 h 1518"/>
                <a:gd name="T6" fmla="*/ 98 w 849"/>
                <a:gd name="T7" fmla="*/ 644 h 1518"/>
                <a:gd name="T8" fmla="*/ 189 w 849"/>
                <a:gd name="T9" fmla="*/ 1506 h 1518"/>
                <a:gd name="T10" fmla="*/ 455 w 849"/>
                <a:gd name="T11" fmla="*/ 706 h 1518"/>
                <a:gd name="T12" fmla="*/ 325 w 849"/>
                <a:gd name="T13" fmla="*/ 1518 h 1518"/>
              </a:gdLst>
              <a:ahLst/>
              <a:cxnLst>
                <a:cxn ang="0">
                  <a:pos x="T0" y="T1"/>
                </a:cxn>
                <a:cxn ang="0">
                  <a:pos x="T2" y="T3"/>
                </a:cxn>
                <a:cxn ang="0">
                  <a:pos x="T4" y="T5"/>
                </a:cxn>
                <a:cxn ang="0">
                  <a:pos x="T6" y="T7"/>
                </a:cxn>
                <a:cxn ang="0">
                  <a:pos x="T8" y="T9"/>
                </a:cxn>
                <a:cxn ang="0">
                  <a:pos x="T10" y="T11"/>
                </a:cxn>
                <a:cxn ang="0">
                  <a:pos x="T12" y="T13"/>
                </a:cxn>
              </a:cxnLst>
              <a:rect l="0" t="0" r="r" b="b"/>
              <a:pathLst>
                <a:path w="849" h="1518">
                  <a:moveTo>
                    <a:pt x="325" y="1518"/>
                  </a:moveTo>
                  <a:cubicBezTo>
                    <a:pt x="325" y="1518"/>
                    <a:pt x="785" y="1276"/>
                    <a:pt x="817" y="816"/>
                  </a:cubicBezTo>
                  <a:cubicBezTo>
                    <a:pt x="849" y="356"/>
                    <a:pt x="539" y="0"/>
                    <a:pt x="539" y="0"/>
                  </a:cubicBezTo>
                  <a:cubicBezTo>
                    <a:pt x="539" y="0"/>
                    <a:pt x="209" y="294"/>
                    <a:pt x="98" y="644"/>
                  </a:cubicBezTo>
                  <a:cubicBezTo>
                    <a:pt x="0" y="951"/>
                    <a:pt x="59" y="1290"/>
                    <a:pt x="189" y="1506"/>
                  </a:cubicBezTo>
                  <a:cubicBezTo>
                    <a:pt x="189" y="1506"/>
                    <a:pt x="167" y="1158"/>
                    <a:pt x="455" y="706"/>
                  </a:cubicBezTo>
                  <a:cubicBezTo>
                    <a:pt x="455" y="706"/>
                    <a:pt x="345" y="970"/>
                    <a:pt x="325" y="1518"/>
                  </a:cubicBezTo>
                  <a:close/>
                </a:path>
              </a:pathLst>
            </a:custGeom>
            <a:solidFill>
              <a:schemeClr val="accent1">
                <a:lumMod val="50000"/>
              </a:schemeClr>
            </a:solidFill>
            <a:ln>
              <a:noFill/>
            </a:ln>
          </p:spPr>
          <p:txBody>
            <a:bodyPr/>
            <a:lstStyle/>
            <a:p>
              <a:endParaRPr lang="zh-CN" altLang="en-US" sz="3600">
                <a:solidFill>
                  <a:schemeClr val="bg1">
                    <a:lumMod val="50000"/>
                  </a:schemeClr>
                </a:solidFill>
              </a:endParaRPr>
            </a:p>
          </p:txBody>
        </p:sp>
        <p:sp>
          <p:nvSpPr>
            <p:cNvPr id="10" name="Freeform 13"/>
            <p:cNvSpPr/>
            <p:nvPr/>
          </p:nvSpPr>
          <p:spPr bwMode="auto">
            <a:xfrm>
              <a:off x="3332589" y="1797446"/>
              <a:ext cx="1278371" cy="1866540"/>
            </a:xfrm>
            <a:custGeom>
              <a:avLst/>
              <a:gdLst>
                <a:gd name="T0" fmla="*/ 700 w 952"/>
                <a:gd name="T1" fmla="*/ 1330 h 1386"/>
                <a:gd name="T2" fmla="*/ 760 w 952"/>
                <a:gd name="T3" fmla="*/ 522 h 1386"/>
                <a:gd name="T4" fmla="*/ 138 w 952"/>
                <a:gd name="T5" fmla="*/ 0 h 1386"/>
                <a:gd name="T6" fmla="*/ 122 w 952"/>
                <a:gd name="T7" fmla="*/ 820 h 1386"/>
                <a:gd name="T8" fmla="*/ 590 w 952"/>
                <a:gd name="T9" fmla="*/ 1386 h 1386"/>
                <a:gd name="T10" fmla="*/ 412 w 952"/>
                <a:gd name="T11" fmla="*/ 618 h 1386"/>
                <a:gd name="T12" fmla="*/ 700 w 952"/>
                <a:gd name="T13" fmla="*/ 1330 h 1386"/>
              </a:gdLst>
              <a:ahLst/>
              <a:cxnLst>
                <a:cxn ang="0">
                  <a:pos x="T0" y="T1"/>
                </a:cxn>
                <a:cxn ang="0">
                  <a:pos x="T2" y="T3"/>
                </a:cxn>
                <a:cxn ang="0">
                  <a:pos x="T4" y="T5"/>
                </a:cxn>
                <a:cxn ang="0">
                  <a:pos x="T6" y="T7"/>
                </a:cxn>
                <a:cxn ang="0">
                  <a:pos x="T8" y="T9"/>
                </a:cxn>
                <a:cxn ang="0">
                  <a:pos x="T10" y="T11"/>
                </a:cxn>
                <a:cxn ang="0">
                  <a:pos x="T12" y="T13"/>
                </a:cxn>
              </a:cxnLst>
              <a:rect l="0" t="0" r="r" b="b"/>
              <a:pathLst>
                <a:path w="952" h="1386">
                  <a:moveTo>
                    <a:pt x="700" y="1330"/>
                  </a:moveTo>
                  <a:cubicBezTo>
                    <a:pt x="700" y="1330"/>
                    <a:pt x="952" y="916"/>
                    <a:pt x="760" y="522"/>
                  </a:cubicBezTo>
                  <a:cubicBezTo>
                    <a:pt x="571" y="134"/>
                    <a:pt x="138" y="0"/>
                    <a:pt x="138" y="0"/>
                  </a:cubicBezTo>
                  <a:cubicBezTo>
                    <a:pt x="138" y="0"/>
                    <a:pt x="0" y="476"/>
                    <a:pt x="122" y="820"/>
                  </a:cubicBezTo>
                  <a:cubicBezTo>
                    <a:pt x="241" y="1156"/>
                    <a:pt x="462" y="1316"/>
                    <a:pt x="590" y="1386"/>
                  </a:cubicBezTo>
                  <a:cubicBezTo>
                    <a:pt x="590" y="1386"/>
                    <a:pt x="422" y="1170"/>
                    <a:pt x="412" y="618"/>
                  </a:cubicBezTo>
                  <a:cubicBezTo>
                    <a:pt x="412" y="618"/>
                    <a:pt x="548" y="1094"/>
                    <a:pt x="700" y="1330"/>
                  </a:cubicBezTo>
                  <a:close/>
                </a:path>
              </a:pathLst>
            </a:custGeom>
            <a:solidFill>
              <a:schemeClr val="accent1">
                <a:lumMod val="50000"/>
              </a:schemeClr>
            </a:solidFill>
            <a:ln>
              <a:noFill/>
            </a:ln>
          </p:spPr>
          <p:txBody>
            <a:bodyPr/>
            <a:lstStyle/>
            <a:p>
              <a:endParaRPr lang="zh-CN" altLang="en-US" sz="3600">
                <a:solidFill>
                  <a:schemeClr val="bg1">
                    <a:lumMod val="50000"/>
                  </a:schemeClr>
                </a:solidFill>
              </a:endParaRPr>
            </a:p>
          </p:txBody>
        </p:sp>
        <p:sp>
          <p:nvSpPr>
            <p:cNvPr id="12" name="Freeform 14"/>
            <p:cNvSpPr/>
            <p:nvPr/>
          </p:nvSpPr>
          <p:spPr bwMode="auto">
            <a:xfrm>
              <a:off x="2548655" y="3069044"/>
              <a:ext cx="1417387" cy="969110"/>
            </a:xfrm>
            <a:custGeom>
              <a:avLst/>
              <a:gdLst>
                <a:gd name="T0" fmla="*/ 1056 w 1056"/>
                <a:gd name="T1" fmla="*/ 528 h 720"/>
                <a:gd name="T2" fmla="*/ 616 w 1056"/>
                <a:gd name="T3" fmla="*/ 80 h 720"/>
                <a:gd name="T4" fmla="*/ 0 w 1056"/>
                <a:gd name="T5" fmla="*/ 178 h 720"/>
                <a:gd name="T6" fmla="*/ 446 w 1056"/>
                <a:gd name="T7" fmla="*/ 596 h 720"/>
                <a:gd name="T8" fmla="*/ 1036 w 1056"/>
                <a:gd name="T9" fmla="*/ 622 h 720"/>
                <a:gd name="T10" fmla="*/ 504 w 1056"/>
                <a:gd name="T11" fmla="*/ 334 h 720"/>
                <a:gd name="T12" fmla="*/ 1056 w 1056"/>
                <a:gd name="T13" fmla="*/ 528 h 720"/>
              </a:gdLst>
              <a:ahLst/>
              <a:cxnLst>
                <a:cxn ang="0">
                  <a:pos x="T0" y="T1"/>
                </a:cxn>
                <a:cxn ang="0">
                  <a:pos x="T2" y="T3"/>
                </a:cxn>
                <a:cxn ang="0">
                  <a:pos x="T4" y="T5"/>
                </a:cxn>
                <a:cxn ang="0">
                  <a:pos x="T6" y="T7"/>
                </a:cxn>
                <a:cxn ang="0">
                  <a:pos x="T8" y="T9"/>
                </a:cxn>
                <a:cxn ang="0">
                  <a:pos x="T10" y="T11"/>
                </a:cxn>
                <a:cxn ang="0">
                  <a:pos x="T12" y="T13"/>
                </a:cxn>
              </a:cxnLst>
              <a:rect l="0" t="0" r="r" b="b"/>
              <a:pathLst>
                <a:path w="1056" h="720">
                  <a:moveTo>
                    <a:pt x="1056" y="528"/>
                  </a:moveTo>
                  <a:cubicBezTo>
                    <a:pt x="1056" y="528"/>
                    <a:pt x="950" y="160"/>
                    <a:pt x="616" y="80"/>
                  </a:cubicBezTo>
                  <a:cubicBezTo>
                    <a:pt x="282" y="0"/>
                    <a:pt x="0" y="178"/>
                    <a:pt x="0" y="178"/>
                  </a:cubicBezTo>
                  <a:cubicBezTo>
                    <a:pt x="0" y="178"/>
                    <a:pt x="190" y="477"/>
                    <a:pt x="446" y="596"/>
                  </a:cubicBezTo>
                  <a:cubicBezTo>
                    <a:pt x="712" y="720"/>
                    <a:pt x="952" y="660"/>
                    <a:pt x="1036" y="622"/>
                  </a:cubicBezTo>
                  <a:cubicBezTo>
                    <a:pt x="1036" y="622"/>
                    <a:pt x="786" y="594"/>
                    <a:pt x="504" y="334"/>
                  </a:cubicBezTo>
                  <a:cubicBezTo>
                    <a:pt x="504" y="334"/>
                    <a:pt x="824" y="508"/>
                    <a:pt x="1056" y="528"/>
                  </a:cubicBezTo>
                  <a:close/>
                </a:path>
              </a:pathLst>
            </a:custGeom>
            <a:solidFill>
              <a:schemeClr val="accent1">
                <a:lumMod val="50000"/>
              </a:schemeClr>
            </a:solidFill>
            <a:ln>
              <a:noFill/>
            </a:ln>
          </p:spPr>
          <p:txBody>
            <a:bodyPr/>
            <a:lstStyle/>
            <a:p>
              <a:endParaRPr lang="zh-CN" altLang="en-US" sz="3600">
                <a:solidFill>
                  <a:schemeClr val="bg1">
                    <a:lumMod val="50000"/>
                  </a:schemeClr>
                </a:solidFill>
              </a:endParaRPr>
            </a:p>
          </p:txBody>
        </p:sp>
      </p:grpSp>
    </p:spTree>
    <p:extLst>
      <p:ext uri="{BB962C8B-B14F-4D97-AF65-F5344CB8AC3E}">
        <p14:creationId xmlns:p14="http://schemas.microsoft.com/office/powerpoint/2010/main" val="36571873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6573" y="1504923"/>
            <a:ext cx="2221523" cy="2249142"/>
          </a:xfrm>
          <a:prstGeom prst="rect">
            <a:avLst/>
          </a:prstGeom>
        </p:spPr>
        <p:txBody>
          <a:bodyPr wrap="square">
            <a:spAutoFit/>
          </a:bodyPr>
          <a:lstStyle/>
          <a:p>
            <a:pPr algn="ctr">
              <a:lnSpc>
                <a:spcPct val="150000"/>
              </a:lnSpc>
            </a:pPr>
            <a:r>
              <a:rPr lang="en-US" sz="2400" dirty="0" err="1">
                <a:latin typeface="Times New Roman" panose="02020603050405020304" pitchFamily="18" charset="0"/>
                <a:ea typeface="VNI-Times" pitchFamily="2" charset="0"/>
              </a:rPr>
              <a:t>Tại</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sao</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cây</a:t>
            </a:r>
            <a:r>
              <a:rPr lang="en-US" sz="2400" dirty="0">
                <a:latin typeface="Times New Roman" panose="02020603050405020304" pitchFamily="18" charset="0"/>
                <a:ea typeface="VNI-Times" pitchFamily="2" charset="0"/>
              </a:rPr>
              <a:t> ở </a:t>
            </a:r>
            <a:r>
              <a:rPr lang="en-US" sz="2400" dirty="0" err="1">
                <a:latin typeface="Times New Roman" panose="02020603050405020304" pitchFamily="18" charset="0"/>
                <a:ea typeface="VNI-Times" pitchFamily="2" charset="0"/>
              </a:rPr>
              <a:t>cạn</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bị</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ngập</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úng</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lâu</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ngày</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sẽ</a:t>
            </a:r>
            <a:r>
              <a:rPr lang="en-US" sz="2400" dirty="0">
                <a:latin typeface="Times New Roman" panose="02020603050405020304" pitchFamily="18" charset="0"/>
                <a:ea typeface="VNI-Times" pitchFamily="2" charset="0"/>
              </a:rPr>
              <a:t> </a:t>
            </a:r>
            <a:r>
              <a:rPr lang="en-US" sz="2400" dirty="0" err="1">
                <a:latin typeface="Times New Roman" panose="02020603050405020304" pitchFamily="18" charset="0"/>
                <a:ea typeface="VNI-Times" pitchFamily="2" charset="0"/>
              </a:rPr>
              <a:t>chết</a:t>
            </a:r>
            <a:r>
              <a:rPr lang="en-US" sz="2400" dirty="0">
                <a:latin typeface="Times New Roman" panose="02020603050405020304" pitchFamily="18" charset="0"/>
                <a:ea typeface="VNI-Times" pitchFamily="2" charset="0"/>
              </a:rPr>
              <a:t>?</a:t>
            </a:r>
            <a:endParaRPr lang="en-US" sz="2400" dirty="0"/>
          </a:p>
        </p:txBody>
      </p:sp>
      <p:grpSp>
        <p:nvGrpSpPr>
          <p:cNvPr id="3" name="组合 16"/>
          <p:cNvGrpSpPr/>
          <p:nvPr/>
        </p:nvGrpSpPr>
        <p:grpSpPr>
          <a:xfrm>
            <a:off x="637313" y="443085"/>
            <a:ext cx="3322365" cy="5549270"/>
            <a:chOff x="4819650" y="2165561"/>
            <a:chExt cx="2522469" cy="4006494"/>
          </a:xfrm>
        </p:grpSpPr>
        <p:sp>
          <p:nvSpPr>
            <p:cNvPr id="4" name="Freeform 5"/>
            <p:cNvSpPr/>
            <p:nvPr/>
          </p:nvSpPr>
          <p:spPr bwMode="auto">
            <a:xfrm>
              <a:off x="4819650" y="3213236"/>
              <a:ext cx="506412" cy="1024650"/>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 name="Freeform 6"/>
            <p:cNvSpPr/>
            <p:nvPr/>
          </p:nvSpPr>
          <p:spPr bwMode="auto">
            <a:xfrm>
              <a:off x="4856097" y="2165561"/>
              <a:ext cx="1218075" cy="1034244"/>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6" name="Freeform 7"/>
            <p:cNvSpPr/>
            <p:nvPr/>
          </p:nvSpPr>
          <p:spPr bwMode="auto">
            <a:xfrm>
              <a:off x="5103546" y="4251318"/>
              <a:ext cx="970623" cy="1028488"/>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7" name="Freeform 8"/>
            <p:cNvSpPr/>
            <p:nvPr/>
          </p:nvSpPr>
          <p:spPr bwMode="auto">
            <a:xfrm>
              <a:off x="6835707" y="3213236"/>
              <a:ext cx="506412" cy="1024650"/>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8" name="Freeform 9"/>
            <p:cNvSpPr/>
            <p:nvPr/>
          </p:nvSpPr>
          <p:spPr bwMode="auto">
            <a:xfrm>
              <a:off x="6087599" y="2165561"/>
              <a:ext cx="1218075" cy="1034244"/>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9" name="Freeform 10"/>
            <p:cNvSpPr/>
            <p:nvPr/>
          </p:nvSpPr>
          <p:spPr bwMode="auto">
            <a:xfrm>
              <a:off x="6087597" y="4251318"/>
              <a:ext cx="974460" cy="1028488"/>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6" name="Freeform 17"/>
            <p:cNvSpPr/>
            <p:nvPr/>
          </p:nvSpPr>
          <p:spPr bwMode="auto">
            <a:xfrm>
              <a:off x="5535149" y="5396853"/>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7" name="Freeform 18"/>
            <p:cNvSpPr/>
            <p:nvPr/>
          </p:nvSpPr>
          <p:spPr bwMode="auto">
            <a:xfrm>
              <a:off x="5535149" y="5546520"/>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8" name="Freeform 19"/>
            <p:cNvSpPr/>
            <p:nvPr/>
          </p:nvSpPr>
          <p:spPr bwMode="auto">
            <a:xfrm>
              <a:off x="5535149" y="5700026"/>
              <a:ext cx="1091472" cy="92103"/>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9" name="Freeform 20"/>
            <p:cNvSpPr/>
            <p:nvPr/>
          </p:nvSpPr>
          <p:spPr bwMode="auto">
            <a:xfrm>
              <a:off x="5535149" y="5849694"/>
              <a:ext cx="1091472" cy="322361"/>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7" name="矩形 46"/>
            <p:cNvSpPr/>
            <p:nvPr/>
          </p:nvSpPr>
          <p:spPr>
            <a:xfrm>
              <a:off x="5207762" y="3645241"/>
              <a:ext cx="1759668" cy="190236"/>
            </a:xfrm>
            <a:prstGeom prst="rect">
              <a:avLst/>
            </a:prstGeom>
          </p:spPr>
          <p:txBody>
            <a:bodyPr wrap="square">
              <a:spAutoFit/>
            </a:bodyPr>
            <a:lstStyle/>
            <a:p>
              <a:pPr lvl="0" algn="ctr">
                <a:lnSpc>
                  <a:spcPct val="120000"/>
                </a:lnSpc>
                <a:spcBef>
                  <a:spcPts val="300"/>
                </a:spcBef>
              </a:pPr>
              <a:endParaRPr lang="en-US" altLang="zh-CN" sz="1050" dirty="0">
                <a:solidFill>
                  <a:schemeClr val="bg1">
                    <a:lumMod val="50000"/>
                  </a:schemeClr>
                </a:solidFill>
              </a:endParaRPr>
            </a:p>
          </p:txBody>
        </p:sp>
      </p:grpSp>
      <p:sp>
        <p:nvSpPr>
          <p:cNvPr id="28" name="Rectangle 27"/>
          <p:cNvSpPr/>
          <p:nvPr/>
        </p:nvSpPr>
        <p:spPr>
          <a:xfrm>
            <a:off x="1339747" y="1393344"/>
            <a:ext cx="199913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95467" y="1024012"/>
            <a:ext cx="1988367" cy="369332"/>
          </a:xfrm>
          <a:prstGeom prst="rect">
            <a:avLst/>
          </a:prstGeom>
          <a:noFill/>
        </p:spPr>
        <p:txBody>
          <a:bodyPr wrap="square" rtlCol="0">
            <a:spAutoFit/>
          </a:bodyPr>
          <a:lstStyle/>
          <a:p>
            <a:pPr algn="ctr"/>
            <a:r>
              <a:rPr lang="en-US" dirty="0" smtClean="0">
                <a:latin typeface="Algerian" panose="04020705040A02060702" pitchFamily="82" charset="0"/>
              </a:rPr>
              <a:t>CÂU HỎI</a:t>
            </a:r>
            <a:endParaRPr lang="en-US" dirty="0">
              <a:latin typeface="Algerian" panose="04020705040A02060702" pitchFamily="82" charset="0"/>
            </a:endParaRPr>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2494" y="5045462"/>
            <a:ext cx="1584349" cy="1584349"/>
          </a:xfrm>
          <a:prstGeom prst="rect">
            <a:avLst/>
          </a:prstGeom>
        </p:spPr>
      </p:pic>
      <p:sp>
        <p:nvSpPr>
          <p:cNvPr id="32" name="Rectangle 31"/>
          <p:cNvSpPr/>
          <p:nvPr/>
        </p:nvSpPr>
        <p:spPr>
          <a:xfrm>
            <a:off x="4751180" y="443085"/>
            <a:ext cx="5641314" cy="5683864"/>
          </a:xfrm>
          <a:prstGeom prst="rect">
            <a:avLst/>
          </a:prstGeom>
        </p:spPr>
        <p:txBody>
          <a:bodyPr wrap="square">
            <a:spAutoFit/>
          </a:bodyPr>
          <a:lstStyle/>
          <a:p>
            <a:pPr algn="just">
              <a:lnSpc>
                <a:spcPct val="130000"/>
              </a:lnSpc>
            </a:pPr>
            <a:r>
              <a:rPr lang="vi-VN" sz="2150" dirty="0">
                <a:solidFill>
                  <a:srgbClr val="262626"/>
                </a:solidFill>
                <a:latin typeface="+mj-lt"/>
              </a:rPr>
              <a:t>Cây trên cạn ngập úng lâu sẽ chết bởi vì:</a:t>
            </a:r>
          </a:p>
          <a:p>
            <a:pPr algn="just">
              <a:lnSpc>
                <a:spcPct val="130000"/>
              </a:lnSpc>
            </a:pPr>
            <a:r>
              <a:rPr lang="vi-VN" sz="2150" dirty="0">
                <a:solidFill>
                  <a:srgbClr val="262626"/>
                </a:solidFill>
                <a:latin typeface="+mj-lt"/>
              </a:rPr>
              <a:t>- Khi đất bị ngập, lượng Oxi trong đất không đủ để cho rễ hô hấp, cây không hút được nước và muối khoảng.</a:t>
            </a:r>
          </a:p>
          <a:p>
            <a:pPr algn="just">
              <a:lnSpc>
                <a:spcPct val="130000"/>
              </a:lnSpc>
            </a:pPr>
            <a:r>
              <a:rPr lang="vi-VN" sz="2150" dirty="0">
                <a:solidFill>
                  <a:srgbClr val="262626"/>
                </a:solidFill>
                <a:latin typeface="+mj-lt"/>
              </a:rPr>
              <a:t>- Mặt khác, khi thiếu Oxi, quá trình hô hấp kị khí ở rễ sẽ diễn ra, hình thức này tạo ra rất ít năng lượng, và một lượng lớn chất độc hại sinh ra làm chết tế bào lông hút.</a:t>
            </a:r>
          </a:p>
          <a:p>
            <a:pPr algn="just">
              <a:lnSpc>
                <a:spcPct val="130000"/>
              </a:lnSpc>
            </a:pPr>
            <a:r>
              <a:rPr lang="vi-VN" sz="2150" dirty="0">
                <a:solidFill>
                  <a:srgbClr val="262626"/>
                </a:solidFill>
                <a:latin typeface="+mj-lt"/>
              </a:rPr>
              <a:t>- Hai lí do trên làm cho rễ không hút được nước, trong khi quá trình thoát hơi nước vẫn xảy ra, nên cây bị héo và chết. Hiện tượng này gọi là hạn sinh lí. (môi trường không thiếu nước nhưng cây không hút được)</a:t>
            </a:r>
            <a:endParaRPr lang="vi-VN" sz="2150" b="0" i="0" dirty="0">
              <a:solidFill>
                <a:srgbClr val="262626"/>
              </a:solidFill>
              <a:effectLst/>
              <a:latin typeface="+mj-lt"/>
            </a:endParaRPr>
          </a:p>
        </p:txBody>
      </p:sp>
    </p:spTree>
    <p:extLst>
      <p:ext uri="{BB962C8B-B14F-4D97-AF65-F5344CB8AC3E}">
        <p14:creationId xmlns:p14="http://schemas.microsoft.com/office/powerpoint/2010/main" val="30874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4800" y="104032"/>
            <a:ext cx="11752729" cy="1067632"/>
            <a:chOff x="425855" y="333151"/>
            <a:chExt cx="11752729" cy="849266"/>
          </a:xfrm>
        </p:grpSpPr>
        <p:sp>
          <p:nvSpPr>
            <p:cNvPr id="6" name="梯形 5"/>
            <p:cNvSpPr/>
            <p:nvPr/>
          </p:nvSpPr>
          <p:spPr>
            <a:xfrm rot="5400000">
              <a:off x="5841728" y="-5082722"/>
              <a:ext cx="849266" cy="11681012"/>
            </a:xfrm>
            <a:prstGeom prst="trapezoid">
              <a:avLst>
                <a:gd name="adj"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425855" y="511415"/>
              <a:ext cx="11752729"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err="1">
                  <a:latin typeface="Times" panose="020B0500000000000000" pitchFamily="34" charset="0"/>
                  <a:ea typeface="Times" panose="020B0500000000000000" pitchFamily="34" charset="0"/>
                  <a:cs typeface="Times" panose="020B0500000000000000" pitchFamily="34" charset="0"/>
                </a:rPr>
                <a:t>Môi</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trường</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ảnh</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hưởng</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đến</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sự</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tồn</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tại</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và</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phát</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triển</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của</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lông</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hút</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như</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thế</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nào</a:t>
              </a:r>
              <a:r>
                <a:rPr lang="en-US" sz="2800" dirty="0">
                  <a:latin typeface="Times" panose="020B0500000000000000" pitchFamily="34" charset="0"/>
                  <a:ea typeface="Times" panose="020B0500000000000000" pitchFamily="34" charset="0"/>
                  <a:cs typeface="Times" panose="020B0500000000000000" pitchFamily="34" charset="0"/>
                </a:rPr>
                <a:t>?</a:t>
              </a:r>
              <a:endParaRPr lang="en-US" sz="2800" cap="small"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grpSp>
      <p:grpSp>
        <p:nvGrpSpPr>
          <p:cNvPr id="31" name="组合 30"/>
          <p:cNvGrpSpPr/>
          <p:nvPr/>
        </p:nvGrpSpPr>
        <p:grpSpPr>
          <a:xfrm>
            <a:off x="7202589" y="1707751"/>
            <a:ext cx="4216879" cy="4662815"/>
            <a:chOff x="6459260" y="1628712"/>
            <a:chExt cx="5188423" cy="5737100"/>
          </a:xfrm>
        </p:grpSpPr>
        <p:sp>
          <p:nvSpPr>
            <p:cNvPr id="32" name="矩形 83"/>
            <p:cNvSpPr>
              <a:spLocks noChangeArrowheads="1"/>
            </p:cNvSpPr>
            <p:nvPr/>
          </p:nvSpPr>
          <p:spPr bwMode="auto">
            <a:xfrm>
              <a:off x="6520225" y="1628713"/>
              <a:ext cx="5127457" cy="5622112"/>
            </a:xfrm>
            <a:prstGeom prst="rect">
              <a:avLst/>
            </a:prstGeom>
            <a:noFill/>
            <a:ln w="9525" cmpd="sng">
              <a:solidFill>
                <a:schemeClr val="accent1">
                  <a:lumMod val="50000"/>
                </a:schemeClr>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sp>
          <p:nvSpPr>
            <p:cNvPr id="33" name="TextBox 84"/>
            <p:cNvSpPr txBox="1">
              <a:spLocks noChangeArrowheads="1"/>
            </p:cNvSpPr>
            <p:nvPr/>
          </p:nvSpPr>
          <p:spPr bwMode="auto">
            <a:xfrm>
              <a:off x="6520224" y="1628712"/>
              <a:ext cx="5127458" cy="5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50000"/>
                </a:lnSpc>
              </a:pP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Rễ</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cây</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liên</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tục</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tăng</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diện</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tích</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bề</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mặt</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tiếp</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xúc</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với</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smtClean="0">
                  <a:solidFill>
                    <a:srgbClr val="003E57"/>
                  </a:solidFill>
                  <a:latin typeface="Times" panose="020B0500000000000000" pitchFamily="34" charset="0"/>
                  <a:ea typeface="Times" panose="020B0500000000000000" pitchFamily="34" charset="0"/>
                  <a:cs typeface="Times" panose="020B0500000000000000" pitchFamily="34" charset="0"/>
                </a:rPr>
                <a:t>đất</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smtClean="0">
                  <a:solidFill>
                    <a:srgbClr val="003E57"/>
                  </a:solidFill>
                  <a:latin typeface="Times" panose="020B0500000000000000" pitchFamily="34" charset="0"/>
                  <a:ea typeface="Times" panose="020B0500000000000000" pitchFamily="34" charset="0"/>
                  <a:cs typeface="Times" panose="020B0500000000000000" pitchFamily="34" charset="0"/>
                </a:rPr>
                <a:t>=&gt; </a:t>
              </a:r>
              <a:r>
                <a:rPr lang="en-US" sz="2200" dirty="0" err="1" smtClean="0">
                  <a:solidFill>
                    <a:srgbClr val="003E57"/>
                  </a:solidFill>
                  <a:latin typeface="Times" panose="020B0500000000000000" pitchFamily="34" charset="0"/>
                  <a:ea typeface="Times" panose="020B0500000000000000" pitchFamily="34" charset="0"/>
                  <a:cs typeface="Times" panose="020B0500000000000000" pitchFamily="34" charset="0"/>
                </a:rPr>
                <a:t>hấp</a:t>
              </a:r>
              <a:r>
                <a:rPr lang="en-US" sz="2200" dirty="0" smtClean="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thụ</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được</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nhiều</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nước</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và</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muối</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khoáng</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a:t>
              </a:r>
            </a:p>
            <a:p>
              <a:pPr algn="just">
                <a:lnSpc>
                  <a:spcPct val="150000"/>
                </a:lnSpc>
              </a:pP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Tế</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bào</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lông</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hút</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có</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thành</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tế</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bào</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mỏng</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có</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áp</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suất</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thẩm</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thấu</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i="1" dirty="0" err="1">
                  <a:solidFill>
                    <a:srgbClr val="FF0000"/>
                  </a:solidFill>
                  <a:latin typeface="Times" panose="020B0500000000000000" pitchFamily="34" charset="0"/>
                  <a:ea typeface="Times" panose="020B0500000000000000" pitchFamily="34" charset="0"/>
                  <a:cs typeface="Times" panose="020B0500000000000000" pitchFamily="34" charset="0"/>
                </a:rPr>
                <a:t>lớn</a:t>
              </a:r>
              <a:r>
                <a:rPr lang="en-US" sz="2200" i="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thuận</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lợi</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cho</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việc</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hút</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nước</a:t>
              </a:r>
              <a:endParaRPr lang="en-US" sz="2200" dirty="0">
                <a:solidFill>
                  <a:srgbClr val="003E57"/>
                </a:solidFill>
                <a:latin typeface="Times" panose="020B0500000000000000" pitchFamily="34" charset="0"/>
                <a:ea typeface="Times" panose="020B0500000000000000" pitchFamily="34" charset="0"/>
                <a:cs typeface="Times" panose="020B0500000000000000" pitchFamily="34" charset="0"/>
              </a:endParaRPr>
            </a:p>
            <a:p>
              <a:pPr algn="just">
                <a:lnSpc>
                  <a:spcPct val="150000"/>
                </a:lnSpc>
              </a:pP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Trong</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môi</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trường</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quá</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ưu</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trương</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quá</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axit</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thiếu</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oxi</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lông</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hút</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rất</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dễ</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gãy</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và</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tiêu</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r>
                <a:rPr lang="en-US" sz="2200" dirty="0" err="1">
                  <a:solidFill>
                    <a:srgbClr val="003E57"/>
                  </a:solidFill>
                  <a:latin typeface="Times" panose="020B0500000000000000" pitchFamily="34" charset="0"/>
                  <a:ea typeface="Times" panose="020B0500000000000000" pitchFamily="34" charset="0"/>
                  <a:cs typeface="Times" panose="020B0500000000000000" pitchFamily="34" charset="0"/>
                </a:rPr>
                <a:t>biến</a:t>
              </a:r>
              <a:r>
                <a:rPr lang="en-US" sz="2200" dirty="0">
                  <a:solidFill>
                    <a:srgbClr val="003E57"/>
                  </a:solidFill>
                  <a:latin typeface="Times" panose="020B0500000000000000" pitchFamily="34" charset="0"/>
                  <a:ea typeface="Times" panose="020B0500000000000000" pitchFamily="34" charset="0"/>
                  <a:cs typeface="Times" panose="020B0500000000000000" pitchFamily="34" charset="0"/>
                </a:rPr>
                <a:t>. </a:t>
              </a:r>
              <a:endParaRPr lang="zh-CN" altLang="en-US" sz="2200" dirty="0">
                <a:solidFill>
                  <a:srgbClr val="003E57"/>
                </a:solidFill>
                <a:latin typeface="Times" panose="020B0500000000000000" pitchFamily="34" charset="0"/>
                <a:ea typeface="Times" panose="020B0500000000000000" pitchFamily="34" charset="0"/>
                <a:cs typeface="Times" panose="020B0500000000000000" pitchFamily="34" charset="0"/>
                <a:sym typeface="微软雅黑" pitchFamily="34" charset="-122"/>
              </a:endParaRPr>
            </a:p>
          </p:txBody>
        </p:sp>
        <p:sp>
          <p:nvSpPr>
            <p:cNvPr id="34" name="Freeform 12"/>
            <p:cNvSpPr>
              <a:spLocks/>
            </p:cNvSpPr>
            <p:nvPr/>
          </p:nvSpPr>
          <p:spPr bwMode="auto">
            <a:xfrm>
              <a:off x="6459260" y="1628712"/>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lumMod val="50000"/>
              </a:schemeClr>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sp>
          <p:nvSpPr>
            <p:cNvPr id="35" name="Freeform 12"/>
            <p:cNvSpPr>
              <a:spLocks/>
            </p:cNvSpPr>
            <p:nvPr/>
          </p:nvSpPr>
          <p:spPr bwMode="auto">
            <a:xfrm flipH="1" flipV="1">
              <a:off x="11119045" y="672060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lumMod val="50000"/>
              </a:schemeClr>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33" y="1707751"/>
            <a:ext cx="4582125" cy="4811231"/>
          </a:xfrm>
          <a:prstGeom prst="rect">
            <a:avLst/>
          </a:prstGeom>
        </p:spPr>
      </p:pic>
    </p:spTree>
    <p:extLst>
      <p:ext uri="{BB962C8B-B14F-4D97-AF65-F5344CB8AC3E}">
        <p14:creationId xmlns:p14="http://schemas.microsoft.com/office/powerpoint/2010/main" val="32618244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nâu vàng</Template>
  <TotalTime>2158</TotalTime>
  <Words>920</Words>
  <Application>Microsoft Office PowerPoint</Application>
  <PresentationFormat>Custom</PresentationFormat>
  <Paragraphs>99</Paragraphs>
  <Slides>22</Slides>
  <Notes>17</Notes>
  <HiddenSlides>0</HiddenSlides>
  <MMClips>1</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22</vt:i4>
      </vt:variant>
    </vt:vector>
  </HeadingPairs>
  <TitlesOfParts>
    <vt:vector size="55" baseType="lpstr">
      <vt:lpstr>微软雅黑</vt:lpstr>
      <vt:lpstr>宋体</vt:lpstr>
      <vt:lpstr>Algerian</vt:lpstr>
      <vt:lpstr>Arial</vt:lpstr>
      <vt:lpstr>Calibri</vt:lpstr>
      <vt:lpstr>Fira Sans Two</vt:lpstr>
      <vt:lpstr>Impact</vt:lpstr>
      <vt:lpstr>ITC Avant Garde Std Bk</vt:lpstr>
      <vt:lpstr>Lato Black</vt:lpstr>
      <vt:lpstr>LiHei Pro</vt:lpstr>
      <vt:lpstr>Mystical</vt:lpstr>
      <vt:lpstr>Open Sans Extrabold</vt:lpstr>
      <vt:lpstr>Signika</vt:lpstr>
      <vt:lpstr>SVN-Cookies</vt:lpstr>
      <vt:lpstr>SVN-Poky's</vt:lpstr>
      <vt:lpstr>Symbol</vt:lpstr>
      <vt:lpstr>Times</vt:lpstr>
      <vt:lpstr>Times New Roman</vt:lpstr>
      <vt:lpstr>VNI-Times</vt:lpstr>
      <vt:lpstr>张海山锐线体简</vt:lpstr>
      <vt:lpstr>等线</vt:lpstr>
      <vt:lpstr>等线 Light</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 Nguyen</dc:creator>
  <cp:lastModifiedBy>Quyen Nguyen</cp:lastModifiedBy>
  <cp:revision>25</cp:revision>
  <dcterms:created xsi:type="dcterms:W3CDTF">2020-07-29T01:37:48Z</dcterms:created>
  <dcterms:modified xsi:type="dcterms:W3CDTF">2020-09-07T07:45:53Z</dcterms:modified>
</cp:coreProperties>
</file>