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7" r:id="rId4"/>
    <p:sldId id="268" r:id="rId5"/>
    <p:sldId id="266" r:id="rId6"/>
    <p:sldId id="259" r:id="rId7"/>
    <p:sldId id="258" r:id="rId8"/>
    <p:sldId id="269" r:id="rId9"/>
    <p:sldId id="274" r:id="rId10"/>
    <p:sldId id="272" r:id="rId11"/>
    <p:sldId id="270" r:id="rId12"/>
    <p:sldId id="265" r:id="rId13"/>
    <p:sldId id="275" r:id="rId14"/>
    <p:sldId id="280" r:id="rId15"/>
    <p:sldId id="276" r:id="rId16"/>
    <p:sldId id="277" r:id="rId17"/>
    <p:sldId id="279" r:id="rId18"/>
    <p:sldId id="278" r:id="rId19"/>
    <p:sldId id="273"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DE82F-BCB6-46FE-98F6-A57A5E642D1C}"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DE82F-BCB6-46FE-98F6-A57A5E642D1C}"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DE82F-BCB6-46FE-98F6-A57A5E642D1C}"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244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DE82F-BCB6-46FE-98F6-A57A5E642D1C}"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DE82F-BCB6-46FE-98F6-A57A5E642D1C}"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DE82F-BCB6-46FE-98F6-A57A5E642D1C}"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DE82F-BCB6-46FE-98F6-A57A5E642D1C}" type="datetimeFigureOut">
              <a:rPr lang="en-US" smtClean="0"/>
              <a:pPr/>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DE82F-BCB6-46FE-98F6-A57A5E642D1C}" type="datetimeFigureOut">
              <a:rPr lang="en-US" smtClean="0"/>
              <a:pPr/>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DE82F-BCB6-46FE-98F6-A57A5E642D1C}" type="datetimeFigureOut">
              <a:rPr lang="en-US" smtClean="0"/>
              <a:pPr/>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DE82F-BCB6-46FE-98F6-A57A5E642D1C}"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DE82F-BCB6-46FE-98F6-A57A5E642D1C}"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C6535-AA1B-4F8B-A3AD-05967744C5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DE82F-BCB6-46FE-98F6-A57A5E642D1C}" type="datetimeFigureOut">
              <a:rPr lang="en-US" smtClean="0"/>
              <a:pPr/>
              <a:t>5/7/2023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C6535-AA1B-4F8B-A3AD-05967744C5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Background Powerpoint Đẹp cho bài thuyết trình chuyên nghiệp | Hình  nền, Phong cảnh, Hình"/>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6" name="Rectangle 5"/>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ĐẾN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7" name="Rectangle 6"/>
          <p:cNvSpPr/>
          <p:nvPr/>
        </p:nvSpPr>
        <p:spPr>
          <a:xfrm>
            <a:off x="2133600" y="2971800"/>
            <a:ext cx="5658920" cy="1938992"/>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000" b="1" kern="0" dirty="0" smtClean="0">
                <a:solidFill>
                  <a:srgbClr val="FF0000"/>
                </a:solidFill>
                <a:latin typeface="+mj-lt"/>
              </a:rPr>
              <a:t>MÔN</a:t>
            </a:r>
            <a:r>
              <a:rPr lang="en-US" altLang="en-US" sz="6000" b="1" kern="0" dirty="0" smtClean="0">
                <a:solidFill>
                  <a:srgbClr val="FF0000"/>
                </a:solidFill>
                <a:latin typeface="+mj-lt"/>
              </a:rPr>
              <a:t>: </a:t>
            </a:r>
            <a:r>
              <a:rPr lang="vi-VN" altLang="en-US" sz="6000" b="1" kern="0" dirty="0" smtClean="0">
                <a:solidFill>
                  <a:srgbClr val="FF0000"/>
                </a:solidFill>
                <a:latin typeface="+mj-lt"/>
              </a:rPr>
              <a:t>KHTN 8</a:t>
            </a:r>
          </a:p>
          <a:p>
            <a:pPr lvl="0" algn="ctr"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
        <p:nvSpPr>
          <p:cNvPr id="8" name="Title 1"/>
          <p:cNvSpPr txBox="1">
            <a:spLocks/>
          </p:cNvSpPr>
          <p:nvPr/>
        </p:nvSpPr>
        <p:spPr>
          <a:xfrm>
            <a:off x="4114800" y="5638800"/>
            <a:ext cx="5029200" cy="1470025"/>
          </a:xfrm>
          <a:prstGeom prst="rect">
            <a:avLst/>
          </a:prstGeom>
        </p:spPr>
        <p:txBody>
          <a:bodyPr vert="horz" lIns="91440" tIns="45720" rIns="91440" bIns="45720" rtlCol="0" anchor="ctr">
            <a:normAutofit/>
          </a:bodyPr>
          <a:lstStyle>
            <a:lvl1pPr>
              <a:defRPr b="1" cap="none" spc="0" baseline="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2800" b="1" i="1"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rPr>
              <a:t>GV: Nguyễn Thị Hải Yến</a:t>
            </a:r>
            <a:endParaRPr kumimoji="0" lang="en-US" sz="2800" b="1" i="1"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Tổng hợp top 75+ hình nền Powerpoint học tập - background powerpoint học  tập chất lượng full HD cực đẹp để làm Slide - Trường THPT Vĩnh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6" name="Picture 4" descr="Hình nền Powerpoint đẹp"/>
          <p:cNvPicPr>
            <a:picLocks noChangeAspect="1" noChangeArrowheads="1"/>
          </p:cNvPicPr>
          <p:nvPr/>
        </p:nvPicPr>
        <p:blipFill>
          <a:blip r:embed="rId3"/>
          <a:srcRect/>
          <a:stretch>
            <a:fillRect/>
          </a:stretch>
        </p:blipFill>
        <p:spPr bwMode="auto">
          <a:xfrm>
            <a:off x="0" y="0"/>
            <a:ext cx="9144000" cy="6825854"/>
          </a:xfrm>
          <a:prstGeom prst="rect">
            <a:avLst/>
          </a:prstGeom>
          <a:noFill/>
        </p:spPr>
      </p:pic>
      <p:sp>
        <p:nvSpPr>
          <p:cNvPr id="4" name="Rectangle 3"/>
          <p:cNvSpPr/>
          <p:nvPr/>
        </p:nvSpPr>
        <p:spPr>
          <a:xfrm>
            <a:off x="152400" y="152400"/>
            <a:ext cx="8991600" cy="584775"/>
          </a:xfrm>
          <a:prstGeom prst="rect">
            <a:avLst/>
          </a:prstGeom>
        </p:spPr>
        <p:txBody>
          <a:bodyPr wrap="square">
            <a:spAutoFit/>
          </a:bodyPr>
          <a:lstStyle/>
          <a:p>
            <a:r>
              <a:rPr lang="vi-VN" sz="3200" b="1" smtClean="0">
                <a:latin typeface="Times New Roman" pitchFamily="18" charset="0"/>
                <a:cs typeface="Times New Roman" pitchFamily="18" charset="0"/>
              </a:rPr>
              <a:t>II.</a:t>
            </a:r>
            <a:r>
              <a:rPr lang="en-US" sz="3200" b="1" smtClean="0">
                <a:latin typeface="Times New Roman" pitchFamily="18" charset="0"/>
                <a:cs typeface="Times New Roman" pitchFamily="18" charset="0"/>
              </a:rPr>
              <a:t>Xác </a:t>
            </a:r>
            <a:r>
              <a:rPr lang="en-US" sz="3200" b="1" smtClean="0">
                <a:latin typeface="Times New Roman" pitchFamily="18" charset="0"/>
                <a:cs typeface="Times New Roman" pitchFamily="18" charset="0"/>
              </a:rPr>
              <a:t>định khối lượng riêng của một lượng nước</a:t>
            </a:r>
            <a:r>
              <a:rPr lang="vi-VN"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228600" y="6096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1.Chuẩn bị</a:t>
            </a:r>
            <a:endParaRPr lang="en-US" sz="3200" b="1" dirty="0">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457200" y="1066800"/>
            <a:ext cx="2819400" cy="584775"/>
          </a:xfrm>
          <a:prstGeom prst="rect">
            <a:avLst/>
          </a:prstGeom>
        </p:spPr>
        <p:txBody>
          <a:bodyPr wrap="square">
            <a:spAutoFit/>
          </a:bodyPr>
          <a:lstStyle/>
          <a:p>
            <a:pPr algn="just" defTabSz="1219170">
              <a:buClr>
                <a:prstClr val="black"/>
              </a:buClr>
              <a:defRPr/>
            </a:pPr>
            <a:r>
              <a:rPr lang="vi-VN" sz="3200" smtClean="0">
                <a:latin typeface="Times New Roman" pitchFamily="18" charset="0"/>
                <a:ea typeface="Cambria" panose="02040503050406030204" pitchFamily="18" charset="0"/>
                <a:cs typeface="Times New Roman" pitchFamily="18" charset="0"/>
              </a:rPr>
              <a:t>Cân điện tử</a:t>
            </a:r>
            <a:endParaRPr lang="en-US" sz="3200" dirty="0">
              <a:latin typeface="Times New Roman" pitchFamily="18" charset="0"/>
              <a:ea typeface="Cambria" panose="02040503050406030204" pitchFamily="18" charset="0"/>
              <a:cs typeface="Times New Roman" pitchFamily="18" charset="0"/>
            </a:endParaRPr>
          </a:p>
        </p:txBody>
      </p:sp>
      <p:sp>
        <p:nvSpPr>
          <p:cNvPr id="7" name="Rectangle 6"/>
          <p:cNvSpPr/>
          <p:nvPr/>
        </p:nvSpPr>
        <p:spPr>
          <a:xfrm>
            <a:off x="457200" y="1524000"/>
            <a:ext cx="6400800" cy="584775"/>
          </a:xfrm>
          <a:prstGeom prst="rect">
            <a:avLst/>
          </a:prstGeom>
        </p:spPr>
        <p:txBody>
          <a:bodyPr wrap="square">
            <a:spAutoFit/>
          </a:bodyPr>
          <a:lstStyle/>
          <a:p>
            <a:pPr algn="just" defTabSz="1219170">
              <a:buClr>
                <a:prstClr val="black"/>
              </a:buClr>
              <a:defRPr/>
            </a:pPr>
            <a:r>
              <a:rPr lang="vi-VN" sz="3200" smtClean="0">
                <a:latin typeface="Times New Roman" pitchFamily="18" charset="0"/>
                <a:ea typeface="Cambria" panose="02040503050406030204" pitchFamily="18" charset="0"/>
                <a:cs typeface="Times New Roman" pitchFamily="18" charset="0"/>
              </a:rPr>
              <a:t>Ống</a:t>
            </a:r>
            <a:r>
              <a:rPr lang="vi-VN" sz="3200" smtClean="0">
                <a:latin typeface="Times New Roman" pitchFamily="18" charset="0"/>
                <a:ea typeface="Cambria" panose="02040503050406030204" pitchFamily="18" charset="0"/>
                <a:cs typeface="Times New Roman" pitchFamily="18" charset="0"/>
              </a:rPr>
              <a:t> đong, cốc thủy tinh</a:t>
            </a:r>
            <a:endParaRPr lang="en-US" sz="3200" dirty="0">
              <a:latin typeface="Times New Roman" pitchFamily="18" charset="0"/>
              <a:ea typeface="Cambria" panose="02040503050406030204" pitchFamily="18" charset="0"/>
              <a:cs typeface="Times New Roman" pitchFamily="18" charset="0"/>
            </a:endParaRPr>
          </a:p>
        </p:txBody>
      </p:sp>
      <p:sp>
        <p:nvSpPr>
          <p:cNvPr id="8" name="Rectangle 7"/>
          <p:cNvSpPr/>
          <p:nvPr/>
        </p:nvSpPr>
        <p:spPr>
          <a:xfrm>
            <a:off x="457200" y="2057400"/>
            <a:ext cx="4419600" cy="584775"/>
          </a:xfrm>
          <a:prstGeom prst="rect">
            <a:avLst/>
          </a:prstGeom>
        </p:spPr>
        <p:txBody>
          <a:bodyPr wrap="square">
            <a:spAutoFit/>
          </a:bodyPr>
          <a:lstStyle/>
          <a:p>
            <a:pPr algn="just" defTabSz="1219170">
              <a:buClr>
                <a:prstClr val="black"/>
              </a:buClr>
              <a:defRPr/>
            </a:pPr>
            <a:r>
              <a:rPr lang="vi-VN" sz="3200" smtClean="0">
                <a:latin typeface="Times New Roman" pitchFamily="18" charset="0"/>
                <a:ea typeface="Cambria" panose="02040503050406030204" pitchFamily="18" charset="0"/>
                <a:cs typeface="Times New Roman" pitchFamily="18" charset="0"/>
              </a:rPr>
              <a:t>Một lượng nước sạch </a:t>
            </a:r>
            <a:endParaRPr lang="en-US" sz="3200" dirty="0">
              <a:latin typeface="Times New Roman" pitchFamily="18" charset="0"/>
              <a:ea typeface="Cambria" panose="02040503050406030204" pitchFamily="18" charset="0"/>
              <a:cs typeface="Times New Roman" pitchFamily="18" charset="0"/>
            </a:endParaRPr>
          </a:p>
        </p:txBody>
      </p:sp>
      <p:sp>
        <p:nvSpPr>
          <p:cNvPr id="9" name="Rectangle 8"/>
          <p:cNvSpPr/>
          <p:nvPr/>
        </p:nvSpPr>
        <p:spPr>
          <a:xfrm>
            <a:off x="228600" y="25146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2.Cách tiến hành</a:t>
            </a:r>
            <a:endParaRPr lang="en-US" sz="3200" b="1" dirty="0">
              <a:latin typeface="Times New Roman" pitchFamily="18" charset="0"/>
              <a:ea typeface="Cambria" panose="02040503050406030204" pitchFamily="18" charset="0"/>
              <a:cs typeface="Times New Roman" pitchFamily="18" charset="0"/>
            </a:endParaRPr>
          </a:p>
        </p:txBody>
      </p:sp>
      <p:sp>
        <p:nvSpPr>
          <p:cNvPr id="28677" name="Rectangle 5"/>
          <p:cNvSpPr>
            <a:spLocks noChangeArrowheads="1"/>
          </p:cNvSpPr>
          <p:nvPr/>
        </p:nvSpPr>
        <p:spPr bwMode="auto">
          <a:xfrm>
            <a:off x="0" y="2971800"/>
            <a:ext cx="785343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B1: Xác định khối lượng của ống đong (m</a:t>
            </a:r>
            <a:r>
              <a:rPr kumimoji="0" lang="en-US" sz="3200" b="0"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1</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11" name="Picture 10" descr="Giáo án Vật lí 8 Kết nối tri thức (năm 2023 mới nhất) | Giáo án Khoa học tự nhiên 8"/>
          <p:cNvPicPr/>
          <p:nvPr/>
        </p:nvPicPr>
        <p:blipFill>
          <a:blip r:embed="rId4"/>
          <a:srcRect/>
          <a:stretch>
            <a:fillRect/>
          </a:stretch>
        </p:blipFill>
        <p:spPr bwMode="auto">
          <a:xfrm>
            <a:off x="3657600" y="3657600"/>
            <a:ext cx="3733800" cy="2819400"/>
          </a:xfrm>
          <a:prstGeom prst="rect">
            <a:avLst/>
          </a:prstGeom>
          <a:noFill/>
          <a:ln w="9525">
            <a:noFill/>
            <a:miter lim="800000"/>
            <a:headEnd/>
            <a:tailEnd/>
          </a:ln>
        </p:spPr>
      </p:pic>
    </p:spTree>
  </p:cSld>
  <p:clrMapOvr>
    <a:masterClrMapping/>
  </p:clrMapOvr>
  <p:transition spd="slow">
    <p:newsflash/>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3" name="Rectangle 3"/>
          <p:cNvSpPr>
            <a:spLocks noChangeArrowheads="1"/>
          </p:cNvSpPr>
          <p:nvPr/>
        </p:nvSpPr>
        <p:spPr bwMode="auto">
          <a:xfrm>
            <a:off x="0" y="1066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B3:Xác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định khối lượng của ống đong có đựng nước (m</a:t>
            </a:r>
            <a:r>
              <a:rPr kumimoji="0" lang="en-US" sz="3200" b="0"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0" y="0"/>
            <a:ext cx="9144000" cy="1200329"/>
          </a:xfrm>
          <a:prstGeom prst="rect">
            <a:avLst/>
          </a:prstGeom>
        </p:spPr>
        <p:txBody>
          <a:bodyPr wrap="square">
            <a:spAutoFit/>
          </a:bodyPr>
          <a:lstStyle/>
          <a:p>
            <a:r>
              <a:rPr lang="en-US" sz="3600" smtClean="0">
                <a:latin typeface="Times New Roman" pitchFamily="18" charset="0"/>
                <a:ea typeface="Times New Roman" pitchFamily="18" charset="0"/>
                <a:cs typeface="Times New Roman" pitchFamily="18" charset="0"/>
              </a:rPr>
              <a:t>+ B2: Rót một lượng nước vào ống đong, xác định thể tích nước trong ống đong (V</a:t>
            </a:r>
            <a:r>
              <a:rPr lang="en-US" sz="3600" baseline="-30000" smtClean="0">
                <a:latin typeface="Times New Roman" pitchFamily="18" charset="0"/>
                <a:ea typeface="Times New Roman" pitchFamily="18" charset="0"/>
                <a:cs typeface="Times New Roman" pitchFamily="18" charset="0"/>
              </a:rPr>
              <a:t>n1</a:t>
            </a:r>
            <a:r>
              <a:rPr lang="en-US" sz="3600" smtClean="0">
                <a:latin typeface="Times New Roman" pitchFamily="18" charset="0"/>
                <a:ea typeface="Times New Roman" pitchFamily="18" charset="0"/>
                <a:cs typeface="Times New Roman" pitchFamily="18" charset="0"/>
              </a:rPr>
              <a:t>).</a:t>
            </a:r>
            <a:endParaRPr lang="en-US" sz="3600">
              <a:latin typeface="Times New Roman" pitchFamily="18" charset="0"/>
              <a:cs typeface="Times New Roman" pitchFamily="18" charset="0"/>
            </a:endParaRPr>
          </a:p>
        </p:txBody>
      </p:sp>
      <p:pic>
        <p:nvPicPr>
          <p:cNvPr id="9" name="Picture 8" descr="Giáo án Vật lí 8 Kết nối tri thức (năm 2023 mới nhất) | Giáo án Khoa học tự nhiên 8"/>
          <p:cNvPicPr/>
          <p:nvPr/>
        </p:nvPicPr>
        <p:blipFill>
          <a:blip r:embed="rId3"/>
          <a:srcRect/>
          <a:stretch>
            <a:fillRect/>
          </a:stretch>
        </p:blipFill>
        <p:spPr bwMode="auto">
          <a:xfrm>
            <a:off x="2667000" y="1752600"/>
            <a:ext cx="3200400" cy="2286000"/>
          </a:xfrm>
          <a:prstGeom prst="rect">
            <a:avLst/>
          </a:prstGeom>
          <a:noFill/>
          <a:ln w="9525">
            <a:noFill/>
            <a:miter lim="800000"/>
            <a:headEnd/>
            <a:tailEnd/>
          </a:ln>
        </p:spPr>
      </p:pic>
      <p:sp>
        <p:nvSpPr>
          <p:cNvPr id="10" name="Rectangle 9"/>
          <p:cNvSpPr/>
          <p:nvPr/>
        </p:nvSpPr>
        <p:spPr>
          <a:xfrm>
            <a:off x="0" y="4114800"/>
            <a:ext cx="8991600" cy="1077218"/>
          </a:xfrm>
          <a:prstGeom prst="rect">
            <a:avLst/>
          </a:prstGeom>
        </p:spPr>
        <p:txBody>
          <a:bodyPr wrap="square">
            <a:spAutoFit/>
          </a:bodyPr>
          <a:lstStyle/>
          <a:p>
            <a:r>
              <a:rPr lang="en-US" sz="3200" smtClean="0">
                <a:latin typeface="Times New Roman" pitchFamily="18" charset="0"/>
                <a:cs typeface="Times New Roman" pitchFamily="18" charset="0"/>
              </a:rPr>
              <a:t>+ B4: Xác định khối lượng nước trong ống đong: m</a:t>
            </a:r>
            <a:r>
              <a:rPr lang="en-US" sz="3200" baseline="-25000" smtClean="0">
                <a:latin typeface="Times New Roman" pitchFamily="18" charset="0"/>
                <a:cs typeface="Times New Roman" pitchFamily="18" charset="0"/>
              </a:rPr>
              <a:t>n</a:t>
            </a:r>
            <a:r>
              <a:rPr lang="en-US" sz="3200" smtClean="0">
                <a:latin typeface="Times New Roman" pitchFamily="18" charset="0"/>
                <a:cs typeface="Times New Roman" pitchFamily="18" charset="0"/>
              </a:rPr>
              <a:t> = m</a:t>
            </a:r>
            <a:r>
              <a:rPr lang="en-US" sz="3200" baseline="-25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m</a:t>
            </a:r>
            <a:r>
              <a:rPr lang="en-US" sz="3200" baseline="-25000" smtClean="0">
                <a:latin typeface="Times New Roman" pitchFamily="18" charset="0"/>
                <a:cs typeface="Times New Roman" pitchFamily="18" charset="0"/>
              </a:rPr>
              <a:t>1</a:t>
            </a:r>
            <a:r>
              <a:rPr lang="vi-VN"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1" name="Rectangle 10"/>
          <p:cNvSpPr/>
          <p:nvPr/>
        </p:nvSpPr>
        <p:spPr>
          <a:xfrm>
            <a:off x="0" y="5181600"/>
            <a:ext cx="8991600" cy="1569660"/>
          </a:xfrm>
          <a:prstGeom prst="rect">
            <a:avLst/>
          </a:prstGeom>
        </p:spPr>
        <p:txBody>
          <a:bodyPr wrap="square">
            <a:spAutoFit/>
          </a:bodyPr>
          <a:lstStyle/>
          <a:p>
            <a:r>
              <a:rPr lang="en-US" sz="3200" smtClean="0">
                <a:latin typeface="Times New Roman" pitchFamily="18" charset="0"/>
                <a:cs typeface="Times New Roman" pitchFamily="18" charset="0"/>
              </a:rPr>
              <a:t>+ B5: Lặp lại thí nghiệm hai lần nữa, ghi số liệu vào vở theo mẫu Bảng 14.2, tính giá trị thể tích trung bình (V</a:t>
            </a:r>
            <a:r>
              <a:rPr lang="en-US" sz="3200" baseline="-25000" smtClean="0">
                <a:latin typeface="Times New Roman" pitchFamily="18" charset="0"/>
                <a:cs typeface="Times New Roman" pitchFamily="18" charset="0"/>
              </a:rPr>
              <a:t>ntb</a:t>
            </a:r>
            <a:r>
              <a:rPr lang="en-US" sz="3200" smtClean="0">
                <a:latin typeface="Times New Roman" pitchFamily="18" charset="0"/>
                <a:cs typeface="Times New Roman" pitchFamily="18" charset="0"/>
              </a:rPr>
              <a:t>) và khối lượng trung bình (m</a:t>
            </a:r>
            <a:r>
              <a:rPr lang="en-US" sz="3200" baseline="-25000" smtClean="0">
                <a:latin typeface="Times New Roman" pitchFamily="18" charset="0"/>
                <a:cs typeface="Times New Roman" pitchFamily="18" charset="0"/>
              </a:rPr>
              <a:t>ntb</a:t>
            </a:r>
            <a:r>
              <a:rPr lang="en-US" sz="3200" smtClean="0">
                <a:latin typeface="Times New Roman" pitchFamily="18" charset="0"/>
                <a:cs typeface="Times New Roman" pitchFamily="18" charset="0"/>
              </a:rPr>
              <a:t>) của nước.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randombar(horizontal)">
                                      <p:cBhvr>
                                        <p:cTn id="12" dur="5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edge">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edge">
                                      <p:cBhvr>
                                        <p:cTn id="2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ổng hợp 500+ hình nền powerpoint chuyên nghiệp Tinh tế và ấn tượng"/>
          <p:cNvPicPr>
            <a:picLocks noChangeAspect="1" noChangeArrowheads="1"/>
          </p:cNvPicPr>
          <p:nvPr/>
        </p:nvPicPr>
        <p:blipFill>
          <a:blip r:embed="rId2"/>
          <a:srcRect/>
          <a:stretch>
            <a:fillRect/>
          </a:stretch>
        </p:blipFill>
        <p:spPr bwMode="auto">
          <a:xfrm>
            <a:off x="0" y="0"/>
            <a:ext cx="9168560" cy="6858000"/>
          </a:xfrm>
          <a:prstGeom prst="rect">
            <a:avLst/>
          </a:prstGeom>
          <a:noFill/>
        </p:spPr>
      </p:pic>
      <p:sp>
        <p:nvSpPr>
          <p:cNvPr id="5" name="Rectangle 4"/>
          <p:cNvSpPr/>
          <p:nvPr/>
        </p:nvSpPr>
        <p:spPr>
          <a:xfrm>
            <a:off x="0" y="2971800"/>
            <a:ext cx="9144000" cy="1077218"/>
          </a:xfrm>
          <a:prstGeom prst="rect">
            <a:avLst/>
          </a:prstGeom>
        </p:spPr>
        <p:txBody>
          <a:bodyPr wrap="square">
            <a:spAutoFit/>
          </a:bodyPr>
          <a:lstStyle/>
          <a:p>
            <a:r>
              <a:rPr lang="en-US" sz="3200" smtClean="0">
                <a:latin typeface="Times New Roman" pitchFamily="18" charset="0"/>
                <a:cs typeface="Times New Roman" pitchFamily="18" charset="0"/>
              </a:rPr>
              <a:t>Tính </a:t>
            </a:r>
            <a:r>
              <a:rPr lang="en-US" sz="3200" smtClean="0">
                <a:latin typeface="Times New Roman" pitchFamily="18" charset="0"/>
                <a:cs typeface="Times New Roman" pitchFamily="18" charset="0"/>
              </a:rPr>
              <a:t>khối lượng riêng của lượng nước theo công thức: </a:t>
            </a:r>
            <a:r>
              <a:rPr lang="vi-VN" sz="3200" smtClean="0">
                <a:latin typeface="Times New Roman" pitchFamily="18" charset="0"/>
                <a:cs typeface="Times New Roman" pitchFamily="18" charset="0"/>
              </a:rPr>
              <a:t>D </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m / v </a:t>
            </a:r>
            <a:endParaRPr lang="en-US" sz="3200">
              <a:latin typeface="Times New Roman" pitchFamily="18" charset="0"/>
              <a:cs typeface="Times New Roman" pitchFamily="18" charset="0"/>
            </a:endParaRPr>
          </a:p>
        </p:txBody>
      </p:sp>
      <p:sp>
        <p:nvSpPr>
          <p:cNvPr id="6" name="Rectangle 5"/>
          <p:cNvSpPr/>
          <p:nvPr/>
        </p:nvSpPr>
        <p:spPr>
          <a:xfrm>
            <a:off x="0" y="0"/>
            <a:ext cx="9144000" cy="1077218"/>
          </a:xfrm>
          <a:prstGeom prst="rect">
            <a:avLst/>
          </a:prstGeom>
        </p:spPr>
        <p:txBody>
          <a:bodyPr wrap="square">
            <a:spAutoFit/>
          </a:bodyPr>
          <a:lstStyle/>
          <a:p>
            <a:r>
              <a:rPr lang="en-US" sz="3200" smtClean="0">
                <a:latin typeface="Times New Roman" pitchFamily="18" charset="0"/>
                <a:cs typeface="Times New Roman" pitchFamily="18" charset="0"/>
              </a:rPr>
              <a:t>+ B6: Xác định khối lượng riêng của nước theo công thức: </a:t>
            </a:r>
            <a:r>
              <a:rPr lang="vi-VN" sz="3200" smtClean="0">
                <a:latin typeface="Times New Roman" pitchFamily="18" charset="0"/>
                <a:cs typeface="Times New Roman" pitchFamily="18" charset="0"/>
              </a:rPr>
              <a:t>D </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m/v</a:t>
            </a:r>
            <a:endParaRPr lang="en-US" sz="3200">
              <a:latin typeface="Times New Roman" pitchFamily="18" charset="0"/>
              <a:cs typeface="Times New Roman" pitchFamily="18" charset="0"/>
            </a:endParaRPr>
          </a:p>
        </p:txBody>
      </p:sp>
      <p:sp>
        <p:nvSpPr>
          <p:cNvPr id="7" name="Rectangle 6"/>
          <p:cNvSpPr/>
          <p:nvPr/>
        </p:nvSpPr>
        <p:spPr>
          <a:xfrm>
            <a:off x="0" y="990600"/>
            <a:ext cx="9144000" cy="2062103"/>
          </a:xfrm>
          <a:prstGeom prst="rect">
            <a:avLst/>
          </a:prstGeom>
        </p:spPr>
        <p:txBody>
          <a:bodyPr wrap="square">
            <a:spAutoFit/>
          </a:bodyPr>
          <a:lstStyle/>
          <a:p>
            <a:r>
              <a:rPr lang="en-US" sz="3200" smtClean="0">
                <a:latin typeface="Times New Roman" pitchFamily="18" charset="0"/>
                <a:cs typeface="Times New Roman" pitchFamily="18" charset="0"/>
              </a:rPr>
              <a:t>+ B7: Hoàn thành bảng ghi kết quả thí nghiệm vào Bảng 14.2.</a:t>
            </a:r>
            <a:r>
              <a:rPr lang="vi-VN" sz="3200" smtClean="0">
                <a:latin typeface="Times New Roman" pitchFamily="18" charset="0"/>
                <a:cs typeface="Times New Roman" pitchFamily="18" charset="0"/>
              </a:rPr>
              <a:t>                                                                                                                          V </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v</a:t>
            </a:r>
            <a:r>
              <a:rPr lang="en-US" sz="3200" smtClean="0">
                <a:latin typeface="Times New Roman" pitchFamily="18" charset="0"/>
                <a:cs typeface="Times New Roman" pitchFamily="18" charset="0"/>
              </a:rPr>
              <a:t>1 + </a:t>
            </a:r>
            <a:r>
              <a:rPr lang="vi-VN" sz="3200" smtClean="0">
                <a:latin typeface="Times New Roman" pitchFamily="18" charset="0"/>
                <a:cs typeface="Times New Roman" pitchFamily="18" charset="0"/>
              </a:rPr>
              <a:t>v</a:t>
            </a:r>
            <a:r>
              <a:rPr lang="en-US" sz="3200" smtClean="0">
                <a:latin typeface="Times New Roman" pitchFamily="18" charset="0"/>
                <a:cs typeface="Times New Roman" pitchFamily="18" charset="0"/>
              </a:rPr>
              <a:t>2 + </a:t>
            </a:r>
            <a:r>
              <a:rPr lang="vi-VN" sz="3200" smtClean="0">
                <a:latin typeface="Times New Roman" pitchFamily="18" charset="0"/>
                <a:cs typeface="Times New Roman" pitchFamily="18" charset="0"/>
              </a:rPr>
              <a:t>v</a:t>
            </a:r>
            <a:r>
              <a:rPr lang="en-US" sz="3200" smtClean="0">
                <a:latin typeface="Times New Roman" pitchFamily="18" charset="0"/>
                <a:cs typeface="Times New Roman" pitchFamily="18" charset="0"/>
              </a:rPr>
              <a:t>3</a:t>
            </a:r>
            <a:r>
              <a:rPr lang="vi-VN" sz="3200" smtClean="0">
                <a:latin typeface="Times New Roman" pitchFamily="18" charset="0"/>
                <a:cs typeface="Times New Roman" pitchFamily="18" charset="0"/>
              </a:rPr>
              <a:t>/</a:t>
            </a:r>
            <a:r>
              <a:rPr lang="en-US" sz="3200" smtClean="0">
                <a:latin typeface="Times New Roman" pitchFamily="18" charset="0"/>
                <a:cs typeface="Times New Roman" pitchFamily="18" charset="0"/>
              </a:rPr>
              <a:t>3 =?</a:t>
            </a:r>
            <a:r>
              <a:rPr lang="vi-VN"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&gt;</a:t>
            </a:r>
            <a:r>
              <a:rPr lang="vi-VN" sz="3200" smtClean="0">
                <a:latin typeface="Times New Roman" pitchFamily="18" charset="0"/>
                <a:cs typeface="Times New Roman" pitchFamily="18" charset="0"/>
              </a:rPr>
              <a:t>M </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1 +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2 +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3</a:t>
            </a:r>
            <a:r>
              <a:rPr lang="vi-VN"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3 =?</a:t>
            </a:r>
            <a:r>
              <a:rPr lang="vi-VN"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ổng hợp hình nền powerpoint trắng Miễn phí, tinh tế và minimal"/>
          <p:cNvPicPr>
            <a:picLocks noChangeAspect="1" noChangeArrowheads="1"/>
          </p:cNvPicPr>
          <p:nvPr/>
        </p:nvPicPr>
        <p:blipFill>
          <a:blip r:embed="rId2"/>
          <a:srcRect/>
          <a:stretch>
            <a:fillRect/>
          </a:stretch>
        </p:blipFill>
        <p:spPr bwMode="auto">
          <a:xfrm>
            <a:off x="-1" y="0"/>
            <a:ext cx="9151309" cy="6858000"/>
          </a:xfrm>
          <a:prstGeom prst="rect">
            <a:avLst/>
          </a:prstGeom>
          <a:noFill/>
        </p:spPr>
      </p:pic>
      <p:graphicFrame>
        <p:nvGraphicFramePr>
          <p:cNvPr id="5" name="Table 4"/>
          <p:cNvGraphicFramePr>
            <a:graphicFrameLocks noGrp="1"/>
          </p:cNvGraphicFramePr>
          <p:nvPr/>
        </p:nvGraphicFramePr>
        <p:xfrm>
          <a:off x="152400" y="0"/>
          <a:ext cx="8839200" cy="4343400"/>
        </p:xfrm>
        <a:graphic>
          <a:graphicData uri="http://schemas.openxmlformats.org/drawingml/2006/table">
            <a:tbl>
              <a:tblPr firstRow="1" bandRow="1">
                <a:tableStyleId>{5C22544A-7EE6-4342-B048-85BDC9FD1C3A}</a:tableStyleId>
              </a:tblPr>
              <a:tblGrid>
                <a:gridCol w="810260"/>
                <a:gridCol w="2237740"/>
                <a:gridCol w="1447800"/>
                <a:gridCol w="1447800"/>
                <a:gridCol w="2895600"/>
              </a:tblGrid>
              <a:tr h="868680">
                <a:tc rowSpan="2">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Lần đo</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Đo thể tích</a:t>
                      </a:r>
                      <a:endParaRPr lang="en-US" sz="2800">
                        <a:latin typeface="Times New Roman" pitchFamily="18" charset="0"/>
                        <a:ea typeface="Calibri"/>
                        <a:cs typeface="Times New Roman" pitchFamily="18" charset="0"/>
                      </a:endParaRPr>
                    </a:p>
                  </a:txBody>
                  <a:tcPr marL="0" marR="0" marT="0" marB="0" anchor="ctr"/>
                </a:tc>
                <a:tc gridSpan="3">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Đo khối lượng</a:t>
                      </a:r>
                      <a:endParaRPr lang="en-US" sz="2800">
                        <a:latin typeface="Times New Roman" pitchFamily="18" charset="0"/>
                        <a:ea typeface="Calibri"/>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r>
              <a:tr h="868680">
                <a:tc vMerge="1">
                  <a:txBody>
                    <a:bodyPr/>
                    <a:lstStyle/>
                    <a:p>
                      <a:endParaRPr lang="en-US"/>
                    </a:p>
                  </a:txBody>
                  <a:tcPr/>
                </a:tc>
                <a:tc>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V</a:t>
                      </a:r>
                      <a:r>
                        <a:rPr lang="en-US" sz="2800" b="1" baseline="-25000">
                          <a:latin typeface="Times New Roman" pitchFamily="18" charset="0"/>
                          <a:ea typeface="Times New Roman"/>
                          <a:cs typeface="Times New Roman" pitchFamily="18" charset="0"/>
                        </a:rPr>
                        <a:t>n</a:t>
                      </a:r>
                      <a:r>
                        <a:rPr lang="en-US" sz="2800" b="1">
                          <a:latin typeface="Times New Roman" pitchFamily="18" charset="0"/>
                          <a:ea typeface="Times New Roman"/>
                          <a:cs typeface="Times New Roman" pitchFamily="18" charset="0"/>
                        </a:rPr>
                        <a:t> (m</a:t>
                      </a:r>
                      <a:r>
                        <a:rPr lang="en-US" sz="2800" b="1" baseline="30000">
                          <a:latin typeface="Times New Roman" pitchFamily="18" charset="0"/>
                          <a:ea typeface="Times New Roman"/>
                          <a:cs typeface="Times New Roman" pitchFamily="18" charset="0"/>
                        </a:rPr>
                        <a:t>3</a:t>
                      </a:r>
                      <a:r>
                        <a:rPr lang="en-US" sz="2800" b="1">
                          <a:latin typeface="Times New Roman" pitchFamily="18" charset="0"/>
                          <a:ea typeface="Times New Roman"/>
                          <a:cs typeface="Times New Roman" pitchFamily="18" charset="0"/>
                        </a:rPr>
                        <a:t>)</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m</a:t>
                      </a:r>
                      <a:r>
                        <a:rPr lang="en-US" sz="2800" b="1" baseline="-25000">
                          <a:latin typeface="Times New Roman" pitchFamily="18" charset="0"/>
                          <a:ea typeface="Times New Roman"/>
                          <a:cs typeface="Times New Roman" pitchFamily="18" charset="0"/>
                        </a:rPr>
                        <a:t>1</a:t>
                      </a:r>
                      <a:r>
                        <a:rPr lang="en-US" sz="2800" b="1">
                          <a:latin typeface="Times New Roman" pitchFamily="18" charset="0"/>
                          <a:ea typeface="Times New Roman"/>
                          <a:cs typeface="Times New Roman" pitchFamily="18" charset="0"/>
                        </a:rPr>
                        <a:t> (kg)</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m</a:t>
                      </a:r>
                      <a:r>
                        <a:rPr lang="en-US" sz="2800" b="1" baseline="-25000">
                          <a:latin typeface="Times New Roman" pitchFamily="18" charset="0"/>
                          <a:ea typeface="Times New Roman"/>
                          <a:cs typeface="Times New Roman" pitchFamily="18" charset="0"/>
                        </a:rPr>
                        <a:t>2</a:t>
                      </a:r>
                      <a:r>
                        <a:rPr lang="en-US" sz="2800" b="1">
                          <a:latin typeface="Times New Roman" pitchFamily="18" charset="0"/>
                          <a:ea typeface="Times New Roman"/>
                          <a:cs typeface="Times New Roman" pitchFamily="18" charset="0"/>
                        </a:rPr>
                        <a:t> (kg)</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b="1">
                          <a:latin typeface="Times New Roman" pitchFamily="18" charset="0"/>
                          <a:ea typeface="Times New Roman"/>
                          <a:cs typeface="Times New Roman" pitchFamily="18" charset="0"/>
                        </a:rPr>
                        <a:t>m</a:t>
                      </a:r>
                      <a:r>
                        <a:rPr lang="en-US" sz="2800" b="1" baseline="-25000">
                          <a:latin typeface="Times New Roman" pitchFamily="18" charset="0"/>
                          <a:ea typeface="Times New Roman"/>
                          <a:cs typeface="Times New Roman" pitchFamily="18" charset="0"/>
                        </a:rPr>
                        <a:t>2</a:t>
                      </a:r>
                      <a:r>
                        <a:rPr lang="en-US" sz="2800" b="1">
                          <a:latin typeface="Times New Roman" pitchFamily="18" charset="0"/>
                          <a:ea typeface="Times New Roman"/>
                          <a:cs typeface="Times New Roman" pitchFamily="18" charset="0"/>
                        </a:rPr>
                        <a:t> – m</a:t>
                      </a:r>
                      <a:r>
                        <a:rPr lang="en-US" sz="2800" b="1" baseline="-25000">
                          <a:latin typeface="Times New Roman" pitchFamily="18" charset="0"/>
                          <a:ea typeface="Times New Roman"/>
                          <a:cs typeface="Times New Roman" pitchFamily="18" charset="0"/>
                        </a:rPr>
                        <a:t>1</a:t>
                      </a:r>
                      <a:r>
                        <a:rPr lang="en-US" sz="2800" b="1">
                          <a:latin typeface="Times New Roman" pitchFamily="18" charset="0"/>
                          <a:ea typeface="Times New Roman"/>
                          <a:cs typeface="Times New Roman" pitchFamily="18" charset="0"/>
                        </a:rPr>
                        <a:t> (kg)</a:t>
                      </a:r>
                      <a:endParaRPr lang="en-US" sz="2800">
                        <a:latin typeface="Times New Roman" pitchFamily="18" charset="0"/>
                        <a:ea typeface="Calibri"/>
                        <a:cs typeface="Times New Roman" pitchFamily="18" charset="0"/>
                      </a:endParaRPr>
                    </a:p>
                  </a:txBody>
                  <a:tcPr marL="0" marR="0" marT="0" marB="0" anchor="ctr"/>
                </a:tc>
              </a:tr>
              <a:tr h="868680">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1</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V</a:t>
                      </a:r>
                      <a:r>
                        <a:rPr lang="en-US" sz="2800" baseline="-25000">
                          <a:latin typeface="Times New Roman" pitchFamily="18" charset="0"/>
                          <a:ea typeface="Times New Roman"/>
                          <a:cs typeface="Times New Roman" pitchFamily="18" charset="0"/>
                        </a:rPr>
                        <a:t>n1</a:t>
                      </a:r>
                      <a:r>
                        <a:rPr lang="en-US" sz="2800">
                          <a:latin typeface="Times New Roman" pitchFamily="18" charset="0"/>
                          <a:ea typeface="Times New Roman"/>
                          <a:cs typeface="Times New Roman" pitchFamily="18" charset="0"/>
                        </a:rPr>
                        <a:t> = 0,3.10</a:t>
                      </a:r>
                      <a:r>
                        <a:rPr lang="en-US" sz="2800" baseline="30000">
                          <a:latin typeface="Times New Roman" pitchFamily="18" charset="0"/>
                          <a:ea typeface="Times New Roman"/>
                          <a:cs typeface="Times New Roman" pitchFamily="18" charset="0"/>
                        </a:rPr>
                        <a:t>-3</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0,02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0,32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m</a:t>
                      </a:r>
                      <a:r>
                        <a:rPr lang="en-US" sz="2800" baseline="-25000">
                          <a:latin typeface="Times New Roman" pitchFamily="18" charset="0"/>
                          <a:ea typeface="Times New Roman"/>
                          <a:cs typeface="Times New Roman" pitchFamily="18" charset="0"/>
                        </a:rPr>
                        <a:t>n1</a:t>
                      </a:r>
                      <a:r>
                        <a:rPr lang="en-US" sz="2800">
                          <a:latin typeface="Times New Roman" pitchFamily="18" charset="0"/>
                          <a:ea typeface="Times New Roman"/>
                          <a:cs typeface="Times New Roman" pitchFamily="18" charset="0"/>
                        </a:rPr>
                        <a:t> = 0,30</a:t>
                      </a:r>
                      <a:endParaRPr lang="en-US" sz="2800">
                        <a:latin typeface="Times New Roman" pitchFamily="18" charset="0"/>
                        <a:ea typeface="Calibri"/>
                        <a:cs typeface="Times New Roman" pitchFamily="18" charset="0"/>
                      </a:endParaRPr>
                    </a:p>
                  </a:txBody>
                  <a:tcPr marL="0" marR="0" marT="0" marB="0" anchor="ctr"/>
                </a:tc>
              </a:tr>
              <a:tr h="868680">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V</a:t>
                      </a:r>
                      <a:r>
                        <a:rPr lang="en-US" sz="2800" baseline="-25000">
                          <a:latin typeface="Times New Roman" pitchFamily="18" charset="0"/>
                          <a:ea typeface="Times New Roman"/>
                          <a:cs typeface="Times New Roman" pitchFamily="18" charset="0"/>
                        </a:rPr>
                        <a:t>n2</a:t>
                      </a:r>
                      <a:r>
                        <a:rPr lang="en-US" sz="2800">
                          <a:latin typeface="Times New Roman" pitchFamily="18" charset="0"/>
                          <a:ea typeface="Times New Roman"/>
                          <a:cs typeface="Times New Roman" pitchFamily="18" charset="0"/>
                        </a:rPr>
                        <a:t> = 0,3.10</a:t>
                      </a:r>
                      <a:r>
                        <a:rPr lang="en-US" sz="2800" baseline="30000">
                          <a:latin typeface="Times New Roman" pitchFamily="18" charset="0"/>
                          <a:ea typeface="Times New Roman"/>
                          <a:cs typeface="Times New Roman" pitchFamily="18" charset="0"/>
                        </a:rPr>
                        <a:t>-3</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0,02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0,33</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m</a:t>
                      </a:r>
                      <a:r>
                        <a:rPr lang="en-US" sz="2800" baseline="-25000">
                          <a:latin typeface="Times New Roman" pitchFamily="18" charset="0"/>
                          <a:ea typeface="Times New Roman"/>
                          <a:cs typeface="Times New Roman" pitchFamily="18" charset="0"/>
                        </a:rPr>
                        <a:t>n2</a:t>
                      </a:r>
                      <a:r>
                        <a:rPr lang="en-US" sz="2800">
                          <a:latin typeface="Times New Roman" pitchFamily="18" charset="0"/>
                          <a:ea typeface="Times New Roman"/>
                          <a:cs typeface="Times New Roman" pitchFamily="18" charset="0"/>
                        </a:rPr>
                        <a:t> = 0,31</a:t>
                      </a:r>
                      <a:endParaRPr lang="en-US" sz="2800">
                        <a:latin typeface="Times New Roman" pitchFamily="18" charset="0"/>
                        <a:ea typeface="Calibri"/>
                        <a:cs typeface="Times New Roman" pitchFamily="18" charset="0"/>
                      </a:endParaRPr>
                    </a:p>
                  </a:txBody>
                  <a:tcPr marL="0" marR="0" marT="0" marB="0" anchor="ctr"/>
                </a:tc>
              </a:tr>
              <a:tr h="868680">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3</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V</a:t>
                      </a:r>
                      <a:r>
                        <a:rPr lang="en-US" sz="2800" baseline="-25000">
                          <a:latin typeface="Times New Roman" pitchFamily="18" charset="0"/>
                          <a:ea typeface="Times New Roman"/>
                          <a:cs typeface="Times New Roman" pitchFamily="18" charset="0"/>
                        </a:rPr>
                        <a:t>n3</a:t>
                      </a:r>
                      <a:r>
                        <a:rPr lang="en-US" sz="2800">
                          <a:latin typeface="Times New Roman" pitchFamily="18" charset="0"/>
                          <a:ea typeface="Times New Roman"/>
                          <a:cs typeface="Times New Roman" pitchFamily="18" charset="0"/>
                        </a:rPr>
                        <a:t> = 0,3.10</a:t>
                      </a:r>
                      <a:r>
                        <a:rPr lang="en-US" sz="2800" baseline="30000">
                          <a:latin typeface="Times New Roman" pitchFamily="18" charset="0"/>
                          <a:ea typeface="Times New Roman"/>
                          <a:cs typeface="Times New Roman" pitchFamily="18" charset="0"/>
                        </a:rPr>
                        <a:t>-3</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0,02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0,32</a:t>
                      </a:r>
                      <a:endParaRPr lang="en-US" sz="2800">
                        <a:latin typeface="Times New Roman" pitchFamily="18" charset="0"/>
                        <a:ea typeface="Calibri"/>
                        <a:cs typeface="Times New Roman" pitchFamily="18" charset="0"/>
                      </a:endParaRPr>
                    </a:p>
                  </a:txBody>
                  <a:tcPr marL="0" marR="0" marT="0" marB="0" anchor="ctr"/>
                </a:tc>
                <a:tc>
                  <a:txBody>
                    <a:bodyPr/>
                    <a:lstStyle/>
                    <a:p>
                      <a:pPr marL="30480" marR="30480" algn="ctr">
                        <a:lnSpc>
                          <a:spcPct val="115000"/>
                        </a:lnSpc>
                        <a:spcAft>
                          <a:spcPts val="1200"/>
                        </a:spcAft>
                      </a:pPr>
                      <a:r>
                        <a:rPr lang="en-US" sz="2800">
                          <a:latin typeface="Times New Roman" pitchFamily="18" charset="0"/>
                          <a:ea typeface="Times New Roman"/>
                          <a:cs typeface="Times New Roman" pitchFamily="18" charset="0"/>
                        </a:rPr>
                        <a:t>m</a:t>
                      </a:r>
                      <a:r>
                        <a:rPr lang="en-US" sz="2800" baseline="-25000">
                          <a:latin typeface="Times New Roman" pitchFamily="18" charset="0"/>
                          <a:ea typeface="Times New Roman"/>
                          <a:cs typeface="Times New Roman" pitchFamily="18" charset="0"/>
                        </a:rPr>
                        <a:t>n3</a:t>
                      </a:r>
                      <a:r>
                        <a:rPr lang="en-US" sz="2800">
                          <a:latin typeface="Times New Roman" pitchFamily="18" charset="0"/>
                          <a:ea typeface="Times New Roman"/>
                          <a:cs typeface="Times New Roman" pitchFamily="18" charset="0"/>
                        </a:rPr>
                        <a:t> = 0,30</a:t>
                      </a:r>
                      <a:endParaRPr lang="en-US" sz="2800">
                        <a:latin typeface="Times New Roman" pitchFamily="18" charset="0"/>
                        <a:ea typeface="Calibri"/>
                        <a:cs typeface="Times New Roman" pitchFamily="18" charset="0"/>
                      </a:endParaRPr>
                    </a:p>
                  </a:txBody>
                  <a:tcPr marL="0" marR="0" marT="0" marB="0" anchor="ctr"/>
                </a:tc>
              </a:tr>
            </a:tbl>
          </a:graphicData>
        </a:graphic>
      </p:graphicFrame>
      <p:sp>
        <p:nvSpPr>
          <p:cNvPr id="6" name="Rectangle 5"/>
          <p:cNvSpPr/>
          <p:nvPr/>
        </p:nvSpPr>
        <p:spPr>
          <a:xfrm>
            <a:off x="990600" y="4419600"/>
            <a:ext cx="6781800" cy="1077218"/>
          </a:xfrm>
          <a:prstGeom prst="rect">
            <a:avLst/>
          </a:prstGeom>
        </p:spPr>
        <p:txBody>
          <a:bodyPr wrap="square">
            <a:spAutoFit/>
          </a:bodyPr>
          <a:lstStyle/>
          <a:p>
            <a:r>
              <a:rPr lang="vi-VN" sz="3200" smtClean="0">
                <a:latin typeface="Times New Roman" pitchFamily="18" charset="0"/>
                <a:cs typeface="Times New Roman" pitchFamily="18" charset="0"/>
              </a:rPr>
              <a:t>V </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v</a:t>
            </a:r>
            <a:r>
              <a:rPr lang="en-US" sz="3200" smtClean="0">
                <a:latin typeface="Times New Roman" pitchFamily="18" charset="0"/>
                <a:cs typeface="Times New Roman" pitchFamily="18" charset="0"/>
              </a:rPr>
              <a:t>1 + </a:t>
            </a:r>
            <a:r>
              <a:rPr lang="vi-VN" sz="3200" smtClean="0">
                <a:latin typeface="Times New Roman" pitchFamily="18" charset="0"/>
                <a:cs typeface="Times New Roman" pitchFamily="18" charset="0"/>
              </a:rPr>
              <a:t>v</a:t>
            </a:r>
            <a:r>
              <a:rPr lang="en-US" sz="3200" smtClean="0">
                <a:latin typeface="Times New Roman" pitchFamily="18" charset="0"/>
                <a:cs typeface="Times New Roman" pitchFamily="18" charset="0"/>
              </a:rPr>
              <a:t>2 + </a:t>
            </a:r>
            <a:r>
              <a:rPr lang="vi-VN" sz="3200" smtClean="0">
                <a:latin typeface="Times New Roman" pitchFamily="18" charset="0"/>
                <a:cs typeface="Times New Roman" pitchFamily="18" charset="0"/>
              </a:rPr>
              <a:t>v</a:t>
            </a:r>
            <a:r>
              <a:rPr lang="en-US" sz="3200" smtClean="0">
                <a:latin typeface="Times New Roman" pitchFamily="18" charset="0"/>
                <a:cs typeface="Times New Roman" pitchFamily="18" charset="0"/>
              </a:rPr>
              <a:t>3</a:t>
            </a:r>
            <a:r>
              <a:rPr lang="vi-VN" sz="3200" smtClean="0">
                <a:latin typeface="Times New Roman" pitchFamily="18" charset="0"/>
                <a:cs typeface="Times New Roman" pitchFamily="18" charset="0"/>
              </a:rPr>
              <a:t>/</a:t>
            </a:r>
            <a:r>
              <a:rPr lang="en-US" sz="3200" smtClean="0">
                <a:latin typeface="Times New Roman" pitchFamily="18" charset="0"/>
                <a:cs typeface="Times New Roman" pitchFamily="18" charset="0"/>
              </a:rPr>
              <a:t>3 = 0,3.10-3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3</a:t>
            </a:r>
            <a:r>
              <a:rPr lang="vi-VN" sz="3200" smtClean="0">
                <a:latin typeface="Times New Roman" pitchFamily="18" charset="0"/>
                <a:cs typeface="Times New Roman" pitchFamily="18" charset="0"/>
              </a:rPr>
              <a:t>                                                                                                                             m  </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1 +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2 + </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3</a:t>
            </a:r>
            <a:r>
              <a:rPr lang="vi-VN"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3 ≈ 0,3</a:t>
            </a:r>
            <a:r>
              <a:rPr lang="vi-VN" sz="3200" smtClean="0">
                <a:latin typeface="Times New Roman" pitchFamily="18" charset="0"/>
                <a:cs typeface="Times New Roman" pitchFamily="18" charset="0"/>
              </a:rPr>
              <a:t> kg</a:t>
            </a:r>
            <a:r>
              <a:rPr lang="en-US" sz="3200" smtClean="0">
                <a:latin typeface="Times New Roman" pitchFamily="18" charset="0"/>
                <a:cs typeface="Times New Roman" pitchFamily="18" charset="0"/>
              </a:rPr>
              <a:t>&gt;</a:t>
            </a:r>
            <a:endParaRPr lang="en-US" sz="3200">
              <a:latin typeface="Times New Roman" pitchFamily="18" charset="0"/>
              <a:cs typeface="Times New Roman" pitchFamily="18" charset="0"/>
            </a:endParaRPr>
          </a:p>
        </p:txBody>
      </p:sp>
      <p:sp>
        <p:nvSpPr>
          <p:cNvPr id="7" name="Rectangle 6"/>
          <p:cNvSpPr/>
          <p:nvPr/>
        </p:nvSpPr>
        <p:spPr>
          <a:xfrm>
            <a:off x="228600" y="5410200"/>
            <a:ext cx="8763000" cy="1077218"/>
          </a:xfrm>
          <a:prstGeom prst="rect">
            <a:avLst/>
          </a:prstGeom>
        </p:spPr>
        <p:txBody>
          <a:bodyPr wrap="square">
            <a:spAutoFit/>
          </a:bodyPr>
          <a:lstStyle/>
          <a:p>
            <a:r>
              <a:rPr lang="en-US" sz="3200" smtClean="0">
                <a:latin typeface="Times New Roman" pitchFamily="18" charset="0"/>
                <a:cs typeface="Times New Roman" pitchFamily="18" charset="0"/>
              </a:rPr>
              <a:t>Tính khối lượng riêng của lượng nước theo công thức: </a:t>
            </a:r>
            <a:r>
              <a:rPr lang="vi-VN" sz="3200" smtClean="0">
                <a:latin typeface="Times New Roman" pitchFamily="18" charset="0"/>
                <a:cs typeface="Times New Roman" pitchFamily="18" charset="0"/>
              </a:rPr>
              <a:t>D </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m/v </a:t>
            </a:r>
            <a:r>
              <a:rPr lang="en-US" sz="3200" smtClean="0">
                <a:latin typeface="Times New Roman" pitchFamily="18" charset="0"/>
                <a:cs typeface="Times New Roman" pitchFamily="18" charset="0"/>
              </a:rPr>
              <a:t>=0,3</a:t>
            </a:r>
            <a:r>
              <a:rPr lang="vi-VN"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0,3.10-3 = 1000</a:t>
            </a:r>
            <a:r>
              <a:rPr lang="vi-VN" sz="3200" smtClean="0">
                <a:latin typeface="Times New Roman" pitchFamily="18" charset="0"/>
                <a:cs typeface="Times New Roman" pitchFamily="18" charset="0"/>
              </a:rPr>
              <a:t> kg</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m</a:t>
            </a:r>
            <a:r>
              <a:rPr lang="en-US" sz="3200" smtClean="0">
                <a:latin typeface="Times New Roman" pitchFamily="18" charset="0"/>
                <a:cs typeface="Times New Roman" pitchFamily="18" charset="0"/>
              </a:rPr>
              <a:t>3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plus(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11 Hình nền powerpoint 3D đơn giản, đẹp nhất 202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62000" y="838200"/>
            <a:ext cx="7391400" cy="1077218"/>
          </a:xfrm>
          <a:prstGeom prst="rect">
            <a:avLst/>
          </a:prstGeom>
        </p:spPr>
        <p:txBody>
          <a:bodyPr wrap="square">
            <a:spAutoFit/>
          </a:bodyPr>
          <a:lstStyle/>
          <a:p>
            <a:r>
              <a:rPr lang="vi-VN" sz="3200" b="1" smtClean="0">
                <a:solidFill>
                  <a:schemeClr val="bg1"/>
                </a:solidFill>
                <a:latin typeface="Times New Roman" pitchFamily="18" charset="0"/>
                <a:cs typeface="Times New Roman" pitchFamily="18" charset="0"/>
              </a:rPr>
              <a:t>III.</a:t>
            </a:r>
            <a:r>
              <a:rPr lang="en-US" sz="3200" b="1" smtClean="0">
                <a:solidFill>
                  <a:schemeClr val="bg1"/>
                </a:solidFill>
                <a:latin typeface="Times New Roman" pitchFamily="18" charset="0"/>
                <a:cs typeface="Times New Roman" pitchFamily="18" charset="0"/>
              </a:rPr>
              <a:t>Xác </a:t>
            </a:r>
            <a:r>
              <a:rPr lang="en-US" sz="3200" b="1" smtClean="0">
                <a:solidFill>
                  <a:schemeClr val="bg1"/>
                </a:solidFill>
                <a:latin typeface="Times New Roman" pitchFamily="18" charset="0"/>
                <a:cs typeface="Times New Roman" pitchFamily="18" charset="0"/>
              </a:rPr>
              <a:t>định khối lượng riêng của một vật có hình dạng bất kì không thấm nước</a:t>
            </a:r>
            <a:r>
              <a:rPr lang="vi-VN"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4" name="Rectangle 3"/>
          <p:cNvSpPr/>
          <p:nvPr/>
        </p:nvSpPr>
        <p:spPr>
          <a:xfrm>
            <a:off x="685800" y="19050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1.Chuẩn bị</a:t>
            </a:r>
            <a:endParaRPr lang="en-US" sz="3200" b="1" dirty="0">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685800" y="2438400"/>
            <a:ext cx="2819400" cy="584775"/>
          </a:xfrm>
          <a:prstGeom prst="rect">
            <a:avLst/>
          </a:prstGeom>
        </p:spPr>
        <p:txBody>
          <a:bodyPr wrap="square">
            <a:spAutoFit/>
          </a:bodyPr>
          <a:lstStyle/>
          <a:p>
            <a:pPr algn="just" defTabSz="1219170">
              <a:buClr>
                <a:prstClr val="black"/>
              </a:buClr>
              <a:defRPr/>
            </a:pPr>
            <a:r>
              <a:rPr lang="vi-VN" sz="3200" smtClean="0">
                <a:solidFill>
                  <a:schemeClr val="bg1"/>
                </a:solidFill>
                <a:latin typeface="Times New Roman" pitchFamily="18" charset="0"/>
                <a:ea typeface="Cambria" panose="02040503050406030204" pitchFamily="18" charset="0"/>
                <a:cs typeface="Times New Roman" pitchFamily="18" charset="0"/>
              </a:rPr>
              <a:t>Cân điện tử</a:t>
            </a:r>
            <a:endParaRPr lang="en-US" sz="3200" dirty="0">
              <a:solidFill>
                <a:schemeClr val="bg1"/>
              </a:solidFill>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685800" y="2971800"/>
            <a:ext cx="7696200" cy="584775"/>
          </a:xfrm>
          <a:prstGeom prst="rect">
            <a:avLst/>
          </a:prstGeom>
        </p:spPr>
        <p:txBody>
          <a:bodyPr wrap="square">
            <a:spAutoFit/>
          </a:bodyPr>
          <a:lstStyle/>
          <a:p>
            <a:pPr algn="just" defTabSz="1219170">
              <a:buClr>
                <a:prstClr val="black"/>
              </a:buClr>
              <a:defRPr/>
            </a:pPr>
            <a:r>
              <a:rPr lang="vi-VN" sz="3200" smtClean="0">
                <a:solidFill>
                  <a:schemeClr val="bg1"/>
                </a:solidFill>
                <a:latin typeface="Times New Roman" pitchFamily="18" charset="0"/>
                <a:ea typeface="Cambria" panose="02040503050406030204" pitchFamily="18" charset="0"/>
                <a:cs typeface="Times New Roman" pitchFamily="18" charset="0"/>
              </a:rPr>
              <a:t>Ống đong, cốc thủy tinh có chứa nước </a:t>
            </a:r>
            <a:endParaRPr lang="en-US" sz="3200" dirty="0">
              <a:solidFill>
                <a:schemeClr val="bg1"/>
              </a:solidFill>
              <a:latin typeface="Times New Roman" pitchFamily="18" charset="0"/>
              <a:ea typeface="Cambria" panose="02040503050406030204" pitchFamily="18" charset="0"/>
              <a:cs typeface="Times New Roman" pitchFamily="18" charset="0"/>
            </a:endParaRPr>
          </a:p>
        </p:txBody>
      </p:sp>
      <p:sp>
        <p:nvSpPr>
          <p:cNvPr id="7" name="Rectangle 6"/>
          <p:cNvSpPr/>
          <p:nvPr/>
        </p:nvSpPr>
        <p:spPr>
          <a:xfrm>
            <a:off x="762000" y="3505200"/>
            <a:ext cx="7772400" cy="584775"/>
          </a:xfrm>
          <a:prstGeom prst="rect">
            <a:avLst/>
          </a:prstGeom>
        </p:spPr>
        <p:txBody>
          <a:bodyPr wrap="square">
            <a:spAutoFit/>
          </a:bodyPr>
          <a:lstStyle/>
          <a:p>
            <a:pPr algn="just" defTabSz="1219170">
              <a:buClr>
                <a:prstClr val="black"/>
              </a:buClr>
              <a:defRPr/>
            </a:pPr>
            <a:r>
              <a:rPr lang="vi-VN" sz="3200" smtClean="0">
                <a:solidFill>
                  <a:schemeClr val="bg1"/>
                </a:solidFill>
                <a:latin typeface="Times New Roman" pitchFamily="18" charset="0"/>
                <a:ea typeface="Cambria" panose="02040503050406030204" pitchFamily="18" charset="0"/>
                <a:cs typeface="Times New Roman" pitchFamily="18" charset="0"/>
              </a:rPr>
              <a:t>Hòn sỏi có thể bỏ lọt vào ống đong</a:t>
            </a:r>
            <a:endParaRPr lang="en-US" sz="3200" dirty="0">
              <a:solidFill>
                <a:schemeClr val="bg1"/>
              </a:solidFill>
              <a:latin typeface="Times New Roman" pitchFamily="18" charset="0"/>
              <a:ea typeface="Cambria" panose="02040503050406030204" pitchFamily="18" charset="0"/>
              <a:cs typeface="Times New Roman" pitchFamily="18" charset="0"/>
            </a:endParaRPr>
          </a:p>
        </p:txBody>
      </p:sp>
      <p:sp>
        <p:nvSpPr>
          <p:cNvPr id="8" name="Rectangle 7"/>
          <p:cNvSpPr/>
          <p:nvPr/>
        </p:nvSpPr>
        <p:spPr>
          <a:xfrm>
            <a:off x="685800" y="39624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2.Cách tiến hành</a:t>
            </a:r>
            <a:endParaRPr lang="en-US" sz="3200" b="1" dirty="0">
              <a:latin typeface="Times New Roman" pitchFamily="18" charset="0"/>
              <a:ea typeface="Cambria" panose="02040503050406030204" pitchFamily="18" charset="0"/>
              <a:cs typeface="Times New Roman" pitchFamily="18" charset="0"/>
            </a:endParaRPr>
          </a:p>
        </p:txBody>
      </p:sp>
      <p:sp>
        <p:nvSpPr>
          <p:cNvPr id="9" name="Rectangle 8"/>
          <p:cNvSpPr/>
          <p:nvPr/>
        </p:nvSpPr>
        <p:spPr>
          <a:xfrm>
            <a:off x="685800" y="4419600"/>
            <a:ext cx="7696200" cy="1077218"/>
          </a:xfrm>
          <a:prstGeom prst="rect">
            <a:avLst/>
          </a:prstGeom>
        </p:spPr>
        <p:txBody>
          <a:bodyPr wrap="square">
            <a:spAutoFit/>
          </a:bodyPr>
          <a:lstStyle/>
          <a:p>
            <a:r>
              <a:rPr lang="en-US" sz="3200" smtClean="0">
                <a:solidFill>
                  <a:schemeClr val="bg1"/>
                </a:solidFill>
                <a:latin typeface="Times New Roman" pitchFamily="18" charset="0"/>
                <a:cs typeface="Times New Roman" pitchFamily="18" charset="0"/>
              </a:rPr>
              <a:t>+ B1: Dùng cân điện tử xác định khối lượng của hòn sỏi (m).</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Khám phá nhiều hơn 100 khung hình nền powerpoint đẹp nhất tuyệt vời nhất -  thdonghoadi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609600" y="838200"/>
            <a:ext cx="7848600" cy="1077218"/>
          </a:xfrm>
          <a:prstGeom prst="rect">
            <a:avLst/>
          </a:prstGeom>
        </p:spPr>
        <p:txBody>
          <a:bodyPr wrap="square">
            <a:spAutoFit/>
          </a:bodyPr>
          <a:lstStyle/>
          <a:p>
            <a:r>
              <a:rPr lang="en-US" sz="3200" smtClean="0">
                <a:latin typeface="Times New Roman" pitchFamily="18" charset="0"/>
                <a:cs typeface="Times New Roman" pitchFamily="18" charset="0"/>
              </a:rPr>
              <a:t>+ B2: Rót một lượng nước vào ống đong, xác định thể tích nước trong ống đong (V</a:t>
            </a:r>
            <a:r>
              <a:rPr lang="en-US" sz="3200" baseline="-25000" smtClean="0">
                <a:latin typeface="Times New Roman" pitchFamily="18" charset="0"/>
                <a:cs typeface="Times New Roman" pitchFamily="18" charset="0"/>
              </a:rPr>
              <a:t>1</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7" name="Rectangle 6"/>
          <p:cNvSpPr/>
          <p:nvPr/>
        </p:nvSpPr>
        <p:spPr>
          <a:xfrm>
            <a:off x="609600" y="1828800"/>
            <a:ext cx="7848600" cy="1569660"/>
          </a:xfrm>
          <a:prstGeom prst="rect">
            <a:avLst/>
          </a:prstGeom>
        </p:spPr>
        <p:txBody>
          <a:bodyPr wrap="square">
            <a:spAutoFit/>
          </a:bodyPr>
          <a:lstStyle/>
          <a:p>
            <a:r>
              <a:rPr lang="en-US" sz="3200" smtClean="0">
                <a:latin typeface="Times New Roman" pitchFamily="18" charset="0"/>
                <a:cs typeface="Times New Roman" pitchFamily="18" charset="0"/>
              </a:rPr>
              <a:t>+ B3: Buộc sợi chỉ vào hòn sỏi, thả từ từ cho nó ngập trong nước ở ống đong, xác định nước trong ống đong lúc này (V</a:t>
            </a:r>
            <a:r>
              <a:rPr lang="en-US" sz="3200" baseline="-25000" smtClean="0">
                <a:latin typeface="Times New Roman" pitchFamily="18" charset="0"/>
                <a:cs typeface="Times New Roman" pitchFamily="18" charset="0"/>
              </a:rPr>
              <a:t>2</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609600" y="3276600"/>
            <a:ext cx="7848600" cy="523220"/>
          </a:xfrm>
          <a:prstGeom prst="rect">
            <a:avLst/>
          </a:prstGeom>
        </p:spPr>
        <p:txBody>
          <a:bodyPr wrap="square">
            <a:spAutoFit/>
          </a:bodyPr>
          <a:lstStyle/>
          <a:p>
            <a:r>
              <a:rPr lang="en-US" sz="2800" smtClean="0">
                <a:latin typeface="Times New Roman" pitchFamily="18" charset="0"/>
                <a:cs typeface="Times New Roman" pitchFamily="18" charset="0"/>
              </a:rPr>
              <a:t>+B4:Xác </a:t>
            </a:r>
            <a:r>
              <a:rPr lang="en-US" sz="2800" smtClean="0">
                <a:latin typeface="Times New Roman" pitchFamily="18" charset="0"/>
                <a:cs typeface="Times New Roman" pitchFamily="18" charset="0"/>
              </a:rPr>
              <a:t>định thể tích của </a:t>
            </a:r>
            <a:r>
              <a:rPr lang="en-US" sz="2800" smtClean="0">
                <a:latin typeface="Times New Roman" pitchFamily="18" charset="0"/>
                <a:cs typeface="Times New Roman" pitchFamily="18" charset="0"/>
              </a:rPr>
              <a:t>hòn </a:t>
            </a:r>
            <a:r>
              <a:rPr lang="en-US" sz="2800" smtClean="0">
                <a:latin typeface="Times New Roman" pitchFamily="18" charset="0"/>
                <a:cs typeface="Times New Roman" pitchFamily="18" charset="0"/>
              </a:rPr>
              <a:t>sỏi:V</a:t>
            </a:r>
            <a:r>
              <a:rPr lang="en-US" sz="2800" baseline="-25000" smtClean="0">
                <a:latin typeface="Times New Roman" pitchFamily="18" charset="0"/>
                <a:cs typeface="Times New Roman" pitchFamily="18" charset="0"/>
              </a:rPr>
              <a:t>sỏi</a:t>
            </a:r>
            <a:r>
              <a:rPr lang="en-US" sz="2800" smtClean="0">
                <a:latin typeface="Times New Roman" pitchFamily="18" charset="0"/>
                <a:cs typeface="Times New Roman" pitchFamily="18" charset="0"/>
              </a:rPr>
              <a:t> = V</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 – V</a:t>
            </a:r>
            <a:r>
              <a:rPr lang="en-US" sz="2800" baseline="-25000" smtClean="0">
                <a:latin typeface="Times New Roman" pitchFamily="18" charset="0"/>
                <a:cs typeface="Times New Roman" pitchFamily="18" charset="0"/>
              </a:rPr>
              <a:t>­1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9" name="Rectangle 8"/>
          <p:cNvSpPr/>
          <p:nvPr/>
        </p:nvSpPr>
        <p:spPr>
          <a:xfrm>
            <a:off x="609600" y="3733800"/>
            <a:ext cx="8077200" cy="2554545"/>
          </a:xfrm>
          <a:prstGeom prst="rect">
            <a:avLst/>
          </a:prstGeom>
        </p:spPr>
        <p:txBody>
          <a:bodyPr wrap="square">
            <a:spAutoFit/>
          </a:bodyPr>
          <a:lstStyle/>
          <a:p>
            <a:r>
              <a:rPr lang="en-US" sz="3200" smtClean="0">
                <a:latin typeface="Times New Roman" pitchFamily="18" charset="0"/>
                <a:cs typeface="Times New Roman" pitchFamily="18" charset="0"/>
              </a:rPr>
              <a:t>+ B5: Kéo nhẹ hòn sỏi ra, lau khô và lặp lại thí nghiệm hai lần nữa. Ghi số liệu vào vở theo mẫu Bảng 14.3, rồi tính các giá trị thể tích trung bình (V</a:t>
            </a:r>
            <a:r>
              <a:rPr lang="en-US" sz="3200" baseline="-25000" smtClean="0">
                <a:latin typeface="Times New Roman" pitchFamily="18" charset="0"/>
                <a:cs typeface="Times New Roman" pitchFamily="18" charset="0"/>
              </a:rPr>
              <a:t>stb</a:t>
            </a:r>
            <a:r>
              <a:rPr lang="en-US" sz="3200" smtClean="0">
                <a:latin typeface="Times New Roman" pitchFamily="18" charset="0"/>
                <a:cs typeface="Times New Roman" pitchFamily="18" charset="0"/>
              </a:rPr>
              <a:t>) và khối lượng trung bình (m</a:t>
            </a:r>
            <a:r>
              <a:rPr lang="en-US" sz="3200" baseline="-25000" smtClean="0">
                <a:latin typeface="Times New Roman" pitchFamily="18" charset="0"/>
                <a:cs typeface="Times New Roman" pitchFamily="18" charset="0"/>
              </a:rPr>
              <a:t>stb</a:t>
            </a:r>
            <a:r>
              <a:rPr lang="en-US" sz="3200" smtClean="0">
                <a:latin typeface="Times New Roman" pitchFamily="18" charset="0"/>
                <a:cs typeface="Times New Roman" pitchFamily="18" charset="0"/>
              </a:rPr>
              <a:t>) của hòn sỏi.</a:t>
            </a:r>
            <a:r>
              <a:rPr lang="vi-VN"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edg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Tổng hợp 98+ hình nền powerpoint bảng tuyệt vời nhất - thdonghoadian"/>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5" name="Rectangle 4"/>
          <p:cNvSpPr/>
          <p:nvPr/>
        </p:nvSpPr>
        <p:spPr>
          <a:xfrm>
            <a:off x="381000" y="1447800"/>
            <a:ext cx="8458200" cy="1077218"/>
          </a:xfrm>
          <a:prstGeom prst="rect">
            <a:avLst/>
          </a:prstGeom>
        </p:spPr>
        <p:txBody>
          <a:bodyPr wrap="square">
            <a:spAutoFit/>
          </a:bodyPr>
          <a:lstStyle/>
          <a:p>
            <a:r>
              <a:rPr lang="en-US"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B7: Hoàn thành bảng ghi kết quả thí nghiệm vào Bảng 14.3.</a:t>
            </a:r>
            <a:r>
              <a:rPr lang="vi-VN"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6" name="Rectangle 5"/>
          <p:cNvSpPr/>
          <p:nvPr/>
        </p:nvSpPr>
        <p:spPr>
          <a:xfrm>
            <a:off x="381000" y="457200"/>
            <a:ext cx="8305800" cy="1077218"/>
          </a:xfrm>
          <a:prstGeom prst="rect">
            <a:avLst/>
          </a:prstGeom>
        </p:spPr>
        <p:txBody>
          <a:bodyPr wrap="square">
            <a:spAutoFit/>
          </a:bodyPr>
          <a:lstStyle/>
          <a:p>
            <a:r>
              <a:rPr lang="en-US" sz="3200" smtClean="0">
                <a:solidFill>
                  <a:schemeClr val="bg1"/>
                </a:solidFill>
                <a:latin typeface="Times New Roman" pitchFamily="18" charset="0"/>
                <a:cs typeface="Times New Roman" pitchFamily="18" charset="0"/>
              </a:rPr>
              <a:t>+ B6: Xác định khối lượng riêng của hòn sỏi theo công thức: </a:t>
            </a:r>
            <a:r>
              <a:rPr lang="vi-VN" sz="3200" smtClean="0">
                <a:solidFill>
                  <a:schemeClr val="bg1"/>
                </a:solidFill>
                <a:latin typeface="Times New Roman" pitchFamily="18" charset="0"/>
                <a:cs typeface="Times New Roman" pitchFamily="18" charset="0"/>
              </a:rPr>
              <a:t>D </a:t>
            </a:r>
            <a:r>
              <a:rPr lang="en-US" sz="3200" smtClean="0">
                <a:solidFill>
                  <a:schemeClr val="bg1"/>
                </a:solidFill>
                <a:latin typeface="Times New Roman" pitchFamily="18" charset="0"/>
                <a:cs typeface="Times New Roman" pitchFamily="18" charset="0"/>
              </a:rPr>
              <a:t>= </a:t>
            </a:r>
            <a:r>
              <a:rPr lang="vi-VN" sz="3200" smtClean="0">
                <a:solidFill>
                  <a:schemeClr val="bg1"/>
                </a:solidFill>
                <a:latin typeface="Times New Roman" pitchFamily="18" charset="0"/>
                <a:cs typeface="Times New Roman" pitchFamily="18" charset="0"/>
              </a:rPr>
              <a:t>m /v</a:t>
            </a:r>
            <a:endParaRPr lang="en-US" sz="3200">
              <a:solidFill>
                <a:schemeClr val="bg1"/>
              </a:solidFill>
              <a:latin typeface="Times New Roman" pitchFamily="18" charset="0"/>
              <a:cs typeface="Times New Roman" pitchFamily="18" charset="0"/>
            </a:endParaRPr>
          </a:p>
        </p:txBody>
      </p:sp>
      <p:sp>
        <p:nvSpPr>
          <p:cNvPr id="34821" name="Rectangle 5"/>
          <p:cNvSpPr>
            <a:spLocks noChangeArrowheads="1"/>
          </p:cNvSpPr>
          <p:nvPr/>
        </p:nvSpPr>
        <p:spPr bwMode="auto">
          <a:xfrm>
            <a:off x="381000" y="243840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bg1"/>
                </a:solidFill>
                <a:effectLst/>
                <a:latin typeface="Times New Roman" pitchFamily="18" charset="0"/>
                <a:ea typeface="Times New Roman" pitchFamily="18" charset="0"/>
                <a:cs typeface="Times New Roman" pitchFamily="18" charset="0"/>
              </a:rPr>
              <a:t>Bảng 14.3. Kết quả thí nghiệm xác định khối lượng riêng của hòn sỏi</a:t>
            </a:r>
            <a:endParaRPr kumimoji="0" lang="en-US" sz="3200" b="0" i="0" u="none" strike="noStrike" cap="none" normalizeH="0" baseline="0" smtClean="0">
              <a:ln>
                <a:noFill/>
              </a:ln>
              <a:solidFill>
                <a:schemeClr val="bg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381000" y="3581400"/>
          <a:ext cx="8534400" cy="3048000"/>
        </p:xfrm>
        <a:graphic>
          <a:graphicData uri="http://schemas.openxmlformats.org/drawingml/2006/table">
            <a:tbl>
              <a:tblPr firstRow="1" bandRow="1">
                <a:tableStyleId>{5C22544A-7EE6-4342-B048-85BDC9FD1C3A}</a:tableStyleId>
              </a:tblPr>
              <a:tblGrid>
                <a:gridCol w="609600"/>
                <a:gridCol w="2209800"/>
                <a:gridCol w="1600200"/>
                <a:gridCol w="1828800"/>
                <a:gridCol w="2286000"/>
              </a:tblGrid>
              <a:tr h="609600">
                <a:tc rowSpan="2">
                  <a:txBody>
                    <a:bodyPr/>
                    <a:lstStyle/>
                    <a:p>
                      <a:pPr marL="30480" marR="30480" algn="ctr">
                        <a:lnSpc>
                          <a:spcPct val="115000"/>
                        </a:lnSpc>
                        <a:spcAft>
                          <a:spcPts val="1200"/>
                        </a:spcAft>
                      </a:pPr>
                      <a:r>
                        <a:rPr lang="en-US" sz="2400" b="1">
                          <a:latin typeface="Times New Roman"/>
                          <a:ea typeface="Times New Roman"/>
                          <a:cs typeface="Times New Roman"/>
                        </a:rPr>
                        <a:t>Lần đo</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b="1">
                          <a:latin typeface="Times New Roman"/>
                          <a:ea typeface="Times New Roman"/>
                          <a:cs typeface="Times New Roman"/>
                        </a:rPr>
                        <a:t>Đo khối lượng</a:t>
                      </a:r>
                      <a:endParaRPr lang="en-US" sz="2400">
                        <a:latin typeface="Calibri"/>
                        <a:ea typeface="Calibri"/>
                        <a:cs typeface="Times New Roman"/>
                      </a:endParaRPr>
                    </a:p>
                  </a:txBody>
                  <a:tcPr marL="0" marR="0" marT="0" marB="0" anchor="ctr"/>
                </a:tc>
                <a:tc gridSpan="3">
                  <a:txBody>
                    <a:bodyPr/>
                    <a:lstStyle/>
                    <a:p>
                      <a:pPr marL="30480" marR="30480" algn="ctr">
                        <a:lnSpc>
                          <a:spcPct val="115000"/>
                        </a:lnSpc>
                        <a:spcAft>
                          <a:spcPts val="1200"/>
                        </a:spcAft>
                      </a:pPr>
                      <a:r>
                        <a:rPr lang="en-US" sz="2400" b="1">
                          <a:latin typeface="Times New Roman"/>
                          <a:ea typeface="Times New Roman"/>
                          <a:cs typeface="Times New Roman"/>
                        </a:rPr>
                        <a:t>Đo thể tích</a:t>
                      </a:r>
                      <a:endParaRPr lang="en-US" sz="2400">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r>
              <a:tr h="609600">
                <a:tc vMerge="1">
                  <a:txBody>
                    <a:bodyPr/>
                    <a:lstStyle/>
                    <a:p>
                      <a:endParaRPr lang="en-US"/>
                    </a:p>
                  </a:txBody>
                  <a:tcPr/>
                </a:tc>
                <a:tc>
                  <a:txBody>
                    <a:bodyPr/>
                    <a:lstStyle/>
                    <a:p>
                      <a:pPr marL="30480" marR="30480" algn="ctr">
                        <a:lnSpc>
                          <a:spcPct val="115000"/>
                        </a:lnSpc>
                        <a:spcAft>
                          <a:spcPts val="1200"/>
                        </a:spcAft>
                      </a:pPr>
                      <a:r>
                        <a:rPr lang="en-US" sz="2400" b="1">
                          <a:latin typeface="Times New Roman"/>
                          <a:ea typeface="Times New Roman"/>
                          <a:cs typeface="Times New Roman"/>
                        </a:rPr>
                        <a:t>m</a:t>
                      </a:r>
                      <a:r>
                        <a:rPr lang="en-US" sz="2400" b="1" baseline="-25000">
                          <a:latin typeface="Times New Roman"/>
                          <a:ea typeface="Times New Roman"/>
                          <a:cs typeface="Times New Roman"/>
                        </a:rPr>
                        <a:t>s</a:t>
                      </a:r>
                      <a:r>
                        <a:rPr lang="en-US" sz="2400" b="1">
                          <a:latin typeface="Times New Roman"/>
                          <a:ea typeface="Times New Roman"/>
                          <a:cs typeface="Times New Roman"/>
                        </a:rPr>
                        <a:t> (kg)</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b="1">
                          <a:latin typeface="Times New Roman"/>
                          <a:ea typeface="Times New Roman"/>
                          <a:cs typeface="Times New Roman"/>
                        </a:rPr>
                        <a:t>V</a:t>
                      </a:r>
                      <a:r>
                        <a:rPr lang="en-US" sz="2400" b="1" baseline="-25000">
                          <a:latin typeface="Times New Roman"/>
                          <a:ea typeface="Times New Roman"/>
                          <a:cs typeface="Times New Roman"/>
                        </a:rPr>
                        <a:t>1</a:t>
                      </a:r>
                      <a:r>
                        <a:rPr lang="en-US" sz="2400" b="1">
                          <a:latin typeface="Times New Roman"/>
                          <a:ea typeface="Times New Roman"/>
                          <a:cs typeface="Times New Roman"/>
                        </a:rPr>
                        <a:t> (m</a:t>
                      </a:r>
                      <a:r>
                        <a:rPr lang="en-US" sz="2400" b="1" baseline="30000">
                          <a:latin typeface="Times New Roman"/>
                          <a:ea typeface="Times New Roman"/>
                          <a:cs typeface="Times New Roman"/>
                        </a:rPr>
                        <a:t>3</a:t>
                      </a:r>
                      <a:r>
                        <a:rPr lang="en-US" sz="2400" b="1">
                          <a:latin typeface="Times New Roman"/>
                          <a:ea typeface="Times New Roman"/>
                          <a:cs typeface="Times New Roman"/>
                        </a:rPr>
                        <a:t>)</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b="1">
                          <a:latin typeface="Times New Roman"/>
                          <a:ea typeface="Times New Roman"/>
                          <a:cs typeface="Times New Roman"/>
                        </a:rPr>
                        <a:t>V</a:t>
                      </a:r>
                      <a:r>
                        <a:rPr lang="en-US" sz="2400" b="1" baseline="-25000">
                          <a:latin typeface="Times New Roman"/>
                          <a:ea typeface="Times New Roman"/>
                          <a:cs typeface="Times New Roman"/>
                        </a:rPr>
                        <a:t>2</a:t>
                      </a:r>
                      <a:r>
                        <a:rPr lang="en-US" sz="2400" b="1">
                          <a:latin typeface="Times New Roman"/>
                          <a:ea typeface="Times New Roman"/>
                          <a:cs typeface="Times New Roman"/>
                        </a:rPr>
                        <a:t> (m</a:t>
                      </a:r>
                      <a:r>
                        <a:rPr lang="en-US" sz="2400" b="1" baseline="30000">
                          <a:latin typeface="Times New Roman"/>
                          <a:ea typeface="Times New Roman"/>
                          <a:cs typeface="Times New Roman"/>
                        </a:rPr>
                        <a:t>3</a:t>
                      </a:r>
                      <a:r>
                        <a:rPr lang="en-US" sz="2400" b="1">
                          <a:latin typeface="Times New Roman"/>
                          <a:ea typeface="Times New Roman"/>
                          <a:cs typeface="Times New Roman"/>
                        </a:rPr>
                        <a:t>)</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b="1">
                          <a:latin typeface="Times New Roman"/>
                          <a:ea typeface="Times New Roman"/>
                          <a:cs typeface="Times New Roman"/>
                        </a:rPr>
                        <a:t>V</a:t>
                      </a:r>
                      <a:r>
                        <a:rPr lang="en-US" sz="2400" b="1" baseline="-25000">
                          <a:latin typeface="Times New Roman"/>
                          <a:ea typeface="Times New Roman"/>
                          <a:cs typeface="Times New Roman"/>
                        </a:rPr>
                        <a:t>2</a:t>
                      </a:r>
                      <a:r>
                        <a:rPr lang="en-US" sz="2400" b="1">
                          <a:latin typeface="Times New Roman"/>
                          <a:ea typeface="Times New Roman"/>
                          <a:cs typeface="Times New Roman"/>
                        </a:rPr>
                        <a:t> – V</a:t>
                      </a:r>
                      <a:r>
                        <a:rPr lang="en-US" sz="2400" b="1" baseline="-25000">
                          <a:latin typeface="Times New Roman"/>
                          <a:ea typeface="Times New Roman"/>
                          <a:cs typeface="Times New Roman"/>
                        </a:rPr>
                        <a:t>1</a:t>
                      </a:r>
                      <a:r>
                        <a:rPr lang="en-US" sz="2400" b="1">
                          <a:latin typeface="Times New Roman"/>
                          <a:ea typeface="Times New Roman"/>
                          <a:cs typeface="Times New Roman"/>
                        </a:rPr>
                        <a:t> (m</a:t>
                      </a:r>
                      <a:r>
                        <a:rPr lang="en-US" sz="2400" b="1" baseline="30000">
                          <a:latin typeface="Times New Roman"/>
                          <a:ea typeface="Times New Roman"/>
                          <a:cs typeface="Times New Roman"/>
                        </a:rPr>
                        <a:t>3</a:t>
                      </a:r>
                      <a:r>
                        <a:rPr lang="en-US" sz="2400" b="1">
                          <a:latin typeface="Times New Roman"/>
                          <a:ea typeface="Times New Roman"/>
                          <a:cs typeface="Times New Roman"/>
                        </a:rPr>
                        <a:t>)</a:t>
                      </a:r>
                      <a:endParaRPr lang="en-US" sz="2400">
                        <a:latin typeface="Calibri"/>
                        <a:ea typeface="Calibri"/>
                        <a:cs typeface="Times New Roman"/>
                      </a:endParaRPr>
                    </a:p>
                  </a:txBody>
                  <a:tcPr marL="0" marR="0" marT="0" marB="0" anchor="ctr"/>
                </a:tc>
              </a:tr>
              <a:tr h="609600">
                <a:tc>
                  <a:txBody>
                    <a:bodyPr/>
                    <a:lstStyle/>
                    <a:p>
                      <a:pPr marL="30480" marR="30480" algn="ctr">
                        <a:lnSpc>
                          <a:spcPct val="115000"/>
                        </a:lnSpc>
                        <a:spcAft>
                          <a:spcPts val="1200"/>
                        </a:spcAft>
                      </a:pPr>
                      <a:r>
                        <a:rPr lang="en-US" sz="2400">
                          <a:latin typeface="Times New Roman"/>
                          <a:ea typeface="Times New Roman"/>
                          <a:cs typeface="Times New Roman"/>
                        </a:rPr>
                        <a:t>1</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m</a:t>
                      </a:r>
                      <a:r>
                        <a:rPr lang="en-US" sz="2400" baseline="-25000">
                          <a:latin typeface="Times New Roman"/>
                          <a:ea typeface="Times New Roman"/>
                          <a:cs typeface="Times New Roman"/>
                        </a:rPr>
                        <a:t>s1</a:t>
                      </a:r>
                      <a:r>
                        <a:rPr lang="en-US" sz="2400">
                          <a:latin typeface="Times New Roman"/>
                          <a:ea typeface="Times New Roman"/>
                          <a:cs typeface="Times New Roman"/>
                        </a:rPr>
                        <a:t> = 0,020</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0,212.10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V</a:t>
                      </a:r>
                      <a:r>
                        <a:rPr lang="en-US" sz="2400" baseline="-25000">
                          <a:latin typeface="Times New Roman"/>
                          <a:ea typeface="Times New Roman"/>
                          <a:cs typeface="Times New Roman"/>
                        </a:rPr>
                        <a:t>s1</a:t>
                      </a:r>
                      <a:r>
                        <a:rPr lang="en-US" sz="2400">
                          <a:latin typeface="Times New Roman"/>
                          <a:ea typeface="Times New Roman"/>
                          <a:cs typeface="Times New Roman"/>
                        </a:rPr>
                        <a:t> = 0,012.10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r>
              <a:tr h="609600">
                <a:tc>
                  <a:txBody>
                    <a:bodyPr/>
                    <a:lstStyle/>
                    <a:p>
                      <a:pPr marL="30480" marR="30480" algn="ctr">
                        <a:lnSpc>
                          <a:spcPct val="115000"/>
                        </a:lnSpc>
                        <a:spcAft>
                          <a:spcPts val="1200"/>
                        </a:spcAft>
                      </a:pPr>
                      <a:r>
                        <a:rPr lang="en-US" sz="2400">
                          <a:latin typeface="Times New Roman"/>
                          <a:ea typeface="Times New Roman"/>
                          <a:cs typeface="Times New Roman"/>
                        </a:rPr>
                        <a:t>2</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m</a:t>
                      </a:r>
                      <a:r>
                        <a:rPr lang="en-US" sz="2400" baseline="-25000">
                          <a:latin typeface="Times New Roman"/>
                          <a:ea typeface="Times New Roman"/>
                          <a:cs typeface="Times New Roman"/>
                        </a:rPr>
                        <a:t>s2</a:t>
                      </a:r>
                      <a:r>
                        <a:rPr lang="en-US" sz="2400">
                          <a:latin typeface="Times New Roman"/>
                          <a:ea typeface="Times New Roman"/>
                          <a:cs typeface="Times New Roman"/>
                        </a:rPr>
                        <a:t> = 0,019</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0,214.10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V</a:t>
                      </a:r>
                      <a:r>
                        <a:rPr lang="en-US" sz="2400" baseline="-25000">
                          <a:latin typeface="Times New Roman"/>
                          <a:ea typeface="Times New Roman"/>
                          <a:cs typeface="Times New Roman"/>
                        </a:rPr>
                        <a:t>s2</a:t>
                      </a:r>
                      <a:r>
                        <a:rPr lang="en-US" sz="2400">
                          <a:latin typeface="Times New Roman"/>
                          <a:ea typeface="Times New Roman"/>
                          <a:cs typeface="Times New Roman"/>
                        </a:rPr>
                        <a:t> = 0,014.10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r>
              <a:tr h="609600">
                <a:tc>
                  <a:txBody>
                    <a:bodyPr/>
                    <a:lstStyle/>
                    <a:p>
                      <a:pPr marL="30480" marR="30480" algn="ctr">
                        <a:lnSpc>
                          <a:spcPct val="115000"/>
                        </a:lnSpc>
                        <a:spcAft>
                          <a:spcPts val="1200"/>
                        </a:spcAft>
                      </a:pPr>
                      <a:r>
                        <a:rPr lang="en-US" sz="24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m</a:t>
                      </a:r>
                      <a:r>
                        <a:rPr lang="en-US" sz="2400" baseline="-25000">
                          <a:latin typeface="Times New Roman"/>
                          <a:ea typeface="Times New Roman"/>
                          <a:cs typeface="Times New Roman"/>
                        </a:rPr>
                        <a:t>s3</a:t>
                      </a:r>
                      <a:r>
                        <a:rPr lang="en-US" sz="2400">
                          <a:latin typeface="Times New Roman"/>
                          <a:ea typeface="Times New Roman"/>
                          <a:cs typeface="Times New Roman"/>
                        </a:rPr>
                        <a:t> = 0,021</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0,213.10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c>
                  <a:txBody>
                    <a:bodyPr/>
                    <a:lstStyle/>
                    <a:p>
                      <a:pPr marL="30480" marR="30480" algn="ctr">
                        <a:lnSpc>
                          <a:spcPct val="115000"/>
                        </a:lnSpc>
                        <a:spcAft>
                          <a:spcPts val="1200"/>
                        </a:spcAft>
                      </a:pPr>
                      <a:r>
                        <a:rPr lang="en-US" sz="2400">
                          <a:latin typeface="Times New Roman"/>
                          <a:ea typeface="Times New Roman"/>
                          <a:cs typeface="Times New Roman"/>
                        </a:rPr>
                        <a:t>V</a:t>
                      </a:r>
                      <a:r>
                        <a:rPr lang="en-US" sz="2400" baseline="-25000">
                          <a:latin typeface="Times New Roman"/>
                          <a:ea typeface="Times New Roman"/>
                          <a:cs typeface="Times New Roman"/>
                        </a:rPr>
                        <a:t>s3</a:t>
                      </a:r>
                      <a:r>
                        <a:rPr lang="en-US" sz="2400">
                          <a:latin typeface="Times New Roman"/>
                          <a:ea typeface="Times New Roman"/>
                          <a:cs typeface="Times New Roman"/>
                        </a:rPr>
                        <a:t> = 0,013.10</a:t>
                      </a:r>
                      <a:r>
                        <a:rPr lang="en-US" sz="2400" baseline="30000">
                          <a:latin typeface="Times New Roman"/>
                          <a:ea typeface="Times New Roman"/>
                          <a:cs typeface="Times New Roman"/>
                        </a:rPr>
                        <a:t>-3</a:t>
                      </a:r>
                      <a:endParaRPr lang="en-US" sz="2400">
                        <a:latin typeface="Calibri"/>
                        <a:ea typeface="Calibri"/>
                        <a:cs typeface="Times New Roman"/>
                      </a:endParaRPr>
                    </a:p>
                  </a:txBody>
                  <a:tcPr marL="0" marR="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17" dur="500"/>
                                        <p:tgtEl>
                                          <p:spTgt spid="348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ackground nâu đơn giản, tinh tế và đầy sáng tạo,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914400"/>
            <a:ext cx="9144000" cy="1077218"/>
          </a:xfrm>
          <a:prstGeom prst="rect">
            <a:avLst/>
          </a:prstGeom>
        </p:spPr>
        <p:txBody>
          <a:bodyPr wrap="square">
            <a:spAutoFit/>
          </a:bodyPr>
          <a:lstStyle/>
          <a:p>
            <a:r>
              <a:rPr lang="en-US" sz="3200" smtClean="0">
                <a:solidFill>
                  <a:schemeClr val="bg1"/>
                </a:solidFill>
                <a:latin typeface="Times New Roman" pitchFamily="18" charset="0"/>
                <a:cs typeface="Times New Roman" pitchFamily="18" charset="0"/>
              </a:rPr>
              <a:t>Tính </a:t>
            </a:r>
            <a:r>
              <a:rPr lang="en-US" sz="3200" smtClean="0">
                <a:solidFill>
                  <a:schemeClr val="bg1"/>
                </a:solidFill>
                <a:latin typeface="Times New Roman" pitchFamily="18" charset="0"/>
                <a:cs typeface="Times New Roman" pitchFamily="18" charset="0"/>
              </a:rPr>
              <a:t>khối lượng riêng của hòn sỏi theo công </a:t>
            </a:r>
            <a:r>
              <a:rPr lang="en-US" sz="3200" smtClean="0">
                <a:solidFill>
                  <a:schemeClr val="bg1"/>
                </a:solidFill>
                <a:latin typeface="Times New Roman" pitchFamily="18" charset="0"/>
                <a:cs typeface="Times New Roman" pitchFamily="18" charset="0"/>
              </a:rPr>
              <a:t>thức</a:t>
            </a:r>
            <a:r>
              <a:rPr lang="en-US" sz="3200" smtClean="0">
                <a:solidFill>
                  <a:schemeClr val="bg1"/>
                </a:solidFill>
                <a:latin typeface="Times New Roman" pitchFamily="18" charset="0"/>
                <a:cs typeface="Times New Roman" pitchFamily="18" charset="0"/>
              </a:rPr>
              <a:t>:</a:t>
            </a:r>
            <a:r>
              <a:rPr lang="vi-VN"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 </a:t>
            </a:r>
            <a:r>
              <a:rPr lang="vi-VN" sz="3200" smtClean="0">
                <a:solidFill>
                  <a:schemeClr val="bg1"/>
                </a:solidFill>
                <a:latin typeface="Times New Roman" pitchFamily="18" charset="0"/>
                <a:cs typeface="Times New Roman" pitchFamily="18" charset="0"/>
              </a:rPr>
              <a:t>D </a:t>
            </a:r>
            <a:r>
              <a:rPr lang="en-US" sz="3200" smtClean="0">
                <a:solidFill>
                  <a:schemeClr val="bg1"/>
                </a:solidFill>
                <a:latin typeface="Times New Roman" pitchFamily="18" charset="0"/>
                <a:cs typeface="Times New Roman" pitchFamily="18" charset="0"/>
              </a:rPr>
              <a:t>= </a:t>
            </a:r>
            <a:r>
              <a:rPr lang="vi-VN" sz="3200" smtClean="0">
                <a:solidFill>
                  <a:schemeClr val="bg1"/>
                </a:solidFill>
                <a:latin typeface="Times New Roman" pitchFamily="18" charset="0"/>
                <a:cs typeface="Times New Roman" pitchFamily="18" charset="0"/>
              </a:rPr>
              <a:t>m /v </a:t>
            </a:r>
            <a:r>
              <a:rPr lang="en-US" sz="3200" smtClean="0">
                <a:solidFill>
                  <a:schemeClr val="bg1"/>
                </a:solidFill>
                <a:latin typeface="Times New Roman" pitchFamily="18" charset="0"/>
                <a:cs typeface="Times New Roman" pitchFamily="18" charset="0"/>
              </a:rPr>
              <a:t>= 0,02</a:t>
            </a:r>
            <a:r>
              <a:rPr lang="vi-VN"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0,013.10-3 =</a:t>
            </a:r>
            <a:r>
              <a:rPr lang="vi-VN" sz="3200" smtClean="0">
                <a:solidFill>
                  <a:schemeClr val="bg1"/>
                </a:solidFill>
                <a:latin typeface="Times New Roman" pitchFamily="18" charset="0"/>
                <a:cs typeface="Times New Roman" pitchFamily="18" charset="0"/>
              </a:rPr>
              <a:t>1</a:t>
            </a:r>
            <a:r>
              <a:rPr lang="en-US" sz="3200" smtClean="0">
                <a:solidFill>
                  <a:schemeClr val="bg1"/>
                </a:solidFill>
                <a:latin typeface="Times New Roman" pitchFamily="18" charset="0"/>
                <a:cs typeface="Times New Roman" pitchFamily="18" charset="0"/>
              </a:rPr>
              <a:t>538</a:t>
            </a:r>
            <a:r>
              <a:rPr lang="vi-VN" sz="3200" smtClean="0">
                <a:solidFill>
                  <a:schemeClr val="bg1"/>
                </a:solidFill>
                <a:latin typeface="Times New Roman" pitchFamily="18" charset="0"/>
                <a:cs typeface="Times New Roman" pitchFamily="18" charset="0"/>
              </a:rPr>
              <a:t>kg</a:t>
            </a:r>
            <a:r>
              <a:rPr lang="en-US" sz="3200" smtClean="0">
                <a:solidFill>
                  <a:schemeClr val="bg1"/>
                </a:solidFill>
                <a:latin typeface="Times New Roman" pitchFamily="18" charset="0"/>
                <a:cs typeface="Times New Roman" pitchFamily="18" charset="0"/>
              </a:rPr>
              <a:t>/</a:t>
            </a:r>
            <a:r>
              <a:rPr lang="vi-VN" sz="3200" smtClean="0">
                <a:solidFill>
                  <a:schemeClr val="bg1"/>
                </a:solidFill>
                <a:latin typeface="Times New Roman" pitchFamily="18" charset="0"/>
                <a:cs typeface="Times New Roman" pitchFamily="18" charset="0"/>
              </a:rPr>
              <a:t>m</a:t>
            </a:r>
            <a:r>
              <a:rPr lang="en-US" sz="3200" smtClean="0">
                <a:solidFill>
                  <a:schemeClr val="bg1"/>
                </a:solidFill>
                <a:latin typeface="Times New Roman" pitchFamily="18" charset="0"/>
                <a:cs typeface="Times New Roman" pitchFamily="18" charset="0"/>
              </a:rPr>
              <a:t>3</a:t>
            </a:r>
            <a:r>
              <a:rPr lang="vi-VN"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4" name="Rectangle 3"/>
          <p:cNvSpPr/>
          <p:nvPr/>
        </p:nvSpPr>
        <p:spPr>
          <a:xfrm>
            <a:off x="1371600" y="0"/>
            <a:ext cx="6248400" cy="1077218"/>
          </a:xfrm>
          <a:prstGeom prst="rect">
            <a:avLst/>
          </a:prstGeom>
        </p:spPr>
        <p:txBody>
          <a:bodyPr wrap="square">
            <a:spAutoFit/>
          </a:bodyPr>
          <a:lstStyle/>
          <a:p>
            <a:r>
              <a:rPr lang="vi-VN" sz="3200" smtClean="0">
                <a:solidFill>
                  <a:schemeClr val="bg1"/>
                </a:solidFill>
                <a:latin typeface="Times New Roman" pitchFamily="18" charset="0"/>
                <a:cs typeface="Times New Roman" pitchFamily="18" charset="0"/>
              </a:rPr>
              <a:t>m </a:t>
            </a:r>
            <a:r>
              <a:rPr lang="en-US" sz="3200" smtClean="0">
                <a:solidFill>
                  <a:schemeClr val="bg1"/>
                </a:solidFill>
                <a:latin typeface="Times New Roman" pitchFamily="18" charset="0"/>
                <a:cs typeface="Times New Roman" pitchFamily="18" charset="0"/>
              </a:rPr>
              <a:t>= </a:t>
            </a:r>
            <a:r>
              <a:rPr lang="vi-VN" sz="3200" smtClean="0">
                <a:solidFill>
                  <a:schemeClr val="bg1"/>
                </a:solidFill>
                <a:latin typeface="Times New Roman" pitchFamily="18" charset="0"/>
                <a:cs typeface="Times New Roman" pitchFamily="18" charset="0"/>
              </a:rPr>
              <a:t>m</a:t>
            </a:r>
            <a:r>
              <a:rPr lang="en-US" sz="3200" smtClean="0">
                <a:solidFill>
                  <a:schemeClr val="bg1"/>
                </a:solidFill>
                <a:latin typeface="Times New Roman" pitchFamily="18" charset="0"/>
                <a:cs typeface="Times New Roman" pitchFamily="18" charset="0"/>
              </a:rPr>
              <a:t>1 + </a:t>
            </a:r>
            <a:r>
              <a:rPr lang="vi-VN" sz="3200" smtClean="0">
                <a:solidFill>
                  <a:schemeClr val="bg1"/>
                </a:solidFill>
                <a:latin typeface="Times New Roman" pitchFamily="18" charset="0"/>
                <a:cs typeface="Times New Roman" pitchFamily="18" charset="0"/>
              </a:rPr>
              <a:t>m</a:t>
            </a:r>
            <a:r>
              <a:rPr lang="en-US" sz="3200" smtClean="0">
                <a:solidFill>
                  <a:schemeClr val="bg1"/>
                </a:solidFill>
                <a:latin typeface="Times New Roman" pitchFamily="18" charset="0"/>
                <a:cs typeface="Times New Roman" pitchFamily="18" charset="0"/>
              </a:rPr>
              <a:t>2</a:t>
            </a:r>
            <a:r>
              <a:rPr lang="vi-VN"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a:t>
            </a:r>
            <a:r>
              <a:rPr lang="vi-VN" sz="3200" smtClean="0">
                <a:solidFill>
                  <a:schemeClr val="bg1"/>
                </a:solidFill>
                <a:latin typeface="Times New Roman" pitchFamily="18" charset="0"/>
                <a:cs typeface="Times New Roman" pitchFamily="18" charset="0"/>
              </a:rPr>
              <a:t>m</a:t>
            </a:r>
            <a:r>
              <a:rPr lang="en-US" sz="3200" smtClean="0">
                <a:solidFill>
                  <a:schemeClr val="bg1"/>
                </a:solidFill>
                <a:latin typeface="Times New Roman" pitchFamily="18" charset="0"/>
                <a:cs typeface="Times New Roman" pitchFamily="18" charset="0"/>
              </a:rPr>
              <a:t>3 </a:t>
            </a:r>
            <a:r>
              <a:rPr lang="vi-VN" sz="3200" smtClean="0">
                <a:solidFill>
                  <a:schemeClr val="bg1"/>
                </a:solidFill>
                <a:latin typeface="Times New Roman" pitchFamily="18" charset="0"/>
                <a:cs typeface="Times New Roman" pitchFamily="18" charset="0"/>
              </a:rPr>
              <a:t>/</a:t>
            </a:r>
            <a:r>
              <a:rPr lang="en-US" sz="3200" smtClean="0">
                <a:solidFill>
                  <a:schemeClr val="bg1"/>
                </a:solidFill>
                <a:latin typeface="Times New Roman" pitchFamily="18" charset="0"/>
                <a:cs typeface="Times New Roman" pitchFamily="18" charset="0"/>
              </a:rPr>
              <a:t>3 = 0,02</a:t>
            </a:r>
            <a:r>
              <a:rPr lang="vi-VN" sz="3200" smtClean="0">
                <a:solidFill>
                  <a:schemeClr val="bg1"/>
                </a:solidFill>
                <a:latin typeface="Times New Roman" pitchFamily="18" charset="0"/>
                <a:cs typeface="Times New Roman" pitchFamily="18" charset="0"/>
              </a:rPr>
              <a:t>kg                                                                                                                                          v </a:t>
            </a:r>
            <a:r>
              <a:rPr lang="en-US" sz="3200" smtClean="0">
                <a:solidFill>
                  <a:schemeClr val="bg1"/>
                </a:solidFill>
                <a:latin typeface="Times New Roman" pitchFamily="18" charset="0"/>
                <a:cs typeface="Times New Roman" pitchFamily="18" charset="0"/>
              </a:rPr>
              <a:t>= </a:t>
            </a:r>
            <a:r>
              <a:rPr lang="vi-VN" sz="3200" smtClean="0">
                <a:solidFill>
                  <a:schemeClr val="bg1"/>
                </a:solidFill>
                <a:latin typeface="Times New Roman" pitchFamily="18" charset="0"/>
                <a:cs typeface="Times New Roman" pitchFamily="18" charset="0"/>
              </a:rPr>
              <a:t>v</a:t>
            </a:r>
            <a:r>
              <a:rPr lang="en-US" sz="3200" smtClean="0">
                <a:solidFill>
                  <a:schemeClr val="bg1"/>
                </a:solidFill>
                <a:latin typeface="Times New Roman" pitchFamily="18" charset="0"/>
                <a:cs typeface="Times New Roman" pitchFamily="18" charset="0"/>
              </a:rPr>
              <a:t>1 + </a:t>
            </a:r>
            <a:r>
              <a:rPr lang="vi-VN" sz="3200" smtClean="0">
                <a:solidFill>
                  <a:schemeClr val="bg1"/>
                </a:solidFill>
                <a:latin typeface="Times New Roman" pitchFamily="18" charset="0"/>
                <a:cs typeface="Times New Roman" pitchFamily="18" charset="0"/>
              </a:rPr>
              <a:t>v</a:t>
            </a:r>
            <a:r>
              <a:rPr lang="en-US" sz="3200" smtClean="0">
                <a:solidFill>
                  <a:schemeClr val="bg1"/>
                </a:solidFill>
                <a:latin typeface="Times New Roman" pitchFamily="18" charset="0"/>
                <a:cs typeface="Times New Roman" pitchFamily="18" charset="0"/>
              </a:rPr>
              <a:t>2 + </a:t>
            </a:r>
            <a:r>
              <a:rPr lang="vi-VN" sz="3200" smtClean="0">
                <a:solidFill>
                  <a:schemeClr val="bg1"/>
                </a:solidFill>
                <a:latin typeface="Times New Roman" pitchFamily="18" charset="0"/>
                <a:cs typeface="Times New Roman" pitchFamily="18" charset="0"/>
              </a:rPr>
              <a:t>v</a:t>
            </a:r>
            <a:r>
              <a:rPr lang="en-US" sz="3200" smtClean="0">
                <a:solidFill>
                  <a:schemeClr val="bg1"/>
                </a:solidFill>
                <a:latin typeface="Times New Roman" pitchFamily="18" charset="0"/>
                <a:cs typeface="Times New Roman" pitchFamily="18" charset="0"/>
              </a:rPr>
              <a:t>3</a:t>
            </a:r>
            <a:r>
              <a:rPr lang="vi-VN"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3 =0,013.10-3</a:t>
            </a:r>
            <a:r>
              <a:rPr lang="vi-VN"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5" name="Rectangle 4"/>
          <p:cNvSpPr/>
          <p:nvPr/>
        </p:nvSpPr>
        <p:spPr>
          <a:xfrm>
            <a:off x="2590800" y="1981200"/>
            <a:ext cx="3860352" cy="646331"/>
          </a:xfrm>
          <a:prstGeom prst="rect">
            <a:avLst/>
          </a:prstGeom>
        </p:spPr>
        <p:txBody>
          <a:bodyPr wrap="none">
            <a:spAutoFit/>
          </a:bodyPr>
          <a:lstStyle/>
          <a:p>
            <a:r>
              <a:rPr lang="en-US" sz="3600" b="1" smtClean="0">
                <a:solidFill>
                  <a:schemeClr val="bg1"/>
                </a:solidFill>
                <a:latin typeface="Times New Roman" pitchFamily="18" charset="0"/>
                <a:cs typeface="Times New Roman" pitchFamily="18" charset="0"/>
              </a:rPr>
              <a:t>Báo cáo thực hành</a:t>
            </a:r>
            <a:endParaRPr lang="en-US" sz="3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45+ Background Nâu Đẹp, Độc Đáo, Ấn Tượng Nhất 202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505200" y="0"/>
            <a:ext cx="2159566" cy="646331"/>
          </a:xfrm>
          <a:prstGeom prst="rect">
            <a:avLst/>
          </a:prstGeom>
        </p:spPr>
        <p:txBody>
          <a:bodyPr wrap="none">
            <a:spAutoFit/>
          </a:bodyPr>
          <a:lstStyle/>
          <a:p>
            <a:r>
              <a:rPr lang="en-US" sz="3600" b="1" smtClean="0">
                <a:solidFill>
                  <a:schemeClr val="bg1"/>
                </a:solidFill>
                <a:latin typeface="Times New Roman" pitchFamily="18" charset="0"/>
                <a:cs typeface="Times New Roman" pitchFamily="18" charset="0"/>
              </a:rPr>
              <a:t>Em có thể</a:t>
            </a:r>
            <a:endParaRPr lang="en-US" sz="3600">
              <a:solidFill>
                <a:schemeClr val="bg1"/>
              </a:solidFill>
              <a:latin typeface="Times New Roman" pitchFamily="18" charset="0"/>
              <a:cs typeface="Times New Roman" pitchFamily="18" charset="0"/>
            </a:endParaRPr>
          </a:p>
        </p:txBody>
      </p:sp>
      <p:sp>
        <p:nvSpPr>
          <p:cNvPr id="4" name="Rectangle 3"/>
          <p:cNvSpPr/>
          <p:nvPr/>
        </p:nvSpPr>
        <p:spPr>
          <a:xfrm>
            <a:off x="0" y="609600"/>
            <a:ext cx="9144000" cy="2554545"/>
          </a:xfrm>
          <a:prstGeom prst="rect">
            <a:avLst/>
          </a:prstGeom>
        </p:spPr>
        <p:txBody>
          <a:bodyPr wrap="square">
            <a:spAutoFit/>
          </a:bodyPr>
          <a:lstStyle/>
          <a:p>
            <a:r>
              <a:rPr lang="vi-VN" sz="3200" smtClean="0">
                <a:solidFill>
                  <a:schemeClr val="bg1"/>
                </a:solidFill>
                <a:latin typeface="Times New Roman" pitchFamily="18" charset="0"/>
                <a:cs typeface="Times New Roman" pitchFamily="18" charset="0"/>
              </a:rPr>
              <a:t>So sánh được giá trị khối lượng riêng của nước xác định trong thí nghiệm này và khối lượng riêng của nước trong Bảng 13.3 (Bài 13). Từ đó, cho biết những yếu tố nào có thể dẫn tới sự chênh lệch giữa hai giá trị này.</a:t>
            </a:r>
            <a:endParaRPr lang="en-US" sz="3200">
              <a:solidFill>
                <a:schemeClr val="bg1"/>
              </a:solidFill>
              <a:latin typeface="Times New Roman" pitchFamily="18" charset="0"/>
              <a:cs typeface="Times New Roman" pitchFamily="18" charset="0"/>
            </a:endParaRPr>
          </a:p>
        </p:txBody>
      </p:sp>
      <p:sp>
        <p:nvSpPr>
          <p:cNvPr id="5" name="Rectangle 4"/>
          <p:cNvSpPr/>
          <p:nvPr/>
        </p:nvSpPr>
        <p:spPr>
          <a:xfrm>
            <a:off x="0" y="3124200"/>
            <a:ext cx="9144000" cy="1569660"/>
          </a:xfrm>
          <a:prstGeom prst="rect">
            <a:avLst/>
          </a:prstGeom>
        </p:spPr>
        <p:txBody>
          <a:bodyPr wrap="square">
            <a:spAutoFit/>
          </a:bodyPr>
          <a:lstStyle/>
          <a:p>
            <a:r>
              <a:rPr lang="vi-VN" sz="3200" b="1" smtClean="0">
                <a:solidFill>
                  <a:srgbClr val="00B0F0"/>
                </a:solidFill>
                <a:latin typeface="Times New Roman" pitchFamily="18" charset="0"/>
                <a:cs typeface="Times New Roman" pitchFamily="18" charset="0"/>
              </a:rPr>
              <a:t>Giá trị khối lượng riêng của nước xác định trong thí nghiệm này và khối lượng riêng của nước trong Bảng 13.3 (Bài 13) xấp xỉ bằng nhau.</a:t>
            </a:r>
            <a:endParaRPr lang="en-US" sz="3200" b="1">
              <a:solidFill>
                <a:srgbClr val="00B0F0"/>
              </a:solidFill>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b="1" smtClean="0">
                <a:solidFill>
                  <a:srgbClr val="FFFF00"/>
                </a:solidFill>
                <a:latin typeface="Times New Roman" pitchFamily="18" charset="0"/>
                <a:cs typeface="Times New Roman" pitchFamily="18" charset="0"/>
              </a:rPr>
              <a:t>⇒</a:t>
            </a:r>
            <a:r>
              <a:rPr lang="en-US" sz="3200" b="1" smtClean="0">
                <a:solidFill>
                  <a:srgbClr val="FFFF00"/>
                </a:solidFill>
                <a:latin typeface="Times New Roman" pitchFamily="18" charset="0"/>
                <a:cs typeface="Times New Roman" pitchFamily="18" charset="0"/>
              </a:rPr>
              <a:t>Những yếu tố nào có thể dẫn tới sự chênh lệch giữa hai giá trị này:</a:t>
            </a:r>
            <a:endParaRPr lang="en-US" sz="3200" b="1">
              <a:solidFill>
                <a:srgbClr val="FFFF00"/>
              </a:solidFill>
              <a:latin typeface="Times New Roman" pitchFamily="18" charset="0"/>
              <a:cs typeface="Times New Roman" pitchFamily="18" charset="0"/>
            </a:endParaRPr>
          </a:p>
        </p:txBody>
      </p:sp>
      <p:sp>
        <p:nvSpPr>
          <p:cNvPr id="7" name="Rectangle 6"/>
          <p:cNvSpPr/>
          <p:nvPr/>
        </p:nvSpPr>
        <p:spPr>
          <a:xfrm>
            <a:off x="0" y="5410200"/>
            <a:ext cx="6024406" cy="584775"/>
          </a:xfrm>
          <a:prstGeom prst="rect">
            <a:avLst/>
          </a:prstGeom>
        </p:spPr>
        <p:txBody>
          <a:bodyPr wrap="none">
            <a:spAutoFit/>
          </a:bodyPr>
          <a:lstStyle/>
          <a:p>
            <a:r>
              <a:rPr lang="vi-VN" sz="3200" b="1" smtClean="0">
                <a:solidFill>
                  <a:srgbClr val="002060"/>
                </a:solidFill>
                <a:latin typeface="Times New Roman" pitchFamily="18" charset="0"/>
                <a:cs typeface="Times New Roman" pitchFamily="18" charset="0"/>
              </a:rPr>
              <a:t>- Nước có thành phần khác nhau.</a:t>
            </a:r>
            <a:endParaRPr lang="en-US" sz="3200" b="1">
              <a:solidFill>
                <a:srgbClr val="002060"/>
              </a:solidFill>
              <a:latin typeface="Times New Roman" pitchFamily="18" charset="0"/>
              <a:cs typeface="Times New Roman" pitchFamily="18" charset="0"/>
            </a:endParaRPr>
          </a:p>
        </p:txBody>
      </p:sp>
      <p:sp>
        <p:nvSpPr>
          <p:cNvPr id="8" name="Rectangle 7"/>
          <p:cNvSpPr/>
          <p:nvPr/>
        </p:nvSpPr>
        <p:spPr>
          <a:xfrm>
            <a:off x="0" y="5791200"/>
            <a:ext cx="5274201" cy="584775"/>
          </a:xfrm>
          <a:prstGeom prst="rect">
            <a:avLst/>
          </a:prstGeom>
        </p:spPr>
        <p:txBody>
          <a:bodyPr wrap="none">
            <a:spAutoFit/>
          </a:bodyPr>
          <a:lstStyle/>
          <a:p>
            <a:r>
              <a:rPr lang="vi-VN" sz="3200" b="1" smtClean="0">
                <a:solidFill>
                  <a:srgbClr val="002060"/>
                </a:solidFill>
                <a:latin typeface="Times New Roman" pitchFamily="18" charset="0"/>
                <a:cs typeface="Times New Roman" pitchFamily="18" charset="0"/>
              </a:rPr>
              <a:t>- Dụng cụ đo chưa chính xác.</a:t>
            </a:r>
            <a:endParaRPr lang="en-US" sz="3200" b="1">
              <a:solidFill>
                <a:srgbClr val="002060"/>
              </a:solidFill>
              <a:latin typeface="Times New Roman" pitchFamily="18" charset="0"/>
              <a:cs typeface="Times New Roman" pitchFamily="18" charset="0"/>
            </a:endParaRPr>
          </a:p>
        </p:txBody>
      </p:sp>
      <p:sp>
        <p:nvSpPr>
          <p:cNvPr id="9" name="Rectangle 8"/>
          <p:cNvSpPr/>
          <p:nvPr/>
        </p:nvSpPr>
        <p:spPr>
          <a:xfrm>
            <a:off x="0" y="6273225"/>
            <a:ext cx="6379247" cy="584775"/>
          </a:xfrm>
          <a:prstGeom prst="rect">
            <a:avLst/>
          </a:prstGeom>
        </p:spPr>
        <p:txBody>
          <a:bodyPr wrap="none">
            <a:spAutoFit/>
          </a:bodyPr>
          <a:lstStyle/>
          <a:p>
            <a:r>
              <a:rPr lang="vi-VN" sz="3200" b="1" smtClean="0">
                <a:solidFill>
                  <a:srgbClr val="002060"/>
                </a:solidFill>
                <a:latin typeface="Times New Roman" pitchFamily="18" charset="0"/>
                <a:cs typeface="Times New Roman" pitchFamily="18" charset="0"/>
              </a:rPr>
              <a:t>- Thao tác thực hiện đo chưa chuẩn</a:t>
            </a:r>
            <a:endParaRPr lang="en-US" sz="3200" b="1">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plus(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 Hình nền Powerpoint đẹp và chất lượng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133600" y="152400"/>
            <a:ext cx="4647427" cy="986360"/>
          </a:xfrm>
          <a:prstGeom prst="rect">
            <a:avLst/>
          </a:prstGeom>
        </p:spPr>
        <p:txBody>
          <a:bodyPr wrap="none">
            <a:spAutoFit/>
          </a:bodyPr>
          <a:lstStyle/>
          <a:p>
            <a:pPr algn="ctr">
              <a:lnSpc>
                <a:spcPct val="150000"/>
              </a:lnSpc>
            </a:pPr>
            <a:r>
              <a:rPr lang="en-US" sz="4400" b="1" dirty="0" smtClean="0">
                <a:solidFill>
                  <a:srgbClr val="C00000"/>
                </a:solidFill>
                <a:latin typeface="Times New Roman" pitchFamily="18" charset="0"/>
                <a:cs typeface="Times New Roman" pitchFamily="18" charset="0"/>
              </a:rPr>
              <a:t>H</a:t>
            </a:r>
            <a:r>
              <a:rPr lang="vi-VN" sz="4400" b="1" dirty="0" smtClean="0">
                <a:solidFill>
                  <a:srgbClr val="C00000"/>
                </a:solidFill>
                <a:latin typeface="Times New Roman" pitchFamily="18" charset="0"/>
                <a:cs typeface="Times New Roman" pitchFamily="18" charset="0"/>
              </a:rPr>
              <a:t>ư</a:t>
            </a:r>
            <a:r>
              <a:rPr lang="en-US" sz="4400" b="1" dirty="0" err="1" smtClean="0">
                <a:solidFill>
                  <a:srgbClr val="C00000"/>
                </a:solidFill>
                <a:latin typeface="Times New Roman" pitchFamily="18" charset="0"/>
                <a:cs typeface="Times New Roman" pitchFamily="18" charset="0"/>
              </a:rPr>
              <a:t>ớng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dẫn</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về</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nhà</a:t>
            </a:r>
            <a:endParaRPr lang="en-US" sz="44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smtClean="0">
                <a:latin typeface="Times New Roman" pitchFamily="18" charset="0"/>
                <a:cs typeface="Times New Roman" pitchFamily="18" charset="0"/>
              </a:rPr>
              <a:t>Ôn lại các kiến thức đã học</a:t>
            </a:r>
          </a:p>
          <a:p>
            <a:r>
              <a:rPr lang="vi-VN" sz="3600" smtClean="0">
                <a:latin typeface="Times New Roman" pitchFamily="18" charset="0"/>
                <a:cs typeface="Times New Roman" pitchFamily="18" charset="0"/>
              </a:rPr>
              <a:t>Xem trước bài 15:Áp suất trên một bề mặt</a:t>
            </a:r>
          </a:p>
          <a:p>
            <a:r>
              <a:rPr lang="vi-VN" sz="3600" smtClean="0">
                <a:latin typeface="Times New Roman" pitchFamily="18" charset="0"/>
                <a:cs typeface="Times New Roman" pitchFamily="18" charset="0"/>
              </a:rPr>
              <a:t>Làm các bài tập trong SBT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50+ Khung Powerpoint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6"/>
          <p:cNvSpPr>
            <a:spLocks noChangeArrowheads="1" noChangeShapeType="1" noTextEdit="1"/>
          </p:cNvSpPr>
          <p:nvPr/>
        </p:nvSpPr>
        <p:spPr bwMode="auto">
          <a:xfrm>
            <a:off x="3124200" y="990600"/>
            <a:ext cx="4648200" cy="1158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800000"/>
                  </a:solidFill>
                  <a:round/>
                  <a:headEnd/>
                  <a:tailEnd/>
                </a:ln>
                <a:solidFill>
                  <a:srgbClr val="FFFF00"/>
                </a:solidFill>
                <a:latin typeface="Times New Roman"/>
                <a:cs typeface="Times New Roman"/>
              </a:rPr>
              <a:t> B</a:t>
            </a:r>
            <a:r>
              <a:rPr lang="vi-VN" sz="3600" b="1" kern="10" dirty="0" smtClean="0">
                <a:ln w="9525">
                  <a:solidFill>
                    <a:srgbClr val="800000"/>
                  </a:solidFill>
                  <a:round/>
                  <a:headEnd/>
                  <a:tailEnd/>
                </a:ln>
                <a:solidFill>
                  <a:srgbClr val="FFFF00"/>
                </a:solidFill>
                <a:latin typeface="Times New Roman"/>
                <a:cs typeface="Times New Roman"/>
              </a:rPr>
              <a:t>ÀI</a:t>
            </a:r>
            <a:r>
              <a:rPr lang="en-US" sz="3600" b="1" kern="10" dirty="0" smtClean="0">
                <a:ln w="9525">
                  <a:solidFill>
                    <a:srgbClr val="800000"/>
                  </a:solidFill>
                  <a:round/>
                  <a:headEnd/>
                  <a:tailEnd/>
                </a:ln>
                <a:solidFill>
                  <a:srgbClr val="FFFF00"/>
                </a:solidFill>
                <a:latin typeface="Times New Roman"/>
                <a:cs typeface="Times New Roman"/>
              </a:rPr>
              <a:t> 1</a:t>
            </a:r>
            <a:r>
              <a:rPr lang="vi-VN" sz="3600" b="1" kern="10" dirty="0" smtClean="0">
                <a:ln w="9525">
                  <a:solidFill>
                    <a:srgbClr val="800000"/>
                  </a:solidFill>
                  <a:round/>
                  <a:headEnd/>
                  <a:tailEnd/>
                </a:ln>
                <a:solidFill>
                  <a:srgbClr val="FFFF00"/>
                </a:solidFill>
                <a:latin typeface="Times New Roman"/>
                <a:cs typeface="Times New Roman"/>
              </a:rPr>
              <a:t>4</a:t>
            </a:r>
            <a:r>
              <a:rPr lang="en-US" sz="3600" kern="10" dirty="0" smtClean="0">
                <a:ln w="9525">
                  <a:solidFill>
                    <a:srgbClr val="800000"/>
                  </a:solidFill>
                  <a:round/>
                  <a:headEnd/>
                  <a:tailEnd/>
                </a:ln>
                <a:solidFill>
                  <a:srgbClr val="FF6600"/>
                </a:solidFill>
                <a:latin typeface="Times New Roman"/>
                <a:cs typeface="Times New Roman"/>
              </a:rPr>
              <a:t>:</a:t>
            </a:r>
            <a:endParaRPr lang="en-US" sz="3600" kern="10" dirty="0">
              <a:ln w="9525">
                <a:solidFill>
                  <a:srgbClr val="800000"/>
                </a:solidFill>
                <a:round/>
                <a:headEnd/>
                <a:tailEnd/>
              </a:ln>
              <a:solidFill>
                <a:srgbClr val="FF6600"/>
              </a:solidFill>
              <a:latin typeface="Times New Roman"/>
              <a:cs typeface="Times New Roman"/>
            </a:endParaRPr>
          </a:p>
        </p:txBody>
      </p:sp>
      <p:sp>
        <p:nvSpPr>
          <p:cNvPr id="4" name="WordArt 5"/>
          <p:cNvSpPr>
            <a:spLocks noChangeArrowheads="1" noChangeShapeType="1" noTextEdit="1"/>
          </p:cNvSpPr>
          <p:nvPr/>
        </p:nvSpPr>
        <p:spPr bwMode="auto">
          <a:xfrm>
            <a:off x="1752600" y="2362200"/>
            <a:ext cx="6781800" cy="2430463"/>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660033"/>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THỰC HÀNH</a:t>
            </a:r>
          </a:p>
          <a:p>
            <a:pPr algn="ctr"/>
            <a:r>
              <a:rPr lang="vi-VN" sz="3600" kern="10" dirty="0" smtClean="0">
                <a:ln w="9525">
                  <a:solidFill>
                    <a:srgbClr val="660033"/>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XÁC ĐỊNH KHỐI LƯỢNG RIÊNG</a:t>
            </a:r>
            <a:endParaRPr lang="en-US" sz="3600" kern="10" dirty="0">
              <a:ln w="9525">
                <a:solidFill>
                  <a:srgbClr val="660033"/>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11" descr="8"/>
          <p:cNvPicPr>
            <a:picLocks noChangeAspect="1" noChangeArrowheads="1" noCrop="1"/>
          </p:cNvPicPr>
          <p:nvPr/>
        </p:nvPicPr>
        <p:blipFill>
          <a:blip r:embed="rId3"/>
          <a:srcRect/>
          <a:stretch>
            <a:fillRect/>
          </a:stretch>
        </p:blipFill>
        <p:spPr bwMode="auto">
          <a:xfrm>
            <a:off x="4267200" y="4267200"/>
            <a:ext cx="2159000" cy="2590800"/>
          </a:xfrm>
          <a:prstGeom prst="rect">
            <a:avLst/>
          </a:prstGeom>
          <a:noFill/>
          <a:ln w="9525">
            <a:noFill/>
            <a:miter lim="800000"/>
            <a:headEnd/>
            <a:tailEnd/>
          </a:ln>
        </p:spPr>
      </p:pic>
      <p:pic>
        <p:nvPicPr>
          <p:cNvPr id="6" name="Picture 11" descr="8"/>
          <p:cNvPicPr>
            <a:picLocks noChangeAspect="1" noChangeArrowheads="1" noCrop="1"/>
          </p:cNvPicPr>
          <p:nvPr/>
        </p:nvPicPr>
        <p:blipFill>
          <a:blip r:embed="rId3"/>
          <a:srcRect/>
          <a:stretch>
            <a:fillRect/>
          </a:stretch>
        </p:blipFill>
        <p:spPr bwMode="auto">
          <a:xfrm>
            <a:off x="6781800" y="1600200"/>
            <a:ext cx="2159000" cy="2590800"/>
          </a:xfrm>
          <a:prstGeom prst="rect">
            <a:avLst/>
          </a:prstGeom>
          <a:noFill/>
          <a:ln w="9525">
            <a:noFill/>
            <a:miter lim="800000"/>
            <a:headEnd/>
            <a:tailEnd/>
          </a:ln>
        </p:spPr>
      </p:pic>
      <p:pic>
        <p:nvPicPr>
          <p:cNvPr id="7" name="Picture 11" descr="8"/>
          <p:cNvPicPr>
            <a:picLocks noChangeAspect="1" noChangeArrowheads="1" noCrop="1"/>
          </p:cNvPicPr>
          <p:nvPr/>
        </p:nvPicPr>
        <p:blipFill>
          <a:blip r:embed="rId3"/>
          <a:srcRect/>
          <a:stretch>
            <a:fillRect/>
          </a:stretch>
        </p:blipFill>
        <p:spPr bwMode="auto">
          <a:xfrm>
            <a:off x="1524000" y="1066800"/>
            <a:ext cx="2159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op 80 Hình nền ppt ngộ nghĩnh ( đẹp dễ thương) - BYTUON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WordArt 20"/>
          <p:cNvSpPr>
            <a:spLocks noChangeArrowheads="1" noChangeShapeType="1" noTextEdit="1"/>
          </p:cNvSpPr>
          <p:nvPr/>
        </p:nvSpPr>
        <p:spPr bwMode="auto">
          <a:xfrm>
            <a:off x="228600" y="2057400"/>
            <a:ext cx="7620000" cy="1676400"/>
          </a:xfrm>
          <a:prstGeom prst="rect">
            <a:avLst/>
          </a:prstGeom>
        </p:spPr>
        <p:txBody>
          <a:bodyPr wrap="none" fromWordArt="1">
            <a:prstTxWarp prst="textPlain">
              <a:avLst>
                <a:gd name="adj" fmla="val 50000"/>
              </a:avLst>
            </a:prstTxWarp>
          </a:bodyPr>
          <a:lstStyle/>
          <a:p>
            <a:pPr algn="ctr"/>
            <a:r>
              <a:rPr lang="vi-VN" sz="3600" b="1" kern="10">
                <a:ln w="12700">
                  <a:solidFill>
                    <a:srgbClr val="FF0000"/>
                  </a:solidFill>
                  <a:round/>
                  <a:headEnd/>
                  <a:tailEnd/>
                </a:ln>
                <a:effectLst>
                  <a:outerShdw dist="35921" dir="2700000" sy="50000" kx="2115830" algn="bl" rotWithShape="0">
                    <a:srgbClr val="C0C0C0">
                      <a:alpha val="79999"/>
                    </a:srgbClr>
                  </a:outerShdw>
                </a:effectLst>
                <a:latin typeface="Times New Roman"/>
                <a:cs typeface="Times New Roman"/>
              </a:rPr>
              <a:t>Bài học đến đây kết thúc</a:t>
            </a:r>
            <a:r>
              <a:rPr lang="vi-VN" sz="3600" b="1" kern="1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latin typeface="Times New Roman"/>
                <a:cs typeface="Times New Roman"/>
              </a:rPr>
              <a:t>!</a:t>
            </a:r>
            <a:endParaRPr lang="en-US" sz="3600" b="1" kern="1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4" name="WordArt 20"/>
          <p:cNvSpPr>
            <a:spLocks noChangeArrowheads="1" noChangeShapeType="1" noTextEdit="1"/>
          </p:cNvSpPr>
          <p:nvPr/>
        </p:nvSpPr>
        <p:spPr bwMode="auto">
          <a:xfrm>
            <a:off x="228600" y="3886200"/>
            <a:ext cx="8305800" cy="12192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00B0F0"/>
                </a:solidFill>
                <a:effectLst>
                  <a:outerShdw dist="35921" dir="2700000" sy="50000" kx="2115830" algn="bl" rotWithShape="0">
                    <a:srgbClr val="C0C0C0">
                      <a:alpha val="79999"/>
                    </a:srgbClr>
                  </a:outerShdw>
                </a:effectLst>
                <a:latin typeface="Times New Roman"/>
                <a:cs typeface="Times New Roman"/>
              </a:rPr>
              <a:t>Chúc thầy cô vui khỏe,</a:t>
            </a:r>
          </a:p>
          <a:p>
            <a:pPr algn="ctr"/>
            <a:r>
              <a:rPr lang="en-US" sz="3600" b="1" kern="10">
                <a:ln w="12700">
                  <a:solidFill>
                    <a:srgbClr val="FF0000"/>
                  </a:solidFill>
                  <a:round/>
                  <a:headEnd/>
                  <a:tailEnd/>
                </a:ln>
                <a:solidFill>
                  <a:srgbClr val="00B0F0"/>
                </a:solidFill>
                <a:effectLst>
                  <a:outerShdw dist="35921" dir="2700000" sy="50000" kx="2115830" algn="bl" rotWithShape="0">
                    <a:srgbClr val="C0C0C0">
                      <a:alpha val="79999"/>
                    </a:srgbClr>
                  </a:outerShdw>
                </a:effectLst>
                <a:latin typeface="Times New Roman"/>
                <a:cs typeface="Times New Roman"/>
              </a:rPr>
              <a:t>Mong các em tiến bộ</a:t>
            </a:r>
            <a:r>
              <a:rPr lang="en-US" sz="3600" b="1" kern="1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latin typeface="Times New Roman"/>
                <a:cs typeface="Times New Roman"/>
              </a:rPr>
              <a:t>.</a:t>
            </a:r>
          </a:p>
        </p:txBody>
      </p:sp>
      <p:pic>
        <p:nvPicPr>
          <p:cNvPr id="5" name="Picture 15" descr="bird"/>
          <p:cNvPicPr>
            <a:picLocks noChangeAspect="1" noChangeArrowheads="1" noCrop="1"/>
          </p:cNvPicPr>
          <p:nvPr/>
        </p:nvPicPr>
        <p:blipFill>
          <a:blip r:embed="rId3"/>
          <a:srcRect/>
          <a:stretch>
            <a:fillRect/>
          </a:stretch>
        </p:blipFill>
        <p:spPr bwMode="auto">
          <a:xfrm flipH="1">
            <a:off x="7696200" y="5410200"/>
            <a:ext cx="723900" cy="723900"/>
          </a:xfrm>
          <a:prstGeom prst="rect">
            <a:avLst/>
          </a:prstGeom>
          <a:noFill/>
          <a:ln w="9525">
            <a:noFill/>
            <a:miter lim="800000"/>
            <a:headEnd/>
            <a:tailEnd/>
          </a:ln>
        </p:spPr>
      </p:pic>
      <p:pic>
        <p:nvPicPr>
          <p:cNvPr id="6" name="Picture 19" descr="bird"/>
          <p:cNvPicPr>
            <a:picLocks noChangeAspect="1" noChangeArrowheads="1" noCrop="1"/>
          </p:cNvPicPr>
          <p:nvPr/>
        </p:nvPicPr>
        <p:blipFill>
          <a:blip r:embed="rId3"/>
          <a:srcRect/>
          <a:stretch>
            <a:fillRect/>
          </a:stretch>
        </p:blipFill>
        <p:spPr bwMode="auto">
          <a:xfrm rot="-820279">
            <a:off x="532492" y="5333092"/>
            <a:ext cx="723900" cy="723900"/>
          </a:xfrm>
          <a:prstGeom prst="rect">
            <a:avLst/>
          </a:prstGeom>
          <a:noFill/>
          <a:ln w="9525">
            <a:noFill/>
            <a:miter lim="800000"/>
            <a:headEnd/>
            <a:tailEnd/>
          </a:ln>
        </p:spPr>
      </p:pic>
      <p:pic>
        <p:nvPicPr>
          <p:cNvPr id="7" name="Picture 12" descr="bird"/>
          <p:cNvPicPr>
            <a:picLocks noChangeAspect="1" noChangeArrowheads="1" noCrop="1"/>
          </p:cNvPicPr>
          <p:nvPr/>
        </p:nvPicPr>
        <p:blipFill>
          <a:blip r:embed="rId3"/>
          <a:srcRect/>
          <a:stretch>
            <a:fillRect/>
          </a:stretch>
        </p:blipFill>
        <p:spPr bwMode="auto">
          <a:xfrm flipH="1">
            <a:off x="7924800" y="0"/>
            <a:ext cx="723900" cy="723900"/>
          </a:xfrm>
          <a:prstGeom prst="rect">
            <a:avLst/>
          </a:prstGeom>
          <a:noFill/>
          <a:ln w="9525">
            <a:noFill/>
            <a:miter lim="800000"/>
            <a:headEnd/>
            <a:tailEnd/>
          </a:ln>
        </p:spPr>
      </p:pic>
      <p:pic>
        <p:nvPicPr>
          <p:cNvPr id="8" name="Picture 16" descr="bird"/>
          <p:cNvPicPr>
            <a:picLocks noChangeAspect="1" noChangeArrowheads="1" noCrop="1"/>
          </p:cNvPicPr>
          <p:nvPr/>
        </p:nvPicPr>
        <p:blipFill>
          <a:blip r:embed="rId3"/>
          <a:srcRect/>
          <a:stretch>
            <a:fillRect/>
          </a:stretch>
        </p:blipFill>
        <p:spPr bwMode="auto">
          <a:xfrm flipH="1">
            <a:off x="7543800" y="2362200"/>
            <a:ext cx="723900" cy="723900"/>
          </a:xfrm>
          <a:prstGeom prst="rect">
            <a:avLst/>
          </a:prstGeom>
          <a:noFill/>
          <a:ln w="9525">
            <a:noFill/>
            <a:miter lim="800000"/>
            <a:headEnd/>
            <a:tailEnd/>
          </a:ln>
        </p:spPr>
      </p:pic>
      <p:pic>
        <p:nvPicPr>
          <p:cNvPr id="9" name="Picture 13" descr="bird"/>
          <p:cNvPicPr>
            <a:picLocks noChangeAspect="1" noChangeArrowheads="1" noCrop="1"/>
          </p:cNvPicPr>
          <p:nvPr/>
        </p:nvPicPr>
        <p:blipFill>
          <a:blip r:embed="rId3"/>
          <a:srcRect/>
          <a:stretch>
            <a:fillRect/>
          </a:stretch>
        </p:blipFill>
        <p:spPr bwMode="auto">
          <a:xfrm flipH="1">
            <a:off x="8420100" y="2133600"/>
            <a:ext cx="723900" cy="723900"/>
          </a:xfrm>
          <a:prstGeom prst="rect">
            <a:avLst/>
          </a:prstGeom>
          <a:noFill/>
          <a:ln w="9525">
            <a:noFill/>
            <a:miter lim="800000"/>
            <a:headEnd/>
            <a:tailEnd/>
          </a:ln>
        </p:spPr>
      </p:pic>
      <p:pic>
        <p:nvPicPr>
          <p:cNvPr id="10" name="Picture 17" descr="bird"/>
          <p:cNvPicPr>
            <a:picLocks noChangeAspect="1" noChangeArrowheads="1" noCrop="1"/>
          </p:cNvPicPr>
          <p:nvPr/>
        </p:nvPicPr>
        <p:blipFill>
          <a:blip r:embed="rId3"/>
          <a:srcRect/>
          <a:stretch>
            <a:fillRect/>
          </a:stretch>
        </p:blipFill>
        <p:spPr bwMode="auto">
          <a:xfrm>
            <a:off x="2438400" y="0"/>
            <a:ext cx="723900" cy="723900"/>
          </a:xfrm>
          <a:prstGeom prst="rect">
            <a:avLst/>
          </a:prstGeom>
          <a:noFill/>
          <a:ln w="9525">
            <a:noFill/>
            <a:miter lim="800000"/>
            <a:headEnd/>
            <a:tailEnd/>
          </a:ln>
        </p:spPr>
      </p:pic>
      <p:pic>
        <p:nvPicPr>
          <p:cNvPr id="11" name="Picture 9" descr="bird"/>
          <p:cNvPicPr>
            <a:picLocks noChangeAspect="1" noChangeArrowheads="1" noCrop="1"/>
          </p:cNvPicPr>
          <p:nvPr/>
        </p:nvPicPr>
        <p:blipFill>
          <a:blip r:embed="rId3"/>
          <a:srcRect/>
          <a:stretch>
            <a:fillRect/>
          </a:stretch>
        </p:blipFill>
        <p:spPr bwMode="auto">
          <a:xfrm>
            <a:off x="457200" y="990600"/>
            <a:ext cx="952500" cy="952500"/>
          </a:xfrm>
          <a:prstGeom prst="rect">
            <a:avLst/>
          </a:prstGeom>
          <a:noFill/>
          <a:ln w="9525">
            <a:noFill/>
            <a:miter lim="800000"/>
            <a:headEnd/>
            <a:tailEnd/>
          </a:ln>
        </p:spPr>
      </p:pic>
      <p:pic>
        <p:nvPicPr>
          <p:cNvPr id="12" name="Picture 18" descr="bird"/>
          <p:cNvPicPr>
            <a:picLocks noChangeAspect="1" noChangeArrowheads="1" noCrop="1"/>
          </p:cNvPicPr>
          <p:nvPr/>
        </p:nvPicPr>
        <p:blipFill>
          <a:blip r:embed="rId3"/>
          <a:srcRect/>
          <a:stretch>
            <a:fillRect/>
          </a:stretch>
        </p:blipFill>
        <p:spPr bwMode="auto">
          <a:xfrm>
            <a:off x="1752600" y="1981200"/>
            <a:ext cx="723900" cy="72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3"/>
                                        </p:tgtEl>
                                        <p:attrNameLst>
                                          <p:attrName>style.color</p:attrName>
                                        </p:attrNameLst>
                                      </p:cBhvr>
                                      <p:to>
                                        <a:schemeClr val="bg1"/>
                                      </p:to>
                                    </p:animClr>
                                    <p:animClr clrSpc="rgb" dir="cw">
                                      <p:cBhvr>
                                        <p:cTn id="7" dur="250" autoRev="1" fill="hold"/>
                                        <p:tgtEl>
                                          <p:spTgt spid="3"/>
                                        </p:tgtEl>
                                        <p:attrNameLst>
                                          <p:attrName>fillcolor</p:attrName>
                                        </p:attrNameLst>
                                      </p:cBhvr>
                                      <p:to>
                                        <a:schemeClr val="bg1"/>
                                      </p:to>
                                    </p:animClr>
                                    <p:set>
                                      <p:cBhvr>
                                        <p:cTn id="8" dur="250" autoRev="1" fill="hold"/>
                                        <p:tgtEl>
                                          <p:spTgt spid="3"/>
                                        </p:tgtEl>
                                        <p:attrNameLst>
                                          <p:attrName>fill.type</p:attrName>
                                        </p:attrNameLst>
                                      </p:cBhvr>
                                      <p:to>
                                        <p:strVal val="solid"/>
                                      </p:to>
                                    </p:set>
                                    <p:set>
                                      <p:cBhvr>
                                        <p:cTn id="9" dur="250" autoRev="1" fill="hold"/>
                                        <p:tgtEl>
                                          <p:spTgt spid="3"/>
                                        </p:tgtEl>
                                        <p:attrNameLst>
                                          <p:attrName>fill.on</p:attrName>
                                        </p:attrNameLst>
                                      </p:cBhvr>
                                      <p:to>
                                        <p:strVal val="true"/>
                                      </p:to>
                                    </p:set>
                                  </p:childTnLst>
                                </p:cTn>
                              </p:par>
                              <p:par>
                                <p:cTn id="10" presetID="27" presetClass="emph" presetSubtype="0" repeatCount="indefinite" fill="hold" grpId="0" nodeType="withEffect">
                                  <p:stCondLst>
                                    <p:cond delay="0"/>
                                  </p:stCondLst>
                                  <p:iterate type="lt">
                                    <p:tmPct val="0"/>
                                  </p:iterate>
                                  <p:childTnLst>
                                    <p:animClr clrSpc="rgb" dir="cw">
                                      <p:cBhvr override="childStyle">
                                        <p:cTn id="11" dur="250" autoRev="1" fill="hold"/>
                                        <p:tgtEl>
                                          <p:spTgt spid="4"/>
                                        </p:tgtEl>
                                        <p:attrNameLst>
                                          <p:attrName>style.color</p:attrName>
                                        </p:attrNameLst>
                                      </p:cBhvr>
                                      <p:to>
                                        <a:schemeClr val="bg1"/>
                                      </p:to>
                                    </p:animClr>
                                    <p:animClr clrSpc="rgb" dir="cw">
                                      <p:cBhvr>
                                        <p:cTn id="12" dur="250" autoRev="1" fill="hold"/>
                                        <p:tgtEl>
                                          <p:spTgt spid="4"/>
                                        </p:tgtEl>
                                        <p:attrNameLst>
                                          <p:attrName>fillcolor</p:attrName>
                                        </p:attrNameLst>
                                      </p:cBhvr>
                                      <p:to>
                                        <a:schemeClr val="bg1"/>
                                      </p:to>
                                    </p:animClr>
                                    <p:set>
                                      <p:cBhvr>
                                        <p:cTn id="13" dur="250" autoRev="1" fill="hold"/>
                                        <p:tgtEl>
                                          <p:spTgt spid="4"/>
                                        </p:tgtEl>
                                        <p:attrNameLst>
                                          <p:attrName>fill.type</p:attrName>
                                        </p:attrNameLst>
                                      </p:cBhvr>
                                      <p:to>
                                        <p:strVal val="solid"/>
                                      </p:to>
                                    </p:set>
                                    <p:set>
                                      <p:cBhvr>
                                        <p:cTn id="14" dur="250" autoRev="1"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với hơn 104 hình nền powerpoint hoa đẹp mới nhất - thtantai2.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loud Callout 2"/>
          <p:cNvSpPr/>
          <p:nvPr/>
        </p:nvSpPr>
        <p:spPr>
          <a:xfrm>
            <a:off x="457200" y="0"/>
            <a:ext cx="8686800" cy="32004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smtClean="0">
                <a:latin typeface="Times New Roman" pitchFamily="18" charset="0"/>
                <a:cs typeface="Times New Roman" pitchFamily="18" charset="0"/>
              </a:rPr>
              <a:t>Để xác định khối lượng riêng của một chất tạo nên vật cần phải xác định được những đại lượng nào? Theo em, cách xác định khối lượng riêng của một vật rắn không thấm nước và của một lượng chất lỏng có khác nhau hay không?</a:t>
            </a:r>
            <a:endParaRPr lang="en-US" sz="2800">
              <a:latin typeface="Times New Roman" pitchFamily="18" charset="0"/>
              <a:cs typeface="Times New Roman" pitchFamily="18" charset="0"/>
            </a:endParaRPr>
          </a:p>
        </p:txBody>
      </p:sp>
      <p:sp>
        <p:nvSpPr>
          <p:cNvPr id="4" name="Rectangle 3"/>
          <p:cNvSpPr/>
          <p:nvPr/>
        </p:nvSpPr>
        <p:spPr>
          <a:xfrm>
            <a:off x="1219200" y="3429000"/>
            <a:ext cx="7696200" cy="2062103"/>
          </a:xfrm>
          <a:prstGeom prst="rect">
            <a:avLst/>
          </a:prstGeom>
        </p:spPr>
        <p:txBody>
          <a:bodyPr wrap="square">
            <a:spAutoFit/>
          </a:bodyPr>
          <a:lstStyle/>
          <a:p>
            <a:r>
              <a:rPr lang="vi-VN" sz="2800" smtClean="0">
                <a:latin typeface="Times New Roman" pitchFamily="18" charset="0"/>
                <a:cs typeface="Times New Roman" pitchFamily="18" charset="0"/>
              </a:rPr>
              <a:t>- </a:t>
            </a:r>
            <a:r>
              <a:rPr lang="vi-VN" sz="3200" b="1" smtClean="0">
                <a:latin typeface="Times New Roman" pitchFamily="18" charset="0"/>
                <a:cs typeface="Times New Roman" pitchFamily="18" charset="0"/>
              </a:rPr>
              <a:t>Để xác định khối lượng riêng của một vật rắn không thấm nước cần phải xác định được những đại lượng là khối lượng và thể tích của vật.</a:t>
            </a:r>
            <a:endParaRPr lang="en-US" sz="3200" b="1">
              <a:latin typeface="Times New Roman" pitchFamily="18" charset="0"/>
              <a:cs typeface="Times New Roman" pitchFamily="18" charset="0"/>
            </a:endParaRPr>
          </a:p>
        </p:txBody>
      </p:sp>
      <p:sp>
        <p:nvSpPr>
          <p:cNvPr id="5" name="Rectangle 4"/>
          <p:cNvSpPr/>
          <p:nvPr/>
        </p:nvSpPr>
        <p:spPr>
          <a:xfrm>
            <a:off x="1447800" y="5288340"/>
            <a:ext cx="7696200" cy="1569660"/>
          </a:xfrm>
          <a:prstGeom prst="rect">
            <a:avLst/>
          </a:prstGeom>
        </p:spPr>
        <p:txBody>
          <a:bodyPr wrap="square">
            <a:spAutoFit/>
          </a:bodyPr>
          <a:lstStyle/>
          <a:p>
            <a:r>
              <a:rPr lang="vi-VN" smtClean="0"/>
              <a:t>- </a:t>
            </a:r>
            <a:r>
              <a:rPr lang="vi-VN" sz="3200" b="1" smtClean="0">
                <a:latin typeface="Times New Roman" pitchFamily="18" charset="0"/>
                <a:cs typeface="Times New Roman" pitchFamily="18" charset="0"/>
              </a:rPr>
              <a:t>Theo em, cách xác định khối lượng riêng của một vật rắn và của một lượng chất lỏng có khác nhau.</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304800"/>
            <a:ext cx="8915400" cy="28194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smtClean="0">
                <a:latin typeface="Times New Roman" pitchFamily="18" charset="0"/>
                <a:cs typeface="Times New Roman" pitchFamily="18" charset="0"/>
              </a:rPr>
              <a:t>Biết được một vật làm bằng chất gì bằng cách đo khối lượng riêng của vật đó</a:t>
            </a:r>
            <a:endParaRPr lang="en-US" sz="3600">
              <a:latin typeface="Times New Roman" pitchFamily="18" charset="0"/>
              <a:cs typeface="Times New Roman" pitchFamily="18" charset="0"/>
            </a:endParaRPr>
          </a:p>
        </p:txBody>
      </p:sp>
      <p:sp>
        <p:nvSpPr>
          <p:cNvPr id="6" name="Cloud Callout 5"/>
          <p:cNvSpPr/>
          <p:nvPr/>
        </p:nvSpPr>
        <p:spPr>
          <a:xfrm>
            <a:off x="0" y="3429000"/>
            <a:ext cx="9144000" cy="28956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smtClean="0">
                <a:latin typeface="Times New Roman" pitchFamily="18" charset="0"/>
                <a:cs typeface="Times New Roman" pitchFamily="18" charset="0"/>
              </a:rPr>
              <a:t>có thể đo khối lượng riêng của vật bằng cách chọn theo một trong các trường hợp đã học sau:</a:t>
            </a: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4">
            <a:extLst>
              <a:ext uri="{FF2B5EF4-FFF2-40B4-BE49-F238E27FC236}">
                <a16:creationId xmlns:a16="http://schemas.microsoft.com/office/drawing/2014/main" xmlns="" id="{CD449EDD-D8C2-4D8C-8B16-8F7B21296596}"/>
              </a:ext>
            </a:extLst>
          </p:cNvPr>
          <p:cNvGrpSpPr/>
          <p:nvPr/>
        </p:nvGrpSpPr>
        <p:grpSpPr>
          <a:xfrm>
            <a:off x="-381000" y="3657600"/>
            <a:ext cx="2349392" cy="2514600"/>
            <a:chOff x="-394350" y="2137754"/>
            <a:chExt cx="2420483" cy="1735287"/>
          </a:xfrm>
        </p:grpSpPr>
        <p:pic>
          <p:nvPicPr>
            <p:cNvPr id="21" name="Picture 20" descr="Shape, background pattern&#10;&#10;Description automatically generated">
              <a:extLst>
                <a:ext uri="{FF2B5EF4-FFF2-40B4-BE49-F238E27FC236}">
                  <a16:creationId xmlns:a16="http://schemas.microsoft.com/office/drawing/2014/main" xmlns="" id="{625C8D64-6255-44DA-8876-254369C0FDD9}"/>
                </a:ext>
              </a:extLst>
            </p:cNvPr>
            <p:cNvPicPr>
              <a:picLocks noChangeAspect="1"/>
            </p:cNvPicPr>
            <p:nvPr/>
          </p:nvPicPr>
          <p:blipFill rotWithShape="1">
            <a:blip r:embed="rId2" cstate="print">
              <a:extLst>
                <a:ext uri="{BEBA8EAE-BF5A-486C-A8C5-ECC9F3942E4B}">
                  <a14:imgProps xmlns:a14="http://schemas.microsoft.com/office/drawing/2010/main" xmlns="">
                    <a14:imgLayer r:embed="">
                      <a14:imgEffect>
                        <a14:backgroundRemoval t="283" b="98586" l="9976" r="89984">
                          <a14:foregroundMark x1="29523" y1="8078" x2="30170" y2="29362"/>
                          <a14:foregroundMark x1="71607" y1="10460" x2="72900" y2="30331"/>
                          <a14:foregroundMark x1="72900" y1="30331" x2="72698" y2="31422"/>
                          <a14:foregroundMark x1="28393" y1="6341" x2="28554" y2="6341"/>
                          <a14:foregroundMark x1="28877" y1="2868" x2="28877" y2="323"/>
                          <a14:foregroundMark x1="27302" y1="93659" x2="28554" y2="98586"/>
                        </a14:backgroundRemoval>
                      </a14:imgEffect>
                    </a14:imgLayer>
                  </a14:imgProps>
                </a:ext>
                <a:ext uri="{28A0092B-C50C-407E-A947-70E740481C1C}">
                  <a14:useLocalDpi xmlns:a14="http://schemas.microsoft.com/office/drawing/2010/main" xmlns="" val="0"/>
                </a:ext>
              </a:extLst>
            </a:blip>
            <a:srcRect r="50309" b="60609"/>
            <a:stretch/>
          </p:blipFill>
          <p:spPr>
            <a:xfrm>
              <a:off x="-394350" y="2137754"/>
              <a:ext cx="2189091" cy="1735287"/>
            </a:xfrm>
            <a:prstGeom prst="rect">
              <a:avLst/>
            </a:prstGeom>
          </p:spPr>
        </p:pic>
        <p:sp>
          <p:nvSpPr>
            <p:cNvPr id="22" name="TextBox 21">
              <a:extLst>
                <a:ext uri="{FF2B5EF4-FFF2-40B4-BE49-F238E27FC236}">
                  <a16:creationId xmlns:a16="http://schemas.microsoft.com/office/drawing/2014/main" xmlns="" id="{C40DABE3-0E16-48EC-9A4A-5620A9CC7A93}"/>
                </a:ext>
              </a:extLst>
            </p:cNvPr>
            <p:cNvSpPr txBox="1"/>
            <p:nvPr/>
          </p:nvSpPr>
          <p:spPr>
            <a:xfrm>
              <a:off x="-237338" y="2819474"/>
              <a:ext cx="226347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C0504D"/>
                    </a:solidFill>
                    <a:prstDash val="solid"/>
                  </a:ln>
                  <a:solidFill>
                    <a:prstClr val="white"/>
                  </a:solidFill>
                  <a:effectLst/>
                  <a:uLnTx/>
                  <a:uFillTx/>
                  <a:latin typeface="Cambria" panose="02040503050406030204" pitchFamily="18" charset="0"/>
                  <a:ea typeface="Cambria" panose="02040503050406030204" pitchFamily="18" charset="0"/>
                  <a:cs typeface="Itim" panose="00000500000000000000" pitchFamily="2" charset="-34"/>
                </a:rPr>
                <a:t>3</a:t>
              </a:r>
            </a:p>
          </p:txBody>
        </p:sp>
      </p:grpSp>
      <p:grpSp>
        <p:nvGrpSpPr>
          <p:cNvPr id="5" name="Group 53">
            <a:extLst>
              <a:ext uri="{FF2B5EF4-FFF2-40B4-BE49-F238E27FC236}">
                <a16:creationId xmlns:a16="http://schemas.microsoft.com/office/drawing/2014/main" xmlns="" id="{18B2E76E-8476-45BF-802B-C48519823F45}"/>
              </a:ext>
            </a:extLst>
          </p:cNvPr>
          <p:cNvGrpSpPr/>
          <p:nvPr/>
        </p:nvGrpSpPr>
        <p:grpSpPr>
          <a:xfrm>
            <a:off x="-381000" y="2438400"/>
            <a:ext cx="1981200" cy="2286000"/>
            <a:chOff x="-414115" y="1362980"/>
            <a:chExt cx="2189091" cy="1617662"/>
          </a:xfrm>
        </p:grpSpPr>
        <p:pic>
          <p:nvPicPr>
            <p:cNvPr id="19" name="Picture 18" descr="Shape, background pattern&#10;&#10;Description automatically generated">
              <a:extLst>
                <a:ext uri="{FF2B5EF4-FFF2-40B4-BE49-F238E27FC236}">
                  <a16:creationId xmlns:a16="http://schemas.microsoft.com/office/drawing/2014/main" xmlns="" id="{FD97BD6E-A428-4B47-8E60-30A10B2A567B}"/>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83" b="98586" l="9976" r="89984">
                          <a14:foregroundMark x1="29523" y1="8078" x2="30170" y2="29362"/>
                          <a14:foregroundMark x1="71607" y1="10460" x2="72900" y2="30331"/>
                          <a14:foregroundMark x1="72900" y1="30331" x2="72698" y2="31422"/>
                          <a14:foregroundMark x1="28393" y1="6341" x2="28554" y2="6341"/>
                          <a14:foregroundMark x1="28877" y1="2868" x2="28877" y2="323"/>
                          <a14:foregroundMark x1="27302" y1="93659" x2="28554" y2="98586"/>
                        </a14:backgroundRemoval>
                      </a14:imgEffect>
                    </a14:imgLayer>
                  </a14:imgProps>
                </a:ext>
                <a:ext uri="{28A0092B-C50C-407E-A947-70E740481C1C}">
                  <a14:useLocalDpi xmlns:a14="http://schemas.microsoft.com/office/drawing/2010/main" xmlns="" val="0"/>
                </a:ext>
              </a:extLst>
            </a:blip>
            <a:srcRect r="50309" b="60609"/>
            <a:stretch/>
          </p:blipFill>
          <p:spPr>
            <a:xfrm>
              <a:off x="-414115" y="1362980"/>
              <a:ext cx="2189091" cy="1617662"/>
            </a:xfrm>
            <a:prstGeom prst="rect">
              <a:avLst/>
            </a:prstGeom>
          </p:spPr>
        </p:pic>
        <p:sp>
          <p:nvSpPr>
            <p:cNvPr id="20" name="TextBox 19">
              <a:extLst>
                <a:ext uri="{FF2B5EF4-FFF2-40B4-BE49-F238E27FC236}">
                  <a16:creationId xmlns:a16="http://schemas.microsoft.com/office/drawing/2014/main" xmlns="" id="{A1E220A9-4EEB-414D-9594-5BEEAFB925F5}"/>
                </a:ext>
              </a:extLst>
            </p:cNvPr>
            <p:cNvSpPr txBox="1"/>
            <p:nvPr/>
          </p:nvSpPr>
          <p:spPr>
            <a:xfrm>
              <a:off x="298996" y="1962558"/>
              <a:ext cx="1188845"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C0504D"/>
                    </a:solidFill>
                    <a:prstDash val="solid"/>
                  </a:ln>
                  <a:solidFill>
                    <a:prstClr val="white"/>
                  </a:solidFill>
                  <a:effectLst/>
                  <a:uLnTx/>
                  <a:uFillTx/>
                  <a:latin typeface="Cambria" panose="02040503050406030204" pitchFamily="18" charset="0"/>
                  <a:ea typeface="Cambria" panose="02040503050406030204" pitchFamily="18" charset="0"/>
                  <a:cs typeface="Itim" panose="00000500000000000000" pitchFamily="2" charset="-34"/>
                </a:rPr>
                <a:t>2</a:t>
              </a:r>
            </a:p>
          </p:txBody>
        </p:sp>
      </p:grpSp>
      <p:pic>
        <p:nvPicPr>
          <p:cNvPr id="59" name="Picture 5">
            <a:extLst>
              <a:ext uri="{FF2B5EF4-FFF2-40B4-BE49-F238E27FC236}">
                <a16:creationId xmlns:a16="http://schemas.microsoft.com/office/drawing/2014/main" xmlns="" id="{274B9EBB-80B8-4FB6-86F9-F937FABEBFD3}"/>
              </a:ext>
            </a:extLst>
          </p:cNvPr>
          <p:cNvPicPr>
            <a:picLocks noChangeAspect="1"/>
          </p:cNvPicPr>
          <p:nvPr/>
        </p:nvPicPr>
        <p:blipFill>
          <a:blip r:embed="rId4"/>
          <a:srcRect/>
          <a:stretch>
            <a:fillRect/>
          </a:stretch>
        </p:blipFill>
        <p:spPr>
          <a:xfrm>
            <a:off x="5959206" y="-28017"/>
            <a:ext cx="3216406" cy="1580805"/>
          </a:xfrm>
          <a:prstGeom prst="rect">
            <a:avLst/>
          </a:prstGeom>
        </p:spPr>
      </p:pic>
      <p:pic>
        <p:nvPicPr>
          <p:cNvPr id="29" name="Picture 8">
            <a:extLst>
              <a:ext uri="{FF2B5EF4-FFF2-40B4-BE49-F238E27FC236}">
                <a16:creationId xmlns:a16="http://schemas.microsoft.com/office/drawing/2014/main" xmlns="" id="{A50DA0DB-E65D-4C36-9891-FBBE4865F233}"/>
              </a:ext>
            </a:extLst>
          </p:cNvPr>
          <p:cNvPicPr>
            <a:picLocks noChangeAspect="1"/>
          </p:cNvPicPr>
          <p:nvPr/>
        </p:nvPicPr>
        <p:blipFill>
          <a:blip r:embed="rId5"/>
          <a:srcRect/>
          <a:stretch>
            <a:fillRect/>
          </a:stretch>
        </p:blipFill>
        <p:spPr>
          <a:xfrm>
            <a:off x="0" y="0"/>
            <a:ext cx="2834642" cy="3519681"/>
          </a:xfrm>
          <a:prstGeom prst="rect">
            <a:avLst/>
          </a:prstGeom>
        </p:spPr>
      </p:pic>
      <p:grpSp>
        <p:nvGrpSpPr>
          <p:cNvPr id="6" name="Group 51">
            <a:extLst>
              <a:ext uri="{FF2B5EF4-FFF2-40B4-BE49-F238E27FC236}">
                <a16:creationId xmlns:a16="http://schemas.microsoft.com/office/drawing/2014/main" xmlns="" id="{4B989CA4-3157-4008-BBD4-DB5E4C4ACEE0}"/>
              </a:ext>
            </a:extLst>
          </p:cNvPr>
          <p:cNvGrpSpPr/>
          <p:nvPr/>
        </p:nvGrpSpPr>
        <p:grpSpPr>
          <a:xfrm>
            <a:off x="1884061" y="-16114"/>
            <a:ext cx="6816299" cy="1193716"/>
            <a:chOff x="2512082" y="-16114"/>
            <a:chExt cx="9088398" cy="1193716"/>
          </a:xfrm>
        </p:grpSpPr>
        <p:pic>
          <p:nvPicPr>
            <p:cNvPr id="12" name="图片 4">
              <a:extLst>
                <a:ext uri="{FF2B5EF4-FFF2-40B4-BE49-F238E27FC236}">
                  <a16:creationId xmlns:a16="http://schemas.microsoft.com/office/drawing/2014/main" xmlns="" id="{7EA7ED62-D480-478E-A975-E8F766D8AD78}"/>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354" t="16815" r="-3354" b="6696"/>
            <a:stretch/>
          </p:blipFill>
          <p:spPr>
            <a:xfrm>
              <a:off x="2512082" y="-16114"/>
              <a:ext cx="9088398" cy="1193716"/>
            </a:xfrm>
            <a:prstGeom prst="rect">
              <a:avLst/>
            </a:prstGeom>
          </p:spPr>
        </p:pic>
        <p:sp>
          <p:nvSpPr>
            <p:cNvPr id="7" name="TextBox 6">
              <a:extLst>
                <a:ext uri="{FF2B5EF4-FFF2-40B4-BE49-F238E27FC236}">
                  <a16:creationId xmlns:a16="http://schemas.microsoft.com/office/drawing/2014/main" xmlns="" id="{DC843CBA-9765-4119-A511-DCC51810D051}"/>
                </a:ext>
              </a:extLst>
            </p:cNvPr>
            <p:cNvSpPr txBox="1"/>
            <p:nvPr/>
          </p:nvSpPr>
          <p:spPr>
            <a:xfrm>
              <a:off x="2906349" y="64335"/>
              <a:ext cx="753812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solidFill>
                      <a:srgbClr val="C0504D"/>
                    </a:solidFill>
                    <a:prstDash val="solid"/>
                  </a:ln>
                  <a:effectLst/>
                  <a:uLnTx/>
                  <a:uFillTx/>
                  <a:latin typeface="Times New Roman" pitchFamily="18" charset="0"/>
                  <a:ea typeface="Cambria" panose="02040503050406030204" pitchFamily="18" charset="0"/>
                  <a:cs typeface="Times New Roman" pitchFamily="18" charset="0"/>
                </a:rPr>
                <a:t>NỘI </a:t>
              </a:r>
              <a:r>
                <a:rPr kumimoji="0" lang="en-US" sz="4000" b="1" i="0" u="none" strike="noStrike" kern="1200" cap="none" spc="0" normalizeH="0" baseline="0" noProof="0" smtClean="0">
                  <a:ln w="22225">
                    <a:solidFill>
                      <a:srgbClr val="C0504D"/>
                    </a:solidFill>
                    <a:prstDash val="solid"/>
                  </a:ln>
                  <a:effectLst/>
                  <a:uLnTx/>
                  <a:uFillTx/>
                  <a:latin typeface="Times New Roman" pitchFamily="18" charset="0"/>
                  <a:ea typeface="Cambria" panose="02040503050406030204" pitchFamily="18" charset="0"/>
                  <a:cs typeface="Times New Roman" pitchFamily="18" charset="0"/>
                </a:rPr>
                <a:t>DUNG</a:t>
              </a:r>
              <a:endParaRPr kumimoji="0" lang="en-US" sz="4000" b="1" i="0" u="none" strike="noStrike" kern="1200" cap="none" spc="0" normalizeH="0" baseline="0" noProof="0" dirty="0">
                <a:ln w="22225">
                  <a:solidFill>
                    <a:srgbClr val="C0504D"/>
                  </a:solidFill>
                  <a:prstDash val="solid"/>
                </a:ln>
                <a:effectLst/>
                <a:uLnTx/>
                <a:uFillTx/>
                <a:latin typeface="Times New Roman" pitchFamily="18" charset="0"/>
                <a:ea typeface="Cambria" panose="02040503050406030204" pitchFamily="18" charset="0"/>
                <a:cs typeface="Times New Roman" pitchFamily="18" charset="0"/>
              </a:endParaRPr>
            </a:p>
          </p:txBody>
        </p:sp>
      </p:grpSp>
      <p:grpSp>
        <p:nvGrpSpPr>
          <p:cNvPr id="8" name="组合 10">
            <a:extLst>
              <a:ext uri="{FF2B5EF4-FFF2-40B4-BE49-F238E27FC236}">
                <a16:creationId xmlns:a16="http://schemas.microsoft.com/office/drawing/2014/main" xmlns="" id="{044958BF-A629-4BEF-BAEE-8894E603752B}"/>
              </a:ext>
            </a:extLst>
          </p:cNvPr>
          <p:cNvGrpSpPr/>
          <p:nvPr/>
        </p:nvGrpSpPr>
        <p:grpSpPr>
          <a:xfrm>
            <a:off x="1524000" y="1295400"/>
            <a:ext cx="7391400" cy="1371600"/>
            <a:chOff x="5206596" y="-409334"/>
            <a:chExt cx="2476500" cy="1371600"/>
          </a:xfrm>
        </p:grpSpPr>
        <p:sp>
          <p:nvSpPr>
            <p:cNvPr id="15" name="矩形: 圆角 8">
              <a:extLst>
                <a:ext uri="{FF2B5EF4-FFF2-40B4-BE49-F238E27FC236}">
                  <a16:creationId xmlns:a16="http://schemas.microsoft.com/office/drawing/2014/main" xmlns="" id="{462A787C-A203-4384-9E5A-F32B7FA2C3F0}"/>
                </a:ext>
              </a:extLst>
            </p:cNvPr>
            <p:cNvSpPr/>
            <p:nvPr/>
          </p:nvSpPr>
          <p:spPr>
            <a:xfrm>
              <a:off x="5206596" y="-409334"/>
              <a:ext cx="2476500" cy="1371600"/>
            </a:xfrm>
            <a:prstGeom prst="roundRect">
              <a:avLst/>
            </a:prstGeom>
            <a:solidFill>
              <a:schemeClr val="accent6">
                <a:lumMod val="40000"/>
                <a:lumOff val="6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sp>
          <p:nvSpPr>
            <p:cNvPr id="16" name="文本框 2">
              <a:extLst>
                <a:ext uri="{FF2B5EF4-FFF2-40B4-BE49-F238E27FC236}">
                  <a16:creationId xmlns:a16="http://schemas.microsoft.com/office/drawing/2014/main" xmlns="" id="{2D713F31-05B9-4E52-A912-2D0371AF0AFE}"/>
                </a:ext>
              </a:extLst>
            </p:cNvPr>
            <p:cNvSpPr txBox="1"/>
            <p:nvPr/>
          </p:nvSpPr>
          <p:spPr>
            <a:xfrm>
              <a:off x="5232947" y="-256934"/>
              <a:ext cx="2394014" cy="1200329"/>
            </a:xfrm>
            <a:prstGeom prst="rect">
              <a:avLst/>
            </a:prstGeom>
            <a:noFill/>
          </p:spPr>
          <p:txBody>
            <a:bodyPr wrap="square" rtlCol="0">
              <a:spAutoFit/>
            </a:bodyPr>
            <a:lstStyle/>
            <a:p>
              <a:pPr algn="just" defTabSz="1219170">
                <a:buClr>
                  <a:prstClr val="black"/>
                </a:buClr>
                <a:defRPr/>
              </a:pPr>
              <a:r>
                <a:rPr lang="vi-VN" sz="3600" b="1" smtClean="0">
                  <a:latin typeface="+mj-lt"/>
                  <a:ea typeface="Cambria" panose="02040503050406030204" pitchFamily="18" charset="0"/>
                </a:rPr>
                <a:t>Xác định khối lượng riêng của một khối hình hộp chữ nhật </a:t>
              </a:r>
              <a:endParaRPr lang="en-US" sz="3600" b="1" dirty="0">
                <a:latin typeface="+mj-lt"/>
                <a:ea typeface="Cambria" panose="02040503050406030204" pitchFamily="18" charset="0"/>
              </a:endParaRPr>
            </a:p>
          </p:txBody>
        </p:sp>
      </p:grpSp>
      <p:grpSp>
        <p:nvGrpSpPr>
          <p:cNvPr id="9" name="Group 52">
            <a:extLst>
              <a:ext uri="{FF2B5EF4-FFF2-40B4-BE49-F238E27FC236}">
                <a16:creationId xmlns:a16="http://schemas.microsoft.com/office/drawing/2014/main" xmlns="" id="{43FDE583-EC44-4400-8F8B-E9827C91C126}"/>
              </a:ext>
            </a:extLst>
          </p:cNvPr>
          <p:cNvGrpSpPr/>
          <p:nvPr/>
        </p:nvGrpSpPr>
        <p:grpSpPr>
          <a:xfrm>
            <a:off x="-381000" y="1143000"/>
            <a:ext cx="2209800" cy="2209800"/>
            <a:chOff x="-345592" y="601675"/>
            <a:chExt cx="2272982" cy="1455024"/>
          </a:xfrm>
        </p:grpSpPr>
        <p:pic>
          <p:nvPicPr>
            <p:cNvPr id="17" name="Picture 16" descr="Shape, background pattern&#10;&#10;Description automatically generated">
              <a:extLst>
                <a:ext uri="{FF2B5EF4-FFF2-40B4-BE49-F238E27FC236}">
                  <a16:creationId xmlns:a16="http://schemas.microsoft.com/office/drawing/2014/main" xmlns="" id="{3C762C10-4D96-4E3E-91C4-1ECD64DB0E25}"/>
                </a:ext>
              </a:extLst>
            </p:cNvPr>
            <p:cNvPicPr>
              <a:picLocks noChangeAspect="1"/>
            </p:cNvPicPr>
            <p:nvPr/>
          </p:nvPicPr>
          <p:blipFill rotWithShape="1">
            <a:blip r:embed="rId7" cstate="print">
              <a:extLst>
                <a:ext uri="{BEBA8EAE-BF5A-486C-A8C5-ECC9F3942E4B}">
                  <a14:imgProps xmlns:a14="http://schemas.microsoft.com/office/drawing/2010/main" xmlns="">
                    <a14:imgLayer r:embed="">
                      <a14:imgEffect>
                        <a14:backgroundRemoval t="283" b="98586" l="9976" r="89984">
                          <a14:foregroundMark x1="29523" y1="8078" x2="30170" y2="29362"/>
                          <a14:foregroundMark x1="71607" y1="10460" x2="72900" y2="30331"/>
                          <a14:foregroundMark x1="72900" y1="30331" x2="72698" y2="31422"/>
                          <a14:foregroundMark x1="28393" y1="6341" x2="28554" y2="6341"/>
                          <a14:foregroundMark x1="28877" y1="2868" x2="28877" y2="323"/>
                          <a14:foregroundMark x1="27302" y1="93659" x2="28554" y2="98586"/>
                        </a14:backgroundRemoval>
                      </a14:imgEffect>
                    </a14:imgLayer>
                  </a14:imgProps>
                </a:ext>
                <a:ext uri="{28A0092B-C50C-407E-A947-70E740481C1C}">
                  <a14:useLocalDpi xmlns:a14="http://schemas.microsoft.com/office/drawing/2010/main" xmlns="" val="0"/>
                </a:ext>
              </a:extLst>
            </a:blip>
            <a:srcRect r="50309" b="60609"/>
            <a:stretch/>
          </p:blipFill>
          <p:spPr>
            <a:xfrm>
              <a:off x="-345592" y="601675"/>
              <a:ext cx="2032621" cy="1455024"/>
            </a:xfrm>
            <a:prstGeom prst="rect">
              <a:avLst/>
            </a:prstGeom>
          </p:spPr>
        </p:pic>
        <p:sp>
          <p:nvSpPr>
            <p:cNvPr id="18" name="TextBox 17">
              <a:extLst>
                <a:ext uri="{FF2B5EF4-FFF2-40B4-BE49-F238E27FC236}">
                  <a16:creationId xmlns:a16="http://schemas.microsoft.com/office/drawing/2014/main" xmlns="" id="{08BAAFCB-24D6-4BBB-BD7B-16C2C4C7716F}"/>
                </a:ext>
              </a:extLst>
            </p:cNvPr>
            <p:cNvSpPr txBox="1"/>
            <p:nvPr/>
          </p:nvSpPr>
          <p:spPr>
            <a:xfrm>
              <a:off x="-336081" y="1004363"/>
              <a:ext cx="226347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C0504D"/>
                    </a:solidFill>
                    <a:prstDash val="solid"/>
                  </a:ln>
                  <a:solidFill>
                    <a:prstClr val="white"/>
                  </a:solidFill>
                  <a:effectLst/>
                  <a:uLnTx/>
                  <a:uFillTx/>
                  <a:latin typeface="Cambria" panose="02040503050406030204" pitchFamily="18" charset="0"/>
                  <a:ea typeface="Cambria" panose="02040503050406030204" pitchFamily="18" charset="0"/>
                  <a:cs typeface="Itim" panose="00000500000000000000" pitchFamily="2" charset="-34"/>
                </a:rPr>
                <a:t>1</a:t>
              </a:r>
            </a:p>
          </p:txBody>
        </p:sp>
      </p:grpSp>
      <p:grpSp>
        <p:nvGrpSpPr>
          <p:cNvPr id="10" name="组合 10">
            <a:extLst>
              <a:ext uri="{FF2B5EF4-FFF2-40B4-BE49-F238E27FC236}">
                <a16:creationId xmlns:a16="http://schemas.microsoft.com/office/drawing/2014/main" xmlns="" id="{15871A0A-3459-4C2F-A397-46A7FDC4669B}"/>
              </a:ext>
            </a:extLst>
          </p:cNvPr>
          <p:cNvGrpSpPr/>
          <p:nvPr/>
        </p:nvGrpSpPr>
        <p:grpSpPr>
          <a:xfrm>
            <a:off x="1610413" y="4422257"/>
            <a:ext cx="7381186" cy="1827867"/>
            <a:chOff x="5206606" y="4007229"/>
            <a:chExt cx="2502333" cy="1204573"/>
          </a:xfrm>
        </p:grpSpPr>
        <p:sp>
          <p:nvSpPr>
            <p:cNvPr id="33" name="矩形: 圆角 8">
              <a:extLst>
                <a:ext uri="{FF2B5EF4-FFF2-40B4-BE49-F238E27FC236}">
                  <a16:creationId xmlns:a16="http://schemas.microsoft.com/office/drawing/2014/main" xmlns="" id="{A361F714-F729-42D5-8BC6-B3DD5F3A8A57}"/>
                </a:ext>
              </a:extLst>
            </p:cNvPr>
            <p:cNvSpPr/>
            <p:nvPr/>
          </p:nvSpPr>
          <p:spPr>
            <a:xfrm>
              <a:off x="5206606" y="4007229"/>
              <a:ext cx="2476500" cy="120343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endParaRPr>
            </a:p>
          </p:txBody>
        </p:sp>
        <p:sp>
          <p:nvSpPr>
            <p:cNvPr id="34" name="文本框 2">
              <a:extLst>
                <a:ext uri="{FF2B5EF4-FFF2-40B4-BE49-F238E27FC236}">
                  <a16:creationId xmlns:a16="http://schemas.microsoft.com/office/drawing/2014/main" xmlns="" id="{396589D7-7BE2-4F9C-B1DF-80F72FA48798}"/>
                </a:ext>
              </a:extLst>
            </p:cNvPr>
            <p:cNvSpPr txBox="1"/>
            <p:nvPr/>
          </p:nvSpPr>
          <p:spPr>
            <a:xfrm>
              <a:off x="5228976" y="4055693"/>
              <a:ext cx="2479963" cy="1156109"/>
            </a:xfrm>
            <a:prstGeom prst="rect">
              <a:avLst/>
            </a:prstGeom>
            <a:noFill/>
          </p:spPr>
          <p:txBody>
            <a:bodyPr wrap="square" rtlCol="0">
              <a:spAutoFit/>
            </a:bodyPr>
            <a:lstStyle/>
            <a:p>
              <a:r>
                <a:rPr lang="vi-VN" altLang="zh-CN" sz="3600" b="1" smtClean="0">
                  <a:latin typeface="+mj-lt"/>
                  <a:ea typeface="Cambria" panose="02040503050406030204" pitchFamily="18" charset="0"/>
                  <a:cs typeface="+mn-ea"/>
                  <a:sym typeface="微软雅黑" panose="020B0503020204020204" pitchFamily="34" charset="-122"/>
                </a:rPr>
                <a:t>Xác định khối lượng riêng của một vật có hình dạng bất kì không thấm nước</a:t>
              </a:r>
              <a:endParaRPr lang="zh-CN" altLang="en-US" sz="3600" b="1" dirty="0">
                <a:latin typeface="+mj-lt"/>
                <a:ea typeface="微软雅黑" panose="020B0503020204020204" pitchFamily="34" charset="-122"/>
                <a:cs typeface="+mn-ea"/>
                <a:sym typeface="微软雅黑" panose="020B0503020204020204" pitchFamily="34" charset="-122"/>
              </a:endParaRPr>
            </a:p>
          </p:txBody>
        </p:sp>
      </p:grpSp>
      <p:grpSp>
        <p:nvGrpSpPr>
          <p:cNvPr id="11" name="组合 10">
            <a:extLst>
              <a:ext uri="{FF2B5EF4-FFF2-40B4-BE49-F238E27FC236}">
                <a16:creationId xmlns:a16="http://schemas.microsoft.com/office/drawing/2014/main" xmlns="" id="{A7A992B0-93AE-4A15-BF90-0288A270F250}"/>
              </a:ext>
            </a:extLst>
          </p:cNvPr>
          <p:cNvGrpSpPr/>
          <p:nvPr/>
        </p:nvGrpSpPr>
        <p:grpSpPr>
          <a:xfrm>
            <a:off x="1523999" y="2895600"/>
            <a:ext cx="7620001" cy="1371600"/>
            <a:chOff x="7198156" y="-132416"/>
            <a:chExt cx="2529715" cy="1371600"/>
          </a:xfrm>
        </p:grpSpPr>
        <p:sp>
          <p:nvSpPr>
            <p:cNvPr id="37" name="矩形: 圆角 8">
              <a:extLst>
                <a:ext uri="{FF2B5EF4-FFF2-40B4-BE49-F238E27FC236}">
                  <a16:creationId xmlns:a16="http://schemas.microsoft.com/office/drawing/2014/main" xmlns="" id="{B51767CF-255D-449D-82FC-1815997553C1}"/>
                </a:ext>
              </a:extLst>
            </p:cNvPr>
            <p:cNvSpPr/>
            <p:nvPr/>
          </p:nvSpPr>
          <p:spPr>
            <a:xfrm>
              <a:off x="7198156" y="-132416"/>
              <a:ext cx="2476500" cy="1371600"/>
            </a:xfrm>
            <a:prstGeom prst="roundRect">
              <a:avLst/>
            </a:prstGeom>
            <a:solidFill>
              <a:schemeClr val="accent6">
                <a:lumMod val="40000"/>
                <a:lumOff val="6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mbria" panose="02040503050406030204" pitchFamily="18" charset="0"/>
                <a:ea typeface="等线" panose="02010600030101010101" pitchFamily="2" charset="-122"/>
              </a:endParaRPr>
            </a:p>
          </p:txBody>
        </p:sp>
        <p:sp>
          <p:nvSpPr>
            <p:cNvPr id="38" name="文本框 2">
              <a:extLst>
                <a:ext uri="{FF2B5EF4-FFF2-40B4-BE49-F238E27FC236}">
                  <a16:creationId xmlns:a16="http://schemas.microsoft.com/office/drawing/2014/main" xmlns="" id="{CD2942A2-9FD0-4D02-A870-C0EB9F5F3954}"/>
                </a:ext>
              </a:extLst>
            </p:cNvPr>
            <p:cNvSpPr txBox="1"/>
            <p:nvPr/>
          </p:nvSpPr>
          <p:spPr>
            <a:xfrm>
              <a:off x="7224508" y="-132416"/>
              <a:ext cx="2503363" cy="1200329"/>
            </a:xfrm>
            <a:prstGeom prst="rect">
              <a:avLst/>
            </a:prstGeom>
            <a:noFill/>
          </p:spPr>
          <p:txBody>
            <a:bodyPr wrap="square" rtlCol="0">
              <a:spAutoFit/>
            </a:bodyPr>
            <a:lstStyle/>
            <a:p>
              <a:r>
                <a:rPr lang="vi-VN" sz="3600" b="1" smtClean="0">
                  <a:latin typeface="+mj-lt"/>
                  <a:ea typeface="Cambria" panose="02040503050406030204" pitchFamily="18" charset="0"/>
                </a:rPr>
                <a:t>Xác định khối lượng riêng của một lượng nước</a:t>
              </a:r>
              <a:endParaRPr lang="en-US" sz="3600" b="1" dirty="0">
                <a:latin typeface="+mj-lt"/>
                <a:ea typeface="Cambria" panose="02040503050406030204" pitchFamily="18" charset="0"/>
              </a:endParaRPr>
            </a:p>
          </p:txBody>
        </p:sp>
      </p:grpSp>
    </p:spTree>
    <p:extLst>
      <p:ext uri="{BB962C8B-B14F-4D97-AF65-F5344CB8AC3E}">
        <p14:creationId xmlns:p14="http://schemas.microsoft.com/office/powerpoint/2010/main" xmlns="" val="4120230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6705600" cy="1077218"/>
          </a:xfrm>
          <a:prstGeom prst="rect">
            <a:avLst/>
          </a:prstGeom>
        </p:spPr>
        <p:txBody>
          <a:bodyPr wrap="square">
            <a:spAutoFit/>
          </a:bodyPr>
          <a:lstStyle/>
          <a:p>
            <a:pPr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I.Xác </a:t>
            </a:r>
            <a:r>
              <a:rPr lang="vi-VN" sz="3200" b="1" smtClean="0">
                <a:latin typeface="Times New Roman" pitchFamily="18" charset="0"/>
                <a:ea typeface="Cambria" panose="02040503050406030204" pitchFamily="18" charset="0"/>
                <a:cs typeface="Times New Roman" pitchFamily="18" charset="0"/>
              </a:rPr>
              <a:t>định khối lượng riêng của một khối hình hộp chữ nhật </a:t>
            </a:r>
            <a:endParaRPr lang="en-US" sz="3200" b="1" dirty="0">
              <a:latin typeface="Times New Roman" pitchFamily="18" charset="0"/>
              <a:ea typeface="Cambria" panose="02040503050406030204" pitchFamily="18" charset="0"/>
              <a:cs typeface="Times New Roman" pitchFamily="18" charset="0"/>
            </a:endParaRPr>
          </a:p>
        </p:txBody>
      </p:sp>
      <p:sp>
        <p:nvSpPr>
          <p:cNvPr id="4" name="Rectangle 3"/>
          <p:cNvSpPr/>
          <p:nvPr/>
        </p:nvSpPr>
        <p:spPr>
          <a:xfrm>
            <a:off x="0" y="9906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1.Chuẩn bị</a:t>
            </a:r>
            <a:endParaRPr lang="en-US" sz="3200" b="1" dirty="0">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228600" y="1524000"/>
            <a:ext cx="2819400" cy="584775"/>
          </a:xfrm>
          <a:prstGeom prst="rect">
            <a:avLst/>
          </a:prstGeom>
        </p:spPr>
        <p:txBody>
          <a:bodyPr wrap="square">
            <a:spAutoFit/>
          </a:bodyPr>
          <a:lstStyle/>
          <a:p>
            <a:pPr algn="just" defTabSz="1219170">
              <a:buClr>
                <a:prstClr val="black"/>
              </a:buClr>
              <a:defRPr/>
            </a:pPr>
            <a:r>
              <a:rPr lang="vi-VN" sz="3200" smtClean="0">
                <a:latin typeface="Times New Roman" pitchFamily="18" charset="0"/>
                <a:ea typeface="Cambria" panose="02040503050406030204" pitchFamily="18" charset="0"/>
                <a:cs typeface="Times New Roman" pitchFamily="18" charset="0"/>
              </a:rPr>
              <a:t>Cân điện tử</a:t>
            </a:r>
            <a:endParaRPr lang="en-US" sz="3200" dirty="0">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228600" y="2057400"/>
            <a:ext cx="8305800" cy="584775"/>
          </a:xfrm>
          <a:prstGeom prst="rect">
            <a:avLst/>
          </a:prstGeom>
        </p:spPr>
        <p:txBody>
          <a:bodyPr wrap="square">
            <a:spAutoFit/>
          </a:bodyPr>
          <a:lstStyle/>
          <a:p>
            <a:pPr defTabSz="1219170">
              <a:buClr>
                <a:prstClr val="black"/>
              </a:buClr>
              <a:defRPr/>
            </a:pPr>
            <a:r>
              <a:rPr lang="vi-VN" sz="3200" smtClean="0">
                <a:latin typeface="Times New Roman" pitchFamily="18" charset="0"/>
                <a:ea typeface="Cambria" panose="02040503050406030204" pitchFamily="18" charset="0"/>
                <a:cs typeface="Times New Roman" pitchFamily="18" charset="0"/>
              </a:rPr>
              <a:t>Thước đo độ dài có độ chia nhỏ nhất tới milimet</a:t>
            </a:r>
            <a:endParaRPr lang="en-US" sz="3200" dirty="0">
              <a:latin typeface="Times New Roman" pitchFamily="18" charset="0"/>
              <a:ea typeface="Cambria" panose="02040503050406030204" pitchFamily="18" charset="0"/>
              <a:cs typeface="Times New Roman" pitchFamily="18" charset="0"/>
            </a:endParaRPr>
          </a:p>
        </p:txBody>
      </p:sp>
      <p:sp>
        <p:nvSpPr>
          <p:cNvPr id="7" name="Rectangle 6"/>
          <p:cNvSpPr/>
          <p:nvPr/>
        </p:nvSpPr>
        <p:spPr>
          <a:xfrm>
            <a:off x="304800" y="2590800"/>
            <a:ext cx="6324600" cy="584775"/>
          </a:xfrm>
          <a:prstGeom prst="rect">
            <a:avLst/>
          </a:prstGeom>
        </p:spPr>
        <p:txBody>
          <a:bodyPr wrap="square">
            <a:spAutoFit/>
          </a:bodyPr>
          <a:lstStyle/>
          <a:p>
            <a:pPr algn="just" defTabSz="1219170">
              <a:buClr>
                <a:prstClr val="black"/>
              </a:buClr>
              <a:defRPr/>
            </a:pPr>
            <a:r>
              <a:rPr lang="vi-VN" sz="3200" smtClean="0">
                <a:latin typeface="Times New Roman" pitchFamily="18" charset="0"/>
                <a:ea typeface="Cambria" panose="02040503050406030204" pitchFamily="18" charset="0"/>
                <a:cs typeface="Times New Roman" pitchFamily="18" charset="0"/>
              </a:rPr>
              <a:t>Khối gỗ hình hộp chữ nhật</a:t>
            </a:r>
            <a:endParaRPr lang="en-US" sz="3200" dirty="0">
              <a:latin typeface="Times New Roman" pitchFamily="18" charset="0"/>
              <a:ea typeface="Cambria" panose="02040503050406030204" pitchFamily="18" charset="0"/>
              <a:cs typeface="Times New Roman" pitchFamily="18" charset="0"/>
            </a:endParaRPr>
          </a:p>
        </p:txBody>
      </p:sp>
      <p:sp>
        <p:nvSpPr>
          <p:cNvPr id="8" name="Rectangle 7"/>
          <p:cNvSpPr/>
          <p:nvPr/>
        </p:nvSpPr>
        <p:spPr>
          <a:xfrm>
            <a:off x="0" y="3124200"/>
            <a:ext cx="6324600" cy="584775"/>
          </a:xfrm>
          <a:prstGeom prst="rect">
            <a:avLst/>
          </a:prstGeom>
        </p:spPr>
        <p:txBody>
          <a:bodyPr wrap="square">
            <a:spAutoFit/>
          </a:bodyPr>
          <a:lstStyle/>
          <a:p>
            <a:pPr algn="just" defTabSz="1219170">
              <a:buClr>
                <a:prstClr val="black"/>
              </a:buClr>
              <a:defRPr/>
            </a:pPr>
            <a:r>
              <a:rPr lang="vi-VN" sz="3200" b="1" smtClean="0">
                <a:latin typeface="Times New Roman" pitchFamily="18" charset="0"/>
                <a:ea typeface="Cambria" panose="02040503050406030204" pitchFamily="18" charset="0"/>
                <a:cs typeface="Times New Roman" pitchFamily="18" charset="0"/>
              </a:rPr>
              <a:t>2.Cách tiến hành</a:t>
            </a:r>
            <a:endParaRPr lang="en-US" sz="3200" b="1" dirty="0">
              <a:latin typeface="Times New Roman" pitchFamily="18" charset="0"/>
              <a:ea typeface="Cambria" panose="02040503050406030204" pitchFamily="18" charset="0"/>
              <a:cs typeface="Times New Roman" pitchFamily="18" charset="0"/>
            </a:endParaRPr>
          </a:p>
        </p:txBody>
      </p:sp>
      <p:sp>
        <p:nvSpPr>
          <p:cNvPr id="9" name="Rectangle 8"/>
          <p:cNvSpPr/>
          <p:nvPr/>
        </p:nvSpPr>
        <p:spPr>
          <a:xfrm>
            <a:off x="914400" y="3657600"/>
            <a:ext cx="7620000" cy="1077218"/>
          </a:xfrm>
          <a:prstGeom prst="rect">
            <a:avLst/>
          </a:prstGeom>
        </p:spPr>
        <p:txBody>
          <a:bodyPr wrap="square">
            <a:spAutoFit/>
          </a:bodyPr>
          <a:lstStyle/>
          <a:p>
            <a:r>
              <a:rPr lang="en-US" sz="3200" smtClean="0">
                <a:latin typeface="Times New Roman" pitchFamily="18" charset="0"/>
                <a:cs typeface="Times New Roman" pitchFamily="18" charset="0"/>
              </a:rPr>
              <a:t>+ B1: Dùng thước đo chiều dài mỗi cạnh a, b, c của khối gỗ hình hộp chữ nhật.</a:t>
            </a:r>
            <a:r>
              <a:rPr lang="vi-VN" sz="3200" b="1"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pic>
        <p:nvPicPr>
          <p:cNvPr id="10" name="Picture 9" descr="Giáo án KHTN 8 Bài 14 (Kết nối tri thức 2023): Thực hành xác định khối lượng riêng (ảnh 1)"/>
          <p:cNvPicPr/>
          <p:nvPr/>
        </p:nvPicPr>
        <p:blipFill>
          <a:blip r:embed="rId3"/>
          <a:srcRect/>
          <a:stretch>
            <a:fillRect/>
          </a:stretch>
        </p:blipFill>
        <p:spPr bwMode="auto">
          <a:xfrm>
            <a:off x="3581400" y="4724400"/>
            <a:ext cx="48768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plus(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300 hình nền Powerpoint đẹp chuyên nghiệp chất lừ nhất 2023 - Thế Giới  Táo Khuyết"/>
          <p:cNvPicPr>
            <a:picLocks noChangeAspect="1" noChangeArrowheads="1"/>
          </p:cNvPicPr>
          <p:nvPr/>
        </p:nvPicPr>
        <p:blipFill>
          <a:blip r:embed="rId2"/>
          <a:srcRect/>
          <a:stretch>
            <a:fillRect/>
          </a:stretch>
        </p:blipFill>
        <p:spPr bwMode="auto">
          <a:xfrm>
            <a:off x="-1" y="0"/>
            <a:ext cx="9211733" cy="6858000"/>
          </a:xfrm>
          <a:prstGeom prst="rect">
            <a:avLst/>
          </a:prstGeom>
          <a:noFill/>
        </p:spPr>
      </p:pic>
      <p:sp>
        <p:nvSpPr>
          <p:cNvPr id="9218" name="Rectangle 2"/>
          <p:cNvSpPr>
            <a:spLocks noChangeArrowheads="1"/>
          </p:cNvSpPr>
          <p:nvPr/>
        </p:nvSpPr>
        <p:spPr bwMode="auto">
          <a:xfrm>
            <a:off x="0" y="228600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B4: Cân khối lượng (m) của khối gỗ hình hộp chữ nhật. Đo 3 lần, ghi số liệu vào vở theo mẫu Bảng 14.1, sau đó tính giá trị trung bình của m (m</a:t>
            </a:r>
            <a:r>
              <a:rPr kumimoji="0" lang="en-US" sz="3200" b="1"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tb</a:t>
            </a:r>
            <a:r>
              <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vi-VN" sz="3200" b="1"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9217" name="Picture 12" descr="Giáo án KHTN 8 Bài 14 (Kết nối tri thức 2023): Thực hành xác định khối lượng riêng (ảnh 1)"/>
          <p:cNvPicPr>
            <a:picLocks noChangeAspect="1" noChangeArrowheads="1"/>
          </p:cNvPicPr>
          <p:nvPr/>
        </p:nvPicPr>
        <p:blipFill>
          <a:blip r:embed="rId3"/>
          <a:srcRect/>
          <a:stretch>
            <a:fillRect/>
          </a:stretch>
        </p:blipFill>
        <p:spPr bwMode="auto">
          <a:xfrm>
            <a:off x="1905000" y="3962400"/>
            <a:ext cx="4572000" cy="2442187"/>
          </a:xfrm>
          <a:prstGeom prst="rect">
            <a:avLst/>
          </a:prstGeom>
          <a:noFill/>
        </p:spPr>
      </p:pic>
      <p:sp>
        <p:nvSpPr>
          <p:cNvPr id="6" name="Rectangle 5"/>
          <p:cNvSpPr/>
          <p:nvPr/>
        </p:nvSpPr>
        <p:spPr>
          <a:xfrm>
            <a:off x="0" y="228600"/>
            <a:ext cx="9144000" cy="1077218"/>
          </a:xfrm>
          <a:prstGeom prst="rect">
            <a:avLst/>
          </a:prstGeom>
        </p:spPr>
        <p:txBody>
          <a:bodyPr wrap="square">
            <a:spAutoFit/>
          </a:bodyPr>
          <a:lstStyle/>
          <a:p>
            <a:pPr lvl="0" fontAlgn="base">
              <a:spcBef>
                <a:spcPct val="0"/>
              </a:spcBef>
              <a:spcAft>
                <a:spcPct val="0"/>
              </a:spcAft>
            </a:pPr>
            <a:r>
              <a:rPr lang="en-US" sz="3200" b="1" smtClean="0">
                <a:latin typeface="Times New Roman" pitchFamily="18" charset="0"/>
                <a:ea typeface="Times New Roman" pitchFamily="18" charset="0"/>
                <a:cs typeface="Times New Roman" pitchFamily="18" charset="0"/>
              </a:rPr>
              <a:t>+ B2: Tính thể tích của khối gỗ hình hộp chữ nhật theo công thức: V = a.b.c</a:t>
            </a:r>
            <a:endParaRPr lang="en-US" sz="3200" b="1" smtClean="0">
              <a:latin typeface="Times New Roman" pitchFamily="18" charset="0"/>
              <a:cs typeface="Times New Roman" pitchFamily="18" charset="0"/>
            </a:endParaRPr>
          </a:p>
        </p:txBody>
      </p:sp>
      <p:sp>
        <p:nvSpPr>
          <p:cNvPr id="7" name="Rectangle 6"/>
          <p:cNvSpPr/>
          <p:nvPr/>
        </p:nvSpPr>
        <p:spPr>
          <a:xfrm>
            <a:off x="0" y="1295400"/>
            <a:ext cx="9144000" cy="1077218"/>
          </a:xfrm>
          <a:prstGeom prst="rect">
            <a:avLst/>
          </a:prstGeom>
        </p:spPr>
        <p:txBody>
          <a:bodyPr wrap="square">
            <a:spAutoFit/>
          </a:bodyPr>
          <a:lstStyle/>
          <a:p>
            <a:pPr lvl="0" eaLnBrk="0" fontAlgn="base" hangingPunct="0">
              <a:spcBef>
                <a:spcPct val="0"/>
              </a:spcBef>
              <a:spcAft>
                <a:spcPct val="0"/>
              </a:spcAft>
            </a:pPr>
            <a:r>
              <a:rPr lang="en-US" sz="3200" b="1" smtClean="0">
                <a:latin typeface="Times New Roman" pitchFamily="18" charset="0"/>
                <a:ea typeface="Times New Roman" pitchFamily="18" charset="0"/>
                <a:cs typeface="Times New Roman" pitchFamily="18" charset="0"/>
              </a:rPr>
              <a:t>+ B3: Đo 3 lần, ghi số liệu vào vở theo mẫu Bảng 14.1, rồi tính giá trị trung bình của thể tích V (V</a:t>
            </a:r>
            <a:r>
              <a:rPr lang="en-US" sz="3200" b="1" baseline="-30000" smtClean="0">
                <a:latin typeface="Times New Roman" pitchFamily="18" charset="0"/>
                <a:ea typeface="Times New Roman" pitchFamily="18" charset="0"/>
                <a:cs typeface="Times New Roman" pitchFamily="18" charset="0"/>
              </a:rPr>
              <a:t>tb</a:t>
            </a:r>
            <a:r>
              <a:rPr lang="en-US" sz="3200" b="1" smtClean="0">
                <a:latin typeface="Times New Roman" pitchFamily="18" charset="0"/>
                <a:ea typeface="Times New Roman" pitchFamily="18" charset="0"/>
                <a:cs typeface="Times New Roman" pitchFamily="18" charset="0"/>
              </a:rPr>
              <a:t>).</a:t>
            </a:r>
            <a:endParaRPr lang="en-US" sz="3200" b="1" smtClean="0">
              <a:latin typeface="Times New Roman" pitchFamily="18" charset="0"/>
              <a:cs typeface="Times New Roman" pitchFamily="18" charset="0"/>
            </a:endParaRPr>
          </a:p>
        </p:txBody>
      </p:sp>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barn(inHorizontal)">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9217"/>
                                        </p:tgtEl>
                                        <p:attrNameLst>
                                          <p:attrName>style.visibility</p:attrName>
                                        </p:attrNameLst>
                                      </p:cBhvr>
                                      <p:to>
                                        <p:strVal val="visible"/>
                                      </p:to>
                                    </p:set>
                                    <p:animEffect transition="in" filter="barn(inHorizontal)">
                                      <p:cBhvr>
                                        <p:cTn id="24"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590800"/>
            <a:ext cx="914400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khối lượng riêng của khối gỗ hình hộp chữ nhật theo công thức</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vi-VN"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Dtb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vi-VN"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m/ v</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vi-VN"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vi-VN"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0" y="0"/>
            <a:ext cx="9144000" cy="1569660"/>
          </a:xfrm>
          <a:prstGeom prst="rect">
            <a:avLst/>
          </a:prstGeom>
        </p:spPr>
        <p:txBody>
          <a:bodyPr wrap="square">
            <a:spAutoFit/>
          </a:bodyPr>
          <a:lstStyle/>
          <a:p>
            <a:pPr lvl="0" fontAlgn="base">
              <a:spcBef>
                <a:spcPct val="0"/>
              </a:spcBef>
              <a:spcAft>
                <a:spcPct val="0"/>
              </a:spcAft>
            </a:pPr>
            <a:r>
              <a:rPr lang="en-US" sz="3200" smtClean="0">
                <a:latin typeface="Times New Roman" pitchFamily="18" charset="0"/>
                <a:ea typeface="Times New Roman" pitchFamily="18" charset="0"/>
                <a:cs typeface="Times New Roman" pitchFamily="18" charset="0"/>
              </a:rPr>
              <a:t>+ </a:t>
            </a:r>
            <a:r>
              <a:rPr lang="en-US" sz="3200" smtClean="0">
                <a:latin typeface="Times New Roman" pitchFamily="18" charset="0"/>
                <a:ea typeface="Times New Roman" pitchFamily="18" charset="0"/>
                <a:cs typeface="Times New Roman" pitchFamily="18" charset="0"/>
              </a:rPr>
              <a:t>B5:Xác </a:t>
            </a:r>
            <a:r>
              <a:rPr lang="en-US" sz="3200" smtClean="0">
                <a:latin typeface="Times New Roman" pitchFamily="18" charset="0"/>
                <a:ea typeface="Times New Roman" pitchFamily="18" charset="0"/>
                <a:cs typeface="Times New Roman" pitchFamily="18" charset="0"/>
              </a:rPr>
              <a:t>định khối lượng riêng của khối gỗ hình hộp chữ nhật theo công thức:</a:t>
            </a:r>
            <a:endParaRPr lang="vi-VN" sz="32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vi-VN" sz="3200" smtClean="0">
                <a:latin typeface="Times New Roman" pitchFamily="18" charset="0"/>
                <a:ea typeface="Times New Roman" pitchFamily="18" charset="0"/>
                <a:cs typeface="Times New Roman" pitchFamily="18" charset="0"/>
              </a:rPr>
              <a:t>                                </a:t>
            </a:r>
            <a:r>
              <a:rPr lang="vi-VN" sz="3200" smtClean="0">
                <a:latin typeface="Times New Roman" pitchFamily="18" charset="0"/>
                <a:ea typeface="Times New Roman" pitchFamily="18" charset="0"/>
                <a:cs typeface="Times New Roman" pitchFamily="18" charset="0"/>
              </a:rPr>
              <a:t>D </a:t>
            </a:r>
            <a:r>
              <a:rPr lang="en-US" sz="3200" smtClean="0">
                <a:latin typeface="Times New Roman" pitchFamily="18" charset="0"/>
                <a:ea typeface="Times New Roman" pitchFamily="18" charset="0"/>
                <a:cs typeface="Times New Roman" pitchFamily="18" charset="0"/>
              </a:rPr>
              <a:t>=</a:t>
            </a:r>
            <a:r>
              <a:rPr lang="vi-VN" sz="3200" smtClean="0">
                <a:latin typeface="Times New Roman" pitchFamily="18" charset="0"/>
                <a:ea typeface="Times New Roman" pitchFamily="18" charset="0"/>
                <a:cs typeface="Times New Roman" pitchFamily="18" charset="0"/>
              </a:rPr>
              <a:t> m/ v </a:t>
            </a:r>
            <a:endParaRPr lang="en-US" sz="3200">
              <a:latin typeface="Times New Roman" pitchFamily="18" charset="0"/>
              <a:cs typeface="Times New Roman" pitchFamily="18" charset="0"/>
            </a:endParaRPr>
          </a:p>
        </p:txBody>
      </p:sp>
      <p:sp>
        <p:nvSpPr>
          <p:cNvPr id="6" name="Rectangle 5"/>
          <p:cNvSpPr/>
          <p:nvPr/>
        </p:nvSpPr>
        <p:spPr>
          <a:xfrm>
            <a:off x="0" y="1447800"/>
            <a:ext cx="9144000" cy="1077218"/>
          </a:xfrm>
          <a:prstGeom prst="rect">
            <a:avLst/>
          </a:prstGeom>
        </p:spPr>
        <p:txBody>
          <a:bodyPr wrap="square">
            <a:spAutoFit/>
          </a:bodyPr>
          <a:lstStyle/>
          <a:p>
            <a:r>
              <a:rPr lang="en-US" sz="3200" smtClean="0">
                <a:latin typeface="Times New Roman" pitchFamily="18" charset="0"/>
                <a:ea typeface="Times New Roman" pitchFamily="18" charset="0"/>
                <a:cs typeface="Times New Roman" pitchFamily="18" charset="0"/>
              </a:rPr>
              <a:t>+ </a:t>
            </a:r>
            <a:r>
              <a:rPr lang="en-US" sz="3200" smtClean="0">
                <a:latin typeface="Times New Roman" pitchFamily="18" charset="0"/>
                <a:ea typeface="Times New Roman" pitchFamily="18" charset="0"/>
                <a:cs typeface="Times New Roman" pitchFamily="18" charset="0"/>
              </a:rPr>
              <a:t>B6:Hoàn </a:t>
            </a:r>
            <a:r>
              <a:rPr lang="en-US" sz="3200" smtClean="0">
                <a:latin typeface="Times New Roman" pitchFamily="18" charset="0"/>
                <a:ea typeface="Times New Roman" pitchFamily="18" charset="0"/>
                <a:cs typeface="Times New Roman" pitchFamily="18" charset="0"/>
              </a:rPr>
              <a:t>thành bảng ghi kết quả thí nghiệm vào Bảng 14.1.</a:t>
            </a:r>
            <a:r>
              <a:rPr lang="vi-VN" sz="3200" smtClean="0">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99+ Background Powerpoint Đẹp cho bài thuyết trình chuyên nghiệp - Hình Ảnh  Đẹp HD"/>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228600" y="0"/>
          <a:ext cx="8763001" cy="5004978"/>
        </p:xfrm>
        <a:graphic>
          <a:graphicData uri="http://schemas.openxmlformats.org/drawingml/2006/table">
            <a:tbl>
              <a:tblPr firstRow="1" bandRow="1">
                <a:tableStyleId>{5C22544A-7EE6-4342-B048-85BDC9FD1C3A}</a:tableStyleId>
              </a:tblPr>
              <a:tblGrid>
                <a:gridCol w="922421"/>
                <a:gridCol w="1229896"/>
                <a:gridCol w="1383632"/>
                <a:gridCol w="1383632"/>
                <a:gridCol w="1383632"/>
                <a:gridCol w="2459788"/>
              </a:tblGrid>
              <a:tr h="469254">
                <a:tc rowSpan="2">
                  <a:txBody>
                    <a:bodyPr/>
                    <a:lstStyle/>
                    <a:p>
                      <a:pPr marL="30480" marR="30480" lvl="0" algn="ctr">
                        <a:lnSpc>
                          <a:spcPct val="100000"/>
                        </a:lnSpc>
                        <a:spcAft>
                          <a:spcPts val="1200"/>
                        </a:spcAft>
                      </a:pPr>
                      <a:r>
                        <a:rPr lang="en-US" sz="2400" b="1">
                          <a:latin typeface="Times New Roman" pitchFamily="18" charset="0"/>
                          <a:ea typeface="Times New Roman"/>
                          <a:cs typeface="Times New Roman" pitchFamily="18" charset="0"/>
                        </a:rPr>
                        <a:t>Lần đo</a:t>
                      </a:r>
                      <a:endParaRPr lang="en-US" sz="2400">
                        <a:latin typeface="Times New Roman" pitchFamily="18" charset="0"/>
                        <a:ea typeface="Calibri"/>
                        <a:cs typeface="Times New Roman" pitchFamily="18" charset="0"/>
                      </a:endParaRPr>
                    </a:p>
                  </a:txBody>
                  <a:tcPr marL="0" marR="0" marT="0" marB="0"/>
                </a:tc>
                <a:tc gridSpan="4">
                  <a:txBody>
                    <a:bodyPr/>
                    <a:lstStyle/>
                    <a:p>
                      <a:pPr marL="30480" marR="30480" lvl="0" algn="ctr">
                        <a:lnSpc>
                          <a:spcPct val="100000"/>
                        </a:lnSpc>
                        <a:spcAft>
                          <a:spcPts val="1200"/>
                        </a:spcAft>
                      </a:pPr>
                      <a:r>
                        <a:rPr lang="en-US" sz="2400" b="1">
                          <a:latin typeface="Times New Roman" pitchFamily="18" charset="0"/>
                          <a:ea typeface="Times New Roman"/>
                          <a:cs typeface="Times New Roman" pitchFamily="18" charset="0"/>
                        </a:rPr>
                        <a:t>Đo thể tích</a:t>
                      </a:r>
                      <a:endParaRPr lang="en-US" sz="2400">
                        <a:latin typeface="Times New Roman" pitchFamily="18" charset="0"/>
                        <a:ea typeface="Calibri"/>
                        <a:cs typeface="Times New Roman"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0480" marR="30480" lvl="0" algn="ctr">
                        <a:lnSpc>
                          <a:spcPct val="100000"/>
                        </a:lnSpc>
                        <a:spcAft>
                          <a:spcPts val="1200"/>
                        </a:spcAft>
                      </a:pPr>
                      <a:r>
                        <a:rPr lang="en-US" sz="2400" b="1">
                          <a:latin typeface="Times New Roman" pitchFamily="18" charset="0"/>
                          <a:ea typeface="Times New Roman"/>
                          <a:cs typeface="Times New Roman" pitchFamily="18" charset="0"/>
                        </a:rPr>
                        <a:t>Đo khối lượng m (kg)</a:t>
                      </a:r>
                      <a:endParaRPr lang="en-US" sz="2400">
                        <a:latin typeface="Times New Roman" pitchFamily="18" charset="0"/>
                        <a:ea typeface="Calibri"/>
                        <a:cs typeface="Times New Roman" pitchFamily="18" charset="0"/>
                      </a:endParaRPr>
                    </a:p>
                  </a:txBody>
                  <a:tcPr marL="0" marR="0" marT="0" marB="0"/>
                </a:tc>
              </a:tr>
              <a:tr h="382354">
                <a:tc vMerge="1">
                  <a:txBody>
                    <a:bodyPr/>
                    <a:lstStyle/>
                    <a:p>
                      <a:endParaRPr lang="en-US"/>
                    </a:p>
                  </a:txBody>
                  <a:tcPr/>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a (m)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b (m)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c (m)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V (m</a:t>
                      </a:r>
                      <a:r>
                        <a:rPr lang="en-US" sz="2400" baseline="30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a:t>
                      </a:r>
                      <a:endParaRPr lang="en-US" sz="2400">
                        <a:latin typeface="Times New Roman" pitchFamily="18" charset="0"/>
                        <a:ea typeface="Calibri"/>
                        <a:cs typeface="Times New Roman" pitchFamily="18" charset="0"/>
                      </a:endParaRPr>
                    </a:p>
                  </a:txBody>
                  <a:tcPr marL="0" marR="0" marT="0" marB="0"/>
                </a:tc>
                <a:tc vMerge="1">
                  <a:txBody>
                    <a:bodyPr/>
                    <a:lstStyle/>
                    <a:p>
                      <a:endParaRPr lang="en-US"/>
                    </a:p>
                  </a:txBody>
                  <a:tcPr/>
                </a:tc>
              </a:tr>
              <a:tr h="841194">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a</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 5,5 </a:t>
                      </a:r>
                      <a:r>
                        <a:rPr lang="vi-VN" sz="2400" baseline="0" smtClean="0">
                          <a:latin typeface="Times New Roman" pitchFamily="18" charset="0"/>
                          <a:ea typeface="Times New Roman"/>
                          <a:cs typeface="Times New Roman" pitchFamily="18" charset="0"/>
                        </a:rPr>
                        <a:t> </a:t>
                      </a: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b</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 </a:t>
                      </a:r>
                      <a:r>
                        <a:rPr lang="en-US" sz="2400" smtClean="0">
                          <a:latin typeface="Times New Roman" pitchFamily="18" charset="0"/>
                          <a:ea typeface="Times New Roman"/>
                          <a:cs typeface="Times New Roman" pitchFamily="18" charset="0"/>
                        </a:rPr>
                        <a:t>3,3</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 </a:t>
                      </a:r>
                      <a:r>
                        <a:rPr lang="en-US" sz="240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c</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 2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 36,3 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1 </a:t>
                      </a:r>
                      <a:r>
                        <a:rPr lang="en-US" sz="2400">
                          <a:latin typeface="Times New Roman" pitchFamily="18" charset="0"/>
                          <a:ea typeface="Times New Roman"/>
                          <a:cs typeface="Times New Roman" pitchFamily="18" charset="0"/>
                        </a:rPr>
                        <a:t>= 30 g</a:t>
                      </a:r>
                      <a:endParaRPr lang="en-US" sz="2400">
                        <a:latin typeface="Times New Roman" pitchFamily="18" charset="0"/>
                        <a:ea typeface="Calibri"/>
                        <a:cs typeface="Times New Roman" pitchFamily="18" charset="0"/>
                      </a:endParaRPr>
                    </a:p>
                  </a:txBody>
                  <a:tcPr marL="0" marR="0" marT="0" marB="0"/>
                </a:tc>
              </a:tr>
              <a:tr h="841194">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a</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5,4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b</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3,2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c</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a:t>
                      </a:r>
                      <a:r>
                        <a:rPr lang="en-US" sz="2400" smtClean="0">
                          <a:latin typeface="Times New Roman" pitchFamily="18" charset="0"/>
                          <a:ea typeface="Times New Roman"/>
                          <a:cs typeface="Times New Roman" pitchFamily="18" charset="0"/>
                        </a:rPr>
                        <a:t>2,1</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 </a:t>
                      </a:r>
                      <a:r>
                        <a:rPr lang="en-US" sz="240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36,3 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30,1 g</a:t>
                      </a:r>
                      <a:endParaRPr lang="en-US" sz="2400">
                        <a:latin typeface="Times New Roman" pitchFamily="18" charset="0"/>
                        <a:ea typeface="Calibri"/>
                        <a:cs typeface="Times New Roman" pitchFamily="18" charset="0"/>
                      </a:endParaRPr>
                    </a:p>
                  </a:txBody>
                  <a:tcPr marL="0" marR="0" marT="0" marB="0"/>
                </a:tc>
              </a:tr>
              <a:tr h="841194">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a</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5,5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b</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3,4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c</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1,9 </a:t>
                      </a:r>
                      <a:endParaRPr lang="vi-VN" sz="2400" smtClean="0">
                        <a:latin typeface="Times New Roman" pitchFamily="18" charset="0"/>
                        <a:ea typeface="Times New Roman"/>
                        <a:cs typeface="Times New Roman" pitchFamily="18" charset="0"/>
                      </a:endParaRPr>
                    </a:p>
                    <a:p>
                      <a:pPr marL="30480" marR="30480" lvl="0" algn="ctr">
                        <a:lnSpc>
                          <a:spcPct val="100000"/>
                        </a:lnSpc>
                        <a:spcAft>
                          <a:spcPts val="1200"/>
                        </a:spcAft>
                      </a:pPr>
                      <a:r>
                        <a:rPr lang="en-US" sz="2400" smtClean="0">
                          <a:latin typeface="Times New Roman" pitchFamily="18" charset="0"/>
                          <a:ea typeface="Times New Roman"/>
                          <a:cs typeface="Times New Roman" pitchFamily="18" charset="0"/>
                        </a:rPr>
                        <a:t>cm</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35,5 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0" marT="0" marB="0"/>
                </a:tc>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29,9 g</a:t>
                      </a:r>
                      <a:endParaRPr lang="en-US" sz="2400">
                        <a:latin typeface="Times New Roman" pitchFamily="18" charset="0"/>
                        <a:ea typeface="Calibri"/>
                        <a:cs typeface="Times New Roman" pitchFamily="18" charset="0"/>
                      </a:endParaRPr>
                    </a:p>
                  </a:txBody>
                  <a:tcPr marL="0" marR="0" marT="0" marB="0"/>
                </a:tc>
              </a:tr>
              <a:tr h="1501610">
                <a:tc>
                  <a:txBody>
                    <a:bodyPr/>
                    <a:lstStyle/>
                    <a:p>
                      <a:pPr marL="30480" marR="30480" lvl="0" algn="ctr">
                        <a:lnSpc>
                          <a:spcPct val="100000"/>
                        </a:lnSpc>
                        <a:spcAft>
                          <a:spcPts val="1200"/>
                        </a:spcAft>
                      </a:pPr>
                      <a:r>
                        <a:rPr lang="en-US" sz="2400">
                          <a:latin typeface="Times New Roman" pitchFamily="18" charset="0"/>
                          <a:ea typeface="Times New Roman"/>
                          <a:cs typeface="Times New Roman" pitchFamily="18" charset="0"/>
                        </a:rPr>
                        <a:t>Trung bình</a:t>
                      </a:r>
                      <a:endParaRPr lang="en-US" sz="2400">
                        <a:latin typeface="Times New Roman" pitchFamily="18" charset="0"/>
                        <a:ea typeface="Calibri"/>
                        <a:cs typeface="Times New Roman" pitchFamily="18" charset="0"/>
                      </a:endParaRPr>
                    </a:p>
                  </a:txBody>
                  <a:tcPr marL="0" marR="0" marT="0" marB="0"/>
                </a:tc>
                <a:tc gridSpan="4">
                  <a:txBody>
                    <a:bodyPr/>
                    <a:lstStyle/>
                    <a:p>
                      <a:pPr marL="30480" marR="30480" lvl="0" algn="ctr">
                        <a:lnSpc>
                          <a:spcPct val="100000"/>
                        </a:lnSpc>
                        <a:spcAft>
                          <a:spcPts val="1200"/>
                        </a:spcAft>
                      </a:pPr>
                      <a:r>
                        <a:rPr lang="vi-VN" sz="2400">
                          <a:latin typeface="Times New Roman" pitchFamily="18" charset="0"/>
                          <a:ea typeface="Times New Roman"/>
                          <a:cs typeface="Times New Roman" pitchFamily="18" charset="0"/>
                        </a:rPr>
                        <a:t>Vtb </a:t>
                      </a:r>
                      <a:r>
                        <a:rPr lang="en-US" sz="2400">
                          <a:latin typeface="Times New Roman" pitchFamily="18" charset="0"/>
                          <a:ea typeface="Times New Roman"/>
                          <a:cs typeface="Times New Roman" pitchFamily="18" charset="0"/>
                        </a:rPr>
                        <a:t>=</a:t>
                      </a:r>
                      <a:r>
                        <a:rPr lang="vi-VN" sz="2400">
                          <a:latin typeface="Times New Roman" pitchFamily="18" charset="0"/>
                          <a:ea typeface="Times New Roman"/>
                          <a:cs typeface="Times New Roman" pitchFamily="18" charset="0"/>
                        </a:rPr>
                        <a:t> v</a:t>
                      </a:r>
                      <a:r>
                        <a:rPr lang="en-US" sz="2400">
                          <a:latin typeface="Times New Roman" pitchFamily="18" charset="0"/>
                          <a:ea typeface="Times New Roman"/>
                          <a:cs typeface="Times New Roman" pitchFamily="18" charset="0"/>
                        </a:rPr>
                        <a:t>1+</a:t>
                      </a:r>
                      <a:r>
                        <a:rPr lang="vi-VN" sz="2400">
                          <a:latin typeface="Times New Roman" pitchFamily="18" charset="0"/>
                          <a:ea typeface="Times New Roman"/>
                          <a:cs typeface="Times New Roman" pitchFamily="18" charset="0"/>
                        </a:rPr>
                        <a:t>v</a:t>
                      </a:r>
                      <a:r>
                        <a:rPr lang="en-US" sz="2400">
                          <a:latin typeface="Times New Roman" pitchFamily="18" charset="0"/>
                          <a:ea typeface="Times New Roman"/>
                          <a:cs typeface="Times New Roman" pitchFamily="18" charset="0"/>
                        </a:rPr>
                        <a:t>2+</a:t>
                      </a:r>
                      <a:r>
                        <a:rPr lang="vi-VN" sz="2400">
                          <a:latin typeface="Times New Roman" pitchFamily="18" charset="0"/>
                          <a:ea typeface="Times New Roman"/>
                          <a:cs typeface="Times New Roman" pitchFamily="18" charset="0"/>
                        </a:rPr>
                        <a:t>v</a:t>
                      </a:r>
                      <a:r>
                        <a:rPr lang="en-US" sz="2400">
                          <a:latin typeface="Times New Roman" pitchFamily="18" charset="0"/>
                          <a:ea typeface="Times New Roman"/>
                          <a:cs typeface="Times New Roman" pitchFamily="18" charset="0"/>
                        </a:rPr>
                        <a:t>3</a:t>
                      </a:r>
                      <a:r>
                        <a:rPr lang="vi-VN" sz="2400">
                          <a:latin typeface="Times New Roman" pitchFamily="18" charset="0"/>
                          <a:ea typeface="Times New Roman"/>
                          <a:cs typeface="Times New Roman" pitchFamily="18" charset="0"/>
                        </a:rPr>
                        <a:t> / </a:t>
                      </a:r>
                      <a:r>
                        <a:rPr lang="en-US" sz="2400">
                          <a:latin typeface="Times New Roman" pitchFamily="18" charset="0"/>
                          <a:ea typeface="Times New Roman"/>
                          <a:cs typeface="Times New Roman" pitchFamily="18" charset="0"/>
                        </a:rPr>
                        <a:t>3 = 36,3+36,3+35,5</a:t>
                      </a:r>
                      <a:r>
                        <a:rPr lang="vi-VN" sz="2400">
                          <a:latin typeface="Times New Roman" pitchFamily="18" charset="0"/>
                          <a:ea typeface="Times New Roman"/>
                          <a:cs typeface="Times New Roman" pitchFamily="18" charset="0"/>
                        </a:rPr>
                        <a:t> /</a:t>
                      </a:r>
                      <a:r>
                        <a:rPr lang="en-US" sz="2400">
                          <a:latin typeface="Times New Roman" pitchFamily="18" charset="0"/>
                          <a:ea typeface="Times New Roman"/>
                          <a:cs typeface="Times New Roman" pitchFamily="18" charset="0"/>
                        </a:rPr>
                        <a:t>3≈ 36</a:t>
                      </a:r>
                      <a:endParaRPr lang="en-US" sz="2400">
                        <a:latin typeface="Times New Roman" pitchFamily="18" charset="0"/>
                        <a:ea typeface="Calibri"/>
                        <a:cs typeface="Times New Roman"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30480" lvl="0" algn="ctr">
                        <a:lnSpc>
                          <a:spcPct val="100000"/>
                        </a:lnSpc>
                        <a:spcAft>
                          <a:spcPts val="1200"/>
                        </a:spcAft>
                      </a:pPr>
                      <a:r>
                        <a:rPr lang="vi-VN" sz="2400">
                          <a:latin typeface="Times New Roman" pitchFamily="18" charset="0"/>
                          <a:ea typeface="Times New Roman"/>
                          <a:cs typeface="Times New Roman" pitchFamily="18" charset="0"/>
                        </a:rPr>
                        <a:t>  Mtb </a:t>
                      </a:r>
                      <a:r>
                        <a:rPr lang="en-US" sz="2400">
                          <a:latin typeface="Times New Roman" pitchFamily="18" charset="0"/>
                          <a:ea typeface="Times New Roman"/>
                          <a:cs typeface="Times New Roman" pitchFamily="18" charset="0"/>
                        </a:rPr>
                        <a:t>=</a:t>
                      </a:r>
                      <a:r>
                        <a:rPr lang="vi-VN" sz="2400">
                          <a:latin typeface="Times New Roman" pitchFamily="18" charset="0"/>
                          <a:ea typeface="Times New Roman"/>
                          <a:cs typeface="Times New Roman" pitchFamily="18" charset="0"/>
                        </a:rPr>
                        <a:t> m</a:t>
                      </a:r>
                      <a:r>
                        <a:rPr lang="en-US" sz="2400">
                          <a:latin typeface="Times New Roman" pitchFamily="18" charset="0"/>
                          <a:ea typeface="Times New Roman"/>
                          <a:cs typeface="Times New Roman" pitchFamily="18" charset="0"/>
                        </a:rPr>
                        <a:t>1 +</a:t>
                      </a:r>
                      <a:r>
                        <a:rPr lang="vi-VN" sz="2400">
                          <a:latin typeface="Times New Roman" pitchFamily="18" charset="0"/>
                          <a:ea typeface="Times New Roman"/>
                          <a:cs typeface="Times New Roman" pitchFamily="18" charset="0"/>
                        </a:rPr>
                        <a:t> m</a:t>
                      </a:r>
                      <a:r>
                        <a:rPr lang="en-US" sz="2400">
                          <a:latin typeface="Times New Roman" pitchFamily="18" charset="0"/>
                          <a:ea typeface="Times New Roman"/>
                          <a:cs typeface="Times New Roman" pitchFamily="18" charset="0"/>
                        </a:rPr>
                        <a:t>2 +</a:t>
                      </a:r>
                      <a:r>
                        <a:rPr lang="vi-VN" sz="2400">
                          <a:latin typeface="Times New Roman" pitchFamily="18" charset="0"/>
                          <a:ea typeface="Times New Roman"/>
                          <a:cs typeface="Times New Roman" pitchFamily="18" charset="0"/>
                        </a:rPr>
                        <a:t> m</a:t>
                      </a:r>
                      <a:r>
                        <a:rPr lang="en-US" sz="2400">
                          <a:latin typeface="Times New Roman" pitchFamily="18" charset="0"/>
                          <a:ea typeface="Times New Roman"/>
                          <a:cs typeface="Times New Roman" pitchFamily="18" charset="0"/>
                        </a:rPr>
                        <a:t>3</a:t>
                      </a:r>
                      <a:r>
                        <a:rPr lang="vi-VN" sz="2400">
                          <a:latin typeface="Times New Roman" pitchFamily="18" charset="0"/>
                          <a:ea typeface="Times New Roman"/>
                          <a:cs typeface="Times New Roman" pitchFamily="18" charset="0"/>
                        </a:rPr>
                        <a:t> / </a:t>
                      </a:r>
                      <a:r>
                        <a:rPr lang="en-US" sz="2400">
                          <a:latin typeface="Times New Roman" pitchFamily="18" charset="0"/>
                          <a:ea typeface="Times New Roman"/>
                          <a:cs typeface="Times New Roman" pitchFamily="18" charset="0"/>
                        </a:rPr>
                        <a:t>3</a:t>
                      </a:r>
                      <a:r>
                        <a:rPr lang="vi-VN" sz="2400">
                          <a:latin typeface="Times New Roman" pitchFamily="18" charset="0"/>
                          <a:ea typeface="Times New Roman"/>
                          <a:cs typeface="Times New Roman" pitchFamily="18" charset="0"/>
                        </a:rPr>
                        <a:t>                                                             </a:t>
                      </a:r>
                      <a:r>
                        <a:rPr lang="en-US" sz="2400">
                          <a:latin typeface="Times New Roman" pitchFamily="18" charset="0"/>
                          <a:ea typeface="Times New Roman"/>
                          <a:cs typeface="Times New Roman" pitchFamily="18" charset="0"/>
                        </a:rPr>
                        <a:t>= 30 + 30,1 + 29,9</a:t>
                      </a:r>
                      <a:r>
                        <a:rPr lang="vi-VN" sz="2400">
                          <a:latin typeface="Times New Roman" pitchFamily="18" charset="0"/>
                          <a:ea typeface="Times New Roman"/>
                          <a:cs typeface="Times New Roman" pitchFamily="18" charset="0"/>
                        </a:rPr>
                        <a:t> / </a:t>
                      </a:r>
                      <a:r>
                        <a:rPr lang="en-US" sz="2400">
                          <a:latin typeface="Times New Roman" pitchFamily="18" charset="0"/>
                          <a:ea typeface="Times New Roman"/>
                          <a:cs typeface="Times New Roman" pitchFamily="18" charset="0"/>
                        </a:rPr>
                        <a:t>3 = 30</a:t>
                      </a:r>
                      <a:r>
                        <a:rPr lang="vi-VN" sz="2400">
                          <a:latin typeface="Times New Roman" pitchFamily="18" charset="0"/>
                          <a:ea typeface="Times New Roman"/>
                          <a:cs typeface="Times New Roman" pitchFamily="18" charset="0"/>
                        </a:rPr>
                        <a:t>g</a:t>
                      </a:r>
                      <a:endParaRPr lang="en-US" sz="2400">
                        <a:latin typeface="Times New Roman" pitchFamily="18" charset="0"/>
                        <a:ea typeface="Calibri"/>
                        <a:cs typeface="Times New Roman" pitchFamily="18" charset="0"/>
                      </a:endParaRPr>
                    </a:p>
                  </a:txBody>
                  <a:tcPr marL="0" marR="0" marT="0" marB="0"/>
                </a:tc>
              </a:tr>
            </a:tbl>
          </a:graphicData>
        </a:graphic>
      </p:graphicFrame>
      <p:sp>
        <p:nvSpPr>
          <p:cNvPr id="4" name="Rectangle 3"/>
          <p:cNvSpPr/>
          <p:nvPr/>
        </p:nvSpPr>
        <p:spPr>
          <a:xfrm>
            <a:off x="0" y="5029200"/>
            <a:ext cx="9144000" cy="1569660"/>
          </a:xfrm>
          <a:prstGeom prst="rect">
            <a:avLst/>
          </a:prstGeom>
        </p:spPr>
        <p:txBody>
          <a:bodyPr wrap="square">
            <a:spAutoFit/>
          </a:bodyPr>
          <a:lstStyle/>
          <a:p>
            <a:r>
              <a:rPr lang="en-US" sz="3200" smtClean="0">
                <a:latin typeface="Times New Roman" pitchFamily="18" charset="0"/>
                <a:cs typeface="Times New Roman" pitchFamily="18" charset="0"/>
              </a:rPr>
              <a:t>Tính khối lượng riêng của khối gỗ hình hộp chữ nhật theo công </a:t>
            </a:r>
            <a:r>
              <a:rPr lang="en-US" sz="3200" smtClean="0">
                <a:latin typeface="Times New Roman" pitchFamily="18" charset="0"/>
                <a:cs typeface="Times New Roman" pitchFamily="18" charset="0"/>
              </a:rPr>
              <a:t>thức</a:t>
            </a:r>
            <a:r>
              <a:rPr lang="vi-VN"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D </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m / v </a:t>
            </a:r>
            <a:r>
              <a:rPr lang="en-US" sz="3200" smtClean="0">
                <a:latin typeface="Times New Roman" pitchFamily="18" charset="0"/>
                <a:cs typeface="Times New Roman" pitchFamily="18" charset="0"/>
              </a:rPr>
              <a:t>=30</a:t>
            </a:r>
            <a:r>
              <a:rPr lang="vi-VN" sz="3200" smtClean="0">
                <a:latin typeface="Times New Roman" pitchFamily="18" charset="0"/>
                <a:cs typeface="Times New Roman" pitchFamily="18" charset="0"/>
              </a:rPr>
              <a:t> / </a:t>
            </a:r>
            <a:r>
              <a:rPr lang="en-US" sz="3200" smtClean="0">
                <a:latin typeface="Times New Roman" pitchFamily="18" charset="0"/>
                <a:cs typeface="Times New Roman" pitchFamily="18" charset="0"/>
              </a:rPr>
              <a:t>36 = 0,83</a:t>
            </a:r>
            <a:r>
              <a:rPr lang="vi-VN" sz="3200" smtClean="0">
                <a:latin typeface="Times New Roman" pitchFamily="18" charset="0"/>
                <a:cs typeface="Times New Roman" pitchFamily="18" charset="0"/>
              </a:rPr>
              <a:t> g</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cm</a:t>
            </a:r>
            <a:r>
              <a:rPr lang="en-US" sz="3200" smtClean="0">
                <a:latin typeface="Times New Roman" pitchFamily="18" charset="0"/>
                <a:cs typeface="Times New Roman" pitchFamily="18" charset="0"/>
              </a:rPr>
              <a:t>3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1286</Words>
  <Application>Microsoft Office PowerPoint</Application>
  <PresentationFormat>On-screen Show (4:3)</PresentationFormat>
  <Paragraphs>162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44</cp:revision>
  <dcterms:created xsi:type="dcterms:W3CDTF">2023-04-05T15:39:13Z</dcterms:created>
  <dcterms:modified xsi:type="dcterms:W3CDTF">2023-05-07T16:36:27Z</dcterms:modified>
</cp:coreProperties>
</file>