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82" r:id="rId3"/>
    <p:sldId id="366" r:id="rId4"/>
    <p:sldId id="302" r:id="rId5"/>
    <p:sldId id="422" r:id="rId7"/>
    <p:sldId id="426" r:id="rId8"/>
    <p:sldId id="427" r:id="rId9"/>
    <p:sldId id="425" r:id="rId10"/>
    <p:sldId id="368" r:id="rId11"/>
    <p:sldId id="420" r:id="rId12"/>
    <p:sldId id="437" r:id="rId13"/>
    <p:sldId id="439" r:id="rId14"/>
    <p:sldId id="438" r:id="rId15"/>
    <p:sldId id="436" r:id="rId16"/>
    <p:sldId id="428" r:id="rId17"/>
    <p:sldId id="430" r:id="rId18"/>
    <p:sldId id="444" r:id="rId19"/>
    <p:sldId id="404" r:id="rId20"/>
    <p:sldId id="256" r:id="rId21"/>
    <p:sldId id="431" r:id="rId22"/>
    <p:sldId id="417" r:id="rId23"/>
    <p:sldId id="441" r:id="rId24"/>
    <p:sldId id="442" r:id="rId25"/>
    <p:sldId id="432" r:id="rId26"/>
    <p:sldId id="443" r:id="rId27"/>
    <p:sldId id="409" r:id="rId28"/>
    <p:sldId id="405" r:id="rId29"/>
    <p:sldId id="407" r:id="rId30"/>
    <p:sldId id="433" r:id="rId31"/>
    <p:sldId id="434" r:id="rId32"/>
    <p:sldId id="435" r:id="rId33"/>
    <p:sldId id="373" r:id="rId34"/>
    <p:sldId id="367" r:id="rId3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a:srgbClr val="9900CC"/>
    <a:srgbClr val="008000"/>
    <a:srgbClr val="006600"/>
    <a:srgbClr val="FF33CC"/>
    <a:srgbClr val="A50021"/>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24"/>
    <p:restoredTop sz="78637"/>
  </p:normalViewPr>
  <p:slideViewPr>
    <p:cSldViewPr showGuides="1">
      <p:cViewPr varScale="1">
        <p:scale>
          <a:sx n="57" d="100"/>
          <a:sy n="57" d="100"/>
        </p:scale>
        <p:origin x="17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10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ln/>
        </p:spPr>
        <p:txBody>
          <a:bodyPr wrap="square" lIns="91440" tIns="45720" rIns="91440" bIns="45720" anchor="t" anchorCtr="0"/>
          <a:p>
            <a:pPr lvl="0"/>
            <a:r>
              <a:rPr lang="en-US" altLang="en-US" sz="2000" dirty="0"/>
              <a:t>GV giới thiệu nội dung trọng tâm của bài học</a:t>
            </a:r>
            <a:endParaRPr lang="en-US" altLang="en-US" sz="2000" dirty="0"/>
          </a:p>
        </p:txBody>
      </p:sp>
      <p:sp>
        <p:nvSpPr>
          <p:cNvPr id="81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p:spPr>
      </p:sp>
      <p:sp>
        <p:nvSpPr>
          <p:cNvPr id="25603" name="Notes Placeholder 2"/>
          <p:cNvSpPr>
            <a:spLocks noGrp="1" noChangeArrowheads="1"/>
          </p:cNvSpPr>
          <p:nvPr>
            <p:ph type="body" idx="1"/>
          </p:nvPr>
        </p:nvSpPr>
        <p:spPr/>
        <p:txBody>
          <a:bodyPr wrap="square" lIns="91440" tIns="45720" rIns="91440" bIns="45720" numCol="1" anchor="t" anchorCtr="0" compatLnSpc="1"/>
          <a:p>
            <a:pPr lvl="0"/>
            <a:r>
              <a:rPr dirty="0">
                <a:cs typeface="Arial" panose="020B0604020202020204" pitchFamily="34" charset="0"/>
              </a:rPr>
              <a:t>GV yêu cầu:</a:t>
            </a:r>
            <a:endParaRPr dirty="0">
              <a:cs typeface="Arial" panose="020B0604020202020204" pitchFamily="34" charset="0"/>
            </a:endParaRPr>
          </a:p>
          <a:p>
            <a:pPr lvl="0"/>
            <a:r>
              <a:rPr dirty="0">
                <a:cs typeface="Arial" panose="020B0604020202020204" pitchFamily="34" charset="0"/>
              </a:rPr>
              <a:t>HS quan sát hình ảnh sau  và mô tả đường đi của máu trong hệ tuần hoàn kín- hở, đơn -kép, </a:t>
            </a:r>
            <a:endParaRPr dirty="0">
              <a:cs typeface="Arial" panose="020B0604020202020204" pitchFamily="34" charset="0"/>
            </a:endParaRPr>
          </a:p>
          <a:p>
            <a:pPr lvl="0"/>
            <a:r>
              <a:rPr dirty="0">
                <a:cs typeface="Arial" panose="020B0604020202020204" pitchFamily="34" charset="0"/>
              </a:rPr>
              <a:t>kết hợp đọc SGK mục I.2 SGK và hoạt động nhóm: hoàn thành phiếu học tập số 2</a:t>
            </a:r>
            <a:endParaRPr dirty="0">
              <a:cs typeface="Arial" panose="020B0604020202020204" pitchFamily="34" charset="0"/>
            </a:endParaRPr>
          </a:p>
          <a:p>
            <a:pPr lvl="0"/>
            <a:r>
              <a:rPr b="1" dirty="0">
                <a:latin typeface="Calibri" panose="020F0502020204030204" pitchFamily="34" charset="0"/>
                <a:cs typeface="Arial" panose="020B0604020202020204" pitchFamily="34" charset="0"/>
              </a:rPr>
              <a:t>Câu 1: </a:t>
            </a:r>
            <a:r>
              <a:rPr dirty="0">
                <a:latin typeface="Calibri" panose="020F0502020204030204" pitchFamily="34" charset="0"/>
                <a:cs typeface="Arial" panose="020B0604020202020204" pitchFamily="34" charset="0"/>
              </a:rPr>
              <a:t>Mô tả cơ chế điều hòa hoạt động của operon Lac khi môi trường không có v</a:t>
            </a:r>
            <a:r>
              <a:rPr dirty="0">
                <a:latin typeface="Calibri" panose="020F0502020204030204" pitchFamily="34" charset="0"/>
                <a:ea typeface="Arial" panose="020B0604020202020204" pitchFamily="34" charset="0"/>
              </a:rPr>
              <a:t>à</a:t>
            </a:r>
            <a:r>
              <a:rPr dirty="0">
                <a:latin typeface="Calibri" panose="020F0502020204030204" pitchFamily="34" charset="0"/>
                <a:cs typeface="Arial" panose="020B0604020202020204" pitchFamily="34" charset="0"/>
              </a:rPr>
              <a:t> có đường lactose.</a:t>
            </a:r>
            <a:endParaRPr dirty="0">
              <a:latin typeface="Calibri" panose="020F0502020204030204" pitchFamily="34" charset="0"/>
              <a:cs typeface="Arial" panose="020B0604020202020204" pitchFamily="34" charset="0"/>
            </a:endParaRPr>
          </a:p>
          <a:p>
            <a:pPr lvl="0"/>
            <a:r>
              <a:rPr b="1" dirty="0">
                <a:latin typeface="Calibri" panose="020F0502020204030204" pitchFamily="34" charset="0"/>
                <a:cs typeface="Arial" panose="020B0604020202020204" pitchFamily="34" charset="0"/>
              </a:rPr>
              <a:t>Câu 2: </a:t>
            </a:r>
            <a:r>
              <a:rPr dirty="0">
                <a:latin typeface="Calibri" panose="020F0502020204030204" pitchFamily="34" charset="0"/>
                <a:cs typeface="Arial" panose="020B0604020202020204" pitchFamily="34" charset="0"/>
              </a:rPr>
              <a:t>Cho biết điều gì xảy ra khi đường lactose được sử dụng hết.</a:t>
            </a:r>
            <a:endParaRPr dirty="0">
              <a:latin typeface="Calibri" panose="020F0502020204030204" pitchFamily="34" charset="0"/>
              <a:cs typeface="Arial" panose="020B0604020202020204" pitchFamily="34" charset="0"/>
            </a:endParaRPr>
          </a:p>
          <a:p>
            <a:pPr lvl="0"/>
            <a:r>
              <a:rPr b="1" dirty="0">
                <a:latin typeface="Calibri" panose="020F0502020204030204" pitchFamily="34" charset="0"/>
                <a:cs typeface="Arial" panose="020B0604020202020204" pitchFamily="34" charset="0"/>
              </a:rPr>
              <a:t>Câu 3: </a:t>
            </a:r>
            <a:r>
              <a:rPr dirty="0">
                <a:latin typeface="Calibri" panose="020F0502020204030204" pitchFamily="34" charset="0"/>
                <a:cs typeface="Arial" panose="020B0604020202020204" pitchFamily="34" charset="0"/>
              </a:rPr>
              <a:t>Trong cơ chế điều hòa biểu hiện gene của operon Lac, tại sao lactose được xem l</a:t>
            </a:r>
            <a:r>
              <a:rPr dirty="0">
                <a:latin typeface="Calibri" panose="020F0502020204030204" pitchFamily="34" charset="0"/>
                <a:ea typeface="Arial" panose="020B0604020202020204" pitchFamily="34" charset="0"/>
              </a:rPr>
              <a:t>à</a:t>
            </a:r>
            <a:r>
              <a:rPr dirty="0">
                <a:latin typeface="Calibri" panose="020F0502020204030204" pitchFamily="34" charset="0"/>
                <a:cs typeface="Arial" panose="020B0604020202020204" pitchFamily="34" charset="0"/>
              </a:rPr>
              <a:t> chất giúp cho gene được biểu hiện.</a:t>
            </a:r>
            <a:endParaRPr dirty="0">
              <a:latin typeface="Calibri" panose="020F0502020204030204" pitchFamily="34" charset="0"/>
              <a:cs typeface="Arial" panose="020B0604020202020204" pitchFamily="34" charset="0"/>
            </a:endParaRPr>
          </a:p>
          <a:p>
            <a:pPr lvl="0"/>
            <a:endParaRPr dirty="0"/>
          </a:p>
          <a:p>
            <a:pPr lvl="0"/>
            <a:endParaRPr lang="en-US" altLang="en-US" dirty="0"/>
          </a:p>
        </p:txBody>
      </p:sp>
      <p:sp>
        <p:nvSpPr>
          <p:cNvPr id="2662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Slide Image Placeholder 1"/>
          <p:cNvSpPr>
            <a:spLocks noGrp="1" noRot="1" noChangeAspect="1" noTextEdit="1"/>
          </p:cNvSpPr>
          <p:nvPr>
            <p:ph type="sldImg"/>
          </p:nvPr>
        </p:nvSpPr>
        <p:spPr>
          <a:ln/>
        </p:spPr>
      </p:sp>
      <p:sp>
        <p:nvSpPr>
          <p:cNvPr id="27651" name="Notes Placeholder 2"/>
          <p:cNvSpPr>
            <a:spLocks noGrp="1" noChangeArrowheads="1"/>
          </p:cNvSpPr>
          <p:nvPr>
            <p:ph type="body" idx="1"/>
          </p:nvPr>
        </p:nvSpPr>
        <p:spPr/>
        <p:txBody>
          <a:bodyPr wrap="square" lIns="91440" tIns="45720" rIns="91440" bIns="45720" numCol="1" anchor="t" anchorCtr="0" compatLnSpc="1"/>
          <a:p>
            <a:pPr lvl="0"/>
            <a:r>
              <a:rPr lang="en-US" altLang="en-US" dirty="0"/>
              <a:t>GV: đưa nội dung chẩn bị cho các nhóm để chuẩn bị trong thời gian 3 phút</a:t>
            </a:r>
            <a:endParaRPr lang="en-US" altLang="en-US" dirty="0"/>
          </a:p>
          <a:p>
            <a:pPr lvl="0"/>
            <a:r>
              <a:rPr b="1" dirty="0">
                <a:latin typeface="Calibri" panose="020F0502020204030204" pitchFamily="34" charset="0"/>
                <a:cs typeface="Arial" panose="020B0604020202020204" pitchFamily="34" charset="0"/>
              </a:rPr>
              <a:t>Câu 1: </a:t>
            </a:r>
            <a:r>
              <a:rPr dirty="0">
                <a:latin typeface="Calibri" panose="020F0502020204030204" pitchFamily="34" charset="0"/>
                <a:cs typeface="Arial" panose="020B0604020202020204" pitchFamily="34" charset="0"/>
              </a:rPr>
              <a:t>Mô tả cơ chế điều hòa hoạt động của operon Lac khi môi trường không có v</a:t>
            </a:r>
            <a:r>
              <a:rPr dirty="0">
                <a:latin typeface="Calibri" panose="020F0502020204030204" pitchFamily="34" charset="0"/>
                <a:ea typeface="Arial" panose="020B0604020202020204" pitchFamily="34" charset="0"/>
              </a:rPr>
              <a:t>à</a:t>
            </a:r>
            <a:r>
              <a:rPr dirty="0">
                <a:latin typeface="Calibri" panose="020F0502020204030204" pitchFamily="34" charset="0"/>
                <a:cs typeface="Arial" panose="020B0604020202020204" pitchFamily="34" charset="0"/>
              </a:rPr>
              <a:t> có đường lactose.</a:t>
            </a:r>
            <a:endParaRPr dirty="0">
              <a:latin typeface="Calibri" panose="020F0502020204030204" pitchFamily="34" charset="0"/>
              <a:cs typeface="Arial" panose="020B0604020202020204" pitchFamily="34" charset="0"/>
            </a:endParaRPr>
          </a:p>
          <a:p>
            <a:pPr lvl="0"/>
            <a:r>
              <a:rPr b="1" dirty="0">
                <a:latin typeface="Calibri" panose="020F0502020204030204" pitchFamily="34" charset="0"/>
                <a:cs typeface="Arial" panose="020B0604020202020204" pitchFamily="34" charset="0"/>
              </a:rPr>
              <a:t>Câu 2: </a:t>
            </a:r>
            <a:r>
              <a:rPr dirty="0">
                <a:latin typeface="Calibri" panose="020F0502020204030204" pitchFamily="34" charset="0"/>
                <a:cs typeface="Arial" panose="020B0604020202020204" pitchFamily="34" charset="0"/>
              </a:rPr>
              <a:t>Cho biết điều gì xảy ra khi đường lactose được sử dụng hết.</a:t>
            </a:r>
            <a:endParaRPr dirty="0">
              <a:latin typeface="Calibri" panose="020F0502020204030204" pitchFamily="34" charset="0"/>
              <a:cs typeface="Arial" panose="020B0604020202020204" pitchFamily="34" charset="0"/>
            </a:endParaRPr>
          </a:p>
          <a:p>
            <a:pPr lvl="0"/>
            <a:r>
              <a:rPr b="1" dirty="0">
                <a:latin typeface="Calibri" panose="020F0502020204030204" pitchFamily="34" charset="0"/>
                <a:cs typeface="Arial" panose="020B0604020202020204" pitchFamily="34" charset="0"/>
              </a:rPr>
              <a:t>Câu 3: </a:t>
            </a:r>
            <a:r>
              <a:rPr dirty="0">
                <a:latin typeface="Calibri" panose="020F0502020204030204" pitchFamily="34" charset="0"/>
                <a:cs typeface="Arial" panose="020B0604020202020204" pitchFamily="34" charset="0"/>
              </a:rPr>
              <a:t>Trong cơ chế điều hòa biểu hiện gene của operon Lac, tại sao lactose được xem l</a:t>
            </a:r>
            <a:r>
              <a:rPr dirty="0">
                <a:latin typeface="Calibri" panose="020F0502020204030204" pitchFamily="34" charset="0"/>
                <a:ea typeface="Arial" panose="020B0604020202020204" pitchFamily="34" charset="0"/>
              </a:rPr>
              <a:t>à</a:t>
            </a:r>
            <a:r>
              <a:rPr dirty="0">
                <a:latin typeface="Calibri" panose="020F0502020204030204" pitchFamily="34" charset="0"/>
                <a:cs typeface="Arial" panose="020B0604020202020204" pitchFamily="34" charset="0"/>
              </a:rPr>
              <a:t> chất giúp cho gene được biểu hiện.</a:t>
            </a:r>
            <a:endParaRPr dirty="0">
              <a:latin typeface="Calibri" panose="020F0502020204030204" pitchFamily="34" charset="0"/>
              <a:cs typeface="Arial" panose="020B0604020202020204" pitchFamily="34" charset="0"/>
            </a:endParaRPr>
          </a:p>
          <a:p>
            <a:pPr lvl="0"/>
            <a:endParaRPr lang="en-US" altLang="en-US" dirty="0"/>
          </a:p>
        </p:txBody>
      </p:sp>
      <p:sp>
        <p:nvSpPr>
          <p:cNvPr id="2867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ln/>
        </p:spPr>
        <p:txBody>
          <a:bodyPr wrap="square" lIns="91440" tIns="45720" rIns="91440" bIns="45720" anchor="t" anchorCtr="0"/>
          <a:p>
            <a:pPr marL="171450" lvl="0" indent="-171450">
              <a:buFontTx/>
              <a:buChar char="-"/>
            </a:pPr>
            <a:r>
              <a:rPr lang="en-US" altLang="en-US" dirty="0"/>
              <a:t>HS đại diện nhóm trả lời câu hỏi trong phiếu học tập</a:t>
            </a:r>
            <a:endParaRPr lang="en-US" altLang="en-US" dirty="0"/>
          </a:p>
          <a:p>
            <a:pPr marL="171450" lvl="0" indent="-171450">
              <a:buFontTx/>
              <a:buChar char="-"/>
            </a:pPr>
            <a:r>
              <a:rPr lang="en-US" altLang="en-US" dirty="0"/>
              <a:t>Các nhóm khác có thể tranh luận và đặt tình huống nếu có để nhóm trình bày giải thích</a:t>
            </a:r>
            <a:endParaRPr lang="en-US" altLang="en-US" dirty="0"/>
          </a:p>
          <a:p>
            <a:pPr marL="171450" lvl="0" indent="-171450">
              <a:buFontTx/>
              <a:buChar char="-"/>
            </a:pPr>
            <a:r>
              <a:rPr lang="en-US" altLang="en-US" dirty="0"/>
              <a:t>GV chốt lại nội dung câu hỏi 1 của phiếu hộc tập số 2</a:t>
            </a:r>
            <a:endParaRPr lang="en-US" altLang="en-US" dirty="0"/>
          </a:p>
        </p:txBody>
      </p:sp>
      <p:sp>
        <p:nvSpPr>
          <p:cNvPr id="3072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wrap="square" lIns="91440" tIns="45720" rIns="91440" bIns="45720" numCol="1" anchor="t" anchorCtr="0" compatLnSpc="1"/>
          <a:lstStyle/>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HS đại diện nhóm trả lời câu hỏi trong phiếu học tập</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Các nhóm khác có thể tranh luận và đặt tình huống nếu có để nhóm trình bày giải thích</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defRPr/>
            </a:pPr>
            <a:r>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GV chốt lại nội dung câu hỏi 2 và 3 của phiếu hộc tập số 2</a:t>
            </a: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7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ln/>
        </p:spPr>
        <p:txBody>
          <a:bodyPr wrap="square" lIns="91440" tIns="45720" rIns="91440" bIns="45720" anchor="t" anchorCtr="0"/>
          <a:p>
            <a:pPr lvl="0"/>
            <a:r>
              <a:rPr lang="en-US" altLang="en-US" dirty="0"/>
              <a:t>GV sau đó củng cố lại nội dung thông qua video về cơ chế hoạt động của operon Lac</a:t>
            </a:r>
            <a:endParaRPr lang="en-US" altLang="en-US" dirty="0"/>
          </a:p>
        </p:txBody>
      </p:sp>
      <p:sp>
        <p:nvSpPr>
          <p:cNvPr id="3482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p:spPr>
        <p:txBody>
          <a:bodyPr wrap="square" lIns="91440" tIns="45720" rIns="91440" bIns="45720" anchor="t" anchorCtr="0"/>
          <a:p>
            <a:pPr lvl="0"/>
            <a:r>
              <a:rPr lang="en-US" altLang="vi-VN" dirty="0"/>
              <a:t>GV có thể đăt tình huống và hs có thể trả lời nhanh</a:t>
            </a:r>
            <a:endParaRPr lang="vi-VN" altLang="vi-VN" dirty="0"/>
          </a:p>
        </p:txBody>
      </p:sp>
      <p:sp>
        <p:nvSpPr>
          <p:cNvPr id="368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latin typeface="Arial" panose="020B0604020202020204" pitchFamily="34" charset="0"/>
              </a:rPr>
            </a:fld>
            <a:endParaRPr lang="en-US" altLang="vi-VN" sz="1200"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Slide Image Placeholder 1"/>
          <p:cNvSpPr>
            <a:spLocks noGrp="1" noRot="1" noChangeAspect="1" noTextEdit="1"/>
          </p:cNvSpPr>
          <p:nvPr>
            <p:ph type="sldImg"/>
          </p:nvPr>
        </p:nvSpPr>
        <p:spPr>
          <a:ln/>
        </p:spPr>
      </p:sp>
      <p:sp>
        <p:nvSpPr>
          <p:cNvPr id="35843" name="Notes Placeholder 2"/>
          <p:cNvSpPr>
            <a:spLocks noGrp="1" noChangeArrowheads="1"/>
          </p:cNvSpPr>
          <p:nvPr>
            <p:ph type="body" idx="1"/>
          </p:nvPr>
        </p:nvSpPr>
        <p:spPr/>
        <p:txBody>
          <a:bodyPr wrap="square" lIns="91440" tIns="45720" rIns="91440" bIns="45720" numCol="1" anchor="t" anchorCtr="0" compatLnSpc="1"/>
          <a:p>
            <a:pPr lvl="0"/>
            <a:r>
              <a:rPr lang="en-US" altLang="en-US" dirty="0"/>
              <a:t>GV chiếu hình ảnh 3.5 về điều hòa biểu hiện gene trong quá trình phát triển cá thể ở SV đa bào</a:t>
            </a:r>
            <a:endParaRPr lang="en-US" altLang="en-US" dirty="0"/>
          </a:p>
          <a:p>
            <a:pPr lvl="0"/>
            <a:r>
              <a:rPr lang="en-US" altLang="en-US" dirty="0"/>
              <a:t>Yêu cầu: Các em có nhận xét và giải thích theo sựu hiểu biết của cá nhân về điều hòa biểu hiện gene trong quá trình phát triển cá thể ở SV đa bào?</a:t>
            </a:r>
            <a:endParaRPr lang="en-US" altLang="en-US" dirty="0"/>
          </a:p>
          <a:p>
            <a:pPr lvl="0"/>
            <a:r>
              <a:rPr lang="en-US" altLang="en-US" dirty="0"/>
              <a:t>Gv có thể phân tích để chốt them và dẫn dắt các em vào việc chuẩn bị thảo luận hoàn thành phiếu học tập 3</a:t>
            </a:r>
            <a:endParaRPr lang="en-US" altLang="en-US" dirty="0"/>
          </a:p>
          <a:p>
            <a:pPr lvl="0" algn="just">
              <a:spcBef>
                <a:spcPct val="0"/>
              </a:spcBef>
            </a:pPr>
            <a:r>
              <a:rPr lang="en-US" altLang="en-US" b="1" dirty="0">
                <a:latin typeface="Calibri" panose="020F0502020204030204" pitchFamily="34" charset="0"/>
                <a:cs typeface="Arial" panose="020B0604020202020204" pitchFamily="34" charset="0"/>
              </a:rPr>
              <a:t>Câu 1: </a:t>
            </a:r>
            <a:r>
              <a:rPr lang="vi-VN" altLang="en-US" dirty="0">
                <a:latin typeface="Times New Roman" panose="02020603050405020304" pitchFamily="18" charset="0"/>
                <a:cs typeface="Arial" panose="020B0604020202020204" pitchFamily="34" charset="0"/>
              </a:rPr>
              <a:t>Dựa v</a:t>
            </a:r>
            <a:r>
              <a:rPr lang="vi-VN" altLang="en-US" dirty="0">
                <a:latin typeface="Times New Roman" panose="02020603050405020304" pitchFamily="18" charset="0"/>
                <a:ea typeface="Arial" panose="020B0604020202020204" pitchFamily="34" charset="0"/>
              </a:rPr>
              <a:t>à</a:t>
            </a:r>
            <a:r>
              <a:rPr lang="vi-VN" altLang="en-US" dirty="0">
                <a:latin typeface="Times New Roman" panose="02020603050405020304" pitchFamily="18" charset="0"/>
                <a:cs typeface="Arial" panose="020B0604020202020204" pitchFamily="34" charset="0"/>
              </a:rPr>
              <a:t>o cơ chế điều hòa biểu hiện gene của operon Lac, hãy cho biết ý nghĩa của điều hòa biểu hiện gen đối với quá trình trao đổi chất ở sinh vật.</a:t>
            </a:r>
            <a:endParaRPr lang="vi-VN" altLang="en-US" dirty="0">
              <a:latin typeface="Times New Roman" panose="02020603050405020304" pitchFamily="18" charset="0"/>
              <a:cs typeface="Arial" panose="020B0604020202020204" pitchFamily="34" charset="0"/>
            </a:endParaRPr>
          </a:p>
          <a:p>
            <a:pPr lvl="0" algn="just">
              <a:spcBef>
                <a:spcPct val="0"/>
              </a:spcBef>
            </a:pPr>
            <a:r>
              <a:rPr lang="en-US" altLang="en-US" b="1" dirty="0">
                <a:latin typeface="Calibri" panose="020F0502020204030204" pitchFamily="34" charset="0"/>
                <a:cs typeface="Arial" panose="020B0604020202020204" pitchFamily="34" charset="0"/>
              </a:rPr>
              <a:t>Câu 2: </a:t>
            </a:r>
            <a:r>
              <a:rPr lang="vi-VN" altLang="en-US" dirty="0">
                <a:latin typeface="Times New Roman" panose="02020603050405020304" pitchFamily="18" charset="0"/>
                <a:cs typeface="Arial" panose="020B0604020202020204" pitchFamily="34" charset="0"/>
              </a:rPr>
              <a:t>Sự điều hòa biểu hiện gene có ý nghĩa như thế n</a:t>
            </a:r>
            <a:r>
              <a:rPr lang="vi-VN" altLang="en-US" dirty="0">
                <a:latin typeface="Times New Roman" panose="02020603050405020304" pitchFamily="18" charset="0"/>
                <a:ea typeface="Arial" panose="020B0604020202020204" pitchFamily="34" charset="0"/>
              </a:rPr>
              <a:t>à</a:t>
            </a:r>
            <a:r>
              <a:rPr lang="vi-VN" altLang="en-US" dirty="0">
                <a:latin typeface="Times New Roman" panose="02020603050405020304" pitchFamily="18" charset="0"/>
                <a:cs typeface="Arial" panose="020B0604020202020204" pitchFamily="34" charset="0"/>
              </a:rPr>
              <a:t>o đối với sự phát triển ở sinh vật đa b</a:t>
            </a:r>
            <a:r>
              <a:rPr lang="vi-VN" altLang="en-US" dirty="0">
                <a:latin typeface="Times New Roman" panose="02020603050405020304" pitchFamily="18" charset="0"/>
                <a:ea typeface="Arial" panose="020B0604020202020204" pitchFamily="34" charset="0"/>
              </a:rPr>
              <a:t>à</a:t>
            </a:r>
            <a:r>
              <a:rPr lang="vi-VN" altLang="en-US" dirty="0">
                <a:latin typeface="Times New Roman" panose="02020603050405020304" pitchFamily="18" charset="0"/>
                <a:cs typeface="Arial" panose="020B0604020202020204" pitchFamily="34" charset="0"/>
              </a:rPr>
              <a:t>o.</a:t>
            </a:r>
            <a:endParaRPr lang="vi-VN" altLang="en-US" dirty="0">
              <a:latin typeface="Times New Roman" panose="02020603050405020304" pitchFamily="18" charset="0"/>
              <a:cs typeface="Arial" panose="020B0604020202020204" pitchFamily="34" charset="0"/>
            </a:endParaRPr>
          </a:p>
          <a:p>
            <a:pPr lvl="0" algn="just">
              <a:spcBef>
                <a:spcPct val="0"/>
              </a:spcBef>
            </a:pPr>
            <a:r>
              <a:rPr lang="en-US" altLang="en-US" b="1" dirty="0">
                <a:latin typeface="Calibri" panose="020F0502020204030204" pitchFamily="34" charset="0"/>
                <a:cs typeface="Arial" panose="020B0604020202020204" pitchFamily="34" charset="0"/>
              </a:rPr>
              <a:t>Câu 3: </a:t>
            </a:r>
            <a:r>
              <a:rPr lang="vi-VN" altLang="en-US" dirty="0">
                <a:latin typeface="Times New Roman" panose="02020603050405020304" pitchFamily="18" charset="0"/>
                <a:cs typeface="Arial" panose="020B0604020202020204" pitchFamily="34" charset="0"/>
              </a:rPr>
              <a:t>Nếu cơ chế điều hòa biểu hiện gene bị rối loạn sẽ ảnh hưởng như thế n</a:t>
            </a:r>
            <a:r>
              <a:rPr lang="vi-VN" altLang="en-US" dirty="0">
                <a:latin typeface="Times New Roman" panose="02020603050405020304" pitchFamily="18" charset="0"/>
                <a:ea typeface="Arial" panose="020B0604020202020204" pitchFamily="34" charset="0"/>
              </a:rPr>
              <a:t>à</a:t>
            </a:r>
            <a:r>
              <a:rPr lang="vi-VN" altLang="en-US" dirty="0">
                <a:latin typeface="Times New Roman" panose="02020603050405020304" pitchFamily="18" charset="0"/>
                <a:cs typeface="Arial" panose="020B0604020202020204" pitchFamily="34" charset="0"/>
              </a:rPr>
              <a:t>o đến sự phát triển ở sinh vật đa b</a:t>
            </a:r>
            <a:r>
              <a:rPr lang="vi-VN" altLang="en-US" dirty="0">
                <a:latin typeface="Times New Roman" panose="02020603050405020304" pitchFamily="18" charset="0"/>
                <a:ea typeface="Arial" panose="020B0604020202020204" pitchFamily="34" charset="0"/>
              </a:rPr>
              <a:t>à</a:t>
            </a:r>
            <a:r>
              <a:rPr lang="vi-VN" altLang="en-US" dirty="0">
                <a:latin typeface="Times New Roman" panose="02020603050405020304" pitchFamily="18" charset="0"/>
                <a:cs typeface="Arial" panose="020B0604020202020204" pitchFamily="34" charset="0"/>
              </a:rPr>
              <a:t>o.</a:t>
            </a:r>
            <a:endParaRPr lang="vi-VN" altLang="en-US" dirty="0">
              <a:latin typeface="Times New Roman" panose="02020603050405020304" pitchFamily="18" charset="0"/>
              <a:cs typeface="Arial" panose="020B0604020202020204" pitchFamily="34" charset="0"/>
            </a:endParaRPr>
          </a:p>
          <a:p>
            <a:pPr lvl="0"/>
            <a:endParaRPr lang="en-US" altLang="en-US" dirty="0"/>
          </a:p>
        </p:txBody>
      </p:sp>
      <p:sp>
        <p:nvSpPr>
          <p:cNvPr id="389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wrap="square" lIns="91440" tIns="45720" rIns="91440" bIns="45720" anchor="t" anchorCtr="0"/>
          <a:p>
            <a:pPr lvl="0"/>
            <a:r>
              <a:rPr lang="en-US" altLang="en-US" dirty="0"/>
              <a:t>GV chiếu câu hỏi của phiếu học tập lên để các nhóm chuẩn bị - nhóm nào xong trước được ưu tiên trả lời và cộng điểm</a:t>
            </a:r>
            <a:endParaRPr lang="en-US" altLang="en-US" dirty="0"/>
          </a:p>
          <a:p>
            <a:pPr lvl="0"/>
            <a:r>
              <a:rPr lang="en-US" altLang="en-US" dirty="0"/>
              <a:t>- Các nhóm còn lại có thể phản biện để nhóm trình bày giải thích</a:t>
            </a:r>
            <a:endParaRPr lang="en-US" altLang="en-US" dirty="0"/>
          </a:p>
        </p:txBody>
      </p:sp>
      <p:sp>
        <p:nvSpPr>
          <p:cNvPr id="4096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ln/>
        </p:spPr>
        <p:txBody>
          <a:bodyPr wrap="square" lIns="91440" tIns="45720" rIns="91440" bIns="45720" anchor="t" anchorCtr="0"/>
          <a:p>
            <a:pPr lvl="0"/>
            <a:r>
              <a:rPr lang="en-US" altLang="en-US" dirty="0"/>
              <a:t>GV chốt lại nội dung câu hỏi 1 và câu hỏi 2 của phiếu học tập lên bảng</a:t>
            </a:r>
            <a:endParaRPr lang="en-US" altLang="en-US" dirty="0"/>
          </a:p>
          <a:p>
            <a:pPr lvl="0"/>
            <a:r>
              <a:rPr lang="en-US" altLang="en-US" dirty="0"/>
              <a:t>- Sau đó nhận xét và chấm điểm cho nhóm</a:t>
            </a:r>
            <a:endParaRPr lang="en-US" altLang="en-US" dirty="0"/>
          </a:p>
        </p:txBody>
      </p:sp>
      <p:sp>
        <p:nvSpPr>
          <p:cNvPr id="4301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ln/>
        </p:spPr>
        <p:txBody>
          <a:bodyPr wrap="square" lIns="91440" tIns="45720" rIns="91440" bIns="45720" anchor="t" anchorCtr="0"/>
          <a:p>
            <a:pPr lvl="0"/>
            <a:r>
              <a:rPr lang="en-US" altLang="en-US" dirty="0"/>
              <a:t>GV chốt lại nội dung câu hỏi 3 của phiếu học tập</a:t>
            </a:r>
            <a:endParaRPr lang="en-US" altLang="en-US" dirty="0"/>
          </a:p>
          <a:p>
            <a:pPr lvl="0"/>
            <a:endParaRPr lang="en-US" altLang="en-US" dirty="0"/>
          </a:p>
        </p:txBody>
      </p:sp>
      <p:sp>
        <p:nvSpPr>
          <p:cNvPr id="4506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ln/>
        </p:spPr>
        <p:txBody>
          <a:bodyPr wrap="square" lIns="91440" tIns="45720" rIns="91440" bIns="45720" anchor="t" anchorCtr="0"/>
          <a:p>
            <a:pPr lvl="0"/>
            <a:r>
              <a:rPr lang="en-US" altLang="en-US" dirty="0"/>
              <a:t>GV giới thiệu về tế bào gốc  </a:t>
            </a:r>
            <a:endParaRPr lang="en-US" altLang="en-US" dirty="0"/>
          </a:p>
          <a:p>
            <a:pPr lvl="0"/>
            <a:r>
              <a:rPr lang="en-US" altLang="en-US" dirty="0">
                <a:cs typeface="Arial" panose="020B0604020202020204" pitchFamily="34" charset="0"/>
              </a:rPr>
              <a:t>- HS suy nghĩ trả lời theo ý hiểu, GV dẫn dắt vào bài</a:t>
            </a:r>
            <a:endParaRPr lang="en-US" altLang="en-US" dirty="0">
              <a:cs typeface="Arial" panose="020B0604020202020204" pitchFamily="34" charset="0"/>
            </a:endParaRPr>
          </a:p>
          <a:p>
            <a:pPr lvl="0"/>
            <a:endParaRPr lang="en-US" altLang="en-US" dirty="0"/>
          </a:p>
        </p:txBody>
      </p:sp>
      <p:sp>
        <p:nvSpPr>
          <p:cNvPr id="102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ln/>
        </p:spPr>
        <p:txBody>
          <a:bodyPr wrap="square" lIns="91440" tIns="45720" rIns="91440" bIns="45720" anchor="t" anchorCtr="0"/>
          <a:p>
            <a:pPr lvl="0"/>
            <a:r>
              <a:rPr lang="en-US" altLang="en-US" dirty="0"/>
              <a:t>GV trình chiếu hình 3.6 sơ đồ nghiên cứu mô hình bệnh dựa trên hiPSC</a:t>
            </a:r>
            <a:endParaRPr lang="en-US" altLang="en-US" dirty="0"/>
          </a:p>
        </p:txBody>
      </p:sp>
      <p:sp>
        <p:nvSpPr>
          <p:cNvPr id="4710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p:spPr>
        <p:txBody>
          <a:bodyPr wrap="square" lIns="91440" tIns="45720" rIns="91440" bIns="45720" anchor="t" anchorCtr="0"/>
          <a:p>
            <a:pPr lvl="0"/>
            <a:r>
              <a:rPr lang="en-US" altLang="en-US" dirty="0">
                <a:cs typeface="Arial" panose="020B0604020202020204" pitchFamily="34" charset="0"/>
              </a:rPr>
              <a:t>GV yêu cầu:</a:t>
            </a:r>
            <a:endParaRPr lang="en-US" altLang="en-US" dirty="0">
              <a:cs typeface="Arial" panose="020B0604020202020204" pitchFamily="34" charset="0"/>
            </a:endParaRPr>
          </a:p>
          <a:p>
            <a:pPr lvl="0"/>
            <a:r>
              <a:rPr lang="en-US" altLang="en-US" dirty="0">
                <a:cs typeface="Arial" panose="020B0604020202020204" pitchFamily="34" charset="0"/>
              </a:rPr>
              <a:t>HS quan sát hình ảnh hình 3.6 kết hợp đọc SGK mục III và hoạt động nhóm theo cặp đôi : hoàn thành phiếu học tập số 4</a:t>
            </a:r>
            <a:endParaRPr lang="en-US" altLang="en-US" dirty="0"/>
          </a:p>
          <a:p>
            <a:pPr lvl="0"/>
            <a:endParaRPr lang="en-US" altLang="en-US" dirty="0"/>
          </a:p>
        </p:txBody>
      </p:sp>
      <p:sp>
        <p:nvSpPr>
          <p:cNvPr id="4915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Slide Image Placeholder 1"/>
          <p:cNvSpPr>
            <a:spLocks noGrp="1" noRot="1" noChangeAspect="1" noTextEdit="1"/>
          </p:cNvSpPr>
          <p:nvPr>
            <p:ph type="sldImg"/>
          </p:nvPr>
        </p:nvSpPr>
        <p:spPr>
          <a:ln/>
        </p:spPr>
      </p:sp>
      <p:sp>
        <p:nvSpPr>
          <p:cNvPr id="47107" name="Notes Placeholder 2"/>
          <p:cNvSpPr>
            <a:spLocks noGrp="1" noChangeArrowheads="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 Hết thười gian GV yêu cầu các nhóm nộp sản phẩm và cử đại diện trình bày</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 Đại diện từng nhóm trình bày và nhận xét bổ sung cho nhóm khác</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pt-BR" sz="1200" b="0" i="0" u="none" strike="noStrike" kern="1200" cap="none" spc="0" normalizeH="0" baseline="0" noProof="0">
                <a:ln>
                  <a:noFill/>
                </a:ln>
                <a:solidFill>
                  <a:schemeClr val="tx1"/>
                </a:solidFill>
                <a:effectLst/>
                <a:uLnTx/>
                <a:uFillTx/>
                <a:latin typeface="+mn-lt"/>
                <a:ea typeface="+mn-ea"/>
                <a:cs typeface="+mn-cs"/>
              </a:rPr>
              <a:t>- GV củng cố ý kiến thảo luận, bổ sung, kết luận </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0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p:spPr>
        <p:txBody>
          <a:bodyPr wrap="square" lIns="91440" tIns="45720" rIns="91440" bIns="45720" anchor="t" anchorCtr="0"/>
          <a:p>
            <a:pPr lvl="0"/>
            <a:r>
              <a:rPr lang="en-US" altLang="en-US" dirty="0"/>
              <a:t>GV cung cấp them thông tin bổ sung kiến thức về mức độ điều hòa hoạt động gene</a:t>
            </a:r>
            <a:endParaRPr lang="en-US"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p:spPr>
        <p:txBody>
          <a:bodyPr wrap="square" lIns="91440" tIns="45720" rIns="91440" bIns="45720" anchor="t" anchorCtr="0"/>
          <a:p>
            <a:pPr lvl="0"/>
            <a:r>
              <a:rPr lang="en-US" altLang="en-US" dirty="0"/>
              <a:t>GV dẫn dắt học sinh vận dụng kiến thức đã học để nhanh tay xung phong trả lời câu hỏi củng cố để lấy điểm miệng</a:t>
            </a:r>
            <a:endParaRPr lang="en-US" altLang="en-US" dirty="0"/>
          </a:p>
          <a:p>
            <a:pPr lvl="0"/>
            <a:r>
              <a:rPr lang="en-US" altLang="en-US" dirty="0"/>
              <a:t>- HS nhanh tay xung phong để được trả lời </a:t>
            </a:r>
            <a:endParaRPr lang="en-US"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5734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5939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6246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ln/>
        </p:spPr>
        <p:txBody>
          <a:bodyPr wrap="square" lIns="91440" tIns="45720" rIns="91440" bIns="45720" anchor="t" anchorCtr="0"/>
          <a:p>
            <a:pPr lvl="0"/>
            <a:r>
              <a:rPr lang="en-US" altLang="en-US" dirty="0"/>
              <a:t>GV giao nhiệm vụ về nhà cho HS</a:t>
            </a:r>
            <a:endParaRPr lang="en-US" altLang="en-US" dirty="0"/>
          </a:p>
        </p:txBody>
      </p:sp>
      <p:sp>
        <p:nvSpPr>
          <p:cNvPr id="6451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ln/>
        </p:spPr>
        <p:txBody>
          <a:bodyPr wrap="square" lIns="91440" tIns="45720" rIns="91440" bIns="45720" anchor="t" anchorCtr="0"/>
          <a:p>
            <a:pPr lvl="0"/>
            <a:r>
              <a:rPr lang="en-US" altLang="vi-VN" dirty="0"/>
              <a:t>GV chiếu </a:t>
            </a:r>
            <a:endParaRPr lang="en-US" altLang="vi-VN" dirty="0"/>
          </a:p>
          <a:p>
            <a:pPr lvl="0"/>
            <a:r>
              <a:rPr lang="en-US" altLang="vi-VN" dirty="0"/>
              <a:t>hình ảnh và đưa ra số liệu ? Đồng thời đặt tình huống</a:t>
            </a:r>
            <a:endParaRPr lang="en-US" altLang="vi-VN" dirty="0"/>
          </a:p>
          <a:p>
            <a:pPr lvl="0"/>
            <a:r>
              <a:rPr lang="" altLang="vi-VN" dirty="0">
                <a:cs typeface="Times" pitchFamily="18" charset="0"/>
              </a:rPr>
              <a:t>Đặt vấn đề: ???? Những con số này liên quan gì đến hình bên? </a:t>
            </a:r>
            <a:endParaRPr lang="en-US" altLang="vi-VN" dirty="0">
              <a:cs typeface="Times" pitchFamily="18" charset="0"/>
            </a:endParaRPr>
          </a:p>
          <a:p>
            <a:pPr lvl="0"/>
            <a:r>
              <a:rPr lang="en-US" altLang="en-US" dirty="0">
                <a:cs typeface="Arial" panose="020B0604020202020204" pitchFamily="34" charset="0"/>
              </a:rPr>
              <a:t>- HS suy nghĩ trả lời theo ý hiểu</a:t>
            </a:r>
            <a:endParaRPr lang="en-US" altLang="vi-VN" dirty="0"/>
          </a:p>
        </p:txBody>
      </p:sp>
      <p:sp>
        <p:nvSpPr>
          <p:cNvPr id="12292" name="Date Placeholder 3"/>
          <p:cNvSpPr txBox="1">
            <a:spLocks noGrp="1"/>
          </p:cNvSpPr>
          <p:nvPr>
            <p:ph type="dt" sz="half"/>
          </p:nvPr>
        </p:nvSpPr>
        <p:spPr>
          <a:xfrm>
            <a:off x="3884613" y="0"/>
            <a:ext cx="2971800" cy="457200"/>
          </a:xfrm>
          <a:prstGeom prst="rect">
            <a:avLst/>
          </a:prstGeom>
          <a:noFill/>
          <a:ln w="9525">
            <a:noFill/>
          </a:ln>
        </p:spPr>
        <p:txBody>
          <a:bodyPr/>
          <a:p>
            <a:pPr lvl="0" algn="r" eaLnBrk="1" hangingPunct="1"/>
            <a:fld id="{BB962C8B-B14F-4D97-AF65-F5344CB8AC3E}" type="datetime1">
              <a:rPr lang="vi-VN" altLang="en-US" sz="1200" dirty="0">
                <a:latin typeface="Arial" panose="020B0604020202020204" pitchFamily="34" charset="0"/>
              </a:rPr>
            </a:fld>
            <a:endParaRPr lang="vi-VN" altLang="en-US" sz="1200" dirty="0">
              <a:latin typeface="Arial" panose="020B0604020202020204" pitchFamily="34" charset="0"/>
              <a:ea typeface="Cordia New" pitchFamily="34" charset="-34"/>
              <a:cs typeface="Cordia New" pitchFamily="34" charset="-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ln/>
        </p:spPr>
        <p:txBody>
          <a:bodyPr wrap="square" lIns="91440" tIns="45720" rIns="91440" bIns="45720" anchor="t" anchorCtr="0"/>
          <a:p>
            <a:pPr lvl="0"/>
            <a:endParaRPr lang="en-US" altLang="en-US" dirty="0"/>
          </a:p>
        </p:txBody>
      </p:sp>
      <p:sp>
        <p:nvSpPr>
          <p:cNvPr id="143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p:spPr>
      </p:sp>
      <p:sp>
        <p:nvSpPr>
          <p:cNvPr id="15363" name="Notes Placeholder 2"/>
          <p:cNvSpPr>
            <a:spLocks noGrp="1" noChangeArrowheads="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GV tiếp tục phân tích ví dụ đồng thời nêu câu hỏi tình huống. “</a:t>
            </a:r>
            <a:r>
              <a:rPr kumimoji="0" lang="en-US" altLang="en-US" sz="1200" b="0" i="0" u="none" strike="noStrike" kern="1200" cap="none" spc="0" normalizeH="0" baseline="0" noProof="0">
                <a:ln>
                  <a:noFill/>
                </a:ln>
                <a:solidFill>
                  <a:srgbClr val="FF0000"/>
                </a:solidFill>
                <a:effectLst/>
                <a:uLnTx/>
                <a:uFillTx/>
                <a:latin typeface="+mj-lt"/>
                <a:ea typeface="+mn-ea"/>
                <a:cs typeface="+mn-cs"/>
              </a:rPr>
              <a:t>Em hiểu như thế nào về điều hòa biểu hiện gene ?”</a:t>
            </a:r>
            <a:endParaRPr kumimoji="0" lang="en-US" altLang="en-US" sz="1200" b="0" i="0" u="none" strike="noStrike" kern="1200" cap="none" spc="0" normalizeH="0" baseline="0" noProof="0">
              <a:ln>
                <a:noFill/>
              </a:ln>
              <a:solidFill>
                <a:srgbClr val="FF0000"/>
              </a:solidFill>
              <a:effectLst/>
              <a:uLnTx/>
              <a:uFillTx/>
              <a:latin typeface="+mj-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rgbClr val="FF0000"/>
                </a:solidFill>
                <a:effectLst/>
                <a:uLnTx/>
                <a:uFillTx/>
                <a:latin typeface="+mj-lt"/>
                <a:ea typeface="+mn-ea"/>
                <a:cs typeface="+mn-cs"/>
              </a:rPr>
              <a:t>- HS suy nghĩ và kết hợp SGK để trả lời câu hỏi</a:t>
            </a:r>
            <a:endParaRPr kumimoji="0" lang="en-US" altLang="en-US" sz="1200" b="0" i="0" u="none" strike="noStrike" kern="1200" cap="none" spc="0" normalizeH="0" baseline="0" noProof="0">
              <a:ln>
                <a:noFill/>
              </a:ln>
              <a:solidFill>
                <a:srgbClr val="FF0000"/>
              </a:solidFill>
              <a:effectLst/>
              <a:uLnTx/>
              <a:uFillTx/>
              <a:latin typeface="+mj-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ln/>
        </p:spPr>
        <p:txBody>
          <a:bodyPr wrap="square" lIns="91440" tIns="45720" rIns="91440" bIns="45720" anchor="t" anchorCtr="0"/>
          <a:p>
            <a:pPr lvl="0"/>
            <a:endParaRPr lang="vi-VN" altLang="vi-VN" dirty="0"/>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vi-VN" sz="1200" dirty="0">
                <a:latin typeface="Arial" panose="020B0604020202020204" pitchFamily="34" charset="0"/>
              </a:rPr>
            </a:fld>
            <a:endParaRPr lang="en-US" altLang="vi-VN" sz="1200"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ln/>
        </p:spPr>
        <p:txBody>
          <a:bodyPr wrap="square" lIns="91440" tIns="45720" rIns="91440" bIns="45720" anchor="t" anchorCtr="0"/>
          <a:p>
            <a:pPr lvl="0"/>
            <a:r>
              <a:rPr lang="en-US" altLang="en-US" dirty="0"/>
              <a:t>GV chiếu hình ảnh 3.1 về cấu trúc của operon Lav ở vi khuẩn E.coli. Yêu cầu học sinh thảo luận nhóm để trả lời câu hỏi </a:t>
            </a:r>
            <a:endParaRPr lang="en-US" altLang="en-US" dirty="0"/>
          </a:p>
          <a:p>
            <a:pPr lvl="0"/>
            <a:r>
              <a:rPr lang="en-US" altLang="en-US" dirty="0"/>
              <a:t>Câu 1: </a:t>
            </a:r>
            <a:r>
              <a:rPr lang="en-US" altLang="en-US" dirty="0">
                <a:latin typeface="Times New Roman" panose="02020603050405020304" pitchFamily="18" charset="0"/>
              </a:rPr>
              <a:t>Cấu trúc operon gồm vùng khởi động (P) , Vùng vận hành (O), nhóm gen cấu trúc (Z,Y,A)</a:t>
            </a:r>
            <a:endParaRPr lang="en-US" altLang="en-US" dirty="0">
              <a:latin typeface="Times New Roman" panose="02020603050405020304" pitchFamily="18" charset="0"/>
            </a:endParaRPr>
          </a:p>
          <a:p>
            <a:pPr lvl="0"/>
            <a:r>
              <a:rPr lang="en-US" altLang="en-US" dirty="0"/>
              <a:t>Câu 2: </a:t>
            </a:r>
            <a:r>
              <a:rPr lang="en-US" altLang="en-US" dirty="0">
                <a:solidFill>
                  <a:srgbClr val="000000"/>
                </a:solidFill>
                <a:cs typeface="Calibri" panose="020F0502020204030204" pitchFamily="34" charset="0"/>
              </a:rPr>
              <a:t>Chức năng các thành phần trên operon Lac ở vi khuẩn E.coli ?</a:t>
            </a:r>
            <a:endParaRPr lang="en-US" altLang="en-US" dirty="0">
              <a:solidFill>
                <a:srgbClr val="000000"/>
              </a:solidFill>
              <a:cs typeface="Calibri" panose="020F0502020204030204" pitchFamily="34" charset="0"/>
            </a:endParaRPr>
          </a:p>
          <a:p>
            <a:pPr lvl="0"/>
            <a:r>
              <a:rPr lang="en-US" altLang="en-US" dirty="0">
                <a:solidFill>
                  <a:srgbClr val="000000"/>
                </a:solidFill>
                <a:cs typeface="Times New Roman" panose="02020603050405020304" pitchFamily="18" charset="0"/>
              </a:rPr>
              <a:t>Câu 3: </a:t>
            </a:r>
            <a:r>
              <a:rPr lang="en-US" altLang="en-US" dirty="0">
                <a:cs typeface="Arial" panose="020B0604020202020204" pitchFamily="34" charset="0"/>
              </a:rPr>
              <a:t>Tại sao hai nhà khoa học Jacob và Monod có thể kết luận ba gen lacZ, lacY, lacA cùng nằm trên một phân tử DNA.</a:t>
            </a:r>
            <a:endParaRPr lang="en-US" altLang="en-US" dirty="0"/>
          </a:p>
        </p:txBody>
      </p:sp>
      <p:sp>
        <p:nvSpPr>
          <p:cNvPr id="2048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ln/>
        </p:spPr>
        <p:txBody>
          <a:bodyPr wrap="square" lIns="91440" tIns="45720" rIns="91440" bIns="45720" anchor="t" anchorCtr="0"/>
          <a:p>
            <a:pPr lvl="0"/>
            <a:r>
              <a:rPr lang="en-US" altLang="en-US" dirty="0"/>
              <a:t>GV yêu cầu học sinh thảo luận nhóm trong thời gian 3 phút</a:t>
            </a:r>
            <a:endParaRPr lang="en-US" altLang="en-US" dirty="0"/>
          </a:p>
          <a:p>
            <a:pPr lvl="0"/>
            <a:r>
              <a:rPr lang="en-US" altLang="en-US" dirty="0"/>
              <a:t>- HS thực hiện yêu cầu của GV</a:t>
            </a:r>
            <a:endParaRPr lang="en-US" altLang="en-US" dirty="0"/>
          </a:p>
        </p:txBody>
      </p:sp>
      <p:sp>
        <p:nvSpPr>
          <p:cNvPr id="225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p:spPr>
      </p:sp>
      <p:sp>
        <p:nvSpPr>
          <p:cNvPr id="23555" name="Notes Placeholder 2"/>
          <p:cNvSpPr>
            <a:spLocks noGrp="1" noChangeArrowheads="1"/>
          </p:cNvSpPr>
          <p:nvPr>
            <p:ph type="body" idx="1"/>
          </p:nvPr>
        </p:nvSpPr>
        <p:spPr/>
        <p:txBody>
          <a:bodyPr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Hết thời gian thảo luận GV yêu cầu đại diện nhóm cử đại diện trình bày </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Đại diện một số nhóm đôi trình bày và  một số nhóm nhận xét bổ sung </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Sau cùng giáo viên sẽ chốt lại nội dung của phiếu học tập số 1</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458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Title Slide">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8B48830-0F2B-4806-BB05-469AB0CB8DDD}"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AB7E892-F835-4DFC-AB24-D241B7AC568E}" type="datetime1">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2"/>
          <p:cNvSpPr>
            <a:spLocks noGrp="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3"/>
          <p:cNvSpPr>
            <a:spLocks noGrp="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p>
            <a:pPr algn="r"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en-US" altLang="en-US" dirty="0"/>
            </a:fld>
            <a:endParaRPr lang="en-US" alt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mailto:minhminh030982@gmail.com" TargetMode="External"/><Relationship Id="rId1" Type="http://schemas.openxmlformats.org/officeDocument/2006/relationships/hyperlink" Target="mailto:nguyencuonggvsh@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16.png"/><Relationship Id="rId2" Type="http://schemas.microsoft.com/office/2007/relationships/media" Target="file:///D:\The%20Lac%20Operon%20Induction%20of%20Genes%20HD%20Animation.mp4" TargetMode="External"/><Relationship Id="rId1" Type="http://schemas.openxmlformats.org/officeDocument/2006/relationships/video" Target="file:///D:\The%20Lac%20Operon%20Induction%20of%20Genes%20HD%20Animation.mp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GIF"/><Relationship Id="rId1"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9.emf"/><Relationship Id="rId3" Type="http://schemas.openxmlformats.org/officeDocument/2006/relationships/oleObject" Target="../embeddings/oleObject2.bin"/><Relationship Id="rId2" Type="http://schemas.openxmlformats.org/officeDocument/2006/relationships/image" Target="../media/image8.wmf"/><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Title 1"/>
          <p:cNvSpPr>
            <a:spLocks noGrp="1"/>
          </p:cNvSpPr>
          <p:nvPr>
            <p:ph type="ctrTitle"/>
          </p:nvPr>
        </p:nvSpPr>
        <p:spPr>
          <a:xfrm>
            <a:off x="266700" y="609600"/>
            <a:ext cx="8610600" cy="5230813"/>
          </a:xfrm>
          <a:ln/>
        </p:spPr>
        <p:txBody>
          <a:bodyPr vert="horz" wrap="square" lIns="91440" tIns="45720" rIns="91440" bIns="45720" anchor="ctr" anchorCtr="0"/>
          <a:p>
            <a:pPr algn="l">
              <a:buClrTx/>
              <a:buSzTx/>
              <a:buFontTx/>
            </a:pPr>
            <a:r>
              <a:rPr lang="en-US" altLang="en-US" sz="2400" dirty="0">
                <a:solidFill>
                  <a:srgbClr val="FF0000"/>
                </a:solidFill>
                <a:cs typeface="Arial" panose="020B0604020202020204" pitchFamily="34" charset="0"/>
              </a:rPr>
              <a:t>                           </a:t>
            </a:r>
            <a:r>
              <a:rPr lang="en-US" altLang="en-US" sz="2400" b="1" dirty="0">
                <a:solidFill>
                  <a:srgbClr val="FF0000"/>
                </a:solidFill>
                <a:cs typeface="Arial" panose="020B0604020202020204" pitchFamily="34" charset="0"/>
              </a:rPr>
              <a:t>BÀI 3:  ĐIỀU HÒA BIỂU HIỆN GENE</a:t>
            </a:r>
            <a:br>
              <a:rPr lang="en-US" altLang="en-US" sz="2400" dirty="0">
                <a:solidFill>
                  <a:srgbClr val="FF0000"/>
                </a:solidFill>
                <a:cs typeface="Arial" panose="020B0604020202020204" pitchFamily="34" charset="0"/>
              </a:rPr>
            </a:b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Thời gian nộp chậm nhất 15/ 7/ 2024 vaò mail:  thanhvi75@gmail.com</a:t>
            </a:r>
            <a:br>
              <a:rPr lang="en-US" altLang="en-US" sz="2400" dirty="0">
                <a:solidFill>
                  <a:srgbClr val="FF0000"/>
                </a:solidFill>
                <a:cs typeface="Arial" panose="020B0604020202020204" pitchFamily="34" charset="0"/>
              </a:rPr>
            </a:b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a:t>
            </a:r>
            <a:r>
              <a:rPr lang="en-US" altLang="en-US" sz="2400" b="1" dirty="0">
                <a:solidFill>
                  <a:schemeClr val="tx1"/>
                </a:solidFill>
                <a:cs typeface="Arial" panose="020B0604020202020204" pitchFamily="34" charset="0"/>
              </a:rPr>
              <a:t>Họ và tên người biên soạn :</a:t>
            </a:r>
            <a:br>
              <a:rPr lang="en-US" altLang="en-US" sz="2400" b="1" dirty="0">
                <a:solidFill>
                  <a:schemeClr val="tx1"/>
                </a:solidFill>
                <a:cs typeface="Arial" panose="020B0604020202020204" pitchFamily="34" charset="0"/>
              </a:rPr>
            </a:br>
            <a:r>
              <a:rPr lang="en-US" altLang="en-US" sz="2400" b="1" dirty="0">
                <a:solidFill>
                  <a:schemeClr val="tx1"/>
                </a:solidFill>
                <a:cs typeface="Arial" panose="020B0604020202020204" pitchFamily="34" charset="0"/>
              </a:rPr>
              <a:t> </a:t>
            </a:r>
            <a:br>
              <a:rPr lang="en-US" altLang="en-US" sz="2400" dirty="0">
                <a:solidFill>
                  <a:schemeClr val="tx1"/>
                </a:solidFill>
                <a:cs typeface="Arial" panose="020B0604020202020204" pitchFamily="34" charset="0"/>
              </a:rPr>
            </a:br>
            <a:r>
              <a:rPr lang="en-US" altLang="en-US" sz="2400" dirty="0">
                <a:solidFill>
                  <a:schemeClr val="tx1"/>
                </a:solidFill>
                <a:cs typeface="Arial" panose="020B0604020202020204" pitchFamily="34" charset="0"/>
              </a:rPr>
              <a:t>1.</a:t>
            </a:r>
            <a:r>
              <a:rPr lang="en-US" altLang="en-US" sz="2400" b="1" dirty="0">
                <a:solidFill>
                  <a:schemeClr val="tx1"/>
                </a:solidFill>
                <a:cs typeface="Arial" panose="020B0604020202020204" pitchFamily="34" charset="0"/>
              </a:rPr>
              <a:t>Nguyễn Mạnh Cường       </a:t>
            </a:r>
            <a:br>
              <a:rPr lang="en-US" altLang="en-US" sz="2400" b="1" dirty="0">
                <a:solidFill>
                  <a:schemeClr val="tx1"/>
                </a:solidFill>
                <a:cs typeface="Arial" panose="020B0604020202020204" pitchFamily="34" charset="0"/>
              </a:rPr>
            </a:br>
            <a:r>
              <a:rPr lang="en-US" altLang="en-US" sz="2400" b="1" dirty="0">
                <a:solidFill>
                  <a:schemeClr val="tx1"/>
                </a:solidFill>
                <a:cs typeface="Arial" panose="020B0604020202020204" pitchFamily="34" charset="0"/>
              </a:rPr>
              <a:t>      </a:t>
            </a:r>
            <a:r>
              <a:rPr lang="en-US" altLang="en-US" sz="2400" dirty="0">
                <a:solidFill>
                  <a:schemeClr val="tx1"/>
                </a:solidFill>
                <a:cs typeface="Arial" panose="020B0604020202020204" pitchFamily="34" charset="0"/>
              </a:rPr>
              <a:t>gmail: </a:t>
            </a:r>
            <a:r>
              <a:rPr lang="en-US" altLang="en-US" sz="2400" dirty="0">
                <a:solidFill>
                  <a:srgbClr val="009999"/>
                </a:solidFill>
                <a:cs typeface="Arial" panose="020B0604020202020204" pitchFamily="34" charset="0"/>
                <a:hlinkClick r:id="rId1"/>
              </a:rPr>
              <a:t>nguyencuonggvsh@gmail.</a:t>
            </a:r>
            <a:r>
              <a:rPr lang="en-US" altLang="en-US" sz="2400" dirty="0">
                <a:solidFill>
                  <a:schemeClr val="tx1"/>
                </a:solidFill>
                <a:cs typeface="Arial" panose="020B0604020202020204" pitchFamily="34" charset="0"/>
                <a:hlinkClick r:id="rId1"/>
              </a:rPr>
              <a:t>com</a:t>
            </a:r>
            <a:r>
              <a:rPr lang="en-US" altLang="en-US" sz="2400" dirty="0">
                <a:solidFill>
                  <a:schemeClr val="tx1"/>
                </a:solidFill>
                <a:cs typeface="Arial" panose="020B0604020202020204" pitchFamily="34" charset="0"/>
              </a:rPr>
              <a:t>   ĐT: 0946855854</a:t>
            </a:r>
            <a:br>
              <a:rPr lang="en-US" altLang="en-US" sz="2400" dirty="0">
                <a:solidFill>
                  <a:schemeClr val="tx1"/>
                </a:solidFill>
                <a:cs typeface="Arial" panose="020B0604020202020204" pitchFamily="34" charset="0"/>
              </a:rPr>
            </a:br>
            <a:r>
              <a:rPr lang="en-US" altLang="en-US" sz="2400" dirty="0">
                <a:solidFill>
                  <a:schemeClr val="tx1"/>
                </a:solidFill>
                <a:cs typeface="Arial" panose="020B0604020202020204" pitchFamily="34" charset="0"/>
              </a:rPr>
              <a:t> 2. </a:t>
            </a:r>
            <a:r>
              <a:rPr lang="en-US" altLang="en-US" sz="2400" b="1" dirty="0">
                <a:solidFill>
                  <a:schemeClr val="tx1"/>
                </a:solidFill>
                <a:cs typeface="Arial" panose="020B0604020202020204" pitchFamily="34" charset="0"/>
              </a:rPr>
              <a:t>Đặng Thị Minh                   </a:t>
            </a:r>
            <a:br>
              <a:rPr lang="en-US" altLang="en-US" sz="2400" b="1" dirty="0">
                <a:solidFill>
                  <a:schemeClr val="tx1"/>
                </a:solidFill>
                <a:cs typeface="Arial" panose="020B0604020202020204" pitchFamily="34" charset="0"/>
              </a:rPr>
            </a:br>
            <a:r>
              <a:rPr lang="en-US" altLang="en-US" sz="2400" b="1" dirty="0">
                <a:solidFill>
                  <a:schemeClr val="tx1"/>
                </a:solidFill>
                <a:cs typeface="Arial" panose="020B0604020202020204" pitchFamily="34" charset="0"/>
              </a:rPr>
              <a:t>     </a:t>
            </a:r>
            <a:r>
              <a:rPr lang="en-US" altLang="en-US" sz="2400" dirty="0">
                <a:solidFill>
                  <a:schemeClr val="tx1"/>
                </a:solidFill>
                <a:cs typeface="Arial" panose="020B0604020202020204" pitchFamily="34" charset="0"/>
              </a:rPr>
              <a:t>gmail: </a:t>
            </a:r>
            <a:r>
              <a:rPr lang="en-US" altLang="en-US" sz="2400" dirty="0">
                <a:solidFill>
                  <a:srgbClr val="009999"/>
                </a:solidFill>
                <a:hlinkClick r:id="rId2"/>
              </a:rPr>
              <a:t>minhminh030982@gmail.</a:t>
            </a:r>
            <a:r>
              <a:rPr lang="en-US" altLang="en-US" sz="2400" dirty="0">
                <a:solidFill>
                  <a:schemeClr val="tx1"/>
                </a:solidFill>
                <a:hlinkClick r:id="rId2"/>
              </a:rPr>
              <a:t>com</a:t>
            </a:r>
            <a:r>
              <a:rPr lang="en-US" altLang="en-US" sz="2400" dirty="0">
                <a:solidFill>
                  <a:schemeClr val="tx1"/>
                </a:solidFill>
              </a:rPr>
              <a:t>    ĐT : 0983474224</a:t>
            </a:r>
            <a:br>
              <a:rPr lang="en-US" altLang="en-US" sz="2400" dirty="0">
                <a:solidFill>
                  <a:srgbClr val="FF0000"/>
                </a:solidFill>
                <a:cs typeface="Arial" panose="020B0604020202020204" pitchFamily="34" charset="0"/>
              </a:rPr>
            </a:br>
            <a:endParaRPr lang="en-US" altLang="en-US" sz="2400" dirty="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Table 21505"/>
          <p:cNvGraphicFramePr/>
          <p:nvPr/>
        </p:nvGraphicFramePr>
        <p:xfrm>
          <a:off x="457200" y="2971800"/>
          <a:ext cx="8229600" cy="2498725"/>
        </p:xfrm>
        <a:graphic>
          <a:graphicData uri="http://schemas.openxmlformats.org/drawingml/2006/table">
            <a:tbl>
              <a:tblPr/>
              <a:tblGrid>
                <a:gridCol w="4114800"/>
                <a:gridCol w="4114800"/>
              </a:tblGrid>
              <a:tr h="5175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800" b="1" dirty="0">
                          <a:latin typeface="Times New Roman" panose="02020603050405020304" pitchFamily="18" charset="0"/>
                          <a:cs typeface="Times New Roman" panose="02020603050405020304" pitchFamily="18" charset="0"/>
                        </a:rPr>
                        <a:t>Th</a:t>
                      </a:r>
                      <a:r>
                        <a:rPr sz="2800" b="1" dirty="0">
                          <a:latin typeface="Times New Roman" panose="02020603050405020304" pitchFamily="18" charset="0"/>
                          <a:ea typeface="Times New Roman" panose="02020603050405020304" pitchFamily="18" charset="0"/>
                        </a:rPr>
                        <a:t>à</a:t>
                      </a:r>
                      <a:r>
                        <a:rPr sz="2800" b="1" dirty="0">
                          <a:latin typeface="Times New Roman" panose="02020603050405020304" pitchFamily="18" charset="0"/>
                          <a:cs typeface="Times New Roman" panose="02020603050405020304" pitchFamily="18" charset="0"/>
                        </a:rPr>
                        <a:t>nh phần</a:t>
                      </a:r>
                      <a:endParaRPr lang="en-US" sz="2800" b="1"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800" b="1" dirty="0">
                          <a:latin typeface="Times New Roman" panose="02020603050405020304" pitchFamily="18" charset="0"/>
                          <a:cs typeface="Times New Roman" panose="02020603050405020304" pitchFamily="18" charset="0"/>
                        </a:rPr>
                        <a:t>Chức năng</a:t>
                      </a:r>
                      <a:endParaRPr lang="en-US" sz="2800" b="1"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51911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Vùng promoter (P)</a:t>
                      </a: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5175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Vùng operator (O)</a:t>
                      </a: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9445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800" dirty="0">
                          <a:latin typeface="Times New Roman" panose="02020603050405020304" pitchFamily="18" charset="0"/>
                          <a:cs typeface="Times New Roman" panose="02020603050405020304" pitchFamily="18" charset="0"/>
                        </a:rPr>
                        <a:t>Nhóm gene cấu trúc</a:t>
                      </a:r>
                      <a:endParaRPr sz="2800" dirty="0">
                        <a:latin typeface="Times New Roman" panose="02020603050405020304" pitchFamily="18" charset="0"/>
                        <a:cs typeface="Times New Roman" panose="02020603050405020304" pitchFamily="18" charset="0"/>
                      </a:endParaRPr>
                    </a:p>
                    <a:p>
                      <a:pPr lvl="0" eaLnBrk="1" hangingPunct="1">
                        <a:buNone/>
                      </a:pPr>
                      <a:r>
                        <a:rPr sz="2800" dirty="0">
                          <a:latin typeface="Times New Roman" panose="02020603050405020304" pitchFamily="18" charset="0"/>
                          <a:cs typeface="Times New Roman" panose="02020603050405020304" pitchFamily="18" charset="0"/>
                        </a:rPr>
                        <a:t>lacZ, lacY, lacA</a:t>
                      </a: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lang="en-US" sz="2800" dirty="0">
                        <a:latin typeface="Times New Roman" panose="02020603050405020304" pitchFamily="18" charset="0"/>
                        <a:ea typeface="Times New Roman" panose="02020603050405020304" pitchFamily="18" charset="0"/>
                      </a:endParaRPr>
                    </a:p>
                  </a:txBody>
                  <a:tcPr marT="45655" marB="45655">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bl>
          </a:graphicData>
        </a:graphic>
      </p:graphicFrame>
      <p:sp>
        <p:nvSpPr>
          <p:cNvPr id="3" name="TextBox 9"/>
          <p:cNvSpPr txBox="1">
            <a:spLocks noChangeArrowheads="1"/>
          </p:cNvSpPr>
          <p:nvPr/>
        </p:nvSpPr>
        <p:spPr bwMode="auto">
          <a:xfrm>
            <a:off x="0" y="0"/>
            <a:ext cx="9144000" cy="65293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14400">
              <a:lnSpc>
                <a:spcPct val="115000"/>
              </a:lnSpc>
              <a:spcBef>
                <a:spcPct val="0"/>
              </a:spcBef>
              <a:spcAft>
                <a:spcPts val="1000"/>
              </a:spcAft>
              <a:buNone/>
              <a:tabLst>
                <a:tab pos="3870325" algn="l"/>
              </a:tabLst>
            </a:pPr>
            <a:r>
              <a:rPr lang="en-US" altLang="en-US" sz="2800" b="1" dirty="0">
                <a:solidFill>
                  <a:srgbClr val="000000"/>
                </a:solidFill>
                <a:latin typeface="Times New Roman" panose="02020603050405020304" pitchFamily="18" charset="0"/>
                <a:cs typeface="Calibri" panose="020F0502020204030204" pitchFamily="34" charset="0"/>
              </a:rPr>
              <a:t>Phiếu học tập số 1</a:t>
            </a:r>
            <a:endParaRPr lang="en-US" altLang="en-US" sz="2800" b="1"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r>
              <a:rPr lang="en-US" altLang="en-US" sz="2800" dirty="0">
                <a:solidFill>
                  <a:srgbClr val="000000"/>
                </a:solidFill>
                <a:latin typeface="Times New Roman" panose="02020603050405020304" pitchFamily="18" charset="0"/>
                <a:cs typeface="Calibri" panose="020F0502020204030204" pitchFamily="34" charset="0"/>
              </a:rPr>
              <a:t>Nghiên cứu SGK sinh học trả lời các câu hỏi sau đây:</a:t>
            </a: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r>
              <a:rPr lang="en-US" altLang="en-US" sz="2800" b="1" dirty="0">
                <a:solidFill>
                  <a:srgbClr val="000000"/>
                </a:solidFill>
                <a:latin typeface="Times New Roman" panose="02020603050405020304" pitchFamily="18" charset="0"/>
                <a:cs typeface="Calibri" panose="020F0502020204030204" pitchFamily="34" charset="0"/>
              </a:rPr>
              <a:t>Câu 1: </a:t>
            </a:r>
            <a:r>
              <a:rPr lang="en-US" altLang="en-US" sz="2800" dirty="0">
                <a:solidFill>
                  <a:srgbClr val="000000"/>
                </a:solidFill>
                <a:latin typeface="Times New Roman" panose="02020603050405020304" pitchFamily="18" charset="0"/>
                <a:cs typeface="Calibri" panose="020F0502020204030204" pitchFamily="34" charset="0"/>
              </a:rPr>
              <a:t>Cấu trúc của operon gồm những th</a:t>
            </a:r>
            <a:r>
              <a:rPr lang="en-US" altLang="en-US" sz="2800" dirty="0">
                <a:solidFill>
                  <a:srgbClr val="000000"/>
                </a:solidFill>
                <a:latin typeface="Times New Roman" panose="02020603050405020304" pitchFamily="18" charset="0"/>
                <a:ea typeface="Calibri" panose="020F0502020204030204" pitchFamily="34" charset="0"/>
              </a:rPr>
              <a:t>à</a:t>
            </a:r>
            <a:r>
              <a:rPr lang="en-US" altLang="en-US" sz="2800" dirty="0">
                <a:solidFill>
                  <a:srgbClr val="000000"/>
                </a:solidFill>
                <a:latin typeface="Times New Roman" panose="02020603050405020304" pitchFamily="18" charset="0"/>
                <a:cs typeface="Calibri" panose="020F0502020204030204" pitchFamily="34" charset="0"/>
              </a:rPr>
              <a:t>nh phần n</a:t>
            </a:r>
            <a:r>
              <a:rPr lang="en-US" altLang="en-US" sz="2800" dirty="0">
                <a:solidFill>
                  <a:srgbClr val="000000"/>
                </a:solidFill>
                <a:latin typeface="Times New Roman" panose="02020603050405020304" pitchFamily="18" charset="0"/>
                <a:ea typeface="Calibri" panose="020F0502020204030204" pitchFamily="34" charset="0"/>
              </a:rPr>
              <a:t>à</a:t>
            </a:r>
            <a:r>
              <a:rPr lang="en-US" altLang="en-US" sz="2800" dirty="0">
                <a:solidFill>
                  <a:srgbClr val="000000"/>
                </a:solidFill>
                <a:latin typeface="Times New Roman" panose="02020603050405020304" pitchFamily="18" charset="0"/>
                <a:cs typeface="Calibri" panose="020F0502020204030204" pitchFamily="34" charset="0"/>
              </a:rPr>
              <a:t>o?</a:t>
            </a: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r>
              <a:rPr lang="en-US" altLang="en-US" sz="2800" b="1" dirty="0">
                <a:solidFill>
                  <a:srgbClr val="000000"/>
                </a:solidFill>
                <a:latin typeface="Times New Roman" panose="02020603050405020304" pitchFamily="18" charset="0"/>
                <a:cs typeface="Calibri" panose="020F0502020204030204" pitchFamily="34" charset="0"/>
              </a:rPr>
              <a:t>Câu 2: </a:t>
            </a:r>
            <a:r>
              <a:rPr lang="en-US" altLang="en-US" sz="2800" dirty="0">
                <a:solidFill>
                  <a:srgbClr val="000000"/>
                </a:solidFill>
                <a:latin typeface="Times New Roman" panose="02020603050405020304" pitchFamily="18" charset="0"/>
                <a:cs typeface="Calibri" panose="020F0502020204030204" pitchFamily="34" charset="0"/>
              </a:rPr>
              <a:t>Chức năng các th</a:t>
            </a:r>
            <a:r>
              <a:rPr lang="en-US" altLang="en-US" sz="2800" dirty="0">
                <a:solidFill>
                  <a:srgbClr val="000000"/>
                </a:solidFill>
                <a:latin typeface="Times New Roman" panose="02020603050405020304" pitchFamily="18" charset="0"/>
                <a:ea typeface="Calibri" panose="020F0502020204030204" pitchFamily="34" charset="0"/>
              </a:rPr>
              <a:t>à</a:t>
            </a:r>
            <a:r>
              <a:rPr lang="en-US" altLang="en-US" sz="2800" dirty="0">
                <a:solidFill>
                  <a:srgbClr val="000000"/>
                </a:solidFill>
                <a:latin typeface="Times New Roman" panose="02020603050405020304" pitchFamily="18" charset="0"/>
                <a:cs typeface="Calibri" panose="020F0502020204030204" pitchFamily="34" charset="0"/>
              </a:rPr>
              <a:t>nh phần trên operon Lac ở vi khuẩn E.coli theo bảng sau</a:t>
            </a: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defTabSz="914400">
              <a:lnSpc>
                <a:spcPct val="115000"/>
              </a:lnSpc>
              <a:spcBef>
                <a:spcPct val="0"/>
              </a:spcBef>
              <a:spcAft>
                <a:spcPts val="1000"/>
              </a:spcAft>
              <a:buNone/>
              <a:tabLst>
                <a:tab pos="3870325" algn="l"/>
              </a:tabLst>
            </a:pPr>
            <a:r>
              <a:rPr lang="en-US" altLang="en-US" sz="2800" b="1" dirty="0">
                <a:solidFill>
                  <a:srgbClr val="000000"/>
                </a:solidFill>
                <a:latin typeface="Times New Roman" panose="02020603050405020304" pitchFamily="18" charset="0"/>
                <a:cs typeface="Calibri" panose="020F0502020204030204" pitchFamily="34" charset="0"/>
              </a:rPr>
              <a:t>Câu 3: </a:t>
            </a:r>
            <a:r>
              <a:rPr sz="2800" dirty="0">
                <a:latin typeface="Times New Roman" panose="02020603050405020304" pitchFamily="18" charset="0"/>
                <a:cs typeface="Arial" panose="020B0604020202020204" pitchFamily="34" charset="0"/>
              </a:rPr>
              <a:t>Tại sao hai nh</a:t>
            </a:r>
            <a:r>
              <a:rPr sz="2800" dirty="0">
                <a:latin typeface="Times New Roman" panose="02020603050405020304" pitchFamily="18" charset="0"/>
                <a:ea typeface="Arial" panose="020B0604020202020204" pitchFamily="34" charset="0"/>
              </a:rPr>
              <a:t>à</a:t>
            </a:r>
            <a:r>
              <a:rPr sz="2800" dirty="0">
                <a:latin typeface="Times New Roman" panose="02020603050405020304" pitchFamily="18" charset="0"/>
                <a:cs typeface="Arial" panose="020B0604020202020204" pitchFamily="34" charset="0"/>
              </a:rPr>
              <a:t> khoa học Jacob v</a:t>
            </a:r>
            <a:r>
              <a:rPr sz="2800" dirty="0">
                <a:latin typeface="Times New Roman" panose="02020603050405020304" pitchFamily="18" charset="0"/>
                <a:ea typeface="Arial" panose="020B0604020202020204" pitchFamily="34" charset="0"/>
              </a:rPr>
              <a:t>à</a:t>
            </a:r>
            <a:r>
              <a:rPr sz="2800" dirty="0">
                <a:latin typeface="Times New Roman" panose="02020603050405020304" pitchFamily="18" charset="0"/>
                <a:cs typeface="Arial" panose="020B0604020202020204" pitchFamily="34" charset="0"/>
              </a:rPr>
              <a:t> Monod có thể kết luận ba gen lacZ, lacY, lacA cùng nằm trên một phân tử DNA.</a:t>
            </a:r>
            <a:endParaRPr sz="2800" dirty="0">
              <a:ea typeface="Arial" panose="020B0604020202020204" pitchFamily="34" charset="0"/>
            </a:endParaRPr>
          </a:p>
        </p:txBody>
      </p:sp>
      <p:cxnSp>
        <p:nvCxnSpPr>
          <p:cNvPr id="5" name="Straight Connector 4"/>
          <p:cNvCxnSpPr/>
          <p:nvPr/>
        </p:nvCxnSpPr>
        <p:spPr>
          <a:xfrm>
            <a:off x="457200" y="29718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57200" y="34290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57200" y="40386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457200" y="45720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57200" y="5410200"/>
            <a:ext cx="82296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57200" y="2971800"/>
            <a:ext cx="0" cy="24384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572000" y="2971800"/>
            <a:ext cx="0" cy="24384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686800" y="2971800"/>
            <a:ext cx="0" cy="24384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9"/>
          <p:cNvSpPr txBox="1"/>
          <p:nvPr/>
        </p:nvSpPr>
        <p:spPr>
          <a:xfrm>
            <a:off x="0" y="-76200"/>
            <a:ext cx="9144000" cy="5476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14400">
              <a:lnSpc>
                <a:spcPct val="115000"/>
              </a:lnSpc>
              <a:spcBef>
                <a:spcPct val="0"/>
              </a:spcBef>
              <a:spcAft>
                <a:spcPts val="1000"/>
              </a:spcAft>
              <a:buNone/>
              <a:tabLst>
                <a:tab pos="3870325" algn="l"/>
              </a:tabLst>
            </a:pPr>
            <a:r>
              <a:rPr lang="en-US" altLang="en-US" sz="2800" b="1" dirty="0">
                <a:solidFill>
                  <a:srgbClr val="000000"/>
                </a:solidFill>
                <a:latin typeface="Times New Roman" panose="02020603050405020304" pitchFamily="18" charset="0"/>
                <a:cs typeface="Calibri" panose="020F0502020204030204" pitchFamily="34" charset="0"/>
              </a:rPr>
              <a:t>Đáp án phiếu học tập số 1</a:t>
            </a:r>
            <a:endParaRPr lang="en-US" altLang="en-US" sz="2800" b="1" dirty="0">
              <a:solidFill>
                <a:srgbClr val="000000"/>
              </a:solidFill>
              <a:latin typeface="Times New Roman" panose="02020603050405020304" pitchFamily="18" charset="0"/>
              <a:ea typeface="Calibri" panose="020F0502020204030204" pitchFamily="34" charset="0"/>
            </a:endParaRPr>
          </a:p>
        </p:txBody>
      </p:sp>
      <p:sp>
        <p:nvSpPr>
          <p:cNvPr id="23555" name="TextBox 4"/>
          <p:cNvSpPr txBox="1"/>
          <p:nvPr/>
        </p:nvSpPr>
        <p:spPr>
          <a:xfrm>
            <a:off x="152400" y="400050"/>
            <a:ext cx="89916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400" b="1" dirty="0">
                <a:latin typeface="Times New Roman" panose="02020603050405020304" pitchFamily="18" charset="0"/>
              </a:rPr>
              <a:t>Câu 1: </a:t>
            </a:r>
            <a:r>
              <a:rPr lang="en-US" altLang="en-US" sz="2400" dirty="0">
                <a:latin typeface="Times New Roman" panose="02020603050405020304" pitchFamily="18" charset="0"/>
              </a:rPr>
              <a:t>Cấu trúc operon gồm vùng khởi động (P) , Vùng vận hành (O), nhóm gen cấu trúc (Z,Y,A)</a:t>
            </a:r>
            <a:endParaRPr lang="en-US" altLang="en-US" sz="2400" dirty="0">
              <a:latin typeface="Times New Roman" panose="02020603050405020304" pitchFamily="18" charset="0"/>
            </a:endParaRPr>
          </a:p>
          <a:p>
            <a:pPr marL="0" lvl="0" indent="0">
              <a:spcBef>
                <a:spcPct val="0"/>
              </a:spcBef>
              <a:buNone/>
            </a:pPr>
            <a:r>
              <a:rPr lang="en-US" altLang="en-US" sz="2400" b="1" dirty="0">
                <a:latin typeface="Times New Roman" panose="02020603050405020304" pitchFamily="18" charset="0"/>
              </a:rPr>
              <a:t>Câu 2: </a:t>
            </a:r>
            <a:endParaRPr lang="en-US" altLang="en-US" sz="2400" b="1" dirty="0">
              <a:latin typeface="Times New Roman" panose="02020603050405020304" pitchFamily="18" charset="0"/>
            </a:endParaRPr>
          </a:p>
        </p:txBody>
      </p:sp>
      <p:pic>
        <p:nvPicPr>
          <p:cNvPr id="23556" name="Picture 5"/>
          <p:cNvPicPr>
            <a:picLocks noChangeAspect="1"/>
          </p:cNvPicPr>
          <p:nvPr/>
        </p:nvPicPr>
        <p:blipFill>
          <a:blip r:embed="rId1"/>
          <a:stretch>
            <a:fillRect/>
          </a:stretch>
        </p:blipFill>
        <p:spPr>
          <a:xfrm>
            <a:off x="1128713" y="1143000"/>
            <a:ext cx="8015287" cy="3124200"/>
          </a:xfrm>
          <a:prstGeom prst="rect">
            <a:avLst/>
          </a:prstGeom>
          <a:noFill/>
          <a:ln w="9525">
            <a:noFill/>
          </a:ln>
        </p:spPr>
      </p:pic>
      <p:sp>
        <p:nvSpPr>
          <p:cNvPr id="23557" name="TextBox 6"/>
          <p:cNvSpPr txBox="1"/>
          <p:nvPr/>
        </p:nvSpPr>
        <p:spPr>
          <a:xfrm>
            <a:off x="0" y="4191000"/>
            <a:ext cx="9144000" cy="2678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latin typeface="Times New Roman" panose="02020603050405020304" pitchFamily="18" charset="0"/>
              </a:rPr>
              <a:t>Câu 3: </a:t>
            </a:r>
            <a:r>
              <a:rPr lang="vi-VN" altLang="en-US" sz="2400" dirty="0">
                <a:solidFill>
                  <a:srgbClr val="000000"/>
                </a:solidFill>
                <a:latin typeface="Times New Roman" panose="02020603050405020304" pitchFamily="18" charset="0"/>
                <a:cs typeface="Times New Roman" panose="02020603050405020304" pitchFamily="18" charset="0"/>
              </a:rPr>
              <a:t>Hai nh</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khoa học Jacob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Monod có thể kết luận ba gene </a:t>
            </a:r>
            <a:r>
              <a:rPr lang="vi-VN" altLang="en-US" sz="2400" i="1" dirty="0">
                <a:solidFill>
                  <a:srgbClr val="000000"/>
                </a:solidFill>
                <a:latin typeface="Times New Roman" panose="02020603050405020304" pitchFamily="18" charset="0"/>
                <a:cs typeface="Times New Roman" panose="02020603050405020304" pitchFamily="18" charset="0"/>
              </a:rPr>
              <a:t>lacZ</a:t>
            </a:r>
            <a:r>
              <a:rPr lang="vi-VN" altLang="en-US" sz="2400"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lacY</a:t>
            </a:r>
            <a:r>
              <a:rPr lang="vi-VN" altLang="en-US" sz="2400" dirty="0">
                <a:solidFill>
                  <a:srgbClr val="000000"/>
                </a:solidFill>
                <a:latin typeface="Times New Roman" panose="02020603050405020304" pitchFamily="18" charset="0"/>
                <a:cs typeface="Times New Roman" panose="02020603050405020304" pitchFamily="18" charset="0"/>
              </a:rPr>
              <a:t>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lacA</a:t>
            </a:r>
            <a:r>
              <a:rPr lang="vi-VN" altLang="en-US" sz="2400" dirty="0">
                <a:solidFill>
                  <a:srgbClr val="000000"/>
                </a:solidFill>
                <a:latin typeface="Times New Roman" panose="02020603050405020304" pitchFamily="18" charset="0"/>
                <a:cs typeface="Times New Roman" panose="02020603050405020304" pitchFamily="18" charset="0"/>
              </a:rPr>
              <a:t> cùng nằm trên một phân tử DNA vì: Khi lactose được bổ sung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o môi trường nuôi cấy (không chứa glucose) có sự gia tăng đồng thời của 3 loại enzyme do ba gene lacZ, lacY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lacA tổng hợp. Điều n</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y chứng tỏ các gene </a:t>
            </a:r>
            <a:r>
              <a:rPr lang="vi-VN" altLang="en-US" sz="2400" i="1" dirty="0">
                <a:solidFill>
                  <a:srgbClr val="000000"/>
                </a:solidFill>
                <a:latin typeface="Times New Roman" panose="02020603050405020304" pitchFamily="18" charset="0"/>
                <a:cs typeface="Times New Roman" panose="02020603050405020304" pitchFamily="18" charset="0"/>
              </a:rPr>
              <a:t>lacZ</a:t>
            </a:r>
            <a:r>
              <a:rPr lang="vi-VN" altLang="en-US" sz="2400"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lacY</a:t>
            </a:r>
            <a:r>
              <a:rPr lang="vi-VN" altLang="en-US" sz="2400" dirty="0">
                <a:solidFill>
                  <a:srgbClr val="000000"/>
                </a:solidFill>
                <a:latin typeface="Times New Roman" panose="02020603050405020304" pitchFamily="18" charset="0"/>
                <a:cs typeface="Times New Roman" panose="02020603050405020304" pitchFamily="18" charset="0"/>
              </a:rPr>
              <a:t>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a:t>
            </a:r>
            <a:r>
              <a:rPr lang="vi-VN" altLang="en-US" sz="2400" i="1" dirty="0">
                <a:solidFill>
                  <a:srgbClr val="000000"/>
                </a:solidFill>
                <a:latin typeface="Times New Roman" panose="02020603050405020304" pitchFamily="18" charset="0"/>
                <a:cs typeface="Times New Roman" panose="02020603050405020304" pitchFamily="18" charset="0"/>
              </a:rPr>
              <a:t>lacA</a:t>
            </a:r>
            <a:r>
              <a:rPr lang="vi-VN" altLang="en-US" sz="2400" dirty="0">
                <a:solidFill>
                  <a:srgbClr val="000000"/>
                </a:solidFill>
                <a:latin typeface="Times New Roman" panose="02020603050405020304" pitchFamily="18" charset="0"/>
                <a:cs typeface="Times New Roman" panose="02020603050405020304" pitchFamily="18" charset="0"/>
              </a:rPr>
              <a:t> cùng nằm trên một phân tử DNA, được điều khiển bởi một vùng promoter v</a:t>
            </a:r>
            <a:r>
              <a:rPr lang="vi-VN" altLang="en-US" sz="2400" dirty="0">
                <a:solidFill>
                  <a:srgbClr val="000000"/>
                </a:solidFill>
                <a:latin typeface="Times New Roman" panose="02020603050405020304" pitchFamily="18" charset="0"/>
                <a:ea typeface="Times New Roman" panose="02020603050405020304" pitchFamily="18" charset="0"/>
              </a:rPr>
              <a:t>à</a:t>
            </a:r>
            <a:r>
              <a:rPr lang="vi-VN" altLang="en-US" sz="2400" dirty="0">
                <a:solidFill>
                  <a:srgbClr val="000000"/>
                </a:solidFill>
                <a:latin typeface="Times New Roman" panose="02020603050405020304" pitchFamily="18" charset="0"/>
                <a:cs typeface="Times New Roman" panose="02020603050405020304" pitchFamily="18" charset="0"/>
              </a:rPr>
              <a:t> một vùng operator.</a:t>
            </a:r>
            <a:endParaRPr lang="en-US" altLang="en-US" sz="24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circle(in)">
                                      <p:cBhvr>
                                        <p:cTn id="7" dur="20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circle(in)">
                                      <p:cBhvr>
                                        <p:cTn id="12" dur="2000"/>
                                        <p:tgtEl>
                                          <p:spTgt spid="2355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557"/>
                                        </p:tgtEl>
                                        <p:attrNameLst>
                                          <p:attrName>style.visibility</p:attrName>
                                        </p:attrNameLst>
                                      </p:cBhvr>
                                      <p:to>
                                        <p:strVal val="visible"/>
                                      </p:to>
                                    </p:set>
                                    <p:animEffect transition="in" filter="circle(in)">
                                      <p:cBhvr>
                                        <p:cTn id="17"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extBox 2"/>
          <p:cNvSpPr txBox="1">
            <a:spLocks noChangeArrowheads="1"/>
          </p:cNvSpPr>
          <p:nvPr/>
        </p:nvSpPr>
        <p:spPr bwMode="auto">
          <a:xfrm>
            <a:off x="228600" y="-76200"/>
            <a:ext cx="8878888" cy="954088"/>
          </a:xfrm>
          <a:prstGeom prst="rect">
            <a:avLst/>
          </a:prstGeom>
          <a:noFill/>
          <a:ln>
            <a:noFill/>
          </a:ln>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base" latinLnBrk="0" hangingPunct="1">
              <a:lnSpc>
                <a:spcPct val="100000"/>
              </a:lnSpc>
              <a:spcBef>
                <a:spcPct val="50000"/>
              </a:spcBef>
              <a:spcAft>
                <a:spcPct val="0"/>
              </a:spcAft>
              <a:buClrTx/>
              <a:buSzTx/>
              <a:buFontTx/>
              <a:buAutoNum type="romanUcPeriod"/>
              <a:defRPr/>
            </a:pPr>
            <a:r>
              <a:rPr kumimoji="0" lang="nl-NL" altLang="vi-VN" sz="2800" b="1" i="0" u="none" strike="noStrike" kern="1200" cap="none" spc="0" normalizeH="0" baseline="0" noProof="0">
                <a:ln>
                  <a:noFill/>
                </a:ln>
                <a:solidFill>
                  <a:srgbClr val="0000CC"/>
                </a:solidFill>
                <a:effectLst/>
                <a:uLnTx/>
                <a:uFillTx/>
                <a:latin typeface="+mj-lt"/>
                <a:ea typeface="+mn-ea"/>
                <a:cs typeface="+mn-cs"/>
              </a:rPr>
              <a:t>THÍ NGHIỆM XÁC ĐỊNH CƠ CHẾ  ĐIÈU HOÀ BIỂU HIỆN CỦA OPERON LAC</a:t>
            </a:r>
            <a:endParaRPr kumimoji="0" lang="nl-NL" altLang="vi-VN" sz="2800" b="1" i="0" u="none" strike="noStrike" kern="1200" cap="none" spc="0" normalizeH="0" baseline="0" noProof="0">
              <a:ln>
                <a:noFill/>
              </a:ln>
              <a:solidFill>
                <a:srgbClr val="0000CC"/>
              </a:solidFill>
              <a:effectLst/>
              <a:uLnTx/>
              <a:uFillTx/>
              <a:latin typeface="+mj-lt"/>
              <a:ea typeface="+mn-ea"/>
              <a:cs typeface="+mn-cs"/>
            </a:endParaRPr>
          </a:p>
        </p:txBody>
      </p:sp>
      <p:sp>
        <p:nvSpPr>
          <p:cNvPr id="24579" name="TextBox 4"/>
          <p:cNvSpPr txBox="1">
            <a:spLocks noChangeArrowheads="1"/>
          </p:cNvSpPr>
          <p:nvPr/>
        </p:nvSpPr>
        <p:spPr bwMode="auto">
          <a:xfrm>
            <a:off x="528638" y="833438"/>
            <a:ext cx="5795963" cy="461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nl-NL" altLang="vi-VN" sz="2400" b="1" i="0" u="none" strike="noStrike" kern="1200" cap="none" spc="0" normalizeH="0" baseline="0" noProof="0">
                <a:ln>
                  <a:noFill/>
                </a:ln>
                <a:solidFill>
                  <a:srgbClr val="0000CC"/>
                </a:solidFill>
                <a:effectLst/>
                <a:uLnTx/>
                <a:uFillTx/>
                <a:latin typeface="+mj-lt"/>
                <a:ea typeface="+mn-ea"/>
                <a:cs typeface="+mn-cs"/>
              </a:rPr>
              <a:t>2.Giải thích thí nghiệm</a:t>
            </a:r>
            <a:endParaRPr kumimoji="0" lang="nl-NL" altLang="vi-VN" sz="2400" b="1" i="0" u="none" strike="noStrike" kern="1200" cap="none" spc="0" normalizeH="0" baseline="0" noProof="0">
              <a:ln>
                <a:noFill/>
              </a:ln>
              <a:solidFill>
                <a:srgbClr val="0000CC"/>
              </a:solidFill>
              <a:effectLst/>
              <a:uLnTx/>
              <a:uFillTx/>
              <a:latin typeface="+mj-lt"/>
              <a:ea typeface="+mn-ea"/>
              <a:cs typeface="+mn-cs"/>
            </a:endParaRPr>
          </a:p>
        </p:txBody>
      </p:sp>
      <p:pic>
        <p:nvPicPr>
          <p:cNvPr id="25604" name="Picture 1"/>
          <p:cNvPicPr>
            <a:picLocks noChangeAspect="1"/>
          </p:cNvPicPr>
          <p:nvPr/>
        </p:nvPicPr>
        <p:blipFill>
          <a:blip r:embed="rId1"/>
          <a:stretch>
            <a:fillRect/>
          </a:stretch>
        </p:blipFill>
        <p:spPr>
          <a:xfrm>
            <a:off x="485775" y="1323975"/>
            <a:ext cx="7620000" cy="2714625"/>
          </a:xfrm>
          <a:prstGeom prst="rect">
            <a:avLst/>
          </a:prstGeom>
          <a:noFill/>
          <a:ln w="9525">
            <a:noFill/>
          </a:ln>
        </p:spPr>
      </p:pic>
      <p:pic>
        <p:nvPicPr>
          <p:cNvPr id="25605" name="Picture 2"/>
          <p:cNvPicPr>
            <a:picLocks noChangeAspect="1"/>
          </p:cNvPicPr>
          <p:nvPr/>
        </p:nvPicPr>
        <p:blipFill>
          <a:blip r:embed="rId2"/>
          <a:stretch>
            <a:fillRect/>
          </a:stretch>
        </p:blipFill>
        <p:spPr>
          <a:xfrm>
            <a:off x="685800" y="4076700"/>
            <a:ext cx="7620000" cy="27162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circle(in)">
                                      <p:cBhvr>
                                        <p:cTn id="12" dur="2000"/>
                                        <p:tgtEl>
                                          <p:spTgt spid="25604"/>
                                        </p:tgtEl>
                                      </p:cBhvr>
                                    </p:animEffect>
                                  </p:childTnLst>
                                </p:cTn>
                              </p:par>
                              <p:par>
                                <p:cTn id="13" presetID="6" presetClass="entr" presetSubtype="16" fill="hold" nodeType="with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circle(in)">
                                      <p:cBhvr>
                                        <p:cTn id="15"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23825" y="1874838"/>
            <a:ext cx="8534400" cy="3108325"/>
          </a:xfrm>
          <a:prstGeom prst="rect">
            <a:avLst/>
          </a:prstGeom>
          <a:noFill/>
        </p:spPr>
        <p:txBody>
          <a:bodyPr>
            <a:spAutoFit/>
          </a:bodyPr>
          <a:p>
            <a:pPr>
              <a:buNone/>
            </a:pPr>
            <a:r>
              <a:rPr sz="2800" b="1" dirty="0">
                <a:latin typeface="Arial" panose="020B0604020202020204" pitchFamily="34" charset="0"/>
                <a:cs typeface="Arial" panose="020B0604020202020204" pitchFamily="34" charset="0"/>
              </a:rPr>
              <a:t>Câu 1: </a:t>
            </a:r>
            <a:r>
              <a:rPr sz="2800" dirty="0">
                <a:latin typeface="Arial" panose="020B0604020202020204" pitchFamily="34" charset="0"/>
                <a:cs typeface="Arial" panose="020B0604020202020204" pitchFamily="34" charset="0"/>
              </a:rPr>
              <a:t>Mô tả cơ chế điều hòa hoạt động của operon Lac khi môi trường không có v</a:t>
            </a:r>
            <a:r>
              <a:rPr sz="2800" dirty="0">
                <a:latin typeface="Arial" panose="020B0604020202020204" pitchFamily="34" charset="0"/>
                <a:ea typeface="Arial" panose="020B0604020202020204" pitchFamily="34" charset="0"/>
              </a:rPr>
              <a:t>à</a:t>
            </a:r>
            <a:r>
              <a:rPr sz="2800" dirty="0">
                <a:latin typeface="Arial" panose="020B0604020202020204" pitchFamily="34" charset="0"/>
                <a:cs typeface="Arial" panose="020B0604020202020204" pitchFamily="34" charset="0"/>
              </a:rPr>
              <a:t> có đường lactose.</a:t>
            </a:r>
            <a:endParaRPr sz="2800" dirty="0">
              <a:latin typeface="Arial" panose="020B0604020202020204" pitchFamily="34" charset="0"/>
              <a:cs typeface="Arial" panose="020B0604020202020204" pitchFamily="34" charset="0"/>
            </a:endParaRPr>
          </a:p>
          <a:p>
            <a:pPr>
              <a:buNone/>
            </a:pPr>
            <a:r>
              <a:rPr sz="2800" b="1" dirty="0">
                <a:latin typeface="Arial" panose="020B0604020202020204" pitchFamily="34" charset="0"/>
                <a:cs typeface="Arial" panose="020B0604020202020204" pitchFamily="34" charset="0"/>
              </a:rPr>
              <a:t>Câu 2: </a:t>
            </a:r>
            <a:r>
              <a:rPr sz="2800" dirty="0">
                <a:latin typeface="Arial" panose="020B0604020202020204" pitchFamily="34" charset="0"/>
                <a:cs typeface="Arial" panose="020B0604020202020204" pitchFamily="34" charset="0"/>
              </a:rPr>
              <a:t>Cho biết điều gì xảy ra khi đường lactose được sử dụng hết.</a:t>
            </a:r>
            <a:endParaRPr sz="2800" dirty="0">
              <a:latin typeface="Arial" panose="020B0604020202020204" pitchFamily="34" charset="0"/>
              <a:cs typeface="Arial" panose="020B0604020202020204" pitchFamily="34" charset="0"/>
            </a:endParaRPr>
          </a:p>
          <a:p>
            <a:pPr>
              <a:buNone/>
            </a:pPr>
            <a:r>
              <a:rPr sz="2800" b="1" dirty="0">
                <a:latin typeface="Arial" panose="020B0604020202020204" pitchFamily="34" charset="0"/>
                <a:cs typeface="Arial" panose="020B0604020202020204" pitchFamily="34" charset="0"/>
              </a:rPr>
              <a:t>Câu 3: </a:t>
            </a:r>
            <a:r>
              <a:rPr sz="2800" dirty="0">
                <a:latin typeface="Arial" panose="020B0604020202020204" pitchFamily="34" charset="0"/>
                <a:cs typeface="Arial" panose="020B0604020202020204" pitchFamily="34" charset="0"/>
              </a:rPr>
              <a:t>Trong cơ chế điều hòa biểu hiện gene của operon Lac, tại sao lactose được xem l</a:t>
            </a:r>
            <a:r>
              <a:rPr sz="2800" dirty="0">
                <a:latin typeface="Arial" panose="020B0604020202020204" pitchFamily="34" charset="0"/>
                <a:ea typeface="Arial" panose="020B0604020202020204" pitchFamily="34" charset="0"/>
              </a:rPr>
              <a:t>à</a:t>
            </a:r>
            <a:r>
              <a:rPr sz="2800" dirty="0">
                <a:latin typeface="Arial" panose="020B0604020202020204" pitchFamily="34" charset="0"/>
                <a:cs typeface="Arial" panose="020B0604020202020204" pitchFamily="34" charset="0"/>
              </a:rPr>
              <a:t> chất giúp cho gene được biểu hiện.</a:t>
            </a:r>
            <a:endParaRPr sz="2800" dirty="0">
              <a:latin typeface="Arial" panose="020B0604020202020204" pitchFamily="34" charset="0"/>
              <a:ea typeface="Arial" panose="020B0604020202020204" pitchFamily="34" charset="0"/>
            </a:endParaRPr>
          </a:p>
        </p:txBody>
      </p:sp>
      <p:sp>
        <p:nvSpPr>
          <p:cNvPr id="26627" name="TextBox 3"/>
          <p:cNvSpPr txBox="1">
            <a:spLocks noChangeArrowheads="1"/>
          </p:cNvSpPr>
          <p:nvPr/>
        </p:nvSpPr>
        <p:spPr bwMode="auto">
          <a:xfrm>
            <a:off x="114300" y="304800"/>
            <a:ext cx="8915400" cy="9540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FF0000"/>
                </a:solidFill>
                <a:cs typeface="Arial" panose="020B0604020202020204" pitchFamily="34" charset="0"/>
              </a:rPr>
              <a:t>T</a:t>
            </a:r>
            <a:r>
              <a:rPr lang="vi-VN" altLang="en-US" sz="2800" b="1" dirty="0">
                <a:solidFill>
                  <a:srgbClr val="FF0000"/>
                </a:solidFill>
                <a:cs typeface="Arial" panose="020B0604020202020204" pitchFamily="34" charset="0"/>
              </a:rPr>
              <a:t>hảo luận </a:t>
            </a:r>
            <a:r>
              <a:rPr lang="en-US" altLang="en-US" sz="2800" b="1" dirty="0">
                <a:solidFill>
                  <a:srgbClr val="FF0000"/>
                </a:solidFill>
                <a:cs typeface="Arial" panose="020B0604020202020204" pitchFamily="34" charset="0"/>
              </a:rPr>
              <a:t>nhóm để trả lời câu hỏi và hoàn thành nội dung </a:t>
            </a:r>
            <a:r>
              <a:rPr lang="vi-VN" altLang="en-US" sz="2800" b="1" dirty="0">
                <a:solidFill>
                  <a:srgbClr val="FF0000"/>
                </a:solidFill>
                <a:cs typeface="Arial" panose="020B0604020202020204" pitchFamily="34" charset="0"/>
              </a:rPr>
              <a:t>trong phiếu học tập</a:t>
            </a:r>
            <a:r>
              <a:rPr lang="en-US" altLang="en-US" sz="2800" b="1" dirty="0">
                <a:solidFill>
                  <a:srgbClr val="FF0000"/>
                </a:solidFill>
                <a:cs typeface="Arial" panose="020B0604020202020204" pitchFamily="34" charset="0"/>
              </a:rPr>
              <a:t> số 2</a:t>
            </a:r>
            <a:endParaRPr lang="en-US" altLang="en-US" sz="2800" b="1" dirty="0">
              <a:solidFill>
                <a:srgbClr val="FF0000"/>
              </a:solidFill>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circle(in)">
                                      <p:cBhvr>
                                        <p:cTn id="7" dur="20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6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9"/>
          <p:cNvSpPr txBox="1">
            <a:spLocks noChangeArrowheads="1"/>
          </p:cNvSpPr>
          <p:nvPr/>
        </p:nvSpPr>
        <p:spPr bwMode="auto">
          <a:xfrm>
            <a:off x="0" y="138113"/>
            <a:ext cx="9144000" cy="5476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14400">
              <a:lnSpc>
                <a:spcPct val="115000"/>
              </a:lnSpc>
              <a:spcBef>
                <a:spcPct val="0"/>
              </a:spcBef>
              <a:spcAft>
                <a:spcPts val="1000"/>
              </a:spcAft>
              <a:buNone/>
              <a:tabLst>
                <a:tab pos="3870325" algn="l"/>
              </a:tabLst>
            </a:pPr>
            <a:r>
              <a:rPr lang="en-US" altLang="en-US" sz="2800" b="1" dirty="0">
                <a:solidFill>
                  <a:srgbClr val="000000"/>
                </a:solidFill>
                <a:cs typeface="Calibri" panose="020F0502020204030204" pitchFamily="34" charset="0"/>
              </a:rPr>
              <a:t>Đáp án phiếu học tập số 2</a:t>
            </a:r>
            <a:endParaRPr lang="en-US" altLang="en-US" sz="2800" b="1" dirty="0">
              <a:solidFill>
                <a:srgbClr val="000000"/>
              </a:solidFill>
              <a:ea typeface="Calibri" panose="020F0502020204030204" pitchFamily="34" charset="0"/>
            </a:endParaRPr>
          </a:p>
        </p:txBody>
      </p:sp>
      <p:sp>
        <p:nvSpPr>
          <p:cNvPr id="28675" name="TextBox 1"/>
          <p:cNvSpPr txBox="1">
            <a:spLocks noChangeArrowheads="1"/>
          </p:cNvSpPr>
          <p:nvPr/>
        </p:nvSpPr>
        <p:spPr bwMode="auto">
          <a:xfrm>
            <a:off x="228600" y="762000"/>
            <a:ext cx="8534400" cy="304641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cs typeface="Times New Roman" panose="02020603050405020304" pitchFamily="18" charset="0"/>
              </a:rPr>
              <a:t>Câu 1: </a:t>
            </a:r>
            <a:endParaRPr lang="en-US" altLang="en-US" sz="2400" b="1" dirty="0">
              <a:cs typeface="Times New Roman" panose="02020603050405020304" pitchFamily="18" charset="0"/>
            </a:endParaRPr>
          </a:p>
          <a:p>
            <a:pPr marL="0" lvl="0" indent="0" algn="just">
              <a:spcBef>
                <a:spcPct val="0"/>
              </a:spcBef>
              <a:buNone/>
            </a:pPr>
            <a:r>
              <a:rPr lang="vi-VN" altLang="en-US" sz="2400" dirty="0">
                <a:solidFill>
                  <a:srgbClr val="000000"/>
                </a:solidFill>
                <a:cs typeface="Times New Roman" panose="02020603050405020304" pitchFamily="18" charset="0"/>
              </a:rPr>
              <a:t>- Khi môi trường không có lactose: Gene điều hoà </a:t>
            </a:r>
            <a:r>
              <a:rPr lang="vi-VN" altLang="en-US" sz="2400" i="1" dirty="0">
                <a:solidFill>
                  <a:srgbClr val="000000"/>
                </a:solidFill>
                <a:cs typeface="Times New Roman" panose="02020603050405020304" pitchFamily="18" charset="0"/>
              </a:rPr>
              <a:t>lacI</a:t>
            </a:r>
            <a:r>
              <a:rPr lang="vi-VN" altLang="en-US" sz="2400" dirty="0">
                <a:solidFill>
                  <a:srgbClr val="000000"/>
                </a:solidFill>
                <a:cs typeface="Times New Roman" panose="02020603050405020304" pitchFamily="18" charset="0"/>
              </a:rPr>
              <a:t> tổng hợp protein điều hoà → Protein điều hoà bám vào vùng operator (O) → Enzyme RNA polymerase có thể liên kết với promoter (P) nhưng không trượt qua được → Các gene cấu trúc không được phiên mã dẫn đến không tổng hợp được enzyme phân giải lactose.</a:t>
            </a:r>
            <a:endParaRPr lang="vi-VN" altLang="en-US" sz="2400" dirty="0">
              <a:solidFill>
                <a:srgbClr val="000000"/>
              </a:solidFill>
              <a:cs typeface="Times New Roman" panose="02020603050405020304" pitchFamily="18" charset="0"/>
            </a:endParaRPr>
          </a:p>
          <a:p>
            <a:pPr marL="0" lvl="0" indent="0">
              <a:spcBef>
                <a:spcPct val="0"/>
              </a:spcBef>
              <a:buNone/>
            </a:pPr>
            <a:endParaRPr lang="en-US" altLang="en-US" sz="2400" dirty="0">
              <a:ea typeface="Times New Roman" panose="02020603050405020304" pitchFamily="18" charset="0"/>
            </a:endParaRPr>
          </a:p>
        </p:txBody>
      </p:sp>
      <p:sp>
        <p:nvSpPr>
          <p:cNvPr id="28676" name="TextBox 2"/>
          <p:cNvSpPr txBox="1">
            <a:spLocks noChangeArrowheads="1"/>
          </p:cNvSpPr>
          <p:nvPr/>
        </p:nvSpPr>
        <p:spPr bwMode="auto">
          <a:xfrm>
            <a:off x="228600" y="3429000"/>
            <a:ext cx="8534400" cy="37861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400" dirty="0">
                <a:solidFill>
                  <a:srgbClr val="000000"/>
                </a:solidFill>
                <a:cs typeface="Times New Roman" panose="02020603050405020304" pitchFamily="18" charset="0"/>
              </a:rPr>
              <a:t>- Khi môi trường có lactose: Gene điều hoà </a:t>
            </a:r>
            <a:r>
              <a:rPr lang="vi-VN" altLang="en-US" sz="2400" i="1" dirty="0">
                <a:solidFill>
                  <a:srgbClr val="000000"/>
                </a:solidFill>
                <a:cs typeface="Times New Roman" panose="02020603050405020304" pitchFamily="18" charset="0"/>
              </a:rPr>
              <a:t>lacI</a:t>
            </a:r>
            <a:r>
              <a:rPr lang="vi-VN" altLang="en-US" sz="2400" dirty="0">
                <a:solidFill>
                  <a:srgbClr val="000000"/>
                </a:solidFill>
                <a:cs typeface="Times New Roman" panose="02020603050405020304" pitchFamily="18" charset="0"/>
              </a:rPr>
              <a:t> tổng hợp protein điều hoà → Một lượng nhỏ lactose chuyển thành đồng phân của lactose (allolactose) liên kết với protein ức chế → Protein ức chế bị biến đổi cấu hình không gian dẫn đến bị bất hoạt và không gắn được vào vùng operator (O) → Enzyme RNA polymerase liên kết với vùng promoter (P) tiến hành phiên mã các gene cấu trúc → Các gene cấu trúc phiên mã đến đâu được dịch mã đến đó tạo ra các loại enzyme tham gia vào quá trình phân giải lactose trong môi trường.</a:t>
            </a:r>
            <a:endParaRPr lang="vi-VN" altLang="en-US" sz="2400" dirty="0">
              <a:solidFill>
                <a:srgbClr val="000000"/>
              </a:solidFill>
              <a:cs typeface="Times New Roman" panose="02020603050405020304" pitchFamily="18" charset="0"/>
            </a:endParaRPr>
          </a:p>
          <a:p>
            <a:pPr marL="0" lvl="0" indent="0">
              <a:spcBef>
                <a:spcPct val="0"/>
              </a:spcBef>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circle(in)">
                                      <p:cBhvr>
                                        <p:cTn id="12" dur="20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circle(in)">
                                      <p:cBhvr>
                                        <p:cTn id="1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1"/>
          <p:cNvSpPr txBox="1">
            <a:spLocks noChangeArrowheads="1"/>
          </p:cNvSpPr>
          <p:nvPr/>
        </p:nvSpPr>
        <p:spPr bwMode="auto">
          <a:xfrm>
            <a:off x="228600" y="228600"/>
            <a:ext cx="8763000" cy="267811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cs typeface="Times New Roman" panose="02020603050405020304" pitchFamily="18" charset="0"/>
              </a:rPr>
              <a:t>Câu 2: </a:t>
            </a:r>
            <a:r>
              <a:rPr lang="vi-VN" altLang="en-US" sz="2400" dirty="0">
                <a:solidFill>
                  <a:srgbClr val="000000"/>
                </a:solidFill>
                <a:cs typeface="Times New Roman" panose="02020603050405020304" pitchFamily="18" charset="0"/>
              </a:rPr>
              <a:t>Khi đường lactose được sử dụng hết, gene điều hoà </a:t>
            </a:r>
            <a:r>
              <a:rPr lang="vi-VN" altLang="en-US" sz="2400" i="1" dirty="0">
                <a:solidFill>
                  <a:srgbClr val="000000"/>
                </a:solidFill>
                <a:cs typeface="Times New Roman" panose="02020603050405020304" pitchFamily="18" charset="0"/>
              </a:rPr>
              <a:t>lacI</a:t>
            </a:r>
            <a:r>
              <a:rPr lang="vi-VN" altLang="en-US" sz="2400" dirty="0">
                <a:solidFill>
                  <a:srgbClr val="000000"/>
                </a:solidFill>
                <a:cs typeface="Times New Roman" panose="02020603050405020304" pitchFamily="18" charset="0"/>
              </a:rPr>
              <a:t> tổng hợp protein điều hoà → Protein điều hoà bám vào vùng operator (O) → Enzyme RNA polymerase có thể liên kết với promoter (P) nhưng không trượt qua được → Các gene cấu trúc không được phiên mã dẫn đến không tổng hợp được enzyme phân giải lactose.</a:t>
            </a:r>
            <a:r>
              <a:rPr lang="en-US" altLang="en-US" sz="2400" dirty="0">
                <a:cs typeface="Times New Roman" panose="02020603050405020304" pitchFamily="18" charset="0"/>
              </a:rPr>
              <a:t> </a:t>
            </a:r>
            <a:endParaRPr lang="en-US" altLang="en-US" sz="2400" dirty="0">
              <a:cs typeface="Times New Roman" panose="02020603050405020304" pitchFamily="18" charset="0"/>
            </a:endParaRPr>
          </a:p>
          <a:p>
            <a:pPr marL="0" lvl="0" indent="0" algn="just">
              <a:spcBef>
                <a:spcPct val="0"/>
              </a:spcBef>
              <a:buNone/>
            </a:pPr>
            <a:endParaRPr lang="en-US" altLang="en-US" sz="2400" dirty="0">
              <a:ea typeface="Times New Roman" panose="02020603050405020304" pitchFamily="18" charset="0"/>
            </a:endParaRPr>
          </a:p>
        </p:txBody>
      </p:sp>
      <p:sp>
        <p:nvSpPr>
          <p:cNvPr id="29699" name="TextBox 2"/>
          <p:cNvSpPr txBox="1">
            <a:spLocks noChangeArrowheads="1"/>
          </p:cNvSpPr>
          <p:nvPr/>
        </p:nvSpPr>
        <p:spPr bwMode="auto">
          <a:xfrm>
            <a:off x="266700" y="2909888"/>
            <a:ext cx="8686800" cy="341630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t>Câu 3</a:t>
            </a:r>
            <a:r>
              <a:rPr lang="en-US" altLang="en-US" sz="2400" b="1" dirty="0">
                <a:cs typeface="Times New Roman" panose="02020603050405020304" pitchFamily="18" charset="0"/>
              </a:rPr>
              <a:t>:  </a:t>
            </a:r>
            <a:endParaRPr lang="en-US" altLang="en-US" sz="2400" b="1" dirty="0">
              <a:cs typeface="Times New Roman" panose="02020603050405020304" pitchFamily="18" charset="0"/>
            </a:endParaRPr>
          </a:p>
          <a:p>
            <a:pPr marL="0" lvl="0" indent="0" algn="just">
              <a:spcBef>
                <a:spcPct val="0"/>
              </a:spcBef>
              <a:buNone/>
            </a:pPr>
            <a:r>
              <a:rPr lang="vi-VN" altLang="en-US" sz="2400" dirty="0">
                <a:solidFill>
                  <a:srgbClr val="000000"/>
                </a:solidFill>
                <a:cs typeface="Times New Roman" panose="02020603050405020304" pitchFamily="18" charset="0"/>
              </a:rPr>
              <a:t>- Khi môi trường không có lactose, operon bị ức chế, các gene cấu trúc không được biểu hiện (các gene không tổng hợp được enzyme chuyển hóa đường lactose).</a:t>
            </a:r>
            <a:endParaRPr lang="vi-VN" altLang="en-US" sz="2400" dirty="0">
              <a:solidFill>
                <a:srgbClr val="000000"/>
              </a:solidFill>
              <a:cs typeface="Times New Roman" panose="02020603050405020304" pitchFamily="18" charset="0"/>
            </a:endParaRPr>
          </a:p>
          <a:p>
            <a:pPr marL="0" lvl="0" indent="0" algn="just">
              <a:spcBef>
                <a:spcPct val="0"/>
              </a:spcBef>
              <a:buNone/>
            </a:pPr>
            <a:r>
              <a:rPr lang="vi-VN" altLang="en-US" sz="2400" dirty="0">
                <a:solidFill>
                  <a:srgbClr val="000000"/>
                </a:solidFill>
                <a:cs typeface="Times New Roman" panose="02020603050405020304" pitchFamily="18" charset="0"/>
              </a:rPr>
              <a:t>- Khi môi trường có lactose, lactose biến đổi thành allolactose và chất này đóng vai trò là chất cảm ứng gây bất hoạt protein điều hòa dẫn đến các gene cấu trúc được biểu hiện (các gene tổng hợp được enzyme chuyển hóa đường lactose).</a:t>
            </a:r>
            <a:endParaRPr lang="vi-VN" altLang="en-US" sz="2400" dirty="0">
              <a:solidFill>
                <a:srgbClr val="000000"/>
              </a:solidFill>
              <a:cs typeface="Times New Roman" panose="02020603050405020304" pitchFamily="18" charset="0"/>
            </a:endParaRPr>
          </a:p>
          <a:p>
            <a:pPr marL="0" lvl="0" indent="0">
              <a:spcBef>
                <a:spcPct val="0"/>
              </a:spcBef>
              <a:buNone/>
            </a:pPr>
            <a:endParaRPr lang="en-US"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circle(in)">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circle(in)">
                                      <p:cBhvr>
                                        <p:cTn id="12"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The Lac Operon Induction of Genes HD Animation.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381000" y="228600"/>
            <a:ext cx="8534400" cy="6248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7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11"/>
          <p:cNvSpPr/>
          <p:nvPr/>
        </p:nvSpPr>
        <p:spPr>
          <a:xfrm>
            <a:off x="1187273" y="379413"/>
            <a:ext cx="4572000" cy="1278220"/>
          </a:xfrm>
          <a:prstGeom prst="rect">
            <a:avLst/>
          </a:prstGeom>
          <a:solidFill>
            <a:srgbClr val="00408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rgbClr val="FFFF00"/>
                </a:solidFill>
                <a:effectLst/>
                <a:uLnTx/>
                <a:uFillTx/>
                <a:latin typeface="+mj-lt"/>
                <a:ea typeface="+mn-ea"/>
                <a:cs typeface="Times New Roman" panose="02020603050405020304" pitchFamily="18" charset="0"/>
              </a:rPr>
              <a:t>HOẠT ĐỘNG BH CỦA GEN</a:t>
            </a:r>
            <a:endParaRPr kumimoji="0" lang="vi-VN" sz="2800" b="1" i="0" u="none" strike="noStrike" kern="1200" cap="none" spc="0" normalizeH="0" baseline="0" noProof="0" dirty="0">
              <a:ln>
                <a:noFill/>
              </a:ln>
              <a:solidFill>
                <a:srgbClr val="FFFF00"/>
              </a:solidFill>
              <a:effectLst/>
              <a:uLnTx/>
              <a:uFillTx/>
              <a:latin typeface="+mj-lt"/>
              <a:ea typeface="+mn-ea"/>
              <a:cs typeface="Times New Roman" panose="02020603050405020304" pitchFamily="18" charset="0"/>
            </a:endParaRPr>
          </a:p>
        </p:txBody>
      </p:sp>
      <p:sp>
        <p:nvSpPr>
          <p:cNvPr id="14" name="Rectangle 13"/>
          <p:cNvSpPr/>
          <p:nvPr/>
        </p:nvSpPr>
        <p:spPr>
          <a:xfrm>
            <a:off x="4047291" y="2262551"/>
            <a:ext cx="4861759" cy="908049"/>
          </a:xfrm>
          <a:prstGeom prst="rect">
            <a:avLst/>
          </a:prstGeom>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800" b="1" dirty="0">
                <a:solidFill>
                  <a:schemeClr val="bg1"/>
                </a:solidFill>
                <a:latin typeface="Arial" panose="020B0604020202020204" pitchFamily="34" charset="0"/>
                <a:cs typeface="Times New Roman" panose="02020603050405020304" pitchFamily="18" charset="0"/>
              </a:rPr>
              <a:t>KHÔNG CÓ ĐƯỜNG LACTOSE</a:t>
            </a:r>
            <a:endParaRPr lang="vi-VN" altLang="x-none" sz="2800" b="1" dirty="0">
              <a:solidFill>
                <a:schemeClr val="bg1"/>
              </a:solidFill>
              <a:latin typeface="Arial" panose="020B0604020202020204" pitchFamily="34" charset="0"/>
              <a:ea typeface="Times New Roman" panose="02020603050405020304" pitchFamily="18" charset="0"/>
            </a:endParaRPr>
          </a:p>
        </p:txBody>
      </p:sp>
      <p:sp>
        <p:nvSpPr>
          <p:cNvPr id="15" name="Rectangle 14"/>
          <p:cNvSpPr/>
          <p:nvPr/>
        </p:nvSpPr>
        <p:spPr>
          <a:xfrm>
            <a:off x="195264" y="2273301"/>
            <a:ext cx="3329538" cy="908049"/>
          </a:xfrm>
          <a:prstGeom prst="rect">
            <a:avLst/>
          </a:prstGeom>
          <a:solidFill>
            <a:srgbClr val="00408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800" b="1" dirty="0">
                <a:solidFill>
                  <a:schemeClr val="bg1"/>
                </a:solidFill>
                <a:latin typeface="Arial" panose="020B0604020202020204" pitchFamily="34" charset="0"/>
                <a:cs typeface="Times New Roman" panose="02020603050405020304" pitchFamily="18" charset="0"/>
              </a:rPr>
              <a:t>CÓ ĐƯỜNG LACTOSE</a:t>
            </a:r>
            <a:endParaRPr lang="vi-VN" altLang="x-none" sz="2800" b="1" dirty="0">
              <a:solidFill>
                <a:schemeClr val="bg1"/>
              </a:solidFill>
              <a:latin typeface="Arial" panose="020B0604020202020204" pitchFamily="34" charset="0"/>
              <a:ea typeface="Times New Roman" panose="02020603050405020304" pitchFamily="18" charset="0"/>
            </a:endParaRPr>
          </a:p>
        </p:txBody>
      </p:sp>
      <p:sp>
        <p:nvSpPr>
          <p:cNvPr id="3" name="Rectangle: Rounded Corners 2"/>
          <p:cNvSpPr/>
          <p:nvPr/>
        </p:nvSpPr>
        <p:spPr>
          <a:xfrm>
            <a:off x="600075" y="3427413"/>
            <a:ext cx="2938463" cy="1958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CÓ PHIÊN MÃ</a:t>
            </a:r>
            <a:endParaRPr kumimoji="0" lang="vi-V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sp>
        <p:nvSpPr>
          <p:cNvPr id="17" name="Rectangle: Rounded Corners 16"/>
          <p:cNvSpPr/>
          <p:nvPr/>
        </p:nvSpPr>
        <p:spPr>
          <a:xfrm>
            <a:off x="4551363" y="3432175"/>
            <a:ext cx="3043238" cy="19589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Times New Roman" panose="02020603050405020304" pitchFamily="18" charset="0"/>
              </a:rPr>
              <a:t>KHÔNG PHIÊN MÃ</a:t>
            </a:r>
            <a:endParaRPr kumimoji="0" lang="vi-V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n-ea"/>
              <a:cs typeface="Times New Roman" panose="02020603050405020304" pitchFamily="18" charset="0"/>
            </a:endParaRPr>
          </a:p>
        </p:txBody>
      </p:sp>
      <p:cxnSp>
        <p:nvCxnSpPr>
          <p:cNvPr id="18" name="Straight Arrow Connector 17"/>
          <p:cNvCxnSpPr/>
          <p:nvPr/>
        </p:nvCxnSpPr>
        <p:spPr>
          <a:xfrm>
            <a:off x="3733800" y="1693863"/>
            <a:ext cx="2025650" cy="596900"/>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819275" y="1693863"/>
            <a:ext cx="1914525" cy="587375"/>
          </a:xfrm>
          <a:prstGeom prst="straightConnector1">
            <a:avLst/>
          </a:prstGeom>
          <a:ln w="762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86188" y="2979738"/>
            <a:ext cx="52388" cy="30384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33" name="TextBox 32"/>
          <p:cNvSpPr txBox="1"/>
          <p:nvPr/>
        </p:nvSpPr>
        <p:spPr>
          <a:xfrm>
            <a:off x="195263" y="5724525"/>
            <a:ext cx="8561388" cy="523875"/>
          </a:xfrm>
          <a:prstGeom prst="rect">
            <a:avLst/>
          </a:prstGeom>
          <a:solidFill>
            <a:schemeClr val="accent1">
              <a:lumMod val="75000"/>
            </a:schemeClr>
          </a:solidFill>
        </p:spPr>
        <p:txBody>
          <a:bodyPr>
            <a:spAutoFit/>
          </a:bodyPr>
          <a:lstStyle/>
          <a:p>
            <a:pPr marR="0" algn="ctr" defTabSz="914400" eaLnBrk="1" hangingPunct="1">
              <a:buClrTx/>
              <a:buSzTx/>
              <a:buFontTx/>
              <a:buNone/>
              <a:defRPr/>
            </a:pPr>
            <a:r>
              <a:rPr kumimoji="0" lang="en-US" sz="2800" b="1" kern="1200" cap="none" spc="0" normalizeH="0" baseline="0" noProof="0" dirty="0">
                <a:latin typeface="+mj-lt"/>
                <a:ea typeface="+mn-ea"/>
                <a:cs typeface="Times New Roman" panose="02020603050405020304" pitchFamily="18" charset="0"/>
              </a:rPr>
              <a:t>“CÓ </a:t>
            </a:r>
            <a:r>
              <a:rPr kumimoji="0" lang="en-US" sz="2800" b="1" kern="1200" cap="none" spc="0" normalizeH="0" baseline="0" noProof="0" dirty="0" err="1">
                <a:latin typeface="+mj-lt"/>
                <a:ea typeface="+mn-ea"/>
                <a:cs typeface="Times New Roman" panose="02020603050405020304" pitchFamily="18" charset="0"/>
              </a:rPr>
              <a:t>CÓ</a:t>
            </a:r>
            <a:r>
              <a:rPr kumimoji="0" lang="en-US" sz="2800" b="1" kern="1200" cap="none" spc="0" normalizeH="0" baseline="0" noProof="0" dirty="0">
                <a:latin typeface="+mj-lt"/>
                <a:ea typeface="+mn-ea"/>
                <a:cs typeface="Times New Roman" panose="02020603050405020304" pitchFamily="18" charset="0"/>
              </a:rPr>
              <a:t> – KHÔNG </a:t>
            </a:r>
            <a:r>
              <a:rPr kumimoji="0" lang="en-US" sz="2800" b="1" kern="1200" cap="none" spc="0" normalizeH="0" baseline="0" noProof="0" dirty="0" err="1">
                <a:latin typeface="+mj-lt"/>
                <a:ea typeface="+mn-ea"/>
                <a:cs typeface="Times New Roman" panose="02020603050405020304" pitchFamily="18" charset="0"/>
              </a:rPr>
              <a:t>KHÔNG</a:t>
            </a:r>
            <a:r>
              <a:rPr kumimoji="0" lang="en-US" sz="2800" b="1" kern="1200" cap="none" spc="0" normalizeH="0" baseline="0" noProof="0" dirty="0">
                <a:latin typeface="+mj-lt"/>
                <a:ea typeface="+mn-ea"/>
                <a:cs typeface="Times New Roman" panose="02020603050405020304" pitchFamily="18" charset="0"/>
              </a:rPr>
              <a:t>”</a:t>
            </a:r>
            <a:endParaRPr kumimoji="0" lang="vi-VN" sz="2800" b="1" kern="1200" cap="none" spc="0" normalizeH="0" baseline="0" noProof="0" dirty="0">
              <a:latin typeface="+mj-lt"/>
              <a:ea typeface="+mn-ea"/>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90" name="Picture 1"/>
          <p:cNvPicPr>
            <a:picLocks noChangeAspect="1"/>
          </p:cNvPicPr>
          <p:nvPr/>
        </p:nvPicPr>
        <p:blipFill>
          <a:blip r:embed="rId1"/>
          <a:stretch>
            <a:fillRect/>
          </a:stretch>
        </p:blipFill>
        <p:spPr>
          <a:xfrm>
            <a:off x="0" y="914400"/>
            <a:ext cx="9144000" cy="3281363"/>
          </a:xfrm>
          <a:prstGeom prst="rect">
            <a:avLst/>
          </a:prstGeom>
          <a:noFill/>
          <a:ln w="9525">
            <a:noFill/>
          </a:ln>
        </p:spPr>
      </p:pic>
      <p:sp>
        <p:nvSpPr>
          <p:cNvPr id="34819" name="TextBox 5"/>
          <p:cNvSpPr txBox="1">
            <a:spLocks noChangeArrowheads="1"/>
          </p:cNvSpPr>
          <p:nvPr/>
        </p:nvSpPr>
        <p:spPr bwMode="auto">
          <a:xfrm>
            <a:off x="238125" y="228600"/>
            <a:ext cx="8296275" cy="52387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0000CC"/>
                </a:solidFill>
                <a:cs typeface="Times New Roman" panose="02020603050405020304" pitchFamily="18" charset="0"/>
              </a:rPr>
              <a:t>II. Ý NGHĨA CỦA ĐIỀU HOÀ BIỂU HIỆN GEN</a:t>
            </a:r>
            <a:endParaRPr lang="vi-VN" altLang="en-US" sz="2800" b="1" dirty="0">
              <a:solidFill>
                <a:srgbClr val="0000CC"/>
              </a:solidFill>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a:spLocks noChangeArrowheads="1"/>
          </p:cNvSpPr>
          <p:nvPr/>
        </p:nvSpPr>
        <p:spPr bwMode="auto">
          <a:xfrm>
            <a:off x="76200" y="838200"/>
            <a:ext cx="8991600" cy="483235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solidFill>
                  <a:srgbClr val="FF0000"/>
                </a:solidFill>
                <a:cs typeface="Arial" panose="020B0604020202020204" pitchFamily="34" charset="0"/>
              </a:rPr>
              <a:t>T</a:t>
            </a:r>
            <a:r>
              <a:rPr lang="vi-VN" altLang="en-US" sz="2800" b="1" dirty="0">
                <a:solidFill>
                  <a:srgbClr val="FF0000"/>
                </a:solidFill>
                <a:cs typeface="Arial" panose="020B0604020202020204" pitchFamily="34" charset="0"/>
              </a:rPr>
              <a:t>hảo luận </a:t>
            </a:r>
            <a:r>
              <a:rPr lang="en-US" altLang="en-US" sz="2800" b="1" dirty="0">
                <a:solidFill>
                  <a:srgbClr val="FF0000"/>
                </a:solidFill>
                <a:cs typeface="Arial" panose="020B0604020202020204" pitchFamily="34" charset="0"/>
              </a:rPr>
              <a:t>nhóm để trả lời câu hỏi và hoàn thành nội dung </a:t>
            </a:r>
            <a:r>
              <a:rPr lang="vi-VN" altLang="en-US" sz="2800" b="1" dirty="0">
                <a:solidFill>
                  <a:srgbClr val="FF0000"/>
                </a:solidFill>
                <a:cs typeface="Arial" panose="020B0604020202020204" pitchFamily="34" charset="0"/>
              </a:rPr>
              <a:t>trong phiếu học tập</a:t>
            </a:r>
            <a:r>
              <a:rPr lang="en-US" altLang="en-US" sz="2800" b="1" dirty="0">
                <a:solidFill>
                  <a:srgbClr val="FF0000"/>
                </a:solidFill>
                <a:cs typeface="Arial" panose="020B0604020202020204" pitchFamily="34" charset="0"/>
              </a:rPr>
              <a:t> số 3</a:t>
            </a:r>
            <a:endParaRPr lang="en-US" altLang="en-US" sz="2800" b="1" dirty="0">
              <a:solidFill>
                <a:srgbClr val="FF0000"/>
              </a:solidFill>
              <a:cs typeface="Arial" panose="020B0604020202020204" pitchFamily="34" charset="0"/>
            </a:endParaRPr>
          </a:p>
          <a:p>
            <a:pPr marL="0" lvl="0" indent="0" algn="just">
              <a:spcBef>
                <a:spcPct val="0"/>
              </a:spcBef>
              <a:buNone/>
            </a:pPr>
            <a:endParaRPr lang="en-US" altLang="en-US" sz="2800" b="1" dirty="0">
              <a:cs typeface="Arial" panose="020B0604020202020204" pitchFamily="34" charset="0"/>
            </a:endParaRPr>
          </a:p>
          <a:p>
            <a:pPr marL="0" lvl="0" indent="0" algn="just">
              <a:spcBef>
                <a:spcPct val="0"/>
              </a:spcBef>
              <a:buNone/>
            </a:pPr>
            <a:r>
              <a:rPr lang="en-US" altLang="en-US" sz="2800" b="1" dirty="0">
                <a:cs typeface="Arial" panose="020B0604020202020204" pitchFamily="34" charset="0"/>
              </a:rPr>
              <a:t>Câu 1: </a:t>
            </a:r>
            <a:r>
              <a:rPr lang="vi-VN" altLang="en-US" sz="2800" dirty="0">
                <a:cs typeface="Arial" panose="020B0604020202020204" pitchFamily="34" charset="0"/>
              </a:rPr>
              <a:t>Dựa vào cơ chế điều hòa biểu hiện gene của operon Lac, hãy cho biết ý nghĩa của điều hòa biểu hiện gen đối với quá trình trao đổi chất ở sinh vật.</a:t>
            </a:r>
            <a:endParaRPr lang="vi-VN" altLang="en-US" sz="2800" dirty="0">
              <a:cs typeface="Arial" panose="020B0604020202020204" pitchFamily="34" charset="0"/>
            </a:endParaRPr>
          </a:p>
          <a:p>
            <a:pPr marL="0" lvl="0" indent="0" algn="just">
              <a:spcBef>
                <a:spcPct val="0"/>
              </a:spcBef>
              <a:buNone/>
            </a:pPr>
            <a:r>
              <a:rPr lang="en-US" altLang="en-US" sz="2800" b="1" dirty="0">
                <a:cs typeface="Arial" panose="020B0604020202020204" pitchFamily="34" charset="0"/>
              </a:rPr>
              <a:t>Câu 2: </a:t>
            </a:r>
            <a:r>
              <a:rPr lang="vi-VN" altLang="en-US" sz="2800" dirty="0">
                <a:cs typeface="Arial" panose="020B0604020202020204" pitchFamily="34" charset="0"/>
              </a:rPr>
              <a:t>Sự điều hòa biểu hiện gene có ý nghĩa như thế nào đối với sự phát triển ở sinh vật đa bào.</a:t>
            </a:r>
            <a:endParaRPr lang="vi-VN" altLang="en-US" sz="2800" dirty="0">
              <a:cs typeface="Arial" panose="020B0604020202020204" pitchFamily="34" charset="0"/>
            </a:endParaRPr>
          </a:p>
          <a:p>
            <a:pPr marL="0" lvl="0" indent="0" algn="just">
              <a:spcBef>
                <a:spcPct val="0"/>
              </a:spcBef>
              <a:buNone/>
            </a:pPr>
            <a:r>
              <a:rPr lang="en-US" altLang="en-US" sz="2800" b="1" dirty="0">
                <a:cs typeface="Arial" panose="020B0604020202020204" pitchFamily="34" charset="0"/>
              </a:rPr>
              <a:t>Câu 3: </a:t>
            </a:r>
            <a:r>
              <a:rPr lang="vi-VN" altLang="en-US" sz="2800" dirty="0">
                <a:cs typeface="Arial" panose="020B0604020202020204" pitchFamily="34" charset="0"/>
              </a:rPr>
              <a:t>Nếu cơ chế điều hòa biểu hiện gene bị rối loạn sẽ ảnh hưởng như thế nào đến sự phát triển ở sinh vật đa bào.</a:t>
            </a:r>
            <a:endParaRPr lang="vi-VN" altLang="en-US" sz="2800" dirty="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WordArt 2"/>
          <p:cNvSpPr>
            <a:spLocks noTextEdit="1"/>
          </p:cNvSpPr>
          <p:nvPr/>
        </p:nvSpPr>
        <p:spPr>
          <a:xfrm>
            <a:off x="304800" y="1371600"/>
            <a:ext cx="8610600" cy="26670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FF0066"/>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Bài 3</a:t>
            </a:r>
            <a:endParaRPr lang="en-US" sz="3600" b="1">
              <a:ln w="9525" cap="flat" cmpd="sng">
                <a:solidFill>
                  <a:srgbClr val="FF0066"/>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a:p>
            <a:pPr algn="ctr"/>
            <a:r>
              <a:rPr lang="en-US" sz="3600" b="1">
                <a:ln w="9525" cap="flat" cmpd="sng">
                  <a:solidFill>
                    <a:srgbClr val="FF0066"/>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ĐIỀU HÒA BIỂU HIỆN GEN</a:t>
            </a:r>
            <a:endParaRPr lang="en-US" sz="3600" b="1">
              <a:ln w="9525" cap="flat" cmpd="sng">
                <a:solidFill>
                  <a:srgbClr val="FF0066"/>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Box 9"/>
          <p:cNvSpPr txBox="1">
            <a:spLocks noChangeArrowheads="1"/>
          </p:cNvSpPr>
          <p:nvPr/>
        </p:nvSpPr>
        <p:spPr bwMode="auto">
          <a:xfrm>
            <a:off x="0" y="138113"/>
            <a:ext cx="9144000" cy="547688"/>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defTabSz="914400">
              <a:lnSpc>
                <a:spcPct val="115000"/>
              </a:lnSpc>
              <a:spcBef>
                <a:spcPct val="0"/>
              </a:spcBef>
              <a:spcAft>
                <a:spcPts val="1000"/>
              </a:spcAft>
              <a:buNone/>
              <a:tabLst>
                <a:tab pos="3870325" algn="l"/>
              </a:tabLst>
            </a:pPr>
            <a:r>
              <a:rPr lang="en-US" altLang="en-US" sz="2800" b="1" dirty="0">
                <a:solidFill>
                  <a:srgbClr val="000000"/>
                </a:solidFill>
                <a:cs typeface="Calibri" panose="020F0502020204030204" pitchFamily="34" charset="0"/>
              </a:rPr>
              <a:t>Đáp án phiếu học tập số 3</a:t>
            </a:r>
            <a:endParaRPr lang="en-US" altLang="en-US" sz="2800" b="1" dirty="0">
              <a:solidFill>
                <a:srgbClr val="000000"/>
              </a:solidFill>
              <a:ea typeface="Calibri" panose="020F0502020204030204" pitchFamily="34" charset="0"/>
            </a:endParaRPr>
          </a:p>
        </p:txBody>
      </p:sp>
      <p:sp>
        <p:nvSpPr>
          <p:cNvPr id="37891" name="TextBox 5"/>
          <p:cNvSpPr txBox="1">
            <a:spLocks noChangeArrowheads="1"/>
          </p:cNvSpPr>
          <p:nvPr/>
        </p:nvSpPr>
        <p:spPr bwMode="auto">
          <a:xfrm>
            <a:off x="0" y="1179513"/>
            <a:ext cx="9144000" cy="489426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dirty="0"/>
              <a:t>Câu 1:</a:t>
            </a:r>
            <a:r>
              <a:rPr lang="vi-VN" altLang="en-US" sz="2400" dirty="0">
                <a:solidFill>
                  <a:srgbClr val="000000"/>
                </a:solidFill>
              </a:rPr>
              <a:t> </a:t>
            </a:r>
            <a:r>
              <a:rPr lang="vi-VN" altLang="en-US" sz="2400" dirty="0">
                <a:solidFill>
                  <a:srgbClr val="000000"/>
                </a:solidFill>
                <a:cs typeface="Times New Roman" panose="02020603050405020304" pitchFamily="18" charset="0"/>
              </a:rPr>
              <a:t>Ý nghĩa của điều hoà biểu hiện gene đối với quá trình trao đổi chất ở sinh vật là: Giúp tế bào tổng hợp sản phẩm của gene đúng thời điểm với hàm lượng phù hợp với nhu cầu, nhờ đó, tránh lãng phí năng lượng và nguyên liệu trong tế bào, đồng thời đảm bảo cho tế bào thích nghi được với sự thay đổi của môi trường.</a:t>
            </a:r>
            <a:endParaRPr lang="en-US" altLang="en-US" sz="2400" dirty="0">
              <a:solidFill>
                <a:srgbClr val="000000"/>
              </a:solidFill>
              <a:cs typeface="Times New Roman" panose="02020603050405020304" pitchFamily="18" charset="0"/>
            </a:endParaRPr>
          </a:p>
          <a:p>
            <a:pPr marL="0" lvl="0" indent="0" algn="just">
              <a:spcBef>
                <a:spcPct val="0"/>
              </a:spcBef>
              <a:buNone/>
            </a:pPr>
            <a:endParaRPr lang="en-US" altLang="en-US" sz="2400" b="1" dirty="0">
              <a:cs typeface="Times New Roman" panose="02020603050405020304" pitchFamily="18" charset="0"/>
            </a:endParaRPr>
          </a:p>
          <a:p>
            <a:pPr marL="0" lvl="0" indent="0" algn="just">
              <a:spcBef>
                <a:spcPct val="0"/>
              </a:spcBef>
              <a:buNone/>
            </a:pPr>
            <a:r>
              <a:rPr lang="en-US" altLang="en-US" sz="2400" b="1" dirty="0"/>
              <a:t>Câu 2: </a:t>
            </a:r>
            <a:r>
              <a:rPr lang="en-US" altLang="en-US" sz="2400" dirty="0">
                <a:solidFill>
                  <a:srgbClr val="000000"/>
                </a:solidFill>
                <a:cs typeface="Times New Roman" panose="02020603050405020304" pitchFamily="18" charset="0"/>
              </a:rPr>
              <a:t>- </a:t>
            </a:r>
            <a:r>
              <a:rPr lang="vi-VN" altLang="en-US" sz="2400" dirty="0">
                <a:solidFill>
                  <a:srgbClr val="000000"/>
                </a:solidFill>
                <a:cs typeface="Times New Roman" panose="02020603050405020304" pitchFamily="18" charset="0"/>
              </a:rPr>
              <a:t>Giúp mỗi tế bào đi vào con đường biệt hoá đặc trưng hình thành nên các mô, cơ quan và hệ cơ quan chuyên hoá, cuối cùng hình thành nên cơ thể hoàn chỉnh.</a:t>
            </a:r>
            <a:endParaRPr lang="en-US" altLang="en-US" sz="2400" b="1" dirty="0">
              <a:solidFill>
                <a:srgbClr val="000000"/>
              </a:solidFill>
              <a:cs typeface="Times New Roman" panose="02020603050405020304" pitchFamily="18" charset="0"/>
            </a:endParaRPr>
          </a:p>
          <a:p>
            <a:pPr marL="0" lvl="0" indent="0" algn="just">
              <a:spcBef>
                <a:spcPct val="0"/>
              </a:spcBef>
              <a:buNone/>
            </a:pPr>
            <a:r>
              <a:rPr lang="en-US" altLang="en-US" sz="2400" dirty="0">
                <a:solidFill>
                  <a:srgbClr val="000000"/>
                </a:solidFill>
                <a:cs typeface="Times New Roman" panose="02020603050405020304" pitchFamily="18" charset="0"/>
              </a:rPr>
              <a:t>- </a:t>
            </a:r>
            <a:r>
              <a:rPr lang="vi-VN" altLang="en-US" sz="2400" dirty="0">
                <a:solidFill>
                  <a:srgbClr val="000000"/>
                </a:solidFill>
                <a:cs typeface="Times New Roman" panose="02020603050405020304" pitchFamily="18" charset="0"/>
              </a:rPr>
              <a:t>Giúp đảm bảo cho sự phát triển bình thường của cơ thể bằng cách điều khiển sự biểu hiện hoặc không biểu hiện của các gene nhất định trong mỗi giai đoạn phát triển.</a:t>
            </a:r>
            <a:r>
              <a:rPr lang="en-US" altLang="en-US" sz="2400" b="1" dirty="0">
                <a:cs typeface="Times New Roman" panose="02020603050405020304" pitchFamily="18" charset="0"/>
              </a:rPr>
              <a:t> </a:t>
            </a:r>
            <a:endParaRPr lang="en-US" altLang="en-US" sz="2400" b="1" dirty="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circle(in)">
                                      <p:cBhvr>
                                        <p:cTn id="12" dur="20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2"/>
          <p:cNvSpPr txBox="1">
            <a:spLocks noChangeArrowheads="1"/>
          </p:cNvSpPr>
          <p:nvPr/>
        </p:nvSpPr>
        <p:spPr bwMode="auto">
          <a:xfrm>
            <a:off x="228600" y="687388"/>
            <a:ext cx="8610600" cy="526256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b="1" dirty="0"/>
              <a:t>Câu 3: </a:t>
            </a:r>
            <a:r>
              <a:rPr lang="vi-VN" altLang="en-US" sz="2800" dirty="0">
                <a:solidFill>
                  <a:srgbClr val="000000"/>
                </a:solidFill>
                <a:cs typeface="Times New Roman" panose="02020603050405020304" pitchFamily="18" charset="0"/>
              </a:rPr>
              <a:t>- Nếu cơ chế điều hoà biểu hiện gene trong quá trình phát triển của sinh vật đa bào bị rối loạn trong giai đoạn trưởng, sự tạo ra không đủ hay quá mức một lượng sản phẩm của một gene nào đó sẽ gây ra những rối loạn cho quá trình sinh lí, sinh hóa trong tế bào dẫn đến cơ thể không hoạt động bình thường. </a:t>
            </a:r>
            <a:endParaRPr lang="en-US" altLang="en-US" sz="2800" dirty="0">
              <a:solidFill>
                <a:srgbClr val="000000"/>
              </a:solidFill>
              <a:cs typeface="Times New Roman" panose="02020603050405020304" pitchFamily="18" charset="0"/>
            </a:endParaRPr>
          </a:p>
          <a:p>
            <a:pPr marL="0" lvl="0" indent="0" algn="just">
              <a:spcBef>
                <a:spcPct val="0"/>
              </a:spcBef>
              <a:buNone/>
            </a:pPr>
            <a:r>
              <a:rPr lang="vi-VN" altLang="en-US" sz="2800" b="1" dirty="0">
                <a:solidFill>
                  <a:srgbClr val="000000"/>
                </a:solidFill>
                <a:cs typeface="Times New Roman" panose="02020603050405020304" pitchFamily="18" charset="0"/>
              </a:rPr>
              <a:t>Ví dụ: </a:t>
            </a:r>
            <a:r>
              <a:rPr lang="vi-VN" altLang="en-US" sz="2800" dirty="0">
                <a:solidFill>
                  <a:srgbClr val="000000"/>
                </a:solidFill>
                <a:cs typeface="Times New Roman" panose="02020603050405020304" pitchFamily="18" charset="0"/>
              </a:rPr>
              <a:t>Ở người, gene proto-oncogene hoạt động quá mức sẽ thành gene gây ung thư (oncogene). Sự dư thừa sản phẩm của gene ung thư kích hoạt một loại tế bào cơ thể phân chia không kiểm soát dẫn đến bệnh ung thư.</a:t>
            </a:r>
            <a:endParaRPr lang="vi-VN" altLang="en-US" sz="2800" dirty="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Box 2"/>
          <p:cNvSpPr txBox="1">
            <a:spLocks noChangeArrowheads="1"/>
          </p:cNvSpPr>
          <p:nvPr/>
        </p:nvSpPr>
        <p:spPr bwMode="auto">
          <a:xfrm>
            <a:off x="31750" y="228600"/>
            <a:ext cx="8534400" cy="52387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0000CC"/>
                </a:solidFill>
                <a:cs typeface="Times New Roman" panose="02020603050405020304" pitchFamily="18" charset="0"/>
              </a:rPr>
              <a:t>III. ỨNG DỤNG ĐIỀU HOÀ BIỂU HIỆN GEN</a:t>
            </a:r>
            <a:endParaRPr lang="vi-VN" altLang="en-US" sz="2800" b="1" dirty="0">
              <a:solidFill>
                <a:srgbClr val="0000CC"/>
              </a:solidFill>
              <a:ea typeface="Times New Roman" panose="02020603050405020304" pitchFamily="18" charset="0"/>
            </a:endParaRPr>
          </a:p>
        </p:txBody>
      </p:sp>
      <p:pic>
        <p:nvPicPr>
          <p:cNvPr id="46083" name="Picture 3"/>
          <p:cNvPicPr>
            <a:picLocks noChangeAspect="1"/>
          </p:cNvPicPr>
          <p:nvPr/>
        </p:nvPicPr>
        <p:blipFill>
          <a:blip r:embed="rId1"/>
          <a:stretch>
            <a:fillRect/>
          </a:stretch>
        </p:blipFill>
        <p:spPr>
          <a:xfrm>
            <a:off x="22225" y="1676400"/>
            <a:ext cx="9121775" cy="3733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circle(in)">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Box 3"/>
          <p:cNvSpPr txBox="1">
            <a:spLocks noChangeArrowheads="1"/>
          </p:cNvSpPr>
          <p:nvPr/>
        </p:nvSpPr>
        <p:spPr bwMode="auto">
          <a:xfrm>
            <a:off x="152400" y="160338"/>
            <a:ext cx="8991600" cy="830263"/>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400" b="1" dirty="0">
                <a:solidFill>
                  <a:srgbClr val="FF0000"/>
                </a:solidFill>
                <a:cs typeface="Arial" panose="020B0604020202020204" pitchFamily="34" charset="0"/>
              </a:rPr>
              <a:t>HS thảo luận theo cặp nội dung trong SGK bằng cách hoàn thành Phiếu học tập số </a:t>
            </a:r>
            <a:r>
              <a:rPr lang="en-US" altLang="en-US" sz="2400" b="1" dirty="0">
                <a:solidFill>
                  <a:srgbClr val="FF0000"/>
                </a:solidFill>
                <a:cs typeface="Arial" panose="020B0604020202020204" pitchFamily="34" charset="0"/>
              </a:rPr>
              <a:t>4</a:t>
            </a:r>
            <a:r>
              <a:rPr lang="vi-VN" altLang="en-US" sz="2400" b="1" dirty="0">
                <a:solidFill>
                  <a:srgbClr val="FF0000"/>
                </a:solidFill>
                <a:cs typeface="Arial" panose="020B0604020202020204" pitchFamily="34" charset="0"/>
              </a:rPr>
              <a:t>. </a:t>
            </a:r>
            <a:endParaRPr lang="en-US" altLang="en-US" sz="2400" b="1" dirty="0">
              <a:solidFill>
                <a:srgbClr val="FF0000"/>
              </a:solidFill>
            </a:endParaRPr>
          </a:p>
        </p:txBody>
      </p:sp>
      <p:graphicFrame>
        <p:nvGraphicFramePr>
          <p:cNvPr id="5" name="Table 5"/>
          <p:cNvGraphicFramePr>
            <a:graphicFrameLocks noGrp="1"/>
          </p:cNvGraphicFramePr>
          <p:nvPr/>
        </p:nvGraphicFramePr>
        <p:xfrm>
          <a:off x="1524000" y="1397000"/>
          <a:ext cx="6096000" cy="741363"/>
        </p:xfrm>
        <a:graphic>
          <a:graphicData uri="http://schemas.openxmlformats.org/drawingml/2006/table">
            <a:tbl>
              <a:tblPr firstRow="1" bandRow="1">
                <a:tableStyleId>{5C22544A-7EE6-4342-B048-85BDC9FD1C3A}</a:tableStyleId>
              </a:tblPr>
              <a:tblGrid>
                <a:gridCol w="3048000"/>
                <a:gridCol w="3048000"/>
              </a:tblGrid>
              <a:tr h="370682">
                <a:tc>
                  <a:txBody>
                    <a:bodyPr/>
                    <a:lstStyle/>
                    <a:p>
                      <a:endParaRPr lang="en-US" sz="1800"/>
                    </a:p>
                  </a:txBody>
                  <a:tcPr marT="45700" marB="45700"/>
                </a:tc>
                <a:tc>
                  <a:txBody>
                    <a:bodyPr/>
                    <a:lstStyle/>
                    <a:p>
                      <a:endParaRPr lang="en-US" sz="1800"/>
                    </a:p>
                  </a:txBody>
                  <a:tcPr marT="45700" marB="45700"/>
                </a:tc>
              </a:tr>
              <a:tr h="370682">
                <a:tc>
                  <a:txBody>
                    <a:bodyPr/>
                    <a:lstStyle/>
                    <a:p>
                      <a:endParaRPr lang="en-US" sz="1800"/>
                    </a:p>
                  </a:txBody>
                  <a:tcPr marT="45700" marB="45700"/>
                </a:tc>
                <a:tc>
                  <a:txBody>
                    <a:bodyPr/>
                    <a:lstStyle/>
                    <a:p>
                      <a:endParaRPr lang="en-US" sz="1800"/>
                    </a:p>
                  </a:txBody>
                  <a:tcPr marT="45700" marB="45700"/>
                </a:tc>
              </a:tr>
            </a:tbl>
          </a:graphicData>
        </a:graphic>
      </p:graphicFrame>
      <p:graphicFrame>
        <p:nvGraphicFramePr>
          <p:cNvPr id="6" name="Table 6"/>
          <p:cNvGraphicFramePr>
            <a:graphicFrameLocks noGrp="1"/>
          </p:cNvGraphicFramePr>
          <p:nvPr/>
        </p:nvGraphicFramePr>
        <p:xfrm>
          <a:off x="609600" y="1397000"/>
          <a:ext cx="8001000" cy="3327400"/>
        </p:xfrm>
        <a:graphic>
          <a:graphicData uri="http://schemas.openxmlformats.org/drawingml/2006/table">
            <a:tbl>
              <a:tblPr firstRow="1" bandRow="1">
                <a:tableStyleId>{5C22544A-7EE6-4342-B048-85BDC9FD1C3A}</a:tableStyleId>
              </a:tblPr>
              <a:tblGrid>
                <a:gridCol w="2667000"/>
                <a:gridCol w="2667000"/>
                <a:gridCol w="2667000"/>
              </a:tblGrid>
              <a:tr h="1109133">
                <a:tc>
                  <a:txBody>
                    <a:bodyPr/>
                    <a:lstStyle/>
                    <a:p>
                      <a:pPr algn="ctr"/>
                      <a:r>
                        <a:rPr lang="en-US" sz="2400">
                          <a:solidFill>
                            <a:schemeClr val="tx1"/>
                          </a:solidFill>
                        </a:rPr>
                        <a:t>Lĩnh Vực </a:t>
                      </a:r>
                      <a:endParaRPr lang="en-US" sz="2400">
                        <a:solidFill>
                          <a:schemeClr val="tx1"/>
                        </a:solidFill>
                      </a:endParaRPr>
                    </a:p>
                  </a:txBody>
                  <a:tcPr/>
                </a:tc>
                <a:tc>
                  <a:txBody>
                    <a:bodyPr/>
                    <a:lstStyle/>
                    <a:p>
                      <a:pPr algn="ctr"/>
                      <a:r>
                        <a:rPr lang="en-US" sz="2400">
                          <a:solidFill>
                            <a:schemeClr val="tx1"/>
                          </a:solidFill>
                        </a:rPr>
                        <a:t>Ứng dụng</a:t>
                      </a:r>
                      <a:endParaRPr lang="en-US" sz="2400">
                        <a:solidFill>
                          <a:schemeClr val="tx1"/>
                        </a:solidFill>
                      </a:endParaRPr>
                    </a:p>
                  </a:txBody>
                  <a:tcPr/>
                </a:tc>
                <a:tc>
                  <a:txBody>
                    <a:bodyPr/>
                    <a:lstStyle/>
                    <a:p>
                      <a:pPr algn="ctr"/>
                      <a:r>
                        <a:rPr lang="en-US" sz="2400">
                          <a:solidFill>
                            <a:schemeClr val="tx1"/>
                          </a:solidFill>
                        </a:rPr>
                        <a:t>Vai trò</a:t>
                      </a:r>
                      <a:endParaRPr lang="en-US" sz="2400">
                        <a:solidFill>
                          <a:schemeClr val="tx1"/>
                        </a:solidFill>
                      </a:endParaRPr>
                    </a:p>
                  </a:txBody>
                  <a:tcPr/>
                </a:tc>
              </a:tr>
              <a:tr h="1109133">
                <a:tc>
                  <a:txBody>
                    <a:bodyPr/>
                    <a:lstStyle/>
                    <a:p>
                      <a:pPr algn="ctr"/>
                      <a:endParaRPr lang="en-US" sz="2400">
                        <a:solidFill>
                          <a:schemeClr val="tx1"/>
                        </a:solidFill>
                      </a:endParaRPr>
                    </a:p>
                  </a:txBody>
                  <a:tcPr/>
                </a:tc>
                <a:tc>
                  <a:txBody>
                    <a:bodyPr/>
                    <a:lstStyle/>
                    <a:p>
                      <a:pPr algn="ctr"/>
                      <a:endParaRPr lang="en-US" sz="2400">
                        <a:solidFill>
                          <a:schemeClr val="tx1"/>
                        </a:solidFill>
                      </a:endParaRPr>
                    </a:p>
                  </a:txBody>
                  <a:tcPr/>
                </a:tc>
                <a:tc>
                  <a:txBody>
                    <a:bodyPr/>
                    <a:lstStyle/>
                    <a:p>
                      <a:pPr algn="ctr"/>
                      <a:endParaRPr lang="en-US" sz="2400">
                        <a:solidFill>
                          <a:schemeClr val="tx1"/>
                        </a:solidFill>
                      </a:endParaRPr>
                    </a:p>
                  </a:txBody>
                  <a:tcPr/>
                </a:tc>
              </a:tr>
              <a:tr h="1109133">
                <a:tc>
                  <a:txBody>
                    <a:bodyPr/>
                    <a:lstStyle/>
                    <a:p>
                      <a:pPr algn="ctr"/>
                      <a:endParaRPr lang="en-US" sz="2400">
                        <a:solidFill>
                          <a:schemeClr val="tx1"/>
                        </a:solidFill>
                      </a:endParaRPr>
                    </a:p>
                  </a:txBody>
                  <a:tcPr/>
                </a:tc>
                <a:tc>
                  <a:txBody>
                    <a:bodyPr/>
                    <a:lstStyle/>
                    <a:p>
                      <a:pPr algn="ctr"/>
                      <a:endParaRPr lang="en-US" sz="2400">
                        <a:solidFill>
                          <a:schemeClr val="tx1"/>
                        </a:solidFill>
                      </a:endParaRPr>
                    </a:p>
                  </a:txBody>
                  <a:tcPr/>
                </a:tc>
                <a:tc>
                  <a:txBody>
                    <a:bodyPr/>
                    <a:lstStyle/>
                    <a:p>
                      <a:pPr algn="ctr"/>
                      <a:endParaRPr lang="en-US" sz="2400">
                        <a:solidFill>
                          <a:schemeClr val="tx1"/>
                        </a:solidFill>
                      </a:endParaRPr>
                    </a:p>
                  </a:txBody>
                  <a:tcPr/>
                </a:tc>
              </a:tr>
            </a:tbl>
          </a:graphicData>
        </a:graphic>
      </p:graphicFrame>
      <p:cxnSp>
        <p:nvCxnSpPr>
          <p:cNvPr id="8" name="Straight Connector 7"/>
          <p:cNvCxnSpPr/>
          <p:nvPr/>
        </p:nvCxnSpPr>
        <p:spPr>
          <a:xfrm>
            <a:off x="3276600" y="1397000"/>
            <a:ext cx="0" cy="332740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5943600" y="1397000"/>
            <a:ext cx="0" cy="3327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609600" y="2438400"/>
            <a:ext cx="80010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609600" y="3581400"/>
            <a:ext cx="8001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09600" y="4648200"/>
            <a:ext cx="80010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09600" y="1371600"/>
            <a:ext cx="80010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09600" y="1371600"/>
            <a:ext cx="0" cy="33274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610600" y="1371600"/>
            <a:ext cx="0" cy="33274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par>
                                <p:cTn id="35" presetID="6" presetClass="entr" presetSubtype="16"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8" name="Table 50177"/>
          <p:cNvGraphicFramePr/>
          <p:nvPr/>
        </p:nvGraphicFramePr>
        <p:xfrm>
          <a:off x="0" y="609600"/>
          <a:ext cx="9144000" cy="6248400"/>
        </p:xfrm>
        <a:graphic>
          <a:graphicData uri="http://schemas.openxmlformats.org/drawingml/2006/table">
            <a:tbl>
              <a:tblPr/>
              <a:tblGrid>
                <a:gridCol w="1370013"/>
                <a:gridCol w="4438650"/>
                <a:gridCol w="3335337"/>
              </a:tblGrid>
              <a:tr h="2571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ts val="1700"/>
                        </a:lnSpc>
                        <a:spcBef>
                          <a:spcPts val="300"/>
                        </a:spcBef>
                        <a:spcAft>
                          <a:spcPts val="300"/>
                        </a:spcAft>
                        <a:buNone/>
                      </a:pPr>
                      <a:r>
                        <a:rPr lang="vi-VN" altLang="x-none" sz="1600" b="1" dirty="0">
                          <a:latin typeface="Arial" panose="020B0604020202020204" pitchFamily="34" charset="0"/>
                        </a:rPr>
                        <a:t>Lĩnh vực</a:t>
                      </a:r>
                      <a:endParaRPr lang="en-US" sz="1600" b="1"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ts val="1700"/>
                        </a:lnSpc>
                        <a:spcBef>
                          <a:spcPts val="300"/>
                        </a:spcBef>
                        <a:spcAft>
                          <a:spcPts val="300"/>
                        </a:spcAft>
                        <a:buNone/>
                      </a:pPr>
                      <a:r>
                        <a:rPr lang="vi-VN" altLang="x-none" sz="1600" b="1" dirty="0">
                          <a:latin typeface="Arial" panose="020B0604020202020204" pitchFamily="34" charset="0"/>
                        </a:rPr>
                        <a:t>Ứng dụng</a:t>
                      </a:r>
                      <a:endParaRPr lang="en-US" sz="1600" b="1"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lnSpc>
                          <a:spcPts val="1700"/>
                        </a:lnSpc>
                        <a:spcBef>
                          <a:spcPts val="300"/>
                        </a:spcBef>
                        <a:spcAft>
                          <a:spcPts val="300"/>
                        </a:spcAft>
                        <a:buNone/>
                      </a:pPr>
                      <a:r>
                        <a:rPr lang="vi-VN" altLang="x-none" sz="1600" b="1" dirty="0">
                          <a:latin typeface="Arial" panose="020B0604020202020204" pitchFamily="34" charset="0"/>
                        </a:rPr>
                        <a:t>Vai trò</a:t>
                      </a:r>
                      <a:endParaRPr lang="en-US" sz="1600" b="1" dirty="0">
                        <a:latin typeface="Arial" panose="020B0604020202020204" pitchFamily="34" charset="0"/>
                        <a:ea typeface="Arial" panose="020B0604020202020204" pitchFamily="34" charset="0"/>
                      </a:endParaRPr>
                    </a:p>
                  </a:txBody>
                  <a:tcPr marL="52142" marR="52142"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3287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914400" eaLnBrk="1" hangingPunct="1">
                        <a:lnSpc>
                          <a:spcPts val="1700"/>
                        </a:lnSpc>
                        <a:spcBef>
                          <a:spcPts val="300"/>
                        </a:spcBef>
                        <a:spcAft>
                          <a:spcPts val="300"/>
                        </a:spcAft>
                        <a:buNone/>
                        <a:tabLst>
                          <a:tab pos="8101330" algn="l"/>
                        </a:tabLst>
                      </a:pPr>
                      <a:r>
                        <a:rPr lang="vi-VN" altLang="x-none" sz="1600" b="1" dirty="0">
                          <a:latin typeface="Arial" panose="020B0604020202020204" pitchFamily="34" charset="0"/>
                        </a:rPr>
                        <a:t> </a:t>
                      </a:r>
                      <a:endParaRPr sz="1600" b="1" dirty="0">
                        <a:latin typeface="Arial" panose="020B0604020202020204" pitchFamily="34" charset="0"/>
                      </a:endParaRPr>
                    </a:p>
                    <a:p>
                      <a:pPr lvl="0" algn="ctr" defTabSz="914400" eaLnBrk="1" hangingPunct="1">
                        <a:lnSpc>
                          <a:spcPts val="1700"/>
                        </a:lnSpc>
                        <a:spcBef>
                          <a:spcPts val="300"/>
                        </a:spcBef>
                        <a:spcAft>
                          <a:spcPts val="300"/>
                        </a:spcAft>
                        <a:buNone/>
                        <a:tabLst>
                          <a:tab pos="8101330" algn="l"/>
                        </a:tabLst>
                      </a:pPr>
                      <a:r>
                        <a:rPr lang="vi-VN" altLang="x-none" sz="1600" b="1" dirty="0">
                          <a:latin typeface="Arial" panose="020B0604020202020204" pitchFamily="34" charset="0"/>
                        </a:rPr>
                        <a:t>Y – dược học</a:t>
                      </a:r>
                      <a:endParaRPr lang="en-US" sz="1600" b="1" dirty="0">
                        <a:latin typeface="Arial" panose="020B0604020202020204" pitchFamily="34" charset="0"/>
                        <a:ea typeface="Arial" panose="020B0604020202020204" pitchFamily="34" charset="0"/>
                      </a:endParaRPr>
                    </a:p>
                  </a:txBody>
                  <a:tcPr marL="52142" marR="52142"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ản xuất các loại thuốc chữa các bệnh nguy hiểm ở người thông qua ức chế hoạt động hoặc sản phẩm của gene. Ví dụ: Sử dụng kháng thể đơn dòng tái tổ hợp trastuzumab có tác dụng liên kết với thụ thể HER2 nhằm ức chế sự biểu hiện quá mức của tế bào ung thư vú.</a:t>
                      </a:r>
                      <a:endParaRPr lang="en-US" sz="1600" dirty="0">
                        <a:latin typeface="Arial" panose="020B0604020202020204" pitchFamily="34" charset="0"/>
                        <a:ea typeface="Arial" panose="020B0604020202020204" pitchFamily="34" charset="0"/>
                      </a:endParaRPr>
                    </a:p>
                  </a:txBody>
                  <a:tcPr marL="52142" marR="52142"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endParaRPr sz="1600" dirty="0">
                        <a:latin typeface="Arial" panose="020B0604020202020204" pitchFamily="34" charset="0"/>
                      </a:endParaRPr>
                    </a:p>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Giúp điều trị các bệnh nguy hiểm ở người.</a:t>
                      </a:r>
                      <a:endParaRPr lang="en-US" sz="1600" dirty="0">
                        <a:latin typeface="Arial" panose="020B0604020202020204" pitchFamily="34" charset="0"/>
                        <a:ea typeface="Arial" panose="020B0604020202020204" pitchFamily="34" charset="0"/>
                      </a:endParaRPr>
                    </a:p>
                  </a:txBody>
                  <a:tcPr marL="52142" marR="52142" marT="0" marB="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13303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914400" eaLnBrk="1" hangingPunct="1">
                        <a:lnSpc>
                          <a:spcPts val="1700"/>
                        </a:lnSpc>
                        <a:spcBef>
                          <a:spcPts val="300"/>
                        </a:spcBef>
                        <a:spcAft>
                          <a:spcPts val="300"/>
                        </a:spcAft>
                        <a:buNone/>
                        <a:tabLst>
                          <a:tab pos="8101330" algn="l"/>
                        </a:tabLst>
                      </a:pPr>
                      <a:r>
                        <a:rPr lang="vi-VN" altLang="x-none" sz="1600" b="1" dirty="0">
                          <a:latin typeface="Arial" panose="020B0604020202020204" pitchFamily="34" charset="0"/>
                        </a:rPr>
                        <a:t>Nông nghiệp</a:t>
                      </a:r>
                      <a:endParaRPr lang="en-US" sz="1600" b="1"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Điều khiển sự đóng hoặc mở của các gene trong quá trình sinh trưởng và phát triển ở sinh vật nhờ sử dụng hormone nhân tạo. Ví dụ: Xử lí cá rô phi bằng hormone 17-α methyltestosterone ở giai đoạn cá bột, cá sẽ có biểu hiện kiểu hình là con đực.</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Giúp điều chỉnh tỉ lệ đực cái, điều chỉnh mức độ biểu hiện của tính trạng mong muốn để phù hợp với mục tiêu sản xuất.</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r h="13287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914400" eaLnBrk="1" hangingPunct="1">
                        <a:lnSpc>
                          <a:spcPts val="1700"/>
                        </a:lnSpc>
                        <a:spcBef>
                          <a:spcPts val="300"/>
                        </a:spcBef>
                        <a:spcAft>
                          <a:spcPts val="300"/>
                        </a:spcAft>
                        <a:buNone/>
                        <a:tabLst>
                          <a:tab pos="8101330" algn="l"/>
                        </a:tabLst>
                      </a:pPr>
                      <a:r>
                        <a:rPr lang="vi-VN" altLang="x-none" sz="1600" b="1" dirty="0">
                          <a:latin typeface="Arial" panose="020B0604020202020204" pitchFamily="34" charset="0"/>
                        </a:rPr>
                        <a:t>Công nghệ sinh học</a:t>
                      </a:r>
                      <a:endParaRPr lang="en-US" sz="1600" b="1"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Điều khiển quá trình phân chia và phân hóa của tế bào trong nuôi cấy mô tế bào thực vật thông qua việc sử dụng các loại hormone sinh trưởng với tỉ lệ thích hợp. Ví dụ: Sử dụng phối hợp hai loại hormone auxin và cytokinin với tỉ lệ thích hợp để điều khiển sự phân hóa của mô sẹo.</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Giúp kiểm soát quá trình nuôi cấy mô tế bào, góp phần quan trọng trong công tác nhân giống và tạo giống.</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solidFill>
                  </a:tcPr>
                </a:tc>
              </a:tr>
              <a:tr h="200342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defTabSz="914400" eaLnBrk="1" hangingPunct="1">
                        <a:lnSpc>
                          <a:spcPts val="1700"/>
                        </a:lnSpc>
                        <a:spcBef>
                          <a:spcPts val="300"/>
                        </a:spcBef>
                        <a:spcAft>
                          <a:spcPts val="300"/>
                        </a:spcAft>
                        <a:buNone/>
                        <a:tabLst>
                          <a:tab pos="8101330" algn="l"/>
                        </a:tabLst>
                      </a:pPr>
                      <a:r>
                        <a:rPr lang="vi-VN" altLang="x-none" sz="1600" b="1" dirty="0">
                          <a:latin typeface="Arial" panose="020B0604020202020204" pitchFamily="34" charset="0"/>
                        </a:rPr>
                        <a:t>Nghiên cứu di truyền</a:t>
                      </a:r>
                      <a:endParaRPr lang="en-US" sz="1600" b="1"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Nuôi cấy tế bào gốc trong môi trường chứa các chất điều hòa biểu hiện các gene khác nhau để điều khiển quá trình biệt hóa của tế bào gốc thành tế bào mong muốn. Ví dụ: Mô hình hóa bệnh di truyền dựa vào biệt hóa tế bào gốc đa năng cảm ứng ở người (Human induced pluripotent stem cell - hiPSC) phục vụ nghiên cứu cơ chế gây bệnh ở mức độ phân tử (Hình 3.6).</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just" defTabSz="914400" eaLnBrk="1" hangingPunct="1">
                        <a:lnSpc>
                          <a:spcPts val="1700"/>
                        </a:lnSpc>
                        <a:spcBef>
                          <a:spcPts val="300"/>
                        </a:spcBef>
                        <a:spcAft>
                          <a:spcPts val="300"/>
                        </a:spcAft>
                        <a:buNone/>
                        <a:tabLst>
                          <a:tab pos="8101330" algn="l"/>
                        </a:tabLst>
                      </a:pPr>
                      <a:r>
                        <a:rPr lang="vi-VN" altLang="x-none" sz="1600" dirty="0">
                          <a:latin typeface="Arial" panose="020B0604020202020204" pitchFamily="34" charset="0"/>
                        </a:rPr>
                        <a:t>Giúp tạo ra các mô hình tế bào phục vụ cho công tác nghiên cứu di truyền.</a:t>
                      </a:r>
                      <a:endParaRPr lang="en-US" sz="1600" dirty="0">
                        <a:latin typeface="Arial" panose="020B0604020202020204" pitchFamily="34" charset="0"/>
                        <a:ea typeface="Arial" panose="020B0604020202020204" pitchFamily="34" charset="0"/>
                      </a:endParaRPr>
                    </a:p>
                  </a:txBody>
                  <a:tcPr marL="52142" marR="52142" marT="0"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solidFill>
                  </a:tcPr>
                </a:tc>
              </a:tr>
            </a:tbl>
          </a:graphicData>
        </a:graphic>
      </p:graphicFrame>
      <p:cxnSp>
        <p:nvCxnSpPr>
          <p:cNvPr id="5" name="Straight Connector 4"/>
          <p:cNvCxnSpPr/>
          <p:nvPr/>
        </p:nvCxnSpPr>
        <p:spPr>
          <a:xfrm>
            <a:off x="1371600" y="609600"/>
            <a:ext cx="0" cy="62484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5791200" y="609600"/>
            <a:ext cx="0" cy="624840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9144000" y="609600"/>
            <a:ext cx="0" cy="624840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0" y="609600"/>
            <a:ext cx="0" cy="62484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0" y="6096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0" y="8382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0" y="22098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35052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0" y="4876800"/>
            <a:ext cx="91440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0" y="6858000"/>
            <a:ext cx="9144000" cy="0"/>
          </a:xfrm>
          <a:prstGeom prst="line">
            <a:avLst/>
          </a:prstGeom>
        </p:spPr>
        <p:style>
          <a:lnRef idx="1">
            <a:schemeClr val="dk1"/>
          </a:lnRef>
          <a:fillRef idx="0">
            <a:schemeClr val="dk1"/>
          </a:fillRef>
          <a:effectRef idx="0">
            <a:schemeClr val="dk1"/>
          </a:effectRef>
          <a:fontRef idx="minor">
            <a:schemeClr val="tx1"/>
          </a:fontRef>
        </p:style>
      </p:cxnSp>
      <p:sp>
        <p:nvSpPr>
          <p:cNvPr id="45094" name="TextBox 15"/>
          <p:cNvSpPr txBox="1">
            <a:spLocks noChangeArrowheads="1"/>
          </p:cNvSpPr>
          <p:nvPr/>
        </p:nvSpPr>
        <p:spPr bwMode="auto">
          <a:xfrm>
            <a:off x="609600" y="0"/>
            <a:ext cx="8001000" cy="461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400" b="1" i="0" u="none" strike="noStrike" kern="1200" cap="none" spc="0" normalizeH="0" baseline="0" noProof="0">
                <a:ln>
                  <a:noFill/>
                </a:ln>
                <a:solidFill>
                  <a:schemeClr val="tx1"/>
                </a:solidFill>
                <a:effectLst/>
                <a:uLnTx/>
                <a:uFillTx/>
                <a:latin typeface="+mj-lt"/>
                <a:ea typeface="+mn-ea"/>
                <a:cs typeface="+mn-cs"/>
              </a:rPr>
              <a:t>Đáp án phiếu học tập số 4</a:t>
            </a:r>
            <a:endParaRPr kumimoji="0" lang="en-US" altLang="en-US" sz="2400" b="1" i="0" u="none" strike="noStrike" kern="1200" cap="none" spc="0" normalizeH="0" baseline="0" noProof="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ircle(in)">
                                      <p:cBhvr>
                                        <p:cTn id="7" dur="2000"/>
                                        <p:tgtEl>
                                          <p:spTgt spid="5017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5094"/>
                                        </p:tgtEl>
                                        <p:attrNameLst>
                                          <p:attrName>style.visibility</p:attrName>
                                        </p:attrNameLst>
                                      </p:cBhvr>
                                      <p:to>
                                        <p:strVal val="visible"/>
                                      </p:to>
                                    </p:set>
                                    <p:animEffect transition="in" filter="circle(in)">
                                      <p:cBhvr>
                                        <p:cTn id="40" dur="2000"/>
                                        <p:tgtEl>
                                          <p:spTgt spid="45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4"/>
          <p:cNvSpPr>
            <a:spLocks noChangeArrowheads="1"/>
          </p:cNvSpPr>
          <p:nvPr/>
        </p:nvSpPr>
        <p:spPr bwMode="auto">
          <a:xfrm>
            <a:off x="0" y="182563"/>
            <a:ext cx="9144000" cy="6740525"/>
          </a:xfrm>
          <a:prstGeom prst="rect">
            <a:avLst/>
          </a:prstGeom>
          <a:solidFill>
            <a:srgbClr val="EFFCA2"/>
          </a:solidFill>
          <a:ln w="76200" cmpd="tri">
            <a:solidFill>
              <a:schemeClr val="tx1"/>
            </a:solidFill>
            <a:miter lim="800000"/>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2400" b="1" i="0" u="sng" strike="noStrike" kern="1200" cap="none" spc="0" normalizeH="0" baseline="0" noProof="0">
                <a:ln>
                  <a:noFill/>
                </a:ln>
                <a:solidFill>
                  <a:srgbClr val="002060"/>
                </a:solidFill>
                <a:effectLst/>
                <a:uLnTx/>
                <a:uFillTx/>
                <a:latin typeface="+mj-lt"/>
                <a:ea typeface="+mn-ea"/>
                <a:cs typeface="+mn-cs"/>
              </a:rPr>
              <a:t>Bổ sung kiến thức về mức độ điều hoà hoạt động gene: </a:t>
            </a:r>
            <a:endParaRPr kumimoji="0" lang="en-US" altLang="vi-VN" sz="2400" b="1" i="0" u="sng"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002060"/>
                </a:solidFill>
                <a:effectLst/>
                <a:uLnTx/>
                <a:uFillTx/>
                <a:latin typeface="+mj-lt"/>
                <a:ea typeface="+mn-ea"/>
                <a:cs typeface="+mn-cs"/>
              </a:rPr>
              <a:t>+ Điều hoà phiên mã: Điều hoà số lượng mARN được tổng hợp. </a:t>
            </a:r>
            <a:endParaRPr kumimoji="0" lang="en-US" altLang="vi-VN" sz="2400" b="1"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002060"/>
                </a:solidFill>
                <a:effectLst/>
                <a:uLnTx/>
                <a:uFillTx/>
                <a:latin typeface="+mj-lt"/>
                <a:ea typeface="+mn-ea"/>
                <a:cs typeface="+mn-cs"/>
              </a:rPr>
              <a:t>+ Điều hoà dịch mã: Điều hoà lượng prôtêin tạo ra. </a:t>
            </a:r>
            <a:endParaRPr kumimoji="0" lang="en-US" altLang="vi-VN" sz="2400" b="1"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002060"/>
                </a:solidFill>
                <a:effectLst/>
                <a:uLnTx/>
                <a:uFillTx/>
                <a:latin typeface="+mj-lt"/>
                <a:ea typeface="+mn-ea"/>
                <a:cs typeface="+mn-cs"/>
              </a:rPr>
              <a:t>+ Điều hoà sau dịch mã: biến đổi phân tử protein sau dịch mã. </a:t>
            </a:r>
            <a:endParaRPr kumimoji="0" lang="en-US" altLang="vi-VN" sz="2400" b="1"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002060"/>
                </a:solidFill>
                <a:effectLst/>
                <a:uLnTx/>
                <a:uFillTx/>
                <a:latin typeface="+mj-lt"/>
                <a:ea typeface="+mn-ea"/>
                <a:cs typeface="+mn-cs"/>
              </a:rPr>
              <a:t>*Cơ chế điều hoà hoạt động gen ở nhân thực phức tạp hơn do: </a:t>
            </a:r>
            <a:endParaRPr kumimoji="0" lang="en-US" altLang="vi-VN" sz="2400" b="1"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Số nu, số gen lớn</a:t>
            </a:r>
            <a:r>
              <a:rPr kumimoji="0" lang="en-US" altLang="vi-VN" sz="2400" b="0" i="0" u="none" strike="noStrike" kern="1200" cap="none" spc="0" normalizeH="0" baseline="0" noProof="0">
                <a:ln>
                  <a:noFill/>
                </a:ln>
                <a:solidFill>
                  <a:srgbClr val="002060"/>
                </a:solidFill>
                <a:effectLst/>
                <a:uLnTx/>
                <a:uFillTx/>
                <a:latin typeface="+mj-lt"/>
                <a:ea typeface="+mn-ea"/>
                <a:cs typeface="+mn-cs"/>
                <a:sym typeface="Wingdings" panose="05000000000000000000" pitchFamily="2" charset="2"/>
              </a:rPr>
              <a:t></a:t>
            </a:r>
            <a:r>
              <a:rPr kumimoji="0" lang="en-US" altLang="vi-VN" sz="2400" b="0" i="0" u="none" strike="noStrike" kern="1200" cap="none" spc="0" normalizeH="0" baseline="0" noProof="0">
                <a:ln>
                  <a:noFill/>
                </a:ln>
                <a:solidFill>
                  <a:srgbClr val="002060"/>
                </a:solidFill>
                <a:effectLst/>
                <a:uLnTx/>
                <a:uFillTx/>
                <a:latin typeface="+mj-lt"/>
                <a:ea typeface="+mn-ea"/>
                <a:cs typeface="+mn-cs"/>
              </a:rPr>
              <a:t>Chỉ một phần nhỏ ADN mã hóa, đại bộ phận đóng vai trò điều hòa hoặc không hoạt động.</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AND + protein, cuộn xoắn</a:t>
            </a:r>
            <a:r>
              <a:rPr kumimoji="0" lang="en-US" altLang="vi-VN" sz="2400" b="0" i="0" u="none" strike="noStrike" kern="1200" cap="none" spc="0" normalizeH="0" baseline="0" noProof="0">
                <a:ln>
                  <a:noFill/>
                </a:ln>
                <a:solidFill>
                  <a:srgbClr val="002060"/>
                </a:solidFill>
                <a:effectLst/>
                <a:uLnTx/>
                <a:uFillTx/>
                <a:latin typeface="+mj-lt"/>
                <a:ea typeface="+mn-ea"/>
                <a:cs typeface="+mn-cs"/>
                <a:sym typeface="Wingdings" panose="05000000000000000000" pitchFamily="2" charset="2"/>
              </a:rPr>
              <a:t> NST</a:t>
            </a:r>
            <a:r>
              <a:rPr kumimoji="0" lang="en-US" altLang="vi-VN" sz="2400" b="0" i="0" u="none" strike="noStrike" kern="1200" cap="none" spc="0" normalizeH="0" baseline="0" noProof="0">
                <a:ln>
                  <a:noFill/>
                </a:ln>
                <a:solidFill>
                  <a:srgbClr val="002060"/>
                </a:solidFill>
                <a:effectLst/>
                <a:uLnTx/>
                <a:uFillTx/>
                <a:latin typeface="+mj-lt"/>
                <a:ea typeface="+mn-ea"/>
                <a:cs typeface="+mn-cs"/>
              </a:rPr>
              <a:t> Điều hòa hoạt động của gen qua nhiều mức:</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 NST tháo xoắn; 	           + phiên mã; </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 biến đổi sau phiên mã; 	+ dịch mã;</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+biến đổi sau dịch mã. </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002060"/>
                </a:solidFill>
                <a:effectLst/>
                <a:uLnTx/>
                <a:uFillTx/>
                <a:latin typeface="+mj-lt"/>
                <a:ea typeface="+mn-ea"/>
                <a:cs typeface="+mn-cs"/>
              </a:rPr>
              <a:t>Có yếu tố điều hòa khác</a:t>
            </a:r>
            <a:endParaRPr kumimoji="0" lang="en-US" altLang="vi-VN" sz="2400" b="1"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 Yếu tố tăng cường </a:t>
            </a:r>
            <a:r>
              <a:rPr kumimoji="0" lang="en-US" altLang="vi-VN" sz="2400" b="0" i="0" u="none" strike="noStrike" kern="1200" cap="none" spc="0" normalizeH="0" baseline="0" noProof="0">
                <a:ln>
                  <a:noFill/>
                </a:ln>
                <a:solidFill>
                  <a:srgbClr val="002060"/>
                </a:solidFill>
                <a:effectLst/>
                <a:uLnTx/>
                <a:uFillTx/>
                <a:latin typeface="+mj-lt"/>
                <a:ea typeface="+mn-ea"/>
                <a:cs typeface="+mn-cs"/>
                <a:sym typeface="Wingdings" panose="05000000000000000000" pitchFamily="2" charset="2"/>
              </a:rPr>
              <a:t> tăng phiên mã</a:t>
            </a:r>
            <a:r>
              <a:rPr kumimoji="0" lang="en-US" altLang="vi-VN" sz="2400" b="0" i="0" u="none" strike="noStrike" kern="1200" cap="none" spc="0" normalizeH="0" baseline="0" noProof="0">
                <a:ln>
                  <a:noFill/>
                </a:ln>
                <a:solidFill>
                  <a:srgbClr val="002060"/>
                </a:solidFill>
                <a:effectLst/>
                <a:uLnTx/>
                <a:uFillTx/>
                <a:latin typeface="+mj-lt"/>
                <a:ea typeface="+mn-ea"/>
                <a:cs typeface="+mn-cs"/>
              </a:rPr>
              <a:t>.</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vi-VN" sz="2400" b="0" i="0" u="none" strike="noStrike" kern="1200" cap="none" spc="0" normalizeH="0" baseline="0" noProof="0">
                <a:ln>
                  <a:noFill/>
                </a:ln>
                <a:solidFill>
                  <a:srgbClr val="002060"/>
                </a:solidFill>
                <a:effectLst/>
                <a:uLnTx/>
                <a:uFillTx/>
                <a:latin typeface="+mj-lt"/>
                <a:ea typeface="+mn-ea"/>
                <a:cs typeface="+mn-cs"/>
              </a:rPr>
              <a:t>           + Yếu tố bất hoạt </a:t>
            </a:r>
            <a:r>
              <a:rPr kumimoji="0" lang="en-US" altLang="vi-VN" sz="2400" b="0" i="0" u="none" strike="noStrike" kern="1200" cap="none" spc="0" normalizeH="0" baseline="0" noProof="0">
                <a:ln>
                  <a:noFill/>
                </a:ln>
                <a:solidFill>
                  <a:srgbClr val="002060"/>
                </a:solidFill>
                <a:effectLst/>
                <a:uLnTx/>
                <a:uFillTx/>
                <a:latin typeface="+mj-lt"/>
                <a:ea typeface="+mn-ea"/>
                <a:cs typeface="+mn-cs"/>
                <a:sym typeface="Wingdings" panose="05000000000000000000" pitchFamily="2" charset="2"/>
              </a:rPr>
              <a:t> </a:t>
            </a:r>
            <a:r>
              <a:rPr kumimoji="0" lang="en-US" altLang="vi-VN" sz="2400" b="0" i="0" u="none" strike="noStrike" kern="1200" cap="none" spc="0" normalizeH="0" baseline="0" noProof="0">
                <a:ln>
                  <a:noFill/>
                </a:ln>
                <a:solidFill>
                  <a:srgbClr val="002060"/>
                </a:solidFill>
                <a:effectLst/>
                <a:uLnTx/>
                <a:uFillTx/>
                <a:latin typeface="+mj-lt"/>
                <a:ea typeface="+mn-ea"/>
                <a:cs typeface="+mn-cs"/>
              </a:rPr>
              <a:t>ngừng phiên mã.</a:t>
            </a:r>
            <a:endParaRPr kumimoji="0" lang="en-US" altLang="vi-VN" sz="2400" b="0" i="0" u="none" strike="noStrike" kern="1200" cap="none" spc="0" normalizeH="0" baseline="0" noProof="0">
              <a:ln>
                <a:noFill/>
              </a:ln>
              <a:solidFill>
                <a:srgbClr val="002060"/>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circle(in)">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idx="1"/>
          </p:nvPr>
        </p:nvSpPr>
        <p:spPr>
          <a:xfrm>
            <a:off x="304800" y="1295400"/>
            <a:ext cx="8077200" cy="5105400"/>
          </a:xfrm>
        </p:spPr>
        <p:txBody>
          <a:bodyPr vert="horz" wrap="square" lIns="91440" tIns="45720" rIns="91440" bIns="45720" numCol="1" anchor="t" anchorCtr="0" compatLnSpc="1"/>
          <a:p>
            <a:pPr marL="0" indent="0" algn="just">
              <a:buNone/>
            </a:pPr>
            <a:r>
              <a:rPr lang="vi-VN" altLang="x-none" sz="2800" b="1" dirty="0"/>
              <a:t>Câu 1: Trong thí nghiệm trênoperon </a:t>
            </a:r>
            <a:r>
              <a:rPr lang="vi-VN" altLang="x-none" sz="2800" b="1" i="1" dirty="0"/>
              <a:t>lac</a:t>
            </a:r>
            <a:r>
              <a:rPr lang="vi-VN" altLang="x-none" sz="2800" b="1" dirty="0"/>
              <a:t> của </a:t>
            </a:r>
            <a:r>
              <a:rPr lang="vi-VN" altLang="x-none" sz="2800" b="1" i="1" dirty="0"/>
              <a:t>E.coli</a:t>
            </a:r>
            <a:r>
              <a:rPr lang="vi-VN" altLang="x-none" sz="2800" b="1" dirty="0"/>
              <a:t>, khi bổ sung lactose vào môi trường, nồng độ của ba loại enzyme (protein) tham gia vào quá trình phân giải lactose đều đồng thời tăng lên và ngược lại. Điều này đã chứng minh ba enzyme đó được mã hóa bởi</a:t>
            </a:r>
            <a:endParaRPr sz="2800" b="1" dirty="0"/>
          </a:p>
          <a:p>
            <a:pPr marL="0" indent="0">
              <a:buNone/>
            </a:pPr>
            <a:r>
              <a:rPr sz="2800" b="1" dirty="0"/>
              <a:t>A.</a:t>
            </a:r>
            <a:r>
              <a:rPr lang="vi-VN" altLang="x-none" sz="2800" b="1" dirty="0"/>
              <a:t>một gene có ba cơ chế điều hòa riêng biệt.</a:t>
            </a:r>
            <a:endParaRPr sz="2800" b="1" dirty="0"/>
          </a:p>
          <a:p>
            <a:pPr marL="0" indent="0">
              <a:buNone/>
            </a:pPr>
            <a:r>
              <a:rPr sz="2800" b="1" dirty="0"/>
              <a:t>B.</a:t>
            </a:r>
            <a:r>
              <a:rPr lang="vi-VN" altLang="x-none" sz="2800" b="1" dirty="0"/>
              <a:t>ba gene trên ba phân tử DNA khác nhau.</a:t>
            </a:r>
            <a:endParaRPr sz="2800" b="1" dirty="0"/>
          </a:p>
          <a:p>
            <a:pPr marL="0" indent="0">
              <a:buNone/>
            </a:pPr>
            <a:r>
              <a:rPr sz="2800" b="1" dirty="0"/>
              <a:t>C.</a:t>
            </a:r>
            <a:r>
              <a:rPr lang="vi-VN" altLang="x-none" sz="2800" b="1" dirty="0"/>
              <a:t>ba gene với cùng một cơ cế điều hòa.</a:t>
            </a:r>
            <a:endParaRPr sz="2800" b="1" dirty="0"/>
          </a:p>
          <a:p>
            <a:pPr marL="0" indent="0">
              <a:buNone/>
            </a:pPr>
            <a:r>
              <a:rPr sz="2800" b="1" dirty="0"/>
              <a:t>D.</a:t>
            </a:r>
            <a:r>
              <a:rPr lang="vi-VN" altLang="x-none" sz="2800" b="1" dirty="0"/>
              <a:t>một gene với một cơ chế điều hòa.</a:t>
            </a:r>
            <a:endParaRPr sz="2800" b="1" dirty="0"/>
          </a:p>
          <a:p>
            <a:pPr marL="0" indent="0" eaLnBrk="1" hangingPunct="1">
              <a:spcBef>
                <a:spcPct val="50000"/>
              </a:spcBef>
              <a:buNone/>
            </a:pPr>
            <a:endParaRPr lang="en-US" altLang="en-US" sz="2800" b="1" dirty="0">
              <a:solidFill>
                <a:srgbClr val="0000CC"/>
              </a:solidFill>
              <a:latin typeface="Times New Roman" panose="02020603050405020304" pitchFamily="18" charset="0"/>
            </a:endParaRPr>
          </a:p>
        </p:txBody>
      </p:sp>
      <p:sp>
        <p:nvSpPr>
          <p:cNvPr id="54275" name="WordArt 4"/>
          <p:cNvSpPr>
            <a:spLocks noTextEdit="1"/>
          </p:cNvSpPr>
          <p:nvPr/>
        </p:nvSpPr>
        <p:spPr>
          <a:xfrm>
            <a:off x="2057400" y="228600"/>
            <a:ext cx="5033963" cy="533400"/>
          </a:xfrm>
          <a:prstGeom prst="rect">
            <a:avLst/>
          </a:prstGeom>
        </p:spPr>
        <p:txBody>
          <a:bodyPr wrap="none" fromWordArt="1">
            <a:prstTxWarp prst="textPlain">
              <a:avLst>
                <a:gd name="adj" fmla="val 50000"/>
              </a:avLst>
            </a:prstTxWarp>
            <a:normAutofit/>
          </a:bodyPr>
          <a:p>
            <a:pPr algn="ctr"/>
            <a:r>
              <a:rPr lang="en-US" sz="3600" b="1">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VẬN DỤNG </a:t>
            </a:r>
            <a:endParaRPr lang="en-US" sz="3600" b="1">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3" name="Oval 2"/>
          <p:cNvSpPr/>
          <p:nvPr/>
        </p:nvSpPr>
        <p:spPr>
          <a:xfrm>
            <a:off x="195263" y="4876800"/>
            <a:ext cx="523875" cy="457200"/>
          </a:xfrm>
          <a:prstGeom prst="ellipse">
            <a:avLst/>
          </a:prstGeom>
          <a:noFill/>
          <a:ln w="254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Line 2"/>
          <p:cNvSpPr/>
          <p:nvPr/>
        </p:nvSpPr>
        <p:spPr>
          <a:xfrm>
            <a:off x="0" y="1066800"/>
            <a:ext cx="9144000" cy="0"/>
          </a:xfrm>
          <a:prstGeom prst="line">
            <a:avLst/>
          </a:prstGeom>
          <a:ln w="38100" cap="flat" cmpd="sng">
            <a:solidFill>
              <a:srgbClr val="FF3300"/>
            </a:solidFill>
            <a:prstDash val="solid"/>
            <a:headEnd type="none" w="med" len="med"/>
            <a:tailEnd type="none" w="med" len="med"/>
          </a:ln>
        </p:spPr>
      </p:sp>
      <p:sp>
        <p:nvSpPr>
          <p:cNvPr id="56323" name="Text Box 3"/>
          <p:cNvSpPr txBox="1"/>
          <p:nvPr/>
        </p:nvSpPr>
        <p:spPr>
          <a:xfrm>
            <a:off x="533400" y="1447800"/>
            <a:ext cx="8229600" cy="34417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buNone/>
            </a:pPr>
            <a:r>
              <a:rPr lang="vi-VN" altLang="en-US" b="1" dirty="0"/>
              <a:t>Câu </a:t>
            </a:r>
            <a:r>
              <a:rPr lang="en-US" altLang="en-US" b="1" dirty="0"/>
              <a:t>2</a:t>
            </a:r>
            <a:r>
              <a:rPr lang="vi-VN" altLang="en-US" b="1" dirty="0"/>
              <a:t>: Promoter (P) là đoạn trình tự gene có vai trò</a:t>
            </a:r>
            <a:endParaRPr lang="en-US" altLang="en-US" b="1" dirty="0"/>
          </a:p>
          <a:p>
            <a:pPr marL="0" lvl="0" indent="0">
              <a:buNone/>
            </a:pPr>
            <a:r>
              <a:rPr lang="en-US" altLang="en-US" b="1" dirty="0"/>
              <a:t>A.</a:t>
            </a:r>
            <a:r>
              <a:rPr lang="vi-VN" altLang="en-US" b="1" dirty="0"/>
              <a:t>nơi bám của protein ức chế.</a:t>
            </a:r>
            <a:endParaRPr lang="en-US" altLang="en-US" b="1" dirty="0"/>
          </a:p>
          <a:p>
            <a:pPr marL="0" lvl="0" indent="0">
              <a:buNone/>
            </a:pPr>
            <a:r>
              <a:rPr lang="en-US" altLang="en-US" b="1" dirty="0"/>
              <a:t>B.</a:t>
            </a:r>
            <a:r>
              <a:rPr lang="vi-VN" altLang="en-US" b="1" dirty="0"/>
              <a:t>nơi bám của RNA polymerase.</a:t>
            </a:r>
            <a:endParaRPr lang="en-US" altLang="en-US" b="1" dirty="0"/>
          </a:p>
          <a:p>
            <a:pPr marL="0" lvl="0" indent="0">
              <a:buNone/>
            </a:pPr>
            <a:r>
              <a:rPr lang="en-US" altLang="en-US" b="1" dirty="0"/>
              <a:t>C.</a:t>
            </a:r>
            <a:r>
              <a:rPr lang="vi-VN" altLang="en-US" b="1" dirty="0"/>
              <a:t>mã hóa enzyme RNA polymerase.</a:t>
            </a:r>
            <a:endParaRPr lang="en-US" altLang="en-US" b="1" dirty="0"/>
          </a:p>
          <a:p>
            <a:pPr marL="0" lvl="0" indent="0">
              <a:buNone/>
            </a:pPr>
            <a:r>
              <a:rPr lang="en-US" altLang="en-US" b="1" dirty="0"/>
              <a:t>D.</a:t>
            </a:r>
            <a:r>
              <a:rPr lang="vi-VN" altLang="en-US" b="1" dirty="0"/>
              <a:t>mã hóa protein cấu trúc.</a:t>
            </a:r>
            <a:endParaRPr lang="en-US" altLang="en-US" b="1" dirty="0"/>
          </a:p>
        </p:txBody>
      </p:sp>
      <p:sp>
        <p:nvSpPr>
          <p:cNvPr id="2" name="Oval 1"/>
          <p:cNvSpPr/>
          <p:nvPr/>
        </p:nvSpPr>
        <p:spPr>
          <a:xfrm>
            <a:off x="457200" y="3200400"/>
            <a:ext cx="523875" cy="457200"/>
          </a:xfrm>
          <a:prstGeom prst="ellipse">
            <a:avLst/>
          </a:prstGeom>
          <a:noFill/>
          <a:ln w="254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extBox 2"/>
          <p:cNvSpPr txBox="1"/>
          <p:nvPr/>
        </p:nvSpPr>
        <p:spPr>
          <a:xfrm>
            <a:off x="498475" y="1154113"/>
            <a:ext cx="7934325" cy="30480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287655" algn="just">
              <a:spcBef>
                <a:spcPct val="0"/>
              </a:spcBef>
              <a:buNone/>
            </a:pPr>
            <a:r>
              <a:rPr lang="vi-VN" altLang="en-US" b="1" dirty="0">
                <a:latin typeface="Times New Roman" panose="02020603050405020304" pitchFamily="18" charset="0"/>
                <a:cs typeface="Times New Roman" panose="02020603050405020304" pitchFamily="18" charset="0"/>
              </a:rPr>
              <a:t>Câu </a:t>
            </a:r>
            <a:r>
              <a:rPr lang="en-US" altLang="en-US" b="1" dirty="0">
                <a:latin typeface="Times New Roman" panose="02020603050405020304" pitchFamily="18" charset="0"/>
                <a:cs typeface="Times New Roman" panose="02020603050405020304" pitchFamily="18" charset="0"/>
              </a:rPr>
              <a:t>3</a:t>
            </a:r>
            <a:r>
              <a:rPr lang="vi-VN" altLang="en-US" b="1" dirty="0">
                <a:latin typeface="Times New Roman" panose="02020603050405020304" pitchFamily="18" charset="0"/>
                <a:cs typeface="Times New Roman" panose="02020603050405020304" pitchFamily="18" charset="0"/>
              </a:rPr>
              <a:t>: Trong cấu trúc operon </a:t>
            </a:r>
            <a:r>
              <a:rPr lang="vi-VN" altLang="en-US" b="1" i="1" dirty="0">
                <a:latin typeface="Times New Roman" panose="02020603050405020304" pitchFamily="18" charset="0"/>
                <a:cs typeface="Times New Roman" panose="02020603050405020304" pitchFamily="18" charset="0"/>
              </a:rPr>
              <a:t>lac</a:t>
            </a:r>
            <a:r>
              <a:rPr lang="vi-VN" altLang="en-US" b="1" dirty="0">
                <a:latin typeface="Times New Roman" panose="02020603050405020304" pitchFamily="18" charset="0"/>
                <a:cs typeface="Times New Roman" panose="02020603050405020304" pitchFamily="18" charset="0"/>
              </a:rPr>
              <a:t>, cụm</a:t>
            </a:r>
            <a:r>
              <a:rPr lang="en-US" altLang="en-US" b="1" dirty="0">
                <a:latin typeface="Times New Roman" panose="02020603050405020304" pitchFamily="18" charset="0"/>
                <a:cs typeface="Times New Roman" panose="02020603050405020304" pitchFamily="18" charset="0"/>
              </a:rPr>
              <a:t> </a:t>
            </a:r>
            <a:r>
              <a:rPr lang="vi-VN" altLang="en-US" b="1" dirty="0">
                <a:latin typeface="Times New Roman" panose="02020603050405020304" pitchFamily="18" charset="0"/>
                <a:cs typeface="Times New Roman" panose="02020603050405020304" pitchFamily="18" charset="0"/>
              </a:rPr>
              <a:t>gene </a:t>
            </a:r>
            <a:r>
              <a:rPr lang="vi-VN" altLang="en-US" b="1" i="1" dirty="0">
                <a:latin typeface="Times New Roman" panose="02020603050405020304" pitchFamily="18" charset="0"/>
                <a:cs typeface="Times New Roman" panose="02020603050405020304" pitchFamily="18" charset="0"/>
              </a:rPr>
              <a:t>lacZ</a:t>
            </a:r>
            <a:r>
              <a:rPr lang="vi-VN" altLang="en-US" b="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lacY</a:t>
            </a:r>
            <a:r>
              <a:rPr lang="vi-VN" altLang="en-US" b="1" dirty="0">
                <a:latin typeface="Times New Roman" panose="02020603050405020304" pitchFamily="18" charset="0"/>
                <a:cs typeface="Times New Roman" panose="02020603050405020304" pitchFamily="18" charset="0"/>
              </a:rPr>
              <a:t>, </a:t>
            </a:r>
            <a:r>
              <a:rPr lang="vi-VN" altLang="en-US" b="1" i="1" dirty="0">
                <a:latin typeface="Times New Roman" panose="02020603050405020304" pitchFamily="18" charset="0"/>
                <a:cs typeface="Times New Roman" panose="02020603050405020304" pitchFamily="18" charset="0"/>
              </a:rPr>
              <a:t>lacA</a:t>
            </a:r>
            <a:r>
              <a:rPr lang="vi-VN" altLang="en-US" b="1" dirty="0">
                <a:latin typeface="Times New Roman" panose="02020603050405020304" pitchFamily="18" charset="0"/>
                <a:cs typeface="Times New Roman" panose="02020603050405020304" pitchFamily="18" charset="0"/>
              </a:rPr>
              <a:t> có vai trò</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l</a:t>
            </a:r>
            <a:r>
              <a:rPr lang="vi-VN" altLang="en-US" b="1" dirty="0">
                <a:latin typeface="Times New Roman" panose="02020603050405020304" pitchFamily="18" charset="0"/>
                <a:ea typeface="Times New Roman" panose="02020603050405020304" pitchFamily="18" charset="0"/>
              </a:rPr>
              <a:t>à</a:t>
            </a:r>
            <a:r>
              <a:rPr lang="vi-VN" altLang="en-US" b="1" dirty="0">
                <a:latin typeface="Times New Roman" panose="02020603050405020304" pitchFamily="18" charset="0"/>
                <a:cs typeface="Times New Roman" panose="02020603050405020304" pitchFamily="18" charset="0"/>
              </a:rPr>
              <a:t> nơi RNA polymerase gắn v</a:t>
            </a:r>
            <a:r>
              <a:rPr lang="vi-VN" altLang="en-US" b="1" dirty="0">
                <a:latin typeface="Times New Roman" panose="02020603050405020304" pitchFamily="18" charset="0"/>
                <a:ea typeface="Times New Roman" panose="02020603050405020304" pitchFamily="18" charset="0"/>
              </a:rPr>
              <a:t>à</a:t>
            </a:r>
            <a:r>
              <a:rPr lang="vi-VN" altLang="en-US" b="1" dirty="0">
                <a:latin typeface="Times New Roman" panose="02020603050405020304" pitchFamily="18" charset="0"/>
                <a:cs typeface="Times New Roman" panose="02020603050405020304" pitchFamily="18" charset="0"/>
              </a:rPr>
              <a:t>o.</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tạo ra enzyme RNA polymerase.</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tạo ra protein ức chế phiên mã.</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tạo ra protein phân giải lactose.</a:t>
            </a:r>
            <a:endParaRPr lang="en-US" altLang="en-US" b="1" dirty="0">
              <a:ea typeface="Arial" panose="020B0604020202020204" pitchFamily="34" charset="0"/>
            </a:endParaRPr>
          </a:p>
        </p:txBody>
      </p:sp>
      <p:sp>
        <p:nvSpPr>
          <p:cNvPr id="4" name="Oval 3"/>
          <p:cNvSpPr/>
          <p:nvPr/>
        </p:nvSpPr>
        <p:spPr>
          <a:xfrm>
            <a:off x="449263" y="3744913"/>
            <a:ext cx="523875" cy="457200"/>
          </a:xfrm>
          <a:prstGeom prst="ellipse">
            <a:avLst/>
          </a:prstGeom>
          <a:noFill/>
          <a:ln w="25400">
            <a:solidFill>
              <a:srgbClr val="FF0000">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Box 2"/>
          <p:cNvSpPr txBox="1"/>
          <p:nvPr/>
        </p:nvSpPr>
        <p:spPr>
          <a:xfrm>
            <a:off x="457200" y="979488"/>
            <a:ext cx="7924800" cy="35401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287655" algn="just">
              <a:spcBef>
                <a:spcPct val="0"/>
              </a:spcBef>
              <a:buNone/>
            </a:pPr>
            <a:r>
              <a:rPr lang="vi-VN" altLang="en-US" b="1" dirty="0">
                <a:latin typeface="Times New Roman" panose="02020603050405020304" pitchFamily="18" charset="0"/>
                <a:cs typeface="Times New Roman" panose="02020603050405020304" pitchFamily="18" charset="0"/>
              </a:rPr>
              <a:t>Câu </a:t>
            </a:r>
            <a:r>
              <a:rPr lang="en-US" altLang="en-US" b="1" dirty="0">
                <a:latin typeface="Times New Roman" panose="02020603050405020304" pitchFamily="18" charset="0"/>
                <a:cs typeface="Times New Roman" panose="02020603050405020304" pitchFamily="18" charset="0"/>
              </a:rPr>
              <a:t>4</a:t>
            </a:r>
            <a:r>
              <a:rPr lang="vi-VN" altLang="en-US" b="1" dirty="0">
                <a:latin typeface="Times New Roman" panose="02020603050405020304" pitchFamily="18" charset="0"/>
                <a:cs typeface="Times New Roman" panose="02020603050405020304" pitchFamily="18" charset="0"/>
              </a:rPr>
              <a:t>: Trong cơ chế điều hòa biểu hiện gene của operon </a:t>
            </a:r>
            <a:r>
              <a:rPr lang="vi-VN" altLang="en-US" b="1" i="1" dirty="0">
                <a:latin typeface="Times New Roman" panose="02020603050405020304" pitchFamily="18" charset="0"/>
                <a:cs typeface="Times New Roman" panose="02020603050405020304" pitchFamily="18" charset="0"/>
              </a:rPr>
              <a:t>lac</a:t>
            </a:r>
            <a:r>
              <a:rPr lang="vi-VN" altLang="en-US" b="1" dirty="0">
                <a:latin typeface="Times New Roman" panose="02020603050405020304" pitchFamily="18" charset="0"/>
                <a:cs typeface="Times New Roman" panose="02020603050405020304" pitchFamily="18" charset="0"/>
              </a:rPr>
              <a:t>, khi môi trường không có lactose thì</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gene điều hòa phiên mã không hoạt động.</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cụm gene cấu trúc không được phiên mã.</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protein ức chế phiên mã không hoạt động.</a:t>
            </a:r>
            <a:endParaRPr lang="en-US" altLang="en-US" b="1" dirty="0">
              <a:cs typeface="Arial" panose="020B0604020202020204" pitchFamily="34" charset="0"/>
            </a:endParaRPr>
          </a:p>
          <a:p>
            <a:pPr marL="0" lvl="0" indent="287655">
              <a:spcBef>
                <a:spcPct val="0"/>
              </a:spcBef>
              <a:buAutoNum type="alphaUcPeriod"/>
            </a:pPr>
            <a:r>
              <a:rPr lang="vi-VN" altLang="en-US" b="1" dirty="0">
                <a:latin typeface="Times New Roman" panose="02020603050405020304" pitchFamily="18" charset="0"/>
                <a:cs typeface="Times New Roman" panose="02020603050405020304" pitchFamily="18" charset="0"/>
              </a:rPr>
              <a:t>các enzyme phân giải lactose được tạo ra.</a:t>
            </a:r>
            <a:endParaRPr lang="en-US" altLang="en-US" b="1" dirty="0">
              <a:ea typeface="Arial" panose="020B0604020202020204" pitchFamily="34" charset="0"/>
            </a:endParaRPr>
          </a:p>
        </p:txBody>
      </p:sp>
      <p:pic>
        <p:nvPicPr>
          <p:cNvPr id="4" name="Picture 3"/>
          <p:cNvPicPr>
            <a:picLocks noChangeAspect="1"/>
          </p:cNvPicPr>
          <p:nvPr/>
        </p:nvPicPr>
        <p:blipFill>
          <a:blip r:embed="rId1"/>
          <a:stretch>
            <a:fillRect/>
          </a:stretch>
        </p:blipFill>
        <p:spPr>
          <a:xfrm>
            <a:off x="439738" y="2989263"/>
            <a:ext cx="547687" cy="4810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rcRect l="14881" t="3990" r="27606" b="3990"/>
          <a:stretch>
            <a:fillRect/>
          </a:stretch>
        </p:blipFill>
        <p:spPr>
          <a:xfrm>
            <a:off x="282049" y="1084058"/>
            <a:ext cx="2648124" cy="3530832"/>
          </a:xfrm>
          <a:custGeom>
            <a:avLst/>
            <a:gdLst>
              <a:gd name="connsiteX0" fmla="*/ 1874520 w 3749040"/>
              <a:gd name="connsiteY0" fmla="*/ 0 h 3749040"/>
              <a:gd name="connsiteX1" fmla="*/ 3749040 w 3749040"/>
              <a:gd name="connsiteY1" fmla="*/ 1874520 h 3749040"/>
              <a:gd name="connsiteX2" fmla="*/ 1874520 w 3749040"/>
              <a:gd name="connsiteY2" fmla="*/ 3749040 h 3749040"/>
              <a:gd name="connsiteX3" fmla="*/ 0 w 3749040"/>
              <a:gd name="connsiteY3" fmla="*/ 1874520 h 3749040"/>
              <a:gd name="connsiteX4" fmla="*/ 1874520 w 3749040"/>
              <a:gd name="connsiteY4" fmla="*/ 0 h 374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9040" h="3749040">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effectLst>
            <a:outerShdw blurRad="50800" dist="38100" dir="2700000" algn="tl" rotWithShape="0">
              <a:prstClr val="black">
                <a:alpha val="40000"/>
              </a:prstClr>
            </a:outerShdw>
          </a:effectLst>
        </p:spPr>
      </p:pic>
      <p:sp>
        <p:nvSpPr>
          <p:cNvPr id="4" name="TextBox 3"/>
          <p:cNvSpPr txBox="1"/>
          <p:nvPr/>
        </p:nvSpPr>
        <p:spPr>
          <a:xfrm rot="692977">
            <a:off x="230465" y="759550"/>
            <a:ext cx="2955619" cy="3265175"/>
          </a:xfrm>
          <a:prstGeom prst="rect">
            <a:avLst/>
          </a:prstGeom>
          <a:noFill/>
        </p:spPr>
        <p:txBody>
          <a:bodyPr spcFirstLastPara="1" numCol="1">
            <a:prstTxWarp prst="textArchUp">
              <a:avLst/>
            </a:prstTxWarp>
            <a:spAutoFit/>
          </a:bodyPr>
          <a:lstStyle/>
          <a:p>
            <a:pPr marR="0" defTabSz="914400">
              <a:buClrTx/>
              <a:buSzTx/>
              <a:buFontTx/>
              <a:buNone/>
              <a:defRPr/>
            </a:pPr>
            <a:r>
              <a:rPr kumimoji="0" lang="en-US" sz="4000" b="1" kern="1200" cap="none" spc="0" normalizeH="0" baseline="0" noProof="0" dirty="0">
                <a:solidFill>
                  <a:prstClr val="black"/>
                </a:solidFill>
                <a:effectLst>
                  <a:glow rad="228600">
                    <a:srgbClr val="FFC000">
                      <a:satMod val="175000"/>
                      <a:alpha val="40000"/>
                    </a:srgb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NỘI DUNG BÀI HỌC</a:t>
            </a:r>
            <a:endParaRPr kumimoji="0" lang="en-US" sz="4000" b="1" kern="1200" cap="none" spc="0" normalizeH="0" baseline="0" noProof="0" dirty="0">
              <a:solidFill>
                <a:prstClr val="black"/>
              </a:solidFill>
              <a:effectLst>
                <a:glow rad="228600">
                  <a:srgbClr val="FFC000">
                    <a:satMod val="175000"/>
                    <a:alpha val="40000"/>
                  </a:srgb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4464050" y="557213"/>
            <a:ext cx="4530725" cy="1320800"/>
          </a:xfrm>
          <a:prstGeom prst="roundRect">
            <a:avLst>
              <a:gd name="adj" fmla="val 13117"/>
            </a:avLst>
          </a:prstGeom>
          <a:solidFill>
            <a:schemeClr val="accent6">
              <a:lumMod val="40000"/>
              <a:lumOff val="60000"/>
            </a:schemeClr>
          </a:solidFill>
          <a:ln w="19050">
            <a:solidFill>
              <a:schemeClr val="bg1"/>
            </a:solidFill>
          </a:ln>
          <a:effectLst>
            <a:outerShdw blurRad="444500" dist="254000" dir="27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accent4"/>
                </a:solidFill>
                <a:effectLst/>
                <a:uLnTx/>
                <a:uFillTx/>
                <a:latin typeface="+mn-lt"/>
                <a:ea typeface="+mn-ea"/>
                <a:cs typeface="+mn-cs"/>
              </a:rPr>
              <a:t>I. THÍ NGHIỆM XÁC ĐỊNH CƠ CHẾ ĐIỀU HÒA BIỂU HIỆN GEN CỦA OPERON LAC </a:t>
            </a:r>
            <a:endParaRPr kumimoji="0" lang="en-US" sz="2400" b="1" i="0" u="none" strike="noStrike" kern="1200" cap="none" spc="0" normalizeH="0" baseline="0" noProof="0">
              <a:ln>
                <a:noFill/>
              </a:ln>
              <a:solidFill>
                <a:schemeClr val="accent4"/>
              </a:solidFill>
              <a:effectLst/>
              <a:uLnTx/>
              <a:uFillTx/>
              <a:latin typeface="+mn-lt"/>
              <a:ea typeface="+mn-ea"/>
              <a:cs typeface="+mn-cs"/>
            </a:endParaRPr>
          </a:p>
        </p:txBody>
      </p:sp>
      <p:sp>
        <p:nvSpPr>
          <p:cNvPr id="7" name="Rectangle: Rounded Corners 6"/>
          <p:cNvSpPr/>
          <p:nvPr/>
        </p:nvSpPr>
        <p:spPr>
          <a:xfrm>
            <a:off x="4659313" y="2305050"/>
            <a:ext cx="4297363" cy="1123950"/>
          </a:xfrm>
          <a:prstGeom prst="roundRect">
            <a:avLst>
              <a:gd name="adj" fmla="val 13117"/>
            </a:avLst>
          </a:prstGeom>
          <a:solidFill>
            <a:schemeClr val="accent6">
              <a:lumMod val="40000"/>
              <a:lumOff val="60000"/>
            </a:schemeClr>
          </a:solidFill>
          <a:ln w="19050">
            <a:solidFill>
              <a:schemeClr val="bg1"/>
            </a:solidFill>
          </a:ln>
          <a:effectLst>
            <a:outerShdw blurRad="444500" dist="254000" dir="27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accent4"/>
                </a:solidFill>
                <a:effectLst/>
                <a:uLnTx/>
                <a:uFillTx/>
                <a:latin typeface="+mn-lt"/>
                <a:ea typeface="+mn-ea"/>
                <a:cs typeface="+mn-cs"/>
              </a:rPr>
              <a:t>II. Ý NGHĨA CỦA ĐIỀU HÒA BIỂU HIỆN GEN</a:t>
            </a:r>
            <a:endParaRPr kumimoji="0" lang="en-US" sz="2400" b="0" i="0" u="none" strike="noStrike" kern="1200" cap="none" spc="0" normalizeH="0" baseline="0" noProof="0">
              <a:ln>
                <a:noFill/>
              </a:ln>
              <a:solidFill>
                <a:schemeClr val="accent4"/>
              </a:solidFill>
              <a:effectLst/>
              <a:uLnTx/>
              <a:uFillTx/>
              <a:latin typeface="+mn-lt"/>
              <a:ea typeface="+mn-ea"/>
              <a:cs typeface="+mn-cs"/>
            </a:endParaRPr>
          </a:p>
        </p:txBody>
      </p:sp>
      <p:pic>
        <p:nvPicPr>
          <p:cNvPr id="8" name="Picture 2" descr="Writing free icon"/>
          <p:cNvPicPr>
            <a:picLocks noChangeAspect="1" noChangeArrowheads="1"/>
          </p:cNvPicPr>
          <p:nvPr/>
        </p:nvPicPr>
        <p:blipFill>
          <a:blip r:embed="rId2"/>
          <a:srcRect/>
          <a:stretch>
            <a:fillRect/>
          </a:stretch>
        </p:blipFill>
        <p:spPr bwMode="auto">
          <a:xfrm>
            <a:off x="3814763" y="663575"/>
            <a:ext cx="534988" cy="712788"/>
          </a:xfrm>
          <a:prstGeom prst="rect">
            <a:avLst/>
          </a:prstGeom>
          <a:noFill/>
          <a:ln>
            <a:noFill/>
          </a:ln>
          <a:effectLst>
            <a:outerShdw blurRad="50800" dist="38100" dir="2700000" algn="tl" rotWithShape="0">
              <a:srgbClr val="000000">
                <a:alpha val="39999"/>
              </a:srgbClr>
            </a:outerShdw>
          </a:effectLst>
        </p:spPr>
      </p:pic>
      <p:pic>
        <p:nvPicPr>
          <p:cNvPr id="9" name="Picture 2" descr="Writing free icon"/>
          <p:cNvPicPr>
            <a:picLocks noChangeAspect="1" noChangeArrowheads="1"/>
          </p:cNvPicPr>
          <p:nvPr/>
        </p:nvPicPr>
        <p:blipFill>
          <a:blip r:embed="rId2"/>
          <a:srcRect/>
          <a:stretch>
            <a:fillRect/>
          </a:stretch>
        </p:blipFill>
        <p:spPr bwMode="auto">
          <a:xfrm>
            <a:off x="3949700" y="2362200"/>
            <a:ext cx="534988" cy="846138"/>
          </a:xfrm>
          <a:prstGeom prst="rect">
            <a:avLst/>
          </a:prstGeom>
          <a:noFill/>
          <a:ln>
            <a:noFill/>
          </a:ln>
          <a:effectLst>
            <a:outerShdw blurRad="50800" dist="38100" dir="2700000" algn="tl" rotWithShape="0">
              <a:srgbClr val="000000">
                <a:alpha val="39999"/>
              </a:srgbClr>
            </a:outerShdw>
          </a:effectLst>
        </p:spPr>
      </p:pic>
      <p:sp>
        <p:nvSpPr>
          <p:cNvPr id="21" name="Rectangle: Rounded Corners 6"/>
          <p:cNvSpPr/>
          <p:nvPr/>
        </p:nvSpPr>
        <p:spPr>
          <a:xfrm>
            <a:off x="4659313" y="3817938"/>
            <a:ext cx="4297363" cy="1049338"/>
          </a:xfrm>
          <a:prstGeom prst="roundRect">
            <a:avLst>
              <a:gd name="adj" fmla="val 13117"/>
            </a:avLst>
          </a:prstGeom>
          <a:solidFill>
            <a:schemeClr val="accent6">
              <a:lumMod val="40000"/>
              <a:lumOff val="60000"/>
            </a:schemeClr>
          </a:solidFill>
          <a:ln w="19050">
            <a:solidFill>
              <a:schemeClr val="bg1"/>
            </a:solidFill>
          </a:ln>
          <a:effectLst>
            <a:outerShdw blurRad="444500" dist="254000" dir="2700000" algn="ctr" rotWithShape="0">
              <a:srgbClr val="000000">
                <a:alpha val="4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accent4"/>
                </a:solidFill>
                <a:effectLst/>
                <a:uLnTx/>
                <a:uFillTx/>
                <a:latin typeface="+mn-lt"/>
                <a:ea typeface="+mn-ea"/>
                <a:cs typeface="+mn-cs"/>
              </a:rPr>
              <a:t>III. ỨNG DỤNG ĐIỀU HÒA BIỂU HIỆN GEN</a:t>
            </a:r>
            <a:endParaRPr kumimoji="0" lang="en-US" sz="2400" b="0" i="0" u="none" strike="noStrike" kern="1200" cap="none" spc="0" normalizeH="0" baseline="0" noProof="0">
              <a:ln>
                <a:noFill/>
              </a:ln>
              <a:solidFill>
                <a:schemeClr val="accent4"/>
              </a:solidFill>
              <a:effectLst/>
              <a:uLnTx/>
              <a:uFillTx/>
              <a:latin typeface="+mn-lt"/>
              <a:ea typeface="+mn-ea"/>
              <a:cs typeface="+mn-cs"/>
            </a:endParaRPr>
          </a:p>
        </p:txBody>
      </p:sp>
      <p:pic>
        <p:nvPicPr>
          <p:cNvPr id="22" name="Picture 2" descr="Writing free icon"/>
          <p:cNvPicPr>
            <a:picLocks noChangeAspect="1" noChangeArrowheads="1"/>
          </p:cNvPicPr>
          <p:nvPr/>
        </p:nvPicPr>
        <p:blipFill>
          <a:blip r:embed="rId2"/>
          <a:srcRect/>
          <a:stretch>
            <a:fillRect/>
          </a:stretch>
        </p:blipFill>
        <p:spPr bwMode="auto">
          <a:xfrm>
            <a:off x="3959225" y="3824288"/>
            <a:ext cx="534988" cy="714375"/>
          </a:xfrm>
          <a:prstGeom prst="rect">
            <a:avLst/>
          </a:prstGeom>
          <a:noFill/>
          <a:ln>
            <a:noFill/>
          </a:ln>
          <a:effectLst>
            <a:outerShdw blurRad="50800" dist="38100" dir="2700000" algn="tl" rotWithShape="0">
              <a:srgbClr val="000000">
                <a:alpha val="39999"/>
              </a:srgbClr>
            </a:outerShdw>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Box 2"/>
          <p:cNvSpPr txBox="1"/>
          <p:nvPr/>
        </p:nvSpPr>
        <p:spPr>
          <a:xfrm>
            <a:off x="481013" y="990600"/>
            <a:ext cx="8053387" cy="48323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800" b="1" dirty="0">
                <a:latin typeface="Times New Roman" panose="02020603050405020304" pitchFamily="18" charset="0"/>
              </a:rPr>
              <a:t>Câu </a:t>
            </a:r>
            <a:r>
              <a:rPr lang="en-US" altLang="en-US" sz="2800" b="1" dirty="0">
                <a:latin typeface="Times New Roman" panose="02020603050405020304" pitchFamily="18" charset="0"/>
              </a:rPr>
              <a:t>5</a:t>
            </a:r>
            <a:r>
              <a:rPr lang="vi-VN" altLang="en-US" sz="2800" b="1" dirty="0">
                <a:latin typeface="Times New Roman" panose="02020603050405020304" pitchFamily="18" charset="0"/>
              </a:rPr>
              <a:t>: Điều nào sau đây sẽ không diễn ra khi môi trường có lactose trong cơ chế điều hòa biểu hiện gene ở operon lac?</a:t>
            </a:r>
            <a:endParaRPr lang="vi-VN" altLang="en-US" sz="2800" b="1" dirty="0">
              <a:latin typeface="Times New Roman" panose="02020603050405020304" pitchFamily="18" charset="0"/>
            </a:endParaRPr>
          </a:p>
          <a:p>
            <a:pPr marL="0" lvl="0" indent="0">
              <a:spcBef>
                <a:spcPct val="0"/>
              </a:spcBef>
              <a:buNone/>
            </a:pPr>
            <a:r>
              <a:rPr lang="vi-VN" altLang="en-US" sz="2800" b="1" dirty="0">
                <a:latin typeface="Times New Roman" panose="02020603050405020304" pitchFamily="18" charset="0"/>
              </a:rPr>
              <a:t>A.Cụm gene cấu trúc trong operon được phiên mã đồng thời.</a:t>
            </a:r>
            <a:endParaRPr lang="vi-VN" altLang="en-US" sz="2800" b="1" dirty="0">
              <a:latin typeface="Times New Roman" panose="02020603050405020304" pitchFamily="18" charset="0"/>
            </a:endParaRPr>
          </a:p>
          <a:p>
            <a:pPr marL="0" lvl="0" indent="0">
              <a:spcBef>
                <a:spcPct val="0"/>
              </a:spcBef>
              <a:buNone/>
            </a:pPr>
            <a:r>
              <a:rPr lang="vi-VN" altLang="en-US" sz="2800" b="1" dirty="0">
                <a:latin typeface="Times New Roman" panose="02020603050405020304" pitchFamily="18" charset="0"/>
              </a:rPr>
              <a:t>B.Tăng số lượng các enzyme phân giải lactose trong tế bào.</a:t>
            </a:r>
            <a:endParaRPr lang="vi-VN" altLang="en-US" sz="2800" b="1" dirty="0">
              <a:latin typeface="Times New Roman" panose="02020603050405020304" pitchFamily="18" charset="0"/>
            </a:endParaRPr>
          </a:p>
          <a:p>
            <a:pPr marL="0" lvl="0" indent="0">
              <a:spcBef>
                <a:spcPct val="0"/>
              </a:spcBef>
              <a:buNone/>
            </a:pPr>
            <a:r>
              <a:rPr lang="vi-VN" altLang="en-US" sz="2800" b="1" dirty="0">
                <a:latin typeface="Times New Roman" panose="02020603050405020304" pitchFamily="18" charset="0"/>
              </a:rPr>
              <a:t>C.Protein ức chế bị bất hoạt và bám vào vùng O (operator).</a:t>
            </a:r>
            <a:endParaRPr lang="vi-VN" altLang="en-US" sz="2800" b="1" dirty="0">
              <a:latin typeface="Times New Roman" panose="02020603050405020304" pitchFamily="18" charset="0"/>
            </a:endParaRPr>
          </a:p>
          <a:p>
            <a:pPr marL="0" lvl="0" indent="0">
              <a:spcBef>
                <a:spcPct val="0"/>
              </a:spcBef>
              <a:buNone/>
            </a:pPr>
            <a:r>
              <a:rPr lang="vi-VN" altLang="en-US" sz="2800" b="1" dirty="0">
                <a:latin typeface="Times New Roman" panose="02020603050405020304" pitchFamily="18" charset="0"/>
              </a:rPr>
              <a:t>D.Enzyme RNA polymerase bám được vào trình tự P (promoter).</a:t>
            </a:r>
            <a:endParaRPr lang="vi-VN" altLang="en-US" sz="2800" b="1" dirty="0">
              <a:latin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455613" y="2286000"/>
            <a:ext cx="549275" cy="4810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Line 2"/>
          <p:cNvSpPr/>
          <p:nvPr/>
        </p:nvSpPr>
        <p:spPr>
          <a:xfrm>
            <a:off x="0" y="1295400"/>
            <a:ext cx="9144000" cy="0"/>
          </a:xfrm>
          <a:prstGeom prst="line">
            <a:avLst/>
          </a:prstGeom>
          <a:ln w="38100" cap="flat" cmpd="sng">
            <a:solidFill>
              <a:srgbClr val="FF3300"/>
            </a:solidFill>
            <a:prstDash val="solid"/>
            <a:headEnd type="none" w="med" len="med"/>
            <a:tailEnd type="none" w="med" len="med"/>
          </a:ln>
        </p:spPr>
      </p:sp>
      <p:sp>
        <p:nvSpPr>
          <p:cNvPr id="63491" name="WordArt 5"/>
          <p:cNvSpPr>
            <a:spLocks noTextEdit="1"/>
          </p:cNvSpPr>
          <p:nvPr/>
        </p:nvSpPr>
        <p:spPr>
          <a:xfrm>
            <a:off x="762000" y="457200"/>
            <a:ext cx="7534275" cy="552450"/>
          </a:xfrm>
          <a:prstGeom prst="rect">
            <a:avLst/>
          </a:prstGeom>
        </p:spPr>
        <p:txBody>
          <a:bodyPr wrap="none" fromWordArt="1">
            <a:prstTxWarp prst="textPlain">
              <a:avLst>
                <a:gd name="adj" fmla="val 50000"/>
              </a:avLst>
            </a:prstTxWarp>
            <a:normAutofit/>
          </a:bodyPr>
          <a:p>
            <a:pPr algn="ctr"/>
            <a:r>
              <a:rPr lang="en-US" sz="3200" b="1">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HƯỚNG DẪN HỌC SINH TỰ HỌC Ở NHÀ</a:t>
            </a:r>
            <a:endParaRPr lang="en-US" sz="3200" b="1">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57348" name="Rectangle 6"/>
          <p:cNvSpPr>
            <a:spLocks noChangeArrowheads="1"/>
          </p:cNvSpPr>
          <p:nvPr/>
        </p:nvSpPr>
        <p:spPr bwMode="auto">
          <a:xfrm>
            <a:off x="304800" y="1608138"/>
            <a:ext cx="7827963" cy="1814513"/>
          </a:xfrm>
          <a:prstGeom prst="rect">
            <a:avLst/>
          </a:prstGeom>
          <a:noFill/>
          <a:ln>
            <a:noFill/>
          </a:ln>
          <a:effec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nl-NL" altLang="vi-VN" sz="2800" b="1" i="0" u="none" strike="noStrike" kern="1200" cap="none" spc="0" normalizeH="0" baseline="0" noProof="0">
                <a:ln>
                  <a:noFill/>
                </a:ln>
                <a:solidFill>
                  <a:srgbClr val="0000CC"/>
                </a:solidFill>
                <a:effectLst/>
                <a:uLnTx/>
                <a:uFillTx/>
                <a:latin typeface="+mj-lt"/>
                <a:ea typeface="+mn-ea"/>
                <a:cs typeface="+mn-cs"/>
              </a:rPr>
              <a:t>- Học bài cũ và trả lời các câu hỏi trong SGK.</a:t>
            </a:r>
            <a:endParaRPr kumimoji="0" lang="en-US" altLang="vi-VN" sz="2800" b="1" i="0" u="none" strike="noStrike" kern="1200" cap="none" spc="0" normalizeH="0" baseline="0" noProof="0">
              <a:ln>
                <a:noFill/>
              </a:ln>
              <a:solidFill>
                <a:srgbClr val="0000CC"/>
              </a:solidFill>
              <a:effectLst/>
              <a:uLnTx/>
              <a:uFillTx/>
              <a:latin typeface="+mj-lt"/>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defRPr/>
            </a:pPr>
            <a:r>
              <a:rPr kumimoji="0" lang="nl-NL" altLang="vi-VN" sz="2800" b="1" i="0" u="none" strike="noStrike" kern="1200" cap="none" spc="0" normalizeH="0" baseline="0" noProof="0">
                <a:ln>
                  <a:noFill/>
                </a:ln>
                <a:solidFill>
                  <a:srgbClr val="0000CC"/>
                </a:solidFill>
                <a:effectLst/>
                <a:uLnTx/>
                <a:uFillTx/>
                <a:latin typeface="+mj-lt"/>
                <a:ea typeface="+mn-ea"/>
                <a:cs typeface="+mn-cs"/>
              </a:rPr>
              <a:t>- Đọc trước bài mới </a:t>
            </a:r>
            <a:r>
              <a:rPr kumimoji="0" lang="nl-NL" altLang="vi-VN" sz="2800" b="1" i="1" u="none" strike="noStrike" kern="1200" cap="none" spc="0" normalizeH="0" baseline="0" noProof="0">
                <a:ln>
                  <a:noFill/>
                </a:ln>
                <a:solidFill>
                  <a:srgbClr val="FF0000"/>
                </a:solidFill>
                <a:effectLst/>
                <a:uLnTx/>
                <a:uFillTx/>
                <a:latin typeface="+mj-lt"/>
                <a:ea typeface="+mn-ea"/>
                <a:cs typeface="+mn-cs"/>
              </a:rPr>
              <a:t>“Hệ gene,Đột biến gen và Công nghệ gene” </a:t>
            </a:r>
            <a:r>
              <a:rPr kumimoji="0" lang="nl-NL" altLang="vi-VN" sz="2800" b="1" i="0" u="none" strike="noStrike" kern="1200" cap="none" spc="0" normalizeH="0" baseline="0" noProof="0">
                <a:ln>
                  <a:noFill/>
                </a:ln>
                <a:solidFill>
                  <a:srgbClr val="0000CC"/>
                </a:solidFill>
                <a:effectLst/>
                <a:uLnTx/>
                <a:uFillTx/>
                <a:latin typeface="+mj-lt"/>
                <a:ea typeface="+mn-ea"/>
                <a:cs typeface="+mn-cs"/>
              </a:rPr>
              <a:t>và sưu tầm các hình ảnh về đột biến gen.</a:t>
            </a:r>
            <a:endParaRPr kumimoji="0" lang="nl-NL" altLang="vi-VN" sz="2800" b="1" i="0" u="none" strike="noStrike" kern="1200" cap="none" spc="0" normalizeH="0" baseline="0" noProof="0">
              <a:ln>
                <a:noFill/>
              </a:ln>
              <a:solidFill>
                <a:srgbClr val="0000CC"/>
              </a:solidFill>
              <a:effectLst/>
              <a:uLnTx/>
              <a:uFillTx/>
              <a:latin typeface="+mj-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Picture 4" descr="ga%20con"/>
          <p:cNvPicPr>
            <a:picLocks noChangeAspect="1"/>
          </p:cNvPicPr>
          <p:nvPr/>
        </p:nvPicPr>
        <p:blipFill>
          <a:blip r:embed="rId1">
            <a:lum bright="12000"/>
          </a:blip>
          <a:srcRect l="15973" t="20563" r="4167" b="7152"/>
          <a:stretch>
            <a:fillRect/>
          </a:stretch>
        </p:blipFill>
        <p:spPr>
          <a:xfrm>
            <a:off x="11113" y="22225"/>
            <a:ext cx="9144000" cy="6829425"/>
          </a:xfrm>
          <a:prstGeom prst="rect">
            <a:avLst/>
          </a:prstGeom>
          <a:noFill/>
          <a:ln w="9525">
            <a:noFill/>
          </a:ln>
        </p:spPr>
      </p:pic>
      <p:pic>
        <p:nvPicPr>
          <p:cNvPr id="95240" name="Picture 8" descr="3d butterfly"/>
          <p:cNvPicPr>
            <a:picLocks noChangeAspect="1"/>
          </p:cNvPicPr>
          <p:nvPr/>
        </p:nvPicPr>
        <p:blipFill>
          <a:blip r:embed="rId2"/>
          <a:stretch>
            <a:fillRect/>
          </a:stretch>
        </p:blipFill>
        <p:spPr>
          <a:xfrm>
            <a:off x="3124200" y="152400"/>
            <a:ext cx="609600" cy="592138"/>
          </a:xfrm>
          <a:prstGeom prst="rect">
            <a:avLst/>
          </a:prstGeom>
          <a:noFill/>
          <a:ln w="9525">
            <a:noFill/>
          </a:ln>
        </p:spPr>
      </p:pic>
      <p:pic>
        <p:nvPicPr>
          <p:cNvPr id="95241" name="Picture 9" descr="3d butterfly"/>
          <p:cNvPicPr>
            <a:picLocks noChangeAspect="1"/>
          </p:cNvPicPr>
          <p:nvPr/>
        </p:nvPicPr>
        <p:blipFill>
          <a:blip r:embed="rId2"/>
          <a:stretch>
            <a:fillRect/>
          </a:stretch>
        </p:blipFill>
        <p:spPr>
          <a:xfrm flipH="1">
            <a:off x="1828800" y="304800"/>
            <a:ext cx="609600" cy="668338"/>
          </a:xfrm>
          <a:prstGeom prst="rect">
            <a:avLst/>
          </a:prstGeom>
          <a:noFill/>
          <a:ln w="9525">
            <a:noFill/>
          </a:ln>
        </p:spPr>
      </p:pic>
      <p:pic>
        <p:nvPicPr>
          <p:cNvPr id="2" name="Picture 8" descr="3d butterfly"/>
          <p:cNvPicPr>
            <a:picLocks noChangeAspect="1"/>
          </p:cNvPicPr>
          <p:nvPr/>
        </p:nvPicPr>
        <p:blipFill>
          <a:blip r:embed="rId2"/>
          <a:stretch>
            <a:fillRect/>
          </a:stretch>
        </p:blipFill>
        <p:spPr>
          <a:xfrm>
            <a:off x="8077200" y="1066800"/>
            <a:ext cx="609600" cy="592138"/>
          </a:xfrm>
          <a:prstGeom prst="rect">
            <a:avLst/>
          </a:prstGeom>
          <a:noFill/>
          <a:ln w="9525">
            <a:noFill/>
          </a:ln>
        </p:spPr>
      </p:pic>
      <p:pic>
        <p:nvPicPr>
          <p:cNvPr id="3" name="Picture 8" descr="3d butterfly"/>
          <p:cNvPicPr>
            <a:picLocks noChangeAspect="1"/>
          </p:cNvPicPr>
          <p:nvPr/>
        </p:nvPicPr>
        <p:blipFill>
          <a:blip r:embed="rId2"/>
          <a:stretch>
            <a:fillRect/>
          </a:stretch>
        </p:blipFill>
        <p:spPr>
          <a:xfrm>
            <a:off x="6934200" y="685800"/>
            <a:ext cx="609600" cy="592138"/>
          </a:xfrm>
          <a:prstGeom prst="rect">
            <a:avLst/>
          </a:prstGeom>
          <a:noFill/>
          <a:ln w="9525">
            <a:noFill/>
          </a:ln>
        </p:spPr>
      </p:pic>
      <p:pic>
        <p:nvPicPr>
          <p:cNvPr id="4" name="Picture 8" descr="3d butterfly"/>
          <p:cNvPicPr>
            <a:picLocks noChangeAspect="1"/>
          </p:cNvPicPr>
          <p:nvPr/>
        </p:nvPicPr>
        <p:blipFill>
          <a:blip r:embed="rId2"/>
          <a:stretch>
            <a:fillRect/>
          </a:stretch>
        </p:blipFill>
        <p:spPr>
          <a:xfrm>
            <a:off x="4495800" y="228600"/>
            <a:ext cx="609600" cy="592138"/>
          </a:xfrm>
          <a:prstGeom prst="rect">
            <a:avLst/>
          </a:prstGeom>
          <a:noFill/>
          <a:ln w="9525">
            <a:noFill/>
          </a:ln>
        </p:spPr>
      </p:pic>
      <p:pic>
        <p:nvPicPr>
          <p:cNvPr id="5" name="Picture 8" descr="3d butterfly"/>
          <p:cNvPicPr>
            <a:picLocks noChangeAspect="1"/>
          </p:cNvPicPr>
          <p:nvPr/>
        </p:nvPicPr>
        <p:blipFill>
          <a:blip r:embed="rId2"/>
          <a:stretch>
            <a:fillRect/>
          </a:stretch>
        </p:blipFill>
        <p:spPr>
          <a:xfrm>
            <a:off x="5715000" y="381000"/>
            <a:ext cx="609600" cy="592138"/>
          </a:xfrm>
          <a:prstGeom prst="rect">
            <a:avLst/>
          </a:prstGeom>
          <a:noFill/>
          <a:ln w="9525">
            <a:noFill/>
          </a:ln>
        </p:spPr>
      </p:pic>
      <p:pic>
        <p:nvPicPr>
          <p:cNvPr id="6" name="Picture 9" descr="3d butterfly"/>
          <p:cNvPicPr>
            <a:picLocks noChangeAspect="1"/>
          </p:cNvPicPr>
          <p:nvPr/>
        </p:nvPicPr>
        <p:blipFill>
          <a:blip r:embed="rId2"/>
          <a:stretch>
            <a:fillRect/>
          </a:stretch>
        </p:blipFill>
        <p:spPr>
          <a:xfrm flipH="1">
            <a:off x="990600" y="762000"/>
            <a:ext cx="609600" cy="668338"/>
          </a:xfrm>
          <a:prstGeom prst="rect">
            <a:avLst/>
          </a:prstGeom>
          <a:noFill/>
          <a:ln w="9525">
            <a:noFill/>
          </a:ln>
        </p:spPr>
      </p:pic>
      <p:pic>
        <p:nvPicPr>
          <p:cNvPr id="7" name="Picture 9" descr="3d butterfly"/>
          <p:cNvPicPr>
            <a:picLocks noChangeAspect="1"/>
          </p:cNvPicPr>
          <p:nvPr/>
        </p:nvPicPr>
        <p:blipFill>
          <a:blip r:embed="rId2"/>
          <a:stretch>
            <a:fillRect/>
          </a:stretch>
        </p:blipFill>
        <p:spPr>
          <a:xfrm flipH="1">
            <a:off x="381000" y="1447800"/>
            <a:ext cx="609600" cy="668338"/>
          </a:xfrm>
          <a:prstGeom prst="rect">
            <a:avLst/>
          </a:prstGeom>
          <a:noFill/>
          <a:ln w="9525">
            <a:noFill/>
          </a:ln>
        </p:spPr>
      </p:pic>
      <p:pic>
        <p:nvPicPr>
          <p:cNvPr id="8" name="Picture 9" descr="3d butterfly"/>
          <p:cNvPicPr>
            <a:picLocks noChangeAspect="1"/>
          </p:cNvPicPr>
          <p:nvPr/>
        </p:nvPicPr>
        <p:blipFill>
          <a:blip r:embed="rId2"/>
          <a:stretch>
            <a:fillRect/>
          </a:stretch>
        </p:blipFill>
        <p:spPr>
          <a:xfrm flipH="1">
            <a:off x="228600" y="2133600"/>
            <a:ext cx="609600" cy="668338"/>
          </a:xfrm>
          <a:prstGeom prst="rect">
            <a:avLst/>
          </a:prstGeom>
          <a:noFill/>
          <a:ln w="9525">
            <a:noFill/>
          </a:ln>
        </p:spPr>
      </p:pic>
      <p:pic>
        <p:nvPicPr>
          <p:cNvPr id="9" name="Picture 9" descr="3d butterfly"/>
          <p:cNvPicPr>
            <a:picLocks noChangeAspect="1"/>
          </p:cNvPicPr>
          <p:nvPr/>
        </p:nvPicPr>
        <p:blipFill>
          <a:blip r:embed="rId2"/>
          <a:stretch>
            <a:fillRect/>
          </a:stretch>
        </p:blipFill>
        <p:spPr>
          <a:xfrm flipH="1">
            <a:off x="304800" y="2971800"/>
            <a:ext cx="609600" cy="668338"/>
          </a:xfrm>
          <a:prstGeom prst="rect">
            <a:avLst/>
          </a:prstGeom>
          <a:noFill/>
          <a:ln w="9525">
            <a:noFill/>
          </a:ln>
        </p:spPr>
      </p:pic>
      <p:sp>
        <p:nvSpPr>
          <p:cNvPr id="65549" name="WordArt 15"/>
          <p:cNvSpPr>
            <a:spLocks noTextEdit="1"/>
          </p:cNvSpPr>
          <p:nvPr/>
        </p:nvSpPr>
        <p:spPr>
          <a:xfrm>
            <a:off x="1295400" y="2286000"/>
            <a:ext cx="6934200" cy="3124200"/>
          </a:xfrm>
          <a:prstGeom prst="rect">
            <a:avLst/>
          </a:prstGeom>
        </p:spPr>
        <p:txBody>
          <a:bodyPr wrap="none" fromWordArt="1">
            <a:prstTxWarp prst="textArchUp">
              <a:avLst>
                <a:gd name="adj" fmla="val 10800000"/>
              </a:avLst>
            </a:prstTxWarp>
            <a:normAutofit/>
          </a:bodyPr>
          <a:p>
            <a:pPr algn="ctr"/>
            <a:r>
              <a:rPr lang="en-US" sz="3600" b="1">
                <a:ln w="9525" cap="flat" cmpd="sng">
                  <a:solidFill>
                    <a:srgbClr val="FF0000"/>
                  </a:solidFill>
                  <a:prstDash val="solid"/>
                  <a:headEnd type="none" w="med" len="med"/>
                  <a:tailEnd type="none" w="med" len="med"/>
                </a:ln>
                <a:solidFill>
                  <a:srgbClr val="0000CC"/>
                </a:solidFill>
                <a:latin typeface="Times New Roman" panose="02020603050405020304" pitchFamily="18" charset="0"/>
                <a:ea typeface="Times New Roman" panose="02020603050405020304" pitchFamily="18" charset="0"/>
              </a:rPr>
              <a:t>Chào các em!</a:t>
            </a:r>
            <a:endParaRPr lang="en-US" sz="3600" b="1">
              <a:ln w="9525" cap="flat" cmpd="sng">
                <a:solidFill>
                  <a:srgbClr val="FF0000"/>
                </a:solidFill>
                <a:prstDash val="solid"/>
                <a:headEnd type="none" w="med" len="med"/>
                <a:tailEnd type="none" w="med" len="med"/>
              </a:ln>
              <a:solidFill>
                <a:srgbClr val="0000CC"/>
              </a:solidFill>
              <a:latin typeface="Times New Roman" panose="02020603050405020304" pitchFamily="18" charset="0"/>
              <a:ea typeface="Times New Roman" panose="02020603050405020304" pitchFamily="18" charset="0"/>
            </a:endParaRPr>
          </a:p>
          <a:p>
            <a:pPr algn="ctr"/>
            <a:r>
              <a:rPr lang="en-US" sz="3600" b="1">
                <a:ln w="9525" cap="flat" cmpd="sng">
                  <a:solidFill>
                    <a:srgbClr val="FF0000"/>
                  </a:solidFill>
                  <a:prstDash val="solid"/>
                  <a:headEnd type="none" w="med" len="med"/>
                  <a:tailEnd type="none" w="med" len="med"/>
                </a:ln>
                <a:solidFill>
                  <a:srgbClr val="0000CC"/>
                </a:solidFill>
                <a:latin typeface="Times New Roman" panose="02020603050405020304" pitchFamily="18" charset="0"/>
                <a:ea typeface="Times New Roman" panose="02020603050405020304" pitchFamily="18" charset="0"/>
              </a:rPr>
              <a:t>Chúc các em học tốt!</a:t>
            </a:r>
            <a:endParaRPr lang="en-US" sz="3600" b="1">
              <a:ln w="9525" cap="flat" cmpd="sng">
                <a:solidFill>
                  <a:srgbClr val="FF0000"/>
                </a:solidFill>
                <a:prstDash val="solid"/>
                <a:headEnd type="none" w="med" len="med"/>
                <a:tailEnd type="none" w="med" len="med"/>
              </a:ln>
              <a:solidFill>
                <a:srgbClr val="0000C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95241"/>
                                        </p:tgtEl>
                                        <p:attrNameLst>
                                          <p:attrName>style.visibility</p:attrName>
                                        </p:attrNameLst>
                                      </p:cBhvr>
                                      <p:to>
                                        <p:strVal val="visible"/>
                                      </p:to>
                                    </p:set>
                                    <p:anim calcmode="lin" valueType="num">
                                      <p:cBhvr>
                                        <p:cTn id="7" dur="500" fill="hold"/>
                                        <p:tgtEl>
                                          <p:spTgt spid="95241"/>
                                        </p:tgtEl>
                                        <p:attrNameLst>
                                          <p:attrName>ppt_w</p:attrName>
                                        </p:attrNameLst>
                                      </p:cBhvr>
                                      <p:tavLst>
                                        <p:tav tm="0">
                                          <p:val>
                                            <p:fltVal val="0.000000"/>
                                          </p:val>
                                        </p:tav>
                                        <p:tav tm="100000">
                                          <p:val>
                                            <p:strVal val="#ppt_w"/>
                                          </p:val>
                                        </p:tav>
                                      </p:tavLst>
                                    </p:anim>
                                    <p:anim calcmode="lin" valueType="num">
                                      <p:cBhvr>
                                        <p:cTn id="8" dur="500" fill="hold"/>
                                        <p:tgtEl>
                                          <p:spTgt spid="95241"/>
                                        </p:tgtEl>
                                        <p:attrNameLst>
                                          <p:attrName>ppt_h</p:attrName>
                                        </p:attrNameLst>
                                      </p:cBhvr>
                                      <p:tavLst>
                                        <p:tav tm="0">
                                          <p:val>
                                            <p:fltVal val="0.000000"/>
                                          </p:val>
                                        </p:tav>
                                        <p:tav tm="100000">
                                          <p:val>
                                            <p:strVal val="#ppt_h"/>
                                          </p:val>
                                        </p:tav>
                                      </p:tavLst>
                                    </p:anim>
                                    <p:anim calcmode="lin" valueType="num">
                                      <p:cBhvr>
                                        <p:cTn id="9" dur="500" fill="hold"/>
                                        <p:tgtEl>
                                          <p:spTgt spid="95241"/>
                                        </p:tgtEl>
                                        <p:attrNameLst>
                                          <p:attrName>ppt_x</p:attrName>
                                        </p:attrNameLst>
                                      </p:cBhvr>
                                      <p:tavLst>
                                        <p:tav tm="0" fmla="#ppt_x+(cos(-2*pi*(1-$))*-#ppt_x-sin(-2*pi*(1-$))*(1-#ppt_y))*(1-$)">
                                          <p:val>
                                            <p:fltVal val="0.000000"/>
                                          </p:val>
                                        </p:tav>
                                        <p:tav tm="100000">
                                          <p:val>
                                            <p:fltVal val="1.000000"/>
                                          </p:val>
                                        </p:tav>
                                      </p:tavLst>
                                    </p:anim>
                                    <p:anim calcmode="lin" valueType="num">
                                      <p:cBhvr>
                                        <p:cTn id="10" dur="500" fill="hold"/>
                                        <p:tgtEl>
                                          <p:spTgt spid="95241"/>
                                        </p:tgtEl>
                                        <p:attrNameLst>
                                          <p:attrName>ppt_y</p:attrName>
                                        </p:attrNameLst>
                                      </p:cBhvr>
                                      <p:tavLst>
                                        <p:tav tm="0" fmla="#ppt_y+(sin(-2*pi*(1-$))*-#ppt_x+cos(-2*pi*(1-$))*(1-#ppt_y))*(1-$)">
                                          <p:val>
                                            <p:fltVal val="0.000000"/>
                                          </p:val>
                                        </p:tav>
                                        <p:tav tm="100000">
                                          <p:val>
                                            <p:fltVal val="1.000000"/>
                                          </p:val>
                                        </p:tav>
                                      </p:tavLst>
                                    </p:anim>
                                  </p:childTnLst>
                                </p:cTn>
                              </p:par>
                              <p:par>
                                <p:cTn id="11" presetID="15" presetClass="entr" presetSubtype="0" fill="hold" nodeType="withEffect">
                                  <p:stCondLst>
                                    <p:cond delay="0"/>
                                  </p:stCondLst>
                                  <p:childTnLst>
                                    <p:set>
                                      <p:cBhvr>
                                        <p:cTn id="12" dur="1" fill="hold">
                                          <p:stCondLst>
                                            <p:cond delay="0"/>
                                          </p:stCondLst>
                                        </p:cTn>
                                        <p:tgtEl>
                                          <p:spTgt spid="95240"/>
                                        </p:tgtEl>
                                        <p:attrNameLst>
                                          <p:attrName>style.visibility</p:attrName>
                                        </p:attrNameLst>
                                      </p:cBhvr>
                                      <p:to>
                                        <p:strVal val="visible"/>
                                      </p:to>
                                    </p:set>
                                    <p:anim calcmode="lin" valueType="num">
                                      <p:cBhvr>
                                        <p:cTn id="13" dur="2000" fill="hold"/>
                                        <p:tgtEl>
                                          <p:spTgt spid="95240"/>
                                        </p:tgtEl>
                                        <p:attrNameLst>
                                          <p:attrName>ppt_w</p:attrName>
                                        </p:attrNameLst>
                                      </p:cBhvr>
                                      <p:tavLst>
                                        <p:tav tm="0">
                                          <p:val>
                                            <p:fltVal val="0.000000"/>
                                          </p:val>
                                        </p:tav>
                                        <p:tav tm="100000">
                                          <p:val>
                                            <p:strVal val="#ppt_w"/>
                                          </p:val>
                                        </p:tav>
                                      </p:tavLst>
                                    </p:anim>
                                    <p:anim calcmode="lin" valueType="num">
                                      <p:cBhvr>
                                        <p:cTn id="14" dur="2000" fill="hold"/>
                                        <p:tgtEl>
                                          <p:spTgt spid="95240"/>
                                        </p:tgtEl>
                                        <p:attrNameLst>
                                          <p:attrName>ppt_h</p:attrName>
                                        </p:attrNameLst>
                                      </p:cBhvr>
                                      <p:tavLst>
                                        <p:tav tm="0">
                                          <p:val>
                                            <p:fltVal val="0.000000"/>
                                          </p:val>
                                        </p:tav>
                                        <p:tav tm="100000">
                                          <p:val>
                                            <p:strVal val="#ppt_h"/>
                                          </p:val>
                                        </p:tav>
                                      </p:tavLst>
                                    </p:anim>
                                    <p:anim calcmode="lin" valueType="num">
                                      <p:cBhvr>
                                        <p:cTn id="15" dur="2000" fill="hold"/>
                                        <p:tgtEl>
                                          <p:spTgt spid="95240"/>
                                        </p:tgtEl>
                                        <p:attrNameLst>
                                          <p:attrName>ppt_x</p:attrName>
                                        </p:attrNameLst>
                                      </p:cBhvr>
                                      <p:tavLst>
                                        <p:tav tm="0" fmla="#ppt_x+(cos(-2*pi*(1-$))*-#ppt_x-sin(-2*pi*(1-$))*(1-#ppt_y))*(1-$)">
                                          <p:val>
                                            <p:fltVal val="0.000000"/>
                                          </p:val>
                                        </p:tav>
                                        <p:tav tm="100000">
                                          <p:val>
                                            <p:fltVal val="1.000000"/>
                                          </p:val>
                                        </p:tav>
                                      </p:tavLst>
                                    </p:anim>
                                    <p:anim calcmode="lin" valueType="num">
                                      <p:cBhvr>
                                        <p:cTn id="16" dur="2000" fill="hold"/>
                                        <p:tgtEl>
                                          <p:spTgt spid="95240"/>
                                        </p:tgtEl>
                                        <p:attrNameLst>
                                          <p:attrName>ppt_y</p:attrName>
                                        </p:attrNameLst>
                                      </p:cBhvr>
                                      <p:tavLst>
                                        <p:tav tm="0" fmla="#ppt_y+(sin(-2*pi*(1-$))*-#ppt_x+cos(-2*pi*(1-$))*(1-#ppt_y))*(1-$)">
                                          <p:val>
                                            <p:fltVal val="0.000000"/>
                                          </p:val>
                                        </p:tav>
                                        <p:tav tm="100000">
                                          <p:val>
                                            <p:fltVal val="1.000000"/>
                                          </p:val>
                                        </p:tav>
                                      </p:tavLst>
                                    </p:anim>
                                  </p:childTnLst>
                                </p:cTn>
                              </p:par>
                              <p:par>
                                <p:cTn id="17" presetID="15"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2000" fill="hold"/>
                                        <p:tgtEl>
                                          <p:spTgt spid="2"/>
                                        </p:tgtEl>
                                        <p:attrNameLst>
                                          <p:attrName>ppt_w</p:attrName>
                                        </p:attrNameLst>
                                      </p:cBhvr>
                                      <p:tavLst>
                                        <p:tav tm="0">
                                          <p:val>
                                            <p:fltVal val="0.000000"/>
                                          </p:val>
                                        </p:tav>
                                        <p:tav tm="100000">
                                          <p:val>
                                            <p:strVal val="#ppt_w"/>
                                          </p:val>
                                        </p:tav>
                                      </p:tavLst>
                                    </p:anim>
                                    <p:anim calcmode="lin" valueType="num">
                                      <p:cBhvr>
                                        <p:cTn id="20" dur="2000" fill="hold"/>
                                        <p:tgtEl>
                                          <p:spTgt spid="2"/>
                                        </p:tgtEl>
                                        <p:attrNameLst>
                                          <p:attrName>ppt_h</p:attrName>
                                        </p:attrNameLst>
                                      </p:cBhvr>
                                      <p:tavLst>
                                        <p:tav tm="0">
                                          <p:val>
                                            <p:fltVal val="0.000000"/>
                                          </p:val>
                                        </p:tav>
                                        <p:tav tm="100000">
                                          <p:val>
                                            <p:strVal val="#ppt_h"/>
                                          </p:val>
                                        </p:tav>
                                      </p:tavLst>
                                    </p:anim>
                                    <p:anim calcmode="lin" valueType="num">
                                      <p:cBhvr>
                                        <p:cTn id="21" dur="2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22" dur="2000" fill="hold"/>
                                        <p:tgtEl>
                                          <p:spTgt spid="2"/>
                                        </p:tgtEl>
                                        <p:attrNameLst>
                                          <p:attrName>ppt_y</p:attrName>
                                        </p:attrNameLst>
                                      </p:cBhvr>
                                      <p:tavLst>
                                        <p:tav tm="0" fmla="#ppt_y+(sin(-2*pi*(1-$))*-#ppt_x+cos(-2*pi*(1-$))*(1-#ppt_y))*(1-$)">
                                          <p:val>
                                            <p:fltVal val="0.000000"/>
                                          </p:val>
                                        </p:tav>
                                        <p:tav tm="100000">
                                          <p:val>
                                            <p:fltVal val="1.000000"/>
                                          </p:val>
                                        </p:tav>
                                      </p:tavLst>
                                    </p:anim>
                                  </p:childTnLst>
                                </p:cTn>
                              </p:par>
                              <p:par>
                                <p:cTn id="23" presetID="15"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000" fill="hold"/>
                                        <p:tgtEl>
                                          <p:spTgt spid="3"/>
                                        </p:tgtEl>
                                        <p:attrNameLst>
                                          <p:attrName>ppt_w</p:attrName>
                                        </p:attrNameLst>
                                      </p:cBhvr>
                                      <p:tavLst>
                                        <p:tav tm="0">
                                          <p:val>
                                            <p:fltVal val="0.000000"/>
                                          </p:val>
                                        </p:tav>
                                        <p:tav tm="100000">
                                          <p:val>
                                            <p:strVal val="#ppt_w"/>
                                          </p:val>
                                        </p:tav>
                                      </p:tavLst>
                                    </p:anim>
                                    <p:anim calcmode="lin" valueType="num">
                                      <p:cBhvr>
                                        <p:cTn id="26" dur="2000" fill="hold"/>
                                        <p:tgtEl>
                                          <p:spTgt spid="3"/>
                                        </p:tgtEl>
                                        <p:attrNameLst>
                                          <p:attrName>ppt_h</p:attrName>
                                        </p:attrNameLst>
                                      </p:cBhvr>
                                      <p:tavLst>
                                        <p:tav tm="0">
                                          <p:val>
                                            <p:fltVal val="0.000000"/>
                                          </p:val>
                                        </p:tav>
                                        <p:tav tm="100000">
                                          <p:val>
                                            <p:strVal val="#ppt_h"/>
                                          </p:val>
                                        </p:tav>
                                      </p:tavLst>
                                    </p:anim>
                                    <p:anim calcmode="lin" valueType="num">
                                      <p:cBhvr>
                                        <p:cTn id="27" dur="2000" fill="hold"/>
                                        <p:tgtEl>
                                          <p:spTgt spid="3"/>
                                        </p:tgtEl>
                                        <p:attrNameLst>
                                          <p:attrName>ppt_x</p:attrName>
                                        </p:attrNameLst>
                                      </p:cBhvr>
                                      <p:tavLst>
                                        <p:tav tm="0" fmla="#ppt_x+(cos(-2*pi*(1-$))*-#ppt_x-sin(-2*pi*(1-$))*(1-#ppt_y))*(1-$)">
                                          <p:val>
                                            <p:fltVal val="0.000000"/>
                                          </p:val>
                                        </p:tav>
                                        <p:tav tm="100000">
                                          <p:val>
                                            <p:fltVal val="1.000000"/>
                                          </p:val>
                                        </p:tav>
                                      </p:tavLst>
                                    </p:anim>
                                    <p:anim calcmode="lin" valueType="num">
                                      <p:cBhvr>
                                        <p:cTn id="28" dur="2000" fill="hold"/>
                                        <p:tgtEl>
                                          <p:spTgt spid="3"/>
                                        </p:tgtEl>
                                        <p:attrNameLst>
                                          <p:attrName>ppt_y</p:attrName>
                                        </p:attrNameLst>
                                      </p:cBhvr>
                                      <p:tavLst>
                                        <p:tav tm="0" fmla="#ppt_y+(sin(-2*pi*(1-$))*-#ppt_x+cos(-2*pi*(1-$))*(1-#ppt_y))*(1-$)">
                                          <p:val>
                                            <p:fltVal val="0.000000"/>
                                          </p:val>
                                        </p:tav>
                                        <p:tav tm="100000">
                                          <p:val>
                                            <p:fltVal val="1.000000"/>
                                          </p:val>
                                        </p:tav>
                                      </p:tavLst>
                                    </p:anim>
                                  </p:childTnLst>
                                </p:cTn>
                              </p:par>
                              <p:par>
                                <p:cTn id="29" presetID="15"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000000"/>
                                          </p:val>
                                        </p:tav>
                                        <p:tav tm="100000">
                                          <p:val>
                                            <p:strVal val="#ppt_w"/>
                                          </p:val>
                                        </p:tav>
                                      </p:tavLst>
                                    </p:anim>
                                    <p:anim calcmode="lin" valueType="num">
                                      <p:cBhvr>
                                        <p:cTn id="32" dur="2000" fill="hold"/>
                                        <p:tgtEl>
                                          <p:spTgt spid="4"/>
                                        </p:tgtEl>
                                        <p:attrNameLst>
                                          <p:attrName>ppt_h</p:attrName>
                                        </p:attrNameLst>
                                      </p:cBhvr>
                                      <p:tavLst>
                                        <p:tav tm="0">
                                          <p:val>
                                            <p:fltVal val="0.000000"/>
                                          </p:val>
                                        </p:tav>
                                        <p:tav tm="100000">
                                          <p:val>
                                            <p:strVal val="#ppt_h"/>
                                          </p:val>
                                        </p:tav>
                                      </p:tavLst>
                                    </p:anim>
                                    <p:anim calcmode="lin" valueType="num">
                                      <p:cBhvr>
                                        <p:cTn id="33" dur="2000" fill="hold"/>
                                        <p:tgtEl>
                                          <p:spTgt spid="4"/>
                                        </p:tgtEl>
                                        <p:attrNameLst>
                                          <p:attrName>ppt_x</p:attrName>
                                        </p:attrNameLst>
                                      </p:cBhvr>
                                      <p:tavLst>
                                        <p:tav tm="0" fmla="#ppt_x+(cos(-2*pi*(1-$))*-#ppt_x-sin(-2*pi*(1-$))*(1-#ppt_y))*(1-$)">
                                          <p:val>
                                            <p:fltVal val="0.000000"/>
                                          </p:val>
                                        </p:tav>
                                        <p:tav tm="100000">
                                          <p:val>
                                            <p:fltVal val="1.000000"/>
                                          </p:val>
                                        </p:tav>
                                      </p:tavLst>
                                    </p:anim>
                                    <p:anim calcmode="lin" valueType="num">
                                      <p:cBhvr>
                                        <p:cTn id="34" dur="2000" fill="hold"/>
                                        <p:tgtEl>
                                          <p:spTgt spid="4"/>
                                        </p:tgtEl>
                                        <p:attrNameLst>
                                          <p:attrName>ppt_y</p:attrName>
                                        </p:attrNameLst>
                                      </p:cBhvr>
                                      <p:tavLst>
                                        <p:tav tm="0" fmla="#ppt_y+(sin(-2*pi*(1-$))*-#ppt_x+cos(-2*pi*(1-$))*(1-#ppt_y))*(1-$)">
                                          <p:val>
                                            <p:fltVal val="0.000000"/>
                                          </p:val>
                                        </p:tav>
                                        <p:tav tm="100000">
                                          <p:val>
                                            <p:fltVal val="1.000000"/>
                                          </p:val>
                                        </p:tav>
                                      </p:tavLst>
                                    </p:anim>
                                  </p:childTnLst>
                                </p:cTn>
                              </p:par>
                              <p:par>
                                <p:cTn id="35" presetID="15"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000000"/>
                                          </p:val>
                                        </p:tav>
                                        <p:tav tm="100000">
                                          <p:val>
                                            <p:strVal val="#ppt_w"/>
                                          </p:val>
                                        </p:tav>
                                      </p:tavLst>
                                    </p:anim>
                                    <p:anim calcmode="lin" valueType="num">
                                      <p:cBhvr>
                                        <p:cTn id="38" dur="2000" fill="hold"/>
                                        <p:tgtEl>
                                          <p:spTgt spid="5"/>
                                        </p:tgtEl>
                                        <p:attrNameLst>
                                          <p:attrName>ppt_h</p:attrName>
                                        </p:attrNameLst>
                                      </p:cBhvr>
                                      <p:tavLst>
                                        <p:tav tm="0">
                                          <p:val>
                                            <p:fltVal val="0.000000"/>
                                          </p:val>
                                        </p:tav>
                                        <p:tav tm="100000">
                                          <p:val>
                                            <p:strVal val="#ppt_h"/>
                                          </p:val>
                                        </p:tav>
                                      </p:tavLst>
                                    </p:anim>
                                    <p:anim calcmode="lin" valueType="num">
                                      <p:cBhvr>
                                        <p:cTn id="39" dur="2000" fill="hold"/>
                                        <p:tgtEl>
                                          <p:spTgt spid="5"/>
                                        </p:tgtEl>
                                        <p:attrNameLst>
                                          <p:attrName>ppt_x</p:attrName>
                                        </p:attrNameLst>
                                      </p:cBhvr>
                                      <p:tavLst>
                                        <p:tav tm="0" fmla="#ppt_x+(cos(-2*pi*(1-$))*-#ppt_x-sin(-2*pi*(1-$))*(1-#ppt_y))*(1-$)">
                                          <p:val>
                                            <p:fltVal val="0.000000"/>
                                          </p:val>
                                        </p:tav>
                                        <p:tav tm="100000">
                                          <p:val>
                                            <p:fltVal val="1.000000"/>
                                          </p:val>
                                        </p:tav>
                                      </p:tavLst>
                                    </p:anim>
                                    <p:anim calcmode="lin" valueType="num">
                                      <p:cBhvr>
                                        <p:cTn id="40" dur="2000" fill="hold"/>
                                        <p:tgtEl>
                                          <p:spTgt spid="5"/>
                                        </p:tgtEl>
                                        <p:attrNameLst>
                                          <p:attrName>ppt_y</p:attrName>
                                        </p:attrNameLst>
                                      </p:cBhvr>
                                      <p:tavLst>
                                        <p:tav tm="0" fmla="#ppt_y+(sin(-2*pi*(1-$))*-#ppt_x+cos(-2*pi*(1-$))*(1-#ppt_y))*(1-$)">
                                          <p:val>
                                            <p:fltVal val="0.000000"/>
                                          </p:val>
                                        </p:tav>
                                        <p:tav tm="100000">
                                          <p:val>
                                            <p:fltVal val="1.000000"/>
                                          </p:val>
                                        </p:tav>
                                      </p:tavLst>
                                    </p:anim>
                                  </p:childTnLst>
                                </p:cTn>
                              </p:par>
                              <p:par>
                                <p:cTn id="41" presetID="15"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000000"/>
                                          </p:val>
                                        </p:tav>
                                        <p:tav tm="100000">
                                          <p:val>
                                            <p:strVal val="#ppt_w"/>
                                          </p:val>
                                        </p:tav>
                                      </p:tavLst>
                                    </p:anim>
                                    <p:anim calcmode="lin" valueType="num">
                                      <p:cBhvr>
                                        <p:cTn id="44" dur="500" fill="hold"/>
                                        <p:tgtEl>
                                          <p:spTgt spid="6"/>
                                        </p:tgtEl>
                                        <p:attrNameLst>
                                          <p:attrName>ppt_h</p:attrName>
                                        </p:attrNameLst>
                                      </p:cBhvr>
                                      <p:tavLst>
                                        <p:tav tm="0">
                                          <p:val>
                                            <p:fltVal val="0.000000"/>
                                          </p:val>
                                        </p:tav>
                                        <p:tav tm="100000">
                                          <p:val>
                                            <p:strVal val="#ppt_h"/>
                                          </p:val>
                                        </p:tav>
                                      </p:tavLst>
                                    </p:anim>
                                    <p:anim calcmode="lin" valueType="num">
                                      <p:cBhvr>
                                        <p:cTn id="45" dur="500" fill="hold"/>
                                        <p:tgtEl>
                                          <p:spTgt spid="6"/>
                                        </p:tgtEl>
                                        <p:attrNameLst>
                                          <p:attrName>ppt_x</p:attrName>
                                        </p:attrNameLst>
                                      </p:cBhvr>
                                      <p:tavLst>
                                        <p:tav tm="0" fmla="#ppt_x+(cos(-2*pi*(1-$))*-#ppt_x-sin(-2*pi*(1-$))*(1-#ppt_y))*(1-$)">
                                          <p:val>
                                            <p:fltVal val="0.000000"/>
                                          </p:val>
                                        </p:tav>
                                        <p:tav tm="100000">
                                          <p:val>
                                            <p:fltVal val="1.000000"/>
                                          </p:val>
                                        </p:tav>
                                      </p:tavLst>
                                    </p:anim>
                                    <p:anim calcmode="lin" valueType="num">
                                      <p:cBhvr>
                                        <p:cTn id="46" dur="500" fill="hold"/>
                                        <p:tgtEl>
                                          <p:spTgt spid="6"/>
                                        </p:tgtEl>
                                        <p:attrNameLst>
                                          <p:attrName>ppt_y</p:attrName>
                                        </p:attrNameLst>
                                      </p:cBhvr>
                                      <p:tavLst>
                                        <p:tav tm="0" fmla="#ppt_y+(sin(-2*pi*(1-$))*-#ppt_x+cos(-2*pi*(1-$))*(1-#ppt_y))*(1-$)">
                                          <p:val>
                                            <p:fltVal val="0.000000"/>
                                          </p:val>
                                        </p:tav>
                                        <p:tav tm="100000">
                                          <p:val>
                                            <p:fltVal val="1.000000"/>
                                          </p:val>
                                        </p:tav>
                                      </p:tavLst>
                                    </p:anim>
                                  </p:childTnLst>
                                </p:cTn>
                              </p:par>
                              <p:par>
                                <p:cTn id="47" presetID="15"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000000"/>
                                          </p:val>
                                        </p:tav>
                                        <p:tav tm="100000">
                                          <p:val>
                                            <p:strVal val="#ppt_w"/>
                                          </p:val>
                                        </p:tav>
                                      </p:tavLst>
                                    </p:anim>
                                    <p:anim calcmode="lin" valueType="num">
                                      <p:cBhvr>
                                        <p:cTn id="50" dur="500" fill="hold"/>
                                        <p:tgtEl>
                                          <p:spTgt spid="7"/>
                                        </p:tgtEl>
                                        <p:attrNameLst>
                                          <p:attrName>ppt_h</p:attrName>
                                        </p:attrNameLst>
                                      </p:cBhvr>
                                      <p:tavLst>
                                        <p:tav tm="0">
                                          <p:val>
                                            <p:fltVal val="0.000000"/>
                                          </p:val>
                                        </p:tav>
                                        <p:tav tm="100000">
                                          <p:val>
                                            <p:strVal val="#ppt_h"/>
                                          </p:val>
                                        </p:tav>
                                      </p:tavLst>
                                    </p:anim>
                                    <p:anim calcmode="lin" valueType="num">
                                      <p:cBhvr>
                                        <p:cTn id="51" dur="500" fill="hold"/>
                                        <p:tgtEl>
                                          <p:spTgt spid="7"/>
                                        </p:tgtEl>
                                        <p:attrNameLst>
                                          <p:attrName>ppt_x</p:attrName>
                                        </p:attrNameLst>
                                      </p:cBhvr>
                                      <p:tavLst>
                                        <p:tav tm="0" fmla="#ppt_x+(cos(-2*pi*(1-$))*-#ppt_x-sin(-2*pi*(1-$))*(1-#ppt_y))*(1-$)">
                                          <p:val>
                                            <p:fltVal val="0.000000"/>
                                          </p:val>
                                        </p:tav>
                                        <p:tav tm="100000">
                                          <p:val>
                                            <p:fltVal val="1.000000"/>
                                          </p:val>
                                        </p:tav>
                                      </p:tavLst>
                                    </p:anim>
                                    <p:anim calcmode="lin" valueType="num">
                                      <p:cBhvr>
                                        <p:cTn id="52" dur="500" fill="hold"/>
                                        <p:tgtEl>
                                          <p:spTgt spid="7"/>
                                        </p:tgtEl>
                                        <p:attrNameLst>
                                          <p:attrName>ppt_y</p:attrName>
                                        </p:attrNameLst>
                                      </p:cBhvr>
                                      <p:tavLst>
                                        <p:tav tm="0" fmla="#ppt_y+(sin(-2*pi*(1-$))*-#ppt_x+cos(-2*pi*(1-$))*(1-#ppt_y))*(1-$)">
                                          <p:val>
                                            <p:fltVal val="0.000000"/>
                                          </p:val>
                                        </p:tav>
                                        <p:tav tm="100000">
                                          <p:val>
                                            <p:fltVal val="1.000000"/>
                                          </p:val>
                                        </p:tav>
                                      </p:tavLst>
                                    </p:anim>
                                  </p:childTnLst>
                                </p:cTn>
                              </p:par>
                              <p:par>
                                <p:cTn id="53" presetID="15" presetClass="entr" presetSubtype="0" fill="hold"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000000"/>
                                          </p:val>
                                        </p:tav>
                                        <p:tav tm="100000">
                                          <p:val>
                                            <p:strVal val="#ppt_w"/>
                                          </p:val>
                                        </p:tav>
                                      </p:tavLst>
                                    </p:anim>
                                    <p:anim calcmode="lin" valueType="num">
                                      <p:cBhvr>
                                        <p:cTn id="56" dur="500" fill="hold"/>
                                        <p:tgtEl>
                                          <p:spTgt spid="8"/>
                                        </p:tgtEl>
                                        <p:attrNameLst>
                                          <p:attrName>ppt_h</p:attrName>
                                        </p:attrNameLst>
                                      </p:cBhvr>
                                      <p:tavLst>
                                        <p:tav tm="0">
                                          <p:val>
                                            <p:fltVal val="0.000000"/>
                                          </p:val>
                                        </p:tav>
                                        <p:tav tm="100000">
                                          <p:val>
                                            <p:strVal val="#ppt_h"/>
                                          </p:val>
                                        </p:tav>
                                      </p:tavLst>
                                    </p:anim>
                                    <p:anim calcmode="lin" valueType="num">
                                      <p:cBhvr>
                                        <p:cTn id="57" dur="500" fill="hold"/>
                                        <p:tgtEl>
                                          <p:spTgt spid="8"/>
                                        </p:tgtEl>
                                        <p:attrNameLst>
                                          <p:attrName>ppt_x</p:attrName>
                                        </p:attrNameLst>
                                      </p:cBhvr>
                                      <p:tavLst>
                                        <p:tav tm="0" fmla="#ppt_x+(cos(-2*pi*(1-$))*-#ppt_x-sin(-2*pi*(1-$))*(1-#ppt_y))*(1-$)">
                                          <p:val>
                                            <p:fltVal val="0.000000"/>
                                          </p:val>
                                        </p:tav>
                                        <p:tav tm="100000">
                                          <p:val>
                                            <p:fltVal val="1.000000"/>
                                          </p:val>
                                        </p:tav>
                                      </p:tavLst>
                                    </p:anim>
                                    <p:anim calcmode="lin" valueType="num">
                                      <p:cBhvr>
                                        <p:cTn id="58" dur="500" fill="hold"/>
                                        <p:tgtEl>
                                          <p:spTgt spid="8"/>
                                        </p:tgtEl>
                                        <p:attrNameLst>
                                          <p:attrName>ppt_y</p:attrName>
                                        </p:attrNameLst>
                                      </p:cBhvr>
                                      <p:tavLst>
                                        <p:tav tm="0" fmla="#ppt_y+(sin(-2*pi*(1-$))*-#ppt_x+cos(-2*pi*(1-$))*(1-#ppt_y))*(1-$)">
                                          <p:val>
                                            <p:fltVal val="0.000000"/>
                                          </p:val>
                                        </p:tav>
                                        <p:tav tm="100000">
                                          <p:val>
                                            <p:fltVal val="1.000000"/>
                                          </p:val>
                                        </p:tav>
                                      </p:tavLst>
                                    </p:anim>
                                  </p:childTnLst>
                                </p:cTn>
                              </p:par>
                              <p:par>
                                <p:cTn id="59" presetID="15"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000000"/>
                                          </p:val>
                                        </p:tav>
                                        <p:tav tm="100000">
                                          <p:val>
                                            <p:strVal val="#ppt_w"/>
                                          </p:val>
                                        </p:tav>
                                      </p:tavLst>
                                    </p:anim>
                                    <p:anim calcmode="lin" valueType="num">
                                      <p:cBhvr>
                                        <p:cTn id="62" dur="500" fill="hold"/>
                                        <p:tgtEl>
                                          <p:spTgt spid="9"/>
                                        </p:tgtEl>
                                        <p:attrNameLst>
                                          <p:attrName>ppt_h</p:attrName>
                                        </p:attrNameLst>
                                      </p:cBhvr>
                                      <p:tavLst>
                                        <p:tav tm="0">
                                          <p:val>
                                            <p:fltVal val="0.000000"/>
                                          </p:val>
                                        </p:tav>
                                        <p:tav tm="100000">
                                          <p:val>
                                            <p:strVal val="#ppt_h"/>
                                          </p:val>
                                        </p:tav>
                                      </p:tavLst>
                                    </p:anim>
                                    <p:anim calcmode="lin" valueType="num">
                                      <p:cBhvr>
                                        <p:cTn id="63" dur="500" fill="hold"/>
                                        <p:tgtEl>
                                          <p:spTgt spid="9"/>
                                        </p:tgtEl>
                                        <p:attrNameLst>
                                          <p:attrName>ppt_x</p:attrName>
                                        </p:attrNameLst>
                                      </p:cBhvr>
                                      <p:tavLst>
                                        <p:tav tm="0" fmla="#ppt_x+(cos(-2*pi*(1-$))*-#ppt_x-sin(-2*pi*(1-$))*(1-#ppt_y))*(1-$)">
                                          <p:val>
                                            <p:fltVal val="0.000000"/>
                                          </p:val>
                                        </p:tav>
                                        <p:tav tm="100000">
                                          <p:val>
                                            <p:fltVal val="1.000000"/>
                                          </p:val>
                                        </p:tav>
                                      </p:tavLst>
                                    </p:anim>
                                    <p:anim calcmode="lin" valueType="num">
                                      <p:cBhvr>
                                        <p:cTn id="64" dur="500" fill="hold"/>
                                        <p:tgtEl>
                                          <p:spTgt spid="9"/>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Box 7"/>
          <p:cNvSpPr txBox="1">
            <a:spLocks noChangeArrowheads="1"/>
          </p:cNvSpPr>
          <p:nvPr/>
        </p:nvSpPr>
        <p:spPr bwMode="auto">
          <a:xfrm>
            <a:off x="0" y="152400"/>
            <a:ext cx="9144000" cy="2308225"/>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400" b="1" dirty="0">
                <a:solidFill>
                  <a:srgbClr val="FF0000"/>
                </a:solidFill>
              </a:rPr>
              <a:t>Hiện nay, việc sử dụng tế bào gốc trong y học là một trong những thành tựu </a:t>
            </a:r>
            <a:r>
              <a:rPr lang="en-US" altLang="en-US" sz="2400" b="1" dirty="0">
                <a:solidFill>
                  <a:srgbClr val="FF0000"/>
                </a:solidFill>
              </a:rPr>
              <a:t>có</a:t>
            </a:r>
            <a:r>
              <a:rPr lang="vi-VN" altLang="en-US" sz="2400" b="1" dirty="0">
                <a:solidFill>
                  <a:srgbClr val="FF0000"/>
                </a:solidFill>
              </a:rPr>
              <a:t>vai trò quan trọng trong điều trị các bệnh di truyền ở người. Tế bào gốc được sử dụng để thay thế cho các tế bào, ôm bị tổn thương trong cơ thể bệnh nhân. Bằng cách nào mà tế bào gốc có thể trở thành các loại tế bào khác nhau trong cơ thể?</a:t>
            </a:r>
            <a:endParaRPr lang="en-US" altLang="en-US" sz="2400" b="1" dirty="0">
              <a:solidFill>
                <a:srgbClr val="FF0000"/>
              </a:solidFill>
            </a:endParaRPr>
          </a:p>
        </p:txBody>
      </p:sp>
      <p:pic>
        <p:nvPicPr>
          <p:cNvPr id="9219" name="Picture 8"/>
          <p:cNvPicPr>
            <a:picLocks noChangeAspect="1"/>
          </p:cNvPicPr>
          <p:nvPr/>
        </p:nvPicPr>
        <p:blipFill>
          <a:blip r:embed="rId1"/>
          <a:stretch>
            <a:fillRect/>
          </a:stretch>
        </p:blipFill>
        <p:spPr>
          <a:xfrm>
            <a:off x="685800" y="2460625"/>
            <a:ext cx="7466013" cy="43894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ctrTitle"/>
          </p:nvPr>
        </p:nvSpPr>
        <p:spPr>
          <a:xfrm>
            <a:off x="-65087" y="-66675"/>
            <a:ext cx="9209087" cy="1057275"/>
          </a:xfrm>
          <a:ln/>
        </p:spPr>
        <p:txBody>
          <a:bodyPr vert="horz" wrap="square" lIns="91440" tIns="45720" rIns="91440" bIns="45720" anchor="ctr" anchorCtr="0"/>
          <a:p>
            <a:pPr>
              <a:buClrTx/>
              <a:buSzTx/>
              <a:buFontTx/>
            </a:pPr>
            <a:r>
              <a:rPr lang="" altLang="vi-VN" sz="2800" dirty="0">
                <a:cs typeface="Times" pitchFamily="18" charset="0"/>
              </a:rPr>
              <a:t>Đặt vấn đề: ???? Những con số này liên quan gì đến hình bên? </a:t>
            </a:r>
            <a:endParaRPr lang="" altLang="vi-VN" sz="2800" dirty="0">
              <a:ea typeface="Times" pitchFamily="18" charset="0"/>
            </a:endParaRPr>
          </a:p>
        </p:txBody>
      </p:sp>
      <p:pic>
        <p:nvPicPr>
          <p:cNvPr id="11267" name="Picture 2" descr="Gene Changes (Mutations) (for Parents) - Nemours Kidshealth"/>
          <p:cNvPicPr>
            <a:picLocks noChangeAspect="1"/>
          </p:cNvPicPr>
          <p:nvPr/>
        </p:nvPicPr>
        <p:blipFill>
          <a:blip r:embed="rId1"/>
          <a:stretch>
            <a:fillRect/>
          </a:stretch>
        </p:blipFill>
        <p:spPr>
          <a:xfrm>
            <a:off x="-65087" y="2039938"/>
            <a:ext cx="7770812" cy="4784725"/>
          </a:xfrm>
          <a:prstGeom prst="rect">
            <a:avLst/>
          </a:prstGeom>
          <a:noFill/>
          <a:ln w="9525">
            <a:noFill/>
          </a:ln>
        </p:spPr>
      </p:pic>
      <p:sp>
        <p:nvSpPr>
          <p:cNvPr id="10244" name="Oval 3"/>
          <p:cNvSpPr>
            <a:spLocks noChangeArrowheads="1"/>
          </p:cNvSpPr>
          <p:nvPr/>
        </p:nvSpPr>
        <p:spPr bwMode="auto">
          <a:xfrm>
            <a:off x="5029200" y="5800725"/>
            <a:ext cx="4114800" cy="990600"/>
          </a:xfrm>
          <a:prstGeom prst="ellipse">
            <a:avLst/>
          </a:prstGeom>
          <a:solidFill>
            <a:schemeClr val="accent1"/>
          </a:solidFill>
          <a:ln w="9525" algn="ctr">
            <a:solidFill>
              <a:schemeClr val="tx1"/>
            </a:solidFill>
            <a:rou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vi-VN" sz="2400" b="1" i="0" u="none" strike="noStrike" kern="1200" cap="none" spc="0" normalizeH="0" baseline="0" noProof="0">
                <a:ln>
                  <a:noFill/>
                </a:ln>
                <a:solidFill>
                  <a:srgbClr val="FF0000"/>
                </a:solidFill>
                <a:effectLst/>
                <a:uLnTx/>
                <a:uFillTx/>
                <a:latin typeface="+mj-lt"/>
                <a:ea typeface="+mn-ea"/>
                <a:cs typeface="+mn-cs"/>
              </a:rPr>
              <a:t>Một ít gen hoạt động</a:t>
            </a:r>
            <a:endParaRPr kumimoji="0" lang="en-US" altLang="vi-VN" sz="2400" b="1" i="0" u="none" strike="noStrike" kern="1200" cap="none" spc="0" normalizeH="0" baseline="0" noProof="0">
              <a:ln>
                <a:noFill/>
              </a:ln>
              <a:solidFill>
                <a:srgbClr val="FF0000"/>
              </a:solidFill>
              <a:effectLst/>
              <a:uLnTx/>
              <a:uFillTx/>
              <a:latin typeface="+mj-lt"/>
              <a:ea typeface="+mn-ea"/>
              <a:cs typeface="+mn-cs"/>
            </a:endParaRPr>
          </a:p>
        </p:txBody>
      </p:sp>
      <p:sp>
        <p:nvSpPr>
          <p:cNvPr id="10245" name="Oval 6"/>
          <p:cNvSpPr>
            <a:spLocks noChangeArrowheads="1"/>
          </p:cNvSpPr>
          <p:nvPr/>
        </p:nvSpPr>
        <p:spPr bwMode="auto">
          <a:xfrm>
            <a:off x="1447800" y="1154113"/>
            <a:ext cx="5715000" cy="1055688"/>
          </a:xfrm>
          <a:prstGeom prst="ellipse">
            <a:avLst/>
          </a:prstGeom>
          <a:solidFill>
            <a:schemeClr val="accent1"/>
          </a:solidFill>
          <a:ln w="9525" algn="ctr">
            <a:solidFill>
              <a:schemeClr val="tx1"/>
            </a:solidFill>
            <a:rou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vi-VN" altLang="en-US" sz="2400" b="1" dirty="0">
                <a:solidFill>
                  <a:srgbClr val="FF0000"/>
                </a:solidFill>
                <a:cs typeface="Times New Roman" panose="02020603050405020304" pitchFamily="18" charset="0"/>
              </a:rPr>
              <a:t>Ư</a:t>
            </a:r>
            <a:r>
              <a:rPr lang="en-US" altLang="en-US" sz="2400" b="1" dirty="0">
                <a:solidFill>
                  <a:srgbClr val="FF0000"/>
                </a:solidFill>
                <a:cs typeface="Times New Roman" panose="02020603050405020304" pitchFamily="18" charset="0"/>
              </a:rPr>
              <a:t>ớc tính 20.000-25.000 gen người</a:t>
            </a:r>
            <a:endParaRPr lang="en-US" altLang="vi-VN" sz="4000" b="1" baseline="30000" dirty="0">
              <a:solidFill>
                <a:srgbClr val="FF0000"/>
              </a:solidFill>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circle(in)">
                                      <p:cBhvr>
                                        <p:cTn id="12" dur="2000"/>
                                        <p:tgtEl>
                                          <p:spTgt spid="1024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circle(in)">
                                      <p:cBhvr>
                                        <p:cTn id="15" dur="2000"/>
                                        <p:tgtEl>
                                          <p:spTgt spid="1024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circle(in)">
                                      <p:cBhvr>
                                        <p:cTn id="20"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0244" grpId="0" animBg="1"/>
      <p:bldP spid="102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 Rounded Corners 8"/>
          <p:cNvSpPr/>
          <p:nvPr/>
        </p:nvSpPr>
        <p:spPr>
          <a:xfrm>
            <a:off x="1295400" y="1917291"/>
            <a:ext cx="2618428" cy="722123"/>
          </a:xfrm>
          <a:prstGeom prst="roundRect">
            <a:avLst>
              <a:gd name="adj" fmla="val 28432"/>
            </a:avLst>
          </a:prstGeom>
          <a:solidFill>
            <a:schemeClr val="accent2"/>
          </a:solidFill>
          <a:ln w="28575">
            <a:solidFill>
              <a:schemeClr val="bg2">
                <a:lumMod val="1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FFFFFF"/>
                </a:solidFill>
                <a:latin typeface="Arial" panose="020B0604020202020204" pitchFamily="34" charset="0"/>
                <a:cs typeface="Times New Roman" panose="02020603050405020304" pitchFamily="18" charset="0"/>
              </a:rPr>
              <a:t>TB tuyến vú</a:t>
            </a:r>
            <a:endParaRPr lang="vi-VN" altLang="x-none" b="1" dirty="0">
              <a:solidFill>
                <a:srgbClr val="FFFFFF"/>
              </a:solidFill>
              <a:latin typeface="Arial" panose="020B0604020202020204" pitchFamily="34" charset="0"/>
              <a:ea typeface="Times New Roman" panose="02020603050405020304" pitchFamily="18" charset="0"/>
            </a:endParaRPr>
          </a:p>
        </p:txBody>
      </p:sp>
      <p:pic>
        <p:nvPicPr>
          <p:cNvPr id="9225" name="Picture 4" descr="Mẹo dân gian nhanh có thai liệu có hiệu quả như lời đồn của các mẹ"/>
          <p:cNvPicPr>
            <a:picLocks noChangeAspect="1"/>
          </p:cNvPicPr>
          <p:nvPr/>
        </p:nvPicPr>
        <p:blipFill>
          <a:blip r:embed="rId1"/>
          <a:stretch>
            <a:fillRect/>
          </a:stretch>
        </p:blipFill>
        <p:spPr>
          <a:xfrm>
            <a:off x="4919663" y="3505200"/>
            <a:ext cx="4067175" cy="3173413"/>
          </a:xfrm>
          <a:prstGeom prst="rect">
            <a:avLst/>
          </a:prstGeom>
          <a:noFill/>
          <a:ln w="9525">
            <a:noFill/>
          </a:ln>
        </p:spPr>
      </p:pic>
      <p:sp>
        <p:nvSpPr>
          <p:cNvPr id="12294" name="AutoShape 9"/>
          <p:cNvSpPr>
            <a:spLocks noChangeArrowheads="1"/>
          </p:cNvSpPr>
          <p:nvPr/>
        </p:nvSpPr>
        <p:spPr bwMode="auto">
          <a:xfrm>
            <a:off x="-25400" y="366713"/>
            <a:ext cx="4902200" cy="693738"/>
          </a:xfrm>
          <a:prstGeom prst="roundRect">
            <a:avLst>
              <a:gd name="adj" fmla="val 16667"/>
            </a:avLst>
          </a:prstGeom>
          <a:solidFill>
            <a:srgbClr val="009900"/>
          </a:solidFill>
          <a:ln w="57150" cmpd="thinThick">
            <a:solidFill>
              <a:srgbClr val="FF9900"/>
            </a:solidFill>
            <a:rou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en-US" sz="3200" b="1" i="0" u="none" strike="noStrike" kern="1200" cap="none" spc="0" normalizeH="0" baseline="0" noProof="0">
                <a:ln>
                  <a:noFill/>
                </a:ln>
                <a:solidFill>
                  <a:schemeClr val="bg1"/>
                </a:solidFill>
                <a:effectLst/>
                <a:uLnTx/>
                <a:uFillTx/>
                <a:latin typeface="+mj-lt"/>
                <a:ea typeface="SimSun" panose="02010600030101010101" pitchFamily="2" charset="-122"/>
                <a:cs typeface="+mn-cs"/>
                <a:sym typeface="Times New Roman" panose="02020603050405020304" pitchFamily="18" charset="0"/>
              </a:rPr>
              <a:t>Gen mã hoá prolactin</a:t>
            </a:r>
            <a:endParaRPr kumimoji="0" lang="en-US" altLang="en-US" sz="1800" b="0" i="0" u="none" strike="noStrike" kern="1200" cap="none" spc="0" normalizeH="0" baseline="0" noProof="0">
              <a:ln>
                <a:noFill/>
              </a:ln>
              <a:solidFill>
                <a:schemeClr val="tx1"/>
              </a:solidFill>
              <a:effectLst/>
              <a:uLnTx/>
              <a:uFillTx/>
              <a:latin typeface="+mj-lt"/>
              <a:ea typeface="SimSun" panose="02010600030101010101" pitchFamily="2" charset="-122"/>
              <a:cs typeface="+mn-cs"/>
              <a:sym typeface="Calibri" panose="020F0502020204030204" pitchFamily="34" charset="0"/>
            </a:endParaRPr>
          </a:p>
        </p:txBody>
      </p:sp>
      <p:sp>
        <p:nvSpPr>
          <p:cNvPr id="14" name="Rectangle 4"/>
          <p:cNvSpPr>
            <a:spLocks noChangeArrowheads="1"/>
          </p:cNvSpPr>
          <p:nvPr/>
        </p:nvSpPr>
        <p:spPr bwMode="auto">
          <a:xfrm>
            <a:off x="0" y="3073400"/>
            <a:ext cx="4902200" cy="2246313"/>
          </a:xfrm>
          <a:prstGeom prst="rect">
            <a:avLst/>
          </a:prstGeom>
          <a:solidFill>
            <a:schemeClr val="bg1"/>
          </a:solidFill>
          <a:ln w="9525">
            <a:solidFill>
              <a:srgbClr val="FF0000"/>
            </a:solidFill>
            <a:miter lim="800000"/>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pt-BR" altLang="en-US" sz="2800" b="1" i="1" u="none" strike="noStrike" kern="1200" cap="none" spc="0" normalizeH="0" baseline="0" noProof="0">
                <a:ln>
                  <a:noFill/>
                </a:ln>
                <a:solidFill>
                  <a:srgbClr val="FF0000"/>
                </a:solidFill>
                <a:effectLst/>
                <a:uLnTx/>
                <a:uFillTx/>
                <a:latin typeface="+mj-lt"/>
                <a:ea typeface="SimSun" panose="02010600030101010101" pitchFamily="2" charset="-122"/>
                <a:cs typeface="+mn-cs"/>
                <a:sym typeface="Calibri" panose="020F0502020204030204" pitchFamily="34" charset="0"/>
              </a:rPr>
              <a:t>Tất cả tế bào: không hoạt động</a:t>
            </a:r>
            <a:endParaRPr kumimoji="0" lang="pt-BR" altLang="en-US" sz="2800" b="1" i="1" u="none" strike="noStrike" kern="1200" cap="none" spc="0" normalizeH="0" baseline="0" noProof="0">
              <a:ln>
                <a:noFill/>
              </a:ln>
              <a:solidFill>
                <a:srgbClr val="FF0000"/>
              </a:solidFill>
              <a:effectLst/>
              <a:uLnTx/>
              <a:uFillTx/>
              <a:latin typeface="+mj-lt"/>
              <a:ea typeface="SimSun" panose="02010600030101010101" pitchFamily="2" charset="-122"/>
              <a:cs typeface="+mn-cs"/>
              <a:sym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Char char="-"/>
              <a:defRPr/>
            </a:pPr>
            <a:r>
              <a:rPr kumimoji="0" lang="pt-BR" altLang="en-US" sz="2800" b="1" i="1" u="none" strike="noStrike" kern="1200" cap="none" spc="0" normalizeH="0" baseline="0" noProof="0">
                <a:ln>
                  <a:noFill/>
                </a:ln>
                <a:solidFill>
                  <a:srgbClr val="FF0000"/>
                </a:solidFill>
                <a:effectLst/>
                <a:uLnTx/>
                <a:uFillTx/>
                <a:latin typeface="+mj-lt"/>
                <a:ea typeface="SimSun" panose="02010600030101010101" pitchFamily="2" charset="-122"/>
                <a:cs typeface="+mn-cs"/>
                <a:sym typeface="Calibri" panose="020F0502020204030204" pitchFamily="34" charset="0"/>
              </a:rPr>
              <a:t>Tế bào tuyến vú (giai đoạn mang thai, cho con bú): có hoạt động</a:t>
            </a:r>
            <a:endParaRPr kumimoji="0" lang="en-US" altLang="en-US" sz="2800" b="0" i="0" u="none" strike="noStrike" kern="1200" cap="none" spc="0" normalizeH="0" baseline="0" noProof="0">
              <a:ln>
                <a:noFill/>
              </a:ln>
              <a:solidFill>
                <a:srgbClr val="FF0000"/>
              </a:solidFill>
              <a:effectLst/>
              <a:uLnTx/>
              <a:uFillTx/>
              <a:latin typeface="+mj-lt"/>
              <a:ea typeface="SimSun" panose="02010600030101010101" pitchFamily="2" charset="-122"/>
              <a:cs typeface="+mn-cs"/>
              <a:sym typeface="Calibri" panose="020F0502020204030204" pitchFamily="34" charset="0"/>
            </a:endParaRPr>
          </a:p>
        </p:txBody>
      </p:sp>
      <p:pic>
        <p:nvPicPr>
          <p:cNvPr id="13320" name="Audio 1">
            <a:hlinkClick r:id="" action="ppaction://media"/>
          </p:cNvPr>
          <p:cNvPicPr>
            <a:picLocks noChangeAspect="1"/>
          </p:cNvPicPr>
          <p:nvPr/>
        </p:nvPicPr>
        <p:blipFill>
          <a:blip r:embed="rId2"/>
          <a:stretch>
            <a:fillRect/>
          </a:stretch>
        </p:blipFill>
        <p:spPr>
          <a:xfrm>
            <a:off x="8504238" y="6218238"/>
            <a:ext cx="487362" cy="487362"/>
          </a:xfrm>
          <a:prstGeom prst="rect">
            <a:avLst/>
          </a:prstGeom>
          <a:noFill/>
          <a:ln w="9525">
            <a:noFill/>
          </a:ln>
        </p:spPr>
      </p:pic>
      <p:pic>
        <p:nvPicPr>
          <p:cNvPr id="13321" name="Picture 12" descr="Giải đáp những thắc mắc khi cho bé bú"/>
          <p:cNvPicPr>
            <a:picLocks noChangeAspect="1"/>
          </p:cNvPicPr>
          <p:nvPr/>
        </p:nvPicPr>
        <p:blipFill>
          <a:blip r:embed="rId3"/>
          <a:stretch>
            <a:fillRect/>
          </a:stretch>
        </p:blipFill>
        <p:spPr>
          <a:xfrm>
            <a:off x="4935538" y="714375"/>
            <a:ext cx="4051300" cy="2790825"/>
          </a:xfrm>
          <a:prstGeom prst="rect">
            <a:avLst/>
          </a:prstGeom>
          <a:noFill/>
          <a:ln w="9525">
            <a:noFill/>
          </a:ln>
        </p:spPr>
      </p:pic>
    </p:spTree>
    <p:custDataLst>
      <p:tags r:id="rId4"/>
    </p:custDataLst>
  </p:cSld>
  <p:clrMapOvr>
    <a:masterClrMapping/>
  </p:clrMapOvr>
  <p:transition spd="slow" advTm="3456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25"/>
                                        </p:tgtEl>
                                        <p:attrNameLst>
                                          <p:attrName>style.visibility</p:attrName>
                                        </p:attrNameLst>
                                      </p:cBhvr>
                                      <p:to>
                                        <p:strVal val="visible"/>
                                      </p:to>
                                    </p:set>
                                    <p:animEffect transition="in" filter="circle(in)">
                                      <p:cBhvr>
                                        <p:cTn id="7" dur="2000"/>
                                        <p:tgtEl>
                                          <p:spTgt spid="92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294"/>
                                        </p:tgtEl>
                                        <p:attrNameLst>
                                          <p:attrName>style.visibility</p:attrName>
                                        </p:attrNameLst>
                                      </p:cBhvr>
                                      <p:to>
                                        <p:strVal val="visible"/>
                                      </p:to>
                                    </p:set>
                                    <p:animEffect transition="in" filter="circle(in)">
                                      <p:cBhvr>
                                        <p:cTn id="10" dur="2000"/>
                                        <p:tgtEl>
                                          <p:spTgt spid="12294"/>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4"/>
          <p:cNvSpPr>
            <a:spLocks noChangeArrowheads="1"/>
          </p:cNvSpPr>
          <p:nvPr/>
        </p:nvSpPr>
        <p:spPr bwMode="auto">
          <a:xfrm>
            <a:off x="228600" y="3684588"/>
            <a:ext cx="8281988" cy="954088"/>
          </a:xfrm>
          <a:prstGeom prst="rect">
            <a:avLst/>
          </a:prstGeom>
          <a:solidFill>
            <a:schemeClr val="bg1"/>
          </a:solidFill>
          <a:ln w="9525">
            <a:solidFill>
              <a:srgbClr val="FF0000"/>
            </a:solidFill>
            <a:miter lim="800000"/>
          </a:ln>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marR="0" lvl="0" indent="-457200" algn="ctr" defTabSz="914400" rtl="0" eaLnBrk="0" fontAlgn="base" latinLnBrk="0" hangingPunct="0">
              <a:lnSpc>
                <a:spcPct val="100000"/>
              </a:lnSpc>
              <a:spcBef>
                <a:spcPct val="0"/>
              </a:spcBef>
              <a:spcAft>
                <a:spcPct val="0"/>
              </a:spcAft>
              <a:buClrTx/>
              <a:buSzTx/>
              <a:buFontTx/>
              <a:buChar char="-"/>
              <a:defRPr/>
            </a:pPr>
            <a:r>
              <a:rPr kumimoji="0" lang="pt-BR" altLang="en-US" sz="2800" b="1" i="0" u="none" strike="noStrike" kern="1200" cap="none" spc="0" normalizeH="0" baseline="0" noProof="0">
                <a:ln>
                  <a:noFill/>
                </a:ln>
                <a:solidFill>
                  <a:schemeClr val="tx1"/>
                </a:solidFill>
                <a:effectLst/>
                <a:uLnTx/>
                <a:uFillTx/>
                <a:latin typeface="+mn-lt"/>
                <a:ea typeface="SimSun" panose="02010600030101010101" pitchFamily="2" charset="-122"/>
                <a:cs typeface="+mn-cs"/>
                <a:sym typeface="Calibri" panose="020F0502020204030204" pitchFamily="34" charset="0"/>
              </a:rPr>
              <a:t>Điều hoà biểu hiện gene là kiểm soát quá trình tạo ra sản phẩm của gen.</a:t>
            </a:r>
            <a:endParaRPr kumimoji="0" lang="en-US" altLang="en-US" sz="2800" b="0" i="0" u="none" strike="noStrike" kern="1200" cap="none" spc="0" normalizeH="0" baseline="0" noProof="0">
              <a:ln>
                <a:noFill/>
              </a:ln>
              <a:solidFill>
                <a:schemeClr val="tx1"/>
              </a:solidFill>
              <a:effectLst/>
              <a:uLnTx/>
              <a:uFillTx/>
              <a:latin typeface="+mn-lt"/>
              <a:ea typeface="SimSun" panose="02010600030101010101" pitchFamily="2" charset="-122"/>
              <a:cs typeface="+mn-cs"/>
              <a:sym typeface="Calibri" panose="020F0502020204030204" pitchFamily="34" charset="0"/>
            </a:endParaRPr>
          </a:p>
        </p:txBody>
      </p:sp>
      <p:sp>
        <p:nvSpPr>
          <p:cNvPr id="2" name="TextBox 1"/>
          <p:cNvSpPr txBox="1">
            <a:spLocks noChangeArrowheads="1"/>
          </p:cNvSpPr>
          <p:nvPr/>
        </p:nvSpPr>
        <p:spPr bwMode="auto">
          <a:xfrm>
            <a:off x="430213" y="533400"/>
            <a:ext cx="8283575" cy="13843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800" b="1" i="0" u="none" strike="noStrike" kern="1200" cap="none" spc="0" normalizeH="0" baseline="0" noProof="0">
                <a:ln>
                  <a:noFill/>
                </a:ln>
                <a:solidFill>
                  <a:schemeClr val="tx1"/>
                </a:solidFill>
                <a:effectLst/>
                <a:uLnTx/>
                <a:uFillTx/>
                <a:latin typeface="+mj-lt"/>
                <a:ea typeface="+mn-ea"/>
                <a:cs typeface="+mn-cs"/>
              </a:rPr>
              <a:t>Ví dụ 2 : </a:t>
            </a:r>
            <a:r>
              <a:rPr kumimoji="0" lang="en-US" altLang="en-US" sz="2800" b="0" i="0" u="none" strike="noStrike" kern="1200" cap="none" spc="0" normalizeH="0" baseline="0" noProof="0">
                <a:ln>
                  <a:noFill/>
                </a:ln>
                <a:solidFill>
                  <a:schemeClr val="tx1"/>
                </a:solidFill>
                <a:effectLst/>
                <a:uLnTx/>
                <a:uFillTx/>
                <a:latin typeface="+mj-lt"/>
                <a:ea typeface="+mn-ea"/>
                <a:cs typeface="+mn-cs"/>
              </a:rPr>
              <a:t>Ở người gene mã hóa hormone insulin được biểu hiện ở tế bào     của tuyến tụy nhưng lại không biểu hiện ở các loại tế bào khác. </a:t>
            </a:r>
            <a:endParaRPr kumimoji="0" lang="en-US" altLang="en-US" sz="2800" b="0" i="0" u="none" strike="noStrike" kern="1200" cap="none" spc="0" normalizeH="0" baseline="0" noProof="0">
              <a:ln>
                <a:noFill/>
              </a:ln>
              <a:solidFill>
                <a:schemeClr val="tx1"/>
              </a:solidFill>
              <a:effectLst/>
              <a:uLnTx/>
              <a:uFillTx/>
              <a:latin typeface="+mj-lt"/>
              <a:ea typeface="+mn-ea"/>
              <a:cs typeface="+mn-cs"/>
            </a:endParaRPr>
          </a:p>
        </p:txBody>
      </p:sp>
      <p:graphicFrame>
        <p:nvGraphicFramePr>
          <p:cNvPr id="15364" name="Object 4"/>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3077" name="" r:id="rId1" imgW="434975" imgH="676910" progId="Equation.DSMT4">
                  <p:embed/>
                </p:oleObj>
              </mc:Choice>
              <mc:Fallback>
                <p:oleObj name="" r:id="rId1" imgW="434975" imgH="676910" progId="Equation.DSMT4">
                  <p:embed/>
                  <p:pic>
                    <p:nvPicPr>
                      <p:cNvPr id="0" name="Picture 3076"/>
                      <p:cNvPicPr/>
                      <p:nvPr/>
                    </p:nvPicPr>
                    <p:blipFill>
                      <a:blip r:embed="rId2"/>
                      <a:stretch>
                        <a:fillRect/>
                      </a:stretch>
                    </p:blipFill>
                    <p:spPr>
                      <a:xfrm>
                        <a:off x="4394200" y="2362200"/>
                        <a:ext cx="914400" cy="198438"/>
                      </a:xfrm>
                      <a:prstGeom prst="rect">
                        <a:avLst/>
                      </a:prstGeom>
                      <a:noFill/>
                      <a:ln w="38100">
                        <a:noFill/>
                        <a:miter/>
                      </a:ln>
                    </p:spPr>
                  </p:pic>
                </p:oleObj>
              </mc:Fallback>
            </mc:AlternateContent>
          </a:graphicData>
        </a:graphic>
      </p:graphicFrame>
      <p:graphicFrame>
        <p:nvGraphicFramePr>
          <p:cNvPr id="15365" name="Object 6"/>
          <p:cNvGraphicFramePr>
            <a:graphicFrameLocks noChangeAspect="1"/>
          </p:cNvGraphicFramePr>
          <p:nvPr/>
        </p:nvGraphicFramePr>
        <p:xfrm>
          <a:off x="4394200" y="957263"/>
          <a:ext cx="533400" cy="536575"/>
        </p:xfrm>
        <a:graphic>
          <a:graphicData uri="http://schemas.openxmlformats.org/presentationml/2006/ole">
            <mc:AlternateContent xmlns:mc="http://schemas.openxmlformats.org/markup-compatibility/2006">
              <mc:Choice xmlns:v="urn:schemas-microsoft-com:vml" Requires="v">
                <p:oleObj spid="_x0000_s3076" name="" r:id="rId3" imgW="534670" imgH="536575" progId="Equation.DSMT4">
                  <p:embed/>
                </p:oleObj>
              </mc:Choice>
              <mc:Fallback>
                <p:oleObj name="" r:id="rId3" imgW="534670" imgH="536575" progId="Equation.DSMT4">
                  <p:embed/>
                  <p:pic>
                    <p:nvPicPr>
                      <p:cNvPr id="0" name="Picture 3075"/>
                      <p:cNvPicPr/>
                      <p:nvPr/>
                    </p:nvPicPr>
                    <p:blipFill>
                      <a:blip r:embed="rId4"/>
                      <a:stretch>
                        <a:fillRect/>
                      </a:stretch>
                    </p:blipFill>
                    <p:spPr>
                      <a:xfrm>
                        <a:off x="4394200" y="957263"/>
                        <a:ext cx="533400" cy="536575"/>
                      </a:xfrm>
                      <a:prstGeom prst="rect">
                        <a:avLst/>
                      </a:prstGeom>
                      <a:noFill/>
                      <a:ln w="38100">
                        <a:noFill/>
                        <a:miter/>
                      </a:ln>
                    </p:spPr>
                  </p:pic>
                </p:oleObj>
              </mc:Fallback>
            </mc:AlternateContent>
          </a:graphicData>
        </a:graphic>
      </p:graphicFrame>
      <p:sp>
        <p:nvSpPr>
          <p:cNvPr id="8" name="TextBox 7"/>
          <p:cNvSpPr txBox="1">
            <a:spLocks noChangeArrowheads="1"/>
          </p:cNvSpPr>
          <p:nvPr/>
        </p:nvSpPr>
        <p:spPr bwMode="auto">
          <a:xfrm>
            <a:off x="228600" y="2133600"/>
            <a:ext cx="8485188" cy="107791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3200" b="0" i="0" u="none" strike="noStrike" kern="1200" cap="none" spc="0" normalizeH="0" baseline="0" noProof="0">
                <a:ln>
                  <a:noFill/>
                </a:ln>
                <a:solidFill>
                  <a:srgbClr val="FF0000"/>
                </a:solidFill>
                <a:effectLst/>
                <a:uLnTx/>
                <a:uFillTx/>
                <a:latin typeface="+mj-lt"/>
                <a:ea typeface="+mn-ea"/>
                <a:cs typeface="+mn-cs"/>
              </a:rPr>
              <a:t>Em hiểu như thế nào về điều hòa biểu hiện gene ?</a:t>
            </a:r>
            <a:endParaRPr kumimoji="0" lang="en-US" altLang="en-US" sz="3200" b="0" i="0" u="none" strike="noStrike" kern="1200" cap="none" spc="0" normalizeH="0" baseline="0" noProof="0">
              <a:ln>
                <a:noFill/>
              </a:ln>
              <a:solidFill>
                <a:srgbClr val="FF0000"/>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TextBox 2"/>
          <p:cNvSpPr txBox="1">
            <a:spLocks noChangeArrowheads="1"/>
          </p:cNvSpPr>
          <p:nvPr/>
        </p:nvSpPr>
        <p:spPr bwMode="auto">
          <a:xfrm>
            <a:off x="130175" y="152400"/>
            <a:ext cx="8950325" cy="830263"/>
          </a:xfrm>
          <a:prstGeom prst="rect">
            <a:avLst/>
          </a:prstGeom>
          <a:noFill/>
          <a:ln>
            <a:noFill/>
          </a:ln>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ctr" defTabSz="914400" rtl="0" eaLnBrk="1" fontAlgn="base" latinLnBrk="0" hangingPunct="1">
              <a:lnSpc>
                <a:spcPct val="100000"/>
              </a:lnSpc>
              <a:spcBef>
                <a:spcPct val="50000"/>
              </a:spcBef>
              <a:spcAft>
                <a:spcPct val="0"/>
              </a:spcAft>
              <a:buClrTx/>
              <a:buSzTx/>
              <a:buFontTx/>
              <a:buAutoNum type="romanUcPeriod"/>
              <a:defRPr/>
            </a:pPr>
            <a:r>
              <a:rPr kumimoji="0" lang="nl-NL" altLang="vi-VN" sz="2400" b="1" i="0" u="none" strike="noStrike" kern="1200" cap="none" spc="0" normalizeH="0" baseline="0" noProof="0">
                <a:ln>
                  <a:noFill/>
                </a:ln>
                <a:solidFill>
                  <a:srgbClr val="0000CC"/>
                </a:solidFill>
                <a:effectLst/>
                <a:uLnTx/>
                <a:uFillTx/>
                <a:latin typeface="+mj-lt"/>
                <a:ea typeface="+mn-ea"/>
                <a:cs typeface="+mn-cs"/>
              </a:rPr>
              <a:t>THÍ NGHIỆM XÁC ĐỊNH CƠ CHẾ  ĐIÈU HOÀ BIỂU HIỆN CỦA OPERON LAC</a:t>
            </a:r>
            <a:endParaRPr kumimoji="0" lang="nl-NL" altLang="vi-VN" sz="2400" b="1" i="0" u="none" strike="noStrike" kern="1200" cap="none" spc="0" normalizeH="0" baseline="0" noProof="0">
              <a:ln>
                <a:noFill/>
              </a:ln>
              <a:solidFill>
                <a:srgbClr val="0000CC"/>
              </a:solidFill>
              <a:effectLst/>
              <a:uLnTx/>
              <a:uFillTx/>
              <a:latin typeface="+mj-lt"/>
              <a:ea typeface="+mn-ea"/>
              <a:cs typeface="+mn-cs"/>
            </a:endParaRPr>
          </a:p>
        </p:txBody>
      </p:sp>
      <p:pic>
        <p:nvPicPr>
          <p:cNvPr id="2" name="Picture 1"/>
          <p:cNvPicPr>
            <a:picLocks noChangeAspect="1"/>
          </p:cNvPicPr>
          <p:nvPr/>
        </p:nvPicPr>
        <p:blipFill>
          <a:blip r:embed="rId1"/>
          <a:stretch>
            <a:fillRect/>
          </a:stretch>
        </p:blipFill>
        <p:spPr>
          <a:xfrm>
            <a:off x="777875" y="1076325"/>
            <a:ext cx="3794125" cy="4714875"/>
          </a:xfrm>
          <a:prstGeom prst="rect">
            <a:avLst/>
          </a:prstGeom>
          <a:noFill/>
          <a:ln w="9525">
            <a:noFill/>
          </a:ln>
        </p:spPr>
      </p:pic>
      <p:pic>
        <p:nvPicPr>
          <p:cNvPr id="3" name="Picture 2"/>
          <p:cNvPicPr>
            <a:picLocks noChangeAspect="1"/>
          </p:cNvPicPr>
          <p:nvPr/>
        </p:nvPicPr>
        <p:blipFill>
          <a:blip r:embed="rId2"/>
          <a:stretch>
            <a:fillRect/>
          </a:stretch>
        </p:blipFill>
        <p:spPr>
          <a:xfrm>
            <a:off x="4800600" y="1060450"/>
            <a:ext cx="4038600" cy="4714875"/>
          </a:xfrm>
          <a:prstGeom prst="rect">
            <a:avLst/>
          </a:prstGeom>
          <a:noFill/>
          <a:ln w="9525">
            <a:noFill/>
          </a:ln>
        </p:spPr>
      </p:pic>
      <p:sp>
        <p:nvSpPr>
          <p:cNvPr id="10" name="WordArt 6"/>
          <p:cNvSpPr>
            <a:spLocks noChangeArrowheads="1" noChangeShapeType="1" noTextEdit="1"/>
          </p:cNvSpPr>
          <p:nvPr/>
        </p:nvSpPr>
        <p:spPr bwMode="auto">
          <a:xfrm>
            <a:off x="609600" y="5951611"/>
            <a:ext cx="7924800" cy="830189"/>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opêrCác nhà khoa học phát hiện ra cơ chế hoạt động</a:t>
            </a:r>
            <a:r>
              <a:rPr kumimoji="0" lang="en-US"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endParaRPr kumimoji="0" lang="en-US"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on Lac ở </a:t>
            </a:r>
            <a:r>
              <a:rPr kumimoji="0" lang="vi-VN" sz="3600" b="1" i="1"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E.Coli</a:t>
            </a:r>
            <a:endParaRPr kumimoji="0" lang="vi-VN" sz="3600" b="1" i="1"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vi-VN"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3600" b="1" i="0" u="none" strike="noStrike" kern="1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Box 2"/>
          <p:cNvSpPr txBox="1">
            <a:spLocks noChangeArrowheads="1"/>
          </p:cNvSpPr>
          <p:nvPr/>
        </p:nvSpPr>
        <p:spPr bwMode="auto">
          <a:xfrm>
            <a:off x="198438" y="515938"/>
            <a:ext cx="8880475" cy="831850"/>
          </a:xfrm>
          <a:prstGeom prst="rect">
            <a:avLst/>
          </a:prstGeom>
          <a:noFill/>
          <a:ln>
            <a:noFill/>
          </a:ln>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l" defTabSz="914400" rtl="0" eaLnBrk="1" fontAlgn="base" latinLnBrk="0" hangingPunct="1">
              <a:lnSpc>
                <a:spcPct val="100000"/>
              </a:lnSpc>
              <a:spcBef>
                <a:spcPct val="50000"/>
              </a:spcBef>
              <a:spcAft>
                <a:spcPct val="0"/>
              </a:spcAft>
              <a:buClrTx/>
              <a:buSzTx/>
              <a:buFontTx/>
              <a:buAutoNum type="romanUcPeriod"/>
              <a:defRPr/>
            </a:pPr>
            <a:r>
              <a:rPr kumimoji="0" lang="nl-NL" altLang="vi-VN" sz="2400" b="1" i="0" u="none" strike="noStrike" kern="1200" cap="none" spc="0" normalizeH="0" baseline="0" noProof="0">
                <a:ln>
                  <a:noFill/>
                </a:ln>
                <a:solidFill>
                  <a:srgbClr val="0000CC"/>
                </a:solidFill>
                <a:effectLst/>
                <a:uLnTx/>
                <a:uFillTx/>
                <a:latin typeface="+mj-lt"/>
                <a:ea typeface="+mn-ea"/>
                <a:cs typeface="+mn-cs"/>
              </a:rPr>
              <a:t>THÍ NGHIỆM XÁC ĐỊNH CƠ CHẾ  ĐIÈU HOÀ BIỂU HIỆN CỦA OPERON LAC</a:t>
            </a:r>
            <a:endParaRPr kumimoji="0" lang="nl-NL" altLang="vi-VN" sz="2400" b="1" i="0" u="none" strike="noStrike" kern="1200" cap="none" spc="0" normalizeH="0" baseline="0" noProof="0">
              <a:ln>
                <a:noFill/>
              </a:ln>
              <a:solidFill>
                <a:srgbClr val="0000CC"/>
              </a:solidFill>
              <a:effectLst/>
              <a:uLnTx/>
              <a:uFillTx/>
              <a:latin typeface="+mj-lt"/>
              <a:ea typeface="+mn-ea"/>
              <a:cs typeface="+mn-cs"/>
            </a:endParaRPr>
          </a:p>
        </p:txBody>
      </p:sp>
      <p:sp>
        <p:nvSpPr>
          <p:cNvPr id="18435" name="TextBox 4"/>
          <p:cNvSpPr txBox="1">
            <a:spLocks noChangeArrowheads="1"/>
          </p:cNvSpPr>
          <p:nvPr/>
        </p:nvSpPr>
        <p:spPr bwMode="auto">
          <a:xfrm>
            <a:off x="533400" y="1735138"/>
            <a:ext cx="6934200" cy="46196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nl-NL" altLang="vi-VN" sz="2400" b="1" i="0" u="none" strike="noStrike" kern="1200" cap="none" spc="0" normalizeH="0" baseline="0" noProof="0">
                <a:ln>
                  <a:noFill/>
                </a:ln>
                <a:solidFill>
                  <a:srgbClr val="0000CC"/>
                </a:solidFill>
                <a:effectLst/>
                <a:uLnTx/>
                <a:uFillTx/>
                <a:latin typeface="+mj-lt"/>
                <a:ea typeface="+mn-ea"/>
                <a:cs typeface="+mn-cs"/>
              </a:rPr>
              <a:t>1. Thí nghiệm trên Operon Lac của E.coli</a:t>
            </a:r>
            <a:endParaRPr kumimoji="0" lang="nl-NL" altLang="vi-VN" sz="2400" b="1" i="0" u="none" strike="noStrike" kern="1200" cap="none" spc="0" normalizeH="0" baseline="0" noProof="0">
              <a:ln>
                <a:noFill/>
              </a:ln>
              <a:solidFill>
                <a:srgbClr val="0000CC"/>
              </a:solidFill>
              <a:effectLst/>
              <a:uLnTx/>
              <a:uFillTx/>
              <a:latin typeface="+mj-lt"/>
              <a:ea typeface="+mn-ea"/>
              <a:cs typeface="+mn-cs"/>
            </a:endParaRPr>
          </a:p>
        </p:txBody>
      </p:sp>
      <p:pic>
        <p:nvPicPr>
          <p:cNvPr id="19460" name="Picture 8"/>
          <p:cNvPicPr>
            <a:picLocks noChangeAspect="1"/>
          </p:cNvPicPr>
          <p:nvPr/>
        </p:nvPicPr>
        <p:blipFill>
          <a:blip r:embed="rId1"/>
          <a:stretch>
            <a:fillRect/>
          </a:stretch>
        </p:blipFill>
        <p:spPr>
          <a:xfrm>
            <a:off x="198438" y="2971800"/>
            <a:ext cx="8269287" cy="1219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ipe(down)">
                                      <p:cBhvr>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tags/tag1.xml><?xml version="1.0" encoding="utf-8"?>
<p:tagLst xmlns:p="http://schemas.openxmlformats.org/presentationml/2006/main">
  <p:tag name="TIMING" val="|13.1|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0</TotalTime>
  <Words>10311</Words>
  <PresentationFormat/>
  <Paragraphs>227</Paragraphs>
  <Slides>32</Slides>
  <Notes>28</Notes>
  <HiddenSlides>0</HiddenSlides>
  <MMClips>1</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32</vt:i4>
      </vt:variant>
    </vt:vector>
  </HeadingPairs>
  <TitlesOfParts>
    <vt:vector size="45" baseType="lpstr">
      <vt:lpstr>Arial</vt:lpstr>
      <vt:lpstr>SimSun</vt:lpstr>
      <vt:lpstr>Wingdings</vt:lpstr>
      <vt:lpstr>Times New Roman</vt:lpstr>
      <vt:lpstr>Times</vt:lpstr>
      <vt:lpstr>Calibri</vt:lpstr>
      <vt:lpstr>Cordia New</vt:lpstr>
      <vt:lpstr>Microsoft Sans Serif</vt:lpstr>
      <vt:lpstr>Microsoft YaHei</vt:lpstr>
      <vt:lpstr>Arial Unicode MS</vt:lpstr>
      <vt:lpstr>Default Design</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2008-03-24T17:55:28Z</dcterms:created>
  <dcterms:modified xsi:type="dcterms:W3CDTF">2024-09-03T16:02:16Z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2105D08520B643A083AA6079106973EA_12</vt:lpwstr>
  </property>
  <property fmtid="{D5CDD505-2E9C-101B-9397-08002B2CF9AE}" pid="3" name="KSOProductBuildVer">
    <vt:lpwstr>1033-12.2.0.18165</vt:lpwstr>
  </property>
</Properties>
</file>