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8"/>
  </p:notesMasterIdLst>
  <p:sldIdLst>
    <p:sldId id="257" r:id="rId2"/>
    <p:sldId id="260" r:id="rId3"/>
    <p:sldId id="268" r:id="rId4"/>
    <p:sldId id="269" r:id="rId5"/>
    <p:sldId id="256" r:id="rId6"/>
    <p:sldId id="25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262" r:id="rId56"/>
    <p:sldId id="319" r:id="rId57"/>
  </p:sldIdLst>
  <p:sldSz cx="18288000" cy="10287000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87EAFA-37C4-4EDA-A6BA-C945AE82CDAA}">
          <p14:sldIdLst>
            <p14:sldId id="257"/>
            <p14:sldId id="260"/>
            <p14:sldId id="268"/>
            <p14:sldId id="269"/>
            <p14:sldId id="256"/>
            <p14:sldId id="25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  <p14:sldId id="262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4A4"/>
    <a:srgbClr val="92B9E4"/>
    <a:srgbClr val="E4CBC2"/>
    <a:srgbClr val="CD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0E1D-EAA8-4BE2-97C4-E4C04DBC33C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2E43-B9A8-4752-A9C6-8D7186E5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.png"/><Relationship Id="rId12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39.sv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6" Type="http://schemas.openxmlformats.org/officeDocument/2006/relationships/image" Target="../media/image2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jpg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svg"/><Relationship Id="rId12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4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12" Type="http://schemas.openxmlformats.org/officeDocument/2006/relationships/image" Target="../media/image7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0" Type="http://schemas.openxmlformats.org/officeDocument/2006/relationships/image" Target="../media/image11.png"/><Relationship Id="rId9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8" Type="http://schemas.openxmlformats.org/officeDocument/2006/relationships/image" Target="../media/image7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svg"/><Relationship Id="rId10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0153" y="1246037"/>
            <a:ext cx="14276469" cy="6960824"/>
            <a:chOff x="0" y="0"/>
            <a:chExt cx="7099677" cy="403717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7099677" cy="4037175"/>
            </a:xfrm>
            <a:custGeom>
              <a:avLst/>
              <a:gdLst/>
              <a:ahLst/>
              <a:cxnLst/>
              <a:rect l="l" t="t" r="r" b="b"/>
              <a:pathLst>
                <a:path w="7099677" h="4037175">
                  <a:moveTo>
                    <a:pt x="6975217" y="4037175"/>
                  </a:moveTo>
                  <a:lnTo>
                    <a:pt x="124460" y="4037175"/>
                  </a:lnTo>
                  <a:cubicBezTo>
                    <a:pt x="55880" y="4037175"/>
                    <a:pt x="0" y="3981295"/>
                    <a:pt x="0" y="39127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75217" y="0"/>
                  </a:lnTo>
                  <a:cubicBezTo>
                    <a:pt x="7043797" y="0"/>
                    <a:pt x="7099677" y="55880"/>
                    <a:pt x="7099677" y="124460"/>
                  </a:cubicBezTo>
                  <a:lnTo>
                    <a:pt x="7099677" y="3912715"/>
                  </a:lnTo>
                  <a:cubicBezTo>
                    <a:pt x="7099677" y="3981295"/>
                    <a:pt x="7043797" y="4037175"/>
                    <a:pt x="6975217" y="403717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717162" y="917075"/>
            <a:ext cx="14276469" cy="6970349"/>
            <a:chOff x="0" y="0"/>
            <a:chExt cx="7099677" cy="40371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7099677" cy="4037175"/>
            </a:xfrm>
            <a:custGeom>
              <a:avLst/>
              <a:gdLst/>
              <a:ahLst/>
              <a:cxnLst/>
              <a:rect l="l" t="t" r="r" b="b"/>
              <a:pathLst>
                <a:path w="7099677" h="4037175">
                  <a:moveTo>
                    <a:pt x="6975217" y="4037175"/>
                  </a:moveTo>
                  <a:lnTo>
                    <a:pt x="124460" y="4037175"/>
                  </a:lnTo>
                  <a:cubicBezTo>
                    <a:pt x="55880" y="4037175"/>
                    <a:pt x="0" y="3981295"/>
                    <a:pt x="0" y="39127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75217" y="0"/>
                  </a:lnTo>
                  <a:cubicBezTo>
                    <a:pt x="7043797" y="0"/>
                    <a:pt x="7099677" y="55880"/>
                    <a:pt x="7099677" y="124460"/>
                  </a:cubicBezTo>
                  <a:lnTo>
                    <a:pt x="7099677" y="3912715"/>
                  </a:lnTo>
                  <a:cubicBezTo>
                    <a:pt x="7099677" y="3981295"/>
                    <a:pt x="7043797" y="4037175"/>
                    <a:pt x="6975217" y="403717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1951588" y="3147812"/>
            <a:ext cx="13807615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FF3ED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589641" y="1796768"/>
            <a:ext cx="558861" cy="2045264"/>
            <a:chOff x="0" y="0"/>
            <a:chExt cx="660400" cy="241686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4" name="AutoShape 14"/>
          <p:cNvSpPr/>
          <p:nvPr/>
        </p:nvSpPr>
        <p:spPr>
          <a:xfrm>
            <a:off x="17733903" y="2641010"/>
            <a:ext cx="270338" cy="0"/>
          </a:xfrm>
          <a:prstGeom prst="line">
            <a:avLst/>
          </a:prstGeom>
          <a:ln w="6667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7733903" y="2786063"/>
            <a:ext cx="270338" cy="0"/>
          </a:xfrm>
          <a:prstGeom prst="line">
            <a:avLst/>
          </a:prstGeom>
          <a:ln w="6667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7733903" y="2931115"/>
            <a:ext cx="270338" cy="0"/>
          </a:xfrm>
          <a:prstGeom prst="line">
            <a:avLst/>
          </a:prstGeom>
          <a:ln w="6667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4587">
            <a:off x="1717155" y="1909849"/>
            <a:ext cx="14276482" cy="0"/>
          </a:xfrm>
          <a:prstGeom prst="line">
            <a:avLst/>
          </a:prstGeom>
          <a:ln w="38100" cap="rnd">
            <a:solidFill>
              <a:srgbClr val="F6D6E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2117303" y="1236511"/>
            <a:ext cx="309615" cy="30961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657692" y="1236511"/>
            <a:ext cx="309615" cy="30961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198081" y="1236511"/>
            <a:ext cx="309615" cy="30961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42288" y="1207743"/>
            <a:ext cx="399352" cy="39935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249812" y="1207743"/>
            <a:ext cx="415933" cy="41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09655" y="5939828"/>
            <a:ext cx="4303680" cy="4419697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204714" y="6244725"/>
            <a:ext cx="6342659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764" y="3212654"/>
            <a:ext cx="10058400" cy="550510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56491" y="1753666"/>
            <a:ext cx="1454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Vùng làm việc của Excel bao gồm các hàng và cột: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50997" y="6618977"/>
            <a:ext cx="10726680" cy="838200"/>
            <a:chOff x="1312920" y="6819900"/>
            <a:chExt cx="10726680" cy="838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12920" y="6819900"/>
              <a:ext cx="1072668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039600" y="6819900"/>
              <a:ext cx="0" cy="8382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11314553" y="7457177"/>
            <a:ext cx="1600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180297" y="3723377"/>
            <a:ext cx="2748770" cy="1945333"/>
            <a:chOff x="10142220" y="3924300"/>
            <a:chExt cx="2748770" cy="194533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0142220" y="3924300"/>
              <a:ext cx="0" cy="194533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0142220" y="3951495"/>
              <a:ext cx="274877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ed Rectangle 48"/>
          <p:cNvSpPr/>
          <p:nvPr/>
        </p:nvSpPr>
        <p:spPr>
          <a:xfrm>
            <a:off x="13018919" y="3369572"/>
            <a:ext cx="1600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47877" y="8938838"/>
            <a:ext cx="73228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 làm việc của Excel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540883" y="4158767"/>
            <a:ext cx="432973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Được đặt tên theo bảng chữ cái A, B, C, D…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259922" y="8147434"/>
            <a:ext cx="45390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Được đánh số thứ tự 1, 2, 3, 4…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 animBg="1"/>
      <p:bldP spid="49" grpId="0" animBg="1"/>
      <p:bldP spid="50" grpId="0"/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3079" y="6307097"/>
            <a:ext cx="4681538" cy="33484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18414" y="1577739"/>
            <a:ext cx="11684416" cy="125140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Địa chỉ các ô được xác định như sau: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34722" y="6656065"/>
            <a:ext cx="2169463" cy="280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87099" y="8707120"/>
            <a:ext cx="231708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610463" y="3283189"/>
            <a:ext cx="3264843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cột 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670408" y="3240868"/>
            <a:ext cx="3264843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hàng  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lus 31"/>
          <p:cNvSpPr/>
          <p:nvPr/>
        </p:nvSpPr>
        <p:spPr>
          <a:xfrm>
            <a:off x="8239457" y="3240868"/>
            <a:ext cx="1066800" cy="1066800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82691" y="4804033"/>
            <a:ext cx="640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18842" y="6330177"/>
            <a:ext cx="219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Cột A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18842" y="8173720"/>
            <a:ext cx="219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Hàng 15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ight Brace 43"/>
          <p:cNvSpPr/>
          <p:nvPr/>
        </p:nvSpPr>
        <p:spPr>
          <a:xfrm>
            <a:off x="10965959" y="6353037"/>
            <a:ext cx="604051" cy="23769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1945149" y="6807585"/>
            <a:ext cx="3683195" cy="1135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 A15</a:t>
            </a:r>
            <a:endParaRPr lang="en-US" sz="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42" grpId="0" animBg="1"/>
      <p:bldP spid="32" grpId="0" animBg="1"/>
      <p:bldP spid="33" grpId="0"/>
      <p:bldP spid="36" grpId="0"/>
      <p:bldP spid="52" grpId="0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414" y="1571628"/>
            <a:ext cx="989718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Vùng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nhập liệu là nơi nhập dữ liệu cho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đang được chọn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Bảng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chọn: chứa các lệnh và biểu tượng lệnh.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Bảng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tính ở Hình 1 có 2 trang tính. Tên trang tính đang được mở là Sheet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bảng tính có thể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nhiều trang tính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 Tên trang tính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được đặt lại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bởi người dùng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789224" y="3748859"/>
            <a:ext cx="6358992" cy="6253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30000" y="2221684"/>
            <a:ext cx="1219200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71947" y="197741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1568" y="1788726"/>
            <a:ext cx="162595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i="1">
                <a:latin typeface="Arial" panose="020B0604020202020204" pitchFamily="34" charset="0"/>
                <a:cs typeface="Arial" panose="020B0604020202020204" pitchFamily="34" charset="0"/>
              </a:rPr>
              <a:t>Em hãy quan sát Hình 1, trao đổi với bạn bè và cho biết: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761" y="2831284"/>
            <a:ext cx="15818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smtClean="0"/>
              <a:t>Bài tập 1. </a:t>
            </a:r>
            <a:r>
              <a:rPr lang="vi-VN" sz="4000" smtClean="0"/>
              <a:t>Địa </a:t>
            </a:r>
            <a:r>
              <a:rPr lang="vi-VN" sz="4000"/>
              <a:t>chỉ, nội dung dữ liệu của ô tính hiện thời được hiển thị ở đâu</a:t>
            </a:r>
            <a:r>
              <a:rPr lang="vi-VN" sz="4000" smtClean="0"/>
              <a:t>?</a:t>
            </a:r>
            <a:endParaRPr lang="en-US" sz="4000"/>
          </a:p>
        </p:txBody>
      </p:sp>
      <p:sp>
        <p:nvSpPr>
          <p:cNvPr id="18" name="Right Arrow 17"/>
          <p:cNvSpPr/>
          <p:nvPr/>
        </p:nvSpPr>
        <p:spPr>
          <a:xfrm>
            <a:off x="445702" y="5839248"/>
            <a:ext cx="1117970" cy="6537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7934" y="4965110"/>
            <a:ext cx="8928360" cy="31668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Địa chỉ của ô tính hiển thị ở hộp tên. Nội dung của ô tính hiện thời được hiển thị ở vùng nhập liệu.</a:t>
            </a:r>
          </a:p>
        </p:txBody>
      </p:sp>
      <p:pic>
        <p:nvPicPr>
          <p:cNvPr id="31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683898" y="4120868"/>
            <a:ext cx="6654853" cy="61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04687" y="2046651"/>
            <a:ext cx="15586784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2. </a:t>
            </a:r>
            <a:r>
              <a:rPr lang="en-US" sz="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của một cột và một hàng là gì?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1514596" y="494733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Một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9313013" y="494733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Một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509516" y="748792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Một ô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9423724" y="748792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Trang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04687" y="1711097"/>
            <a:ext cx="15586784" cy="208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3. </a:t>
            </a:r>
            <a:r>
              <a:rPr lang="en-US" sz="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chọn ô tính có dữ liệu "Vũ Đình Tuấn" thì nội dung trong hộp tên sẽ là gì?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1514596" y="494733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9313013" y="494733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509516" y="748792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B7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9423724" y="7487920"/>
            <a:ext cx="6452491" cy="147379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04687" y="1111418"/>
            <a:ext cx="15586784" cy="13750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4. </a:t>
            </a:r>
            <a:r>
              <a:rPr lang="en-US" sz="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biểu nào sau đây là sai?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1311604" y="3124488"/>
            <a:ext cx="14902008" cy="178245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Vùng nhập liệu hiển thị dữ liệu trong ô tính đang được chọn và có thể dùng để nhập dữ liệu cho ô tính.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1311604" y="5375045"/>
            <a:ext cx="14902008" cy="178245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Mỗi bảng tính chỉ có tối đa một trang tính.</a:t>
            </a:r>
          </a:p>
        </p:txBody>
      </p:sp>
      <p:sp>
        <p:nvSpPr>
          <p:cNvPr id="37" name="Round Diagonal Corner Rectangle 36"/>
          <p:cNvSpPr/>
          <p:nvPr/>
        </p:nvSpPr>
        <p:spPr>
          <a:xfrm>
            <a:off x="1311604" y="7691643"/>
            <a:ext cx="14902008" cy="178245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C. Địa chỉ của môi ô tính được xác định bởi tên cột và tên hàng.</a:t>
            </a:r>
          </a:p>
        </p:txBody>
      </p:sp>
    </p:spTree>
    <p:extLst>
      <p:ext uri="{BB962C8B-B14F-4D97-AF65-F5344CB8AC3E}">
        <p14:creationId xmlns:p14="http://schemas.microsoft.com/office/powerpoint/2010/main" val="2278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0296" y="212420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KẾT LUẬN 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75556" y="3668366"/>
            <a:ext cx="14308080" cy="44516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 làm việc của bảng tính gồm các cột và các hàng. Giao giữa một cột và một hàng tạo thành một ô tính. Địa chỉ của một ô tính được xác định bởi tên cột và tên hàng.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2931" y="9067799"/>
            <a:ext cx="17859181" cy="1295400"/>
            <a:chOff x="162931" y="9067799"/>
            <a:chExt cx="17859181" cy="12954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10800000">
              <a:off x="17693288" y="9681546"/>
              <a:ext cx="328824" cy="284761"/>
              <a:chOff x="0" y="0"/>
              <a:chExt cx="6350000" cy="54991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845D6F"/>
              </a:solidFill>
            </p:spPr>
          </p:sp>
        </p:grpSp>
        <p:pic>
          <p:nvPicPr>
            <p:cNvPr id="1026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1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03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724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596" y="914399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468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340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12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484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405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7277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149" y="914399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021" y="914399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7228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3100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2021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7893" y="9139852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3765" y="9139851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89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50" name="TextBox 49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Nhập, chỉnh sửa và trình bày dữ liệu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3309" y="3211443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Đọc thông tin mục 2a – SGK tr.35 và trả lời câu hỏi: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7487" y="3108186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9114" y="4557801"/>
            <a:ext cx="10476113" cy="50728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solidFill>
                  <a:schemeClr val="tx1"/>
                </a:solidFill>
              </a:rPr>
              <a:t>Làm </a:t>
            </a:r>
            <a:r>
              <a:rPr lang="vi-VN" sz="4000">
                <a:solidFill>
                  <a:schemeClr val="tx1"/>
                </a:solidFill>
              </a:rPr>
              <a:t>thế nào để chọn một ô tính, một khối ô tính?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solidFill>
                  <a:schemeClr val="tx1"/>
                </a:solidFill>
              </a:rPr>
              <a:t>Để </a:t>
            </a:r>
            <a:r>
              <a:rPr lang="vi-VN" sz="4000">
                <a:solidFill>
                  <a:schemeClr val="tx1"/>
                </a:solidFill>
              </a:rPr>
              <a:t>chọn một ô tính cách xa ô tính đang được chọn ta nên sử dụng chuột hay phím mũi tên trên bàn phím? Tại sao?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01841" y="4022586"/>
            <a:ext cx="3931693" cy="6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7" grpId="0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772531" y="153804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a. Chọn ô tính, khối tính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4199" y="2514143"/>
            <a:ext cx="5091313" cy="35133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4649380" y="3421374"/>
            <a:ext cx="2895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58803" y="6205325"/>
            <a:ext cx="538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ô tính trong Excel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64616" y="1903224"/>
            <a:ext cx="8496060" cy="3090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smtClean="0">
                <a:latin typeface="Arial" panose="020B0604020202020204" pitchFamily="34" charset="0"/>
                <a:cs typeface="Arial" panose="020B0604020202020204" pitchFamily="34" charset="0"/>
              </a:rPr>
              <a:t>Nháy chuột vào ô tính muốn chọn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smtClean="0">
                <a:latin typeface="Arial" panose="020B0604020202020204" pitchFamily="34" charset="0"/>
                <a:cs typeface="Arial" panose="020B0604020202020204" pitchFamily="34" charset="0"/>
              </a:rPr>
              <a:t>Dùng các phím mũi tên trên bàn phím để di chuyển đến ô tính đó.</a:t>
            </a:r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8247" y="5255215"/>
            <a:ext cx="5507607" cy="37814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10618247" y="9298489"/>
            <a:ext cx="538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khối tính trong Excel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8428" y="6881658"/>
            <a:ext cx="8496060" cy="3090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smtClean="0">
                <a:latin typeface="Arial" panose="020B0604020202020204" pitchFamily="34" charset="0"/>
                <a:cs typeface="Arial" panose="020B0604020202020204" pitchFamily="34" charset="0"/>
              </a:rPr>
              <a:t>Kéo thả chuột để tạo ra khối tính.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900" smtClean="0">
                <a:latin typeface="Arial" panose="020B0604020202020204" pitchFamily="34" charset="0"/>
                <a:cs typeface="Arial" panose="020B0604020202020204" pitchFamily="34" charset="0"/>
              </a:rPr>
              <a:t>Nhấn vào ô tính đầu tiên và nhấn phím Shift để di chuyển đến khối.</a:t>
            </a:r>
            <a:endParaRPr 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9293957" y="6910365"/>
            <a:ext cx="1945224" cy="15094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6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33" grpId="0" animBg="1"/>
      <p:bldP spid="38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00578" y="34965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2102" y="1433577"/>
            <a:ext cx="16420982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sát Bảng 1 – SGK tr.33 và cho biết</a:t>
            </a: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58803" y="7832708"/>
            <a:ext cx="15586784" cy="213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làm thế nào để thực hiện các phép tính? Sắp xếp danh sách theo thứ tự điểm số? Em tìm bạn có điểm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nhất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thấp nhất.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64428"/>
              </p:ext>
            </p:extLst>
          </p:nvPr>
        </p:nvGraphicFramePr>
        <p:xfrm>
          <a:off x="314438" y="3083692"/>
          <a:ext cx="16841585" cy="478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106">
                  <a:extLst>
                    <a:ext uri="{9D8B030D-6E8A-4147-A177-3AD203B41FA5}">
                      <a16:colId xmlns:a16="http://schemas.microsoft.com/office/drawing/2014/main" val="2260088643"/>
                    </a:ext>
                  </a:extLst>
                </a:gridCol>
                <a:gridCol w="2877198">
                  <a:extLst>
                    <a:ext uri="{9D8B030D-6E8A-4147-A177-3AD203B41FA5}">
                      <a16:colId xmlns:a16="http://schemas.microsoft.com/office/drawing/2014/main" val="2199608247"/>
                    </a:ext>
                  </a:extLst>
                </a:gridCol>
                <a:gridCol w="3262517">
                  <a:extLst>
                    <a:ext uri="{9D8B030D-6E8A-4147-A177-3AD203B41FA5}">
                      <a16:colId xmlns:a16="http://schemas.microsoft.com/office/drawing/2014/main" val="88084311"/>
                    </a:ext>
                  </a:extLst>
                </a:gridCol>
                <a:gridCol w="2833483">
                  <a:extLst>
                    <a:ext uri="{9D8B030D-6E8A-4147-A177-3AD203B41FA5}">
                      <a16:colId xmlns:a16="http://schemas.microsoft.com/office/drawing/2014/main" val="72533921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3148990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31106024"/>
                    </a:ext>
                  </a:extLst>
                </a:gridCol>
                <a:gridCol w="2675481">
                  <a:extLst>
                    <a:ext uri="{9D8B030D-6E8A-4147-A177-3AD203B41FA5}">
                      <a16:colId xmlns:a16="http://schemas.microsoft.com/office/drawing/2014/main" val="28395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 và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tên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xuyên 1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xuyên 2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kì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cuối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kì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bình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môn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938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Kiều An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9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Vũ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Thị Bình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7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Hạnh Chi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08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Bùi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Văn Dũng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97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Văn Hiệp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8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 Thị</a:t>
                      </a:r>
                      <a:r>
                        <a:rPr lang="en-US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8781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trung bình</a:t>
                      </a:r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607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7195" y="2462768"/>
            <a:ext cx="11430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BẢNG ĐIỂM HỌC KÌ I MÔN TIN HỌC CỦA TỔ 1</a:t>
            </a:r>
            <a:endParaRPr lang="en-US" sz="2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772531" y="153804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a. Chọn ô tính, khối tính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93014" y="3695700"/>
            <a:ext cx="8545973" cy="6270608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9138987" y="2643527"/>
            <a:ext cx="7472643" cy="6425111"/>
          </a:xfrm>
          <a:prstGeom prst="wedgeRoundRectCallout">
            <a:avLst>
              <a:gd name="adj1" fmla="val -54008"/>
              <a:gd name="adj2" fmla="val 3546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Để chọn một ô tính cách xa ô tính đang được chọn ta nên sử dụng chuột thay vì phím mũi tên trên bàn phím vì sử dụng chuột sẽ nhanh hơn.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772531" y="153804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a. Chọn ô tính, khối tính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31" y="2878037"/>
            <a:ext cx="15586784" cy="482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ô tính là một vùng hình chữ nhật gồm nhiều ô tính liền kề nhau. Địa chỉ của khối ô tính có dạng &lt;địa chỉ của ô tính ở góc trái trên&gt; : &lt;địa chỉ của ô tính ở góc phải dưới&gt;.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Ngoài 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các cách chọn ô tính trong SGK, em có thể chọn ô tính bằng cách gõ địa chỉ ô tính vào Hộp tên</a:t>
            </a: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2931" y="9067799"/>
            <a:ext cx="17859181" cy="1295400"/>
            <a:chOff x="162931" y="9067799"/>
            <a:chExt cx="17859181" cy="1295400"/>
          </a:xfrm>
        </p:grpSpPr>
        <p:grpSp>
          <p:nvGrpSpPr>
            <p:cNvPr id="33" name="Group 5"/>
            <p:cNvGrpSpPr>
              <a:grpSpLocks noChangeAspect="1"/>
            </p:cNvGrpSpPr>
            <p:nvPr/>
          </p:nvGrpSpPr>
          <p:grpSpPr>
            <a:xfrm rot="-10800000">
              <a:off x="17693288" y="9681546"/>
              <a:ext cx="328824" cy="284761"/>
              <a:chOff x="0" y="0"/>
              <a:chExt cx="6350000" cy="5499100"/>
            </a:xfrm>
          </p:grpSpPr>
          <p:sp>
            <p:nvSpPr>
              <p:cNvPr id="51" name="Freeform 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845D6F"/>
              </a:solidFill>
            </p:spPr>
          </p:sp>
        </p:grpSp>
        <p:pic>
          <p:nvPicPr>
            <p:cNvPr id="34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1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03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724" y="907194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596" y="914399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468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340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12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484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405" y="907194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7277" y="914399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149" y="914399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021" y="914399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7228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3100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2021" y="9067799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7893" y="9139852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Flower 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3765" y="9139851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8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4" name="Rounded Rectangle 13"/>
          <p:cNvSpPr/>
          <p:nvPr/>
        </p:nvSpPr>
        <p:spPr>
          <a:xfrm>
            <a:off x="1125031" y="707083"/>
            <a:ext cx="15210241" cy="2869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</a:rPr>
              <a:t>Bài tập 1: </a:t>
            </a:r>
            <a:r>
              <a:rPr lang="vi-VN" sz="4000">
                <a:solidFill>
                  <a:schemeClr val="tx1"/>
                </a:solidFill>
              </a:rPr>
              <a:t>Khi tạo trang tính mới, mặc định ô tính A1 là ô tính đang được chọn (xem Hình 2). Em hãy chỉ ra thao tác cần thực hiện để chọn lần lượt các ô tính A2, B1, C5.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458" y="4384006"/>
            <a:ext cx="8564459" cy="35642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699192" y="8755570"/>
            <a:ext cx="586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tính mới được tạo 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9982200" y="4000500"/>
            <a:ext cx="7008623" cy="1676400"/>
          </a:xfrm>
          <a:prstGeom prst="wedgeRoundRectCallout">
            <a:avLst>
              <a:gd name="adj1" fmla="val -58233"/>
              <a:gd name="adj2" fmla="val 454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C1. Nháy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vào các ô </a:t>
            </a:r>
            <a:endParaRPr lang="en-US" sz="35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B1, B2, C5.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9951720" y="6100707"/>
            <a:ext cx="7008623" cy="1676400"/>
          </a:xfrm>
          <a:prstGeom prst="wedgeRoundRectCallout">
            <a:avLst>
              <a:gd name="adj1" fmla="val -60842"/>
              <a:gd name="adj2" fmla="val 11522"/>
              <a:gd name="adj3" fmla="val 16667"/>
            </a:avLst>
          </a:prstGeom>
          <a:solidFill>
            <a:srgbClr val="FFFF66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C2. Dùng các phím mũi tên trên bàn phím để di </a:t>
            </a: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chuyển. 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9982200" y="8200914"/>
            <a:ext cx="7008623" cy="1676400"/>
          </a:xfrm>
          <a:prstGeom prst="wedgeRoundRectCallout">
            <a:avLst>
              <a:gd name="adj1" fmla="val -58813"/>
              <a:gd name="adj2" fmla="val -418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C3. Nhập A2, B1, B2, C5 vào ô </a:t>
            </a:r>
            <a:r>
              <a: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tên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5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52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4" name="Rounded Rectangle 13"/>
          <p:cNvSpPr/>
          <p:nvPr/>
        </p:nvSpPr>
        <p:spPr>
          <a:xfrm>
            <a:off x="1501574" y="1104900"/>
            <a:ext cx="14297421" cy="2013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</a:rPr>
              <a:t>Bài tập 2: </a:t>
            </a:r>
            <a:r>
              <a:rPr lang="vi-VN" sz="4000">
                <a:solidFill>
                  <a:schemeClr val="tx1"/>
                </a:solidFill>
              </a:rPr>
              <a:t>Em hãy nêu thao tác để chọn từng khối ô tính </a:t>
            </a:r>
            <a:r>
              <a:rPr lang="vi-VN" sz="4000" smtClean="0">
                <a:solidFill>
                  <a:schemeClr val="tx1"/>
                </a:solidFill>
              </a:rPr>
              <a:t>A1:D1</a:t>
            </a:r>
            <a:r>
              <a:rPr lang="vi-VN" sz="4000">
                <a:solidFill>
                  <a:schemeClr val="tx1"/>
                </a:solidFill>
              </a:rPr>
              <a:t>; E2:E6.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6119" y="3550202"/>
            <a:ext cx="7382586" cy="6416106"/>
          </a:xfrm>
          <a:prstGeom prst="roundRect">
            <a:avLst>
              <a:gd name="adj" fmla="val 7387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</a:t>
            </a: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A1:D1</a:t>
            </a:r>
            <a:endParaRPr lang="en-US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Chọn ô tính A1 (hoặc D1), kéo thả chuột đến ô D1 (hoặc A1</a:t>
            </a: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Chọn ô tính A1 (hoặc D1), nhấn giữ phím Shift và dùng mũi tên để di chuyển đến ô tính D1 (hoặc A1).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34279" y="3550202"/>
            <a:ext cx="7382586" cy="6416106"/>
          </a:xfrm>
          <a:prstGeom prst="roundRect">
            <a:avLst>
              <a:gd name="adj" fmla="val 7387"/>
            </a:avLst>
          </a:prstGeom>
          <a:solidFill>
            <a:srgbClr val="FFC4A4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E2: </a:t>
            </a: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</a:t>
            </a:r>
            <a:endParaRPr lang="en-US" sz="3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Chọn ô tính E2 (hoặc E6), kéo thả chuột đến ô E6 (hoặc E2</a:t>
            </a: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Chọn ô tính E2 (hoặc E6), nhấn giữ phím Shift và dùng mũi tên để di chuyển đến ô tính E2 (hoặc E6).</a:t>
            </a:r>
          </a:p>
        </p:txBody>
      </p:sp>
    </p:spTree>
    <p:extLst>
      <p:ext uri="{BB962C8B-B14F-4D97-AF65-F5344CB8AC3E}">
        <p14:creationId xmlns:p14="http://schemas.microsoft.com/office/powerpoint/2010/main" val="42186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1853309" y="2561552"/>
            <a:ext cx="1271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thông tin mục 2b – SGK tr.36 và trả lời câu hỏi:</a:t>
            </a:r>
          </a:p>
        </p:txBody>
      </p:sp>
      <p:sp>
        <p:nvSpPr>
          <p:cNvPr id="15" name="Pentagon 14"/>
          <p:cNvSpPr/>
          <p:nvPr/>
        </p:nvSpPr>
        <p:spPr>
          <a:xfrm>
            <a:off x="0" y="948919"/>
            <a:ext cx="6314441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1494" y="2482407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33679" y="3763439"/>
            <a:ext cx="13215992" cy="1708432"/>
            <a:chOff x="1843839" y="4110894"/>
            <a:chExt cx="13215992" cy="1708432"/>
          </a:xfrm>
        </p:grpSpPr>
        <p:sp>
          <p:nvSpPr>
            <p:cNvPr id="16" name="Rounded Rectangle 15"/>
            <p:cNvSpPr/>
            <p:nvPr/>
          </p:nvSpPr>
          <p:spPr>
            <a:xfrm>
              <a:off x="2410631" y="4110894"/>
              <a:ext cx="12649200" cy="17084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mấy cách nhập dữ liệu vào ô tính?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843839" y="4392535"/>
              <a:ext cx="1081106" cy="10341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3519" y="5951946"/>
            <a:ext cx="13215992" cy="1765751"/>
            <a:chOff x="1843839" y="4110893"/>
            <a:chExt cx="13215992" cy="1765751"/>
          </a:xfrm>
        </p:grpSpPr>
        <p:sp>
          <p:nvSpPr>
            <p:cNvPr id="34" name="Rounded Rectangle 33"/>
            <p:cNvSpPr/>
            <p:nvPr/>
          </p:nvSpPr>
          <p:spPr>
            <a:xfrm>
              <a:off x="2410631" y="4110893"/>
              <a:ext cx="12649200" cy="17657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Ta cần lưu ý điều gì khi nhập dữ liệu </a:t>
              </a:r>
              <a:endParaRPr lang="en-US" sz="400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  <a:cs typeface="Arial" panose="020B0604020202020204" pitchFamily="34" charset="0"/>
                </a:rPr>
                <a:t>kiểu ngày </a:t>
              </a: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vào ô tính?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843839" y="4392535"/>
              <a:ext cx="1081106" cy="10341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35257" y="8154379"/>
            <a:ext cx="13214414" cy="1881139"/>
            <a:chOff x="1843839" y="3999939"/>
            <a:chExt cx="13214414" cy="1881139"/>
          </a:xfrm>
        </p:grpSpPr>
        <p:sp>
          <p:nvSpPr>
            <p:cNvPr id="37" name="Rounded Rectangle 36"/>
            <p:cNvSpPr/>
            <p:nvPr/>
          </p:nvSpPr>
          <p:spPr>
            <a:xfrm>
              <a:off x="2409053" y="3999939"/>
              <a:ext cx="12649200" cy="188113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Mặc định phần mềm bảng tính căn lề dữ liệu kiểu </a:t>
              </a:r>
              <a:endParaRPr lang="en-US" sz="400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  <a:cs typeface="Arial" panose="020B0604020202020204" pitchFamily="34" charset="0"/>
                </a:rPr>
                <a:t>kí </a:t>
              </a: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tự, kiểu số, kiểu ngày như thế nào?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843839" y="4392535"/>
              <a:ext cx="1081106" cy="10341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663749" y="2831284"/>
            <a:ext cx="12712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Có 2 cách để nhập dữ liệu vào ô tính: </a:t>
            </a: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611" y="1640171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. Nhập dữ liệu cho ô tính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07292" y="3812876"/>
            <a:ext cx="45719" cy="61661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08976" y="3976231"/>
            <a:ext cx="7760284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Nhập dữ liệu thông qua vùng nhập liệu: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 tính cần nhập dữ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liệu.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Nháy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chuột vào vùng nhập liệu, gõ dữ liệu, rồi gõ phím Enter để hoàn tất.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4877" y="4120868"/>
            <a:ext cx="77602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Nhập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dữ liệu trực tiếp vào ô tính: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 tính cần nhập dữ liệu.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Gõ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dữ liệu, rồi gõ phím Enter để hoàn tất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20" grpId="0" animBg="1"/>
      <p:bldP spid="21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9" name="TextBox 38"/>
          <p:cNvSpPr txBox="1"/>
          <p:nvPr/>
        </p:nvSpPr>
        <p:spPr>
          <a:xfrm>
            <a:off x="777611" y="1640171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. Nhập dữ liệu cho ô tính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772531" y="2640007"/>
            <a:ext cx="2961270" cy="976354"/>
          </a:xfrm>
          <a:prstGeom prst="flowChartPunchedTap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77360" y="4148994"/>
            <a:ext cx="6477000" cy="163223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ngày, tháng, năm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121273" y="4814977"/>
            <a:ext cx="1219200" cy="4978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124867" y="4534223"/>
            <a:ext cx="6739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Tháng / Ngày / Năm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41056" y="6401141"/>
            <a:ext cx="4213304" cy="1170940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kiểu chữ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396035" y="6401140"/>
            <a:ext cx="4213304" cy="117094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kiểu số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6651" y="8430440"/>
            <a:ext cx="316211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Căn lề trái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533408" y="7704160"/>
            <a:ext cx="228600" cy="62976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047056" y="8440511"/>
            <a:ext cx="316211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Căn lề phải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11513812" y="7704160"/>
            <a:ext cx="228600" cy="62976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/>
      <p:bldP spid="31" grpId="0" animBg="1"/>
      <p:bldP spid="32" grpId="0" animBg="1"/>
      <p:bldP spid="17" grpId="0" animBg="1"/>
      <p:bldP spid="18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99" y="4689376"/>
            <a:ext cx="7831501" cy="462856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3" name="Pentagon 32"/>
          <p:cNvSpPr/>
          <p:nvPr/>
        </p:nvSpPr>
        <p:spPr>
          <a:xfrm>
            <a:off x="0" y="948919"/>
            <a:ext cx="6314441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298" y="2395910"/>
            <a:ext cx="15942879" cy="1652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Bài tập 1: </a:t>
            </a:r>
            <a:r>
              <a:rPr lang="vi-VN" sz="4000">
                <a:solidFill>
                  <a:schemeClr val="tx1"/>
                </a:solidFill>
              </a:rPr>
              <a:t>Em hãy nêu các bước nhập dữ liệu cho ô tính.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4594" y="4610101"/>
            <a:ext cx="9276005" cy="4787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</a:rPr>
              <a:t>Bài tập 2: </a:t>
            </a:r>
            <a:r>
              <a:rPr lang="vi-VN" sz="4000" b="1" i="1">
                <a:solidFill>
                  <a:schemeClr val="tx1"/>
                </a:solidFill>
              </a:rPr>
              <a:t>Hình 1</a:t>
            </a:r>
            <a:r>
              <a:rPr lang="vi-VN" sz="4000">
                <a:solidFill>
                  <a:schemeClr val="tx1"/>
                </a:solidFill>
              </a:rPr>
              <a:t> là một bảng tính với các dữ liệu được tự động căn lề theo mặc định. Em hãy cho biết kiểu dữ liệu ở các khối ô tính A5:A7; B5:B7; C5:C7; A4:F4.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2667000" y="1815443"/>
            <a:ext cx="1066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Các cách nhập dữ liệu cho ô tính: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6971" y="3265440"/>
            <a:ext cx="7784481" cy="6416106"/>
          </a:xfrm>
          <a:prstGeom prst="roundRect">
            <a:avLst>
              <a:gd name="adj" fmla="val 7387"/>
            </a:avLst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Nhập dữ liệu trực tiếp 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tính cần nhập dữ liệu.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liệu, rồi nhấn phím Enter để hoàn tất.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048055" y="3265440"/>
            <a:ext cx="7784481" cy="6416106"/>
          </a:xfrm>
          <a:prstGeom prst="roundRect">
            <a:avLst>
              <a:gd name="adj" fmla="val 7387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2: Nhập dữ liệu thông qua vùng nhập liệu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cần nhập dữ liệu.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vào vùng nhập liệu, gõ dữ liệu rồi gõ phím Enter để hoàn tất</a:t>
            </a:r>
          </a:p>
        </p:txBody>
      </p:sp>
      <p:sp>
        <p:nvSpPr>
          <p:cNvPr id="15" name="Pentagon 14"/>
          <p:cNvSpPr/>
          <p:nvPr/>
        </p:nvSpPr>
        <p:spPr>
          <a:xfrm>
            <a:off x="0" y="1714499"/>
            <a:ext cx="2362200" cy="1005437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 animBg="1"/>
      <p:bldP spid="3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3" name="Pentagon 32"/>
          <p:cNvSpPr/>
          <p:nvPr/>
        </p:nvSpPr>
        <p:spPr>
          <a:xfrm>
            <a:off x="0" y="1714499"/>
            <a:ext cx="2362200" cy="1005437"/>
          </a:xfrm>
          <a:prstGeom prst="homePlat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56052" y="2707236"/>
            <a:ext cx="3404491" cy="13146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A5:A7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056052" y="4384760"/>
            <a:ext cx="3404491" cy="13146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B5:B7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56052" y="6062284"/>
            <a:ext cx="3404491" cy="13146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C5:C7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56052" y="7728569"/>
            <a:ext cx="3404491" cy="13146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A4:F4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35986" y="3048572"/>
            <a:ext cx="1981200" cy="5775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75217" y="2866314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Dữ liệu kiểu số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235986" y="4739699"/>
            <a:ext cx="1981200" cy="5775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7229893" y="6395370"/>
            <a:ext cx="1981200" cy="5775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7241066" y="8129498"/>
            <a:ext cx="1981200" cy="5775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875217" y="4592509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Dữ liệu kiểu chữ 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75217" y="6291739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Dữ liệu kiểu ngày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35322" y="7545600"/>
            <a:ext cx="769957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Dữ liệu kiểu số, kiểu chữ, kiểu ngày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35" grpId="0" animBg="1"/>
      <p:bldP spid="36" grpId="0" animBg="1"/>
      <p:bldP spid="37" grpId="0" animBg="1"/>
      <p:bldP spid="14" grpId="0" animBg="1"/>
      <p:bldP spid="15" grpId="0"/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00578" y="34965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2475" y="4762499"/>
            <a:ext cx="7141724" cy="4020791"/>
          </a:xfrm>
          <a:prstGeom prst="rect">
            <a:avLst/>
          </a:prstGeom>
        </p:spPr>
      </p:pic>
      <p:pic>
        <p:nvPicPr>
          <p:cNvPr id="1026" name="Picture 2" descr="Soạn thảo văn bản là gì? Những điều cần biết trong soạn thảo văn bả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78" y="4486559"/>
            <a:ext cx="6532386" cy="45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123008" y="2019300"/>
            <a:ext cx="14097000" cy="2101568"/>
          </a:xfrm>
          <a:prstGeom prst="wedgeRoundRectCallout">
            <a:avLst>
              <a:gd name="adj1" fmla="val -52545"/>
              <a:gd name="adj2" fmla="val -51594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Mỗi phần mềm ứng dụng được tạo ra để giúp người dùng xử lí công việc cụ thể nào đó trên máy tính: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8591409"/>
            <a:ext cx="548640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smtClean="0">
                <a:latin typeface="Arial" panose="020B0604020202020204" pitchFamily="34" charset="0"/>
                <a:cs typeface="Arial" panose="020B0604020202020204" pitchFamily="34" charset="0"/>
              </a:rPr>
              <a:t>Phần mềm trình chiếu</a:t>
            </a:r>
          </a:p>
          <a:p>
            <a:pPr algn="ctr"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Thiết kế các bài thuyết trình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58624" y="8591409"/>
            <a:ext cx="6172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smtClean="0">
                <a:latin typeface="Arial" panose="020B0604020202020204" pitchFamily="34" charset="0"/>
                <a:cs typeface="Arial" panose="020B0604020202020204" pitchFamily="34" charset="0"/>
              </a:rPr>
              <a:t>Phần mềm soạn thảo</a:t>
            </a:r>
          </a:p>
          <a:p>
            <a:pPr algn="ctr"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Soạn thảo, chỉnh sửa các văn bản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44" name="Pentagon 43"/>
          <p:cNvSpPr/>
          <p:nvPr/>
        </p:nvSpPr>
        <p:spPr>
          <a:xfrm>
            <a:off x="0" y="1667001"/>
            <a:ext cx="4866641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6768" y="2919584"/>
            <a:ext cx="142262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smtClean="0">
                <a:latin typeface="Arial" panose="020B0604020202020204" pitchFamily="34" charset="0"/>
                <a:cs typeface="Arial" panose="020B0604020202020204" pitchFamily="34" charset="0"/>
              </a:rPr>
              <a:t>Đọc thông tin mục 2c, 2d – SGK tr.36, 37 và trả lời câu hỏi:</a:t>
            </a:r>
            <a:endParaRPr lang="en-US" sz="4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7487" y="2831500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2432" y="4686300"/>
            <a:ext cx="7270967" cy="4995246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b="1"/>
              <a:t>Nhóm 1: </a:t>
            </a:r>
            <a:endParaRPr lang="en-US" sz="3500" b="1" smtClean="0"/>
          </a:p>
          <a:p>
            <a:pPr algn="just">
              <a:lnSpc>
                <a:spcPct val="150000"/>
              </a:lnSpc>
            </a:pPr>
            <a:r>
              <a:rPr lang="vi-VN" sz="3500" smtClean="0"/>
              <a:t>Có </a:t>
            </a:r>
            <a:r>
              <a:rPr lang="vi-VN" sz="3500"/>
              <a:t>mấy cách nhập dữ liệu vào ô tính. Nêu các cách nhập dữ liệu đó. Nếu em muốn nhập nội dung dữ liệu trong ô tính dài thì em cần lưu ý điều gì?</a:t>
            </a:r>
            <a:endParaRPr lang="en-US" sz="3500"/>
          </a:p>
        </p:txBody>
      </p:sp>
      <p:sp>
        <p:nvSpPr>
          <p:cNvPr id="46" name="Rounded Rectangle 45"/>
          <p:cNvSpPr/>
          <p:nvPr/>
        </p:nvSpPr>
        <p:spPr>
          <a:xfrm>
            <a:off x="9040965" y="4686300"/>
            <a:ext cx="7270967" cy="499524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b="1"/>
              <a:t>Nhóm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500" b="1" smtClean="0"/>
              <a:t>: </a:t>
            </a:r>
            <a:endParaRPr lang="en-US" sz="3500" b="1" smtClean="0"/>
          </a:p>
          <a:p>
            <a:pPr algn="just">
              <a:lnSpc>
                <a:spcPct val="150000"/>
              </a:lnSpc>
            </a:pPr>
            <a:r>
              <a:rPr lang="vi-VN" sz="3500"/>
              <a:t>Nêu các bước định dạng dữ liệu kiểu số. Nhóm lệnh </a:t>
            </a:r>
            <a:r>
              <a:rPr lang="vi-VN" sz="3500" b="1" i="1"/>
              <a:t>Home </a:t>
            </a:r>
            <a:r>
              <a:rPr lang="vi-VN" sz="3500" b="1" i="1" smtClean="0"/>
              <a:t>&gt; </a:t>
            </a:r>
            <a:r>
              <a:rPr lang="vi-VN" sz="3500" b="1" i="1"/>
              <a:t>Number</a:t>
            </a:r>
            <a:r>
              <a:rPr lang="vi-VN" sz="3500"/>
              <a:t> cho phép định dạng dữ liệu kiểu số như thế nào?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3638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2" grpId="0"/>
      <p:bldP spid="45" grpId="0" animBg="1"/>
      <p:bldP spid="16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44" name="Pentagon 43"/>
          <p:cNvSpPr/>
          <p:nvPr/>
        </p:nvSpPr>
        <p:spPr>
          <a:xfrm>
            <a:off x="0" y="1667001"/>
            <a:ext cx="4866641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6768" y="2919584"/>
            <a:ext cx="142262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smtClean="0">
                <a:latin typeface="Arial" panose="020B0604020202020204" pitchFamily="34" charset="0"/>
                <a:cs typeface="Arial" panose="020B0604020202020204" pitchFamily="34" charset="0"/>
              </a:rPr>
              <a:t>Đọc thông tin mục 2c, 2d – SGK tr.36, 37 và trả lời câu hỏi:</a:t>
            </a:r>
            <a:endParaRPr lang="en-US" sz="4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7487" y="2831500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7410" y="4965109"/>
            <a:ext cx="7250355" cy="3928446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b="1"/>
              <a:t>Nhóm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500" b="1" smtClean="0"/>
              <a:t>: </a:t>
            </a:r>
            <a:endParaRPr lang="en-US" sz="3500" b="1" smtClean="0"/>
          </a:p>
          <a:p>
            <a:pPr algn="just">
              <a:lnSpc>
                <a:spcPct val="150000"/>
              </a:lnSpc>
            </a:pPr>
            <a:r>
              <a:rPr lang="vi-VN" sz="3500"/>
              <a:t>Nêu các bước định dạng dữ liệu kiểu số kèm theo kí hiệu tiền tệ VND.</a:t>
            </a:r>
            <a:endParaRPr lang="en-US" sz="3500"/>
          </a:p>
        </p:txBody>
      </p:sp>
      <p:sp>
        <p:nvSpPr>
          <p:cNvPr id="46" name="Rounded Rectangle 45"/>
          <p:cNvSpPr/>
          <p:nvPr/>
        </p:nvSpPr>
        <p:spPr>
          <a:xfrm>
            <a:off x="9066365" y="4965110"/>
            <a:ext cx="6990132" cy="392844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b="1"/>
              <a:t>Nhóm </a:t>
            </a: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500" b="1" smtClean="0"/>
              <a:t>: </a:t>
            </a:r>
            <a:endParaRPr lang="en-US" sz="3500" b="1" smtClean="0"/>
          </a:p>
          <a:p>
            <a:pPr algn="just">
              <a:lnSpc>
                <a:spcPct val="150000"/>
              </a:lnSpc>
            </a:pPr>
            <a:r>
              <a:rPr lang="vi-VN" sz="3500"/>
              <a:t>Nêu các bước định dạng dữ liệu kiểu ngày.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22794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1004687" y="2487338"/>
            <a:ext cx="1581894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Có 2 cách </a:t>
            </a: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chỉnh sửa dữ liệu ở ô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Chỉnh sửa dữ liệu trực tiếp tại ô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Nháy đúp chuột vào ô tính để làm xuất hiện con trỏ soạn thảo.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Thực hiện chỉnh sửa dữ liệu, gõ phím Enter để hoàn tất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Chỉnh sửa dữ liệu cho ô tính thông qua vùng nhập liệu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Chọn ô tính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Nháy chuột vào vùng nhập liệu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+ Thực hiện chỉnh sửa dữ liệu, gõ phím Enter để hoàn tất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c. Chỉnh sửa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c. Chỉnh sửa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411911" y="3294357"/>
            <a:ext cx="6578912" cy="699264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09767" y="3705648"/>
            <a:ext cx="8557905" cy="4920968"/>
            <a:chOff x="1009767" y="3705648"/>
            <a:chExt cx="8557905" cy="4920968"/>
          </a:xfrm>
        </p:grpSpPr>
        <p:grpSp>
          <p:nvGrpSpPr>
            <p:cNvPr id="14" name="Group 13"/>
            <p:cNvGrpSpPr/>
            <p:nvPr/>
          </p:nvGrpSpPr>
          <p:grpSpPr>
            <a:xfrm>
              <a:off x="1009767" y="3705648"/>
              <a:ext cx="8557905" cy="4920968"/>
              <a:chOff x="777611" y="4610100"/>
              <a:chExt cx="8557905" cy="492096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77611" y="4610100"/>
                <a:ext cx="8366389" cy="46923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69127" y="4838700"/>
                <a:ext cx="8366389" cy="46923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80636" y="4387606"/>
              <a:ext cx="742116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LƯU Ý: 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nội dung dữ liệu trong ô tính dài thì nên chỉnh sửa dữ liệu thông qua vùng nhập liệu.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0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528250" y="3048028"/>
            <a:ext cx="9159059" cy="607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 smtClean="0">
                <a:cs typeface="Arial" panose="020B0604020202020204" pitchFamily="34" charset="0"/>
              </a:rPr>
              <a:t>Các </a:t>
            </a:r>
            <a:r>
              <a:rPr lang="vi-VN" sz="4000">
                <a:cs typeface="Arial" panose="020B0604020202020204" pitchFamily="34" charset="0"/>
              </a:rPr>
              <a:t>bước định dạng dữ liệu kiểu số:</a:t>
            </a: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Chọn </a:t>
            </a:r>
            <a:r>
              <a:rPr lang="vi-VN" sz="4000">
                <a:cs typeface="Arial" panose="020B0604020202020204" pitchFamily="34" charset="0"/>
              </a:rPr>
              <a:t>ô tính (hoặc khối ô tính) cần định dạng dữ </a:t>
            </a:r>
            <a:r>
              <a:rPr lang="vi-VN" sz="4000" smtClean="0">
                <a:cs typeface="Arial" panose="020B0604020202020204" pitchFamily="34" charset="0"/>
              </a:rPr>
              <a:t>liệu.</a:t>
            </a:r>
            <a:endParaRPr lang="en-US" sz="4000" smtClean="0"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Mở </a:t>
            </a:r>
            <a:r>
              <a:rPr lang="vi-VN" sz="4000">
                <a:cs typeface="Arial" panose="020B0604020202020204" pitchFamily="34" charset="0"/>
              </a:rPr>
              <a:t>bảng chọn Home và sử dụng các nút lệnh trong nhóm lệnh </a:t>
            </a:r>
            <a:r>
              <a:rPr lang="vi-VN" sz="4000" smtClean="0">
                <a:cs typeface="Arial" panose="020B0604020202020204" pitchFamily="34" charset="0"/>
              </a:rPr>
              <a:t>Number</a:t>
            </a:r>
            <a:r>
              <a:rPr lang="en-US" sz="4000" smtClean="0">
                <a:cs typeface="Arial" panose="020B0604020202020204" pitchFamily="34" charset="0"/>
              </a:rPr>
              <a:t>.</a:t>
            </a:r>
            <a:endParaRPr lang="vi-VN" sz="400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d. Định dạng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70" y="3538220"/>
            <a:ext cx="7127525" cy="55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460480" y="2587523"/>
            <a:ext cx="915905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 smtClean="0">
                <a:cs typeface="Arial" panose="020B0604020202020204" pitchFamily="34" charset="0"/>
              </a:rPr>
              <a:t>Các </a:t>
            </a:r>
            <a:r>
              <a:rPr lang="vi-VN" sz="4000">
                <a:cs typeface="Arial" panose="020B0604020202020204" pitchFamily="34" charset="0"/>
              </a:rPr>
              <a:t>bước định dạng dữ liệu kiểu số kèm theo kí hiệu tiền tệ VND:</a:t>
            </a: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Chọn </a:t>
            </a:r>
            <a:r>
              <a:rPr lang="vi-VN" sz="4000">
                <a:cs typeface="Arial" panose="020B0604020202020204" pitchFamily="34" charset="0"/>
              </a:rPr>
              <a:t>ô tính (hoặc khối ô tính) cần định dạng dữ </a:t>
            </a:r>
            <a:r>
              <a:rPr lang="vi-VN" sz="4000" smtClean="0">
                <a:cs typeface="Arial" panose="020B0604020202020204" pitchFamily="34" charset="0"/>
              </a:rPr>
              <a:t>liệu.</a:t>
            </a:r>
            <a:endParaRPr lang="en-US" sz="4000" smtClean="0"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Chọn </a:t>
            </a:r>
            <a:r>
              <a:rPr lang="vi-VN" sz="4000">
                <a:cs typeface="Arial" panose="020B0604020202020204" pitchFamily="34" charset="0"/>
              </a:rPr>
              <a:t>Home, nháy chuột vào mũi tên ở góc phải dưới nhóm lệnh Number.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d. Định dạng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381" y="1672016"/>
            <a:ext cx="5624545" cy="3406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57" y="5555453"/>
            <a:ext cx="576072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454138" y="2515278"/>
            <a:ext cx="915905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>
                <a:cs typeface="Arial" panose="020B0604020202020204" pitchFamily="34" charset="0"/>
              </a:rPr>
              <a:t>Trong hộp thoại Format Cells mở ra, lần lượt thực hiện các bước để chọn kí hiệu tiền tệ VND: </a:t>
            </a:r>
            <a:endParaRPr lang="en-US" sz="4000" smtClean="0"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000" smtClean="0">
                <a:cs typeface="Arial" panose="020B0604020202020204" pitchFamily="34" charset="0"/>
              </a:rPr>
              <a:t>Chọn </a:t>
            </a:r>
            <a:r>
              <a:rPr lang="vi-VN" sz="4000">
                <a:cs typeface="Arial" panose="020B0604020202020204" pitchFamily="34" charset="0"/>
              </a:rPr>
              <a:t>Currency → Nháy chuột vào mũi tên để mở bảng chọn kí hiệu tiền tệ VND → Chọn OK</a:t>
            </a:r>
            <a:r>
              <a:rPr lang="vi-VN" sz="4000" smtClean="0">
                <a:cs typeface="Arial" panose="020B0604020202020204" pitchFamily="34" charset="0"/>
              </a:rPr>
              <a:t>.</a:t>
            </a:r>
            <a:endParaRPr lang="en-US" sz="4000" smtClean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d. Định dạng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8257" y="2831284"/>
            <a:ext cx="7377626" cy="647791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0327040" y="6640523"/>
            <a:ext cx="77253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0771019" y="4530571"/>
            <a:ext cx="468050" cy="2109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6022867" y="6259523"/>
            <a:ext cx="77253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12292532" y="8356600"/>
            <a:ext cx="77253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>
          <a:xfrm flipH="1" flipV="1">
            <a:off x="14356318" y="5162297"/>
            <a:ext cx="1779684" cy="1208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6"/>
          </p:cNvCxnSpPr>
          <p:nvPr/>
        </p:nvCxnSpPr>
        <p:spPr>
          <a:xfrm>
            <a:off x="13065064" y="8737600"/>
            <a:ext cx="2106170" cy="188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464298" y="2406046"/>
            <a:ext cx="11204462" cy="114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>
                <a:cs typeface="Arial" panose="020B0604020202020204" pitchFamily="34" charset="0"/>
              </a:rPr>
              <a:t>Các bước định dạng dữ liệu kiểu ngày</a:t>
            </a:r>
            <a:r>
              <a:rPr lang="vi-VN" sz="4000" smtClean="0">
                <a:cs typeface="Arial" panose="020B0604020202020204" pitchFamily="34" charset="0"/>
              </a:rPr>
              <a:t>:</a:t>
            </a:r>
            <a:endParaRPr lang="en-US" sz="4000" smtClean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298" y="1654236"/>
            <a:ext cx="7294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d. Định dạng dữ liệu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2089" y="4347444"/>
            <a:ext cx="6573193" cy="16322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tính cần định dạng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701" y="3848100"/>
            <a:ext cx="7132118" cy="624730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9200547" y="5918360"/>
            <a:ext cx="9300" cy="21067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14401" y="6971752"/>
            <a:ext cx="6597869" cy="18213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cửa sổ Format Cells chọn như sau: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365622" y="8025145"/>
            <a:ext cx="1997577" cy="820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Date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1668762" y="3553155"/>
            <a:ext cx="1521594" cy="23652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2316112" y="2693478"/>
            <a:ext cx="3898816" cy="820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Kiểu hiển thị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4715711" y="8247074"/>
            <a:ext cx="1951737" cy="820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Vị trí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12740035" y="7482662"/>
            <a:ext cx="1975676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7" grpId="0" animBg="1"/>
      <p:bldP spid="33" grpId="0" animBg="1"/>
      <p:bldP spid="42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2" name="Pentagon 31"/>
          <p:cNvSpPr/>
          <p:nvPr/>
        </p:nvSpPr>
        <p:spPr>
          <a:xfrm>
            <a:off x="0" y="948919"/>
            <a:ext cx="5791200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7836" y="2484805"/>
            <a:ext cx="13786795" cy="1384814"/>
            <a:chOff x="1577836" y="2484805"/>
            <a:chExt cx="13786795" cy="1384814"/>
          </a:xfrm>
        </p:grpSpPr>
        <p:sp>
          <p:nvSpPr>
            <p:cNvPr id="16" name="Rounded Rectangle 15"/>
            <p:cNvSpPr/>
            <p:nvPr/>
          </p:nvSpPr>
          <p:spPr>
            <a:xfrm>
              <a:off x="2105831" y="2484805"/>
              <a:ext cx="13258800" cy="1384814"/>
            </a:xfrm>
            <a:prstGeom prst="roundRect">
              <a:avLst/>
            </a:prstGeom>
            <a:ln w="57150"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500" b="1" i="1">
                  <a:solidFill>
                    <a:schemeClr val="tx1"/>
                  </a:solidFill>
                </a:rPr>
                <a:t>Theo em, phát biểu nào dưới đây là sai?</a:t>
              </a:r>
              <a:endParaRPr lang="en-US" sz="4500" b="1" i="1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77836" y="2720012"/>
              <a:ext cx="914400" cy="9144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8415" y="4926232"/>
            <a:ext cx="78832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A. Khối tính bắt buộc phải nằm trên </a:t>
            </a:r>
            <a:r>
              <a:rPr lang="en-US" sz="3800" smtClean="0">
                <a:latin typeface="Arial" panose="020B0604020202020204" pitchFamily="34" charset="0"/>
                <a:cs typeface="Arial" panose="020B0604020202020204" pitchFamily="34" charset="0"/>
              </a:rPr>
              <a:t>nhiều cột hoặc nhiều hàng.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8938" y="7133366"/>
            <a:ext cx="8002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B. Có thể nhập dữ liệu trực tiếp tại ô tính hoặc thông qua vùng nhập liệu.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92250" y="5028489"/>
            <a:ext cx="8403473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>
                <a:cs typeface="Arial" panose="020B0604020202020204" pitchFamily="34" charset="0"/>
              </a:rPr>
              <a:t>C. Sau khi đã nhập dữ liệu thì không chỉnh sửa được dữ liệu trong ô tính.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67290" y="7133366"/>
            <a:ext cx="88666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D. Có thể chọn khuôn dạng trình bày dữ liệu thông qua hộp thoại Format Cells.</a:t>
            </a:r>
          </a:p>
        </p:txBody>
      </p:sp>
    </p:spTree>
    <p:extLst>
      <p:ext uri="{BB962C8B-B14F-4D97-AF65-F5344CB8AC3E}">
        <p14:creationId xmlns:p14="http://schemas.microsoft.com/office/powerpoint/2010/main" val="41289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2" grpId="0" animBg="1"/>
      <p:bldP spid="19" grpId="0"/>
      <p:bldP spid="38" grpId="0"/>
      <p:bldP spid="40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Sử dụng công thức để tính toán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3309" y="2896492"/>
            <a:ext cx="9990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Đọc thông tin – SGK tr.38 và trả lời câu hỏi: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2028" y="2793235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4687" y="4120868"/>
            <a:ext cx="9815713" cy="5356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vi-VN" sz="3500" smtClean="0">
                <a:solidFill>
                  <a:schemeClr val="tx1"/>
                </a:solidFill>
              </a:rPr>
              <a:t>Trong </a:t>
            </a:r>
            <a:r>
              <a:rPr lang="vi-VN" sz="3500">
                <a:solidFill>
                  <a:schemeClr val="tx1"/>
                </a:solidFill>
              </a:rPr>
              <a:t>MS Excel, công thức gồm những gì?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vi-VN" sz="3500" smtClean="0">
                <a:solidFill>
                  <a:schemeClr val="tx1"/>
                </a:solidFill>
              </a:rPr>
              <a:t>Nêu </a:t>
            </a:r>
            <a:r>
              <a:rPr lang="vi-VN" sz="3500">
                <a:solidFill>
                  <a:schemeClr val="tx1"/>
                </a:solidFill>
              </a:rPr>
              <a:t>các bước nhập công thức vào ô tính. Công thức bắt đầu bằng dấu gì?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vi-VN" sz="3500" smtClean="0">
                <a:solidFill>
                  <a:schemeClr val="tx1"/>
                </a:solidFill>
              </a:rPr>
              <a:t>Khi </a:t>
            </a:r>
            <a:r>
              <a:rPr lang="vi-VN" sz="3500">
                <a:solidFill>
                  <a:schemeClr val="tx1"/>
                </a:solidFill>
              </a:rPr>
              <a:t>chọn ô tính chứa công thức, kết quả tính toán theo công thức hiển thị ở đâu? Công thức hiển thị ở đâu?</a:t>
            </a:r>
          </a:p>
        </p:txBody>
      </p:sp>
      <p:pic>
        <p:nvPicPr>
          <p:cNvPr id="34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0820400" y="4138648"/>
            <a:ext cx="6536906" cy="5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3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00578" y="34965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58803" y="1900967"/>
            <a:ext cx="15378313" cy="2133600"/>
            <a:chOff x="1046074" y="2691192"/>
            <a:chExt cx="15378313" cy="2133600"/>
          </a:xfrm>
        </p:grpSpPr>
        <p:sp>
          <p:nvSpPr>
            <p:cNvPr id="20" name="Rounded Rectangle 19"/>
            <p:cNvSpPr/>
            <p:nvPr/>
          </p:nvSpPr>
          <p:spPr>
            <a:xfrm>
              <a:off x="1046074" y="2691192"/>
              <a:ext cx="15378313" cy="2133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12920" y="3449717"/>
              <a:ext cx="69342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i="1" smtClean="0">
                  <a:latin typeface="Arial" panose="020B0604020202020204" pitchFamily="34" charset="0"/>
                  <a:cs typeface="Arial" panose="020B0604020202020204" pitchFamily="34" charset="0"/>
                </a:rPr>
                <a:t>Điểm trung bình môn </a:t>
              </a: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7652081" y="3194198"/>
                  <a:ext cx="8382000" cy="1295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Đ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Đ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Đ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GK</m:t>
                            </m:r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×2+</m:t>
                            </m:r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Đ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CK</m:t>
                            </m:r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×3</m:t>
                            </m:r>
                          </m:num>
                          <m:den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4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2081" y="3194198"/>
                  <a:ext cx="8382000" cy="12958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ight Arrow 33"/>
          <p:cNvSpPr/>
          <p:nvPr/>
        </p:nvSpPr>
        <p:spPr>
          <a:xfrm>
            <a:off x="2313679" y="4766551"/>
            <a:ext cx="1201680" cy="5828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63196" y="4499473"/>
            <a:ext cx="1127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Cách sắp xếp các điểm số trong bảng là: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So sánh các điểm trung bình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môn.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Sắp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xếp theo thứ tự từ cao đến thấp.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2308599" y="7550798"/>
            <a:ext cx="1201680" cy="5828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39939" y="7512698"/>
            <a:ext cx="12784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Cách tìm ra điểm cao nhất hoặc thấp nhất: 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59009" y="8588939"/>
            <a:ext cx="3733800" cy="11049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toán </a:t>
            </a:r>
            <a:endParaRPr lang="en-US" sz="4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892874" y="8576646"/>
            <a:ext cx="3733800" cy="11049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</a:t>
            </a:r>
            <a:endParaRPr lang="en-US" sz="4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42777" y="8588939"/>
            <a:ext cx="16907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</a:t>
            </a:r>
            <a:endParaRPr lang="en-US" sz="65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6" grpId="0"/>
      <p:bldP spid="38" grpId="0" animBg="1"/>
      <p:bldP spid="40" grpId="0" animBg="1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Sử dụng công thức để tính toán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432" y="2810537"/>
            <a:ext cx="16989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MS Excel, công thức bắt đầu bằng dấu “=”, tiếp theo là biểu thức đại số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 i="1" smtClean="0">
                <a:cs typeface="Arial" panose="020B0604020202020204" pitchFamily="34" charset="0"/>
              </a:rPr>
              <a:t>Các </a:t>
            </a:r>
            <a:r>
              <a:rPr lang="vi-VN" sz="4000" b="1" i="1">
                <a:cs typeface="Arial" panose="020B0604020202020204" pitchFamily="34" charset="0"/>
              </a:rPr>
              <a:t>bước nhập công thức vào ô tính: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767" y="6515101"/>
            <a:ext cx="6679395" cy="1796768"/>
          </a:xfrm>
          <a:prstGeom prst="roundRect">
            <a:avLst/>
          </a:prstGeom>
          <a:solidFill>
            <a:srgbClr val="FF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tính cần </a:t>
            </a:r>
            <a:endParaRPr lang="en-US" sz="4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tính toán.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735576" y="6515100"/>
            <a:ext cx="6629400" cy="1796768"/>
          </a:xfrm>
          <a:prstGeom prst="roundRect">
            <a:avLst/>
          </a:prstGeom>
          <a:solidFill>
            <a:srgbClr val="FFFF6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=&lt;biểu thức đại số&gt; rồi gõ phím Enter để hoàn tất.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659" y="5862216"/>
            <a:ext cx="160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Sử dụng công thức để tính toán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947" y="2677294"/>
            <a:ext cx="1626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>
                <a:cs typeface="Arial" panose="020B0604020202020204" pitchFamily="34" charset="0"/>
              </a:rPr>
              <a:t>Khi chọn ô tính chứa công thức, kết quả tính toán hiển thị ở ô tính được chọn, công thức được hiển thị tại vùng nhập liệu.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6073" y="4965110"/>
            <a:ext cx="10338988" cy="312996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1227073" y="7744187"/>
            <a:ext cx="12954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409446" y="8977323"/>
            <a:ext cx="3048000" cy="8763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0388873" y="5181281"/>
            <a:ext cx="4069896" cy="10106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739896" y="6191929"/>
            <a:ext cx="3048000" cy="8763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15487" y="7500506"/>
            <a:ext cx="3048000" cy="218090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nhập vào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939487" y="7068229"/>
            <a:ext cx="3554480" cy="480887"/>
            <a:chOff x="2142414" y="7210742"/>
            <a:chExt cx="3554480" cy="480887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142414" y="7210742"/>
              <a:ext cx="0" cy="4808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2142414" y="7210742"/>
              <a:ext cx="35544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40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34" grpId="0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545076" y="1668939"/>
            <a:ext cx="1566194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smtClean="0">
                <a:cs typeface="Arial" panose="020B0604020202020204" pitchFamily="34" charset="0"/>
              </a:rPr>
              <a:t>Quan </a:t>
            </a:r>
            <a:r>
              <a:rPr lang="vi-VN" sz="4000">
                <a:cs typeface="Arial" panose="020B0604020202020204" pitchFamily="34" charset="0"/>
              </a:rPr>
              <a:t>sát Bảng 2 và cho biết: </a:t>
            </a:r>
            <a:r>
              <a:rPr lang="vi-VN" sz="4000" b="1" i="1">
                <a:cs typeface="Arial" panose="020B0604020202020204" pitchFamily="34" charset="0"/>
              </a:rPr>
              <a:t>Phép toán nào có kí hiệu toán học khác với kí hiệu trong MS Excel?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7400" y="3732630"/>
            <a:ext cx="13046943" cy="54520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9000" y="9423447"/>
            <a:ext cx="10922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2. Một số kí hiệu phép toán được dùng trong MS Excel</a:t>
            </a:r>
            <a:endParaRPr lang="en-US" sz="30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4476" y="2124201"/>
            <a:ext cx="914400" cy="914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63883" y="2896248"/>
            <a:ext cx="6650611" cy="6539768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8735231" y="3553248"/>
            <a:ext cx="7793304" cy="5225768"/>
          </a:xfrm>
          <a:prstGeom prst="wedgeRoundRectCallout">
            <a:avLst>
              <a:gd name="adj1" fmla="val -57942"/>
              <a:gd name="adj2" fmla="val 927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toán có kí hiệu toán học khác với kí hiệu trong MS Excel là phép nhân, phép chia, phép lũy thừa.</a:t>
            </a:r>
          </a:p>
        </p:txBody>
      </p:sp>
    </p:spTree>
    <p:extLst>
      <p:ext uri="{BB962C8B-B14F-4D97-AF65-F5344CB8AC3E}">
        <p14:creationId xmlns:p14="http://schemas.microsoft.com/office/powerpoint/2010/main" val="18360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ounded Rectangle 11"/>
          <p:cNvSpPr/>
          <p:nvPr/>
        </p:nvSpPr>
        <p:spPr>
          <a:xfrm>
            <a:off x="1922506" y="952500"/>
            <a:ext cx="13615291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biểu nào sau đây là sai?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2506" y="3086100"/>
            <a:ext cx="1408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A. Trong MS Excel, công thức phải bắt đầu bằng dấu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(=).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2504" y="4275004"/>
            <a:ext cx="1408445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 Trình tự thực hiện các phép toán trong phần mềm bảng tính tuân thủ đúng theo quy tắc Toán học.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2504" y="6418959"/>
            <a:ext cx="1408445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C. Có thể nhập công thức trực tiếp vào ô tính hoặc thông qua vùng nhập dữ liệu.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22505" y="8724900"/>
            <a:ext cx="1408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cs typeface="Arial" panose="020B0604020202020204" pitchFamily="34" charset="0"/>
              </a:rPr>
              <a:t>D. Sau khi nhập xong, công thức được hiển thị tại ô tính.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37797" y="8113786"/>
            <a:ext cx="1302761" cy="12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2" grpId="0"/>
      <p:bldP spid="33" grpId="0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Rounded Rectangle 11"/>
          <p:cNvSpPr/>
          <p:nvPr/>
        </p:nvSpPr>
        <p:spPr>
          <a:xfrm>
            <a:off x="1231852" y="508258"/>
            <a:ext cx="14902008" cy="3168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2: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Sắp xếp các bước dưới đây để tính điểm trung bình môn của bạn Vũ Thị Bình thông qua vùng nhập liệu</a:t>
            </a: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9516" y="3960716"/>
            <a:ext cx="9805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A. Nháy chuột vào vùng nhập liệu.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 Chọn ô tính G4.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C. Gõ phím Enter.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D. Gõ nội dung: =(9+8+10*2+9.5* 3)/7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43323" y="8420100"/>
            <a:ext cx="1752600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13531" y="8208477"/>
            <a:ext cx="9303156" cy="14138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 đúng là: B – A – D – C</a:t>
            </a:r>
          </a:p>
        </p:txBody>
      </p:sp>
    </p:spTree>
    <p:extLst>
      <p:ext uri="{BB962C8B-B14F-4D97-AF65-F5344CB8AC3E}">
        <p14:creationId xmlns:p14="http://schemas.microsoft.com/office/powerpoint/2010/main" val="15359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7545143" y="2831284"/>
            <a:ext cx="6934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KẾT LUẬN 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9495" y="4254724"/>
            <a:ext cx="1196576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/>
              <a:t>Trong MS Excel, công thức được bắt đầu bởi dấu bằng (=), tiếp theo là biểu thức đại số để thực hiện tính toán.</a:t>
            </a:r>
            <a:endParaRPr lang="en-US" sz="4500"/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28600" y="4748194"/>
            <a:ext cx="6246848" cy="54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5660358" y="63441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99192" y="2412073"/>
            <a:ext cx="14148691" cy="205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1.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Nêu một số ví dụ cần sử dụng bảng tính trong đời sống, trong học tập.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3258" y="5055988"/>
            <a:ext cx="6311937" cy="47339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12920" y="4961418"/>
            <a:ext cx="9144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b="1" smtClean="0"/>
              <a:t>Trong </a:t>
            </a:r>
            <a:r>
              <a:rPr lang="vi-VN" sz="4000" b="1"/>
              <a:t>đời sống: </a:t>
            </a:r>
            <a:r>
              <a:rPr lang="vi-VN" sz="4000"/>
              <a:t>bảng chi tiêu hàng tháng của gia </a:t>
            </a:r>
            <a:r>
              <a:rPr lang="vi-VN" sz="4000" smtClean="0"/>
              <a:t>đình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, lập bảng doanh thu, bảng chấm công</a:t>
            </a:r>
            <a:r>
              <a:rPr lang="vi-VN" sz="4000" smtClean="0"/>
              <a:t>,…</a:t>
            </a:r>
            <a:endParaRPr lang="vi-VN" sz="400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b="1" smtClean="0"/>
              <a:t>Trong </a:t>
            </a:r>
            <a:r>
              <a:rPr lang="vi-VN" sz="4000" b="1"/>
              <a:t>học tập: </a:t>
            </a:r>
            <a:r>
              <a:rPr lang="vi-VN" sz="4000"/>
              <a:t>bảng điểm, bảng quỹ lớp, bảng theo dõi sức </a:t>
            </a:r>
            <a:r>
              <a:rPr lang="vi-VN" sz="4000" smtClean="0"/>
              <a:t>khỏe,…</a:t>
            </a:r>
            <a:endParaRPr lang="vi-VN" sz="4000"/>
          </a:p>
        </p:txBody>
      </p:sp>
      <p:sp>
        <p:nvSpPr>
          <p:cNvPr id="33" name="Right Arrow 32"/>
          <p:cNvSpPr/>
          <p:nvPr/>
        </p:nvSpPr>
        <p:spPr>
          <a:xfrm>
            <a:off x="287769" y="6630108"/>
            <a:ext cx="969524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5" name="Rounded Rectangle 14"/>
          <p:cNvSpPr/>
          <p:nvPr/>
        </p:nvSpPr>
        <p:spPr>
          <a:xfrm>
            <a:off x="1058936" y="397468"/>
            <a:ext cx="15291631" cy="2057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2.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Ô tính, khối ô tính trong bảng tính là gì? Địa chỉ ô tính, địa chỉ khối ô tính được xác định như thế nào?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4215" y="3183287"/>
            <a:ext cx="3489397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04214" y="6808438"/>
            <a:ext cx="3489397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ô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4825" y="3417532"/>
            <a:ext cx="11891734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của một hàng và một cột trên trang tính tạo thành</a:t>
            </a:r>
            <a:endParaRPr lang="en-US" sz="38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8712" y="4577819"/>
            <a:ext cx="1489227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Địa chỉ ô tính được xác định bởi tên cột (ở bên trái) ghép với tên hàng (ở bên phải).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5076" y="8103838"/>
            <a:ext cx="1489227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vi-VN" sz="4000">
                <a:cs typeface="Arial" panose="020B0604020202020204" pitchFamily="34" charset="0"/>
              </a:rPr>
              <a:t>Địa chỉ của khối ô tính có dạng &lt;địa chỉ của ô tính ở góc trái trên&gt;:&lt;địa chỉ của ô tính ở góc phải dưới&gt;.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44825" y="6945200"/>
            <a:ext cx="1278088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3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vùng hình chữ nhật gồm nhiều ô tính liền kề nhau</a:t>
            </a:r>
          </a:p>
        </p:txBody>
      </p:sp>
    </p:spTree>
    <p:extLst>
      <p:ext uri="{BB962C8B-B14F-4D97-AF65-F5344CB8AC3E}">
        <p14:creationId xmlns:p14="http://schemas.microsoft.com/office/powerpoint/2010/main" val="41869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1" grpId="0" animBg="1"/>
      <p:bldP spid="14" grpId="0"/>
      <p:bldP spid="16" grpId="0"/>
      <p:bldP spid="35" grpId="0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5" name="Rounded Rectangle 14"/>
          <p:cNvSpPr/>
          <p:nvPr/>
        </p:nvSpPr>
        <p:spPr>
          <a:xfrm>
            <a:off x="1025007" y="2063468"/>
            <a:ext cx="15291631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3.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Khi nào thì nên sử dụng vùng nhập liệu để chỉnh sửa dữ liệu trong ô tính?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699192" y="5252675"/>
            <a:ext cx="9041838" cy="354990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Khi nội dung dữ liệu trong ô tính dài thì nên chỉnh sửa dữ liệu thông qua vùng nhập liệu.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32083" y="6502440"/>
            <a:ext cx="969524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32347" y="4206087"/>
            <a:ext cx="6551909" cy="57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12" name="Group 12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38" name="Group 37"/>
          <p:cNvGrpSpPr/>
          <p:nvPr/>
        </p:nvGrpSpPr>
        <p:grpSpPr>
          <a:xfrm>
            <a:off x="2862510" y="585920"/>
            <a:ext cx="11616595" cy="1368251"/>
            <a:chOff x="3344942" y="405053"/>
            <a:chExt cx="10833244" cy="1368251"/>
          </a:xfrm>
        </p:grpSpPr>
        <p:grpSp>
          <p:nvGrpSpPr>
            <p:cNvPr id="4" name="Group 4"/>
            <p:cNvGrpSpPr/>
            <p:nvPr/>
          </p:nvGrpSpPr>
          <p:grpSpPr>
            <a:xfrm>
              <a:off x="3344942" y="405053"/>
              <a:ext cx="10833244" cy="1368251"/>
              <a:chOff x="0" y="0"/>
              <a:chExt cx="5228775" cy="66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22877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163579" h="660400">
                    <a:moveTo>
                      <a:pt x="5039118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039118" y="0"/>
                    </a:lnTo>
                    <a:cubicBezTo>
                      <a:pt x="5107699" y="0"/>
                      <a:pt x="5163579" y="55880"/>
                      <a:pt x="5163579" y="124460"/>
                    </a:cubicBezTo>
                    <a:lnTo>
                      <a:pt x="5163579" y="535940"/>
                    </a:lnTo>
                    <a:cubicBezTo>
                      <a:pt x="5163579" y="604520"/>
                      <a:pt x="5107699" y="660400"/>
                      <a:pt x="5039118" y="660400"/>
                    </a:cubicBezTo>
                    <a:close/>
                  </a:path>
                </a:pathLst>
              </a:custGeom>
              <a:solidFill>
                <a:srgbClr val="FFF3ED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141414" y="663761"/>
              <a:ext cx="884372" cy="884373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3500219" y="904695"/>
              <a:ext cx="9878298" cy="5114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n-US" sz="5000" b="1" smtClean="0">
                  <a:latin typeface="Arial" panose="020B0604020202020204" pitchFamily="34" charset="0"/>
                  <a:cs typeface="Arial" panose="020B0604020202020204" pitchFamily="34" charset="0"/>
                </a:rPr>
                <a:t>CHỦ ĐỀ 4: ỨNG DỤNG TIN HỌC</a:t>
              </a:r>
              <a:endParaRPr lang="en-US" sz="5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935519" y="3098236"/>
            <a:ext cx="12416962" cy="3681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 smtClean="0">
                <a:latin typeface="Arial" panose="020B0604020202020204" pitchFamily="34" charset="0"/>
                <a:cs typeface="Arial" panose="020B0604020202020204" pitchFamily="34" charset="0"/>
              </a:rPr>
              <a:t>BÀI 7: </a:t>
            </a:r>
          </a:p>
          <a:p>
            <a:pPr algn="ctr">
              <a:lnSpc>
                <a:spcPct val="150000"/>
              </a:lnSpc>
            </a:pPr>
            <a:r>
              <a:rPr lang="en-US" sz="8500" b="1" smtClean="0">
                <a:latin typeface="Arial" panose="020B0604020202020204" pitchFamily="34" charset="0"/>
                <a:cs typeface="Arial" panose="020B0604020202020204" pitchFamily="34" charset="0"/>
              </a:rPr>
              <a:t>PHẦN MỀM BẢNG TÍNH</a:t>
            </a:r>
            <a:endParaRPr lang="en-US" sz="8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9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737419" y="6807953"/>
            <a:ext cx="4255450" cy="3324571"/>
          </a:xfrm>
          <a:prstGeom prst="rect">
            <a:avLst/>
          </a:prstGeom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43529" y="5244884"/>
            <a:ext cx="2524868" cy="5049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5" name="Rounded Rectangle 14"/>
          <p:cNvSpPr/>
          <p:nvPr/>
        </p:nvSpPr>
        <p:spPr>
          <a:xfrm>
            <a:off x="923297" y="952500"/>
            <a:ext cx="15291631" cy="205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4.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Nêu các bước để định dạng khuôn trình bày </a:t>
            </a:r>
            <a:endParaRPr lang="en-US" sz="450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500" smtClean="0">
                <a:solidFill>
                  <a:schemeClr val="tx1"/>
                </a:solidFill>
                <a:cs typeface="Arial" panose="020B0604020202020204" pitchFamily="34" charset="0"/>
              </a:rPr>
              <a:t>dữ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liệu kiểu ngày phù hợp với Việt Nam.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7593" y="3537409"/>
            <a:ext cx="15460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/>
              <a:t>Các bước để định dạng khuôn trình bày dữ liệu kiểu ngày phù hợp với Việt Nam: Chọn ô tính cần định dạng, mở cửa sổ Format Cells, rồi thực hiện:</a:t>
            </a:r>
            <a:endParaRPr lang="en-US" sz="4000"/>
          </a:p>
        </p:txBody>
      </p:sp>
      <p:sp>
        <p:nvSpPr>
          <p:cNvPr id="31" name="Right Arrow 30"/>
          <p:cNvSpPr/>
          <p:nvPr/>
        </p:nvSpPr>
        <p:spPr>
          <a:xfrm>
            <a:off x="133652" y="4348435"/>
            <a:ext cx="969524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24756" y="6470040"/>
            <a:ext cx="969524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0764" y="6573297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trong mục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Oval 33"/>
          <p:cNvSpPr/>
          <p:nvPr/>
        </p:nvSpPr>
        <p:spPr>
          <a:xfrm>
            <a:off x="1524756" y="7708351"/>
            <a:ext cx="969524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1524756" y="8946662"/>
            <a:ext cx="969524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6164" y="7811608"/>
            <a:ext cx="1052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Vietnamese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Locate (location).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66164" y="915317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Chọn kiểu hiển thị phù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hợp.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31" grpId="0" animBg="1"/>
      <p:bldP spid="13" grpId="0" animBg="1"/>
      <p:bldP spid="14" grpId="0"/>
      <p:bldP spid="34" grpId="0" animBg="1"/>
      <p:bldP spid="35" grpId="0" animBg="1"/>
      <p:bldP spid="37" grpId="0"/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15" name="Rounded Rectangle 14"/>
          <p:cNvSpPr/>
          <p:nvPr/>
        </p:nvSpPr>
        <p:spPr>
          <a:xfrm>
            <a:off x="1058936" y="1028700"/>
            <a:ext cx="15291631" cy="23014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500" b="1">
                <a:solidFill>
                  <a:schemeClr val="tx1"/>
                </a:solidFill>
                <a:cs typeface="Arial" panose="020B0604020202020204" pitchFamily="34" charset="0"/>
              </a:rPr>
              <a:t>Bài tập 5. </a:t>
            </a:r>
            <a:r>
              <a:rPr lang="vi-VN" sz="4500">
                <a:solidFill>
                  <a:schemeClr val="tx1"/>
                </a:solidFill>
                <a:cs typeface="Arial" panose="020B0604020202020204" pitchFamily="34" charset="0"/>
              </a:rPr>
              <a:t>Hãy chuyển các biểu thức Toán học dưới đây thành các biểu thức trong MS Excel</a:t>
            </a:r>
            <a:r>
              <a:rPr lang="vi-VN" sz="450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4138" y="4401083"/>
            <a:ext cx="7069080" cy="47530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45 + 13 x 20 : 30.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5 x 2</a:t>
            </a:r>
            <a:r>
              <a:rPr lang="en-US" sz="4800" baseline="30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+ 6 x 3</a:t>
            </a:r>
            <a:r>
              <a:rPr lang="en-US" sz="4800" baseline="30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5 x 25 : (14 - 7  + 6).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8037584" y="6362700"/>
            <a:ext cx="969524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9624716" y="4433297"/>
            <a:ext cx="7069080" cy="47530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45 + 13*20/30.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5 * 2^3 + 6 * 3^2.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5 * 25 / (14 - 7  + 6).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2" grpId="0" animBg="1"/>
      <p:bldP spid="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5660358" y="63441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0" y="2040582"/>
            <a:ext cx="6019800" cy="914400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theo cặp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458" y="3600444"/>
            <a:ext cx="16857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Khởi động MS Excel, thực hiện nhập dữ liệu như ở bảng 1 trang 33 và thực hiện các yêu cầu sau: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Nhập công thức để tính điểm trung bình môn cho từng bạn ở trong tổ.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Nhập công thức để tính điểm trung bình thường xuyên, điểm trung bình giữa kì và điểm trung bình cuối kì của tổ.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Lưu lại với tên tệp: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Bang_diem_Tin_hoc_To_1.xlsx.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5660358" y="63441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0445" y="1876161"/>
            <a:ext cx="16857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Mở tệp bảng tính DSHS_doat_giai_toan.xlsx. Như hình 1 (giáo viên cung cấp)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Thực hiện định dạng dữ liệu kiểu số, ngày, hiển thị kí hiệu tiền tệ kèm theo tiền thưởng để có trang tính tương tự hình 9.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Lưu lại bảng tính và thoát khỏi MS Excel.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0424" y="6572442"/>
            <a:ext cx="11709614" cy="36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80022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5660358" y="63441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8988" y="3041932"/>
            <a:ext cx="15992963" cy="3124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cho bạn bè, người thân của em sử dụng bảng tính vào những việc gì? Lí do sử dụng là gì?</a:t>
            </a:r>
          </a:p>
        </p:txBody>
      </p:sp>
      <p:pic>
        <p:nvPicPr>
          <p:cNvPr id="33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28600" y="5812172"/>
            <a:ext cx="6897615" cy="44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5538432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6382674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6527726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6672779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167520" y="6364548"/>
            <a:ext cx="7028391" cy="298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học, làm đầy đủ các bài tập </a:t>
            </a:r>
          </a:p>
          <a:p>
            <a:pPr algn="ctr"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đã được giao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61478" y="756615"/>
            <a:ext cx="8627492" cy="109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293986" y="2662464"/>
            <a:ext cx="6998445" cy="3147644"/>
            <a:chOff x="0" y="0"/>
            <a:chExt cx="9331260" cy="4196859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t="6978" r="8214" b="31176"/>
            <a:stretch>
              <a:fillRect/>
            </a:stretch>
          </p:blipFill>
          <p:spPr>
            <a:xfrm>
              <a:off x="0" y="0"/>
              <a:ext cx="9331260" cy="4196859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9106955" y="2662464"/>
            <a:ext cx="6998445" cy="3147644"/>
            <a:chOff x="0" y="0"/>
            <a:chExt cx="9331260" cy="4196859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14694" r="9902" b="24596"/>
            <a:stretch>
              <a:fillRect/>
            </a:stretch>
          </p:blipFill>
          <p:spPr>
            <a:xfrm>
              <a:off x="0" y="0"/>
              <a:ext cx="9331260" cy="4196859"/>
            </a:xfrm>
            <a:prstGeom prst="rect">
              <a:avLst/>
            </a:prstGeom>
          </p:spPr>
        </p:pic>
      </p:grpSp>
      <p:sp>
        <p:nvSpPr>
          <p:cNvPr id="21" name="TextBox 14"/>
          <p:cNvSpPr txBox="1"/>
          <p:nvPr/>
        </p:nvSpPr>
        <p:spPr>
          <a:xfrm>
            <a:off x="8668434" y="6527726"/>
            <a:ext cx="7875485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Đọc trước, soạn bài mới </a:t>
            </a:r>
          </a:p>
          <a:p>
            <a:pPr algn="ctr">
              <a:lnSpc>
                <a:spcPct val="150000"/>
              </a:lnSpc>
            </a:pPr>
            <a:r>
              <a:rPr lang="en-US" sz="4500" b="1" i="1">
                <a:latin typeface="Arial" panose="020B0604020202020204" pitchFamily="34" charset="0"/>
                <a:cs typeface="Arial" panose="020B0604020202020204" pitchFamily="34" charset="0"/>
              </a:rPr>
              <a:t>Bài 8: Sử dụng địa chỉ ô tính trong công thức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2178356"/>
            <a:ext cx="837856" cy="8108644"/>
          </a:xfrm>
          <a:prstGeom prst="rect">
            <a:avLst/>
          </a:prstGeom>
          <a:solidFill>
            <a:srgbClr val="F6E1D9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178356"/>
          </a:xfrm>
          <a:prstGeom prst="rect">
            <a:avLst/>
          </a:prstGeom>
          <a:solidFill>
            <a:srgbClr val="DFB8CA"/>
          </a:solidFill>
        </p:spPr>
      </p:sp>
      <p:grpSp>
        <p:nvGrpSpPr>
          <p:cNvPr id="12" name="Group 12"/>
          <p:cNvGrpSpPr/>
          <p:nvPr/>
        </p:nvGrpSpPr>
        <p:grpSpPr>
          <a:xfrm>
            <a:off x="17578270" y="3098236"/>
            <a:ext cx="558861" cy="2045264"/>
            <a:chOff x="0" y="0"/>
            <a:chExt cx="660400" cy="24168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867811" y="405053"/>
            <a:ext cx="1368251" cy="1368251"/>
            <a:chOff x="0" y="0"/>
            <a:chExt cx="66040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479925" y="405053"/>
            <a:ext cx="1368251" cy="1368251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F6D6E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82818" y="881323"/>
            <a:ext cx="437062" cy="43706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00212" y="881323"/>
            <a:ext cx="437062" cy="43706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17607" y="881323"/>
            <a:ext cx="437062" cy="43706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78902" y="814234"/>
            <a:ext cx="571241" cy="57124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5256516" y="794635"/>
            <a:ext cx="590840" cy="590840"/>
          </a:xfrm>
          <a:prstGeom prst="rect">
            <a:avLst/>
          </a:prstGeom>
        </p:spPr>
      </p:pic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7693288" y="2495299"/>
            <a:ext cx="328824" cy="284761"/>
            <a:chOff x="0" y="0"/>
            <a:chExt cx="6350000" cy="54991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 rot="-10800000">
            <a:off x="17693288" y="9645523"/>
            <a:ext cx="328824" cy="284761"/>
            <a:chOff x="0" y="0"/>
            <a:chExt cx="6350000" cy="5499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38" name="Group 37"/>
          <p:cNvGrpSpPr/>
          <p:nvPr/>
        </p:nvGrpSpPr>
        <p:grpSpPr>
          <a:xfrm>
            <a:off x="2862510" y="585920"/>
            <a:ext cx="11616595" cy="1368251"/>
            <a:chOff x="3344942" y="405053"/>
            <a:chExt cx="10833244" cy="1368251"/>
          </a:xfrm>
        </p:grpSpPr>
        <p:grpSp>
          <p:nvGrpSpPr>
            <p:cNvPr id="4" name="Group 4"/>
            <p:cNvGrpSpPr/>
            <p:nvPr/>
          </p:nvGrpSpPr>
          <p:grpSpPr>
            <a:xfrm>
              <a:off x="3344942" y="405053"/>
              <a:ext cx="10833244" cy="1368251"/>
              <a:chOff x="0" y="0"/>
              <a:chExt cx="5228775" cy="660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22877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163579" h="660400">
                    <a:moveTo>
                      <a:pt x="5039118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039118" y="0"/>
                    </a:lnTo>
                    <a:cubicBezTo>
                      <a:pt x="5107699" y="0"/>
                      <a:pt x="5163579" y="55880"/>
                      <a:pt x="5163579" y="124460"/>
                    </a:cubicBezTo>
                    <a:lnTo>
                      <a:pt x="5163579" y="535940"/>
                    </a:lnTo>
                    <a:cubicBezTo>
                      <a:pt x="5163579" y="604520"/>
                      <a:pt x="5107699" y="660400"/>
                      <a:pt x="5039118" y="660400"/>
                    </a:cubicBezTo>
                    <a:close/>
                  </a:path>
                </a:pathLst>
              </a:custGeom>
              <a:solidFill>
                <a:srgbClr val="FFF3ED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141414" y="663761"/>
              <a:ext cx="884372" cy="884373"/>
            </a:xfrm>
            <a:prstGeom prst="rect">
              <a:avLst/>
            </a:prstGeom>
          </p:spPr>
        </p:pic>
      </p:grpSp>
      <p:sp>
        <p:nvSpPr>
          <p:cNvPr id="33" name="TextBox 33"/>
          <p:cNvSpPr txBox="1"/>
          <p:nvPr/>
        </p:nvSpPr>
        <p:spPr>
          <a:xfrm>
            <a:off x="1765115" y="3864989"/>
            <a:ext cx="14757769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17722531" y="3942478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17722531" y="408753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17722531" y="423258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9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310948" y="6642925"/>
            <a:ext cx="4255450" cy="33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291060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375485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3899902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404495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702461" y="2219814"/>
            <a:ext cx="5798039" cy="8697059"/>
            <a:chOff x="0" y="0"/>
            <a:chExt cx="6350000" cy="9525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120046" r="-67779" b="-2796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633152" y="1385993"/>
            <a:ext cx="8190786" cy="94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 rot="3752">
            <a:off x="-5" y="1194047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28" name="Pentagon 27"/>
          <p:cNvSpPr/>
          <p:nvPr/>
        </p:nvSpPr>
        <p:spPr>
          <a:xfrm>
            <a:off x="-23318" y="3115198"/>
            <a:ext cx="1158803" cy="106680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-23318" y="5560226"/>
            <a:ext cx="1158803" cy="10668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Pentagon 29"/>
          <p:cNvSpPr/>
          <p:nvPr/>
        </p:nvSpPr>
        <p:spPr>
          <a:xfrm>
            <a:off x="4688" y="8005254"/>
            <a:ext cx="1158803" cy="10668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9284" y="2728256"/>
            <a:ext cx="784911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màn hình làm việc của MS Excel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9284" y="5046738"/>
            <a:ext cx="80777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chỉnh sửa và trình bày dữ liệu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9284" y="7654102"/>
            <a:ext cx="66252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công thức để tính toán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 animBg="1"/>
      <p:bldP spid="29" grpId="0" animBg="1"/>
      <p:bldP spid="30" grpId="0" animBg="1"/>
      <p:bldP spid="3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00578" y="34965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414" y="1693314"/>
            <a:ext cx="1369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màn hình làm việc của MS Excel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0159" y="2790217"/>
            <a:ext cx="5933441" cy="838200"/>
          </a:xfrm>
          <a:prstGeom prst="homePlat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6225" y="3720662"/>
            <a:ext cx="16217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thông tin trong SGK – tr.34, thảo luận nhóm và trả lời câu hỏi:</a:t>
            </a:r>
            <a:endParaRPr lang="en-US" sz="4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84045" y="5534206"/>
            <a:ext cx="9525000" cy="3823036"/>
          </a:xfrm>
          <a:prstGeom prst="wedgeRoundRectCallout">
            <a:avLst>
              <a:gd name="adj1" fmla="val -55606"/>
              <a:gd name="adj2" fmla="val -37717"/>
              <a:gd name="adj3" fmla="val 16667"/>
            </a:avLst>
          </a:prstGeom>
          <a:solidFill>
            <a:srgbClr val="E4CBC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Thao tác khởi động phần mềm MS Excel tương tự như khởi động phần mềm MS Word. Em hãy nêu các cách để khởi động MS Excel.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7459" y="4672280"/>
            <a:ext cx="6238257" cy="54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4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076" y="3227705"/>
            <a:ext cx="3091017" cy="28746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7131" y="1780386"/>
            <a:ext cx="13918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i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5000" b="1" i="1" smtClean="0">
                <a:latin typeface="Arial" panose="020B0604020202020204" pitchFamily="34" charset="0"/>
                <a:cs typeface="Arial" panose="020B0604020202020204" pitchFamily="34" charset="0"/>
              </a:rPr>
              <a:t>Thao tác khởi động phần mềm MS Excel</a:t>
            </a:r>
            <a:endParaRPr lang="en-US" sz="5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498292" y="4120868"/>
            <a:ext cx="8382000" cy="2045264"/>
          </a:xfrm>
          <a:prstGeom prst="wedgeRoundRectCallout">
            <a:avLst>
              <a:gd name="adj1" fmla="val -56470"/>
              <a:gd name="adj2" fmla="val 4646"/>
              <a:gd name="adj3" fmla="val 16667"/>
            </a:avLst>
          </a:prstGeom>
          <a:solidFill>
            <a:srgbClr val="FFFF66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biểu tượng 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bảng chọn </a:t>
            </a:r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155245" y="4791732"/>
            <a:ext cx="3835578" cy="5489200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>
          <a:xfrm>
            <a:off x="3810000" y="7778663"/>
            <a:ext cx="8382000" cy="2045264"/>
          </a:xfrm>
          <a:prstGeom prst="wedgeRoundRectCallout">
            <a:avLst>
              <a:gd name="adj1" fmla="val -58167"/>
              <a:gd name="adj2" fmla="val -49997"/>
              <a:gd name="adj3" fmla="val 16667"/>
            </a:avLst>
          </a:prstGeom>
          <a:solidFill>
            <a:srgbClr val="FFFF66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biểu tượng ở màn hình nền hoặc thanh </a:t>
            </a:r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Taskbar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74184" y="6265334"/>
            <a:ext cx="4188960" cy="1187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tượng phần mềm MS Excel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3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50144" y="0"/>
            <a:ext cx="837856" cy="10287000"/>
          </a:xfrm>
          <a:prstGeom prst="rect">
            <a:avLst/>
          </a:prstGeom>
          <a:solidFill>
            <a:srgbClr val="F6E1D9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589641" y="4120868"/>
            <a:ext cx="558861" cy="2045264"/>
            <a:chOff x="0" y="0"/>
            <a:chExt cx="660400" cy="24168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2416868"/>
            </a:xfrm>
            <a:custGeom>
              <a:avLst/>
              <a:gdLst/>
              <a:ahLst/>
              <a:cxnLst/>
              <a:rect l="l" t="t" r="r" b="b"/>
              <a:pathLst>
                <a:path w="660400" h="2416868">
                  <a:moveTo>
                    <a:pt x="535940" y="2416868"/>
                  </a:moveTo>
                  <a:lnTo>
                    <a:pt x="124460" y="2416868"/>
                  </a:lnTo>
                  <a:cubicBezTo>
                    <a:pt x="55880" y="2416868"/>
                    <a:pt x="0" y="2360988"/>
                    <a:pt x="0" y="2292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2292408"/>
                  </a:lnTo>
                  <a:cubicBezTo>
                    <a:pt x="660400" y="2360988"/>
                    <a:pt x="604520" y="2416868"/>
                    <a:pt x="535940" y="2416868"/>
                  </a:cubicBezTo>
                  <a:close/>
                </a:path>
              </a:pathLst>
            </a:custGeom>
            <a:solidFill>
              <a:srgbClr val="DFB8CA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7733903" y="5255215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10154" y="1415642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6301" y="965657"/>
            <a:ext cx="9906000" cy="55205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298" y="1270493"/>
            <a:ext cx="711714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Thảo luận nhóm đôi:</a:t>
            </a:r>
          </a:p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Quan sát hình 1 SGK trang 34 và thực hiện  yêu cầu: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9975" y="4108716"/>
            <a:ext cx="6638163" cy="38917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rgbClr val="002060"/>
                </a:solidFill>
              </a:rPr>
              <a:t>Vùng </a:t>
            </a:r>
            <a:r>
              <a:rPr lang="vi-VN" sz="3500">
                <a:solidFill>
                  <a:srgbClr val="002060"/>
                </a:solidFill>
              </a:rPr>
              <a:t>làm việc gồm những gì? Tên hàng, tên cột được đặt tên như thế nào? Hãy kể tên các hàng, các cột em nhìn thấy trong Hình 1.</a:t>
            </a:r>
            <a:endParaRPr lang="en-US" sz="350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22717" y="6822572"/>
            <a:ext cx="9659648" cy="10968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rgbClr val="002060"/>
                </a:solidFill>
              </a:rPr>
              <a:t>Địa chỉ các ô tính được xác định như thế nào? </a:t>
            </a:r>
            <a:endParaRPr lang="en-US" sz="350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9975" y="8308781"/>
            <a:ext cx="16615240" cy="14191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smtClean="0">
                <a:solidFill>
                  <a:srgbClr val="002060"/>
                </a:solidFill>
              </a:rPr>
              <a:t>Một </a:t>
            </a:r>
            <a:r>
              <a:rPr lang="vi-VN" sz="3500">
                <a:solidFill>
                  <a:srgbClr val="002060"/>
                </a:solidFill>
              </a:rPr>
              <a:t>bảng tính có thể có nhiều trang tính được không? Có thể thay đổi tên các trang tính được không?</a:t>
            </a:r>
            <a:endParaRPr lang="en-US" sz="35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3312</Words>
  <PresentationFormat>Custom</PresentationFormat>
  <Paragraphs>344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Calibri</vt:lpstr>
      <vt:lpstr>Times New Roman</vt:lpstr>
      <vt:lpstr>Arial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Wensite VnTeach.Com</dc:creator>
  <cp:keywords>Wensite VnTeach.Com</cp:keywords>
  <dcterms:created xsi:type="dcterms:W3CDTF">2006-08-16T00:00:00Z</dcterms:created>
  <dcterms:modified xsi:type="dcterms:W3CDTF">2022-10-06T01:24:53Z</dcterms:modified>
  <dc:identifier>DAFODj47U08</dc:identifier>
</cp:coreProperties>
</file>