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276" r:id="rId3"/>
    <p:sldId id="278" r:id="rId4"/>
    <p:sldId id="279" r:id="rId5"/>
    <p:sldId id="336" r:id="rId6"/>
    <p:sldId id="324" r:id="rId7"/>
    <p:sldId id="331" r:id="rId8"/>
    <p:sldId id="332" r:id="rId9"/>
    <p:sldId id="335" r:id="rId10"/>
    <p:sldId id="334" r:id="rId11"/>
    <p:sldId id="333" r:id="rId12"/>
    <p:sldId id="337" r:id="rId13"/>
    <p:sldId id="319" r:id="rId14"/>
    <p:sldId id="338" r:id="rId15"/>
    <p:sldId id="341" r:id="rId16"/>
    <p:sldId id="342" r:id="rId17"/>
    <p:sldId id="339" r:id="rId18"/>
    <p:sldId id="274" r:id="rId19"/>
    <p:sldId id="340" r:id="rId20"/>
    <p:sldId id="292" r:id="rId21"/>
    <p:sldId id="293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A3DBE1"/>
    <a:srgbClr val="F26532"/>
    <a:srgbClr val="E26714"/>
    <a:srgbClr val="EE8640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71" autoAdjust="0"/>
    <p:restoredTop sz="88399" autoAdjust="0"/>
  </p:normalViewPr>
  <p:slideViewPr>
    <p:cSldViewPr snapToGrid="0" showGuides="1">
      <p:cViewPr varScale="1">
        <p:scale>
          <a:sx n="50" d="100"/>
          <a:sy n="50" d="100"/>
        </p:scale>
        <p:origin x="1548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02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48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7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4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2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5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78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7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9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93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09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0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microsoft.com/office/2007/relationships/hdphoto" Target="../media/hdphoto12.wdp"/><Relationship Id="rId17" Type="http://schemas.openxmlformats.org/officeDocument/2006/relationships/image" Target="../media/image4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microsoft.com/office/2007/relationships/hdphoto" Target="../media/hdphoto4.wdp"/><Relationship Id="rId10" Type="http://schemas.microsoft.com/office/2007/relationships/hdphoto" Target="../media/hdphoto11.wdp"/><Relationship Id="rId19" Type="http://schemas.openxmlformats.org/officeDocument/2006/relationships/image" Target="../media/image14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microsoft.com/office/2007/relationships/hdphoto" Target="../media/hdphoto12.wdp"/><Relationship Id="rId17" Type="http://schemas.openxmlformats.org/officeDocument/2006/relationships/image" Target="../media/image4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microsoft.com/office/2007/relationships/hdphoto" Target="../media/hdphoto4.wdp"/><Relationship Id="rId10" Type="http://schemas.microsoft.com/office/2007/relationships/hdphoto" Target="../media/hdphoto11.wdp"/><Relationship Id="rId19" Type="http://schemas.openxmlformats.org/officeDocument/2006/relationships/image" Target="../media/image14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openxmlformats.org/officeDocument/2006/relationships/image" Target="../media/image11.jpeg"/><Relationship Id="rId5" Type="http://schemas.openxmlformats.org/officeDocument/2006/relationships/image" Target="../media/image12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5.jpeg"/><Relationship Id="rId9" Type="http://schemas.microsoft.com/office/2007/relationships/hdphoto" Target="../media/hdphoto6.wdp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microsoft.com/office/2007/relationships/hdphoto" Target="../media/hdphoto4.wdp"/><Relationship Id="rId5" Type="http://schemas.openxmlformats.org/officeDocument/2006/relationships/image" Target="../media/image19.png"/><Relationship Id="rId15" Type="http://schemas.openxmlformats.org/officeDocument/2006/relationships/image" Target="../media/image14.png"/><Relationship Id="rId10" Type="http://schemas.openxmlformats.org/officeDocument/2006/relationships/image" Target="../media/image11.jpe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31483" cy="688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5" y="4070125"/>
            <a:ext cx="1268787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654987" y="3202824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panda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1" y="4343400"/>
            <a:ext cx="7200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810002" y="3218548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lion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22" y="3688293"/>
            <a:ext cx="1939131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95" y="4737760"/>
            <a:ext cx="1123633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4784" y="0"/>
            <a:ext cx="72564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436789" y="3202824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pangolin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218548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cat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87" y="859973"/>
            <a:ext cx="7102570" cy="186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399122" y="1219669"/>
            <a:ext cx="7192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tiger is the largest living </a:t>
            </a:r>
            <a:r>
              <a:rPr lang="is-IS" sz="3600" dirty="0"/>
              <a:t>….........</a:t>
            </a:r>
            <a:r>
              <a:rPr lang="en-US" sz="3600" dirty="0"/>
              <a:t>, and lives in forest habitats.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2" y="53594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06" y="1520493"/>
            <a:ext cx="995233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50689" y="961570"/>
            <a:ext cx="958086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28" y="1744409"/>
            <a:ext cx="808626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95892" y="1728902"/>
            <a:ext cx="114203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97237" y="2661250"/>
            <a:ext cx="114203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94273" y="2119595"/>
            <a:ext cx="114203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4539" y="2152846"/>
            <a:ext cx="114203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407128" y="2115758"/>
            <a:ext cx="85793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510095" y="3998540"/>
            <a:ext cx="307718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TIME’S UP</a:t>
            </a:r>
          </a:p>
        </p:txBody>
      </p:sp>
    </p:spTree>
    <p:extLst>
      <p:ext uri="{BB962C8B-B14F-4D97-AF65-F5344CB8AC3E}">
        <p14:creationId xmlns:p14="http://schemas.microsoft.com/office/powerpoint/2010/main" val="6991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5" y="4070125"/>
            <a:ext cx="1268787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654987" y="3137508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35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1" y="4343400"/>
            <a:ext cx="7200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810002" y="3153232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</a:t>
            </a:r>
            <a:r>
              <a:rPr lang="en-US" sz="3200" dirty="0">
                <a:solidFill>
                  <a:schemeClr val="tx1"/>
                </a:solidFill>
              </a:rPr>
              <a:t>350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22" y="3688293"/>
            <a:ext cx="1939131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95" y="4737760"/>
            <a:ext cx="1123633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5925" y="-6546"/>
            <a:ext cx="7250803" cy="68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436789" y="3137508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</a:t>
            </a:r>
            <a:r>
              <a:rPr lang="en-US" sz="3200" dirty="0">
                <a:solidFill>
                  <a:schemeClr val="tx1"/>
                </a:solidFill>
              </a:rPr>
              <a:t>35000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153232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3500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86" y="843649"/>
            <a:ext cx="7260415" cy="186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399122" y="958411"/>
            <a:ext cx="7192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Tigers are endangered animals and there are not more than </a:t>
            </a:r>
            <a:r>
              <a:rPr lang="is-IS" sz="3600" dirty="0"/>
              <a:t>…......... </a:t>
            </a:r>
            <a:r>
              <a:rPr lang="en-US" sz="3600" dirty="0"/>
              <a:t>tigers in the wild now.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2" y="53594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36" y="1487837"/>
            <a:ext cx="1028782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67018" y="928914"/>
            <a:ext cx="990382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57" y="1711753"/>
            <a:ext cx="835884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12221" y="1696246"/>
            <a:ext cx="118053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13566" y="2432646"/>
            <a:ext cx="118053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10602" y="2952360"/>
            <a:ext cx="118053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40868" y="2120190"/>
            <a:ext cx="118053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423457" y="2083102"/>
            <a:ext cx="88685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258921" y="3916898"/>
            <a:ext cx="3328354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TIME’S UP</a:t>
            </a:r>
          </a:p>
        </p:txBody>
      </p:sp>
    </p:spTree>
    <p:extLst>
      <p:ext uri="{BB962C8B-B14F-4D97-AF65-F5344CB8AC3E}">
        <p14:creationId xmlns:p14="http://schemas.microsoft.com/office/powerpoint/2010/main" val="123842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85993" y="125645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8355" y="227930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12580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Game: </a:t>
            </a:r>
            <a:r>
              <a:rPr lang="vi-VN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Ocean rescue</a:t>
            </a:r>
            <a:endParaRPr lang="en-GB" dirty="0">
              <a:solidFill>
                <a:srgbClr val="00667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293811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Answer the question.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69760" y="1584153"/>
            <a:ext cx="683962" cy="69515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962668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58390" y="110763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20102" y="1778115"/>
            <a:ext cx="846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is happening to the animals in the pictures?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343" y="2510155"/>
            <a:ext cx="4456119" cy="2960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888" y="2510155"/>
            <a:ext cx="4729971" cy="26456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13483" y="5686140"/>
            <a:ext cx="4682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The rhino is being hunted.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15456" y="5470697"/>
            <a:ext cx="602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The wild tiger is being kept in a cage. /</a:t>
            </a:r>
          </a:p>
          <a:p>
            <a:r>
              <a:rPr lang="en-US" sz="2800" dirty="0">
                <a:solidFill>
                  <a:srgbClr val="00B050"/>
                </a:solidFill>
              </a:rPr>
              <a:t>The wild tiger is being held in captivity.</a:t>
            </a:r>
          </a:p>
        </p:txBody>
      </p:sp>
    </p:spTree>
    <p:extLst>
      <p:ext uri="{BB962C8B-B14F-4D97-AF65-F5344CB8AC3E}">
        <p14:creationId xmlns:p14="http://schemas.microsoft.com/office/powerpoint/2010/main" val="155864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85993" y="125645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8355" y="227930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85993" y="345338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 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12580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Game: </a:t>
            </a:r>
            <a:r>
              <a:rPr lang="vi-VN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Ocean rescue</a:t>
            </a:r>
            <a:endParaRPr lang="en-GB" dirty="0">
              <a:solidFill>
                <a:srgbClr val="00667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293811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Answer the question.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453382"/>
            <a:ext cx="3965330" cy="8548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Complete the notes.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69760" y="1584153"/>
            <a:ext cx="683962" cy="69515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61361" y="2607010"/>
            <a:ext cx="616995" cy="84637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467348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950566"/>
              </p:ext>
            </p:extLst>
          </p:nvPr>
        </p:nvGraphicFramePr>
        <p:xfrm>
          <a:off x="1031835" y="1991930"/>
          <a:ext cx="10178960" cy="45466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90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2058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058">
                <a:tc>
                  <a:txBody>
                    <a:bodyPr/>
                    <a:lstStyle/>
                    <a:p>
                      <a:r>
                        <a:rPr lang="en-US" sz="2000" dirty="0"/>
                        <a:t>1. Mai will complete her mid-term project in two weeks.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846">
                <a:tc>
                  <a:txBody>
                    <a:bodyPr/>
                    <a:lstStyle/>
                    <a:p>
                      <a:r>
                        <a:rPr lang="en-US" sz="2000" dirty="0"/>
                        <a:t>2. Nam believes that people should first be made aware of the importance</a:t>
                      </a:r>
                      <a:r>
                        <a:rPr lang="en-US" sz="2000" baseline="0" dirty="0"/>
                        <a:t> of the problem.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846">
                <a:tc>
                  <a:txBody>
                    <a:bodyPr/>
                    <a:lstStyle/>
                    <a:p>
                      <a:r>
                        <a:rPr lang="en-US" sz="2000" dirty="0"/>
                        <a:t>3.  Mai thinks that illegal hunting may not destroy wild animals’ natural habitats.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0846">
                <a:tc>
                  <a:txBody>
                    <a:bodyPr/>
                    <a:lstStyle/>
                    <a:p>
                      <a:r>
                        <a:rPr lang="en-US" sz="2000" dirty="0"/>
                        <a:t>4. Nam believes that illegal hunting can be prevented by banning wildlife trade.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500475" y="3042576"/>
            <a:ext cx="347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2952" y="3898820"/>
            <a:ext cx="34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97215" y="4878867"/>
            <a:ext cx="25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82952" y="5852159"/>
            <a:ext cx="63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58390" y="110763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</a:p>
        </p:txBody>
      </p:sp>
      <p:pic>
        <p:nvPicPr>
          <p:cNvPr id="2" name="0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7665" y="162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58389" y="1107630"/>
            <a:ext cx="99275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Listen to the conversation again  and complete the notes. Use ONE word for each gap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0475"/>
              </p:ext>
            </p:extLst>
          </p:nvPr>
        </p:nvGraphicFramePr>
        <p:xfrm>
          <a:off x="1077237" y="2317315"/>
          <a:ext cx="10246292" cy="3832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6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95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Ways to save endangered animals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337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Helping people understand the (1)……………………………….of the problem.</a:t>
                      </a:r>
                    </a:p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Introducing strict (2)………………………to prevent people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from illegal hunting.</a:t>
                      </a:r>
                    </a:p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Banning wildlife (3)……………………………………</a:t>
                      </a:r>
                    </a:p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Avoiding products made from endangered(4) …………………..parts.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186581" y="3858116"/>
            <a:ext cx="196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</a:rPr>
              <a:t>       </a:t>
            </a:r>
            <a:r>
              <a:rPr lang="en-US" sz="2800" b="1" dirty="0">
                <a:solidFill>
                  <a:srgbClr val="FF0000"/>
                </a:solidFill>
              </a:rPr>
              <a:t>laws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857283" y="4716465"/>
            <a:ext cx="156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trade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7921593" y="5146620"/>
            <a:ext cx="1999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</a:rPr>
              <a:t>    </a:t>
            </a:r>
            <a:r>
              <a:rPr lang="en-US" sz="2800" b="1" dirty="0">
                <a:solidFill>
                  <a:srgbClr val="FF0000"/>
                </a:solidFill>
              </a:rPr>
              <a:t>animal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9399" y="3028909"/>
            <a:ext cx="218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importance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0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6350" y="289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85993" y="125645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8355" y="227930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85993" y="345338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 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12580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Game: </a:t>
            </a:r>
            <a:r>
              <a:rPr lang="vi-VN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Ocean rescue</a:t>
            </a:r>
            <a:endParaRPr lang="en-GB" dirty="0">
              <a:solidFill>
                <a:srgbClr val="00667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293811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Answer the question.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453382"/>
            <a:ext cx="3965330" cy="8548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Complete the notes.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69760" y="1584153"/>
            <a:ext cx="683962" cy="69515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61361" y="2607010"/>
            <a:ext cx="616995" cy="84637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281725" y="458302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 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2317" y="4659759"/>
            <a:ext cx="3965330" cy="6103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4: Work in groups and answer the question.</a:t>
            </a:r>
          </a:p>
        </p:txBody>
      </p:sp>
      <p:cxnSp>
        <p:nvCxnSpPr>
          <p:cNvPr id="37" name="Curved Connector 36"/>
          <p:cNvCxnSpPr>
            <a:stCxn id="24" idx="3"/>
            <a:endCxn id="33" idx="0"/>
          </p:cNvCxnSpPr>
          <p:nvPr/>
        </p:nvCxnSpPr>
        <p:spPr>
          <a:xfrm>
            <a:off x="3436726" y="3808485"/>
            <a:ext cx="820366" cy="77453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421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358390" y="2000431"/>
            <a:ext cx="9765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FB7BD"/>
                </a:solidFill>
              </a:rPr>
              <a:t>Which is the most effective way to save endangered animals? Why?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2920" y="3330915"/>
            <a:ext cx="100723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Each group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prepares a 3-min summary on the most effective way to save endangered animals.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Take turns presenting the summary of their discussions to the whole class.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8390" y="1107630"/>
            <a:ext cx="9224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groups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85993" y="125645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8355" y="227930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85993" y="345338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 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12580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Game: </a:t>
            </a:r>
            <a:r>
              <a:rPr lang="vi-VN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Ocean rescue</a:t>
            </a:r>
            <a:endParaRPr lang="en-GB" dirty="0">
              <a:solidFill>
                <a:srgbClr val="00667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293811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Answer the question.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453382"/>
            <a:ext cx="3965330" cy="8548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Complete the notes.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69760" y="1584153"/>
            <a:ext cx="683962" cy="69515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61361" y="2607010"/>
            <a:ext cx="616995" cy="84637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493719" y="5712658"/>
            <a:ext cx="2071447" cy="6103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7" y="5624876"/>
            <a:ext cx="3965330" cy="6103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1262" y="60083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37538" y="496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3281725" y="458302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 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2317" y="4659759"/>
            <a:ext cx="3965330" cy="6103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4: Work in groups and answer the question.</a:t>
            </a:r>
          </a:p>
        </p:txBody>
      </p:sp>
      <p:cxnSp>
        <p:nvCxnSpPr>
          <p:cNvPr id="37" name="Curved Connector 36"/>
          <p:cNvCxnSpPr>
            <a:stCxn id="24" idx="3"/>
            <a:endCxn id="33" idx="0"/>
          </p:cNvCxnSpPr>
          <p:nvPr/>
        </p:nvCxnSpPr>
        <p:spPr>
          <a:xfrm>
            <a:off x="3436726" y="3808485"/>
            <a:ext cx="820366" cy="77453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33" idx="1"/>
            <a:endCxn id="31" idx="0"/>
          </p:cNvCxnSpPr>
          <p:nvPr/>
        </p:nvCxnSpPr>
        <p:spPr>
          <a:xfrm rot="10800000" flipV="1">
            <a:off x="2529443" y="4938122"/>
            <a:ext cx="752282" cy="77453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65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103419" y="3992556"/>
            <a:ext cx="6628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Saving endangered animals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          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77298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sten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for main idea and specific information in a conversation about ways to protect endangered animals.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the workbook.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01583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920834" y="2524837"/>
            <a:ext cx="8154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sten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/>
              <a:t>for specific information in a conversation about ways to protect endangered animals.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85993" y="125645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8355" y="227930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85993" y="345338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 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12580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Game: </a:t>
            </a:r>
            <a:r>
              <a:rPr lang="vi-VN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Ocean rescue</a:t>
            </a:r>
            <a:endParaRPr lang="en-GB" dirty="0">
              <a:solidFill>
                <a:srgbClr val="00667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293811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Answer the question.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453382"/>
            <a:ext cx="3965330" cy="8548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Complete the notes.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69760" y="1584153"/>
            <a:ext cx="683962" cy="69515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61361" y="2607010"/>
            <a:ext cx="616995" cy="84637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493719" y="5712658"/>
            <a:ext cx="2071447" cy="6103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7" y="5624876"/>
            <a:ext cx="3965330" cy="6103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1262" y="60083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37538" y="496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3281725" y="458302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 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2317" y="4659759"/>
            <a:ext cx="3965330" cy="6103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4: Work in groups and answer the question.</a:t>
            </a:r>
          </a:p>
        </p:txBody>
      </p:sp>
      <p:cxnSp>
        <p:nvCxnSpPr>
          <p:cNvPr id="37" name="Curved Connector 36"/>
          <p:cNvCxnSpPr>
            <a:stCxn id="24" idx="3"/>
            <a:endCxn id="33" idx="0"/>
          </p:cNvCxnSpPr>
          <p:nvPr/>
        </p:nvCxnSpPr>
        <p:spPr>
          <a:xfrm>
            <a:off x="3436726" y="3808485"/>
            <a:ext cx="820366" cy="77453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33" idx="1"/>
            <a:endCxn id="31" idx="0"/>
          </p:cNvCxnSpPr>
          <p:nvPr/>
        </p:nvCxnSpPr>
        <p:spPr>
          <a:xfrm rot="10800000" flipV="1">
            <a:off x="2529443" y="4938122"/>
            <a:ext cx="752282" cy="77453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85993" y="125645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12580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Game: </a:t>
            </a:r>
            <a:r>
              <a:rPr lang="vi-VN" dirty="0">
                <a:solidFill>
                  <a:srgbClr val="006673"/>
                </a:solidFill>
                <a:latin typeface="Calibri" charset="0"/>
                <a:ea typeface="Calibri" charset="0"/>
                <a:cs typeface="Calibri" charset="0"/>
              </a:rPr>
              <a:t>Ocean rescue</a:t>
            </a:r>
            <a:endParaRPr lang="en-GB" dirty="0">
              <a:solidFill>
                <a:srgbClr val="00667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35851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493752" y="5740400"/>
            <a:ext cx="6096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96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93" y="1024617"/>
            <a:ext cx="4523014" cy="18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8547" y="1580173"/>
            <a:ext cx="3515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OCEAN RESCUE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2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" y="0"/>
            <a:ext cx="121527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2" y="5624715"/>
            <a:ext cx="1159877" cy="93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4144333" y="4788462"/>
            <a:ext cx="2106689" cy="18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" y="0"/>
            <a:ext cx="9092534" cy="68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16" y="974297"/>
            <a:ext cx="8098601" cy="1540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99759" y="896566"/>
            <a:ext cx="7407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It is a large heavy animal with very thick skin and either one or two horns on its nose</a:t>
            </a: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76399" y="3904971"/>
            <a:ext cx="2035989" cy="96665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A. An elephant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64789" y="3904971"/>
            <a:ext cx="2155013" cy="96665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B. A crocodile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31525" y="3920695"/>
            <a:ext cx="2074277" cy="9120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C. A hippo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34400" y="3904971"/>
            <a:ext cx="1981200" cy="92772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D.</a:t>
            </a:r>
            <a:r>
              <a:rPr lang="en-US" altLang="en-US" sz="2800" dirty="0">
                <a:solidFill>
                  <a:schemeClr val="tx1"/>
                </a:solidFill>
              </a:rPr>
              <a:t> A rhino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879" y="5544250"/>
            <a:ext cx="1361507" cy="13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5" y="1633503"/>
            <a:ext cx="993112" cy="11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/>
          <p:cNvGrpSpPr/>
          <p:nvPr/>
        </p:nvGrpSpPr>
        <p:grpSpPr>
          <a:xfrm>
            <a:off x="1061897" y="1074580"/>
            <a:ext cx="946888" cy="47663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35" y="1857420"/>
            <a:ext cx="806903" cy="8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07100" y="1841912"/>
            <a:ext cx="112869" cy="96999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08445" y="2578312"/>
            <a:ext cx="112869" cy="96999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8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05481" y="2232605"/>
            <a:ext cx="112869" cy="96999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9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35747" y="2265856"/>
            <a:ext cx="112869" cy="96999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418337" y="2228768"/>
            <a:ext cx="84790" cy="72996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2498383" y="5098775"/>
            <a:ext cx="3206678" cy="13862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TIME’S UP</a:t>
            </a:r>
          </a:p>
        </p:txBody>
      </p:sp>
    </p:spTree>
    <p:extLst>
      <p:ext uri="{BB962C8B-B14F-4D97-AF65-F5344CB8AC3E}">
        <p14:creationId xmlns:p14="http://schemas.microsoft.com/office/powerpoint/2010/main" val="16851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82992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895" y="52197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1545287" y="2462858"/>
            <a:ext cx="5301759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3797304"/>
            <a:ext cx="2482850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" y="1"/>
            <a:ext cx="8139813" cy="68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13" y="871471"/>
            <a:ext cx="7179243" cy="1398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734429" y="905713"/>
            <a:ext cx="5964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Rhinos are large animals found</a:t>
            </a:r>
          </a:p>
          <a:p>
            <a:r>
              <a:rPr lang="en-US" sz="3600" dirty="0"/>
              <a:t>in rivers and lakes in </a:t>
            </a:r>
            <a:r>
              <a:rPr lang="is-IS" sz="3600" dirty="0"/>
              <a:t>…...........</a:t>
            </a:r>
            <a:r>
              <a:rPr lang="en-US" sz="3600" dirty="0"/>
              <a:t>.</a:t>
            </a:r>
            <a:endParaRPr lang="en-US" alt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76400" y="3137508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America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58202" y="3137508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Australia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72202" y="3153232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Europe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886200" y="3137508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</a:t>
            </a:r>
            <a:r>
              <a:rPr lang="en-US" sz="3200" dirty="0">
                <a:solidFill>
                  <a:schemeClr val="tx1"/>
                </a:solidFill>
              </a:rPr>
              <a:t>South Africa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77" y="1504173"/>
            <a:ext cx="1096629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34359" y="945250"/>
            <a:ext cx="1055697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9" y="1728089"/>
            <a:ext cx="891010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79563" y="1712582"/>
            <a:ext cx="125839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80908" y="2448982"/>
            <a:ext cx="125839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77944" y="2103275"/>
            <a:ext cx="125839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08210" y="2136526"/>
            <a:ext cx="125839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390800" y="2099438"/>
            <a:ext cx="9453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2236304" y="4160408"/>
            <a:ext cx="3122005" cy="1668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TIME’S UP</a:t>
            </a:r>
          </a:p>
        </p:txBody>
      </p:sp>
    </p:spTree>
    <p:extLst>
      <p:ext uri="{BB962C8B-B14F-4D97-AF65-F5344CB8AC3E}">
        <p14:creationId xmlns:p14="http://schemas.microsoft.com/office/powerpoint/2010/main" val="14038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" y="0"/>
            <a:ext cx="121794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6800851" y="3543542"/>
            <a:ext cx="2413802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2023416" y="2824377"/>
            <a:ext cx="3444803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7135" y="996042"/>
            <a:ext cx="4358463" cy="79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72200" y="29718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river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93125" y="2946400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water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60589" y="2930676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ocean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44512" y="2920491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habitat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996042"/>
            <a:ext cx="7086601" cy="1429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195356" y="1084680"/>
            <a:ext cx="7086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Rhinos are threatened by</a:t>
            </a:r>
          </a:p>
          <a:p>
            <a:r>
              <a:rPr lang="en-US" sz="3600" dirty="0"/>
              <a:t>illegal hunting and loss of </a:t>
            </a:r>
            <a:r>
              <a:rPr lang="is-IS" sz="3600" dirty="0"/>
              <a:t>…...........</a:t>
            </a:r>
            <a:r>
              <a:rPr lang="en-US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2" y="5116750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16" y="1520499"/>
            <a:ext cx="1011823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01699" y="961576"/>
            <a:ext cx="974058" cy="500085"/>
            <a:chOff x="2989747" y="438150"/>
            <a:chExt cx="1572031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9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37" y="1744415"/>
            <a:ext cx="822105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6902" y="1728908"/>
            <a:ext cx="116107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48247" y="2465308"/>
            <a:ext cx="116107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5283" y="2119601"/>
            <a:ext cx="116107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5549" y="2152852"/>
            <a:ext cx="116107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358138" y="2115764"/>
            <a:ext cx="87223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645283" y="4056901"/>
            <a:ext cx="3235187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TIME’S UP</a:t>
            </a:r>
          </a:p>
        </p:txBody>
      </p:sp>
    </p:spTree>
    <p:extLst>
      <p:ext uri="{BB962C8B-B14F-4D97-AF65-F5344CB8AC3E}">
        <p14:creationId xmlns:p14="http://schemas.microsoft.com/office/powerpoint/2010/main" val="33174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2598</TotalTime>
  <Words>689</Words>
  <PresentationFormat>Widescreen</PresentationFormat>
  <Paragraphs>175</Paragraphs>
  <Slides>22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Myriad Pro</vt:lpstr>
      <vt:lpstr>UTM Facebook K&amp;T</vt:lpstr>
      <vt:lpstr>Arial</vt:lpstr>
      <vt:lpstr>Bookman Old Style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2023-04-11T05:20:20Z</dcterms:modified>
</cp:coreProperties>
</file>