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17" r:id="rId3"/>
    <p:sldId id="513" r:id="rId4"/>
    <p:sldId id="520" r:id="rId5"/>
    <p:sldId id="519" r:id="rId6"/>
    <p:sldId id="522" r:id="rId7"/>
    <p:sldId id="521" r:id="rId8"/>
    <p:sldId id="518" r:id="rId9"/>
    <p:sldId id="524" r:id="rId10"/>
    <p:sldId id="523" r:id="rId11"/>
    <p:sldId id="525" r:id="rId12"/>
    <p:sldId id="526" r:id="rId13"/>
    <p:sldId id="2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E5695-F1D7-4B30-9624-08142E0A8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892D45-9D3B-4509-BC6F-C1E60D188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68283-A857-490F-AEBC-248980B8B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8227-FA32-4107-84EB-E62E4B0E104C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F41F1-1715-4BAD-A327-B5CD87CFD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C451D-18DC-4708-B913-53D85840D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3B60-B3B3-43D3-B5B0-5C3C21B0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55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DF1B7-C0AE-4CCF-8D17-1A254F3B8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579B94-82CD-46C2-AE3C-537B7ECB8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3E159-54B2-49D0-B030-A3B844C23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8227-FA32-4107-84EB-E62E4B0E104C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1BFC7-270F-4AA7-A2B1-071FCEAE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042FC-05C1-49E4-8254-AFBF86893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3B60-B3B3-43D3-B5B0-5C3C21B0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05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3DF405-353B-4452-81F1-E32C386A07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411910-3506-441F-8685-696C8DAB2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98E2C-013C-4229-A3FB-B309B901C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8227-FA32-4107-84EB-E62E4B0E104C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7C19D-099B-4B8A-B2A8-4517D7328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0843A-FDC0-4F6E-B386-8B50D9267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3B60-B3B3-43D3-B5B0-5C3C21B0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0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1D950-7A4C-45ED-B928-D40DACE86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A3927-0D7D-4398-BBB7-1EF446405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9BF15-1DBF-4AA8-A86F-309985321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8227-FA32-4107-84EB-E62E4B0E104C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13E19-4BF0-4E75-A3D1-2F0B151D5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2218F-E42F-49E0-A50A-2A9215CB5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3B60-B3B3-43D3-B5B0-5C3C21B0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1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CDDE0-BD0D-4CDC-B52F-268A5804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C8645-D27F-450A-986C-9F31EEBAA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F3450-648C-4142-9C4B-63ACC5662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8227-FA32-4107-84EB-E62E4B0E104C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C57D2-3133-423A-B9A0-A73334BF6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F7B59-A0CC-4C81-89CA-94FBD2C3F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3B60-B3B3-43D3-B5B0-5C3C21B0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9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EBBF7-C798-4850-A5C3-F3C4350F9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5D207-405D-4CE4-9E44-6175E645C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B0D8B-7F10-4779-98FE-15755EDA5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CC251-9C3A-44E4-A0C9-A2A0E6AE7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8227-FA32-4107-84EB-E62E4B0E104C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57E5CE-900B-4897-B62E-F8DB28E30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17A3C-12FC-44EE-B2D5-57792F39B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3B60-B3B3-43D3-B5B0-5C3C21B0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6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DFBA6-015D-46B1-B25D-8384F4D36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04A79-F5AC-45E2-8F1A-F8720CF9C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39A9E-472D-4144-BD44-F1C73EBA1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8CC510-FE5A-42B8-9493-9D01A032AA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B5C44C-F691-413A-82E8-A7CF055E73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1DC213-01C4-4E17-9376-9CF3B2B42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8227-FA32-4107-84EB-E62E4B0E104C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278AF-B9B8-4210-B340-122C927A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567582-9F79-4E7B-BBAE-F3E55885F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3B60-B3B3-43D3-B5B0-5C3C21B0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0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DDA8E-E812-47A8-AEBE-D2B3EC62B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53A7A1-5096-492F-86CB-09E4AF7DA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8227-FA32-4107-84EB-E62E4B0E104C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335B54-6D88-492A-817C-693480B33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E40CDB-D218-4F2D-B0EA-3D0B3BB7D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3B60-B3B3-43D3-B5B0-5C3C21B0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77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AE764D-BDEF-4915-94C7-DFEF5C2D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8227-FA32-4107-84EB-E62E4B0E104C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A8A51E-6EBA-45EA-9173-CBC25AFB7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A85A5-9F18-41EF-BFB1-EC233679A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3B60-B3B3-43D3-B5B0-5C3C21B0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1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A1E4D-FF94-4E8B-87DF-93AEB7FCF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DABB8-F2A1-45FC-9781-0DB16E671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976DE-2973-466A-A63A-2E7DCDC2C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198A5-0BD6-49EA-AD91-61F9846CC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8227-FA32-4107-84EB-E62E4B0E104C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F4626-525B-4F56-9015-ADD495AC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BFD13-FF3B-4255-A4DC-07E98AF98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3B60-B3B3-43D3-B5B0-5C3C21B0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91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39530-3A0A-4393-9E3C-44A27597D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6B3564-B9EF-477D-AA1E-26B6FA2A6F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BB501C-178B-4CFD-9D06-B52CB52BF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06770-F329-48EE-9FAF-D0D2C858C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8227-FA32-4107-84EB-E62E4B0E104C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3F977-2177-4524-B6D8-DC1A3E945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671E5-43BE-41C8-91A2-E36B8A9CF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3B60-B3B3-43D3-B5B0-5C3C21B0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9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1E61A2-7B23-4AF8-B464-0354DC2D0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4E2F9-612D-45A6-B8E8-2918C6A4C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BED8F-6421-4A80-80B9-D8D902F0A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68227-FA32-4107-84EB-E62E4B0E104C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0741C-091F-43C1-BDC2-92A621149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47F09-314D-4752-A5B2-AF97CA136C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93B60-B3B3-43D3-B5B0-5C3C21B0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22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4" descr="Tổng hợp với hơn 95 background hình nền powerpoint chuyên nghiệp hay nhất -  POPPY">
            <a:extLst>
              <a:ext uri="{FF2B5EF4-FFF2-40B4-BE49-F238E27FC236}">
                <a16:creationId xmlns:a16="http://schemas.microsoft.com/office/drawing/2014/main" id="{C9760603-09ED-447A-99BC-052EF2CF3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5080"/>
            <a:ext cx="12192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7">
            <a:extLst>
              <a:ext uri="{FF2B5EF4-FFF2-40B4-BE49-F238E27FC236}">
                <a16:creationId xmlns:a16="http://schemas.microsoft.com/office/drawing/2014/main" id="{22ADAB6A-1731-49FB-8F16-1981855B4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681" y="3275975"/>
            <a:ext cx="46936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00B050"/>
                </a:solidFill>
              </a:rPr>
              <a:t>Giáo viên</a:t>
            </a:r>
            <a:r>
              <a:rPr lang="en-US" sz="3200" b="1" dirty="0">
                <a:solidFill>
                  <a:srgbClr val="00B050"/>
                </a:solidFill>
              </a:rPr>
              <a:t>: </a:t>
            </a:r>
            <a:endParaRPr lang="vi-VN" sz="3200" b="1" dirty="0">
              <a:solidFill>
                <a:srgbClr val="00B050"/>
              </a:solidFill>
            </a:endParaRP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945E6B7C-5F56-459F-96D1-E9A8D418A289}"/>
              </a:ext>
            </a:extLst>
          </p:cNvPr>
          <p:cNvSpPr txBox="1">
            <a:spLocks/>
          </p:cNvSpPr>
          <p:nvPr/>
        </p:nvSpPr>
        <p:spPr>
          <a:xfrm>
            <a:off x="2050361" y="1350200"/>
            <a:ext cx="7260698" cy="746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00BE8CB5-8E98-4B91-A08A-04175E2DA61D}"/>
              </a:ext>
            </a:extLst>
          </p:cNvPr>
          <p:cNvSpPr txBox="1">
            <a:spLocks/>
          </p:cNvSpPr>
          <p:nvPr/>
        </p:nvSpPr>
        <p:spPr>
          <a:xfrm>
            <a:off x="2136086" y="2254710"/>
            <a:ext cx="7443578" cy="489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KHOA HỌC TỰ NHIÊN - KHỐI 8</a:t>
            </a:r>
          </a:p>
        </p:txBody>
      </p:sp>
      <p:pic>
        <p:nvPicPr>
          <p:cNvPr id="6" name="Picture 5" descr="photo-1">
            <a:extLst>
              <a:ext uri="{FF2B5EF4-FFF2-40B4-BE49-F238E27FC236}">
                <a16:creationId xmlns:a16="http://schemas.microsoft.com/office/drawing/2014/main" id="{3F78E2CB-CE48-4B36-8FAE-F834A76D6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25343" y="3970522"/>
            <a:ext cx="762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hoto-1">
            <a:extLst>
              <a:ext uri="{FF2B5EF4-FFF2-40B4-BE49-F238E27FC236}">
                <a16:creationId xmlns:a16="http://schemas.microsoft.com/office/drawing/2014/main" id="{F2491813-F083-417D-8191-C0E00316D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762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photo-1">
            <a:extLst>
              <a:ext uri="{FF2B5EF4-FFF2-40B4-BE49-F238E27FC236}">
                <a16:creationId xmlns:a16="http://schemas.microsoft.com/office/drawing/2014/main" id="{BF20345C-FC18-4F4C-ABED-350A32C8D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103414" y="-2291755"/>
            <a:ext cx="762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photo-1">
            <a:extLst>
              <a:ext uri="{FF2B5EF4-FFF2-40B4-BE49-F238E27FC236}">
                <a16:creationId xmlns:a16="http://schemas.microsoft.com/office/drawing/2014/main" id="{FB36C50B-2565-4B33-ADE9-94AD37611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25" y="76200"/>
            <a:ext cx="762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571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4AFB54-C8AC-42DC-85B8-47326DF67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96" y="1605339"/>
            <a:ext cx="3319463" cy="284525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172" name="Picture 4" descr="Cách giải bài tập về Đòn bẩy cực hay">
            <a:extLst>
              <a:ext uri="{FF2B5EF4-FFF2-40B4-BE49-F238E27FC236}">
                <a16:creationId xmlns:a16="http://schemas.microsoft.com/office/drawing/2014/main" id="{FAD49CA9-BB8F-493D-A0F2-07B461D79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054" y="2065017"/>
            <a:ext cx="3635520" cy="238868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56BD41-AE13-44C5-BA6F-F112CB22A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9449" y="1995511"/>
            <a:ext cx="3755230" cy="2438654"/>
          </a:xfrm>
          <a:prstGeom prst="rect">
            <a:avLst/>
          </a:prstGeom>
        </p:spPr>
      </p:pic>
      <p:sp>
        <p:nvSpPr>
          <p:cNvPr id="15" name="Text Box 7">
            <a:extLst>
              <a:ext uri="{FF2B5EF4-FFF2-40B4-BE49-F238E27FC236}">
                <a16:creationId xmlns:a16="http://schemas.microsoft.com/office/drawing/2014/main" id="{2D40DADB-1304-44FC-BEDE-6DE396A5E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529" y="3394738"/>
            <a:ext cx="7119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  <a:endParaRPr lang="vi-VN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22C50C9-5D0B-4A6F-BF25-1DE73469F91B}"/>
              </a:ext>
            </a:extLst>
          </p:cNvPr>
          <p:cNvCxnSpPr>
            <a:cxnSpLocks/>
          </p:cNvCxnSpPr>
          <p:nvPr/>
        </p:nvCxnSpPr>
        <p:spPr>
          <a:xfrm flipV="1">
            <a:off x="4913618" y="3467331"/>
            <a:ext cx="1" cy="6658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 Box 7">
            <a:extLst>
              <a:ext uri="{FF2B5EF4-FFF2-40B4-BE49-F238E27FC236}">
                <a16:creationId xmlns:a16="http://schemas.microsoft.com/office/drawing/2014/main" id="{3EEA19B1-2010-4B80-87DB-36CB90FF3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9449" y="3259357"/>
            <a:ext cx="7119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  <a:endParaRPr lang="vi-VN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136865-28B2-46DF-9FB5-9CC3F7906410}"/>
              </a:ext>
            </a:extLst>
          </p:cNvPr>
          <p:cNvCxnSpPr>
            <a:cxnSpLocks/>
          </p:cNvCxnSpPr>
          <p:nvPr/>
        </p:nvCxnSpPr>
        <p:spPr>
          <a:xfrm flipV="1">
            <a:off x="10180756" y="2483843"/>
            <a:ext cx="1" cy="6658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B9F20D7-CDFA-4A36-BBE5-C7485B79F4D3}"/>
              </a:ext>
            </a:extLst>
          </p:cNvPr>
          <p:cNvCxnSpPr>
            <a:cxnSpLocks/>
          </p:cNvCxnSpPr>
          <p:nvPr/>
        </p:nvCxnSpPr>
        <p:spPr>
          <a:xfrm>
            <a:off x="6908433" y="2920463"/>
            <a:ext cx="0" cy="5566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BDF3F71-21C1-4E35-B41E-8317091BC9B5}"/>
              </a:ext>
            </a:extLst>
          </p:cNvPr>
          <p:cNvCxnSpPr>
            <a:cxnSpLocks/>
          </p:cNvCxnSpPr>
          <p:nvPr/>
        </p:nvCxnSpPr>
        <p:spPr>
          <a:xfrm>
            <a:off x="8801100" y="3521940"/>
            <a:ext cx="0" cy="5566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 Box 7">
            <a:extLst>
              <a:ext uri="{FF2B5EF4-FFF2-40B4-BE49-F238E27FC236}">
                <a16:creationId xmlns:a16="http://schemas.microsoft.com/office/drawing/2014/main" id="{93055785-270C-4CB2-AF24-A79053602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630" y="3972500"/>
            <a:ext cx="7119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  <a:endParaRPr lang="vi-VN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0F39158-FA05-4096-91F7-EDB573556B77}"/>
              </a:ext>
            </a:extLst>
          </p:cNvPr>
          <p:cNvCxnSpPr>
            <a:cxnSpLocks/>
          </p:cNvCxnSpPr>
          <p:nvPr/>
        </p:nvCxnSpPr>
        <p:spPr>
          <a:xfrm flipV="1">
            <a:off x="1595625" y="3134406"/>
            <a:ext cx="56477" cy="6658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3973C3-1E3D-4862-990B-9769A14AD6CE}"/>
              </a:ext>
            </a:extLst>
          </p:cNvPr>
          <p:cNvCxnSpPr>
            <a:cxnSpLocks/>
          </p:cNvCxnSpPr>
          <p:nvPr/>
        </p:nvCxnSpPr>
        <p:spPr>
          <a:xfrm>
            <a:off x="2965083" y="3531541"/>
            <a:ext cx="0" cy="5566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xt Box 7">
            <a:extLst>
              <a:ext uri="{FF2B5EF4-FFF2-40B4-BE49-F238E27FC236}">
                <a16:creationId xmlns:a16="http://schemas.microsoft.com/office/drawing/2014/main" id="{E4ED66E4-77ED-4FAB-9F9A-AF133C047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6526" y="2753173"/>
            <a:ext cx="7119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Lực</a:t>
            </a:r>
            <a:endParaRPr lang="vi-VN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C36B1401-049D-4D14-80F4-5601E7C23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671" y="4633484"/>
            <a:ext cx="2471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a)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người</a:t>
            </a:r>
            <a:endParaRPr lang="vi-VN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BB859B6F-041C-4AF0-B18A-5EA660777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0545" y="2439748"/>
            <a:ext cx="7119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Lực</a:t>
            </a:r>
            <a:endParaRPr lang="vi-VN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id="{E7571190-1A21-40BE-86EC-20B4D86E3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634" y="2654667"/>
            <a:ext cx="7119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Lực</a:t>
            </a:r>
            <a:endParaRPr lang="vi-VN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F1B8DEE9-78F1-4919-B75D-9DC2A9169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557" y="4602267"/>
            <a:ext cx="16900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b)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beng</a:t>
            </a:r>
            <a:endParaRPr lang="vi-VN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id="{BE513553-448D-434F-9360-A3B51E31D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3984" y="4569934"/>
            <a:ext cx="2147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c) Xe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đẩy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hàng</a:t>
            </a:r>
            <a:endParaRPr lang="vi-VN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3CFEB2C-F42B-4F7A-8EBA-85C88CA2A4FE}"/>
              </a:ext>
            </a:extLst>
          </p:cNvPr>
          <p:cNvSpPr/>
          <p:nvPr/>
        </p:nvSpPr>
        <p:spPr>
          <a:xfrm flipV="1">
            <a:off x="1294796" y="3909147"/>
            <a:ext cx="159117" cy="952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42BFC78-3322-46ED-8038-DC30F524A071}"/>
              </a:ext>
            </a:extLst>
          </p:cNvPr>
          <p:cNvSpPr/>
          <p:nvPr/>
        </p:nvSpPr>
        <p:spPr>
          <a:xfrm flipV="1">
            <a:off x="5114789" y="3982383"/>
            <a:ext cx="159117" cy="952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6775A6D-4D05-46ED-ACAB-F8648DD50EBE}"/>
              </a:ext>
            </a:extLst>
          </p:cNvPr>
          <p:cNvSpPr/>
          <p:nvPr/>
        </p:nvSpPr>
        <p:spPr>
          <a:xfrm flipV="1">
            <a:off x="7998998" y="3851997"/>
            <a:ext cx="159117" cy="952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Box 7">
            <a:extLst>
              <a:ext uri="{FF2B5EF4-FFF2-40B4-BE49-F238E27FC236}">
                <a16:creationId xmlns:a16="http://schemas.microsoft.com/office/drawing/2014/main" id="{48FB3C16-964C-4B46-9520-416589177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629" y="409481"/>
            <a:ext cx="7549141" cy="9541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4/96 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Mỗi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đòn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bẩy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19.7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tương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ứng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với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đòn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bẩy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 </a:t>
            </a: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" name="Text Box 7">
            <a:extLst>
              <a:ext uri="{FF2B5EF4-FFF2-40B4-BE49-F238E27FC236}">
                <a16:creationId xmlns:a16="http://schemas.microsoft.com/office/drawing/2014/main" id="{CA398E84-C324-42B5-A957-4E6E831C5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149" y="3298412"/>
            <a:ext cx="7119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Lực</a:t>
            </a:r>
            <a:endParaRPr lang="vi-VN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9" name="Text Box 7">
            <a:extLst>
              <a:ext uri="{FF2B5EF4-FFF2-40B4-BE49-F238E27FC236}">
                <a16:creationId xmlns:a16="http://schemas.microsoft.com/office/drawing/2014/main" id="{DCD64463-DCAF-48E6-B95D-1B95A269F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917" y="2538207"/>
            <a:ext cx="7119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Vật</a:t>
            </a:r>
            <a:endParaRPr lang="vi-VN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0" name="Text Box 7">
            <a:extLst>
              <a:ext uri="{FF2B5EF4-FFF2-40B4-BE49-F238E27FC236}">
                <a16:creationId xmlns:a16="http://schemas.microsoft.com/office/drawing/2014/main" id="{FCFF11CF-C7C2-41A1-9802-1137CBFC7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634" y="5269088"/>
            <a:ext cx="1220052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Loại</a:t>
            </a:r>
            <a:r>
              <a:rPr lang="en-US" sz="2800" b="1" dirty="0">
                <a:solidFill>
                  <a:srgbClr val="FF0000"/>
                </a:solidFill>
              </a:rPr>
              <a:t> 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1" name="Text Box 7">
            <a:extLst>
              <a:ext uri="{FF2B5EF4-FFF2-40B4-BE49-F238E27FC236}">
                <a16:creationId xmlns:a16="http://schemas.microsoft.com/office/drawing/2014/main" id="{C74FB106-1F4C-47AE-8FD6-798BD62D3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671" y="5269088"/>
            <a:ext cx="1220052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Loại</a:t>
            </a:r>
            <a:r>
              <a:rPr lang="en-US" sz="2800" b="1" dirty="0">
                <a:solidFill>
                  <a:srgbClr val="FF0000"/>
                </a:solidFill>
              </a:rPr>
              <a:t> 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2" name="Text Box 7">
            <a:extLst>
              <a:ext uri="{FF2B5EF4-FFF2-40B4-BE49-F238E27FC236}">
                <a16:creationId xmlns:a16="http://schemas.microsoft.com/office/drawing/2014/main" id="{FF416EB2-E14D-42BC-8621-12C1F8005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2744" y="5269088"/>
            <a:ext cx="1220052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Loại</a:t>
            </a:r>
            <a:r>
              <a:rPr lang="en-US" sz="2800" b="1" dirty="0">
                <a:solidFill>
                  <a:srgbClr val="FF0000"/>
                </a:solidFill>
              </a:rPr>
              <a:t> 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3" name="Text Box 7">
            <a:extLst>
              <a:ext uri="{FF2B5EF4-FFF2-40B4-BE49-F238E27FC236}">
                <a16:creationId xmlns:a16="http://schemas.microsoft.com/office/drawing/2014/main" id="{FFE0DD22-8CE0-426E-AB8C-C869F479E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994" y="2566610"/>
            <a:ext cx="7119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Vật</a:t>
            </a:r>
            <a:endParaRPr lang="vi-VN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4" name="Text Box 7">
            <a:extLst>
              <a:ext uri="{FF2B5EF4-FFF2-40B4-BE49-F238E27FC236}">
                <a16:creationId xmlns:a16="http://schemas.microsoft.com/office/drawing/2014/main" id="{4595479A-6FE1-4798-B5E3-C5309368C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6728" y="2585935"/>
            <a:ext cx="7119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Vật</a:t>
            </a:r>
            <a:endParaRPr lang="vi-VN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F3A9DA7-6E31-43CF-8AF9-3E9872C89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01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73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1" grpId="0"/>
      <p:bldP spid="24" grpId="0"/>
      <p:bldP spid="27" grpId="0"/>
      <p:bldP spid="31" grpId="0" animBg="1"/>
      <p:bldP spid="34" grpId="0" animBg="1"/>
      <p:bldP spid="35" grpId="0" animBg="1"/>
      <p:bldP spid="38" grpId="0"/>
      <p:bldP spid="39" grpId="0"/>
      <p:bldP spid="40" grpId="0" animBg="1"/>
      <p:bldP spid="41" grpId="0" animBg="1"/>
      <p:bldP spid="42" grpId="0" animBg="1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ập nhật nhiều hơn 99 hình nền slide đơn giản và đẹp tuyệt vời nhất - Tin  học Đông Hòa">
            <a:extLst>
              <a:ext uri="{FF2B5EF4-FFF2-40B4-BE49-F238E27FC236}">
                <a16:creationId xmlns:a16="http://schemas.microsoft.com/office/drawing/2014/main" id="{C62F537A-0BBA-41EE-9A63-8187384D2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675"/>
            <a:ext cx="122631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36F88408-0CAD-4299-A79D-53FB86F7E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604" y="292273"/>
            <a:ext cx="2608727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FF0000"/>
                </a:solidFill>
              </a:rPr>
              <a:t>Vận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dụng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322A3E35-E3A6-4E92-B5F3-E3A90328D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2629" y="1258566"/>
            <a:ext cx="9586742" cy="9541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1/96 : Quan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sát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19.8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biết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đâu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đòn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bẩy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đâu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điểm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tựa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chỉ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thay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đổi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hướng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lực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 </a:t>
            </a: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266C37-5121-4BC2-A64F-2045807B5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996" y="2543481"/>
            <a:ext cx="5139946" cy="270405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7EF5435-883B-43DF-AEB5-178E108D3B91}"/>
              </a:ext>
            </a:extLst>
          </p:cNvPr>
          <p:cNvSpPr/>
          <p:nvPr/>
        </p:nvSpPr>
        <p:spPr>
          <a:xfrm flipV="1">
            <a:off x="5724389" y="3558960"/>
            <a:ext cx="159117" cy="952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267D7E30-CD5A-4B87-AA02-B5D1F09B8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971" y="2977474"/>
            <a:ext cx="7119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  <a:endParaRPr lang="vi-VN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307DB5BA-5609-4AA8-8AB5-42D06CBC9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2012" y="2561932"/>
            <a:ext cx="7119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Vật</a:t>
            </a:r>
            <a:endParaRPr lang="vi-VN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31B1F8F7-0E90-405D-9D5C-B00EC96EF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075" y="3423377"/>
            <a:ext cx="7119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Lực</a:t>
            </a:r>
            <a:endParaRPr lang="vi-VN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BFECE4A-C87C-4592-AA3E-BDC8E2F897FB}"/>
              </a:ext>
            </a:extLst>
          </p:cNvPr>
          <p:cNvCxnSpPr>
            <a:cxnSpLocks/>
          </p:cNvCxnSpPr>
          <p:nvPr/>
        </p:nvCxnSpPr>
        <p:spPr>
          <a:xfrm flipH="1" flipV="1">
            <a:off x="4918010" y="2977474"/>
            <a:ext cx="110778" cy="6405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56E57C1-F265-4533-8871-8305DB339AAF}"/>
              </a:ext>
            </a:extLst>
          </p:cNvPr>
          <p:cNvCxnSpPr>
            <a:cxnSpLocks/>
          </p:cNvCxnSpPr>
          <p:nvPr/>
        </p:nvCxnSpPr>
        <p:spPr>
          <a:xfrm flipH="1">
            <a:off x="7421725" y="3799114"/>
            <a:ext cx="748174" cy="2787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F95DA3D-BA1C-4F9D-A326-B8DDAD4D8F39}"/>
              </a:ext>
            </a:extLst>
          </p:cNvPr>
          <p:cNvCxnSpPr>
            <a:cxnSpLocks/>
          </p:cNvCxnSpPr>
          <p:nvPr/>
        </p:nvCxnSpPr>
        <p:spPr>
          <a:xfrm flipH="1" flipV="1">
            <a:off x="7261793" y="3189318"/>
            <a:ext cx="886282" cy="3696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2002C0D8-A53D-430B-8303-1CC0FEBDF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01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29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>
            <a:extLst>
              <a:ext uri="{FF2B5EF4-FFF2-40B4-BE49-F238E27FC236}">
                <a16:creationId xmlns:a16="http://schemas.microsoft.com/office/drawing/2014/main" id="{B581F02C-7CBC-4D9A-B46D-FF7779040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8442" y="401979"/>
            <a:ext cx="2608727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FF0000"/>
                </a:solidFill>
              </a:rPr>
              <a:t>Vận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dụng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8E9C3954-6DE2-4A7F-988E-563E2A764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81" y="1277616"/>
            <a:ext cx="10165471" cy="181588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2/97 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nhổ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chiếc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đinh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khỏi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tấm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gỗ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người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sử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dụng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chiếc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búa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nhổ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đinh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hoặc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chiếc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kìm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hãy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514350" indent="-514350" eaLnBrk="1" fontAlgn="base" hangingPunct="1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Mô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dùng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dụng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cụ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nhổ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đinh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marL="514350" indent="-514350" eaLnBrk="1" fontAlgn="base" hangingPunct="1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Vận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dụng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kiến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thức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kĩ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đòn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bẩy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giải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thích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  </a:t>
            </a: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1FE833-0CB5-4C66-A3FE-98577B1A4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24" y="3429000"/>
            <a:ext cx="4083018" cy="216108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FB8EC0-89CA-4B1B-BBB7-DF881C4DC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0" t="74097" r="9935" b="13264"/>
          <a:stretch>
            <a:fillRect/>
          </a:stretch>
        </p:blipFill>
        <p:spPr bwMode="auto">
          <a:xfrm>
            <a:off x="4981575" y="3389126"/>
            <a:ext cx="5934075" cy="283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9">
            <a:extLst>
              <a:ext uri="{FF2B5EF4-FFF2-40B4-BE49-F238E27FC236}">
                <a16:creationId xmlns:a16="http://schemas.microsoft.com/office/drawing/2014/main" id="{61D21C11-4822-4A8F-8401-953C6C385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5141" y="5409110"/>
            <a:ext cx="180975" cy="361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E7497F29-E790-488E-BA2D-821EF1D7C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6169" y="5580384"/>
            <a:ext cx="762000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FF3300"/>
                </a:solidFill>
                <a:latin typeface=".VnArial NarrowH" pitchFamily="34" charset="0"/>
              </a:rPr>
              <a:t>o</a:t>
            </a:r>
            <a:endParaRPr lang="en-US" altLang="en-US" sz="36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EEBA8B01-CB93-4364-9E72-B2B2AD7D2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5675" y="4152900"/>
            <a:ext cx="1089119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3300"/>
                </a:solidFill>
                <a:latin typeface=".VnArial NarrowH" pitchFamily="34" charset="0"/>
              </a:rPr>
              <a:t>Vật</a:t>
            </a:r>
            <a:endParaRPr lang="en-US" altLang="en-US" sz="36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75D05556-58FE-4FF9-B1B8-DFDB73DA4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0710" y="5771060"/>
            <a:ext cx="1058770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3300"/>
                </a:solidFill>
                <a:latin typeface=".VnArial NarrowH" pitchFamily="34" charset="0"/>
              </a:rPr>
              <a:t>Lực</a:t>
            </a:r>
            <a:endParaRPr lang="en-US" altLang="en-US" sz="36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B3A53B-DAF6-4E6D-8C3C-D02F21460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01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96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ập nhật nhiều hơn 99 hình nền slide đơn giản và đẹp tuyệt vời nhất - Tin  học Đông Hòa">
            <a:extLst>
              <a:ext uri="{FF2B5EF4-FFF2-40B4-BE49-F238E27FC236}">
                <a16:creationId xmlns:a16="http://schemas.microsoft.com/office/drawing/2014/main" id="{BCF6DDCC-BA4D-4B2C-9806-97E433393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675"/>
            <a:ext cx="122631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CF8D3FFD-11BC-41FC-AA63-7F090F806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6480" y="587418"/>
            <a:ext cx="4679950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HƯỚNG DẪN VỀ NHÀ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B258EE-F425-4CE7-B0FE-373AE3CE56AA}"/>
              </a:ext>
            </a:extLst>
          </p:cNvPr>
          <p:cNvGrpSpPr/>
          <p:nvPr/>
        </p:nvGrpSpPr>
        <p:grpSpPr>
          <a:xfrm>
            <a:off x="2849721" y="1766389"/>
            <a:ext cx="6492558" cy="2656719"/>
            <a:chOff x="1279842" y="1315372"/>
            <a:chExt cx="6492558" cy="31242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17129E0-506B-4C02-A71D-2273A501D1F1}"/>
                </a:ext>
              </a:extLst>
            </p:cNvPr>
            <p:cNvSpPr/>
            <p:nvPr/>
          </p:nvSpPr>
          <p:spPr>
            <a:xfrm>
              <a:off x="1279842" y="1315372"/>
              <a:ext cx="6492558" cy="31242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 Box 5">
              <a:extLst>
                <a:ext uri="{FF2B5EF4-FFF2-40B4-BE49-F238E27FC236}">
                  <a16:creationId xmlns:a16="http://schemas.microsoft.com/office/drawing/2014/main" id="{D2E8AAB1-4018-4C82-8EC0-B3A7F15493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2880" y="1600201"/>
              <a:ext cx="6238240" cy="24249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-"/>
              </a:pPr>
              <a:r>
                <a:rPr lang="en-US" altLang="en-US" sz="3200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prstClr val="black"/>
                  </a:solidFill>
                  <a:latin typeface="Times New Roman" pitchFamily="18" charset="0"/>
                </a:rPr>
                <a:t>Học</a:t>
              </a:r>
              <a:r>
                <a:rPr lang="en-US" altLang="en-US" sz="3200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prstClr val="black"/>
                  </a:solidFill>
                  <a:latin typeface="Times New Roman" pitchFamily="18" charset="0"/>
                </a:rPr>
                <a:t>thuộc</a:t>
              </a:r>
              <a:r>
                <a:rPr lang="en-US" altLang="en-US" sz="3200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prstClr val="black"/>
                  </a:solidFill>
                  <a:latin typeface="Times New Roman" pitchFamily="18" charset="0"/>
                </a:rPr>
                <a:t>bài</a:t>
              </a:r>
              <a:r>
                <a:rPr lang="en-US" altLang="en-US" sz="3200" dirty="0">
                  <a:solidFill>
                    <a:prstClr val="black"/>
                  </a:solidFill>
                  <a:latin typeface="Times New Roman" pitchFamily="18" charset="0"/>
                </a:rPr>
                <a:t> 19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-"/>
              </a:pPr>
              <a:r>
                <a:rPr lang="en-US" altLang="en-US" sz="3200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prstClr val="black"/>
                  </a:solidFill>
                  <a:latin typeface="Times New Roman" pitchFamily="18" charset="0"/>
                </a:rPr>
                <a:t>Làm</a:t>
              </a:r>
              <a:r>
                <a:rPr lang="en-US" altLang="en-US" sz="3200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prstClr val="black"/>
                  </a:solidFill>
                  <a:latin typeface="Times New Roman" pitchFamily="18" charset="0"/>
                </a:rPr>
                <a:t>bài</a:t>
              </a:r>
              <a:r>
                <a:rPr lang="en-US" altLang="en-US" sz="3200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prstClr val="black"/>
                  </a:solidFill>
                  <a:latin typeface="Times New Roman" pitchFamily="18" charset="0"/>
                </a:rPr>
                <a:t>tập</a:t>
              </a:r>
              <a:r>
                <a:rPr lang="en-US" altLang="en-US" sz="3200" dirty="0">
                  <a:solidFill>
                    <a:prstClr val="black"/>
                  </a:solidFill>
                  <a:latin typeface="Times New Roman" pitchFamily="18" charset="0"/>
                </a:rPr>
                <a:t>: 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-"/>
              </a:pPr>
              <a:r>
                <a:rPr lang="en-US" altLang="en-US" sz="3200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prstClr val="black"/>
                  </a:solidFill>
                  <a:latin typeface="Times New Roman" pitchFamily="18" charset="0"/>
                </a:rPr>
                <a:t>Đọc</a:t>
              </a:r>
              <a:r>
                <a:rPr lang="en-US" altLang="en-US" sz="3200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prstClr val="black"/>
                  </a:solidFill>
                  <a:latin typeface="Times New Roman" pitchFamily="18" charset="0"/>
                </a:rPr>
                <a:t>bài</a:t>
              </a:r>
              <a:r>
                <a:rPr lang="en-US" altLang="en-US" sz="3200" dirty="0">
                  <a:solidFill>
                    <a:prstClr val="black"/>
                  </a:solidFill>
                  <a:latin typeface="Times New Roman" pitchFamily="18" charset="0"/>
                </a:rPr>
                <a:t> 20: </a:t>
              </a:r>
              <a:r>
                <a:rPr lang="en-US" altLang="en-US" sz="3200" dirty="0" err="1">
                  <a:solidFill>
                    <a:prstClr val="black"/>
                  </a:solidFill>
                  <a:latin typeface="Times New Roman" pitchFamily="18" charset="0"/>
                </a:rPr>
                <a:t>Sự</a:t>
              </a:r>
              <a:r>
                <a:rPr lang="en-US" altLang="en-US" sz="3200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prstClr val="black"/>
                  </a:solidFill>
                  <a:latin typeface="Times New Roman" pitchFamily="18" charset="0"/>
                </a:rPr>
                <a:t>nhiễm</a:t>
              </a:r>
              <a:r>
                <a:rPr lang="en-US" altLang="en-US" sz="3200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prstClr val="black"/>
                  </a:solidFill>
                  <a:latin typeface="Times New Roman" pitchFamily="18" charset="0"/>
                </a:rPr>
                <a:t>điện</a:t>
              </a:r>
              <a:endParaRPr lang="en-US" altLang="en-US" sz="32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D94EEBB-1F64-4CB8-A478-76A279B1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01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>
            <a:extLst>
              <a:ext uri="{FF2B5EF4-FFF2-40B4-BE49-F238E27FC236}">
                <a16:creationId xmlns:a16="http://schemas.microsoft.com/office/drawing/2014/main" id="{4455483D-48EF-4928-A392-A0D760EE5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5725" y="662343"/>
            <a:ext cx="2711468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FF0000"/>
                </a:solidFill>
              </a:rPr>
              <a:t>Đặt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vấn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đề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AE7D7429-2E0D-4A02-ABE2-8525398A1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1555945"/>
            <a:ext cx="6774870" cy="35394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Để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đưa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một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vật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lên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cao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người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công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nhân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trực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tiếp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tác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dụng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lên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vật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một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lực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hướng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thẳng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đứng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lên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trên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Tuy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nhiên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trong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một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hợp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do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kích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thước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hay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khối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lượng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vật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lớn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sẽ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khó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khăn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trong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việc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nâng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trực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tiếp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cách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nào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để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nâng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vật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lên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mà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không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cần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tác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dụng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lực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theo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phương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thẳng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đứng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? </a:t>
            </a:r>
            <a:endParaRPr lang="vi-VN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ED553C-DC92-4EC9-AAD7-FD57AFA34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088" y="1555945"/>
            <a:ext cx="3821919" cy="353943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A791BB-0584-4461-B532-CD3138639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325" y="523408"/>
            <a:ext cx="990601" cy="90890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ập nhật nhiều hơn 99 hình nền slide đơn giản và đẹp tuyệt vời nhất - Tin  học Đông Hòa">
            <a:extLst>
              <a:ext uri="{FF2B5EF4-FFF2-40B4-BE49-F238E27FC236}">
                <a16:creationId xmlns:a16="http://schemas.microsoft.com/office/drawing/2014/main" id="{FFE29943-A481-413A-ADCB-56A24C6B4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31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6F7EC9FE-E47E-4320-99AC-623A2EC2D54B}"/>
              </a:ext>
            </a:extLst>
          </p:cNvPr>
          <p:cNvSpPr txBox="1">
            <a:spLocks/>
          </p:cNvSpPr>
          <p:nvPr/>
        </p:nvSpPr>
        <p:spPr>
          <a:xfrm>
            <a:off x="2057400" y="485775"/>
            <a:ext cx="7443578" cy="489468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: TÁC DỤNG LÀM QUAY CỦA LỰC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8D3AEDB-A9DE-43E6-8D04-8861BA390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0475" y="1231593"/>
            <a:ext cx="3781425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0000"/>
                </a:solidFill>
              </a:rPr>
              <a:t>Bài</a:t>
            </a:r>
            <a:r>
              <a:rPr lang="en-US" sz="3200" b="1" dirty="0">
                <a:solidFill>
                  <a:srgbClr val="FF0000"/>
                </a:solidFill>
              </a:rPr>
              <a:t> 19 : </a:t>
            </a:r>
            <a:r>
              <a:rPr lang="en-US" sz="3200" b="1" dirty="0" err="1">
                <a:solidFill>
                  <a:srgbClr val="FF0000"/>
                </a:solidFill>
              </a:rPr>
              <a:t>Đòn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bẩy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9C70E905-5AA7-47DA-BEEC-96BF06467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05" y="2218700"/>
            <a:ext cx="77654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I. </a:t>
            </a:r>
            <a:r>
              <a:rPr lang="en-US" sz="2800" b="1" dirty="0" err="1">
                <a:solidFill>
                  <a:srgbClr val="FF0000"/>
                </a:solidFill>
              </a:rPr>
              <a:t>Đòn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bẩy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có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thể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làm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đổi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hướng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dụng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của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lực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C4D28E-57C1-4FA5-815A-E9BAC0BD5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01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9D99DF18-2C45-4261-9416-3EBC77F0E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7230" y="1134311"/>
            <a:ext cx="4698420" cy="13849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tạo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đòn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bẩy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giản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bằng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dụng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cụ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:  </a:t>
            </a: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DAE7E2-AE05-4030-AF86-F742890E9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465" y="2664931"/>
            <a:ext cx="4133950" cy="3008166"/>
          </a:xfrm>
          <a:prstGeom prst="rect">
            <a:avLst/>
          </a:prstGeom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FA8BD96E-35AE-40A4-AA10-507C6408F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013" y="1134311"/>
            <a:ext cx="4628212" cy="181588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Khi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quay do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chịu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dụng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lực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dụng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lực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Từ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đặc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điểm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người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tạo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đòn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bẩy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 </a:t>
            </a: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22" name="Picture 2" descr="클립아트코리아 - 통로이미지">
            <a:extLst>
              <a:ext uri="{FF2B5EF4-FFF2-40B4-BE49-F238E27FC236}">
                <a16:creationId xmlns:a16="http://schemas.microsoft.com/office/drawing/2014/main" id="{C3A6D07A-B875-4002-8DD2-F05638CD5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3133725"/>
            <a:ext cx="3609974" cy="222757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401670D0-5B33-4D0C-A1CE-CFCE22789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867" y="5723689"/>
            <a:ext cx="6160508" cy="95410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Nêu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ví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dụ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dùng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đòn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bẩy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đổi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hướng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dụng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lực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cuộc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 </a:t>
            </a: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44825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>
            <a:extLst>
              <a:ext uri="{FF2B5EF4-FFF2-40B4-BE49-F238E27FC236}">
                <a16:creationId xmlns:a16="http://schemas.microsoft.com/office/drawing/2014/main" id="{F2DD65FB-FCCF-4C31-B097-0E67CFE4D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3942" y="742325"/>
            <a:ext cx="5022270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Mô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hình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giản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của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đòn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bẩy</a:t>
            </a:r>
            <a:r>
              <a:rPr lang="en-US" sz="2800" b="1" dirty="0">
                <a:solidFill>
                  <a:srgbClr val="FF0000"/>
                </a:solidFill>
              </a:rPr>
              <a:t>  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080FF6-51FB-4B0E-9EAD-8064FFF98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971" y="1766132"/>
            <a:ext cx="5576241" cy="1793941"/>
          </a:xfrm>
          <a:prstGeom prst="rect">
            <a:avLst/>
          </a:prstGeom>
        </p:spPr>
      </p:pic>
      <p:sp>
        <p:nvSpPr>
          <p:cNvPr id="12" name="Text Box 7">
            <a:extLst>
              <a:ext uri="{FF2B5EF4-FFF2-40B4-BE49-F238E27FC236}">
                <a16:creationId xmlns:a16="http://schemas.microsoft.com/office/drawing/2014/main" id="{CB080B07-361F-4DAA-8705-B6C098072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8396" y="4169718"/>
            <a:ext cx="810483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Khi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dụng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lực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hướng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xuống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thì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ở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sẽ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xuất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lực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giúp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nâng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CB885593-DD93-4BEB-AA3C-B512C8ECD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0723" y="2121487"/>
            <a:ext cx="4943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   </a:t>
            </a: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B527D6-7388-4AD2-8E9C-E05339A89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01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92194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>
            <a:extLst>
              <a:ext uri="{FF2B5EF4-FFF2-40B4-BE49-F238E27FC236}">
                <a16:creationId xmlns:a16="http://schemas.microsoft.com/office/drawing/2014/main" id="{F2DD65FB-FCCF-4C31-B097-0E67CFE4D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3942" y="742325"/>
            <a:ext cx="5022270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Mô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hình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giản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của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đòn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bẩy</a:t>
            </a:r>
            <a:r>
              <a:rPr lang="en-US" sz="2800" b="1" dirty="0">
                <a:solidFill>
                  <a:srgbClr val="FF0000"/>
                </a:solidFill>
              </a:rPr>
              <a:t>  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080FF6-51FB-4B0E-9EAD-8064FFF98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971" y="1766132"/>
            <a:ext cx="5576241" cy="1793941"/>
          </a:xfrm>
          <a:prstGeom prst="rect">
            <a:avLst/>
          </a:prstGeom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1D255190-87B8-43A3-8E9E-6C8B5D730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4921" y="4734580"/>
            <a:ext cx="50222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 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gọi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điểm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tựa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DC6EE86D-03A8-4043-BC2F-659C6A80F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442" y="5316230"/>
            <a:ext cx="50222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A, B 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gọi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điểm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dụng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lực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CB080B07-361F-4DAA-8705-B6C098072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695" y="3741093"/>
            <a:ext cx="964787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Khi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dụng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lực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hướng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xuống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thì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ở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sẽ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xuất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lực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giúp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nâng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" name="Picture 2" descr="Cập nhật nhiều hơn 99 hình nền slide đơn giản và đẹp tuyệt vời nhất - Tin  học Đông Hòa">
            <a:extLst>
              <a:ext uri="{FF2B5EF4-FFF2-40B4-BE49-F238E27FC236}">
                <a16:creationId xmlns:a16="http://schemas.microsoft.com/office/drawing/2014/main" id="{6901A7F4-930A-4455-8C45-0C8ED1E93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60" y="0"/>
            <a:ext cx="122631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CBF2C0C9-30DC-4E65-8934-1C9E9A0B0C32}"/>
              </a:ext>
            </a:extLst>
          </p:cNvPr>
          <p:cNvSpPr txBox="1">
            <a:spLocks/>
          </p:cNvSpPr>
          <p:nvPr/>
        </p:nvSpPr>
        <p:spPr>
          <a:xfrm>
            <a:off x="2057400" y="485775"/>
            <a:ext cx="7443578" cy="489468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: TÁC DỤNG LÀM QUAY CỦA LỰC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E3F3F9B4-2181-4451-A905-462B45359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0475" y="1231593"/>
            <a:ext cx="3781425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0000"/>
                </a:solidFill>
              </a:rPr>
              <a:t>Bài</a:t>
            </a:r>
            <a:r>
              <a:rPr lang="en-US" sz="3200" b="1" dirty="0">
                <a:solidFill>
                  <a:srgbClr val="FF0000"/>
                </a:solidFill>
              </a:rPr>
              <a:t> 19 : </a:t>
            </a:r>
            <a:r>
              <a:rPr lang="en-US" sz="3200" b="1" dirty="0" err="1">
                <a:solidFill>
                  <a:srgbClr val="FF0000"/>
                </a:solidFill>
              </a:rPr>
              <a:t>Đòn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bẩy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18E78E0E-FB43-4ABA-830D-35F599B03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776" y="3508175"/>
            <a:ext cx="34506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loại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đòn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bẩy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444C7B62-3F5D-4F9A-9EA1-5106DAFE4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442" y="2437398"/>
            <a:ext cx="77654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I. </a:t>
            </a:r>
            <a:r>
              <a:rPr lang="en-US" sz="2800" b="1" dirty="0" err="1">
                <a:solidFill>
                  <a:srgbClr val="FF0000"/>
                </a:solidFill>
              </a:rPr>
              <a:t>Đòn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bẩy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có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thể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làm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đổi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hướng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dụng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của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lực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9FA6FBC0-B94D-4493-9E09-06AC0E751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442" y="2965265"/>
            <a:ext cx="91332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Đòn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bẩy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thay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đổi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hướng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lực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dụng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D61ECB49-5B13-45D4-9DE8-13C847BE3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442" y="4036070"/>
            <a:ext cx="913327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Tùy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vị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trí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điểm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tựa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vị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trí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vị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trí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lực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dụng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sẽ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đòn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bẩy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4BCFC7C-DB83-4880-A3BD-A66DDECED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01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18908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08BE213C-3F68-4FC6-8866-0CA5B8B90483}"/>
              </a:ext>
            </a:extLst>
          </p:cNvPr>
          <p:cNvGrpSpPr/>
          <p:nvPr/>
        </p:nvGrpSpPr>
        <p:grpSpPr>
          <a:xfrm>
            <a:off x="5478341" y="309728"/>
            <a:ext cx="6214711" cy="1884823"/>
            <a:chOff x="838222" y="941510"/>
            <a:chExt cx="6214711" cy="1884823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8F0AF4CE-7567-4622-88B1-F196148F1624}"/>
                </a:ext>
              </a:extLst>
            </p:cNvPr>
            <p:cNvSpPr/>
            <p:nvPr/>
          </p:nvSpPr>
          <p:spPr>
            <a:xfrm>
              <a:off x="838222" y="941510"/>
              <a:ext cx="6214711" cy="18848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FC45C4C-99D9-4D41-BEC7-0A8B79E8898F}"/>
                </a:ext>
              </a:extLst>
            </p:cNvPr>
            <p:cNvGrpSpPr/>
            <p:nvPr/>
          </p:nvGrpSpPr>
          <p:grpSpPr>
            <a:xfrm>
              <a:off x="1049935" y="1145642"/>
              <a:ext cx="6002998" cy="1428063"/>
              <a:chOff x="1716612" y="1391337"/>
              <a:chExt cx="6002998" cy="1428063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E5734E1E-3956-4437-9C4F-3D9F8FAD8E55}"/>
                  </a:ext>
                </a:extLst>
              </p:cNvPr>
              <p:cNvGrpSpPr/>
              <p:nvPr/>
            </p:nvGrpSpPr>
            <p:grpSpPr>
              <a:xfrm>
                <a:off x="1916088" y="1411694"/>
                <a:ext cx="5803522" cy="1407706"/>
                <a:chOff x="2678088" y="3088094"/>
                <a:chExt cx="5803522" cy="1407706"/>
              </a:xfrm>
            </p:grpSpPr>
            <p:sp>
              <p:nvSpPr>
                <p:cNvPr id="6" name="AutoShape 2">
                  <a:extLst>
                    <a:ext uri="{FF2B5EF4-FFF2-40B4-BE49-F238E27FC236}">
                      <a16:creationId xmlns:a16="http://schemas.microsoft.com/office/drawing/2014/main" id="{D90689D7-2292-41B7-B044-A8E56756F8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0687915">
                  <a:off x="2678088" y="3620216"/>
                  <a:ext cx="723352" cy="611332"/>
                </a:xfrm>
                <a:prstGeom prst="can">
                  <a:avLst>
                    <a:gd name="adj" fmla="val 44494"/>
                  </a:avLst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" name="AutoShape 3">
                  <a:extLst>
                    <a:ext uri="{FF2B5EF4-FFF2-40B4-BE49-F238E27FC236}">
                      <a16:creationId xmlns:a16="http://schemas.microsoft.com/office/drawing/2014/main" id="{4A889C6D-7764-4CFD-9B2B-BCBAB0E926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2400" y="4038600"/>
                  <a:ext cx="585787" cy="4572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" name="Line 4">
                  <a:extLst>
                    <a:ext uri="{FF2B5EF4-FFF2-40B4-BE49-F238E27FC236}">
                      <a16:creationId xmlns:a16="http://schemas.microsoft.com/office/drawing/2014/main" id="{864E05B4-7CC6-4A3E-89AC-97E35DEE4E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52395" y="3192851"/>
                  <a:ext cx="4495020" cy="1141414"/>
                </a:xfrm>
                <a:prstGeom prst="line">
                  <a:avLst/>
                </a:prstGeom>
                <a:noFill/>
                <a:ln w="1111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" name="Text Box 21">
                  <a:extLst>
                    <a:ext uri="{FF2B5EF4-FFF2-40B4-BE49-F238E27FC236}">
                      <a16:creationId xmlns:a16="http://schemas.microsoft.com/office/drawing/2014/main" id="{635EB042-1B56-4180-8BB3-7530A7E989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52198" y="3426689"/>
                  <a:ext cx="585787" cy="5794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en-US" sz="32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.VnTime" panose="020B7200000000000000" pitchFamily="34" charset="0"/>
                    </a:rPr>
                    <a:t>O</a:t>
                  </a:r>
                </a:p>
              </p:txBody>
            </p:sp>
            <p:sp>
              <p:nvSpPr>
                <p:cNvPr id="10" name="Text Box 22">
                  <a:extLst>
                    <a:ext uri="{FF2B5EF4-FFF2-40B4-BE49-F238E27FC236}">
                      <a16:creationId xmlns:a16="http://schemas.microsoft.com/office/drawing/2014/main" id="{840614DB-E7B6-4E0A-A0B2-48C8492311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546573" y="3088094"/>
                  <a:ext cx="935037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en-US" sz="2800" dirty="0" err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Lực</a:t>
                  </a:r>
                  <a:endParaRPr lang="en-US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674391B5-8288-437B-A1FE-133D54EA9623}"/>
                    </a:ext>
                  </a:extLst>
                </p:cNvPr>
                <p:cNvCxnSpPr/>
                <p:nvPr/>
              </p:nvCxnSpPr>
              <p:spPr bwMode="auto">
                <a:xfrm>
                  <a:off x="7315200" y="3216424"/>
                  <a:ext cx="0" cy="822176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0099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2" name="Text Box 22">
                <a:extLst>
                  <a:ext uri="{FF2B5EF4-FFF2-40B4-BE49-F238E27FC236}">
                    <a16:creationId xmlns:a16="http://schemas.microsoft.com/office/drawing/2014/main" id="{2F908976-9B91-48D1-9451-F69BE6F86F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6612" y="1391337"/>
                <a:ext cx="935037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endParaRPr lang="en-US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06653DD-E835-4055-86D3-6796D915E2B3}"/>
              </a:ext>
            </a:extLst>
          </p:cNvPr>
          <p:cNvGrpSpPr/>
          <p:nvPr/>
        </p:nvGrpSpPr>
        <p:grpSpPr>
          <a:xfrm>
            <a:off x="5564361" y="4576306"/>
            <a:ext cx="6214711" cy="2178485"/>
            <a:chOff x="692850" y="4453479"/>
            <a:chExt cx="6214711" cy="2178485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033BA55-F4CF-47E4-9832-8B537BBFF096}"/>
                </a:ext>
              </a:extLst>
            </p:cNvPr>
            <p:cNvSpPr/>
            <p:nvPr/>
          </p:nvSpPr>
          <p:spPr>
            <a:xfrm>
              <a:off x="692850" y="4453479"/>
              <a:ext cx="6214711" cy="217848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A0804CA-E877-4769-B1AD-ECA0B0FF0E5B}"/>
                </a:ext>
              </a:extLst>
            </p:cNvPr>
            <p:cNvGrpSpPr/>
            <p:nvPr/>
          </p:nvGrpSpPr>
          <p:grpSpPr>
            <a:xfrm>
              <a:off x="1019726" y="4516780"/>
              <a:ext cx="5629215" cy="2011142"/>
              <a:chOff x="1019726" y="4516780"/>
              <a:chExt cx="5629215" cy="2011142"/>
            </a:xfrm>
          </p:grpSpPr>
          <p:sp>
            <p:nvSpPr>
              <p:cNvPr id="13" name="AutoShape 2">
                <a:extLst>
                  <a:ext uri="{FF2B5EF4-FFF2-40B4-BE49-F238E27FC236}">
                    <a16:creationId xmlns:a16="http://schemas.microsoft.com/office/drawing/2014/main" id="{6319F680-D71F-4F57-A821-C91231A8AE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687915">
                <a:off x="4956620" y="4516780"/>
                <a:ext cx="723352" cy="563502"/>
              </a:xfrm>
              <a:prstGeom prst="can">
                <a:avLst>
                  <a:gd name="adj" fmla="val 44494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AutoShape 3">
                <a:extLst>
                  <a:ext uri="{FF2B5EF4-FFF2-40B4-BE49-F238E27FC236}">
                    <a16:creationId xmlns:a16="http://schemas.microsoft.com/office/drawing/2014/main" id="{416DAC20-16E8-425F-BC33-778C1CF5C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9726" y="6106493"/>
                <a:ext cx="585787" cy="421429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4">
                <a:extLst>
                  <a:ext uri="{FF2B5EF4-FFF2-40B4-BE49-F238E27FC236}">
                    <a16:creationId xmlns:a16="http://schemas.microsoft.com/office/drawing/2014/main" id="{F43F62F4-DA32-4CC0-9B34-9D5EBD5EDD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18884" y="5054381"/>
                <a:ext cx="4495020" cy="1052111"/>
              </a:xfrm>
              <a:prstGeom prst="line">
                <a:avLst/>
              </a:prstGeom>
              <a:noFill/>
              <a:ln w="1111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Text Box 21">
                <a:extLst>
                  <a:ext uri="{FF2B5EF4-FFF2-40B4-BE49-F238E27FC236}">
                    <a16:creationId xmlns:a16="http://schemas.microsoft.com/office/drawing/2014/main" id="{B2B77237-F880-4D09-850A-14957255E4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9726" y="5555266"/>
                <a:ext cx="585787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en-US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.VnTime" panose="020B7200000000000000" pitchFamily="34" charset="0"/>
                  </a:rPr>
                  <a:t>O</a:t>
                </a:r>
              </a:p>
            </p:txBody>
          </p:sp>
          <p:sp>
            <p:nvSpPr>
              <p:cNvPr id="17" name="Text Box 22">
                <a:extLst>
                  <a:ext uri="{FF2B5EF4-FFF2-40B4-BE49-F238E27FC236}">
                    <a16:creationId xmlns:a16="http://schemas.microsoft.com/office/drawing/2014/main" id="{B362B930-C98C-4CD1-824F-20075FCDDC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2424" y="4760975"/>
                <a:ext cx="935037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endParaRPr lang="en-US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6DE7EE61-1D59-4FAD-BF9E-B7D037130497}"/>
                  </a:ext>
                </a:extLst>
              </p:cNvPr>
              <p:cNvCxnSpPr/>
              <p:nvPr/>
            </p:nvCxnSpPr>
            <p:spPr bwMode="auto">
              <a:xfrm flipH="1" flipV="1">
                <a:off x="3377823" y="4968902"/>
                <a:ext cx="2" cy="573273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99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3" name="Text Box 22">
                <a:extLst>
                  <a:ext uri="{FF2B5EF4-FFF2-40B4-BE49-F238E27FC236}">
                    <a16:creationId xmlns:a16="http://schemas.microsoft.com/office/drawing/2014/main" id="{48CDC771-28F6-4DF1-9C0D-DE93EB7F4A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3904" y="4528909"/>
                <a:ext cx="935037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endParaRPr lang="en-US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BFD804D-B050-4B3E-AE22-43BE6566F85A}"/>
              </a:ext>
            </a:extLst>
          </p:cNvPr>
          <p:cNvGrpSpPr/>
          <p:nvPr/>
        </p:nvGrpSpPr>
        <p:grpSpPr>
          <a:xfrm>
            <a:off x="5564362" y="2317920"/>
            <a:ext cx="6301525" cy="2167801"/>
            <a:chOff x="1376714" y="3179666"/>
            <a:chExt cx="6301525" cy="2407577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603020B2-6F1E-4C1F-9989-4402AA54CF8A}"/>
                </a:ext>
              </a:extLst>
            </p:cNvPr>
            <p:cNvSpPr/>
            <p:nvPr/>
          </p:nvSpPr>
          <p:spPr>
            <a:xfrm>
              <a:off x="1376714" y="3223850"/>
              <a:ext cx="6214711" cy="236339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23ABFAF-EBEF-43FB-B3DE-F5B491B62A43}"/>
                </a:ext>
              </a:extLst>
            </p:cNvPr>
            <p:cNvGrpSpPr/>
            <p:nvPr/>
          </p:nvGrpSpPr>
          <p:grpSpPr>
            <a:xfrm>
              <a:off x="1891238" y="3179666"/>
              <a:ext cx="5787001" cy="2275860"/>
              <a:chOff x="1891238" y="3179666"/>
              <a:chExt cx="5787001" cy="2275860"/>
            </a:xfrm>
          </p:grpSpPr>
          <p:sp>
            <p:nvSpPr>
              <p:cNvPr id="33" name="AutoShape 2">
                <a:extLst>
                  <a:ext uri="{FF2B5EF4-FFF2-40B4-BE49-F238E27FC236}">
                    <a16:creationId xmlns:a16="http://schemas.microsoft.com/office/drawing/2014/main" id="{68798E6E-27FE-43D6-AE42-91E24A4A9C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687915">
                <a:off x="3740375" y="3805422"/>
                <a:ext cx="723352" cy="611332"/>
              </a:xfrm>
              <a:prstGeom prst="can">
                <a:avLst>
                  <a:gd name="adj" fmla="val 44494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AutoShape 3">
                <a:extLst>
                  <a:ext uri="{FF2B5EF4-FFF2-40B4-BE49-F238E27FC236}">
                    <a16:creationId xmlns:a16="http://schemas.microsoft.com/office/drawing/2014/main" id="{DEAB1FD6-7A59-4084-9F00-5FAB59F3C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1238" y="4998326"/>
                <a:ext cx="585787" cy="45720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4">
                <a:extLst>
                  <a:ext uri="{FF2B5EF4-FFF2-40B4-BE49-F238E27FC236}">
                    <a16:creationId xmlns:a16="http://schemas.microsoft.com/office/drawing/2014/main" id="{B6111C1C-8555-4977-B47E-F1E27BA049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90396" y="3856912"/>
                <a:ext cx="4495020" cy="1141414"/>
              </a:xfrm>
              <a:prstGeom prst="line">
                <a:avLst/>
              </a:prstGeom>
              <a:noFill/>
              <a:ln w="1111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Text Box 21">
                <a:extLst>
                  <a:ext uri="{FF2B5EF4-FFF2-40B4-BE49-F238E27FC236}">
                    <a16:creationId xmlns:a16="http://schemas.microsoft.com/office/drawing/2014/main" id="{3E082D45-3BB6-4B5E-8241-C9D3E4BC12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1238" y="4400312"/>
                <a:ext cx="585787" cy="6494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en-US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.VnTime" panose="020B7200000000000000" pitchFamily="34" charset="0"/>
                  </a:rPr>
                  <a:t>O</a:t>
                </a:r>
              </a:p>
            </p:txBody>
          </p:sp>
          <p:sp>
            <p:nvSpPr>
              <p:cNvPr id="37" name="Text Box 22">
                <a:extLst>
                  <a:ext uri="{FF2B5EF4-FFF2-40B4-BE49-F238E27FC236}">
                    <a16:creationId xmlns:a16="http://schemas.microsoft.com/office/drawing/2014/main" id="{1E7E9815-4914-44E3-AC8E-A01403957E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3202" y="3179666"/>
                <a:ext cx="935037" cy="5810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endParaRPr lang="en-US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A7F40273-4E43-4584-BA14-1FF121FCB15F}"/>
                  </a:ext>
                </a:extLst>
              </p:cNvPr>
              <p:cNvCxnSpPr/>
              <p:nvPr/>
            </p:nvCxnSpPr>
            <p:spPr bwMode="auto">
              <a:xfrm flipH="1" flipV="1">
                <a:off x="6553200" y="3258554"/>
                <a:ext cx="2" cy="6219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99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" name="Text Box 22">
                <a:extLst>
                  <a:ext uri="{FF2B5EF4-FFF2-40B4-BE49-F238E27FC236}">
                    <a16:creationId xmlns:a16="http://schemas.microsoft.com/office/drawing/2014/main" id="{EE48F040-25D3-4430-93E8-F155A176B0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6187" y="3223850"/>
                <a:ext cx="935037" cy="5810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endParaRPr lang="en-US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2" name="Text Box 7">
            <a:extLst>
              <a:ext uri="{FF2B5EF4-FFF2-40B4-BE49-F238E27FC236}">
                <a16:creationId xmlns:a16="http://schemas.microsoft.com/office/drawing/2014/main" id="{A2D5E4F7-75F2-48E1-A6D3-3C5490D4F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31" y="544060"/>
            <a:ext cx="47447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Đòn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bẩy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điểm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tựa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ở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giữa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3" name="Text Box 7">
            <a:extLst>
              <a:ext uri="{FF2B5EF4-FFF2-40B4-BE49-F238E27FC236}">
                <a16:creationId xmlns:a16="http://schemas.microsoft.com/office/drawing/2014/main" id="{D9385DAE-AEA4-4B6A-A30C-E6140C1FC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550" y="2470683"/>
            <a:ext cx="474479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Đòn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bẩy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điểm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tựa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ở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ở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giữa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lực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dụng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ở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kia. </a:t>
            </a: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4" name="Text Box 7">
            <a:extLst>
              <a:ext uri="{FF2B5EF4-FFF2-40B4-BE49-F238E27FC236}">
                <a16:creationId xmlns:a16="http://schemas.microsoft.com/office/drawing/2014/main" id="{38507381-62C6-4DAC-B971-B4793F680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879" y="4651736"/>
            <a:ext cx="474479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Đòn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bẩy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điểm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tựa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ở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ở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kia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lực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dụng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ở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khoảng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giữa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5DE1CD4A-8854-4E00-B55F-A69165DE5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01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840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ập nhật nhiều hơn 99 hình nền slide đơn giản và đẹp tuyệt vời nhất - Tin  học Đông Hòa">
            <a:extLst>
              <a:ext uri="{FF2B5EF4-FFF2-40B4-BE49-F238E27FC236}">
                <a16:creationId xmlns:a16="http://schemas.microsoft.com/office/drawing/2014/main" id="{F8EDA14E-450F-43CE-AF03-AA16889C6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675"/>
            <a:ext cx="122631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40E0EA73-8505-42C4-B5A4-2FAE2AF5F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8271" y="616893"/>
            <a:ext cx="7352354" cy="13849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Dùng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dụng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cụ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thiết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đòn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bẩy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Vẽ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biểu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diễn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đòn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bẩy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điểm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tựa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lực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dụng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thí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nghiệm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C37A8972-F076-4E43-8638-715F6A261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8271" y="2455218"/>
            <a:ext cx="7352354" cy="9541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Nêu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ví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dụ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mỗi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đòn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bẩy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thực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tiễn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>
            <a:extLst>
              <a:ext uri="{FF2B5EF4-FFF2-40B4-BE49-F238E27FC236}">
                <a16:creationId xmlns:a16="http://schemas.microsoft.com/office/drawing/2014/main" id="{F2DD65FB-FCCF-4C31-B097-0E67CFE4D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3942" y="742325"/>
            <a:ext cx="5022270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Mô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hình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giản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của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đòn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bẩy</a:t>
            </a:r>
            <a:r>
              <a:rPr lang="en-US" sz="2800" b="1" dirty="0">
                <a:solidFill>
                  <a:srgbClr val="FF0000"/>
                </a:solidFill>
              </a:rPr>
              <a:t>  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080FF6-51FB-4B0E-9EAD-8064FFF98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971" y="1766132"/>
            <a:ext cx="5576241" cy="1793941"/>
          </a:xfrm>
          <a:prstGeom prst="rect">
            <a:avLst/>
          </a:prstGeom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1D255190-87B8-43A3-8E9E-6C8B5D730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4921" y="4734580"/>
            <a:ext cx="50222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 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gọi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điểm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tựa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DC6EE86D-03A8-4043-BC2F-659C6A80F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442" y="5316230"/>
            <a:ext cx="50222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A, B 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gọi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điểm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dụng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lực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CB080B07-361F-4DAA-8705-B6C098072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695" y="3741093"/>
            <a:ext cx="964787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Khi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dụng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lực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hướng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xuống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thì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ở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sẽ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xuất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lực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giúp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nâng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" name="Picture 2" descr="Cập nhật nhiều hơn 99 hình nền slide đơn giản và đẹp tuyệt vời nhất - Tin  học Đông Hòa">
            <a:extLst>
              <a:ext uri="{FF2B5EF4-FFF2-40B4-BE49-F238E27FC236}">
                <a16:creationId xmlns:a16="http://schemas.microsoft.com/office/drawing/2014/main" id="{6901A7F4-930A-4455-8C45-0C8ED1E93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60" y="0"/>
            <a:ext cx="122631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CBF2C0C9-30DC-4E65-8934-1C9E9A0B0C32}"/>
              </a:ext>
            </a:extLst>
          </p:cNvPr>
          <p:cNvSpPr txBox="1">
            <a:spLocks/>
          </p:cNvSpPr>
          <p:nvPr/>
        </p:nvSpPr>
        <p:spPr>
          <a:xfrm>
            <a:off x="2057400" y="485775"/>
            <a:ext cx="7443578" cy="489468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: TÁC DỤNG LÀM QUAY CỦA LỰC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E3F3F9B4-2181-4451-A905-462B45359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0475" y="1231593"/>
            <a:ext cx="3781425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0000"/>
                </a:solidFill>
              </a:rPr>
              <a:t>Bài</a:t>
            </a:r>
            <a:r>
              <a:rPr lang="en-US" sz="3200" b="1" dirty="0">
                <a:solidFill>
                  <a:srgbClr val="FF0000"/>
                </a:solidFill>
              </a:rPr>
              <a:t> 19 : </a:t>
            </a:r>
            <a:r>
              <a:rPr lang="en-US" sz="3200" b="1" dirty="0" err="1">
                <a:solidFill>
                  <a:srgbClr val="FF0000"/>
                </a:solidFill>
              </a:rPr>
              <a:t>Đòn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bẩy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18E78E0E-FB43-4ABA-830D-35F599B03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776" y="3508175"/>
            <a:ext cx="34506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loại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đòn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bẩy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444C7B62-3F5D-4F9A-9EA1-5106DAFE4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442" y="2437398"/>
            <a:ext cx="77654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I. </a:t>
            </a:r>
            <a:r>
              <a:rPr lang="en-US" sz="2800" b="1" dirty="0" err="1">
                <a:solidFill>
                  <a:srgbClr val="FF0000"/>
                </a:solidFill>
              </a:rPr>
              <a:t>Đòn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bẩy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có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thể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làm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đổi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hướng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dụng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của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lực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9FA6FBC0-B94D-4493-9E09-06AC0E751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442" y="2965265"/>
            <a:ext cx="91332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Đòn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bẩy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thay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đổi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hướng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lực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dụng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D61ECB49-5B13-45D4-9DE8-13C847BE3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442" y="4036070"/>
            <a:ext cx="913327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Tùy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vị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trí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điểm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tựa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vị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trí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vị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trí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lực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dụng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sẽ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đòn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bẩy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E99BF15A-1FD2-4DCE-AB7B-E60EE0D56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442" y="5012842"/>
            <a:ext cx="63364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III. </a:t>
            </a:r>
            <a:r>
              <a:rPr lang="en-US" sz="2800" b="1" dirty="0" err="1">
                <a:solidFill>
                  <a:srgbClr val="FF0000"/>
                </a:solidFill>
              </a:rPr>
              <a:t>Sử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dụng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đòn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bẩy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trong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thực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tiễn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DC465EB-5810-4A12-A015-4E52F2590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01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83493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257</TotalTime>
  <Words>769</Words>
  <PresentationFormat>Widescreen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.VnArial NarrowH</vt:lpstr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2023-07-25T03:43:38Z</dcterms:created>
  <dcterms:modified xsi:type="dcterms:W3CDTF">2023-07-27T02:48:36Z</dcterms:modified>
</cp:coreProperties>
</file>