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ctiveX/activeX1.xml" ContentType="application/vnd.ms-office.activeX+xml"/>
  <Override PartName="/ppt/activeX/activeX1.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87" r:id="rId3"/>
    <p:sldId id="263" r:id="rId4"/>
    <p:sldId id="290" r:id="rId5"/>
    <p:sldId id="307" r:id="rId6"/>
    <p:sldId id="308" r:id="rId7"/>
    <p:sldId id="293" r:id="rId8"/>
    <p:sldId id="295" r:id="rId9"/>
    <p:sldId id="296" r:id="rId10"/>
    <p:sldId id="278" r:id="rId11"/>
    <p:sldId id="298" r:id="rId12"/>
    <p:sldId id="297" r:id="rId13"/>
    <p:sldId id="309" r:id="rId14"/>
    <p:sldId id="300" r:id="rId15"/>
    <p:sldId id="284" r:id="rId16"/>
    <p:sldId id="285" r:id="rId17"/>
    <p:sldId id="286" r:id="rId18"/>
    <p:sldId id="301" r:id="rId19"/>
    <p:sldId id="302" r:id="rId20"/>
    <p:sldId id="304" r:id="rId21"/>
    <p:sldId id="310" r:id="rId22"/>
    <p:sldId id="305" r:id="rId23"/>
    <p:sldId id="291" r:id="rId24"/>
    <p:sldId id="29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990000"/>
    <a:srgbClr val="0000FF"/>
    <a:srgbClr val="FFFF00"/>
    <a:srgbClr val="00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5813CBB-C4DD-4F22-BE80-84DEE1A8338F}"/>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53FAC387-7112-45CC-91CA-387B8DBE95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58F9C92C-A0DC-4E41-91DB-FA620410A555}"/>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BF41F8B2-9E15-4C29-95EC-F90853F45C40}"/>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B46C45A2-CAC5-4893-B502-30F7792BDFC7}"/>
              </a:ext>
            </a:extLst>
          </p:cNvPr>
          <p:cNvSpPr>
            <a:spLocks noGrp="1"/>
          </p:cNvSpPr>
          <p:nvPr>
            <p:ph type="sldNum" sz="quarter" idx="12"/>
          </p:nvPr>
        </p:nvSpPr>
        <p:spPr/>
        <p:txBody>
          <a:bodyPr/>
          <a:lstStyle>
            <a:lvl1pPr>
              <a:defRPr/>
            </a:lvl1pPr>
          </a:lstStyle>
          <a:p>
            <a:fld id="{2E234CBD-B4B6-4DE3-BFB4-D2FD5115AF54}" type="slidenum">
              <a:rPr lang="en-US" altLang="en-US"/>
              <a:pPr/>
              <a:t>‹#›</a:t>
            </a:fld>
            <a:endParaRPr lang="en-US" altLang="en-US"/>
          </a:p>
        </p:txBody>
      </p:sp>
    </p:spTree>
    <p:extLst>
      <p:ext uri="{BB962C8B-B14F-4D97-AF65-F5344CB8AC3E}">
        <p14:creationId xmlns:p14="http://schemas.microsoft.com/office/powerpoint/2010/main" val="305991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24336A-4B90-45CF-8804-47ADC223224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C5707B4-7FAB-4BA8-BA6A-F741ECEA5A76}"/>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151239C-A365-4A2F-B5A8-56CFCB2504DF}"/>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A00809DB-59BF-431D-A620-307DC5564ADD}"/>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576F8479-5092-4564-890F-08BBF0601A54}"/>
              </a:ext>
            </a:extLst>
          </p:cNvPr>
          <p:cNvSpPr>
            <a:spLocks noGrp="1"/>
          </p:cNvSpPr>
          <p:nvPr>
            <p:ph type="sldNum" sz="quarter" idx="12"/>
          </p:nvPr>
        </p:nvSpPr>
        <p:spPr/>
        <p:txBody>
          <a:bodyPr/>
          <a:lstStyle>
            <a:lvl1pPr>
              <a:defRPr/>
            </a:lvl1pPr>
          </a:lstStyle>
          <a:p>
            <a:fld id="{BC387476-A6FC-48AF-A887-CF399F25376D}" type="slidenum">
              <a:rPr lang="en-US" altLang="en-US"/>
              <a:pPr/>
              <a:t>‹#›</a:t>
            </a:fld>
            <a:endParaRPr lang="en-US" altLang="en-US"/>
          </a:p>
        </p:txBody>
      </p:sp>
    </p:spTree>
    <p:extLst>
      <p:ext uri="{BB962C8B-B14F-4D97-AF65-F5344CB8AC3E}">
        <p14:creationId xmlns:p14="http://schemas.microsoft.com/office/powerpoint/2010/main" val="343455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15EDFEC-12AC-4259-9E87-42278E5CD2A0}"/>
              </a:ext>
            </a:extLst>
          </p:cNvPr>
          <p:cNvSpPr>
            <a:spLocks noGrp="1"/>
          </p:cNvSpPr>
          <p:nvPr>
            <p:ph type="title" orient="vert"/>
          </p:nvPr>
        </p:nvSpPr>
        <p:spPr>
          <a:xfrm>
            <a:off x="6629400" y="274638"/>
            <a:ext cx="2057400" cy="5851525"/>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3A1AEB2-9476-46C1-896B-D8E6CA932A63}"/>
              </a:ext>
            </a:extLst>
          </p:cNvPr>
          <p:cNvSpPr>
            <a:spLocks noGrp="1"/>
          </p:cNvSpPr>
          <p:nvPr>
            <p:ph type="body" orient="vert" idx="1"/>
          </p:nvPr>
        </p:nvSpPr>
        <p:spPr>
          <a:xfrm>
            <a:off x="457200" y="274638"/>
            <a:ext cx="6019800" cy="585152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E20A468-1977-4208-B910-C361328A61E2}"/>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BDD9EA81-F514-4CB5-87D6-415FD882DE88}"/>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F6CDC121-BEC5-4D26-BE7D-A85FF81F471E}"/>
              </a:ext>
            </a:extLst>
          </p:cNvPr>
          <p:cNvSpPr>
            <a:spLocks noGrp="1"/>
          </p:cNvSpPr>
          <p:nvPr>
            <p:ph type="sldNum" sz="quarter" idx="12"/>
          </p:nvPr>
        </p:nvSpPr>
        <p:spPr/>
        <p:txBody>
          <a:bodyPr/>
          <a:lstStyle>
            <a:lvl1pPr>
              <a:defRPr/>
            </a:lvl1pPr>
          </a:lstStyle>
          <a:p>
            <a:fld id="{C42C8634-AF3C-4058-94C9-BD3D4E378015}" type="slidenum">
              <a:rPr lang="en-US" altLang="en-US"/>
              <a:pPr/>
              <a:t>‹#›</a:t>
            </a:fld>
            <a:endParaRPr lang="en-US" altLang="en-US"/>
          </a:p>
        </p:txBody>
      </p:sp>
    </p:spTree>
    <p:extLst>
      <p:ext uri="{BB962C8B-B14F-4D97-AF65-F5344CB8AC3E}">
        <p14:creationId xmlns:p14="http://schemas.microsoft.com/office/powerpoint/2010/main" val="151451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ội dung">
    <p:spTree>
      <p:nvGrpSpPr>
        <p:cNvPr id="1" name=""/>
        <p:cNvGrpSpPr/>
        <p:nvPr/>
      </p:nvGrpSpPr>
      <p:grpSpPr>
        <a:xfrm>
          <a:off x="0" y="0"/>
          <a:ext cx="0" cy="0"/>
          <a:chOff x="0" y="0"/>
          <a:chExt cx="0" cy="0"/>
        </a:xfrm>
      </p:grpSpPr>
      <p:sp>
        <p:nvSpPr>
          <p:cNvPr id="2" name="Chỗ dành sẵn cho Nội dung 1">
            <a:extLst>
              <a:ext uri="{FF2B5EF4-FFF2-40B4-BE49-F238E27FC236}">
                <a16:creationId xmlns:a16="http://schemas.microsoft.com/office/drawing/2014/main" id="{C838452C-9CB9-480C-B4DC-925D98A44288}"/>
              </a:ext>
            </a:extLst>
          </p:cNvPr>
          <p:cNvSpPr>
            <a:spLocks noGrp="1"/>
          </p:cNvSpPr>
          <p:nvPr>
            <p:ph/>
          </p:nvPr>
        </p:nvSpPr>
        <p:spPr>
          <a:xfrm>
            <a:off x="457200" y="274638"/>
            <a:ext cx="8229600" cy="585152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3" name="Chỗ dành sẵn cho Ngày tháng 2">
            <a:extLst>
              <a:ext uri="{FF2B5EF4-FFF2-40B4-BE49-F238E27FC236}">
                <a16:creationId xmlns:a16="http://schemas.microsoft.com/office/drawing/2014/main" id="{59672A04-9EA6-43EE-B90D-6E6318FF10E5}"/>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Chỗ dành sẵn cho Chân trang 3">
            <a:extLst>
              <a:ext uri="{FF2B5EF4-FFF2-40B4-BE49-F238E27FC236}">
                <a16:creationId xmlns:a16="http://schemas.microsoft.com/office/drawing/2014/main" id="{B0ECB985-F8CC-4D00-A198-D3BBE4A4254E}"/>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Chỗ dành sẵn cho Số hiệu Bản chiếu 4">
            <a:extLst>
              <a:ext uri="{FF2B5EF4-FFF2-40B4-BE49-F238E27FC236}">
                <a16:creationId xmlns:a16="http://schemas.microsoft.com/office/drawing/2014/main" id="{1711CDC5-559B-49F7-B242-79725DB4D866}"/>
              </a:ext>
            </a:extLst>
          </p:cNvPr>
          <p:cNvSpPr>
            <a:spLocks noGrp="1"/>
          </p:cNvSpPr>
          <p:nvPr>
            <p:ph type="sldNum" sz="quarter" idx="12"/>
          </p:nvPr>
        </p:nvSpPr>
        <p:spPr>
          <a:xfrm>
            <a:off x="6553200" y="6245225"/>
            <a:ext cx="2133600" cy="476250"/>
          </a:xfrm>
        </p:spPr>
        <p:txBody>
          <a:bodyPr/>
          <a:lstStyle>
            <a:lvl1pPr>
              <a:defRPr/>
            </a:lvl1pPr>
          </a:lstStyle>
          <a:p>
            <a:fld id="{F642F50C-BB3C-456A-9BA1-188AF86CD02B}" type="slidenum">
              <a:rPr lang="en-US" altLang="en-US"/>
              <a:pPr/>
              <a:t>‹#›</a:t>
            </a:fld>
            <a:endParaRPr lang="en-US" altLang="en-US"/>
          </a:p>
        </p:txBody>
      </p:sp>
    </p:spTree>
    <p:extLst>
      <p:ext uri="{BB962C8B-B14F-4D97-AF65-F5344CB8AC3E}">
        <p14:creationId xmlns:p14="http://schemas.microsoft.com/office/powerpoint/2010/main" val="253198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15633B-A771-4540-AD06-FAE80C7AE29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914189D-5552-4CF5-8791-B3CB955BFA78}"/>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E9F78D8-C530-4CA6-8AA2-0F4F11FA315B}"/>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9EFBB2FF-DF64-4D89-9921-CB4ECB3B2433}"/>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1017A7D5-FE02-4056-ACF6-837B5E89A39F}"/>
              </a:ext>
            </a:extLst>
          </p:cNvPr>
          <p:cNvSpPr>
            <a:spLocks noGrp="1"/>
          </p:cNvSpPr>
          <p:nvPr>
            <p:ph type="sldNum" sz="quarter" idx="12"/>
          </p:nvPr>
        </p:nvSpPr>
        <p:spPr/>
        <p:txBody>
          <a:bodyPr/>
          <a:lstStyle>
            <a:lvl1pPr>
              <a:defRPr/>
            </a:lvl1pPr>
          </a:lstStyle>
          <a:p>
            <a:fld id="{6F5EC2D1-CBDC-4BCB-9C89-8FABA0496414}" type="slidenum">
              <a:rPr lang="en-US" altLang="en-US"/>
              <a:pPr/>
              <a:t>‹#›</a:t>
            </a:fld>
            <a:endParaRPr lang="en-US" altLang="en-US"/>
          </a:p>
        </p:txBody>
      </p:sp>
    </p:spTree>
    <p:extLst>
      <p:ext uri="{BB962C8B-B14F-4D97-AF65-F5344CB8AC3E}">
        <p14:creationId xmlns:p14="http://schemas.microsoft.com/office/powerpoint/2010/main" val="403333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CD849A-6A01-429C-9964-B2B0E56EECB6}"/>
              </a:ext>
            </a:extLst>
          </p:cNvPr>
          <p:cNvSpPr>
            <a:spLocks noGrp="1"/>
          </p:cNvSpPr>
          <p:nvPr>
            <p:ph type="title"/>
          </p:nvPr>
        </p:nvSpPr>
        <p:spPr>
          <a:xfrm>
            <a:off x="623888" y="1709738"/>
            <a:ext cx="78867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F8D540C-1DCC-4396-A480-B01DCF53F41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22A7952-632F-4BB1-B352-2C03D8CD1C6A}"/>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E3151680-B08E-4985-8F4B-137A8CACF45A}"/>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DFEC0D0D-3C64-48E8-9D3A-555F90CF60B7}"/>
              </a:ext>
            </a:extLst>
          </p:cNvPr>
          <p:cNvSpPr>
            <a:spLocks noGrp="1"/>
          </p:cNvSpPr>
          <p:nvPr>
            <p:ph type="sldNum" sz="quarter" idx="12"/>
          </p:nvPr>
        </p:nvSpPr>
        <p:spPr/>
        <p:txBody>
          <a:bodyPr/>
          <a:lstStyle>
            <a:lvl1pPr>
              <a:defRPr/>
            </a:lvl1pPr>
          </a:lstStyle>
          <a:p>
            <a:fld id="{D0CA6386-E6F2-49EA-88DA-226DB4CC498D}" type="slidenum">
              <a:rPr lang="en-US" altLang="en-US"/>
              <a:pPr/>
              <a:t>‹#›</a:t>
            </a:fld>
            <a:endParaRPr lang="en-US" altLang="en-US"/>
          </a:p>
        </p:txBody>
      </p:sp>
    </p:spTree>
    <p:extLst>
      <p:ext uri="{BB962C8B-B14F-4D97-AF65-F5344CB8AC3E}">
        <p14:creationId xmlns:p14="http://schemas.microsoft.com/office/powerpoint/2010/main" val="372478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5F1143A-3DCA-46F6-B804-523A05FC21F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CA738FC-763A-4B28-A72D-443D0A657DB9}"/>
              </a:ext>
            </a:extLst>
          </p:cNvPr>
          <p:cNvSpPr>
            <a:spLocks noGrp="1"/>
          </p:cNvSpPr>
          <p:nvPr>
            <p:ph sz="half" idx="1"/>
          </p:nvPr>
        </p:nvSpPr>
        <p:spPr>
          <a:xfrm>
            <a:off x="457200" y="1600200"/>
            <a:ext cx="40386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04B6B2F-E053-40B8-8F5D-03D3051308CA}"/>
              </a:ext>
            </a:extLst>
          </p:cNvPr>
          <p:cNvSpPr>
            <a:spLocks noGrp="1"/>
          </p:cNvSpPr>
          <p:nvPr>
            <p:ph sz="half" idx="2"/>
          </p:nvPr>
        </p:nvSpPr>
        <p:spPr>
          <a:xfrm>
            <a:off x="4648200" y="1600200"/>
            <a:ext cx="40386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3F89851D-5CED-4D15-860F-FD848384DD59}"/>
              </a:ext>
            </a:extLst>
          </p:cNvPr>
          <p:cNvSpPr>
            <a:spLocks noGrp="1"/>
          </p:cNvSpPr>
          <p:nvPr>
            <p:ph type="dt" sz="half" idx="10"/>
          </p:nvPr>
        </p:nvSpPr>
        <p:spPr/>
        <p:txBody>
          <a:bodyPr/>
          <a:lstStyle>
            <a:lvl1pPr>
              <a:defRPr/>
            </a:lvl1pPr>
          </a:lstStyle>
          <a:p>
            <a:endParaRPr lang="en-US" altLang="en-US"/>
          </a:p>
        </p:txBody>
      </p:sp>
      <p:sp>
        <p:nvSpPr>
          <p:cNvPr id="6" name="Chỗ dành sẵn cho Chân trang 5">
            <a:extLst>
              <a:ext uri="{FF2B5EF4-FFF2-40B4-BE49-F238E27FC236}">
                <a16:creationId xmlns:a16="http://schemas.microsoft.com/office/drawing/2014/main" id="{9A8B8A3D-A758-4509-8453-76581DC0832B}"/>
              </a:ext>
            </a:extLst>
          </p:cNvPr>
          <p:cNvSpPr>
            <a:spLocks noGrp="1"/>
          </p:cNvSpPr>
          <p:nvPr>
            <p:ph type="ftr" sz="quarter" idx="11"/>
          </p:nvPr>
        </p:nvSpPr>
        <p:spPr/>
        <p:txBody>
          <a:bodyPr/>
          <a:lstStyle>
            <a:lvl1pPr>
              <a:defRPr/>
            </a:lvl1pPr>
          </a:lstStyle>
          <a:p>
            <a:endParaRPr lang="en-US" altLang="en-US"/>
          </a:p>
        </p:txBody>
      </p:sp>
      <p:sp>
        <p:nvSpPr>
          <p:cNvPr id="7" name="Chỗ dành sẵn cho Số hiệu Bản chiếu 6">
            <a:extLst>
              <a:ext uri="{FF2B5EF4-FFF2-40B4-BE49-F238E27FC236}">
                <a16:creationId xmlns:a16="http://schemas.microsoft.com/office/drawing/2014/main" id="{60BEEFB2-5C44-4CE7-8579-70082004BF79}"/>
              </a:ext>
            </a:extLst>
          </p:cNvPr>
          <p:cNvSpPr>
            <a:spLocks noGrp="1"/>
          </p:cNvSpPr>
          <p:nvPr>
            <p:ph type="sldNum" sz="quarter" idx="12"/>
          </p:nvPr>
        </p:nvSpPr>
        <p:spPr/>
        <p:txBody>
          <a:bodyPr/>
          <a:lstStyle>
            <a:lvl1pPr>
              <a:defRPr/>
            </a:lvl1pPr>
          </a:lstStyle>
          <a:p>
            <a:fld id="{9C756B19-2DDD-4718-AD16-6ED6670A1AE8}" type="slidenum">
              <a:rPr lang="en-US" altLang="en-US"/>
              <a:pPr/>
              <a:t>‹#›</a:t>
            </a:fld>
            <a:endParaRPr lang="en-US" altLang="en-US"/>
          </a:p>
        </p:txBody>
      </p:sp>
    </p:spTree>
    <p:extLst>
      <p:ext uri="{BB962C8B-B14F-4D97-AF65-F5344CB8AC3E}">
        <p14:creationId xmlns:p14="http://schemas.microsoft.com/office/powerpoint/2010/main" val="19661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E47A2B-5143-4885-98AB-41A2EFB6C5A6}"/>
              </a:ext>
            </a:extLst>
          </p:cNvPr>
          <p:cNvSpPr>
            <a:spLocks noGrp="1"/>
          </p:cNvSpPr>
          <p:nvPr>
            <p:ph type="title"/>
          </p:nvPr>
        </p:nvSpPr>
        <p:spPr>
          <a:xfrm>
            <a:off x="630238" y="365125"/>
            <a:ext cx="78867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405D3BA-D909-419D-868B-BAF0D7AD646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F40957-E4C6-4A22-9AE2-86ED9E6DFCE0}"/>
              </a:ext>
            </a:extLst>
          </p:cNvPr>
          <p:cNvSpPr>
            <a:spLocks noGrp="1"/>
          </p:cNvSpPr>
          <p:nvPr>
            <p:ph sz="half" idx="2"/>
          </p:nvPr>
        </p:nvSpPr>
        <p:spPr>
          <a:xfrm>
            <a:off x="630238" y="2505075"/>
            <a:ext cx="386873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76716DBC-2286-43E4-8178-C7463BEBF6E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04A5B47-28B1-408F-BA8B-F63FB9C38F4D}"/>
              </a:ext>
            </a:extLst>
          </p:cNvPr>
          <p:cNvSpPr>
            <a:spLocks noGrp="1"/>
          </p:cNvSpPr>
          <p:nvPr>
            <p:ph sz="quarter" idx="4"/>
          </p:nvPr>
        </p:nvSpPr>
        <p:spPr>
          <a:xfrm>
            <a:off x="4629150" y="2505075"/>
            <a:ext cx="38877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67C65E78-1B21-4887-B12A-EDF031EF1971}"/>
              </a:ext>
            </a:extLst>
          </p:cNvPr>
          <p:cNvSpPr>
            <a:spLocks noGrp="1"/>
          </p:cNvSpPr>
          <p:nvPr>
            <p:ph type="dt" sz="half" idx="10"/>
          </p:nvPr>
        </p:nvSpPr>
        <p:spPr/>
        <p:txBody>
          <a:bodyPr/>
          <a:lstStyle>
            <a:lvl1pPr>
              <a:defRPr/>
            </a:lvl1pPr>
          </a:lstStyle>
          <a:p>
            <a:endParaRPr lang="en-US" altLang="en-US"/>
          </a:p>
        </p:txBody>
      </p:sp>
      <p:sp>
        <p:nvSpPr>
          <p:cNvPr id="8" name="Chỗ dành sẵn cho Chân trang 7">
            <a:extLst>
              <a:ext uri="{FF2B5EF4-FFF2-40B4-BE49-F238E27FC236}">
                <a16:creationId xmlns:a16="http://schemas.microsoft.com/office/drawing/2014/main" id="{804691F5-D9B6-4359-833C-D4C420520E6C}"/>
              </a:ext>
            </a:extLst>
          </p:cNvPr>
          <p:cNvSpPr>
            <a:spLocks noGrp="1"/>
          </p:cNvSpPr>
          <p:nvPr>
            <p:ph type="ftr" sz="quarter" idx="11"/>
          </p:nvPr>
        </p:nvSpPr>
        <p:spPr/>
        <p:txBody>
          <a:bodyPr/>
          <a:lstStyle>
            <a:lvl1pPr>
              <a:defRPr/>
            </a:lvl1pPr>
          </a:lstStyle>
          <a:p>
            <a:endParaRPr lang="en-US" altLang="en-US"/>
          </a:p>
        </p:txBody>
      </p:sp>
      <p:sp>
        <p:nvSpPr>
          <p:cNvPr id="9" name="Chỗ dành sẵn cho Số hiệu Bản chiếu 8">
            <a:extLst>
              <a:ext uri="{FF2B5EF4-FFF2-40B4-BE49-F238E27FC236}">
                <a16:creationId xmlns:a16="http://schemas.microsoft.com/office/drawing/2014/main" id="{B369B937-560D-4FA3-B73B-2195C0B9156E}"/>
              </a:ext>
            </a:extLst>
          </p:cNvPr>
          <p:cNvSpPr>
            <a:spLocks noGrp="1"/>
          </p:cNvSpPr>
          <p:nvPr>
            <p:ph type="sldNum" sz="quarter" idx="12"/>
          </p:nvPr>
        </p:nvSpPr>
        <p:spPr/>
        <p:txBody>
          <a:bodyPr/>
          <a:lstStyle>
            <a:lvl1pPr>
              <a:defRPr/>
            </a:lvl1pPr>
          </a:lstStyle>
          <a:p>
            <a:fld id="{4C3F48ED-ADDF-4B12-9469-D582A7FB25C0}" type="slidenum">
              <a:rPr lang="en-US" altLang="en-US"/>
              <a:pPr/>
              <a:t>‹#›</a:t>
            </a:fld>
            <a:endParaRPr lang="en-US" altLang="en-US"/>
          </a:p>
        </p:txBody>
      </p:sp>
    </p:spTree>
    <p:extLst>
      <p:ext uri="{BB962C8B-B14F-4D97-AF65-F5344CB8AC3E}">
        <p14:creationId xmlns:p14="http://schemas.microsoft.com/office/powerpoint/2010/main" val="37153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C424E6F-9F60-4101-BE90-4F76B6EEEF9F}"/>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520B5E55-7546-443D-B136-4080048F9FEC}"/>
              </a:ext>
            </a:extLst>
          </p:cNvPr>
          <p:cNvSpPr>
            <a:spLocks noGrp="1"/>
          </p:cNvSpPr>
          <p:nvPr>
            <p:ph type="dt" sz="half" idx="10"/>
          </p:nvPr>
        </p:nvSpPr>
        <p:spPr/>
        <p:txBody>
          <a:bodyPr/>
          <a:lstStyle>
            <a:lvl1pPr>
              <a:defRPr/>
            </a:lvl1pPr>
          </a:lstStyle>
          <a:p>
            <a:endParaRPr lang="en-US" altLang="en-US"/>
          </a:p>
        </p:txBody>
      </p:sp>
      <p:sp>
        <p:nvSpPr>
          <p:cNvPr id="4" name="Chỗ dành sẵn cho Chân trang 3">
            <a:extLst>
              <a:ext uri="{FF2B5EF4-FFF2-40B4-BE49-F238E27FC236}">
                <a16:creationId xmlns:a16="http://schemas.microsoft.com/office/drawing/2014/main" id="{4E8E9A63-F78D-4CF4-8DF5-A54F07E81A2B}"/>
              </a:ext>
            </a:extLst>
          </p:cNvPr>
          <p:cNvSpPr>
            <a:spLocks noGrp="1"/>
          </p:cNvSpPr>
          <p:nvPr>
            <p:ph type="ftr" sz="quarter" idx="11"/>
          </p:nvPr>
        </p:nvSpPr>
        <p:spPr/>
        <p:txBody>
          <a:bodyPr/>
          <a:lstStyle>
            <a:lvl1pPr>
              <a:defRPr/>
            </a:lvl1pPr>
          </a:lstStyle>
          <a:p>
            <a:endParaRPr lang="en-US" altLang="en-US"/>
          </a:p>
        </p:txBody>
      </p:sp>
      <p:sp>
        <p:nvSpPr>
          <p:cNvPr id="5" name="Chỗ dành sẵn cho Số hiệu Bản chiếu 4">
            <a:extLst>
              <a:ext uri="{FF2B5EF4-FFF2-40B4-BE49-F238E27FC236}">
                <a16:creationId xmlns:a16="http://schemas.microsoft.com/office/drawing/2014/main" id="{B3E87477-D420-42AB-A573-EAE1494B834F}"/>
              </a:ext>
            </a:extLst>
          </p:cNvPr>
          <p:cNvSpPr>
            <a:spLocks noGrp="1"/>
          </p:cNvSpPr>
          <p:nvPr>
            <p:ph type="sldNum" sz="quarter" idx="12"/>
          </p:nvPr>
        </p:nvSpPr>
        <p:spPr/>
        <p:txBody>
          <a:bodyPr/>
          <a:lstStyle>
            <a:lvl1pPr>
              <a:defRPr/>
            </a:lvl1pPr>
          </a:lstStyle>
          <a:p>
            <a:fld id="{920A36A4-1856-4452-9DD6-8697D6313D5B}" type="slidenum">
              <a:rPr lang="en-US" altLang="en-US"/>
              <a:pPr/>
              <a:t>‹#›</a:t>
            </a:fld>
            <a:endParaRPr lang="en-US" altLang="en-US"/>
          </a:p>
        </p:txBody>
      </p:sp>
    </p:spTree>
    <p:extLst>
      <p:ext uri="{BB962C8B-B14F-4D97-AF65-F5344CB8AC3E}">
        <p14:creationId xmlns:p14="http://schemas.microsoft.com/office/powerpoint/2010/main" val="324240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26D2AF1-FA7F-4A07-B171-A7C42E8DEDC2}"/>
              </a:ext>
            </a:extLst>
          </p:cNvPr>
          <p:cNvSpPr>
            <a:spLocks noGrp="1"/>
          </p:cNvSpPr>
          <p:nvPr>
            <p:ph type="dt" sz="half" idx="10"/>
          </p:nvPr>
        </p:nvSpPr>
        <p:spPr/>
        <p:txBody>
          <a:bodyPr/>
          <a:lstStyle>
            <a:lvl1pPr>
              <a:defRPr/>
            </a:lvl1pPr>
          </a:lstStyle>
          <a:p>
            <a:endParaRPr lang="en-US" altLang="en-US"/>
          </a:p>
        </p:txBody>
      </p:sp>
      <p:sp>
        <p:nvSpPr>
          <p:cNvPr id="3" name="Chỗ dành sẵn cho Chân trang 2">
            <a:extLst>
              <a:ext uri="{FF2B5EF4-FFF2-40B4-BE49-F238E27FC236}">
                <a16:creationId xmlns:a16="http://schemas.microsoft.com/office/drawing/2014/main" id="{78BF07A9-1176-42C9-96CF-B11344B30A8D}"/>
              </a:ext>
            </a:extLst>
          </p:cNvPr>
          <p:cNvSpPr>
            <a:spLocks noGrp="1"/>
          </p:cNvSpPr>
          <p:nvPr>
            <p:ph type="ftr" sz="quarter" idx="11"/>
          </p:nvPr>
        </p:nvSpPr>
        <p:spPr/>
        <p:txBody>
          <a:bodyPr/>
          <a:lstStyle>
            <a:lvl1pPr>
              <a:defRPr/>
            </a:lvl1pPr>
          </a:lstStyle>
          <a:p>
            <a:endParaRPr lang="en-US" altLang="en-US"/>
          </a:p>
        </p:txBody>
      </p:sp>
      <p:sp>
        <p:nvSpPr>
          <p:cNvPr id="4" name="Chỗ dành sẵn cho Số hiệu Bản chiếu 3">
            <a:extLst>
              <a:ext uri="{FF2B5EF4-FFF2-40B4-BE49-F238E27FC236}">
                <a16:creationId xmlns:a16="http://schemas.microsoft.com/office/drawing/2014/main" id="{DB7D6430-1404-4EBF-9E6A-562C68362D88}"/>
              </a:ext>
            </a:extLst>
          </p:cNvPr>
          <p:cNvSpPr>
            <a:spLocks noGrp="1"/>
          </p:cNvSpPr>
          <p:nvPr>
            <p:ph type="sldNum" sz="quarter" idx="12"/>
          </p:nvPr>
        </p:nvSpPr>
        <p:spPr/>
        <p:txBody>
          <a:bodyPr/>
          <a:lstStyle>
            <a:lvl1pPr>
              <a:defRPr/>
            </a:lvl1pPr>
          </a:lstStyle>
          <a:p>
            <a:fld id="{D0A9D917-8E12-4172-887B-ACF8D1574670}" type="slidenum">
              <a:rPr lang="en-US" altLang="en-US"/>
              <a:pPr/>
              <a:t>‹#›</a:t>
            </a:fld>
            <a:endParaRPr lang="en-US" altLang="en-US"/>
          </a:p>
        </p:txBody>
      </p:sp>
    </p:spTree>
    <p:extLst>
      <p:ext uri="{BB962C8B-B14F-4D97-AF65-F5344CB8AC3E}">
        <p14:creationId xmlns:p14="http://schemas.microsoft.com/office/powerpoint/2010/main" val="370243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904EC02-91E4-4907-BAAE-4C7CC8068813}"/>
              </a:ext>
            </a:extLst>
          </p:cNvPr>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9670742-0024-4E18-961F-401709E4C1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27BF3064-F887-4E11-8F55-1CC20E6249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478504D-BF97-4B0D-A682-6C921AE97521}"/>
              </a:ext>
            </a:extLst>
          </p:cNvPr>
          <p:cNvSpPr>
            <a:spLocks noGrp="1"/>
          </p:cNvSpPr>
          <p:nvPr>
            <p:ph type="dt" sz="half" idx="10"/>
          </p:nvPr>
        </p:nvSpPr>
        <p:spPr/>
        <p:txBody>
          <a:bodyPr/>
          <a:lstStyle>
            <a:lvl1pPr>
              <a:defRPr/>
            </a:lvl1pPr>
          </a:lstStyle>
          <a:p>
            <a:endParaRPr lang="en-US" altLang="en-US"/>
          </a:p>
        </p:txBody>
      </p:sp>
      <p:sp>
        <p:nvSpPr>
          <p:cNvPr id="6" name="Chỗ dành sẵn cho Chân trang 5">
            <a:extLst>
              <a:ext uri="{FF2B5EF4-FFF2-40B4-BE49-F238E27FC236}">
                <a16:creationId xmlns:a16="http://schemas.microsoft.com/office/drawing/2014/main" id="{430F7AE5-02E6-4A47-A80C-4BE39F03DCAB}"/>
              </a:ext>
            </a:extLst>
          </p:cNvPr>
          <p:cNvSpPr>
            <a:spLocks noGrp="1"/>
          </p:cNvSpPr>
          <p:nvPr>
            <p:ph type="ftr" sz="quarter" idx="11"/>
          </p:nvPr>
        </p:nvSpPr>
        <p:spPr/>
        <p:txBody>
          <a:bodyPr/>
          <a:lstStyle>
            <a:lvl1pPr>
              <a:defRPr/>
            </a:lvl1pPr>
          </a:lstStyle>
          <a:p>
            <a:endParaRPr lang="en-US" altLang="en-US"/>
          </a:p>
        </p:txBody>
      </p:sp>
      <p:sp>
        <p:nvSpPr>
          <p:cNvPr id="7" name="Chỗ dành sẵn cho Số hiệu Bản chiếu 6">
            <a:extLst>
              <a:ext uri="{FF2B5EF4-FFF2-40B4-BE49-F238E27FC236}">
                <a16:creationId xmlns:a16="http://schemas.microsoft.com/office/drawing/2014/main" id="{11921DB7-373D-47CC-8BDC-389023808390}"/>
              </a:ext>
            </a:extLst>
          </p:cNvPr>
          <p:cNvSpPr>
            <a:spLocks noGrp="1"/>
          </p:cNvSpPr>
          <p:nvPr>
            <p:ph type="sldNum" sz="quarter" idx="12"/>
          </p:nvPr>
        </p:nvSpPr>
        <p:spPr/>
        <p:txBody>
          <a:bodyPr/>
          <a:lstStyle>
            <a:lvl1pPr>
              <a:defRPr/>
            </a:lvl1pPr>
          </a:lstStyle>
          <a:p>
            <a:fld id="{A5CE3A44-A7FE-47A6-837D-CFD7A6EDB746}" type="slidenum">
              <a:rPr lang="en-US" altLang="en-US"/>
              <a:pPr/>
              <a:t>‹#›</a:t>
            </a:fld>
            <a:endParaRPr lang="en-US" altLang="en-US"/>
          </a:p>
        </p:txBody>
      </p:sp>
    </p:spTree>
    <p:extLst>
      <p:ext uri="{BB962C8B-B14F-4D97-AF65-F5344CB8AC3E}">
        <p14:creationId xmlns:p14="http://schemas.microsoft.com/office/powerpoint/2010/main" val="348189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DBC937-2816-42AF-BE57-0AA7E4AA538E}"/>
              </a:ext>
            </a:extLst>
          </p:cNvPr>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E9F13A5-E9B8-4D78-B359-E8A822FD49C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937B5088-200A-426E-85BF-84A028B53E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059F6F8-A058-4D23-9EEE-F6DE86D17A72}"/>
              </a:ext>
            </a:extLst>
          </p:cNvPr>
          <p:cNvSpPr>
            <a:spLocks noGrp="1"/>
          </p:cNvSpPr>
          <p:nvPr>
            <p:ph type="dt" sz="half" idx="10"/>
          </p:nvPr>
        </p:nvSpPr>
        <p:spPr/>
        <p:txBody>
          <a:bodyPr/>
          <a:lstStyle>
            <a:lvl1pPr>
              <a:defRPr/>
            </a:lvl1pPr>
          </a:lstStyle>
          <a:p>
            <a:endParaRPr lang="en-US" altLang="en-US"/>
          </a:p>
        </p:txBody>
      </p:sp>
      <p:sp>
        <p:nvSpPr>
          <p:cNvPr id="6" name="Chỗ dành sẵn cho Chân trang 5">
            <a:extLst>
              <a:ext uri="{FF2B5EF4-FFF2-40B4-BE49-F238E27FC236}">
                <a16:creationId xmlns:a16="http://schemas.microsoft.com/office/drawing/2014/main" id="{43757549-76E4-41BD-A34B-9093CE6E1A36}"/>
              </a:ext>
            </a:extLst>
          </p:cNvPr>
          <p:cNvSpPr>
            <a:spLocks noGrp="1"/>
          </p:cNvSpPr>
          <p:nvPr>
            <p:ph type="ftr" sz="quarter" idx="11"/>
          </p:nvPr>
        </p:nvSpPr>
        <p:spPr/>
        <p:txBody>
          <a:bodyPr/>
          <a:lstStyle>
            <a:lvl1pPr>
              <a:defRPr/>
            </a:lvl1pPr>
          </a:lstStyle>
          <a:p>
            <a:endParaRPr lang="en-US" altLang="en-US"/>
          </a:p>
        </p:txBody>
      </p:sp>
      <p:sp>
        <p:nvSpPr>
          <p:cNvPr id="7" name="Chỗ dành sẵn cho Số hiệu Bản chiếu 6">
            <a:extLst>
              <a:ext uri="{FF2B5EF4-FFF2-40B4-BE49-F238E27FC236}">
                <a16:creationId xmlns:a16="http://schemas.microsoft.com/office/drawing/2014/main" id="{65C0F577-81EA-4981-BD5F-A6724A1255E2}"/>
              </a:ext>
            </a:extLst>
          </p:cNvPr>
          <p:cNvSpPr>
            <a:spLocks noGrp="1"/>
          </p:cNvSpPr>
          <p:nvPr>
            <p:ph type="sldNum" sz="quarter" idx="12"/>
          </p:nvPr>
        </p:nvSpPr>
        <p:spPr/>
        <p:txBody>
          <a:bodyPr/>
          <a:lstStyle>
            <a:lvl1pPr>
              <a:defRPr/>
            </a:lvl1pPr>
          </a:lstStyle>
          <a:p>
            <a:fld id="{347E09A7-8242-41F8-9EC5-D721DCC992B3}" type="slidenum">
              <a:rPr lang="en-US" altLang="en-US"/>
              <a:pPr/>
              <a:t>‹#›</a:t>
            </a:fld>
            <a:endParaRPr lang="en-US" altLang="en-US"/>
          </a:p>
        </p:txBody>
      </p:sp>
    </p:spTree>
    <p:extLst>
      <p:ext uri="{BB962C8B-B14F-4D97-AF65-F5344CB8AC3E}">
        <p14:creationId xmlns:p14="http://schemas.microsoft.com/office/powerpoint/2010/main" val="130754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C4D7B1D-232B-4657-B962-EBBED8E766E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20D1E59-1474-4683-9F31-0E047EB2D81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2E95E0-52FB-4E6F-A196-3D783038226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FC3ED436-9C76-42BD-8583-A2C876EAF46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DA4E17CD-24EC-4221-8D08-233E711B6FD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4013D84-4FFE-4EC2-B1BB-26C71E8D33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S&#7921;%20bay%20h&#417;i%20c&#7911;a%20n&#432;&#7899;c.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S&#7921;%20bay%20h&#417;i%20c&#7911;a%20n&#432;&#7899;c.mp4" TargetMode="External"/><Relationship Id="rId2" Type="http://schemas.openxmlformats.org/officeDocument/2006/relationships/slideLayout" Target="../slideLayouts/slideLayout2.xml"/><Relationship Id="rId1" Type="http://schemas.openxmlformats.org/officeDocument/2006/relationships/control" Target="../activeX/activeX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S&#7921;%20bay%20h&#417;i%20c&#7911;a%20n&#432;&#7899;c.mp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chuyen%20the.mp4"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AutoShape 4">
            <a:hlinkClick r:id="" action="ppaction://hlinkshowjump?jump=previousslide" highlightClick="1"/>
            <a:extLst>
              <a:ext uri="{FF2B5EF4-FFF2-40B4-BE49-F238E27FC236}">
                <a16:creationId xmlns:a16="http://schemas.microsoft.com/office/drawing/2014/main" id="{97A711C7-FA03-4EF3-99EE-B763E60F6434}"/>
              </a:ext>
            </a:extLst>
          </p:cNvPr>
          <p:cNvSpPr>
            <a:spLocks noChangeArrowheads="1"/>
          </p:cNvSpPr>
          <p:nvPr/>
        </p:nvSpPr>
        <p:spPr bwMode="auto">
          <a:xfrm>
            <a:off x="7924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0421" name="AutoShape 5">
            <a:hlinkClick r:id="" action="ppaction://hlinkshowjump?jump=nextslide" highlightClick="1"/>
            <a:extLst>
              <a:ext uri="{FF2B5EF4-FFF2-40B4-BE49-F238E27FC236}">
                <a16:creationId xmlns:a16="http://schemas.microsoft.com/office/drawing/2014/main" id="{EE4567F4-19A2-4608-BABD-590B8B890C4A}"/>
              </a:ext>
            </a:extLst>
          </p:cNvPr>
          <p:cNvSpPr>
            <a:spLocks noChangeArrowheads="1"/>
          </p:cNvSpPr>
          <p:nvPr/>
        </p:nvSpPr>
        <p:spPr bwMode="auto">
          <a:xfrm>
            <a:off x="8305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a:extLst>
              <a:ext uri="{FF2B5EF4-FFF2-40B4-BE49-F238E27FC236}">
                <a16:creationId xmlns:a16="http://schemas.microsoft.com/office/drawing/2014/main" id="{5ED192DB-2032-410F-BAEC-F7159EBD80F8}"/>
              </a:ext>
            </a:extLst>
          </p:cNvPr>
          <p:cNvSpPr txBox="1">
            <a:spLocks noChangeArrowheads="1"/>
          </p:cNvSpPr>
          <p:nvPr/>
        </p:nvSpPr>
        <p:spPr bwMode="auto">
          <a:xfrm>
            <a:off x="762000" y="700088"/>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latin typeface="Times New Roman" panose="02020603050405020304" pitchFamily="18" charset="0"/>
              </a:rPr>
              <a:t>Để luyện thành gang thép và các hợp kim khác nhau.</a:t>
            </a:r>
            <a:endParaRPr lang="en-US" altLang="en-US" sz="2800" b="1">
              <a:latin typeface="Times New Roman" panose="02020603050405020304" pitchFamily="18" charset="0"/>
            </a:endParaRPr>
          </a:p>
        </p:txBody>
      </p:sp>
      <p:pic>
        <p:nvPicPr>
          <p:cNvPr id="27656" name="Picture 8">
            <a:extLst>
              <a:ext uri="{FF2B5EF4-FFF2-40B4-BE49-F238E27FC236}">
                <a16:creationId xmlns:a16="http://schemas.microsoft.com/office/drawing/2014/main" id="{CC6DF8E1-FDA8-4380-83C3-3A672D3AF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76350"/>
            <a:ext cx="3581400" cy="2559050"/>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a:extLst>
              <a:ext uri="{FF2B5EF4-FFF2-40B4-BE49-F238E27FC236}">
                <a16:creationId xmlns:a16="http://schemas.microsoft.com/office/drawing/2014/main" id="{0621CAF8-2CD2-473B-A4B9-598FB6314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019550"/>
            <a:ext cx="35814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a:extLst>
              <a:ext uri="{FF2B5EF4-FFF2-40B4-BE49-F238E27FC236}">
                <a16:creationId xmlns:a16="http://schemas.microsoft.com/office/drawing/2014/main" id="{7B71750C-4E22-42AD-8A94-973A9140D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276350"/>
            <a:ext cx="35814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7661" name="Picture 13">
            <a:extLst>
              <a:ext uri="{FF2B5EF4-FFF2-40B4-BE49-F238E27FC236}">
                <a16:creationId xmlns:a16="http://schemas.microsoft.com/office/drawing/2014/main" id="{BFA7FF30-3E9A-4E0E-A716-C2DA21CD5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019550"/>
            <a:ext cx="3581400" cy="2686050"/>
          </a:xfrm>
          <a:prstGeom prst="rect">
            <a:avLst/>
          </a:prstGeom>
          <a:noFill/>
          <a:extLst>
            <a:ext uri="{909E8E84-426E-40DD-AFC4-6F175D3DCCD1}">
              <a14:hiddenFill xmlns:a14="http://schemas.microsoft.com/office/drawing/2010/main">
                <a:solidFill>
                  <a:srgbClr val="FFFFFF"/>
                </a:solidFill>
              </a14:hiddenFill>
            </a:ext>
          </a:extLst>
        </p:spPr>
      </p:pic>
      <p:sp>
        <p:nvSpPr>
          <p:cNvPr id="27662" name="Text Box 14">
            <a:extLst>
              <a:ext uri="{FF2B5EF4-FFF2-40B4-BE49-F238E27FC236}">
                <a16:creationId xmlns:a16="http://schemas.microsoft.com/office/drawing/2014/main" id="{770BA0F5-51C4-4A17-B1F4-F211F353E072}"/>
              </a:ext>
            </a:extLst>
          </p:cNvPr>
          <p:cNvSpPr txBox="1">
            <a:spLocks noChangeArrowheads="1"/>
          </p:cNvSpPr>
          <p:nvPr/>
        </p:nvSpPr>
        <p:spPr bwMode="auto">
          <a:xfrm>
            <a:off x="609600" y="2286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990000"/>
                </a:solidFill>
                <a:latin typeface="Times New Roman" panose="02020603050405020304" pitchFamily="18" charset="0"/>
              </a:rPr>
              <a:t>3. </a:t>
            </a:r>
            <a:r>
              <a:rPr lang="en-US" altLang="en-US" sz="3200" b="1" u="sng">
                <a:solidFill>
                  <a:srgbClr val="990000"/>
                </a:solidFill>
                <a:latin typeface="Times New Roman" panose="02020603050405020304" pitchFamily="18" charset="0"/>
              </a:rPr>
              <a:t>Ứng dụng</a:t>
            </a:r>
          </a:p>
        </p:txBody>
      </p:sp>
      <p:sp>
        <p:nvSpPr>
          <p:cNvPr id="27663" name="AutoShape 15">
            <a:hlinkClick r:id="" action="ppaction://hlinkshowjump?jump=previousslide" highlightClick="1"/>
            <a:extLst>
              <a:ext uri="{FF2B5EF4-FFF2-40B4-BE49-F238E27FC236}">
                <a16:creationId xmlns:a16="http://schemas.microsoft.com/office/drawing/2014/main" id="{DF66BECE-3D58-4097-B431-04AD9DB9ACCD}"/>
              </a:ext>
            </a:extLst>
          </p:cNvPr>
          <p:cNvSpPr>
            <a:spLocks noChangeArrowheads="1"/>
          </p:cNvSpPr>
          <p:nvPr/>
        </p:nvSpPr>
        <p:spPr bwMode="auto">
          <a:xfrm>
            <a:off x="8772525" y="6096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7664" name="AutoShape 16">
            <a:hlinkClick r:id="" action="ppaction://hlinkshowjump?jump=nextslide" highlightClick="1"/>
            <a:extLst>
              <a:ext uri="{FF2B5EF4-FFF2-40B4-BE49-F238E27FC236}">
                <a16:creationId xmlns:a16="http://schemas.microsoft.com/office/drawing/2014/main" id="{5E8173C7-F323-4FD0-A6FD-631FFA45E4CB}"/>
              </a:ext>
            </a:extLst>
          </p:cNvPr>
          <p:cNvSpPr>
            <a:spLocks noChangeArrowheads="1"/>
          </p:cNvSpPr>
          <p:nvPr/>
        </p:nvSpPr>
        <p:spPr bwMode="auto">
          <a:xfrm>
            <a:off x="87630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ox(in)">
                                      <p:cBhvr>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box(in)">
                                      <p:cBhvr>
                                        <p:cTn id="12" dur="500"/>
                                        <p:tgtEl>
                                          <p:spTgt spid="27656"/>
                                        </p:tgtEl>
                                      </p:cBhvr>
                                    </p:animEffect>
                                  </p:childTnLst>
                                </p:cTn>
                              </p:par>
                            </p:childTnLst>
                          </p:cTn>
                        </p:par>
                        <p:par>
                          <p:cTn id="13" fill="hold" nodeType="afterGroup">
                            <p:stCondLst>
                              <p:cond delay="500"/>
                            </p:stCondLst>
                            <p:childTnLst>
                              <p:par>
                                <p:cTn id="14" presetID="4" presetClass="entr" presetSubtype="16" fill="hold" nodeType="afterEffect">
                                  <p:stCondLst>
                                    <p:cond delay="0"/>
                                  </p:stCondLst>
                                  <p:childTnLst>
                                    <p:set>
                                      <p:cBhvr>
                                        <p:cTn id="15" dur="1" fill="hold">
                                          <p:stCondLst>
                                            <p:cond delay="0"/>
                                          </p:stCondLst>
                                        </p:cTn>
                                        <p:tgtEl>
                                          <p:spTgt spid="27657"/>
                                        </p:tgtEl>
                                        <p:attrNameLst>
                                          <p:attrName>style.visibility</p:attrName>
                                        </p:attrNameLst>
                                      </p:cBhvr>
                                      <p:to>
                                        <p:strVal val="visible"/>
                                      </p:to>
                                    </p:set>
                                    <p:animEffect transition="in" filter="box(in)">
                                      <p:cBhvr>
                                        <p:cTn id="16" dur="500"/>
                                        <p:tgtEl>
                                          <p:spTgt spid="27657"/>
                                        </p:tgtEl>
                                      </p:cBhvr>
                                    </p:animEffect>
                                  </p:childTnLst>
                                </p:cTn>
                              </p:par>
                            </p:childTnLst>
                          </p:cTn>
                        </p:par>
                        <p:par>
                          <p:cTn id="17" fill="hold" nodeType="afterGroup">
                            <p:stCondLst>
                              <p:cond delay="1000"/>
                            </p:stCondLst>
                            <p:childTnLst>
                              <p:par>
                                <p:cTn id="18" presetID="4" presetClass="entr" presetSubtype="16" fill="hold" nodeType="afterEffect">
                                  <p:stCondLst>
                                    <p:cond delay="0"/>
                                  </p:stCondLst>
                                  <p:childTnLst>
                                    <p:set>
                                      <p:cBhvr>
                                        <p:cTn id="19" dur="1" fill="hold">
                                          <p:stCondLst>
                                            <p:cond delay="0"/>
                                          </p:stCondLst>
                                        </p:cTn>
                                        <p:tgtEl>
                                          <p:spTgt spid="27658"/>
                                        </p:tgtEl>
                                        <p:attrNameLst>
                                          <p:attrName>style.visibility</p:attrName>
                                        </p:attrNameLst>
                                      </p:cBhvr>
                                      <p:to>
                                        <p:strVal val="visible"/>
                                      </p:to>
                                    </p:set>
                                    <p:animEffect transition="in" filter="box(in)">
                                      <p:cBhvr>
                                        <p:cTn id="20" dur="500"/>
                                        <p:tgtEl>
                                          <p:spTgt spid="27658"/>
                                        </p:tgtEl>
                                      </p:cBhvr>
                                    </p:animEffect>
                                  </p:childTnLst>
                                </p:cTn>
                              </p:par>
                            </p:childTnLst>
                          </p:cTn>
                        </p:par>
                        <p:par>
                          <p:cTn id="21" fill="hold" nodeType="afterGroup">
                            <p:stCondLst>
                              <p:cond delay="1500"/>
                            </p:stCondLst>
                            <p:childTnLst>
                              <p:par>
                                <p:cTn id="22" presetID="4" presetClass="entr" presetSubtype="16" fill="hold" nodeType="afterEffect">
                                  <p:stCondLst>
                                    <p:cond delay="0"/>
                                  </p:stCondLst>
                                  <p:childTnLst>
                                    <p:set>
                                      <p:cBhvr>
                                        <p:cTn id="23" dur="1" fill="hold">
                                          <p:stCondLst>
                                            <p:cond delay="0"/>
                                          </p:stCondLst>
                                        </p:cTn>
                                        <p:tgtEl>
                                          <p:spTgt spid="27661"/>
                                        </p:tgtEl>
                                        <p:attrNameLst>
                                          <p:attrName>style.visibility</p:attrName>
                                        </p:attrNameLst>
                                      </p:cBhvr>
                                      <p:to>
                                        <p:strVal val="visible"/>
                                      </p:to>
                                    </p:set>
                                    <p:animEffect transition="in" filter="box(in)">
                                      <p:cBhvr>
                                        <p:cTn id="24" dur="5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50C7FC02-6411-4945-BD9A-82C3546E6852}"/>
              </a:ext>
            </a:extLst>
          </p:cNvPr>
          <p:cNvSpPr txBox="1">
            <a:spLocks noChangeArrowheads="1"/>
          </p:cNvSpPr>
          <p:nvPr/>
        </p:nvSpPr>
        <p:spPr bwMode="auto">
          <a:xfrm>
            <a:off x="381000" y="1066800"/>
            <a:ext cx="815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latin typeface="Times New Roman" panose="02020603050405020304" pitchFamily="18" charset="0"/>
              </a:rPr>
              <a:t>	Sự chuyển từ thể lỏng sang thể khí (hơi) ở mặt thoáng chất lỏng gọi là sự bay hơi. </a:t>
            </a:r>
          </a:p>
        </p:txBody>
      </p:sp>
      <p:sp>
        <p:nvSpPr>
          <p:cNvPr id="50180" name="Text Box 4">
            <a:extLst>
              <a:ext uri="{FF2B5EF4-FFF2-40B4-BE49-F238E27FC236}">
                <a16:creationId xmlns:a16="http://schemas.microsoft.com/office/drawing/2014/main" id="{EC0B48B6-E6F2-4841-9F60-7E40CFFF8C05}"/>
              </a:ext>
            </a:extLst>
          </p:cNvPr>
          <p:cNvSpPr txBox="1">
            <a:spLocks noChangeArrowheads="1"/>
          </p:cNvSpPr>
          <p:nvPr/>
        </p:nvSpPr>
        <p:spPr bwMode="auto">
          <a:xfrm>
            <a:off x="381000" y="304800"/>
            <a:ext cx="480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u="sng">
                <a:solidFill>
                  <a:srgbClr val="FF3300"/>
                </a:solidFill>
                <a:latin typeface="Times New Roman" panose="02020603050405020304" pitchFamily="18" charset="0"/>
              </a:rPr>
              <a:t>II. SỰ BAY HƠI</a:t>
            </a:r>
            <a:endParaRPr lang="en-US" altLang="en-US" sz="3200">
              <a:solidFill>
                <a:srgbClr val="FF3300"/>
              </a:solidFill>
              <a:latin typeface="Times New Roman" panose="02020603050405020304" pitchFamily="18" charset="0"/>
            </a:endParaRPr>
          </a:p>
        </p:txBody>
      </p:sp>
      <p:pic>
        <p:nvPicPr>
          <p:cNvPr id="50183" name="Picture 7">
            <a:extLst>
              <a:ext uri="{FF2B5EF4-FFF2-40B4-BE49-F238E27FC236}">
                <a16:creationId xmlns:a16="http://schemas.microsoft.com/office/drawing/2014/main" id="{4DE84EA8-C5ED-46A5-AD4B-1A9E31EFF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81400"/>
            <a:ext cx="4191000" cy="2873375"/>
          </a:xfrm>
          <a:prstGeom prst="rect">
            <a:avLst/>
          </a:prstGeom>
          <a:noFill/>
          <a:extLst>
            <a:ext uri="{909E8E84-426E-40DD-AFC4-6F175D3DCCD1}">
              <a14:hiddenFill xmlns:a14="http://schemas.microsoft.com/office/drawing/2010/main">
                <a:solidFill>
                  <a:srgbClr val="FFFFFF"/>
                </a:solidFill>
              </a14:hiddenFill>
            </a:ext>
          </a:extLst>
        </p:spPr>
      </p:pic>
      <p:pic>
        <p:nvPicPr>
          <p:cNvPr id="50189" name="Picture 13">
            <a:extLst>
              <a:ext uri="{FF2B5EF4-FFF2-40B4-BE49-F238E27FC236}">
                <a16:creationId xmlns:a16="http://schemas.microsoft.com/office/drawing/2014/main" id="{6B5E01BF-DF71-41FB-B523-9C3243944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81400"/>
            <a:ext cx="4038600" cy="2846388"/>
          </a:xfrm>
          <a:prstGeom prst="rect">
            <a:avLst/>
          </a:prstGeom>
          <a:noFill/>
          <a:extLst>
            <a:ext uri="{909E8E84-426E-40DD-AFC4-6F175D3DCCD1}">
              <a14:hiddenFill xmlns:a14="http://schemas.microsoft.com/office/drawing/2010/main">
                <a:solidFill>
                  <a:srgbClr val="FFFFFF"/>
                </a:solidFill>
              </a14:hiddenFill>
            </a:ext>
          </a:extLst>
        </p:spPr>
      </p:pic>
      <p:sp>
        <p:nvSpPr>
          <p:cNvPr id="50190" name="Text Box 14">
            <a:extLst>
              <a:ext uri="{FF2B5EF4-FFF2-40B4-BE49-F238E27FC236}">
                <a16:creationId xmlns:a16="http://schemas.microsoft.com/office/drawing/2014/main" id="{639DC212-F957-4AE5-9D19-C09E858306AF}"/>
              </a:ext>
            </a:extLst>
          </p:cNvPr>
          <p:cNvSpPr txBox="1">
            <a:spLocks noChangeArrowheads="1"/>
          </p:cNvSpPr>
          <p:nvPr/>
        </p:nvSpPr>
        <p:spPr bwMode="auto">
          <a:xfrm>
            <a:off x="381000" y="2133600"/>
            <a:ext cx="815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latin typeface="Times New Roman" panose="02020603050405020304" pitchFamily="18" charset="0"/>
              </a:rPr>
              <a:t>	Quá trình chuyển ngược lại từ thể khí (hơi) sang thể lỏng gọi là sự ngưng tụ .</a:t>
            </a:r>
          </a:p>
        </p:txBody>
      </p:sp>
      <p:sp>
        <p:nvSpPr>
          <p:cNvPr id="50191" name="AutoShape 15">
            <a:hlinkClick r:id="" action="ppaction://hlinkshowjump?jump=previousslide" highlightClick="1"/>
            <a:extLst>
              <a:ext uri="{FF2B5EF4-FFF2-40B4-BE49-F238E27FC236}">
                <a16:creationId xmlns:a16="http://schemas.microsoft.com/office/drawing/2014/main" id="{7FF51285-505A-4C7B-A5D8-816A16408056}"/>
              </a:ext>
            </a:extLst>
          </p:cNvPr>
          <p:cNvSpPr>
            <a:spLocks noChangeArrowheads="1"/>
          </p:cNvSpPr>
          <p:nvPr/>
        </p:nvSpPr>
        <p:spPr bwMode="auto">
          <a:xfrm>
            <a:off x="8305800" y="653415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0192" name="AutoShape 16">
            <a:hlinkClick r:id="" action="ppaction://hlinkshowjump?jump=nextslide" highlightClick="1"/>
            <a:extLst>
              <a:ext uri="{FF2B5EF4-FFF2-40B4-BE49-F238E27FC236}">
                <a16:creationId xmlns:a16="http://schemas.microsoft.com/office/drawing/2014/main" id="{BB17DB24-B565-49F1-8CFD-D658C0E6C0F4}"/>
              </a:ext>
            </a:extLst>
          </p:cNvPr>
          <p:cNvSpPr>
            <a:spLocks noChangeArrowheads="1"/>
          </p:cNvSpPr>
          <p:nvPr/>
        </p:nvSpPr>
        <p:spPr bwMode="auto">
          <a:xfrm>
            <a:off x="8686800" y="653415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wipe(down)">
                                      <p:cBhvr>
                                        <p:cTn id="7" dur="500"/>
                                        <p:tgtEl>
                                          <p:spTgt spid="50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178"/>
                                        </p:tgtEl>
                                        <p:attrNameLst>
                                          <p:attrName>style.visibility</p:attrName>
                                        </p:attrNameLst>
                                      </p:cBhvr>
                                      <p:to>
                                        <p:strVal val="visible"/>
                                      </p:to>
                                    </p:set>
                                    <p:anim calcmode="lin" valueType="num">
                                      <p:cBhvr additive="base">
                                        <p:cTn id="12" dur="500" fill="hold"/>
                                        <p:tgtEl>
                                          <p:spTgt spid="50178"/>
                                        </p:tgtEl>
                                        <p:attrNameLst>
                                          <p:attrName>ppt_x</p:attrName>
                                        </p:attrNameLst>
                                      </p:cBhvr>
                                      <p:tavLst>
                                        <p:tav tm="0">
                                          <p:val>
                                            <p:strVal val="#ppt_x"/>
                                          </p:val>
                                        </p:tav>
                                        <p:tav tm="100000">
                                          <p:val>
                                            <p:strVal val="#ppt_x"/>
                                          </p:val>
                                        </p:tav>
                                      </p:tavLst>
                                    </p:anim>
                                    <p:anim calcmode="lin" valueType="num">
                                      <p:cBhvr additive="base">
                                        <p:cTn id="13"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190"/>
                                        </p:tgtEl>
                                        <p:attrNameLst>
                                          <p:attrName>style.visibility</p:attrName>
                                        </p:attrNameLst>
                                      </p:cBhvr>
                                      <p:to>
                                        <p:strVal val="visible"/>
                                      </p:to>
                                    </p:set>
                                    <p:anim calcmode="lin" valueType="num">
                                      <p:cBhvr additive="base">
                                        <p:cTn id="18" dur="500" fill="hold"/>
                                        <p:tgtEl>
                                          <p:spTgt spid="50190"/>
                                        </p:tgtEl>
                                        <p:attrNameLst>
                                          <p:attrName>ppt_x</p:attrName>
                                        </p:attrNameLst>
                                      </p:cBhvr>
                                      <p:tavLst>
                                        <p:tav tm="0">
                                          <p:val>
                                            <p:strVal val="#ppt_x"/>
                                          </p:val>
                                        </p:tav>
                                        <p:tav tm="100000">
                                          <p:val>
                                            <p:strVal val="#ppt_x"/>
                                          </p:val>
                                        </p:tav>
                                      </p:tavLst>
                                    </p:anim>
                                    <p:anim calcmode="lin" valueType="num">
                                      <p:cBhvr additive="base">
                                        <p:cTn id="19" dur="500" fill="hold"/>
                                        <p:tgtEl>
                                          <p:spTgt spid="501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80" grpId="0"/>
      <p:bldP spid="501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a:extLst>
              <a:ext uri="{FF2B5EF4-FFF2-40B4-BE49-F238E27FC236}">
                <a16:creationId xmlns:a16="http://schemas.microsoft.com/office/drawing/2014/main" id="{F86F5B59-DEE4-486D-92BF-651C42B45B0A}"/>
              </a:ext>
            </a:extLst>
          </p:cNvPr>
          <p:cNvSpPr txBox="1">
            <a:spLocks noChangeArrowheads="1"/>
          </p:cNvSpPr>
          <p:nvPr/>
        </p:nvSpPr>
        <p:spPr bwMode="auto">
          <a:xfrm>
            <a:off x="304800" y="7620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3300"/>
                </a:solidFill>
                <a:latin typeface="Times New Roman" panose="02020603050405020304" pitchFamily="18" charset="0"/>
              </a:rPr>
              <a:t>1. Thí nghiệm</a:t>
            </a:r>
            <a:endParaRPr lang="en-US" altLang="en-US" sz="3200">
              <a:solidFill>
                <a:srgbClr val="FF3300"/>
              </a:solidFill>
              <a:latin typeface="Times New Roman" panose="02020603050405020304" pitchFamily="18" charset="0"/>
            </a:endParaRPr>
          </a:p>
        </p:txBody>
      </p:sp>
      <p:sp>
        <p:nvSpPr>
          <p:cNvPr id="49156" name="Text Box 4">
            <a:extLst>
              <a:ext uri="{FF2B5EF4-FFF2-40B4-BE49-F238E27FC236}">
                <a16:creationId xmlns:a16="http://schemas.microsoft.com/office/drawing/2014/main" id="{9A00E93F-99C6-4295-9709-7F3C43136093}"/>
              </a:ext>
            </a:extLst>
          </p:cNvPr>
          <p:cNvSpPr txBox="1">
            <a:spLocks noChangeArrowheads="1"/>
          </p:cNvSpPr>
          <p:nvPr/>
        </p:nvSpPr>
        <p:spPr bwMode="auto">
          <a:xfrm>
            <a:off x="304800" y="228600"/>
            <a:ext cx="480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u="sng">
                <a:solidFill>
                  <a:srgbClr val="FF3300"/>
                </a:solidFill>
                <a:latin typeface="Times New Roman" panose="02020603050405020304" pitchFamily="18" charset="0"/>
              </a:rPr>
              <a:t>II. SỰ BAY HƠI</a:t>
            </a:r>
            <a:endParaRPr lang="en-US" altLang="en-US" sz="3200">
              <a:solidFill>
                <a:srgbClr val="FF3300"/>
              </a:solidFill>
              <a:latin typeface="Times New Roman" panose="02020603050405020304" pitchFamily="18" charset="0"/>
            </a:endParaRPr>
          </a:p>
        </p:txBody>
      </p:sp>
      <p:sp>
        <p:nvSpPr>
          <p:cNvPr id="49159" name="Text Box 7">
            <a:hlinkClick r:id="rId2" action="ppaction://hlinkfile"/>
            <a:extLst>
              <a:ext uri="{FF2B5EF4-FFF2-40B4-BE49-F238E27FC236}">
                <a16:creationId xmlns:a16="http://schemas.microsoft.com/office/drawing/2014/main" id="{842BE000-8FCB-41DB-BEE8-76637EE4624E}"/>
              </a:ext>
            </a:extLst>
          </p:cNvPr>
          <p:cNvSpPr txBox="1">
            <a:spLocks noChangeArrowheads="1"/>
          </p:cNvSpPr>
          <p:nvPr/>
        </p:nvSpPr>
        <p:spPr bwMode="auto">
          <a:xfrm>
            <a:off x="685800" y="1371600"/>
            <a:ext cx="398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rPr>
              <a:t>a. Quan sát đoạn phim:</a:t>
            </a:r>
          </a:p>
        </p:txBody>
      </p:sp>
      <p:sp>
        <p:nvSpPr>
          <p:cNvPr id="49168" name="AutoShape 16">
            <a:hlinkClick r:id="" action="ppaction://hlinkshowjump?jump=previousslide" highlightClick="1"/>
            <a:extLst>
              <a:ext uri="{FF2B5EF4-FFF2-40B4-BE49-F238E27FC236}">
                <a16:creationId xmlns:a16="http://schemas.microsoft.com/office/drawing/2014/main" id="{E7178565-6016-4D0A-8504-7E973FAC4090}"/>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9169" name="AutoShape 17">
            <a:hlinkClick r:id="" action="ppaction://hlinkshowjump?jump=nextslide" highlightClick="1"/>
            <a:extLst>
              <a:ext uri="{FF2B5EF4-FFF2-40B4-BE49-F238E27FC236}">
                <a16:creationId xmlns:a16="http://schemas.microsoft.com/office/drawing/2014/main" id="{3014A5C4-06AF-43F0-9684-A37881E03369}"/>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ppt_x"/>
                                          </p:val>
                                        </p:tav>
                                        <p:tav tm="100000">
                                          <p:val>
                                            <p:strVal val="#ppt_x"/>
                                          </p:val>
                                        </p:tav>
                                      </p:tavLst>
                                    </p:anim>
                                    <p:anim calcmode="lin" valueType="num">
                                      <p:cBhvr additive="base">
                                        <p:cTn id="8"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9"/>
                                        </p:tgtEl>
                                        <p:attrNameLst>
                                          <p:attrName>style.visibility</p:attrName>
                                        </p:attrNameLst>
                                      </p:cBhvr>
                                      <p:to>
                                        <p:strVal val="visible"/>
                                      </p:to>
                                    </p:set>
                                    <p:anim calcmode="lin" valueType="num">
                                      <p:cBhvr additive="base">
                                        <p:cTn id="13" dur="500" fill="hold"/>
                                        <p:tgtEl>
                                          <p:spTgt spid="49159"/>
                                        </p:tgtEl>
                                        <p:attrNameLst>
                                          <p:attrName>ppt_x</p:attrName>
                                        </p:attrNameLst>
                                      </p:cBhvr>
                                      <p:tavLst>
                                        <p:tav tm="0">
                                          <p:val>
                                            <p:strVal val="#ppt_x"/>
                                          </p:val>
                                        </p:tav>
                                        <p:tav tm="100000">
                                          <p:val>
                                            <p:strVal val="#ppt_x"/>
                                          </p:val>
                                        </p:tav>
                                      </p:tavLst>
                                    </p:anim>
                                    <p:anim calcmode="lin" valueType="num">
                                      <p:cBhvr additive="base">
                                        <p:cTn id="14" dur="500" fill="hold"/>
                                        <p:tgtEl>
                                          <p:spTgt spid="49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DCEF424E-53A9-40C0-AA51-5CA7A32EE65F}"/>
              </a:ext>
            </a:extLst>
          </p:cNvPr>
          <p:cNvSpPr txBox="1">
            <a:spLocks noChangeArrowheads="1"/>
          </p:cNvSpPr>
          <p:nvPr/>
        </p:nvSpPr>
        <p:spPr bwMode="auto">
          <a:xfrm>
            <a:off x="304800" y="7620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3300"/>
                </a:solidFill>
                <a:latin typeface="Times New Roman" panose="02020603050405020304" pitchFamily="18" charset="0"/>
              </a:rPr>
              <a:t>1. Thí nghiệm</a:t>
            </a:r>
            <a:endParaRPr lang="en-US" altLang="en-US" sz="3200">
              <a:solidFill>
                <a:srgbClr val="FF3300"/>
              </a:solidFill>
              <a:latin typeface="Times New Roman" panose="02020603050405020304" pitchFamily="18" charset="0"/>
            </a:endParaRPr>
          </a:p>
        </p:txBody>
      </p:sp>
      <p:sp>
        <p:nvSpPr>
          <p:cNvPr id="63491" name="Text Box 3">
            <a:extLst>
              <a:ext uri="{FF2B5EF4-FFF2-40B4-BE49-F238E27FC236}">
                <a16:creationId xmlns:a16="http://schemas.microsoft.com/office/drawing/2014/main" id="{6E7FA63D-4470-437D-A336-A8110DA4F2D4}"/>
              </a:ext>
            </a:extLst>
          </p:cNvPr>
          <p:cNvSpPr txBox="1">
            <a:spLocks noChangeArrowheads="1"/>
          </p:cNvSpPr>
          <p:nvPr/>
        </p:nvSpPr>
        <p:spPr bwMode="auto">
          <a:xfrm>
            <a:off x="304800" y="228600"/>
            <a:ext cx="480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u="sng">
                <a:solidFill>
                  <a:srgbClr val="FF3300"/>
                </a:solidFill>
                <a:latin typeface="Times New Roman" panose="02020603050405020304" pitchFamily="18" charset="0"/>
              </a:rPr>
              <a:t>II. SỰ BAY HƠI</a:t>
            </a:r>
            <a:endParaRPr lang="en-US" altLang="en-US" sz="3200">
              <a:solidFill>
                <a:srgbClr val="FF3300"/>
              </a:solidFill>
              <a:latin typeface="Times New Roman" panose="02020603050405020304" pitchFamily="18" charset="0"/>
            </a:endParaRPr>
          </a:p>
        </p:txBody>
      </p:sp>
      <p:sp>
        <p:nvSpPr>
          <p:cNvPr id="63492" name="Text Box 4">
            <a:hlinkClick r:id="rId3" action="ppaction://hlinkfile"/>
            <a:extLst>
              <a:ext uri="{FF2B5EF4-FFF2-40B4-BE49-F238E27FC236}">
                <a16:creationId xmlns:a16="http://schemas.microsoft.com/office/drawing/2014/main" id="{9F4F1E49-C1D7-468E-B80C-2CF4504F205D}"/>
              </a:ext>
            </a:extLst>
          </p:cNvPr>
          <p:cNvSpPr txBox="1">
            <a:spLocks noChangeArrowheads="1"/>
          </p:cNvSpPr>
          <p:nvPr/>
        </p:nvSpPr>
        <p:spPr bwMode="auto">
          <a:xfrm>
            <a:off x="685800" y="1371600"/>
            <a:ext cx="398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rPr>
              <a:t>a. Quan sát đoạn phim:</a:t>
            </a:r>
          </a:p>
        </p:txBody>
      </p:sp>
      <p:sp>
        <p:nvSpPr>
          <p:cNvPr id="63493" name="Text Box 5">
            <a:extLst>
              <a:ext uri="{FF2B5EF4-FFF2-40B4-BE49-F238E27FC236}">
                <a16:creationId xmlns:a16="http://schemas.microsoft.com/office/drawing/2014/main" id="{EE1F379C-8E2A-449A-8925-84B5B2752018}"/>
              </a:ext>
            </a:extLst>
          </p:cNvPr>
          <p:cNvSpPr txBox="1">
            <a:spLocks noChangeArrowheads="1"/>
          </p:cNvSpPr>
          <p:nvPr/>
        </p:nvSpPr>
        <p:spPr bwMode="auto">
          <a:xfrm>
            <a:off x="685800" y="18288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rPr>
              <a:t>b. Nguyên nhân của quá trình bay hơi.</a:t>
            </a:r>
          </a:p>
        </p:txBody>
      </p:sp>
      <p:pic>
        <p:nvPicPr>
          <p:cNvPr id="63494" name="Picture 6">
            <a:extLst>
              <a:ext uri="{FF2B5EF4-FFF2-40B4-BE49-F238E27FC236}">
                <a16:creationId xmlns:a16="http://schemas.microsoft.com/office/drawing/2014/main" id="{6DECD985-31E7-4D95-9D9B-283768B62361}"/>
              </a:ext>
            </a:extLst>
          </p:cNvPr>
          <p:cNvPicPr>
            <a:picLocks noChangeAspect="1" noChangeArrowheads="1"/>
          </p:cNvPicPr>
          <p:nvPr/>
        </p:nvPicPr>
        <p:blipFill>
          <a:blip r:embed="rId4">
            <a:clrChange>
              <a:clrFrom>
                <a:srgbClr val="FFFEFF"/>
              </a:clrFrom>
              <a:clrTo>
                <a:srgbClr val="FFFEFF">
                  <a:alpha val="0"/>
                </a:srgbClr>
              </a:clrTo>
            </a:clrChange>
            <a:lum bright="-24000" contrast="36000"/>
            <a:extLst>
              <a:ext uri="{28A0092B-C50C-407E-A947-70E740481C1C}">
                <a14:useLocalDpi xmlns:a14="http://schemas.microsoft.com/office/drawing/2010/main" val="0"/>
              </a:ext>
            </a:extLst>
          </a:blip>
          <a:srcRect l="60909" t="29167" r="12152" b="18750"/>
          <a:stretch>
            <a:fillRect/>
          </a:stretch>
        </p:blipFill>
        <p:spPr bwMode="auto">
          <a:xfrm>
            <a:off x="1600200" y="2514600"/>
            <a:ext cx="27336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6" name="AutoShape 8">
            <a:hlinkClick r:id="" action="ppaction://noaction" highlightClick="1"/>
            <a:extLst>
              <a:ext uri="{FF2B5EF4-FFF2-40B4-BE49-F238E27FC236}">
                <a16:creationId xmlns:a16="http://schemas.microsoft.com/office/drawing/2014/main" id="{E21192D5-4D33-49E6-B121-FA94143A1D6D}"/>
              </a:ext>
            </a:extLst>
          </p:cNvPr>
          <p:cNvSpPr>
            <a:spLocks noChangeArrowheads="1"/>
          </p:cNvSpPr>
          <p:nvPr/>
        </p:nvSpPr>
        <p:spPr bwMode="auto">
          <a:xfrm>
            <a:off x="5562600" y="6172200"/>
            <a:ext cx="304800" cy="457200"/>
          </a:xfrm>
          <a:prstGeom prst="actionButtonHelp">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7" name="AutoShape 9">
            <a:extLst>
              <a:ext uri="{FF2B5EF4-FFF2-40B4-BE49-F238E27FC236}">
                <a16:creationId xmlns:a16="http://schemas.microsoft.com/office/drawing/2014/main" id="{0B0B7A17-4266-4E16-AB4A-AF0671DB4578}"/>
              </a:ext>
            </a:extLst>
          </p:cNvPr>
          <p:cNvSpPr>
            <a:spLocks noChangeArrowheads="1"/>
          </p:cNvSpPr>
          <p:nvPr/>
        </p:nvSpPr>
        <p:spPr bwMode="auto">
          <a:xfrm>
            <a:off x="685800" y="4419600"/>
            <a:ext cx="5105400" cy="1828800"/>
          </a:xfrm>
          <a:prstGeom prst="cloudCallout">
            <a:avLst>
              <a:gd name="adj1" fmla="val 41046"/>
              <a:gd name="adj2" fmla="val 63718"/>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solidFill>
                  <a:srgbClr val="0000FF"/>
                </a:solidFill>
              </a:rPr>
              <a:t>Nhiệt độ của khối chất lỏng khi bay hơi sẽ tăng hay giảm? </a:t>
            </a:r>
          </a:p>
          <a:p>
            <a:pPr algn="ctr"/>
            <a:r>
              <a:rPr lang="en-US" altLang="en-US" sz="2400" b="1">
                <a:solidFill>
                  <a:srgbClr val="0000FF"/>
                </a:solidFill>
              </a:rPr>
              <a:t>Vì sao?</a:t>
            </a:r>
          </a:p>
        </p:txBody>
      </p:sp>
      <p:sp>
        <p:nvSpPr>
          <p:cNvPr id="63498" name="AutoShape 10">
            <a:hlinkClick r:id="" action="ppaction://hlinkshowjump?jump=previousslide" highlightClick="1"/>
            <a:extLst>
              <a:ext uri="{FF2B5EF4-FFF2-40B4-BE49-F238E27FC236}">
                <a16:creationId xmlns:a16="http://schemas.microsoft.com/office/drawing/2014/main" id="{B32AD62F-7D37-4DEC-A64F-D850A0714DF6}"/>
              </a:ext>
            </a:extLst>
          </p:cNvPr>
          <p:cNvSpPr>
            <a:spLocks noChangeArrowheads="1"/>
          </p:cNvSpPr>
          <p:nvPr/>
        </p:nvSpPr>
        <p:spPr bwMode="auto">
          <a:xfrm>
            <a:off x="3810000" y="6557963"/>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3499" name="AutoShape 11">
            <a:hlinkClick r:id="" action="ppaction://hlinkshowjump?jump=nextslide" highlightClick="1"/>
            <a:extLst>
              <a:ext uri="{FF2B5EF4-FFF2-40B4-BE49-F238E27FC236}">
                <a16:creationId xmlns:a16="http://schemas.microsoft.com/office/drawing/2014/main" id="{3B0EC495-FCE1-4714-9797-ADE517F6F9BE}"/>
              </a:ext>
            </a:extLst>
          </p:cNvPr>
          <p:cNvSpPr>
            <a:spLocks noChangeArrowheads="1"/>
          </p:cNvSpPr>
          <p:nvPr/>
        </p:nvSpPr>
        <p:spPr bwMode="auto">
          <a:xfrm>
            <a:off x="4191000" y="6557963"/>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ontrols>
      <mc:AlternateContent xmlns:mc="http://schemas.openxmlformats.org/markup-compatibility/2006">
        <mc:Choice xmlns:v="urn:schemas-microsoft-com:vml" Requires="v">
          <p:control r:id="rId1" imgW="10057143" imgH="9450119"/>
        </mc:Choice>
        <mc:Fallback>
          <p:control r:id="rId1" imgW="10057143" imgH="9450119">
            <p:pic>
              <p:nvPicPr>
                <p:cNvPr id="63495" name="ShockwaveFlash1">
                  <a:extLst>
                    <a:ext uri="{FF2B5EF4-FFF2-40B4-BE49-F238E27FC236}">
                      <a16:creationId xmlns:a16="http://schemas.microsoft.com/office/drawing/2014/main" id="{422450A7-2D35-4EA8-982F-2C9F25B8D6A7}"/>
                    </a:ext>
                  </a:extLst>
                </p:cNvPr>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219200"/>
                  <a:ext cx="10058400" cy="9448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box(in)">
                                      <p:cBhvr>
                                        <p:cTn id="7" dur="500"/>
                                        <p:tgtEl>
                                          <p:spTgt spid="63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wipe(down)">
                                      <p:cBhvr>
                                        <p:cTn id="12"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3496"/>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3497"/>
                                        </p:tgtEl>
                                        <p:attrNameLst>
                                          <p:attrName>style.visibility</p:attrName>
                                        </p:attrNameLst>
                                      </p:cBhvr>
                                      <p:to>
                                        <p:strVal val="visible"/>
                                      </p:to>
                                    </p:set>
                                    <p:animEffect transition="in" filter="wipe(down)">
                                      <p:cBhvr>
                                        <p:cTn id="18" dur="500"/>
                                        <p:tgtEl>
                                          <p:spTgt spid="634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grpId="1" nodeType="clickEffect">
                                  <p:stCondLst>
                                    <p:cond delay="0"/>
                                  </p:stCondLst>
                                  <p:childTnLst>
                                    <p:anim calcmode="lin" valueType="num">
                                      <p:cBhvr additive="base">
                                        <p:cTn id="22" dur="500"/>
                                        <p:tgtEl>
                                          <p:spTgt spid="63497"/>
                                        </p:tgtEl>
                                        <p:attrNameLst>
                                          <p:attrName>ppt_x</p:attrName>
                                        </p:attrNameLst>
                                      </p:cBhvr>
                                      <p:tavLst>
                                        <p:tav tm="0">
                                          <p:val>
                                            <p:strVal val="ppt_x"/>
                                          </p:val>
                                        </p:tav>
                                        <p:tav tm="100000">
                                          <p:val>
                                            <p:strVal val="ppt_x"/>
                                          </p:val>
                                        </p:tav>
                                      </p:tavLst>
                                    </p:anim>
                                    <p:anim calcmode="lin" valueType="num">
                                      <p:cBhvr additive="base">
                                        <p:cTn id="23" dur="500"/>
                                        <p:tgtEl>
                                          <p:spTgt spid="63497"/>
                                        </p:tgtEl>
                                        <p:attrNameLst>
                                          <p:attrName>ppt_y</p:attrName>
                                        </p:attrNameLst>
                                      </p:cBhvr>
                                      <p:tavLst>
                                        <p:tav tm="0">
                                          <p:val>
                                            <p:strVal val="ppt_y"/>
                                          </p:val>
                                        </p:tav>
                                        <p:tav tm="100000">
                                          <p:val>
                                            <p:strVal val="1+ppt_h/2"/>
                                          </p:val>
                                        </p:tav>
                                      </p:tavLst>
                                    </p:anim>
                                    <p:set>
                                      <p:cBhvr>
                                        <p:cTn id="24" dur="1" fill="hold">
                                          <p:stCondLst>
                                            <p:cond delay="499"/>
                                          </p:stCondLst>
                                        </p:cTn>
                                        <p:tgtEl>
                                          <p:spTgt spid="63497"/>
                                        </p:tgtEl>
                                        <p:attrNameLst>
                                          <p:attrName>style.visibility</p:attrName>
                                        </p:attrNameLst>
                                      </p:cBhvr>
                                      <p:to>
                                        <p:strVal val="hidden"/>
                                      </p:to>
                                    </p:set>
                                  </p:childTnLst>
                                </p:cTn>
                              </p:par>
                            </p:childTnLst>
                          </p:cTn>
                        </p:par>
                      </p:childTnLst>
                    </p:cTn>
                  </p:par>
                </p:childTnLst>
              </p:cTn>
              <p:nextCondLst>
                <p:cond evt="onClick" delay="0">
                  <p:tgtEl>
                    <p:spTgt spid="63496"/>
                  </p:tgtEl>
                </p:cond>
              </p:nextCondLst>
            </p:seq>
          </p:childTnLst>
        </p:cTn>
      </p:par>
    </p:tnLst>
    <p:bldLst>
      <p:bldP spid="63493" grpId="0"/>
      <p:bldP spid="63497" grpId="0" animBg="1"/>
      <p:bldP spid="6349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14B5CCCD-934B-46E1-9BC5-5BD477CEF46A}"/>
              </a:ext>
            </a:extLst>
          </p:cNvPr>
          <p:cNvSpPr txBox="1">
            <a:spLocks noChangeArrowheads="1"/>
          </p:cNvSpPr>
          <p:nvPr/>
        </p:nvSpPr>
        <p:spPr bwMode="auto">
          <a:xfrm>
            <a:off x="304800" y="7620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3300"/>
                </a:solidFill>
                <a:latin typeface="Times New Roman" panose="02020603050405020304" pitchFamily="18" charset="0"/>
              </a:rPr>
              <a:t>1. Thí nghiệm</a:t>
            </a:r>
            <a:endParaRPr lang="en-US" altLang="en-US" sz="3200">
              <a:solidFill>
                <a:srgbClr val="FF3300"/>
              </a:solidFill>
              <a:latin typeface="Times New Roman" panose="02020603050405020304" pitchFamily="18" charset="0"/>
            </a:endParaRPr>
          </a:p>
        </p:txBody>
      </p:sp>
      <p:sp>
        <p:nvSpPr>
          <p:cNvPr id="53251" name="Text Box 3">
            <a:extLst>
              <a:ext uri="{FF2B5EF4-FFF2-40B4-BE49-F238E27FC236}">
                <a16:creationId xmlns:a16="http://schemas.microsoft.com/office/drawing/2014/main" id="{DD353EB4-9129-40F6-955D-C6BC40F5E8A6}"/>
              </a:ext>
            </a:extLst>
          </p:cNvPr>
          <p:cNvSpPr txBox="1">
            <a:spLocks noChangeArrowheads="1"/>
          </p:cNvSpPr>
          <p:nvPr/>
        </p:nvSpPr>
        <p:spPr bwMode="auto">
          <a:xfrm>
            <a:off x="304800" y="228600"/>
            <a:ext cx="480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u="sng">
                <a:solidFill>
                  <a:srgbClr val="FF3300"/>
                </a:solidFill>
                <a:latin typeface="Times New Roman" panose="02020603050405020304" pitchFamily="18" charset="0"/>
              </a:rPr>
              <a:t>II. SỰ BAY HƠI</a:t>
            </a:r>
            <a:endParaRPr lang="en-US" altLang="en-US" sz="3200">
              <a:solidFill>
                <a:srgbClr val="FF3300"/>
              </a:solidFill>
              <a:latin typeface="Times New Roman" panose="02020603050405020304" pitchFamily="18" charset="0"/>
            </a:endParaRPr>
          </a:p>
        </p:txBody>
      </p:sp>
      <p:sp>
        <p:nvSpPr>
          <p:cNvPr id="53252" name="Text Box 4">
            <a:hlinkClick r:id="rId2" action="ppaction://hlinkfile"/>
            <a:extLst>
              <a:ext uri="{FF2B5EF4-FFF2-40B4-BE49-F238E27FC236}">
                <a16:creationId xmlns:a16="http://schemas.microsoft.com/office/drawing/2014/main" id="{4B88F9A3-65FB-4811-9D24-48E94D45E692}"/>
              </a:ext>
            </a:extLst>
          </p:cNvPr>
          <p:cNvSpPr txBox="1">
            <a:spLocks noChangeArrowheads="1"/>
          </p:cNvSpPr>
          <p:nvPr/>
        </p:nvSpPr>
        <p:spPr bwMode="auto">
          <a:xfrm>
            <a:off x="685800" y="1371600"/>
            <a:ext cx="398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rPr>
              <a:t>a. Quan sát đoạn phim:</a:t>
            </a:r>
          </a:p>
        </p:txBody>
      </p:sp>
      <p:sp>
        <p:nvSpPr>
          <p:cNvPr id="53253" name="Text Box 5">
            <a:extLst>
              <a:ext uri="{FF2B5EF4-FFF2-40B4-BE49-F238E27FC236}">
                <a16:creationId xmlns:a16="http://schemas.microsoft.com/office/drawing/2014/main" id="{81453ECA-EFDE-4538-8E7D-45C670AC33C9}"/>
              </a:ext>
            </a:extLst>
          </p:cNvPr>
          <p:cNvSpPr txBox="1">
            <a:spLocks noChangeArrowheads="1"/>
          </p:cNvSpPr>
          <p:nvPr/>
        </p:nvSpPr>
        <p:spPr bwMode="auto">
          <a:xfrm>
            <a:off x="685800" y="18288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rPr>
              <a:t>b. Nguyên nhân của quá trình bay hơi.</a:t>
            </a:r>
          </a:p>
        </p:txBody>
      </p:sp>
      <p:pic>
        <p:nvPicPr>
          <p:cNvPr id="53254" name="Picture 6">
            <a:extLst>
              <a:ext uri="{FF2B5EF4-FFF2-40B4-BE49-F238E27FC236}">
                <a16:creationId xmlns:a16="http://schemas.microsoft.com/office/drawing/2014/main" id="{B811B0F4-D555-4068-B98D-57926C3595B9}"/>
              </a:ext>
            </a:extLst>
          </p:cNvPr>
          <p:cNvPicPr>
            <a:picLocks noChangeAspect="1" noChangeArrowheads="1"/>
          </p:cNvPicPr>
          <p:nvPr/>
        </p:nvPicPr>
        <p:blipFill>
          <a:blip r:embed="rId3">
            <a:clrChange>
              <a:clrFrom>
                <a:srgbClr val="FFFEFF"/>
              </a:clrFrom>
              <a:clrTo>
                <a:srgbClr val="FFFEFF">
                  <a:alpha val="0"/>
                </a:srgbClr>
              </a:clrTo>
            </a:clrChange>
            <a:lum bright="-24000" contrast="36000"/>
            <a:extLst>
              <a:ext uri="{28A0092B-C50C-407E-A947-70E740481C1C}">
                <a14:useLocalDpi xmlns:a14="http://schemas.microsoft.com/office/drawing/2010/main" val="0"/>
              </a:ext>
            </a:extLst>
          </a:blip>
          <a:srcRect l="60909" t="29167" r="12152" b="18750"/>
          <a:stretch>
            <a:fillRect/>
          </a:stretch>
        </p:blipFill>
        <p:spPr bwMode="auto">
          <a:xfrm>
            <a:off x="6019800" y="533400"/>
            <a:ext cx="27336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6" name="Text Box 8">
            <a:extLst>
              <a:ext uri="{FF2B5EF4-FFF2-40B4-BE49-F238E27FC236}">
                <a16:creationId xmlns:a16="http://schemas.microsoft.com/office/drawing/2014/main" id="{ED77E9B7-D9C9-4935-8D04-B20E389203BF}"/>
              </a:ext>
            </a:extLst>
          </p:cNvPr>
          <p:cNvSpPr txBox="1">
            <a:spLocks noChangeArrowheads="1"/>
          </p:cNvSpPr>
          <p:nvPr/>
        </p:nvSpPr>
        <p:spPr bwMode="auto">
          <a:xfrm>
            <a:off x="685800" y="3733800"/>
            <a:ext cx="7924800" cy="15525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0000FF"/>
                </a:solidFill>
                <a:latin typeface="Times New Roman" panose="02020603050405020304" pitchFamily="18" charset="0"/>
              </a:rPr>
              <a:t>	Trong cùng đơn vị thời gian, nếu số phân tử chất lỏng thoát khỏi mặt thoáng nhiều hơn số phân tử bị hút vào trong lòng chất lỏng thì ta nói chất lỏng bị "bay hơi“. Ngược lại ta nói chất lỏng bị “ngưng tụ”.</a:t>
            </a:r>
          </a:p>
        </p:txBody>
      </p:sp>
      <p:sp>
        <p:nvSpPr>
          <p:cNvPr id="53258" name="Rectangle 10">
            <a:extLst>
              <a:ext uri="{FF2B5EF4-FFF2-40B4-BE49-F238E27FC236}">
                <a16:creationId xmlns:a16="http://schemas.microsoft.com/office/drawing/2014/main" id="{B009D396-88E4-47C0-AFCE-116A6AC9CDBD}"/>
              </a:ext>
            </a:extLst>
          </p:cNvPr>
          <p:cNvSpPr>
            <a:spLocks noChangeArrowheads="1"/>
          </p:cNvSpPr>
          <p:nvPr/>
        </p:nvSpPr>
        <p:spPr bwMode="auto">
          <a:xfrm>
            <a:off x="685800" y="2362200"/>
            <a:ext cx="441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cs typeface="Times New Roman" panose="02020603050405020304" pitchFamily="18" charset="0"/>
              </a:rPr>
              <a:t>c. Sự ngưng tụ và sự bay hơi luôn xảy ra đồng thời. </a:t>
            </a:r>
          </a:p>
        </p:txBody>
      </p:sp>
      <p:sp>
        <p:nvSpPr>
          <p:cNvPr id="53260" name="AutoShape 12">
            <a:hlinkClick r:id="" action="ppaction://hlinkshowjump?jump=previousslide" highlightClick="1"/>
            <a:extLst>
              <a:ext uri="{FF2B5EF4-FFF2-40B4-BE49-F238E27FC236}">
                <a16:creationId xmlns:a16="http://schemas.microsoft.com/office/drawing/2014/main" id="{DB8C7152-8C7E-4608-8018-1C12CAB0B653}"/>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3261" name="AutoShape 13">
            <a:hlinkClick r:id="" action="ppaction://hlinkshowjump?jump=nextslide" highlightClick="1"/>
            <a:extLst>
              <a:ext uri="{FF2B5EF4-FFF2-40B4-BE49-F238E27FC236}">
                <a16:creationId xmlns:a16="http://schemas.microsoft.com/office/drawing/2014/main" id="{4460BFC2-530E-4372-BBD9-C3A9502B36D4}"/>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58"/>
                                        </p:tgtEl>
                                        <p:attrNameLst>
                                          <p:attrName>style.visibility</p:attrName>
                                        </p:attrNameLst>
                                      </p:cBhvr>
                                      <p:to>
                                        <p:strVal val="visible"/>
                                      </p:to>
                                    </p:set>
                                    <p:animEffect transition="in" filter="box(in)">
                                      <p:cBhvr>
                                        <p:cTn id="7" dur="500"/>
                                        <p:tgtEl>
                                          <p:spTgt spid="53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3256"/>
                                        </p:tgtEl>
                                        <p:attrNameLst>
                                          <p:attrName>style.visibility</p:attrName>
                                        </p:attrNameLst>
                                      </p:cBhvr>
                                      <p:to>
                                        <p:strVal val="visible"/>
                                      </p:to>
                                    </p:set>
                                    <p:anim calcmode="lin" valueType="num">
                                      <p:cBhvr additive="base">
                                        <p:cTn id="12" dur="500" fill="hold"/>
                                        <p:tgtEl>
                                          <p:spTgt spid="53256"/>
                                        </p:tgtEl>
                                        <p:attrNameLst>
                                          <p:attrName>ppt_x</p:attrName>
                                        </p:attrNameLst>
                                      </p:cBhvr>
                                      <p:tavLst>
                                        <p:tav tm="0">
                                          <p:val>
                                            <p:strVal val="#ppt_x"/>
                                          </p:val>
                                        </p:tav>
                                        <p:tav tm="100000">
                                          <p:val>
                                            <p:strVal val="#ppt_x"/>
                                          </p:val>
                                        </p:tav>
                                      </p:tavLst>
                                    </p:anim>
                                    <p:anim calcmode="lin" valueType="num">
                                      <p:cBhvr additive="base">
                                        <p:cTn id="13" dur="500" fill="hold"/>
                                        <p:tgtEl>
                                          <p:spTgt spid="532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p:bldP spid="5325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A9B07682-01D5-4965-A95D-8E82CF5BA93F}"/>
              </a:ext>
            </a:extLst>
          </p:cNvPr>
          <p:cNvSpPr txBox="1">
            <a:spLocks noChangeArrowheads="1"/>
          </p:cNvSpPr>
          <p:nvPr/>
        </p:nvSpPr>
        <p:spPr bwMode="auto">
          <a:xfrm>
            <a:off x="228600" y="381000"/>
            <a:ext cx="4114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200" b="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Quần áo ở hình A</a:t>
            </a:r>
            <a:r>
              <a:rPr lang="en-US" altLang="en-US" sz="2800" b="1" baseline="-25000">
                <a:solidFill>
                  <a:srgbClr val="0000FF"/>
                </a:solidFill>
                <a:latin typeface="Times New Roman" panose="02020603050405020304" pitchFamily="18" charset="0"/>
              </a:rPr>
              <a:t>2</a:t>
            </a:r>
            <a:r>
              <a:rPr lang="en-US" altLang="en-US" sz="2800" b="1">
                <a:solidFill>
                  <a:srgbClr val="0000FF"/>
                </a:solidFill>
                <a:latin typeface="Times New Roman" panose="02020603050405020304" pitchFamily="18" charset="0"/>
              </a:rPr>
              <a:t> khô nhanh hơn quần áo ở hình A</a:t>
            </a:r>
            <a:r>
              <a:rPr lang="en-US" altLang="en-US" sz="2800" b="1" baseline="-25000">
                <a:solidFill>
                  <a:srgbClr val="0000FF"/>
                </a:solidFill>
                <a:latin typeface="Times New Roman" panose="02020603050405020304" pitchFamily="18" charset="0"/>
              </a:rPr>
              <a:t>1</a:t>
            </a:r>
            <a:r>
              <a:rPr lang="en-US" altLang="en-US" sz="2800" b="1">
                <a:solidFill>
                  <a:srgbClr val="0000FF"/>
                </a:solidFill>
                <a:latin typeface="Times New Roman" panose="02020603050405020304" pitchFamily="18" charset="0"/>
              </a:rPr>
              <a:t>, chứng tỏ tốc độ bay hơi phụ thuộc vào yếu tố nào?</a:t>
            </a:r>
          </a:p>
        </p:txBody>
      </p:sp>
      <p:pic>
        <p:nvPicPr>
          <p:cNvPr id="33795" name="Picture 3">
            <a:extLst>
              <a:ext uri="{FF2B5EF4-FFF2-40B4-BE49-F238E27FC236}">
                <a16:creationId xmlns:a16="http://schemas.microsoft.com/office/drawing/2014/main" id="{9653688B-7BB3-4EAD-8A3D-F5631DA91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
            <a:ext cx="3967163" cy="6172200"/>
          </a:xfrm>
          <a:prstGeom prst="rect">
            <a:avLst/>
          </a:prstGeom>
          <a:noFill/>
          <a:extLst>
            <a:ext uri="{909E8E84-426E-40DD-AFC4-6F175D3DCCD1}">
              <a14:hiddenFill xmlns:a14="http://schemas.microsoft.com/office/drawing/2010/main">
                <a:solidFill>
                  <a:srgbClr val="FFFFFF"/>
                </a:solidFill>
              </a14:hiddenFill>
            </a:ext>
          </a:extLst>
        </p:spPr>
      </p:pic>
      <p:sp>
        <p:nvSpPr>
          <p:cNvPr id="33796" name="Text Box 4">
            <a:extLst>
              <a:ext uri="{FF2B5EF4-FFF2-40B4-BE49-F238E27FC236}">
                <a16:creationId xmlns:a16="http://schemas.microsoft.com/office/drawing/2014/main" id="{1A849D81-AD9E-41E2-A56D-257BDD7398EB}"/>
              </a:ext>
            </a:extLst>
          </p:cNvPr>
          <p:cNvSpPr txBox="1">
            <a:spLocks noChangeArrowheads="1"/>
          </p:cNvSpPr>
          <p:nvPr/>
        </p:nvSpPr>
        <p:spPr bwMode="auto">
          <a:xfrm>
            <a:off x="609600" y="4114800"/>
            <a:ext cx="3886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FF6600"/>
                </a:solidFill>
                <a:latin typeface="Times New Roman" panose="02020603050405020304" pitchFamily="18" charset="0"/>
              </a:rPr>
              <a:t>=&gt; </a:t>
            </a:r>
            <a:r>
              <a:rPr lang="en-US" altLang="en-US" sz="2800" b="1">
                <a:solidFill>
                  <a:srgbClr val="FF0000"/>
                </a:solidFill>
                <a:latin typeface="Times New Roman" panose="02020603050405020304" pitchFamily="18" charset="0"/>
              </a:rPr>
              <a:t>Tốc độ bay hơi phụ thuộc vào nhiệt độ của chất lỏng.</a:t>
            </a:r>
          </a:p>
        </p:txBody>
      </p:sp>
      <p:sp>
        <p:nvSpPr>
          <p:cNvPr id="33803" name="AutoShape 11">
            <a:hlinkClick r:id="" action="ppaction://hlinkshowjump?jump=previousslide" highlightClick="1"/>
            <a:extLst>
              <a:ext uri="{FF2B5EF4-FFF2-40B4-BE49-F238E27FC236}">
                <a16:creationId xmlns:a16="http://schemas.microsoft.com/office/drawing/2014/main" id="{0FB70B31-72B4-408F-892E-4E7690FA9E94}"/>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3804" name="AutoShape 12">
            <a:hlinkClick r:id="" action="ppaction://hlinkshowjump?jump=nextslide" highlightClick="1"/>
            <a:extLst>
              <a:ext uri="{FF2B5EF4-FFF2-40B4-BE49-F238E27FC236}">
                <a16:creationId xmlns:a16="http://schemas.microsoft.com/office/drawing/2014/main" id="{45523501-A315-425A-8313-4163F3E3A20E}"/>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dissolve">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additive="base">
                                        <p:cTn id="12" dur="500" fill="hold"/>
                                        <p:tgtEl>
                                          <p:spTgt spid="33794"/>
                                        </p:tgtEl>
                                        <p:attrNameLst>
                                          <p:attrName>ppt_x</p:attrName>
                                        </p:attrNameLst>
                                      </p:cBhvr>
                                      <p:tavLst>
                                        <p:tav tm="0">
                                          <p:val>
                                            <p:strVal val="0-#ppt_w/2"/>
                                          </p:val>
                                        </p:tav>
                                        <p:tav tm="100000">
                                          <p:val>
                                            <p:strVal val="#ppt_x"/>
                                          </p:val>
                                        </p:tav>
                                      </p:tavLst>
                                    </p:anim>
                                    <p:anim calcmode="lin" valueType="num">
                                      <p:cBhvr additive="base">
                                        <p:cTn id="13"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796"/>
                                        </p:tgtEl>
                                        <p:attrNameLst>
                                          <p:attrName>style.visibility</p:attrName>
                                        </p:attrNameLst>
                                      </p:cBhvr>
                                      <p:to>
                                        <p:strVal val="visible"/>
                                      </p:to>
                                    </p:set>
                                    <p:anim calcmode="lin" valueType="num">
                                      <p:cBhvr additive="base">
                                        <p:cTn id="18" dur="500" fill="hold"/>
                                        <p:tgtEl>
                                          <p:spTgt spid="33796"/>
                                        </p:tgtEl>
                                        <p:attrNameLst>
                                          <p:attrName>ppt_x</p:attrName>
                                        </p:attrNameLst>
                                      </p:cBhvr>
                                      <p:tavLst>
                                        <p:tav tm="0">
                                          <p:val>
                                            <p:strVal val="0-#ppt_w/2"/>
                                          </p:val>
                                        </p:tav>
                                        <p:tav tm="100000">
                                          <p:val>
                                            <p:strVal val="#ppt_x"/>
                                          </p:val>
                                        </p:tav>
                                      </p:tavLst>
                                    </p:anim>
                                    <p:anim calcmode="lin" valueType="num">
                                      <p:cBhvr additive="base">
                                        <p:cTn id="19"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34823" name="Picture 7">
            <a:extLst>
              <a:ext uri="{FF2B5EF4-FFF2-40B4-BE49-F238E27FC236}">
                <a16:creationId xmlns:a16="http://schemas.microsoft.com/office/drawing/2014/main" id="{C08CB981-8DBC-46D9-A16C-2B5DB94C9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79" r="5965"/>
          <a:stretch>
            <a:fillRect/>
          </a:stretch>
        </p:blipFill>
        <p:spPr bwMode="auto">
          <a:xfrm>
            <a:off x="4943475" y="152400"/>
            <a:ext cx="3989388" cy="6400800"/>
          </a:xfrm>
          <a:prstGeom prst="rect">
            <a:avLst/>
          </a:prstGeom>
          <a:noFill/>
          <a:extLst>
            <a:ext uri="{909E8E84-426E-40DD-AFC4-6F175D3DCCD1}">
              <a14:hiddenFill xmlns:a14="http://schemas.microsoft.com/office/drawing/2010/main">
                <a:solidFill>
                  <a:srgbClr val="FFFFFF"/>
                </a:solidFill>
              </a14:hiddenFill>
            </a:ext>
          </a:extLst>
        </p:spPr>
      </p:pic>
      <p:sp>
        <p:nvSpPr>
          <p:cNvPr id="34821" name="Text Box 5">
            <a:extLst>
              <a:ext uri="{FF2B5EF4-FFF2-40B4-BE49-F238E27FC236}">
                <a16:creationId xmlns:a16="http://schemas.microsoft.com/office/drawing/2014/main" id="{4EB7C2EE-1C8B-487F-993D-F54C49088CD1}"/>
              </a:ext>
            </a:extLst>
          </p:cNvPr>
          <p:cNvSpPr txBox="1">
            <a:spLocks noChangeArrowheads="1"/>
          </p:cNvSpPr>
          <p:nvPr/>
        </p:nvSpPr>
        <p:spPr bwMode="auto">
          <a:xfrm>
            <a:off x="381000" y="609600"/>
            <a:ext cx="4572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800" b="1">
                <a:solidFill>
                  <a:srgbClr val="0000FF"/>
                </a:solidFill>
                <a:latin typeface="Times New Roman" panose="02020603050405020304" pitchFamily="18" charset="0"/>
              </a:rPr>
              <a:t>Quần áo ở hình B</a:t>
            </a:r>
            <a:r>
              <a:rPr lang="en-US" altLang="en-US" sz="2800" b="1" baseline="-25000">
                <a:solidFill>
                  <a:srgbClr val="0000FF"/>
                </a:solidFill>
                <a:latin typeface="Times New Roman" panose="02020603050405020304" pitchFamily="18" charset="0"/>
              </a:rPr>
              <a:t>1</a:t>
            </a:r>
            <a:r>
              <a:rPr lang="en-US" altLang="en-US" sz="2800" b="1">
                <a:solidFill>
                  <a:srgbClr val="0000FF"/>
                </a:solidFill>
                <a:latin typeface="Times New Roman" panose="02020603050405020304" pitchFamily="18" charset="0"/>
              </a:rPr>
              <a:t> khô nhanh hơn quần áo ở hình B</a:t>
            </a:r>
            <a:r>
              <a:rPr lang="en-US" altLang="en-US" sz="2800" b="1" baseline="-25000">
                <a:solidFill>
                  <a:srgbClr val="0000FF"/>
                </a:solidFill>
                <a:latin typeface="Times New Roman" panose="02020603050405020304" pitchFamily="18" charset="0"/>
              </a:rPr>
              <a:t>2</a:t>
            </a:r>
            <a:r>
              <a:rPr lang="en-US" altLang="en-US" sz="2800" b="1">
                <a:solidFill>
                  <a:srgbClr val="0000FF"/>
                </a:solidFill>
                <a:latin typeface="Times New Roman" panose="02020603050405020304" pitchFamily="18" charset="0"/>
              </a:rPr>
              <a:t>, chứng tỏ tốc độ bay hơi phụ thuộc vào yếu tố nào?</a:t>
            </a:r>
          </a:p>
        </p:txBody>
      </p:sp>
      <p:sp>
        <p:nvSpPr>
          <p:cNvPr id="34822" name="Text Box 6">
            <a:extLst>
              <a:ext uri="{FF2B5EF4-FFF2-40B4-BE49-F238E27FC236}">
                <a16:creationId xmlns:a16="http://schemas.microsoft.com/office/drawing/2014/main" id="{5FD88433-F2FB-4057-9AFB-44609573B474}"/>
              </a:ext>
            </a:extLst>
          </p:cNvPr>
          <p:cNvSpPr txBox="1">
            <a:spLocks noChangeArrowheads="1"/>
          </p:cNvSpPr>
          <p:nvPr/>
        </p:nvSpPr>
        <p:spPr bwMode="auto">
          <a:xfrm>
            <a:off x="685800" y="3733800"/>
            <a:ext cx="441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FF0000"/>
                </a:solidFill>
                <a:latin typeface="Times New Roman" panose="02020603050405020304" pitchFamily="18" charset="0"/>
              </a:rPr>
              <a:t>=&gt;</a:t>
            </a:r>
            <a:r>
              <a:rPr lang="en-US" altLang="en-US" sz="3200" b="1">
                <a:solidFill>
                  <a:srgbClr val="FF0000"/>
                </a:solidFill>
                <a:latin typeface="Times New Roman" panose="02020603050405020304" pitchFamily="18" charset="0"/>
              </a:rPr>
              <a:t>Tốc độ bay hơi phụ thuộc vào sức gió.</a:t>
            </a:r>
          </a:p>
        </p:txBody>
      </p:sp>
      <p:sp>
        <p:nvSpPr>
          <p:cNvPr id="34827" name="AutoShape 11">
            <a:hlinkClick r:id="" action="ppaction://hlinkshowjump?jump=previousslide" highlightClick="1"/>
            <a:extLst>
              <a:ext uri="{FF2B5EF4-FFF2-40B4-BE49-F238E27FC236}">
                <a16:creationId xmlns:a16="http://schemas.microsoft.com/office/drawing/2014/main" id="{6E69E450-2F19-4973-A151-2A83858BD0B6}"/>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4828" name="AutoShape 12">
            <a:hlinkClick r:id="" action="ppaction://hlinkshowjump?jump=nextslide" highlightClick="1"/>
            <a:extLst>
              <a:ext uri="{FF2B5EF4-FFF2-40B4-BE49-F238E27FC236}">
                <a16:creationId xmlns:a16="http://schemas.microsoft.com/office/drawing/2014/main" id="{3834D7B6-DA86-47F2-AC4B-E795A45862CD}"/>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dissolve">
                                      <p:cBhvr>
                                        <p:cTn id="7" dur="500"/>
                                        <p:tgtEl>
                                          <p:spTgt spid="34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 calcmode="lin" valueType="num">
                                      <p:cBhvr additive="base">
                                        <p:cTn id="12" dur="500" fill="hold"/>
                                        <p:tgtEl>
                                          <p:spTgt spid="34821"/>
                                        </p:tgtEl>
                                        <p:attrNameLst>
                                          <p:attrName>ppt_x</p:attrName>
                                        </p:attrNameLst>
                                      </p:cBhvr>
                                      <p:tavLst>
                                        <p:tav tm="0">
                                          <p:val>
                                            <p:strVal val="0-#ppt_w/2"/>
                                          </p:val>
                                        </p:tav>
                                        <p:tav tm="100000">
                                          <p:val>
                                            <p:strVal val="#ppt_x"/>
                                          </p:val>
                                        </p:tav>
                                      </p:tavLst>
                                    </p:anim>
                                    <p:anim calcmode="lin" valueType="num">
                                      <p:cBhvr additive="base">
                                        <p:cTn id="13" dur="500" fill="hold"/>
                                        <p:tgtEl>
                                          <p:spTgt spid="3482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822"/>
                                        </p:tgtEl>
                                        <p:attrNameLst>
                                          <p:attrName>style.visibility</p:attrName>
                                        </p:attrNameLst>
                                      </p:cBhvr>
                                      <p:to>
                                        <p:strVal val="visible"/>
                                      </p:to>
                                    </p:set>
                                    <p:anim calcmode="lin" valueType="num">
                                      <p:cBhvr additive="base">
                                        <p:cTn id="18" dur="500" fill="hold"/>
                                        <p:tgtEl>
                                          <p:spTgt spid="34822"/>
                                        </p:tgtEl>
                                        <p:attrNameLst>
                                          <p:attrName>ppt_x</p:attrName>
                                        </p:attrNameLst>
                                      </p:cBhvr>
                                      <p:tavLst>
                                        <p:tav tm="0">
                                          <p:val>
                                            <p:strVal val="0-#ppt_w/2"/>
                                          </p:val>
                                        </p:tav>
                                        <p:tav tm="100000">
                                          <p:val>
                                            <p:strVal val="#ppt_x"/>
                                          </p:val>
                                        </p:tav>
                                      </p:tavLst>
                                    </p:anim>
                                    <p:anim calcmode="lin" valueType="num">
                                      <p:cBhvr additive="base">
                                        <p:cTn id="19"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utoUpdateAnimBg="0"/>
      <p:bldP spid="3482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5848" name="Text Box 8">
            <a:extLst>
              <a:ext uri="{FF2B5EF4-FFF2-40B4-BE49-F238E27FC236}">
                <a16:creationId xmlns:a16="http://schemas.microsoft.com/office/drawing/2014/main" id="{CF9270CC-B14B-44D0-B12E-27ED710C01C1}"/>
              </a:ext>
            </a:extLst>
          </p:cNvPr>
          <p:cNvSpPr txBox="1">
            <a:spLocks noChangeArrowheads="1"/>
          </p:cNvSpPr>
          <p:nvPr/>
        </p:nvSpPr>
        <p:spPr bwMode="auto">
          <a:xfrm>
            <a:off x="457200" y="609600"/>
            <a:ext cx="4343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800" b="1">
                <a:solidFill>
                  <a:srgbClr val="0000FF"/>
                </a:solidFill>
                <a:latin typeface="Times New Roman" panose="02020603050405020304" pitchFamily="18" charset="0"/>
              </a:rPr>
              <a:t>Quần áo ở hình C</a:t>
            </a:r>
            <a:r>
              <a:rPr lang="en-US" altLang="en-US" sz="2800" b="1" baseline="-25000">
                <a:solidFill>
                  <a:srgbClr val="0000FF"/>
                </a:solidFill>
                <a:latin typeface="Times New Roman" panose="02020603050405020304" pitchFamily="18" charset="0"/>
              </a:rPr>
              <a:t>2</a:t>
            </a:r>
            <a:r>
              <a:rPr lang="en-US" altLang="en-US" sz="2800" b="1">
                <a:solidFill>
                  <a:srgbClr val="0000FF"/>
                </a:solidFill>
                <a:latin typeface="Times New Roman" panose="02020603050405020304" pitchFamily="18" charset="0"/>
              </a:rPr>
              <a:t> khô nhanh hơn quần áo ở hình C</a:t>
            </a:r>
            <a:r>
              <a:rPr lang="en-US" altLang="en-US" sz="2800" b="1" baseline="-25000">
                <a:solidFill>
                  <a:srgbClr val="0000FF"/>
                </a:solidFill>
                <a:latin typeface="Times New Roman" panose="02020603050405020304" pitchFamily="18" charset="0"/>
              </a:rPr>
              <a:t>1</a:t>
            </a:r>
            <a:r>
              <a:rPr lang="en-US" altLang="en-US" sz="2800" b="1">
                <a:solidFill>
                  <a:srgbClr val="0000FF"/>
                </a:solidFill>
                <a:latin typeface="Times New Roman" panose="02020603050405020304" pitchFamily="18" charset="0"/>
              </a:rPr>
              <a:t>, chứng tỏ tốc độ bay hơi phụ thuộc vào yếu tố nào?</a:t>
            </a:r>
          </a:p>
        </p:txBody>
      </p:sp>
      <p:pic>
        <p:nvPicPr>
          <p:cNvPr id="35849" name="Picture 9">
            <a:extLst>
              <a:ext uri="{FF2B5EF4-FFF2-40B4-BE49-F238E27FC236}">
                <a16:creationId xmlns:a16="http://schemas.microsoft.com/office/drawing/2014/main" id="{92862EB6-F2A5-4E84-B06E-D6E1BBF16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08" r="5556"/>
          <a:stretch>
            <a:fillRect/>
          </a:stretch>
        </p:blipFill>
        <p:spPr bwMode="auto">
          <a:xfrm>
            <a:off x="4953000" y="304800"/>
            <a:ext cx="3990975" cy="5943600"/>
          </a:xfrm>
          <a:prstGeom prst="rect">
            <a:avLst/>
          </a:prstGeom>
          <a:noFill/>
          <a:extLst>
            <a:ext uri="{909E8E84-426E-40DD-AFC4-6F175D3DCCD1}">
              <a14:hiddenFill xmlns:a14="http://schemas.microsoft.com/office/drawing/2010/main">
                <a:solidFill>
                  <a:srgbClr val="FFFFFF"/>
                </a:solidFill>
              </a14:hiddenFill>
            </a:ext>
          </a:extLst>
        </p:spPr>
      </p:pic>
      <p:sp>
        <p:nvSpPr>
          <p:cNvPr id="35850" name="Text Box 10">
            <a:extLst>
              <a:ext uri="{FF2B5EF4-FFF2-40B4-BE49-F238E27FC236}">
                <a16:creationId xmlns:a16="http://schemas.microsoft.com/office/drawing/2014/main" id="{CA9E5FF8-9B51-4C5C-908B-9FE828A00B89}"/>
              </a:ext>
            </a:extLst>
          </p:cNvPr>
          <p:cNvSpPr txBox="1">
            <a:spLocks noChangeArrowheads="1"/>
          </p:cNvSpPr>
          <p:nvPr/>
        </p:nvSpPr>
        <p:spPr bwMode="auto">
          <a:xfrm>
            <a:off x="685800" y="3352800"/>
            <a:ext cx="4343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0000"/>
                </a:solidFill>
                <a:latin typeface="Times New Roman" panose="02020603050405020304" pitchFamily="18" charset="0"/>
              </a:rPr>
              <a:t>=&gt;Tốc độ bay hơi phụ thuộc vào mặt thoáng của chất lỏng.</a:t>
            </a:r>
          </a:p>
        </p:txBody>
      </p:sp>
      <p:sp>
        <p:nvSpPr>
          <p:cNvPr id="35851" name="AutoShape 11">
            <a:hlinkClick r:id="" action="ppaction://hlinkshowjump?jump=previousslide" highlightClick="1"/>
            <a:extLst>
              <a:ext uri="{FF2B5EF4-FFF2-40B4-BE49-F238E27FC236}">
                <a16:creationId xmlns:a16="http://schemas.microsoft.com/office/drawing/2014/main" id="{CF90B350-2F21-4DE4-AF71-9DC9FB5F66B5}"/>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5852" name="AutoShape 12">
            <a:hlinkClick r:id="" action="ppaction://hlinkshowjump?jump=nextslide" highlightClick="1"/>
            <a:extLst>
              <a:ext uri="{FF2B5EF4-FFF2-40B4-BE49-F238E27FC236}">
                <a16:creationId xmlns:a16="http://schemas.microsoft.com/office/drawing/2014/main" id="{EDDA3D8F-A307-4938-91D4-66F75E31509A}"/>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dissolve">
                                      <p:cBhvr>
                                        <p:cTn id="7" dur="500"/>
                                        <p:tgtEl>
                                          <p:spTgt spid="358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5848"/>
                                        </p:tgtEl>
                                        <p:attrNameLst>
                                          <p:attrName>style.visibility</p:attrName>
                                        </p:attrNameLst>
                                      </p:cBhvr>
                                      <p:to>
                                        <p:strVal val="visible"/>
                                      </p:to>
                                    </p:set>
                                    <p:anim calcmode="lin" valueType="num">
                                      <p:cBhvr additive="base">
                                        <p:cTn id="12" dur="500" fill="hold"/>
                                        <p:tgtEl>
                                          <p:spTgt spid="35848"/>
                                        </p:tgtEl>
                                        <p:attrNameLst>
                                          <p:attrName>ppt_x</p:attrName>
                                        </p:attrNameLst>
                                      </p:cBhvr>
                                      <p:tavLst>
                                        <p:tav tm="0">
                                          <p:val>
                                            <p:strVal val="0-#ppt_w/2"/>
                                          </p:val>
                                        </p:tav>
                                        <p:tav tm="100000">
                                          <p:val>
                                            <p:strVal val="#ppt_x"/>
                                          </p:val>
                                        </p:tav>
                                      </p:tavLst>
                                    </p:anim>
                                    <p:anim calcmode="lin" valueType="num">
                                      <p:cBhvr additive="base">
                                        <p:cTn id="13" dur="500" fill="hold"/>
                                        <p:tgtEl>
                                          <p:spTgt spid="3584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5850"/>
                                        </p:tgtEl>
                                        <p:attrNameLst>
                                          <p:attrName>style.visibility</p:attrName>
                                        </p:attrNameLst>
                                      </p:cBhvr>
                                      <p:to>
                                        <p:strVal val="visible"/>
                                      </p:to>
                                    </p:set>
                                    <p:anim calcmode="lin" valueType="num">
                                      <p:cBhvr additive="base">
                                        <p:cTn id="18" dur="500" fill="hold"/>
                                        <p:tgtEl>
                                          <p:spTgt spid="35850"/>
                                        </p:tgtEl>
                                        <p:attrNameLst>
                                          <p:attrName>ppt_x</p:attrName>
                                        </p:attrNameLst>
                                      </p:cBhvr>
                                      <p:tavLst>
                                        <p:tav tm="0">
                                          <p:val>
                                            <p:strVal val="0-#ppt_w/2"/>
                                          </p:val>
                                        </p:tav>
                                        <p:tav tm="100000">
                                          <p:val>
                                            <p:strVal val="#ppt_x"/>
                                          </p:val>
                                        </p:tav>
                                      </p:tavLst>
                                    </p:anim>
                                    <p:anim calcmode="lin" valueType="num">
                                      <p:cBhvr additive="base">
                                        <p:cTn id="19" dur="500" fill="hold"/>
                                        <p:tgtEl>
                                          <p:spTgt spid="358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autoUpdateAnimBg="0"/>
      <p:bldP spid="3585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Horizontal Scroll 6">
            <a:extLst>
              <a:ext uri="{FF2B5EF4-FFF2-40B4-BE49-F238E27FC236}">
                <a16:creationId xmlns:a16="http://schemas.microsoft.com/office/drawing/2014/main" id="{B8838F30-43D1-4FCE-AECE-4615DEAB7618}"/>
              </a:ext>
            </a:extLst>
          </p:cNvPr>
          <p:cNvSpPr>
            <a:spLocks noChangeArrowheads="1"/>
          </p:cNvSpPr>
          <p:nvPr/>
        </p:nvSpPr>
        <p:spPr bwMode="auto">
          <a:xfrm>
            <a:off x="2438400" y="304800"/>
            <a:ext cx="3810000" cy="1219200"/>
          </a:xfrm>
          <a:prstGeom prst="horizontalScroll">
            <a:avLst>
              <a:gd name="adj" fmla="val 12500"/>
            </a:avLst>
          </a:prstGeom>
          <a:solidFill>
            <a:schemeClr val="accent1"/>
          </a:solidFill>
          <a:ln w="34925" algn="ctr">
            <a:solidFill>
              <a:srgbClr val="0000FF"/>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4800" b="1">
                <a:solidFill>
                  <a:srgbClr val="0000FF"/>
                </a:solidFill>
                <a:latin typeface="Times New Roman" panose="02020603050405020304" pitchFamily="18" charset="0"/>
                <a:cs typeface="Times New Roman" panose="02020603050405020304" pitchFamily="18" charset="0"/>
              </a:rPr>
              <a:t>Củng cố</a:t>
            </a:r>
            <a:r>
              <a:rPr lang="en-US" altLang="en-US" sz="4800" b="1">
                <a:solidFill>
                  <a:srgbClr val="FF0000"/>
                </a:solidFill>
                <a:latin typeface="Times New Roman" panose="02020603050405020304" pitchFamily="18" charset="0"/>
                <a:cs typeface="Times New Roman" panose="02020603050405020304" pitchFamily="18" charset="0"/>
              </a:rPr>
              <a:t> </a:t>
            </a:r>
          </a:p>
        </p:txBody>
      </p:sp>
      <p:sp>
        <p:nvSpPr>
          <p:cNvPr id="54281" name="AutoShape 9">
            <a:hlinkClick r:id="" action="ppaction://hlinkshowjump?jump=previousslide" highlightClick="1"/>
            <a:extLst>
              <a:ext uri="{FF2B5EF4-FFF2-40B4-BE49-F238E27FC236}">
                <a16:creationId xmlns:a16="http://schemas.microsoft.com/office/drawing/2014/main" id="{E6664A5A-BCA0-4C00-AC8D-362482BB132F}"/>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2" name="AutoShape 10">
            <a:hlinkClick r:id="" action="ppaction://hlinkshowjump?jump=nextslide" highlightClick="1"/>
            <a:extLst>
              <a:ext uri="{FF2B5EF4-FFF2-40B4-BE49-F238E27FC236}">
                <a16:creationId xmlns:a16="http://schemas.microsoft.com/office/drawing/2014/main" id="{00596754-1BA6-4EEC-9CD7-9CB69AC3C44E}"/>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00A9C49-20C3-4410-AFFC-529E345BC368}"/>
              </a:ext>
            </a:extLst>
          </p:cNvPr>
          <p:cNvSpPr>
            <a:spLocks noChangeArrowheads="1"/>
          </p:cNvSpPr>
          <p:nvPr/>
        </p:nvSpPr>
        <p:spPr bwMode="auto">
          <a:xfrm>
            <a:off x="304800" y="1376363"/>
            <a:ext cx="8839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fontAlgn="base">
              <a:spcBef>
                <a:spcPct val="0"/>
              </a:spcBef>
              <a:spcAft>
                <a:spcPct val="0"/>
              </a:spcAft>
              <a:tabLst>
                <a:tab pos="457200" algn="l"/>
              </a:tabLst>
              <a:defRPr>
                <a:solidFill>
                  <a:schemeClr val="tx1"/>
                </a:solidFill>
                <a:latin typeface="Arial" panose="020B0604020202020204" pitchFamily="34" charset="0"/>
              </a:defRPr>
            </a:lvl6pPr>
            <a:lvl7pPr marL="2971800" indent="-228600" fontAlgn="base">
              <a:spcBef>
                <a:spcPct val="0"/>
              </a:spcBef>
              <a:spcAft>
                <a:spcPct val="0"/>
              </a:spcAft>
              <a:tabLst>
                <a:tab pos="457200" algn="l"/>
              </a:tabLst>
              <a:defRPr>
                <a:solidFill>
                  <a:schemeClr val="tx1"/>
                </a:solidFill>
                <a:latin typeface="Arial" panose="020B0604020202020204" pitchFamily="34" charset="0"/>
              </a:defRPr>
            </a:lvl7pPr>
            <a:lvl8pPr marL="3429000" indent="-228600" fontAlgn="base">
              <a:spcBef>
                <a:spcPct val="0"/>
              </a:spcBef>
              <a:spcAft>
                <a:spcPct val="0"/>
              </a:spcAft>
              <a:tabLst>
                <a:tab pos="457200" algn="l"/>
              </a:tabLst>
              <a:defRPr>
                <a:solidFill>
                  <a:schemeClr val="tx1"/>
                </a:solidFill>
                <a:latin typeface="Arial" panose="020B0604020202020204" pitchFamily="34" charset="0"/>
              </a:defRPr>
            </a:lvl8pPr>
            <a:lvl9pPr marL="3886200" indent="-228600" fontAlgn="base">
              <a:spcBef>
                <a:spcPct val="0"/>
              </a:spcBef>
              <a:spcAft>
                <a:spcPct val="0"/>
              </a:spcAft>
              <a:tabLst>
                <a:tab pos="457200" algn="l"/>
              </a:tabLst>
              <a:defRPr>
                <a:solidFill>
                  <a:schemeClr val="tx1"/>
                </a:solidFill>
                <a:latin typeface="Arial" panose="020B0604020202020204" pitchFamily="34" charset="0"/>
              </a:defRPr>
            </a:lvl9pPr>
          </a:lstStyle>
          <a:p>
            <a:r>
              <a:rPr lang="en-US" altLang="en-US" sz="3200" b="1">
                <a:solidFill>
                  <a:srgbClr val="990000"/>
                </a:solidFill>
                <a:latin typeface="Times New Roman" panose="02020603050405020304" pitchFamily="18" charset="0"/>
                <a:cs typeface="Times New Roman" panose="02020603050405020304" pitchFamily="18" charset="0"/>
              </a:rPr>
              <a:t>Câu 1:  </a:t>
            </a:r>
            <a:r>
              <a:rPr lang="vi-VN" altLang="en-US" sz="3200" b="1">
                <a:solidFill>
                  <a:srgbClr val="990000"/>
                </a:solidFill>
                <a:latin typeface="Times New Roman" panose="02020603050405020304" pitchFamily="18" charset="0"/>
                <a:cs typeface="Times New Roman" panose="02020603050405020304" pitchFamily="18" charset="0"/>
              </a:rPr>
              <a:t>Nhiệt độ nóng chảy của chất rắn kết tinh</a:t>
            </a:r>
            <a:r>
              <a:rPr lang="vi-VN" altLang="en-US" sz="3200">
                <a:solidFill>
                  <a:srgbClr val="990000"/>
                </a:solidFill>
                <a:latin typeface="Times New Roman" panose="02020603050405020304" pitchFamily="18" charset="0"/>
                <a:cs typeface="Times New Roman" panose="02020603050405020304" pitchFamily="18" charset="0"/>
              </a:rPr>
              <a:t> </a:t>
            </a:r>
            <a:endParaRPr lang="en-US" altLang="en-US" sz="3200">
              <a:solidFill>
                <a:srgbClr val="990000"/>
              </a:solidFill>
              <a:latin typeface="Times New Roman" panose="02020603050405020304" pitchFamily="18" charset="0"/>
              <a:cs typeface="Times New Roman" panose="02020603050405020304" pitchFamily="18" charset="0"/>
            </a:endParaRPr>
          </a:p>
        </p:txBody>
      </p:sp>
      <p:sp>
        <p:nvSpPr>
          <p:cNvPr id="55303" name="Horizontal Scroll 6">
            <a:extLst>
              <a:ext uri="{FF2B5EF4-FFF2-40B4-BE49-F238E27FC236}">
                <a16:creationId xmlns:a16="http://schemas.microsoft.com/office/drawing/2014/main" id="{08ABE0C3-052A-48A4-A9D5-04B8A8112BE6}"/>
              </a:ext>
            </a:extLst>
          </p:cNvPr>
          <p:cNvSpPr>
            <a:spLocks noChangeArrowheads="1"/>
          </p:cNvSpPr>
          <p:nvPr/>
        </p:nvSpPr>
        <p:spPr bwMode="auto">
          <a:xfrm>
            <a:off x="2057400" y="0"/>
            <a:ext cx="3810000" cy="838200"/>
          </a:xfrm>
          <a:prstGeom prst="horizontalScroll">
            <a:avLst>
              <a:gd name="adj" fmla="val 12500"/>
            </a:avLst>
          </a:prstGeom>
          <a:solidFill>
            <a:schemeClr val="accent1"/>
          </a:solidFill>
          <a:ln w="34925" algn="ctr">
            <a:solidFill>
              <a:srgbClr val="0000FF"/>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3600" b="1">
                <a:solidFill>
                  <a:srgbClr val="0000FF"/>
                </a:solidFill>
                <a:latin typeface="Times New Roman" panose="02020603050405020304" pitchFamily="18" charset="0"/>
                <a:cs typeface="Times New Roman" panose="02020603050405020304" pitchFamily="18" charset="0"/>
              </a:rPr>
              <a:t>Củng cố</a:t>
            </a:r>
            <a:r>
              <a:rPr lang="en-US" altLang="en-US" sz="3600" b="1">
                <a:solidFill>
                  <a:srgbClr val="FF0000"/>
                </a:solidFill>
                <a:latin typeface="Times New Roman" panose="02020603050405020304" pitchFamily="18" charset="0"/>
                <a:cs typeface="Times New Roman" panose="02020603050405020304" pitchFamily="18" charset="0"/>
              </a:rPr>
              <a:t> </a:t>
            </a:r>
          </a:p>
        </p:txBody>
      </p:sp>
      <p:sp>
        <p:nvSpPr>
          <p:cNvPr id="87048" name="Oval 8">
            <a:extLst>
              <a:ext uri="{FF2B5EF4-FFF2-40B4-BE49-F238E27FC236}">
                <a16:creationId xmlns:a16="http://schemas.microsoft.com/office/drawing/2014/main" id="{2A677012-AB83-43FB-8682-006B54338AA8}"/>
              </a:ext>
            </a:extLst>
          </p:cNvPr>
          <p:cNvSpPr>
            <a:spLocks noChangeArrowheads="1"/>
          </p:cNvSpPr>
          <p:nvPr/>
        </p:nvSpPr>
        <p:spPr bwMode="auto">
          <a:xfrm>
            <a:off x="685800" y="4876800"/>
            <a:ext cx="609600" cy="6096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b="1"/>
          </a:p>
        </p:txBody>
      </p:sp>
      <p:sp>
        <p:nvSpPr>
          <p:cNvPr id="55305" name="Rectangle 9">
            <a:extLst>
              <a:ext uri="{FF2B5EF4-FFF2-40B4-BE49-F238E27FC236}">
                <a16:creationId xmlns:a16="http://schemas.microsoft.com/office/drawing/2014/main" id="{4E6757EA-6F57-41D6-8FBA-08A010F55555}"/>
              </a:ext>
            </a:extLst>
          </p:cNvPr>
          <p:cNvSpPr>
            <a:spLocks noChangeArrowheads="1"/>
          </p:cNvSpPr>
          <p:nvPr/>
        </p:nvSpPr>
        <p:spPr bwMode="auto">
          <a:xfrm>
            <a:off x="809625" y="2362200"/>
            <a:ext cx="7800975"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AutoNum type="alphaUcPeriod"/>
            </a:pPr>
            <a:r>
              <a:rPr lang="en-US" altLang="en-US" sz="2800"/>
              <a:t> không phụ thuộc vào áp suất bên ngoài.</a:t>
            </a:r>
          </a:p>
          <a:p>
            <a:endParaRPr lang="en-US" altLang="en-US" sz="2800"/>
          </a:p>
          <a:p>
            <a:r>
              <a:rPr lang="vi-VN" altLang="en-US" sz="2800"/>
              <a:t>B. </a:t>
            </a:r>
            <a:r>
              <a:rPr lang="en-US" altLang="en-US" sz="2800"/>
              <a:t>với mọi chất là giống nhau.</a:t>
            </a:r>
          </a:p>
          <a:p>
            <a:endParaRPr lang="en-US" altLang="en-US" sz="2800"/>
          </a:p>
          <a:p>
            <a:r>
              <a:rPr lang="vi-VN" altLang="en-US" sz="2800"/>
              <a:t>C. </a:t>
            </a:r>
            <a:r>
              <a:rPr lang="en-US" altLang="en-US" sz="2800"/>
              <a:t>luôn không thay đổi với mọi điều kiện.</a:t>
            </a:r>
          </a:p>
          <a:p>
            <a:endParaRPr lang="en-US" altLang="en-US" sz="2800"/>
          </a:p>
          <a:p>
            <a:r>
              <a:rPr lang="vi-VN" altLang="en-US" sz="2800"/>
              <a:t>D. </a:t>
            </a:r>
            <a:r>
              <a:rPr lang="en-US" altLang="en-US" sz="2800"/>
              <a:t>luôn không thay đổi với một áp suất xác định.</a:t>
            </a:r>
          </a:p>
        </p:txBody>
      </p:sp>
      <p:sp>
        <p:nvSpPr>
          <p:cNvPr id="55307" name="AutoShape 11">
            <a:hlinkClick r:id="" action="ppaction://hlinkshowjump?jump=previousslide" highlightClick="1"/>
            <a:extLst>
              <a:ext uri="{FF2B5EF4-FFF2-40B4-BE49-F238E27FC236}">
                <a16:creationId xmlns:a16="http://schemas.microsoft.com/office/drawing/2014/main" id="{ED5A59BE-8F0D-4A7D-8252-4AC3AC1A4F1A}"/>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5308" name="AutoShape 12">
            <a:hlinkClick r:id="" action="ppaction://hlinkshowjump?jump=nextslide" highlightClick="1"/>
            <a:extLst>
              <a:ext uri="{FF2B5EF4-FFF2-40B4-BE49-F238E27FC236}">
                <a16:creationId xmlns:a16="http://schemas.microsoft.com/office/drawing/2014/main" id="{A155A4ED-2745-4D8B-AD12-A3DCB922D447}"/>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305"/>
                                        </p:tgtEl>
                                        <p:attrNameLst>
                                          <p:attrName>style.visibility</p:attrName>
                                        </p:attrNameLst>
                                      </p:cBhvr>
                                      <p:to>
                                        <p:strVal val="visible"/>
                                      </p:to>
                                    </p:set>
                                    <p:animEffect transition="in" filter="box(in)">
                                      <p:cBhvr>
                                        <p:cTn id="12" dur="500"/>
                                        <p:tgtEl>
                                          <p:spTgt spid="553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7048"/>
                                        </p:tgtEl>
                                        <p:attrNameLst>
                                          <p:attrName>style.visibility</p:attrName>
                                        </p:attrNameLst>
                                      </p:cBhvr>
                                      <p:to>
                                        <p:strVal val="visible"/>
                                      </p:to>
                                    </p:set>
                                    <p:animEffect transition="in" filter="wedge">
                                      <p:cBhvr>
                                        <p:cTn id="17" dur="1000"/>
                                        <p:tgtEl>
                                          <p:spTgt spid="87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7048" grpId="0" animBg="1"/>
      <p:bldP spid="553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6" name="Picture 18">
            <a:extLst>
              <a:ext uri="{FF2B5EF4-FFF2-40B4-BE49-F238E27FC236}">
                <a16:creationId xmlns:a16="http://schemas.microsoft.com/office/drawing/2014/main" id="{633498C8-59E7-432E-BA7C-8B2343C086AC}"/>
              </a:ext>
            </a:extLst>
          </p:cNvPr>
          <p:cNvPicPr>
            <a:picLocks noChangeAspect="1" noChangeArrowheads="1"/>
          </p:cNvPicPr>
          <p:nvPr/>
        </p:nvPicPr>
        <p:blipFill>
          <a:blip r:embed="rId2">
            <a:clrChange>
              <a:clrFrom>
                <a:srgbClr val="E0A3F3"/>
              </a:clrFrom>
              <a:clrTo>
                <a:srgbClr val="E0A3F3">
                  <a:alpha val="0"/>
                </a:srgbClr>
              </a:clrTo>
            </a:clrChange>
            <a:extLst>
              <a:ext uri="{28A0092B-C50C-407E-A947-70E740481C1C}">
                <a14:useLocalDpi xmlns:a14="http://schemas.microsoft.com/office/drawing/2010/main" val="0"/>
              </a:ext>
            </a:extLst>
          </a:blip>
          <a:srcRect l="1695" t="11502" r="1695" b="4153"/>
          <a:stretch>
            <a:fillRect/>
          </a:stretch>
        </p:blipFill>
        <p:spPr bwMode="auto">
          <a:xfrm>
            <a:off x="1066800" y="457200"/>
            <a:ext cx="3124200" cy="2411413"/>
          </a:xfrm>
          <a:prstGeom prst="rect">
            <a:avLst/>
          </a:prstGeom>
          <a:noFill/>
          <a:extLst>
            <a:ext uri="{909E8E84-426E-40DD-AFC4-6F175D3DCCD1}">
              <a14:hiddenFill xmlns:a14="http://schemas.microsoft.com/office/drawing/2010/main">
                <a:solidFill>
                  <a:srgbClr val="FFFFFF"/>
                </a:solidFill>
              </a14:hiddenFill>
            </a:ext>
          </a:extLst>
        </p:spPr>
      </p:pic>
      <p:pic>
        <p:nvPicPr>
          <p:cNvPr id="37912" name="Picture 24">
            <a:extLst>
              <a:ext uri="{FF2B5EF4-FFF2-40B4-BE49-F238E27FC236}">
                <a16:creationId xmlns:a16="http://schemas.microsoft.com/office/drawing/2014/main" id="{503D4A5D-1B24-4E3A-8D9D-C6031314C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4267200" cy="2844800"/>
          </a:xfrm>
          <a:prstGeom prst="rect">
            <a:avLst/>
          </a:prstGeom>
          <a:noFill/>
          <a:ln w="5715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37914" name="Picture 26">
            <a:extLst>
              <a:ext uri="{FF2B5EF4-FFF2-40B4-BE49-F238E27FC236}">
                <a16:creationId xmlns:a16="http://schemas.microsoft.com/office/drawing/2014/main" id="{49DE1C18-01BE-452A-AC15-0FFF8D5ED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76600"/>
            <a:ext cx="4276725" cy="2819400"/>
          </a:xfrm>
          <a:prstGeom prst="rect">
            <a:avLst/>
          </a:prstGeom>
          <a:noFill/>
          <a:ln w="5715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37916" name="Picture 28">
            <a:extLst>
              <a:ext uri="{FF2B5EF4-FFF2-40B4-BE49-F238E27FC236}">
                <a16:creationId xmlns:a16="http://schemas.microsoft.com/office/drawing/2014/main" id="{D92CBB9A-EE87-4119-85E6-3AB9474B45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2575"/>
            <a:ext cx="3581400" cy="2689225"/>
          </a:xfrm>
          <a:prstGeom prst="rect">
            <a:avLst/>
          </a:prstGeom>
          <a:noFill/>
          <a:ln w="5715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37917" name="AutoShape 29">
            <a:hlinkClick r:id="" action="ppaction://hlinkshowjump?jump=previousslide" highlightClick="1"/>
            <a:extLst>
              <a:ext uri="{FF2B5EF4-FFF2-40B4-BE49-F238E27FC236}">
                <a16:creationId xmlns:a16="http://schemas.microsoft.com/office/drawing/2014/main" id="{10000457-2B45-4D7F-B860-93C594B367A5}"/>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7918" name="AutoShape 30">
            <a:hlinkClick r:id="" action="ppaction://hlinkshowjump?jump=nextslide" highlightClick="1"/>
            <a:extLst>
              <a:ext uri="{FF2B5EF4-FFF2-40B4-BE49-F238E27FC236}">
                <a16:creationId xmlns:a16="http://schemas.microsoft.com/office/drawing/2014/main" id="{D0B0BB92-0F5C-449D-9788-B37FDF92AAFE}"/>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7906"/>
                                        </p:tgtEl>
                                        <p:attrNameLst>
                                          <p:attrName>style.visibility</p:attrName>
                                        </p:attrNameLst>
                                      </p:cBhvr>
                                      <p:to>
                                        <p:strVal val="visible"/>
                                      </p:to>
                                    </p:set>
                                    <p:animEffect transition="in" filter="wipe(down)">
                                      <p:cBhvr>
                                        <p:cTn id="7" dur="500"/>
                                        <p:tgtEl>
                                          <p:spTgt spid="37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7916"/>
                                        </p:tgtEl>
                                        <p:attrNameLst>
                                          <p:attrName>style.visibility</p:attrName>
                                        </p:attrNameLst>
                                      </p:cBhvr>
                                      <p:to>
                                        <p:strVal val="visible"/>
                                      </p:to>
                                    </p:set>
                                    <p:animEffect transition="in" filter="wipe(down)">
                                      <p:cBhvr>
                                        <p:cTn id="12" dur="500"/>
                                        <p:tgtEl>
                                          <p:spTgt spid="379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7912"/>
                                        </p:tgtEl>
                                        <p:attrNameLst>
                                          <p:attrName>style.visibility</p:attrName>
                                        </p:attrNameLst>
                                      </p:cBhvr>
                                      <p:to>
                                        <p:strVal val="visible"/>
                                      </p:to>
                                    </p:set>
                                    <p:animEffect transition="in" filter="wipe(down)">
                                      <p:cBhvr>
                                        <p:cTn id="17" dur="500"/>
                                        <p:tgtEl>
                                          <p:spTgt spid="379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7914"/>
                                        </p:tgtEl>
                                        <p:attrNameLst>
                                          <p:attrName>style.visibility</p:attrName>
                                        </p:attrNameLst>
                                      </p:cBhvr>
                                      <p:to>
                                        <p:strVal val="visible"/>
                                      </p:to>
                                    </p:set>
                                    <p:animEffect transition="in" filter="wipe(down)">
                                      <p:cBhvr>
                                        <p:cTn id="22" dur="500"/>
                                        <p:tgtEl>
                                          <p:spTgt spid="37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EA9DE548-A0AA-4C3C-BB8A-8AC64C466BC9}"/>
              </a:ext>
            </a:extLst>
          </p:cNvPr>
          <p:cNvSpPr>
            <a:spLocks noChangeArrowheads="1"/>
          </p:cNvSpPr>
          <p:nvPr/>
        </p:nvSpPr>
        <p:spPr bwMode="auto">
          <a:xfrm>
            <a:off x="0" y="1219200"/>
            <a:ext cx="89249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en-US" sz="4000" b="1">
                <a:solidFill>
                  <a:srgbClr val="CC0000"/>
                </a:solidFill>
                <a:latin typeface="Times New Roman" panose="02020603050405020304" pitchFamily="18" charset="0"/>
              </a:rPr>
              <a:t>Câu 2. Cần cung cấp một nhiệt lượng là bao nhiêu để làm nóng chảy 500g  sắt ở nhiệt độ 1530</a:t>
            </a:r>
            <a:r>
              <a:rPr lang="fr-FR" altLang="en-US" sz="4000" b="1" baseline="30000">
                <a:solidFill>
                  <a:srgbClr val="CC0000"/>
                </a:solidFill>
                <a:latin typeface="Times New Roman" panose="02020603050405020304" pitchFamily="18" charset="0"/>
              </a:rPr>
              <a:t>0</a:t>
            </a:r>
            <a:r>
              <a:rPr lang="fr-FR" altLang="en-US" sz="4000" b="1">
                <a:solidFill>
                  <a:srgbClr val="CC0000"/>
                </a:solidFill>
                <a:latin typeface="Times New Roman" panose="02020603050405020304" pitchFamily="18" charset="0"/>
              </a:rPr>
              <a:t>C ?</a:t>
            </a:r>
            <a:endParaRPr lang="en-US" altLang="en-US" sz="4000" b="1">
              <a:solidFill>
                <a:srgbClr val="0000FF"/>
              </a:solidFill>
            </a:endParaRPr>
          </a:p>
        </p:txBody>
      </p:sp>
      <p:sp>
        <p:nvSpPr>
          <p:cNvPr id="57347" name="Horizontal Scroll 6">
            <a:extLst>
              <a:ext uri="{FF2B5EF4-FFF2-40B4-BE49-F238E27FC236}">
                <a16:creationId xmlns:a16="http://schemas.microsoft.com/office/drawing/2014/main" id="{D2FBC151-5F2F-4167-B2FC-7CE946D24CA0}"/>
              </a:ext>
            </a:extLst>
          </p:cNvPr>
          <p:cNvSpPr>
            <a:spLocks noChangeArrowheads="1"/>
          </p:cNvSpPr>
          <p:nvPr/>
        </p:nvSpPr>
        <p:spPr bwMode="auto">
          <a:xfrm>
            <a:off x="2667000" y="0"/>
            <a:ext cx="3810000" cy="1219200"/>
          </a:xfrm>
          <a:prstGeom prst="horizontalScroll">
            <a:avLst>
              <a:gd name="adj" fmla="val 12500"/>
            </a:avLst>
          </a:prstGeom>
          <a:solidFill>
            <a:schemeClr val="accent1"/>
          </a:solidFill>
          <a:ln w="34925" algn="ctr">
            <a:solidFill>
              <a:srgbClr val="0000FF"/>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4800" b="1">
                <a:solidFill>
                  <a:srgbClr val="0000FF"/>
                </a:solidFill>
                <a:latin typeface="Times New Roman" panose="02020603050405020304" pitchFamily="18" charset="0"/>
                <a:cs typeface="Times New Roman" panose="02020603050405020304" pitchFamily="18" charset="0"/>
              </a:rPr>
              <a:t>Củng cố</a:t>
            </a:r>
            <a:r>
              <a:rPr lang="en-US" altLang="en-US" sz="4800" b="1">
                <a:solidFill>
                  <a:srgbClr val="FF0000"/>
                </a:solidFill>
                <a:latin typeface="Times New Roman" panose="02020603050405020304" pitchFamily="18" charset="0"/>
                <a:cs typeface="Times New Roman" panose="02020603050405020304" pitchFamily="18" charset="0"/>
              </a:rPr>
              <a:t> </a:t>
            </a:r>
          </a:p>
        </p:txBody>
      </p:sp>
      <p:sp>
        <p:nvSpPr>
          <p:cNvPr id="92165" name="Text Box 5">
            <a:extLst>
              <a:ext uri="{FF2B5EF4-FFF2-40B4-BE49-F238E27FC236}">
                <a16:creationId xmlns:a16="http://schemas.microsoft.com/office/drawing/2014/main" id="{D81B0E06-5EAF-4028-921A-849E565FF3D4}"/>
              </a:ext>
            </a:extLst>
          </p:cNvPr>
          <p:cNvSpPr txBox="1">
            <a:spLocks noChangeArrowheads="1"/>
          </p:cNvSpPr>
          <p:nvPr/>
        </p:nvSpPr>
        <p:spPr bwMode="auto">
          <a:xfrm>
            <a:off x="533400" y="3048000"/>
            <a:ext cx="23431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FontTx/>
              <a:buAutoNum type="alphaUcPeriod"/>
            </a:pPr>
            <a:r>
              <a:rPr lang="en-US" altLang="en-US" sz="4000" b="1">
                <a:solidFill>
                  <a:srgbClr val="0000FF"/>
                </a:solidFill>
                <a:latin typeface="Times New Roman" panose="02020603050405020304" pitchFamily="18" charset="0"/>
              </a:rPr>
              <a:t> 136 J</a:t>
            </a:r>
          </a:p>
          <a:p>
            <a:pPr>
              <a:buFontTx/>
              <a:buAutoNum type="alphaUcPeriod"/>
            </a:pPr>
            <a:r>
              <a:rPr lang="en-US" altLang="en-US" sz="4000" b="1">
                <a:solidFill>
                  <a:srgbClr val="0000FF"/>
                </a:solidFill>
                <a:latin typeface="Times New Roman" panose="02020603050405020304" pitchFamily="18" charset="0"/>
              </a:rPr>
              <a:t> 325 J</a:t>
            </a:r>
          </a:p>
          <a:p>
            <a:pPr>
              <a:buFontTx/>
              <a:buAutoNum type="alphaUcPeriod"/>
            </a:pPr>
            <a:r>
              <a:rPr lang="en-US" altLang="en-US" sz="4000" b="1">
                <a:solidFill>
                  <a:srgbClr val="0000FF"/>
                </a:solidFill>
                <a:latin typeface="Times New Roman" panose="02020603050405020304" pitchFamily="18" charset="0"/>
              </a:rPr>
              <a:t> 136 KJ</a:t>
            </a:r>
          </a:p>
          <a:p>
            <a:pPr>
              <a:buFontTx/>
              <a:buAutoNum type="alphaUcPeriod"/>
            </a:pPr>
            <a:r>
              <a:rPr lang="en-US" altLang="en-US" sz="4000" b="1">
                <a:solidFill>
                  <a:srgbClr val="0000FF"/>
                </a:solidFill>
                <a:latin typeface="Times New Roman" panose="02020603050405020304" pitchFamily="18" charset="0"/>
              </a:rPr>
              <a:t> 325 KJ</a:t>
            </a:r>
          </a:p>
        </p:txBody>
      </p:sp>
      <p:sp>
        <p:nvSpPr>
          <p:cNvPr id="92166" name="Text Box 6">
            <a:extLst>
              <a:ext uri="{FF2B5EF4-FFF2-40B4-BE49-F238E27FC236}">
                <a16:creationId xmlns:a16="http://schemas.microsoft.com/office/drawing/2014/main" id="{B9EAF97E-4C76-43D4-AD99-D9EC454F3CC5}"/>
              </a:ext>
            </a:extLst>
          </p:cNvPr>
          <p:cNvSpPr txBox="1">
            <a:spLocks noChangeArrowheads="1"/>
          </p:cNvSpPr>
          <p:nvPr/>
        </p:nvSpPr>
        <p:spPr bwMode="auto">
          <a:xfrm>
            <a:off x="6553200" y="25908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3200" b="1">
                <a:latin typeface="Times New Roman" panose="02020603050405020304" pitchFamily="18" charset="0"/>
              </a:rPr>
              <a:t>GIẢI:</a:t>
            </a:r>
            <a:endParaRPr lang="en-US" altLang="en-US" b="1">
              <a:latin typeface="Times New Roman" panose="02020603050405020304" pitchFamily="18" charset="0"/>
            </a:endParaRPr>
          </a:p>
        </p:txBody>
      </p:sp>
      <p:sp>
        <p:nvSpPr>
          <p:cNvPr id="92167" name="Line 7">
            <a:extLst>
              <a:ext uri="{FF2B5EF4-FFF2-40B4-BE49-F238E27FC236}">
                <a16:creationId xmlns:a16="http://schemas.microsoft.com/office/drawing/2014/main" id="{4450100C-2DC6-42F8-A5CA-9DFEAACEB3A7}"/>
              </a:ext>
            </a:extLst>
          </p:cNvPr>
          <p:cNvSpPr>
            <a:spLocks noChangeShapeType="1"/>
          </p:cNvSpPr>
          <p:nvPr/>
        </p:nvSpPr>
        <p:spPr bwMode="auto">
          <a:xfrm>
            <a:off x="3200400" y="3200400"/>
            <a:ext cx="0" cy="3048000"/>
          </a:xfrm>
          <a:prstGeom prst="line">
            <a:avLst/>
          </a:prstGeom>
          <a:noFill/>
          <a:ln w="222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8" name="Text Box 8">
            <a:extLst>
              <a:ext uri="{FF2B5EF4-FFF2-40B4-BE49-F238E27FC236}">
                <a16:creationId xmlns:a16="http://schemas.microsoft.com/office/drawing/2014/main" id="{6432E645-3B5D-48EF-BEEE-73D8BFA9BC64}"/>
              </a:ext>
            </a:extLst>
          </p:cNvPr>
          <p:cNvSpPr txBox="1">
            <a:spLocks noChangeArrowheads="1"/>
          </p:cNvSpPr>
          <p:nvPr/>
        </p:nvSpPr>
        <p:spPr bwMode="auto">
          <a:xfrm>
            <a:off x="3352800" y="3105150"/>
            <a:ext cx="33448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3200" b="1">
                <a:solidFill>
                  <a:srgbClr val="0000FF"/>
                </a:solidFill>
                <a:latin typeface="Times New Roman" panose="02020603050405020304" pitchFamily="18" charset="0"/>
              </a:rPr>
              <a:t>m = 500 g = 0,5 kg</a:t>
            </a:r>
          </a:p>
          <a:p>
            <a:r>
              <a:rPr lang="el-GR" altLang="en-US" sz="3200" b="1">
                <a:solidFill>
                  <a:srgbClr val="0000FF"/>
                </a:solidFill>
                <a:latin typeface="Times New Roman" panose="02020603050405020304" pitchFamily="18" charset="0"/>
              </a:rPr>
              <a:t>λ</a:t>
            </a:r>
            <a:r>
              <a:rPr lang="en-US" altLang="en-US" b="1">
                <a:solidFill>
                  <a:srgbClr val="0000FF"/>
                </a:solidFill>
              </a:rPr>
              <a:t> </a:t>
            </a:r>
            <a:r>
              <a:rPr lang="en-US" altLang="en-US" sz="3200" b="1">
                <a:solidFill>
                  <a:srgbClr val="0000FF"/>
                </a:solidFill>
                <a:latin typeface="Times New Roman" panose="02020603050405020304" pitchFamily="18" charset="0"/>
              </a:rPr>
              <a:t>= 2,72.10</a:t>
            </a:r>
            <a:r>
              <a:rPr lang="en-US" altLang="en-US" sz="3200" b="1" baseline="30000">
                <a:solidFill>
                  <a:srgbClr val="0000FF"/>
                </a:solidFill>
                <a:latin typeface="Times New Roman" panose="02020603050405020304" pitchFamily="18" charset="0"/>
              </a:rPr>
              <a:t>5</a:t>
            </a:r>
            <a:r>
              <a:rPr lang="en-US" altLang="en-US" sz="3200" b="1">
                <a:solidFill>
                  <a:srgbClr val="0000FF"/>
                </a:solidFill>
                <a:latin typeface="Times New Roman" panose="02020603050405020304" pitchFamily="18" charset="0"/>
              </a:rPr>
              <a:t> J/Kg</a:t>
            </a:r>
          </a:p>
          <a:p>
            <a:r>
              <a:rPr lang="en-US" altLang="en-US" sz="3200" b="1">
                <a:solidFill>
                  <a:srgbClr val="0000FF"/>
                </a:solidFill>
                <a:latin typeface="Times New Roman" panose="02020603050405020304" pitchFamily="18" charset="0"/>
              </a:rPr>
              <a:t>Q = ?</a:t>
            </a:r>
          </a:p>
        </p:txBody>
      </p:sp>
      <p:graphicFrame>
        <p:nvGraphicFramePr>
          <p:cNvPr id="57352" name="Object 9">
            <a:extLst>
              <a:ext uri="{FF2B5EF4-FFF2-40B4-BE49-F238E27FC236}">
                <a16:creationId xmlns:a16="http://schemas.microsoft.com/office/drawing/2014/main" id="{2AD3B21F-4352-43EB-89A6-B950BDE8CF97}"/>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70" name="Text Box 10">
            <a:extLst>
              <a:ext uri="{FF2B5EF4-FFF2-40B4-BE49-F238E27FC236}">
                <a16:creationId xmlns:a16="http://schemas.microsoft.com/office/drawing/2014/main" id="{C8ADBCCF-5762-432E-A398-94982C362DB9}"/>
              </a:ext>
            </a:extLst>
          </p:cNvPr>
          <p:cNvSpPr txBox="1">
            <a:spLocks noChangeArrowheads="1"/>
          </p:cNvSpPr>
          <p:nvPr/>
        </p:nvSpPr>
        <p:spPr bwMode="auto">
          <a:xfrm>
            <a:off x="3155950" y="4648200"/>
            <a:ext cx="60325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3200" b="1">
                <a:solidFill>
                  <a:srgbClr val="0000FF"/>
                </a:solidFill>
                <a:latin typeface="Times New Roman" panose="02020603050405020304" pitchFamily="18" charset="0"/>
              </a:rPr>
              <a:t>Nhiệt lượng cung cấp:</a:t>
            </a:r>
            <a:r>
              <a:rPr lang="en-US" altLang="en-US" b="1">
                <a:solidFill>
                  <a:srgbClr val="0000FF"/>
                </a:solidFill>
                <a:latin typeface="Times New Roman" panose="02020603050405020304" pitchFamily="18" charset="0"/>
              </a:rPr>
              <a:t> </a:t>
            </a:r>
          </a:p>
          <a:p>
            <a:r>
              <a:rPr lang="en-US" altLang="en-US" sz="3200" b="1">
                <a:solidFill>
                  <a:srgbClr val="CC0000"/>
                </a:solidFill>
                <a:latin typeface="Times New Roman" panose="02020603050405020304" pitchFamily="18" charset="0"/>
              </a:rPr>
              <a:t>Q = </a:t>
            </a:r>
            <a:r>
              <a:rPr lang="el-GR" altLang="en-US" sz="3200" b="1">
                <a:solidFill>
                  <a:srgbClr val="CC0000"/>
                </a:solidFill>
                <a:latin typeface="Times New Roman" panose="02020603050405020304" pitchFamily="18" charset="0"/>
              </a:rPr>
              <a:t>λ</a:t>
            </a:r>
            <a:r>
              <a:rPr lang="en-US" altLang="en-US" sz="3200" b="1">
                <a:solidFill>
                  <a:srgbClr val="CC0000"/>
                </a:solidFill>
                <a:latin typeface="Times New Roman" panose="02020603050405020304" pitchFamily="18" charset="0"/>
              </a:rPr>
              <a:t>m = 2,72.10</a:t>
            </a:r>
            <a:r>
              <a:rPr lang="en-US" altLang="en-US" sz="3200" b="1" baseline="30000">
                <a:solidFill>
                  <a:srgbClr val="CC0000"/>
                </a:solidFill>
                <a:latin typeface="Times New Roman" panose="02020603050405020304" pitchFamily="18" charset="0"/>
              </a:rPr>
              <a:t>5</a:t>
            </a:r>
            <a:r>
              <a:rPr lang="en-US" altLang="en-US" sz="3200" b="1">
                <a:solidFill>
                  <a:srgbClr val="CC0000"/>
                </a:solidFill>
                <a:latin typeface="Times New Roman" panose="02020603050405020304" pitchFamily="18" charset="0"/>
              </a:rPr>
              <a:t> . 0,5 = 136000 J</a:t>
            </a:r>
          </a:p>
          <a:p>
            <a:r>
              <a:rPr lang="en-US" altLang="en-US" sz="3200" b="1">
                <a:solidFill>
                  <a:srgbClr val="CC0000"/>
                </a:solidFill>
                <a:latin typeface="Times New Roman" panose="02020603050405020304" pitchFamily="18" charset="0"/>
              </a:rPr>
              <a:t>				   =  136 KJ</a:t>
            </a:r>
          </a:p>
        </p:txBody>
      </p:sp>
      <p:sp>
        <p:nvSpPr>
          <p:cNvPr id="92171" name="Oval 11">
            <a:extLst>
              <a:ext uri="{FF2B5EF4-FFF2-40B4-BE49-F238E27FC236}">
                <a16:creationId xmlns:a16="http://schemas.microsoft.com/office/drawing/2014/main" id="{8897266D-D661-45F8-8D96-D28752BF89B1}"/>
              </a:ext>
            </a:extLst>
          </p:cNvPr>
          <p:cNvSpPr>
            <a:spLocks noChangeArrowheads="1"/>
          </p:cNvSpPr>
          <p:nvPr/>
        </p:nvSpPr>
        <p:spPr bwMode="auto">
          <a:xfrm>
            <a:off x="457200" y="4267200"/>
            <a:ext cx="685800" cy="6858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b="1"/>
          </a:p>
        </p:txBody>
      </p:sp>
      <p:sp>
        <p:nvSpPr>
          <p:cNvPr id="57355" name="AutoShape 11">
            <a:hlinkClick r:id="" action="ppaction://hlinkshowjump?jump=previousslide" highlightClick="1"/>
            <a:extLst>
              <a:ext uri="{FF2B5EF4-FFF2-40B4-BE49-F238E27FC236}">
                <a16:creationId xmlns:a16="http://schemas.microsoft.com/office/drawing/2014/main" id="{FB75DB4D-B55E-4B69-8AA2-D0B1960B2E93}"/>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7356" name="AutoShape 12">
            <a:hlinkClick r:id="" action="ppaction://hlinkshowjump?jump=nextslide" highlightClick="1"/>
            <a:extLst>
              <a:ext uri="{FF2B5EF4-FFF2-40B4-BE49-F238E27FC236}">
                <a16:creationId xmlns:a16="http://schemas.microsoft.com/office/drawing/2014/main" id="{A8896280-9E4A-4747-8AA7-788B007FDDEC}"/>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62"/>
                                        </p:tgtEl>
                                        <p:attrNameLst>
                                          <p:attrName>style.visibility</p:attrName>
                                        </p:attrNameLst>
                                      </p:cBhvr>
                                      <p:to>
                                        <p:strVal val="visible"/>
                                      </p:to>
                                    </p:set>
                                    <p:anim calcmode="discrete" valueType="clr">
                                      <p:cBhvr override="childStyle">
                                        <p:cTn id="7" dur="80"/>
                                        <p:tgtEl>
                                          <p:spTgt spid="921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62"/>
                                        </p:tgtEl>
                                        <p:attrNameLst>
                                          <p:attrName>fillcolor</p:attrName>
                                        </p:attrNameLst>
                                      </p:cBhvr>
                                      <p:tavLst>
                                        <p:tav tm="0">
                                          <p:val>
                                            <p:clrVal>
                                              <a:schemeClr val="accent2"/>
                                            </p:clrVal>
                                          </p:val>
                                        </p:tav>
                                        <p:tav tm="50000">
                                          <p:val>
                                            <p:clrVal>
                                              <a:schemeClr val="hlink"/>
                                            </p:clrVal>
                                          </p:val>
                                        </p:tav>
                                      </p:tavLst>
                                    </p:anim>
                                    <p:set>
                                      <p:cBhvr>
                                        <p:cTn id="9" dur="80"/>
                                        <p:tgtEl>
                                          <p:spTgt spid="9216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92165"/>
                                        </p:tgtEl>
                                        <p:attrNameLst>
                                          <p:attrName>style.visibility</p:attrName>
                                        </p:attrNameLst>
                                      </p:cBhvr>
                                      <p:to>
                                        <p:strVal val="visible"/>
                                      </p:to>
                                    </p:set>
                                    <p:animEffect transition="in" filter="box(out)">
                                      <p:cBhvr>
                                        <p:cTn id="14" dur="500"/>
                                        <p:tgtEl>
                                          <p:spTgt spid="9216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92171"/>
                                        </p:tgtEl>
                                        <p:attrNameLst>
                                          <p:attrName>style.visibility</p:attrName>
                                        </p:attrNameLst>
                                      </p:cBhvr>
                                      <p:to>
                                        <p:strVal val="visible"/>
                                      </p:to>
                                    </p:set>
                                    <p:animEffect transition="in" filter="strips(downLeft)">
                                      <p:cBhvr>
                                        <p:cTn id="19" dur="500"/>
                                        <p:tgtEl>
                                          <p:spTgt spid="9217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92167"/>
                                        </p:tgtEl>
                                        <p:attrNameLst>
                                          <p:attrName>style.visibility</p:attrName>
                                        </p:attrNameLst>
                                      </p:cBhvr>
                                      <p:to>
                                        <p:strVal val="visible"/>
                                      </p:to>
                                    </p:set>
                                    <p:animEffect transition="in" filter="blinds(horizontal)">
                                      <p:cBhvr>
                                        <p:cTn id="24" dur="500"/>
                                        <p:tgtEl>
                                          <p:spTgt spid="9216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92166"/>
                                        </p:tgtEl>
                                        <p:attrNameLst>
                                          <p:attrName>style.visibility</p:attrName>
                                        </p:attrNameLst>
                                      </p:cBhvr>
                                      <p:to>
                                        <p:strVal val="visible"/>
                                      </p:to>
                                    </p:set>
                                    <p:animEffect transition="in" filter="strips(downRight)">
                                      <p:cBhvr>
                                        <p:cTn id="29" dur="500"/>
                                        <p:tgtEl>
                                          <p:spTgt spid="9216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92168">
                                            <p:txEl>
                                              <p:pRg st="0" end="0"/>
                                            </p:txEl>
                                          </p:spTgt>
                                        </p:tgtEl>
                                        <p:attrNameLst>
                                          <p:attrName>style.visibility</p:attrName>
                                        </p:attrNameLst>
                                      </p:cBhvr>
                                      <p:to>
                                        <p:strVal val="visible"/>
                                      </p:to>
                                    </p:set>
                                    <p:anim calcmode="discrete" valueType="clr">
                                      <p:cBhvr override="childStyle">
                                        <p:cTn id="34" dur="80"/>
                                        <p:tgtEl>
                                          <p:spTgt spid="921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92168">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92168">
                                            <p:txEl>
                                              <p:pRg st="0" end="0"/>
                                            </p:txEl>
                                          </p:spTgt>
                                        </p:tgtEl>
                                        <p:attrNameLst>
                                          <p:attrName>fill.type</p:attrName>
                                        </p:attrNameLst>
                                      </p:cBhvr>
                                      <p:to>
                                        <p:strVal val="solid"/>
                                      </p:to>
                                    </p:set>
                                  </p:childTnLst>
                                </p:cTn>
                              </p:par>
                            </p:childTnLst>
                          </p:cTn>
                        </p:par>
                        <p:par>
                          <p:cTn id="37" fill="hold" nodeType="afterGroup">
                            <p:stCondLst>
                              <p:cond delay="52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92168">
                                            <p:txEl>
                                              <p:pRg st="1" end="1"/>
                                            </p:txEl>
                                          </p:spTgt>
                                        </p:tgtEl>
                                        <p:attrNameLst>
                                          <p:attrName>style.visibility</p:attrName>
                                        </p:attrNameLst>
                                      </p:cBhvr>
                                      <p:to>
                                        <p:strVal val="visible"/>
                                      </p:to>
                                    </p:set>
                                    <p:anim calcmode="discrete" valueType="clr">
                                      <p:cBhvr override="childStyle">
                                        <p:cTn id="40" dur="80"/>
                                        <p:tgtEl>
                                          <p:spTgt spid="9216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92168">
                                            <p:txEl>
                                              <p:pRg st="1" end="1"/>
                                            </p:txEl>
                                          </p:spTgt>
                                        </p:tgtEl>
                                        <p:attrNameLst>
                                          <p:attrName>fillcolor</p:attrName>
                                        </p:attrNameLst>
                                      </p:cBhvr>
                                      <p:tavLst>
                                        <p:tav tm="0">
                                          <p:val>
                                            <p:clrVal>
                                              <a:schemeClr val="accent2"/>
                                            </p:clrVal>
                                          </p:val>
                                        </p:tav>
                                        <p:tav tm="50000">
                                          <p:val>
                                            <p:clrVal>
                                              <a:schemeClr val="hlink"/>
                                            </p:clrVal>
                                          </p:val>
                                        </p:tav>
                                      </p:tavLst>
                                    </p:anim>
                                    <p:set>
                                      <p:cBhvr>
                                        <p:cTn id="42" dur="80"/>
                                        <p:tgtEl>
                                          <p:spTgt spid="92168">
                                            <p:txEl>
                                              <p:pRg st="1" end="1"/>
                                            </p:txEl>
                                          </p:spTgt>
                                        </p:tgtEl>
                                        <p:attrNameLst>
                                          <p:attrName>fill.type</p:attrName>
                                        </p:attrNameLst>
                                      </p:cBhvr>
                                      <p:to>
                                        <p:strVal val="solid"/>
                                      </p:to>
                                    </p:set>
                                  </p:childTnLst>
                                </p:cTn>
                              </p:par>
                            </p:childTnLst>
                          </p:cTn>
                        </p:par>
                        <p:par>
                          <p:cTn id="43" fill="hold" nodeType="afterGroup">
                            <p:stCondLst>
                              <p:cond delay="1120"/>
                            </p:stCondLst>
                            <p:childTnLst>
                              <p:par>
                                <p:cTn id="44" presetID="27" presetClass="entr" presetSubtype="0" fill="hold" nodeType="afterEffect">
                                  <p:stCondLst>
                                    <p:cond delay="0"/>
                                  </p:stCondLst>
                                  <p:iterate type="lt">
                                    <p:tmPct val="50000"/>
                                  </p:iterate>
                                  <p:childTnLst>
                                    <p:set>
                                      <p:cBhvr>
                                        <p:cTn id="45" dur="1" fill="hold">
                                          <p:stCondLst>
                                            <p:cond delay="0"/>
                                          </p:stCondLst>
                                        </p:cTn>
                                        <p:tgtEl>
                                          <p:spTgt spid="92168">
                                            <p:txEl>
                                              <p:pRg st="2" end="2"/>
                                            </p:txEl>
                                          </p:spTgt>
                                        </p:tgtEl>
                                        <p:attrNameLst>
                                          <p:attrName>style.visibility</p:attrName>
                                        </p:attrNameLst>
                                      </p:cBhvr>
                                      <p:to>
                                        <p:strVal val="visible"/>
                                      </p:to>
                                    </p:set>
                                    <p:anim calcmode="discrete" valueType="clr">
                                      <p:cBhvr override="childStyle">
                                        <p:cTn id="46" dur="80"/>
                                        <p:tgtEl>
                                          <p:spTgt spid="9216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92168">
                                            <p:txEl>
                                              <p:pRg st="2" end="2"/>
                                            </p:txEl>
                                          </p:spTgt>
                                        </p:tgtEl>
                                        <p:attrNameLst>
                                          <p:attrName>fillcolor</p:attrName>
                                        </p:attrNameLst>
                                      </p:cBhvr>
                                      <p:tavLst>
                                        <p:tav tm="0">
                                          <p:val>
                                            <p:clrVal>
                                              <a:schemeClr val="accent2"/>
                                            </p:clrVal>
                                          </p:val>
                                        </p:tav>
                                        <p:tav tm="50000">
                                          <p:val>
                                            <p:clrVal>
                                              <a:schemeClr val="hlink"/>
                                            </p:clrVal>
                                          </p:val>
                                        </p:tav>
                                      </p:tavLst>
                                    </p:anim>
                                    <p:set>
                                      <p:cBhvr>
                                        <p:cTn id="48" dur="80"/>
                                        <p:tgtEl>
                                          <p:spTgt spid="92168">
                                            <p:txEl>
                                              <p:pRg st="2" end="2"/>
                                            </p:txEl>
                                          </p:spTgt>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nodeType="clickEffect">
                                  <p:stCondLst>
                                    <p:cond delay="0"/>
                                  </p:stCondLst>
                                  <p:iterate type="lt">
                                    <p:tmPct val="50000"/>
                                  </p:iterate>
                                  <p:childTnLst>
                                    <p:set>
                                      <p:cBhvr>
                                        <p:cTn id="52" dur="1" fill="hold">
                                          <p:stCondLst>
                                            <p:cond delay="0"/>
                                          </p:stCondLst>
                                        </p:cTn>
                                        <p:tgtEl>
                                          <p:spTgt spid="92170">
                                            <p:txEl>
                                              <p:pRg st="0" end="0"/>
                                            </p:txEl>
                                          </p:spTgt>
                                        </p:tgtEl>
                                        <p:attrNameLst>
                                          <p:attrName>style.visibility</p:attrName>
                                        </p:attrNameLst>
                                      </p:cBhvr>
                                      <p:to>
                                        <p:strVal val="visible"/>
                                      </p:to>
                                    </p:set>
                                    <p:anim calcmode="discrete" valueType="clr">
                                      <p:cBhvr override="childStyle">
                                        <p:cTn id="53" dur="80"/>
                                        <p:tgtEl>
                                          <p:spTgt spid="921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92170">
                                            <p:txEl>
                                              <p:pRg st="0" end="0"/>
                                            </p:txEl>
                                          </p:spTgt>
                                        </p:tgtEl>
                                        <p:attrNameLst>
                                          <p:attrName>fillcolor</p:attrName>
                                        </p:attrNameLst>
                                      </p:cBhvr>
                                      <p:tavLst>
                                        <p:tav tm="0">
                                          <p:val>
                                            <p:clrVal>
                                              <a:schemeClr val="accent2"/>
                                            </p:clrVal>
                                          </p:val>
                                        </p:tav>
                                        <p:tav tm="50000">
                                          <p:val>
                                            <p:clrVal>
                                              <a:schemeClr val="hlink"/>
                                            </p:clrVal>
                                          </p:val>
                                        </p:tav>
                                      </p:tavLst>
                                    </p:anim>
                                    <p:set>
                                      <p:cBhvr>
                                        <p:cTn id="55" dur="80"/>
                                        <p:tgtEl>
                                          <p:spTgt spid="92170">
                                            <p:txEl>
                                              <p:pRg st="0" end="0"/>
                                            </p:txEl>
                                          </p:spTgt>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92170">
                                            <p:txEl>
                                              <p:pRg st="1" end="1"/>
                                            </p:txEl>
                                          </p:spTgt>
                                        </p:tgtEl>
                                        <p:attrNameLst>
                                          <p:attrName>style.visibility</p:attrName>
                                        </p:attrNameLst>
                                      </p:cBhvr>
                                      <p:to>
                                        <p:strVal val="visible"/>
                                      </p:to>
                                    </p:set>
                                    <p:anim calcmode="discrete" valueType="clr">
                                      <p:cBhvr override="childStyle">
                                        <p:cTn id="60" dur="80"/>
                                        <p:tgtEl>
                                          <p:spTgt spid="9217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92170">
                                            <p:txEl>
                                              <p:pRg st="1" end="1"/>
                                            </p:txEl>
                                          </p:spTgt>
                                        </p:tgtEl>
                                        <p:attrNameLst>
                                          <p:attrName>fillcolor</p:attrName>
                                        </p:attrNameLst>
                                      </p:cBhvr>
                                      <p:tavLst>
                                        <p:tav tm="0">
                                          <p:val>
                                            <p:clrVal>
                                              <a:schemeClr val="accent2"/>
                                            </p:clrVal>
                                          </p:val>
                                        </p:tav>
                                        <p:tav tm="50000">
                                          <p:val>
                                            <p:clrVal>
                                              <a:schemeClr val="hlink"/>
                                            </p:clrVal>
                                          </p:val>
                                        </p:tav>
                                      </p:tavLst>
                                    </p:anim>
                                    <p:set>
                                      <p:cBhvr>
                                        <p:cTn id="62" dur="80"/>
                                        <p:tgtEl>
                                          <p:spTgt spid="92170">
                                            <p:txEl>
                                              <p:pRg st="1" end="1"/>
                                            </p:txEl>
                                          </p:spTgt>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7" presetClass="entr" presetSubtype="0" fill="hold" nodeType="clickEffect">
                                  <p:stCondLst>
                                    <p:cond delay="0"/>
                                  </p:stCondLst>
                                  <p:iterate type="lt">
                                    <p:tmPct val="50000"/>
                                  </p:iterate>
                                  <p:childTnLst>
                                    <p:set>
                                      <p:cBhvr>
                                        <p:cTn id="66" dur="1" fill="hold">
                                          <p:stCondLst>
                                            <p:cond delay="0"/>
                                          </p:stCondLst>
                                        </p:cTn>
                                        <p:tgtEl>
                                          <p:spTgt spid="92170">
                                            <p:txEl>
                                              <p:pRg st="2" end="2"/>
                                            </p:txEl>
                                          </p:spTgt>
                                        </p:tgtEl>
                                        <p:attrNameLst>
                                          <p:attrName>style.visibility</p:attrName>
                                        </p:attrNameLst>
                                      </p:cBhvr>
                                      <p:to>
                                        <p:strVal val="visible"/>
                                      </p:to>
                                    </p:set>
                                    <p:anim calcmode="discrete" valueType="clr">
                                      <p:cBhvr override="childStyle">
                                        <p:cTn id="67" dur="80"/>
                                        <p:tgtEl>
                                          <p:spTgt spid="9217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92170">
                                            <p:txEl>
                                              <p:pRg st="2" end="2"/>
                                            </p:txEl>
                                          </p:spTgt>
                                        </p:tgtEl>
                                        <p:attrNameLst>
                                          <p:attrName>fillcolor</p:attrName>
                                        </p:attrNameLst>
                                      </p:cBhvr>
                                      <p:tavLst>
                                        <p:tav tm="0">
                                          <p:val>
                                            <p:clrVal>
                                              <a:schemeClr val="accent2"/>
                                            </p:clrVal>
                                          </p:val>
                                        </p:tav>
                                        <p:tav tm="50000">
                                          <p:val>
                                            <p:clrVal>
                                              <a:schemeClr val="hlink"/>
                                            </p:clrVal>
                                          </p:val>
                                        </p:tav>
                                      </p:tavLst>
                                    </p:anim>
                                    <p:set>
                                      <p:cBhvr>
                                        <p:cTn id="69" dur="80"/>
                                        <p:tgtEl>
                                          <p:spTgt spid="9217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5" grpId="0"/>
      <p:bldP spid="92166" grpId="0"/>
      <p:bldP spid="921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C1E10B71-E28B-4E91-89D6-04AADC0D4195}"/>
              </a:ext>
            </a:extLst>
          </p:cNvPr>
          <p:cNvSpPr>
            <a:spLocks noChangeArrowheads="1"/>
          </p:cNvSpPr>
          <p:nvPr/>
        </p:nvSpPr>
        <p:spPr bwMode="auto">
          <a:xfrm>
            <a:off x="381000" y="1203325"/>
            <a:ext cx="86868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en-US" sz="3200" b="1" u="sng">
                <a:solidFill>
                  <a:srgbClr val="990000"/>
                </a:solidFill>
                <a:latin typeface="Times New Roman" panose="02020603050405020304" pitchFamily="18" charset="0"/>
                <a:cs typeface="Times New Roman" panose="02020603050405020304" pitchFamily="18" charset="0"/>
              </a:rPr>
              <a:t>Câu 3.</a:t>
            </a:r>
            <a:r>
              <a:rPr lang="fr-FR" altLang="en-US" sz="3200" b="1">
                <a:solidFill>
                  <a:srgbClr val="990000"/>
                </a:solidFill>
                <a:latin typeface="Times New Roman" panose="02020603050405020304" pitchFamily="18" charset="0"/>
                <a:cs typeface="Times New Roman" panose="02020603050405020304" pitchFamily="18" charset="0"/>
              </a:rPr>
              <a:t> </a:t>
            </a:r>
            <a:r>
              <a:rPr lang="de-DE" altLang="en-US" sz="3000" b="1">
                <a:solidFill>
                  <a:srgbClr val="990000"/>
                </a:solidFill>
                <a:latin typeface="Times New Roman" panose="02020603050405020304" pitchFamily="18" charset="0"/>
                <a:cs typeface="Times New Roman" panose="02020603050405020304" pitchFamily="18" charset="0"/>
              </a:rPr>
              <a:t>Tính nhiệt lượng cần cung cấp cho miếng nhôm khối lượng 200g ở nhiệt độ 20</a:t>
            </a:r>
            <a:r>
              <a:rPr lang="de-DE" altLang="en-US" sz="3000" b="1" baseline="30000">
                <a:solidFill>
                  <a:srgbClr val="990000"/>
                </a:solidFill>
                <a:latin typeface="Times New Roman" panose="02020603050405020304" pitchFamily="18" charset="0"/>
                <a:cs typeface="Times New Roman" panose="02020603050405020304" pitchFamily="18" charset="0"/>
              </a:rPr>
              <a:t>o</a:t>
            </a:r>
            <a:r>
              <a:rPr lang="de-DE" altLang="en-US" sz="3000" b="1">
                <a:solidFill>
                  <a:srgbClr val="990000"/>
                </a:solidFill>
                <a:latin typeface="Times New Roman" panose="02020603050405020304" pitchFamily="18" charset="0"/>
                <a:cs typeface="Times New Roman" panose="02020603050405020304" pitchFamily="18" charset="0"/>
              </a:rPr>
              <a:t>C để nó hóa lỏng ở 659</a:t>
            </a:r>
            <a:r>
              <a:rPr lang="de-DE" altLang="en-US" sz="3000" b="1" baseline="30000">
                <a:solidFill>
                  <a:srgbClr val="990000"/>
                </a:solidFill>
                <a:latin typeface="Times New Roman" panose="02020603050405020304" pitchFamily="18" charset="0"/>
                <a:cs typeface="Times New Roman" panose="02020603050405020304" pitchFamily="18" charset="0"/>
              </a:rPr>
              <a:t>o</a:t>
            </a:r>
            <a:r>
              <a:rPr lang="de-DE" altLang="en-US" sz="3000" b="1">
                <a:solidFill>
                  <a:srgbClr val="990000"/>
                </a:solidFill>
                <a:latin typeface="Times New Roman" panose="02020603050405020304" pitchFamily="18" charset="0"/>
                <a:cs typeface="Times New Roman" panose="02020603050405020304" pitchFamily="18" charset="0"/>
              </a:rPr>
              <a:t>C. Nhôm có nhiệt nóng chảy riêng là 3,9.105 J/kg và nhiệt dung riêng  là 896J/(kg.K).</a:t>
            </a:r>
            <a:r>
              <a:rPr lang="en-US" altLang="en-US" sz="3000">
                <a:solidFill>
                  <a:srgbClr val="990000"/>
                </a:solidFill>
                <a:latin typeface="Times New Roman" panose="02020603050405020304" pitchFamily="18" charset="0"/>
                <a:cs typeface="Times New Roman" panose="02020603050405020304" pitchFamily="18" charset="0"/>
              </a:rPr>
              <a:t> </a:t>
            </a:r>
          </a:p>
        </p:txBody>
      </p:sp>
      <p:sp>
        <p:nvSpPr>
          <p:cNvPr id="65539" name="Horizontal Scroll 6">
            <a:extLst>
              <a:ext uri="{FF2B5EF4-FFF2-40B4-BE49-F238E27FC236}">
                <a16:creationId xmlns:a16="http://schemas.microsoft.com/office/drawing/2014/main" id="{7D373ACE-4A0E-4336-BEFE-6F2CEC599DCA}"/>
              </a:ext>
            </a:extLst>
          </p:cNvPr>
          <p:cNvSpPr>
            <a:spLocks noChangeArrowheads="1"/>
          </p:cNvSpPr>
          <p:nvPr/>
        </p:nvSpPr>
        <p:spPr bwMode="auto">
          <a:xfrm>
            <a:off x="2667000" y="0"/>
            <a:ext cx="3810000" cy="1219200"/>
          </a:xfrm>
          <a:prstGeom prst="horizontalScroll">
            <a:avLst>
              <a:gd name="adj" fmla="val 12500"/>
            </a:avLst>
          </a:prstGeom>
          <a:solidFill>
            <a:schemeClr val="accent1"/>
          </a:solidFill>
          <a:ln w="34925" algn="ctr">
            <a:solidFill>
              <a:srgbClr val="0000FF"/>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4800" b="1">
                <a:solidFill>
                  <a:srgbClr val="0000FF"/>
                </a:solidFill>
                <a:latin typeface="Times New Roman" panose="02020603050405020304" pitchFamily="18" charset="0"/>
                <a:cs typeface="Times New Roman" panose="02020603050405020304" pitchFamily="18" charset="0"/>
              </a:rPr>
              <a:t>Củng cố</a:t>
            </a:r>
            <a:r>
              <a:rPr lang="en-US" altLang="en-US" sz="4800" b="1">
                <a:solidFill>
                  <a:srgbClr val="FF0000"/>
                </a:solidFill>
                <a:latin typeface="Times New Roman" panose="02020603050405020304" pitchFamily="18" charset="0"/>
                <a:cs typeface="Times New Roman" panose="02020603050405020304" pitchFamily="18" charset="0"/>
              </a:rPr>
              <a:t> </a:t>
            </a:r>
          </a:p>
        </p:txBody>
      </p:sp>
      <p:sp>
        <p:nvSpPr>
          <p:cNvPr id="65547" name="AutoShape 11">
            <a:hlinkClick r:id="" action="ppaction://hlinkshowjump?jump=previousslide" highlightClick="1"/>
            <a:extLst>
              <a:ext uri="{FF2B5EF4-FFF2-40B4-BE49-F238E27FC236}">
                <a16:creationId xmlns:a16="http://schemas.microsoft.com/office/drawing/2014/main" id="{1D54BD5E-A538-4CB6-9A1F-3CF3BC5D1677}"/>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5548" name="AutoShape 12">
            <a:hlinkClick r:id="" action="ppaction://hlinkshowjump?jump=nextslide" highlightClick="1"/>
            <a:extLst>
              <a:ext uri="{FF2B5EF4-FFF2-40B4-BE49-F238E27FC236}">
                <a16:creationId xmlns:a16="http://schemas.microsoft.com/office/drawing/2014/main" id="{E0E64827-622E-40C6-8650-5E262692EEFF}"/>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62"/>
                                        </p:tgtEl>
                                        <p:attrNameLst>
                                          <p:attrName>style.visibility</p:attrName>
                                        </p:attrNameLst>
                                      </p:cBhvr>
                                      <p:to>
                                        <p:strVal val="visible"/>
                                      </p:to>
                                    </p:set>
                                    <p:anim calcmode="discrete" valueType="clr">
                                      <p:cBhvr override="childStyle">
                                        <p:cTn id="7" dur="80"/>
                                        <p:tgtEl>
                                          <p:spTgt spid="921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62"/>
                                        </p:tgtEl>
                                        <p:attrNameLst>
                                          <p:attrName>fillcolor</p:attrName>
                                        </p:attrNameLst>
                                      </p:cBhvr>
                                      <p:tavLst>
                                        <p:tav tm="0">
                                          <p:val>
                                            <p:clrVal>
                                              <a:schemeClr val="accent2"/>
                                            </p:clrVal>
                                          </p:val>
                                        </p:tav>
                                        <p:tav tm="50000">
                                          <p:val>
                                            <p:clrVal>
                                              <a:schemeClr val="hlink"/>
                                            </p:clrVal>
                                          </p:val>
                                        </p:tav>
                                      </p:tavLst>
                                    </p:anim>
                                    <p:set>
                                      <p:cBhvr>
                                        <p:cTn id="9" dur="80"/>
                                        <p:tgtEl>
                                          <p:spTgt spid="921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a:extLst>
              <a:ext uri="{FF2B5EF4-FFF2-40B4-BE49-F238E27FC236}">
                <a16:creationId xmlns:a16="http://schemas.microsoft.com/office/drawing/2014/main" id="{6613A713-552D-47B3-BC09-A1FDD911764F}"/>
              </a:ext>
            </a:extLst>
          </p:cNvPr>
          <p:cNvSpPr txBox="1">
            <a:spLocks noChangeArrowheads="1"/>
          </p:cNvSpPr>
          <p:nvPr/>
        </p:nvSpPr>
        <p:spPr bwMode="auto">
          <a:xfrm>
            <a:off x="3429000" y="2743200"/>
            <a:ext cx="2330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a:t>The end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7" name="Group 3">
            <a:extLst>
              <a:ext uri="{FF2B5EF4-FFF2-40B4-BE49-F238E27FC236}">
                <a16:creationId xmlns:a16="http://schemas.microsoft.com/office/drawing/2014/main" id="{F56B39B0-E80A-48EC-9009-CC1111CB41A5}"/>
              </a:ext>
            </a:extLst>
          </p:cNvPr>
          <p:cNvGrpSpPr>
            <a:grpSpLocks/>
          </p:cNvGrpSpPr>
          <p:nvPr/>
        </p:nvGrpSpPr>
        <p:grpSpPr bwMode="auto">
          <a:xfrm>
            <a:off x="381000" y="1295400"/>
            <a:ext cx="5715000" cy="4435475"/>
            <a:chOff x="1680" y="816"/>
            <a:chExt cx="3600" cy="2794"/>
          </a:xfrm>
        </p:grpSpPr>
        <p:sp>
          <p:nvSpPr>
            <p:cNvPr id="41988" name="Line 4">
              <a:extLst>
                <a:ext uri="{FF2B5EF4-FFF2-40B4-BE49-F238E27FC236}">
                  <a16:creationId xmlns:a16="http://schemas.microsoft.com/office/drawing/2014/main" id="{62D5005E-D9B8-4135-9280-C3176730FC8C}"/>
                </a:ext>
              </a:extLst>
            </p:cNvPr>
            <p:cNvSpPr>
              <a:spLocks noChangeShapeType="1"/>
            </p:cNvSpPr>
            <p:nvPr/>
          </p:nvSpPr>
          <p:spPr bwMode="auto">
            <a:xfrm>
              <a:off x="2304" y="3312"/>
              <a:ext cx="28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9" name="Line 5">
              <a:extLst>
                <a:ext uri="{FF2B5EF4-FFF2-40B4-BE49-F238E27FC236}">
                  <a16:creationId xmlns:a16="http://schemas.microsoft.com/office/drawing/2014/main" id="{40EA23D9-C770-4C62-8FF1-25337F54B357}"/>
                </a:ext>
              </a:extLst>
            </p:cNvPr>
            <p:cNvSpPr>
              <a:spLocks noChangeShapeType="1"/>
            </p:cNvSpPr>
            <p:nvPr/>
          </p:nvSpPr>
          <p:spPr bwMode="auto">
            <a:xfrm flipV="1">
              <a:off x="2304" y="816"/>
              <a:ext cx="0" cy="249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0" name="Line 6">
              <a:extLst>
                <a:ext uri="{FF2B5EF4-FFF2-40B4-BE49-F238E27FC236}">
                  <a16:creationId xmlns:a16="http://schemas.microsoft.com/office/drawing/2014/main" id="{E704198A-9B55-46B7-843F-18EE77CC9DC6}"/>
                </a:ext>
              </a:extLst>
            </p:cNvPr>
            <p:cNvSpPr>
              <a:spLocks noChangeShapeType="1"/>
            </p:cNvSpPr>
            <p:nvPr/>
          </p:nvSpPr>
          <p:spPr bwMode="auto">
            <a:xfrm>
              <a:off x="2400" y="2304"/>
              <a:ext cx="235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1" name="Text Box 7">
              <a:extLst>
                <a:ext uri="{FF2B5EF4-FFF2-40B4-BE49-F238E27FC236}">
                  <a16:creationId xmlns:a16="http://schemas.microsoft.com/office/drawing/2014/main" id="{3490FBF7-D1F0-4FD9-966F-80FBDA846160}"/>
                </a:ext>
              </a:extLst>
            </p:cNvPr>
            <p:cNvSpPr txBox="1">
              <a:spLocks noChangeArrowheads="1"/>
            </p:cNvSpPr>
            <p:nvPr/>
          </p:nvSpPr>
          <p:spPr bwMode="auto">
            <a:xfrm>
              <a:off x="2299" y="816"/>
              <a:ext cx="7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New Roman" panose="02020603050405020304" pitchFamily="18" charset="0"/>
                </a:rPr>
                <a:t>Nhiệt độ </a:t>
              </a:r>
            </a:p>
          </p:txBody>
        </p:sp>
        <p:sp>
          <p:nvSpPr>
            <p:cNvPr id="41992" name="Text Box 8">
              <a:extLst>
                <a:ext uri="{FF2B5EF4-FFF2-40B4-BE49-F238E27FC236}">
                  <a16:creationId xmlns:a16="http://schemas.microsoft.com/office/drawing/2014/main" id="{C88ED590-718D-48D5-97BE-0581185ED44B}"/>
                </a:ext>
              </a:extLst>
            </p:cNvPr>
            <p:cNvSpPr txBox="1">
              <a:spLocks noChangeArrowheads="1"/>
            </p:cNvSpPr>
            <p:nvPr/>
          </p:nvSpPr>
          <p:spPr bwMode="auto">
            <a:xfrm>
              <a:off x="4416" y="3360"/>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New Roman" panose="02020603050405020304" pitchFamily="18" charset="0"/>
                </a:rPr>
                <a:t>Thời gian </a:t>
              </a:r>
            </a:p>
          </p:txBody>
        </p:sp>
        <p:grpSp>
          <p:nvGrpSpPr>
            <p:cNvPr id="41993" name="Group 9">
              <a:extLst>
                <a:ext uri="{FF2B5EF4-FFF2-40B4-BE49-F238E27FC236}">
                  <a16:creationId xmlns:a16="http://schemas.microsoft.com/office/drawing/2014/main" id="{DF4614BF-1A1C-4381-86E3-8F59613EDA57}"/>
                </a:ext>
              </a:extLst>
            </p:cNvPr>
            <p:cNvGrpSpPr>
              <a:grpSpLocks/>
            </p:cNvGrpSpPr>
            <p:nvPr/>
          </p:nvGrpSpPr>
          <p:grpSpPr bwMode="auto">
            <a:xfrm>
              <a:off x="2448" y="1440"/>
              <a:ext cx="2088" cy="1620"/>
              <a:chOff x="2448" y="1440"/>
              <a:chExt cx="2088" cy="1620"/>
            </a:xfrm>
          </p:grpSpPr>
          <p:sp>
            <p:nvSpPr>
              <p:cNvPr id="41994" name="Freeform 10">
                <a:extLst>
                  <a:ext uri="{FF2B5EF4-FFF2-40B4-BE49-F238E27FC236}">
                    <a16:creationId xmlns:a16="http://schemas.microsoft.com/office/drawing/2014/main" id="{F955F967-7A82-4B59-A1FC-2CD61067495B}"/>
                  </a:ext>
                </a:extLst>
              </p:cNvPr>
              <p:cNvSpPr>
                <a:spLocks/>
              </p:cNvSpPr>
              <p:nvPr/>
            </p:nvSpPr>
            <p:spPr bwMode="auto">
              <a:xfrm>
                <a:off x="2448" y="1440"/>
                <a:ext cx="2088" cy="1620"/>
              </a:xfrm>
              <a:custGeom>
                <a:avLst/>
                <a:gdLst>
                  <a:gd name="T0" fmla="*/ 0 w 2088"/>
                  <a:gd name="T1" fmla="*/ 1620 h 1620"/>
                  <a:gd name="T2" fmla="*/ 459 w 2088"/>
                  <a:gd name="T3" fmla="*/ 891 h 1620"/>
                  <a:gd name="T4" fmla="*/ 1576 w 2088"/>
                  <a:gd name="T5" fmla="*/ 819 h 1620"/>
                  <a:gd name="T6" fmla="*/ 2088 w 2088"/>
                  <a:gd name="T7" fmla="*/ 0 h 1620"/>
                </a:gdLst>
                <a:ahLst/>
                <a:cxnLst>
                  <a:cxn ang="0">
                    <a:pos x="T0" y="T1"/>
                  </a:cxn>
                  <a:cxn ang="0">
                    <a:pos x="T2" y="T3"/>
                  </a:cxn>
                  <a:cxn ang="0">
                    <a:pos x="T4" y="T5"/>
                  </a:cxn>
                  <a:cxn ang="0">
                    <a:pos x="T6" y="T7"/>
                  </a:cxn>
                </a:cxnLst>
                <a:rect l="0" t="0" r="r" b="b"/>
                <a:pathLst>
                  <a:path w="2088" h="1620">
                    <a:moveTo>
                      <a:pt x="0" y="1620"/>
                    </a:moveTo>
                    <a:cubicBezTo>
                      <a:pt x="78" y="1497"/>
                      <a:pt x="196" y="1024"/>
                      <a:pt x="459" y="891"/>
                    </a:cubicBezTo>
                    <a:cubicBezTo>
                      <a:pt x="722" y="758"/>
                      <a:pt x="1305" y="967"/>
                      <a:pt x="1576" y="819"/>
                    </a:cubicBezTo>
                    <a:cubicBezTo>
                      <a:pt x="1847" y="671"/>
                      <a:pt x="1981" y="171"/>
                      <a:pt x="2088" y="0"/>
                    </a:cubicBezTo>
                  </a:path>
                </a:pathLst>
              </a:custGeom>
              <a:noFill/>
              <a:ln w="5715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5" name="Line 11">
                <a:extLst>
                  <a:ext uri="{FF2B5EF4-FFF2-40B4-BE49-F238E27FC236}">
                    <a16:creationId xmlns:a16="http://schemas.microsoft.com/office/drawing/2014/main" id="{C7531DC3-9C63-4A6B-A15E-EFE7BF6A8DAB}"/>
                  </a:ext>
                </a:extLst>
              </p:cNvPr>
              <p:cNvSpPr>
                <a:spLocks noChangeShapeType="1"/>
              </p:cNvSpPr>
              <p:nvPr/>
            </p:nvSpPr>
            <p:spPr bwMode="auto">
              <a:xfrm>
                <a:off x="2955" y="2304"/>
                <a:ext cx="912"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996" name="Text Box 12">
              <a:extLst>
                <a:ext uri="{FF2B5EF4-FFF2-40B4-BE49-F238E27FC236}">
                  <a16:creationId xmlns:a16="http://schemas.microsoft.com/office/drawing/2014/main" id="{EE987DF4-B53F-44B2-8ADF-6CBFE8D91ABF}"/>
                </a:ext>
              </a:extLst>
            </p:cNvPr>
            <p:cNvSpPr txBox="1">
              <a:spLocks noChangeArrowheads="1"/>
            </p:cNvSpPr>
            <p:nvPr/>
          </p:nvSpPr>
          <p:spPr bwMode="auto">
            <a:xfrm>
              <a:off x="1680" y="2160"/>
              <a:ext cx="7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Times New Roman" panose="02020603050405020304" pitchFamily="18" charset="0"/>
                </a:rPr>
                <a:t>659</a:t>
              </a:r>
              <a:r>
                <a:rPr lang="en-US" altLang="en-US" sz="2000" b="1" baseline="30000">
                  <a:latin typeface="Times New Roman" panose="02020603050405020304" pitchFamily="18" charset="0"/>
                </a:rPr>
                <a:t>0</a:t>
              </a:r>
              <a:r>
                <a:rPr lang="en-US" altLang="en-US" sz="2000" b="1">
                  <a:latin typeface="Times New Roman" panose="02020603050405020304" pitchFamily="18" charset="0"/>
                </a:rPr>
                <a:t>C </a:t>
              </a:r>
            </a:p>
          </p:txBody>
        </p:sp>
        <p:sp>
          <p:nvSpPr>
            <p:cNvPr id="41997" name="Text Box 13">
              <a:extLst>
                <a:ext uri="{FF2B5EF4-FFF2-40B4-BE49-F238E27FC236}">
                  <a16:creationId xmlns:a16="http://schemas.microsoft.com/office/drawing/2014/main" id="{D8863B6E-A69C-4B46-BFF9-DE5A2A6D2B2E}"/>
                </a:ext>
              </a:extLst>
            </p:cNvPr>
            <p:cNvSpPr txBox="1">
              <a:spLocks noChangeArrowheads="1"/>
            </p:cNvSpPr>
            <p:nvPr/>
          </p:nvSpPr>
          <p:spPr bwMode="auto">
            <a:xfrm>
              <a:off x="1728" y="3168"/>
              <a:ext cx="7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Times New Roman" panose="02020603050405020304" pitchFamily="18" charset="0"/>
                </a:rPr>
                <a:t>0</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21" name="Group 13">
            <a:extLst>
              <a:ext uri="{FF2B5EF4-FFF2-40B4-BE49-F238E27FC236}">
                <a16:creationId xmlns:a16="http://schemas.microsoft.com/office/drawing/2014/main" id="{DF7AA67E-163E-42CC-9E63-239DABB9EE5C}"/>
              </a:ext>
            </a:extLst>
          </p:cNvPr>
          <p:cNvGrpSpPr>
            <a:grpSpLocks/>
          </p:cNvGrpSpPr>
          <p:nvPr/>
        </p:nvGrpSpPr>
        <p:grpSpPr bwMode="auto">
          <a:xfrm>
            <a:off x="1371600" y="1828800"/>
            <a:ext cx="5638800" cy="3962400"/>
            <a:chOff x="864" y="1152"/>
            <a:chExt cx="3552" cy="2496"/>
          </a:xfrm>
        </p:grpSpPr>
        <p:sp>
          <p:nvSpPr>
            <p:cNvPr id="43011" name="Line 3">
              <a:extLst>
                <a:ext uri="{FF2B5EF4-FFF2-40B4-BE49-F238E27FC236}">
                  <a16:creationId xmlns:a16="http://schemas.microsoft.com/office/drawing/2014/main" id="{8481AF7C-6422-4290-88AA-9C9A102F329A}"/>
                </a:ext>
              </a:extLst>
            </p:cNvPr>
            <p:cNvSpPr>
              <a:spLocks noChangeShapeType="1"/>
            </p:cNvSpPr>
            <p:nvPr/>
          </p:nvSpPr>
          <p:spPr bwMode="auto">
            <a:xfrm>
              <a:off x="1440" y="2736"/>
              <a:ext cx="28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2" name="Line 4">
              <a:extLst>
                <a:ext uri="{FF2B5EF4-FFF2-40B4-BE49-F238E27FC236}">
                  <a16:creationId xmlns:a16="http://schemas.microsoft.com/office/drawing/2014/main" id="{98302522-0E94-417C-89AF-26545FC22FAD}"/>
                </a:ext>
              </a:extLst>
            </p:cNvPr>
            <p:cNvSpPr>
              <a:spLocks noChangeShapeType="1"/>
            </p:cNvSpPr>
            <p:nvPr/>
          </p:nvSpPr>
          <p:spPr bwMode="auto">
            <a:xfrm flipV="1">
              <a:off x="1440" y="1152"/>
              <a:ext cx="0" cy="249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3" name="Line 5">
              <a:extLst>
                <a:ext uri="{FF2B5EF4-FFF2-40B4-BE49-F238E27FC236}">
                  <a16:creationId xmlns:a16="http://schemas.microsoft.com/office/drawing/2014/main" id="{6F273EAD-CFD4-426B-AA89-90BDC63A8600}"/>
                </a:ext>
              </a:extLst>
            </p:cNvPr>
            <p:cNvSpPr>
              <a:spLocks noChangeShapeType="1"/>
            </p:cNvSpPr>
            <p:nvPr/>
          </p:nvSpPr>
          <p:spPr bwMode="auto">
            <a:xfrm>
              <a:off x="1632" y="2736"/>
              <a:ext cx="235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4" name="Text Box 6">
              <a:extLst>
                <a:ext uri="{FF2B5EF4-FFF2-40B4-BE49-F238E27FC236}">
                  <a16:creationId xmlns:a16="http://schemas.microsoft.com/office/drawing/2014/main" id="{A00148ED-60BD-4DB2-A69B-8255D7682A48}"/>
                </a:ext>
              </a:extLst>
            </p:cNvPr>
            <p:cNvSpPr txBox="1">
              <a:spLocks noChangeArrowheads="1"/>
            </p:cNvSpPr>
            <p:nvPr/>
          </p:nvSpPr>
          <p:spPr bwMode="auto">
            <a:xfrm>
              <a:off x="1435" y="1200"/>
              <a:ext cx="7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New Roman" panose="02020603050405020304" pitchFamily="18" charset="0"/>
                </a:rPr>
                <a:t>Nhiệt độ </a:t>
              </a:r>
            </a:p>
          </p:txBody>
        </p:sp>
        <p:sp>
          <p:nvSpPr>
            <p:cNvPr id="43015" name="Text Box 7">
              <a:extLst>
                <a:ext uri="{FF2B5EF4-FFF2-40B4-BE49-F238E27FC236}">
                  <a16:creationId xmlns:a16="http://schemas.microsoft.com/office/drawing/2014/main" id="{240BB88A-8F32-4133-A19B-DAEC24B44CD9}"/>
                </a:ext>
              </a:extLst>
            </p:cNvPr>
            <p:cNvSpPr txBox="1">
              <a:spLocks noChangeArrowheads="1"/>
            </p:cNvSpPr>
            <p:nvPr/>
          </p:nvSpPr>
          <p:spPr bwMode="auto">
            <a:xfrm>
              <a:off x="3552" y="2784"/>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New Roman" panose="02020603050405020304" pitchFamily="18" charset="0"/>
                </a:rPr>
                <a:t>Thời gian </a:t>
              </a:r>
            </a:p>
          </p:txBody>
        </p:sp>
        <p:grpSp>
          <p:nvGrpSpPr>
            <p:cNvPr id="43016" name="Group 8">
              <a:extLst>
                <a:ext uri="{FF2B5EF4-FFF2-40B4-BE49-F238E27FC236}">
                  <a16:creationId xmlns:a16="http://schemas.microsoft.com/office/drawing/2014/main" id="{51F5BB8A-AE79-4B09-9EB4-6F1A2CE6CD72}"/>
                </a:ext>
              </a:extLst>
            </p:cNvPr>
            <p:cNvGrpSpPr>
              <a:grpSpLocks/>
            </p:cNvGrpSpPr>
            <p:nvPr/>
          </p:nvGrpSpPr>
          <p:grpSpPr bwMode="auto">
            <a:xfrm>
              <a:off x="1680" y="1872"/>
              <a:ext cx="2088" cy="1620"/>
              <a:chOff x="2448" y="1440"/>
              <a:chExt cx="2088" cy="1620"/>
            </a:xfrm>
          </p:grpSpPr>
          <p:sp>
            <p:nvSpPr>
              <p:cNvPr id="43017" name="Freeform 9">
                <a:extLst>
                  <a:ext uri="{FF2B5EF4-FFF2-40B4-BE49-F238E27FC236}">
                    <a16:creationId xmlns:a16="http://schemas.microsoft.com/office/drawing/2014/main" id="{0C3E94BD-A2DA-43C3-B18F-CA44F84B6C6F}"/>
                  </a:ext>
                </a:extLst>
              </p:cNvPr>
              <p:cNvSpPr>
                <a:spLocks/>
              </p:cNvSpPr>
              <p:nvPr/>
            </p:nvSpPr>
            <p:spPr bwMode="auto">
              <a:xfrm>
                <a:off x="2448" y="1440"/>
                <a:ext cx="2088" cy="1620"/>
              </a:xfrm>
              <a:custGeom>
                <a:avLst/>
                <a:gdLst>
                  <a:gd name="T0" fmla="*/ 0 w 2088"/>
                  <a:gd name="T1" fmla="*/ 1620 h 1620"/>
                  <a:gd name="T2" fmla="*/ 459 w 2088"/>
                  <a:gd name="T3" fmla="*/ 891 h 1620"/>
                  <a:gd name="T4" fmla="*/ 1576 w 2088"/>
                  <a:gd name="T5" fmla="*/ 819 h 1620"/>
                  <a:gd name="T6" fmla="*/ 2088 w 2088"/>
                  <a:gd name="T7" fmla="*/ 0 h 1620"/>
                </a:gdLst>
                <a:ahLst/>
                <a:cxnLst>
                  <a:cxn ang="0">
                    <a:pos x="T0" y="T1"/>
                  </a:cxn>
                  <a:cxn ang="0">
                    <a:pos x="T2" y="T3"/>
                  </a:cxn>
                  <a:cxn ang="0">
                    <a:pos x="T4" y="T5"/>
                  </a:cxn>
                  <a:cxn ang="0">
                    <a:pos x="T6" y="T7"/>
                  </a:cxn>
                </a:cxnLst>
                <a:rect l="0" t="0" r="r" b="b"/>
                <a:pathLst>
                  <a:path w="2088" h="1620">
                    <a:moveTo>
                      <a:pt x="0" y="1620"/>
                    </a:moveTo>
                    <a:cubicBezTo>
                      <a:pt x="78" y="1497"/>
                      <a:pt x="196" y="1024"/>
                      <a:pt x="459" y="891"/>
                    </a:cubicBezTo>
                    <a:cubicBezTo>
                      <a:pt x="722" y="758"/>
                      <a:pt x="1305" y="967"/>
                      <a:pt x="1576" y="819"/>
                    </a:cubicBezTo>
                    <a:cubicBezTo>
                      <a:pt x="1847" y="671"/>
                      <a:pt x="1981" y="171"/>
                      <a:pt x="2088" y="0"/>
                    </a:cubicBezTo>
                  </a:path>
                </a:pathLst>
              </a:custGeom>
              <a:noFill/>
              <a:ln w="5715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8" name="Line 10">
                <a:extLst>
                  <a:ext uri="{FF2B5EF4-FFF2-40B4-BE49-F238E27FC236}">
                    <a16:creationId xmlns:a16="http://schemas.microsoft.com/office/drawing/2014/main" id="{79BB604E-B654-43D5-B065-A7998ABEE62F}"/>
                  </a:ext>
                </a:extLst>
              </p:cNvPr>
              <p:cNvSpPr>
                <a:spLocks noChangeShapeType="1"/>
              </p:cNvSpPr>
              <p:nvPr/>
            </p:nvSpPr>
            <p:spPr bwMode="auto">
              <a:xfrm>
                <a:off x="2955" y="2304"/>
                <a:ext cx="912"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020" name="Text Box 12">
              <a:extLst>
                <a:ext uri="{FF2B5EF4-FFF2-40B4-BE49-F238E27FC236}">
                  <a16:creationId xmlns:a16="http://schemas.microsoft.com/office/drawing/2014/main" id="{3A651015-7A7B-48F8-93DF-DB533392A8DC}"/>
                </a:ext>
              </a:extLst>
            </p:cNvPr>
            <p:cNvSpPr txBox="1">
              <a:spLocks noChangeArrowheads="1"/>
            </p:cNvSpPr>
            <p:nvPr/>
          </p:nvSpPr>
          <p:spPr bwMode="auto">
            <a:xfrm>
              <a:off x="864" y="2592"/>
              <a:ext cx="7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Times New Roman" panose="02020603050405020304" pitchFamily="18" charset="0"/>
                </a:rPr>
                <a:t>0</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0244" name="Oval 4">
            <a:extLst>
              <a:ext uri="{FF2B5EF4-FFF2-40B4-BE49-F238E27FC236}">
                <a16:creationId xmlns:a16="http://schemas.microsoft.com/office/drawing/2014/main" id="{86A24802-1C5E-4723-9B73-869AEAD759D1}"/>
              </a:ext>
            </a:extLst>
          </p:cNvPr>
          <p:cNvSpPr>
            <a:spLocks noChangeArrowheads="1"/>
          </p:cNvSpPr>
          <p:nvPr/>
        </p:nvSpPr>
        <p:spPr bwMode="auto">
          <a:xfrm>
            <a:off x="1295400" y="4724400"/>
            <a:ext cx="1219200" cy="12192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rgbClr val="990000"/>
                </a:solidFill>
              </a:rPr>
              <a:t>Rắn</a:t>
            </a:r>
          </a:p>
        </p:txBody>
      </p:sp>
      <p:sp>
        <p:nvSpPr>
          <p:cNvPr id="10245" name="Oval 5">
            <a:extLst>
              <a:ext uri="{FF2B5EF4-FFF2-40B4-BE49-F238E27FC236}">
                <a16:creationId xmlns:a16="http://schemas.microsoft.com/office/drawing/2014/main" id="{E098776C-44DD-4614-AF0B-8A953DC11B29}"/>
              </a:ext>
            </a:extLst>
          </p:cNvPr>
          <p:cNvSpPr>
            <a:spLocks noChangeArrowheads="1"/>
          </p:cNvSpPr>
          <p:nvPr/>
        </p:nvSpPr>
        <p:spPr bwMode="auto">
          <a:xfrm>
            <a:off x="4191000" y="838200"/>
            <a:ext cx="1219200" cy="12192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rgbClr val="990000"/>
                </a:solidFill>
              </a:rPr>
              <a:t>Khí</a:t>
            </a:r>
          </a:p>
        </p:txBody>
      </p:sp>
      <p:sp>
        <p:nvSpPr>
          <p:cNvPr id="10246" name="Oval 6">
            <a:extLst>
              <a:ext uri="{FF2B5EF4-FFF2-40B4-BE49-F238E27FC236}">
                <a16:creationId xmlns:a16="http://schemas.microsoft.com/office/drawing/2014/main" id="{BA3986AE-535F-424E-A919-C42D8D6A8EBB}"/>
              </a:ext>
            </a:extLst>
          </p:cNvPr>
          <p:cNvSpPr>
            <a:spLocks noChangeArrowheads="1"/>
          </p:cNvSpPr>
          <p:nvPr/>
        </p:nvSpPr>
        <p:spPr bwMode="auto">
          <a:xfrm>
            <a:off x="6629400" y="4724400"/>
            <a:ext cx="1219200" cy="12192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rgbClr val="990000"/>
                </a:solidFill>
              </a:rPr>
              <a:t>Lỏng</a:t>
            </a:r>
          </a:p>
        </p:txBody>
      </p:sp>
      <p:sp>
        <p:nvSpPr>
          <p:cNvPr id="10247" name="Line 7">
            <a:extLst>
              <a:ext uri="{FF2B5EF4-FFF2-40B4-BE49-F238E27FC236}">
                <a16:creationId xmlns:a16="http://schemas.microsoft.com/office/drawing/2014/main" id="{E61698A2-1E10-4EA2-8E1A-781A2F82E9E9}"/>
              </a:ext>
            </a:extLst>
          </p:cNvPr>
          <p:cNvSpPr>
            <a:spLocks noChangeShapeType="1"/>
          </p:cNvSpPr>
          <p:nvPr/>
        </p:nvSpPr>
        <p:spPr bwMode="auto">
          <a:xfrm flipV="1">
            <a:off x="1981200" y="1524000"/>
            <a:ext cx="2209800" cy="3200400"/>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Line 8">
            <a:extLst>
              <a:ext uri="{FF2B5EF4-FFF2-40B4-BE49-F238E27FC236}">
                <a16:creationId xmlns:a16="http://schemas.microsoft.com/office/drawing/2014/main" id="{B7BBA8F2-0285-425A-8D24-B19E358C461D}"/>
              </a:ext>
            </a:extLst>
          </p:cNvPr>
          <p:cNvSpPr>
            <a:spLocks noChangeShapeType="1"/>
          </p:cNvSpPr>
          <p:nvPr/>
        </p:nvSpPr>
        <p:spPr bwMode="auto">
          <a:xfrm rot="10800000" flipV="1">
            <a:off x="2362200" y="1981200"/>
            <a:ext cx="2209800" cy="3200400"/>
          </a:xfrm>
          <a:prstGeom prst="line">
            <a:avLst/>
          </a:prstGeom>
          <a:noFill/>
          <a:ln w="76200" cmpd="tri">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Text Box 9">
            <a:extLst>
              <a:ext uri="{FF2B5EF4-FFF2-40B4-BE49-F238E27FC236}">
                <a16:creationId xmlns:a16="http://schemas.microsoft.com/office/drawing/2014/main" id="{3EC5DD8D-B10C-435F-9C51-F7E9B1BFDA21}"/>
              </a:ext>
            </a:extLst>
          </p:cNvPr>
          <p:cNvSpPr txBox="1">
            <a:spLocks noChangeArrowheads="1"/>
          </p:cNvSpPr>
          <p:nvPr/>
        </p:nvSpPr>
        <p:spPr bwMode="auto">
          <a:xfrm>
            <a:off x="3581400" y="4662488"/>
            <a:ext cx="213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Times New Roman" panose="02020603050405020304" pitchFamily="18" charset="0"/>
              </a:rPr>
              <a:t>Nóng chảy</a:t>
            </a:r>
          </a:p>
        </p:txBody>
      </p:sp>
      <p:sp>
        <p:nvSpPr>
          <p:cNvPr id="10250" name="Line 10">
            <a:extLst>
              <a:ext uri="{FF2B5EF4-FFF2-40B4-BE49-F238E27FC236}">
                <a16:creationId xmlns:a16="http://schemas.microsoft.com/office/drawing/2014/main" id="{65BC5155-569E-4B99-9807-2FCF026197A0}"/>
              </a:ext>
            </a:extLst>
          </p:cNvPr>
          <p:cNvSpPr>
            <a:spLocks noChangeShapeType="1"/>
          </p:cNvSpPr>
          <p:nvPr/>
        </p:nvSpPr>
        <p:spPr bwMode="auto">
          <a:xfrm>
            <a:off x="2514600" y="5257800"/>
            <a:ext cx="4114800" cy="0"/>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Line 11">
            <a:extLst>
              <a:ext uri="{FF2B5EF4-FFF2-40B4-BE49-F238E27FC236}">
                <a16:creationId xmlns:a16="http://schemas.microsoft.com/office/drawing/2014/main" id="{DE5363DD-A712-4644-AA1D-0D4962CA5D49}"/>
              </a:ext>
            </a:extLst>
          </p:cNvPr>
          <p:cNvSpPr>
            <a:spLocks noChangeShapeType="1"/>
          </p:cNvSpPr>
          <p:nvPr/>
        </p:nvSpPr>
        <p:spPr bwMode="auto">
          <a:xfrm flipH="1">
            <a:off x="2286000" y="5715000"/>
            <a:ext cx="4495800" cy="0"/>
          </a:xfrm>
          <a:prstGeom prst="line">
            <a:avLst/>
          </a:prstGeom>
          <a:noFill/>
          <a:ln w="76200" cmpd="tri">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a:extLst>
              <a:ext uri="{FF2B5EF4-FFF2-40B4-BE49-F238E27FC236}">
                <a16:creationId xmlns:a16="http://schemas.microsoft.com/office/drawing/2014/main" id="{ED53ECFB-81F3-4012-B824-CDF48E6CCAEC}"/>
              </a:ext>
            </a:extLst>
          </p:cNvPr>
          <p:cNvSpPr>
            <a:spLocks noChangeShapeType="1"/>
          </p:cNvSpPr>
          <p:nvPr/>
        </p:nvSpPr>
        <p:spPr bwMode="auto">
          <a:xfrm flipH="1" flipV="1">
            <a:off x="5029200" y="1905000"/>
            <a:ext cx="1752600" cy="2971800"/>
          </a:xfrm>
          <a:prstGeom prst="line">
            <a:avLst/>
          </a:prstGeom>
          <a:noFill/>
          <a:ln w="76200" cmpd="tri">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a:extLst>
              <a:ext uri="{FF2B5EF4-FFF2-40B4-BE49-F238E27FC236}">
                <a16:creationId xmlns:a16="http://schemas.microsoft.com/office/drawing/2014/main" id="{645EF8B3-47E7-4FC9-840C-DE448C3C9EF1}"/>
              </a:ext>
            </a:extLst>
          </p:cNvPr>
          <p:cNvSpPr>
            <a:spLocks noChangeShapeType="1"/>
          </p:cNvSpPr>
          <p:nvPr/>
        </p:nvSpPr>
        <p:spPr bwMode="auto">
          <a:xfrm>
            <a:off x="5334000" y="1600200"/>
            <a:ext cx="1905000" cy="3200400"/>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Text Box 14">
            <a:extLst>
              <a:ext uri="{FF2B5EF4-FFF2-40B4-BE49-F238E27FC236}">
                <a16:creationId xmlns:a16="http://schemas.microsoft.com/office/drawing/2014/main" id="{C9337F96-17BD-46DF-8EF2-8A3747119B66}"/>
              </a:ext>
            </a:extLst>
          </p:cNvPr>
          <p:cNvSpPr txBox="1">
            <a:spLocks noChangeArrowheads="1"/>
          </p:cNvSpPr>
          <p:nvPr/>
        </p:nvSpPr>
        <p:spPr bwMode="auto">
          <a:xfrm>
            <a:off x="3581400" y="5729288"/>
            <a:ext cx="213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latin typeface="Times New Roman" panose="02020603050405020304" pitchFamily="18" charset="0"/>
              </a:rPr>
              <a:t>Đông đặc</a:t>
            </a:r>
          </a:p>
        </p:txBody>
      </p:sp>
      <p:sp>
        <p:nvSpPr>
          <p:cNvPr id="10255" name="Text Box 15">
            <a:extLst>
              <a:ext uri="{FF2B5EF4-FFF2-40B4-BE49-F238E27FC236}">
                <a16:creationId xmlns:a16="http://schemas.microsoft.com/office/drawing/2014/main" id="{271E3028-AB6A-4633-9AB7-0293BAE0763E}"/>
              </a:ext>
            </a:extLst>
          </p:cNvPr>
          <p:cNvSpPr txBox="1">
            <a:spLocks noChangeArrowheads="1"/>
          </p:cNvSpPr>
          <p:nvPr/>
        </p:nvSpPr>
        <p:spPr bwMode="auto">
          <a:xfrm rot="18511414" flipH="1">
            <a:off x="1721644" y="2636044"/>
            <a:ext cx="213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Times New Roman" panose="02020603050405020304" pitchFamily="18" charset="0"/>
              </a:rPr>
              <a:t>Thăng hoa</a:t>
            </a:r>
          </a:p>
        </p:txBody>
      </p:sp>
      <p:sp>
        <p:nvSpPr>
          <p:cNvPr id="10256" name="Text Box 16">
            <a:extLst>
              <a:ext uri="{FF2B5EF4-FFF2-40B4-BE49-F238E27FC236}">
                <a16:creationId xmlns:a16="http://schemas.microsoft.com/office/drawing/2014/main" id="{10F8EF3B-B29A-44AE-87BC-BCF35FF2285C}"/>
              </a:ext>
            </a:extLst>
          </p:cNvPr>
          <p:cNvSpPr txBox="1">
            <a:spLocks noChangeArrowheads="1"/>
          </p:cNvSpPr>
          <p:nvPr/>
        </p:nvSpPr>
        <p:spPr bwMode="auto">
          <a:xfrm rot="-68327637">
            <a:off x="2850357" y="3169443"/>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Times New Roman" panose="02020603050405020304" pitchFamily="18" charset="0"/>
              </a:rPr>
              <a:t>Ngưng kết </a:t>
            </a:r>
          </a:p>
        </p:txBody>
      </p:sp>
      <p:sp>
        <p:nvSpPr>
          <p:cNvPr id="10257" name="Text Box 17">
            <a:extLst>
              <a:ext uri="{FF2B5EF4-FFF2-40B4-BE49-F238E27FC236}">
                <a16:creationId xmlns:a16="http://schemas.microsoft.com/office/drawing/2014/main" id="{73F674FC-BC89-4B92-87E8-547B5B8F06C9}"/>
              </a:ext>
            </a:extLst>
          </p:cNvPr>
          <p:cNvSpPr txBox="1">
            <a:spLocks noChangeArrowheads="1"/>
          </p:cNvSpPr>
          <p:nvPr/>
        </p:nvSpPr>
        <p:spPr bwMode="auto">
          <a:xfrm rot="3445098">
            <a:off x="5441157" y="2636043"/>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Times New Roman" panose="02020603050405020304" pitchFamily="18" charset="0"/>
              </a:rPr>
              <a:t>Ngưng tụ</a:t>
            </a:r>
          </a:p>
        </p:txBody>
      </p:sp>
      <p:sp>
        <p:nvSpPr>
          <p:cNvPr id="10258" name="Text Box 18">
            <a:extLst>
              <a:ext uri="{FF2B5EF4-FFF2-40B4-BE49-F238E27FC236}">
                <a16:creationId xmlns:a16="http://schemas.microsoft.com/office/drawing/2014/main" id="{D46F6BFC-4959-4691-8FD1-5CD7F6BD14C5}"/>
              </a:ext>
            </a:extLst>
          </p:cNvPr>
          <p:cNvSpPr txBox="1">
            <a:spLocks noChangeArrowheads="1"/>
          </p:cNvSpPr>
          <p:nvPr/>
        </p:nvSpPr>
        <p:spPr bwMode="auto">
          <a:xfrm rot="3323520">
            <a:off x="4693444" y="3398044"/>
            <a:ext cx="213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latin typeface="Times New Roman" panose="02020603050405020304" pitchFamily="18" charset="0"/>
              </a:rPr>
              <a:t>Bay hơi</a:t>
            </a:r>
          </a:p>
        </p:txBody>
      </p:sp>
      <p:sp>
        <p:nvSpPr>
          <p:cNvPr id="10259" name="Text Box 19">
            <a:extLst>
              <a:ext uri="{FF2B5EF4-FFF2-40B4-BE49-F238E27FC236}">
                <a16:creationId xmlns:a16="http://schemas.microsoft.com/office/drawing/2014/main" id="{925A73CE-4D82-4720-B90C-39BBDE64F934}"/>
              </a:ext>
            </a:extLst>
          </p:cNvPr>
          <p:cNvSpPr txBox="1">
            <a:spLocks noChangeArrowheads="1"/>
          </p:cNvSpPr>
          <p:nvPr/>
        </p:nvSpPr>
        <p:spPr bwMode="auto">
          <a:xfrm>
            <a:off x="838200" y="106363"/>
            <a:ext cx="7467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a:solidFill>
                  <a:srgbClr val="0000FF"/>
                </a:solidFill>
              </a:rPr>
              <a:t>SỰ CHUYỂN THỂ CỦA CÁC CHẤT</a:t>
            </a:r>
            <a:endParaRPr lang="en-US" altLang="en-US" sz="3200">
              <a:solidFill>
                <a:srgbClr val="0000FF"/>
              </a:solidFill>
            </a:endParaRPr>
          </a:p>
        </p:txBody>
      </p:sp>
      <p:sp>
        <p:nvSpPr>
          <p:cNvPr id="10260" name="AutoShape 20">
            <a:hlinkClick r:id="" action="ppaction://hlinkshowjump?jump=previousslide" highlightClick="1"/>
            <a:extLst>
              <a:ext uri="{FF2B5EF4-FFF2-40B4-BE49-F238E27FC236}">
                <a16:creationId xmlns:a16="http://schemas.microsoft.com/office/drawing/2014/main" id="{1132C307-B2AC-455B-984D-E1B247A1E917}"/>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261" name="AutoShape 21">
            <a:hlinkClick r:id="" action="ppaction://hlinkshowjump?jump=nextslide" highlightClick="1"/>
            <a:extLst>
              <a:ext uri="{FF2B5EF4-FFF2-40B4-BE49-F238E27FC236}">
                <a16:creationId xmlns:a16="http://schemas.microsoft.com/office/drawing/2014/main" id="{592F062F-6EDA-4D68-8F5B-DE71EA65C806}"/>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59"/>
                                        </p:tgtEl>
                                        <p:attrNameLst>
                                          <p:attrName>style.visibility</p:attrName>
                                        </p:attrNameLst>
                                      </p:cBhvr>
                                      <p:to>
                                        <p:strVal val="visible"/>
                                      </p:to>
                                    </p:set>
                                    <p:anim calcmode="lin" valueType="num">
                                      <p:cBhvr additive="base">
                                        <p:cTn id="7" dur="500" fill="hold"/>
                                        <p:tgtEl>
                                          <p:spTgt spid="10259"/>
                                        </p:tgtEl>
                                        <p:attrNameLst>
                                          <p:attrName>ppt_x</p:attrName>
                                        </p:attrNameLst>
                                      </p:cBhvr>
                                      <p:tavLst>
                                        <p:tav tm="0">
                                          <p:val>
                                            <p:strVal val="#ppt_x"/>
                                          </p:val>
                                        </p:tav>
                                        <p:tav tm="100000">
                                          <p:val>
                                            <p:strVal val="#ppt_x"/>
                                          </p:val>
                                        </p:tav>
                                      </p:tavLst>
                                    </p:anim>
                                    <p:anim calcmode="lin" valueType="num">
                                      <p:cBhvr additive="base">
                                        <p:cTn id="8" dur="500" fill="hold"/>
                                        <p:tgtEl>
                                          <p:spTgt spid="102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additive="base">
                                        <p:cTn id="13" dur="500" fill="hold"/>
                                        <p:tgtEl>
                                          <p:spTgt spid="10250"/>
                                        </p:tgtEl>
                                        <p:attrNameLst>
                                          <p:attrName>ppt_x</p:attrName>
                                        </p:attrNameLst>
                                      </p:cBhvr>
                                      <p:tavLst>
                                        <p:tav tm="0">
                                          <p:val>
                                            <p:strVal val="0-#ppt_w/2"/>
                                          </p:val>
                                        </p:tav>
                                        <p:tav tm="100000">
                                          <p:val>
                                            <p:strVal val="#ppt_x"/>
                                          </p:val>
                                        </p:tav>
                                      </p:tavLst>
                                    </p:anim>
                                    <p:anim calcmode="lin" valueType="num">
                                      <p:cBhvr additive="base">
                                        <p:cTn id="14"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9"/>
                                        </p:tgtEl>
                                        <p:attrNameLst>
                                          <p:attrName>style.visibility</p:attrName>
                                        </p:attrNameLst>
                                      </p:cBhvr>
                                      <p:to>
                                        <p:strVal val="visible"/>
                                      </p:to>
                                    </p:set>
                                    <p:anim calcmode="lin" valueType="num">
                                      <p:cBhvr additive="base">
                                        <p:cTn id="19" dur="500" fill="hold"/>
                                        <p:tgtEl>
                                          <p:spTgt spid="10249"/>
                                        </p:tgtEl>
                                        <p:attrNameLst>
                                          <p:attrName>ppt_x</p:attrName>
                                        </p:attrNameLst>
                                      </p:cBhvr>
                                      <p:tavLst>
                                        <p:tav tm="0">
                                          <p:val>
                                            <p:strVal val="0-#ppt_w/2"/>
                                          </p:val>
                                        </p:tav>
                                        <p:tav tm="100000">
                                          <p:val>
                                            <p:strVal val="#ppt_x"/>
                                          </p:val>
                                        </p:tav>
                                      </p:tavLst>
                                    </p:anim>
                                    <p:anim calcmode="lin" valueType="num">
                                      <p:cBhvr additive="base">
                                        <p:cTn id="20" dur="500" fill="hold"/>
                                        <p:tgtEl>
                                          <p:spTgt spid="1024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0251"/>
                                        </p:tgtEl>
                                        <p:attrNameLst>
                                          <p:attrName>style.visibility</p:attrName>
                                        </p:attrNameLst>
                                      </p:cBhvr>
                                      <p:to>
                                        <p:strVal val="visible"/>
                                      </p:to>
                                    </p:set>
                                    <p:anim calcmode="lin" valueType="num">
                                      <p:cBhvr additive="base">
                                        <p:cTn id="25" dur="500" fill="hold"/>
                                        <p:tgtEl>
                                          <p:spTgt spid="10251"/>
                                        </p:tgtEl>
                                        <p:attrNameLst>
                                          <p:attrName>ppt_x</p:attrName>
                                        </p:attrNameLst>
                                      </p:cBhvr>
                                      <p:tavLst>
                                        <p:tav tm="0">
                                          <p:val>
                                            <p:strVal val="1+#ppt_w/2"/>
                                          </p:val>
                                        </p:tav>
                                        <p:tav tm="100000">
                                          <p:val>
                                            <p:strVal val="#ppt_x"/>
                                          </p:val>
                                        </p:tav>
                                      </p:tavLst>
                                    </p:anim>
                                    <p:anim calcmode="lin" valueType="num">
                                      <p:cBhvr additive="base">
                                        <p:cTn id="26" dur="500" fill="hold"/>
                                        <p:tgtEl>
                                          <p:spTgt spid="1025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254"/>
                                        </p:tgtEl>
                                        <p:attrNameLst>
                                          <p:attrName>style.visibility</p:attrName>
                                        </p:attrNameLst>
                                      </p:cBhvr>
                                      <p:to>
                                        <p:strVal val="visible"/>
                                      </p:to>
                                    </p:set>
                                    <p:anim calcmode="lin" valueType="num">
                                      <p:cBhvr additive="base">
                                        <p:cTn id="31" dur="500" fill="hold"/>
                                        <p:tgtEl>
                                          <p:spTgt spid="10254"/>
                                        </p:tgtEl>
                                        <p:attrNameLst>
                                          <p:attrName>ppt_x</p:attrName>
                                        </p:attrNameLst>
                                      </p:cBhvr>
                                      <p:tavLst>
                                        <p:tav tm="0">
                                          <p:val>
                                            <p:strVal val="1+#ppt_w/2"/>
                                          </p:val>
                                        </p:tav>
                                        <p:tav tm="100000">
                                          <p:val>
                                            <p:strVal val="#ppt_x"/>
                                          </p:val>
                                        </p:tav>
                                      </p:tavLst>
                                    </p:anim>
                                    <p:anim calcmode="lin" valueType="num">
                                      <p:cBhvr additive="base">
                                        <p:cTn id="32" dur="500" fill="hold"/>
                                        <p:tgtEl>
                                          <p:spTgt spid="1025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252"/>
                                        </p:tgtEl>
                                        <p:attrNameLst>
                                          <p:attrName>style.visibility</p:attrName>
                                        </p:attrNameLst>
                                      </p:cBhvr>
                                      <p:to>
                                        <p:strVal val="visible"/>
                                      </p:to>
                                    </p:set>
                                    <p:anim calcmode="lin" valueType="num">
                                      <p:cBhvr additive="base">
                                        <p:cTn id="37" dur="500" fill="hold"/>
                                        <p:tgtEl>
                                          <p:spTgt spid="10252"/>
                                        </p:tgtEl>
                                        <p:attrNameLst>
                                          <p:attrName>ppt_x</p:attrName>
                                        </p:attrNameLst>
                                      </p:cBhvr>
                                      <p:tavLst>
                                        <p:tav tm="0">
                                          <p:val>
                                            <p:strVal val="#ppt_x"/>
                                          </p:val>
                                        </p:tav>
                                        <p:tav tm="100000">
                                          <p:val>
                                            <p:strVal val="#ppt_x"/>
                                          </p:val>
                                        </p:tav>
                                      </p:tavLst>
                                    </p:anim>
                                    <p:anim calcmode="lin" valueType="num">
                                      <p:cBhvr additive="base">
                                        <p:cTn id="38" dur="500" fill="hold"/>
                                        <p:tgtEl>
                                          <p:spTgt spid="1025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10258"/>
                                        </p:tgtEl>
                                        <p:attrNameLst>
                                          <p:attrName>style.visibility</p:attrName>
                                        </p:attrNameLst>
                                      </p:cBhvr>
                                      <p:to>
                                        <p:strVal val="visible"/>
                                      </p:to>
                                    </p:set>
                                    <p:anim calcmode="lin" valueType="num">
                                      <p:cBhvr additive="base">
                                        <p:cTn id="43" dur="500" fill="hold"/>
                                        <p:tgtEl>
                                          <p:spTgt spid="10258"/>
                                        </p:tgtEl>
                                        <p:attrNameLst>
                                          <p:attrName>ppt_x</p:attrName>
                                        </p:attrNameLst>
                                      </p:cBhvr>
                                      <p:tavLst>
                                        <p:tav tm="0">
                                          <p:val>
                                            <p:strVal val="1+#ppt_w/2"/>
                                          </p:val>
                                        </p:tav>
                                        <p:tav tm="100000">
                                          <p:val>
                                            <p:strVal val="#ppt_x"/>
                                          </p:val>
                                        </p:tav>
                                      </p:tavLst>
                                    </p:anim>
                                    <p:anim calcmode="lin" valueType="num">
                                      <p:cBhvr additive="base">
                                        <p:cTn id="44" dur="500" fill="hold"/>
                                        <p:tgtEl>
                                          <p:spTgt spid="1025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9" fill="hold" nodeType="clickEffect">
                                  <p:stCondLst>
                                    <p:cond delay="0"/>
                                  </p:stCondLst>
                                  <p:childTnLst>
                                    <p:set>
                                      <p:cBhvr>
                                        <p:cTn id="48" dur="1" fill="hold">
                                          <p:stCondLst>
                                            <p:cond delay="0"/>
                                          </p:stCondLst>
                                        </p:cTn>
                                        <p:tgtEl>
                                          <p:spTgt spid="10253"/>
                                        </p:tgtEl>
                                        <p:attrNameLst>
                                          <p:attrName>style.visibility</p:attrName>
                                        </p:attrNameLst>
                                      </p:cBhvr>
                                      <p:to>
                                        <p:strVal val="visible"/>
                                      </p:to>
                                    </p:set>
                                    <p:anim calcmode="lin" valueType="num">
                                      <p:cBhvr additive="base">
                                        <p:cTn id="49" dur="500" fill="hold"/>
                                        <p:tgtEl>
                                          <p:spTgt spid="10253"/>
                                        </p:tgtEl>
                                        <p:attrNameLst>
                                          <p:attrName>ppt_x</p:attrName>
                                        </p:attrNameLst>
                                      </p:cBhvr>
                                      <p:tavLst>
                                        <p:tav tm="0">
                                          <p:val>
                                            <p:strVal val="0-#ppt_w/2"/>
                                          </p:val>
                                        </p:tav>
                                        <p:tav tm="100000">
                                          <p:val>
                                            <p:strVal val="#ppt_x"/>
                                          </p:val>
                                        </p:tav>
                                      </p:tavLst>
                                    </p:anim>
                                    <p:anim calcmode="lin" valueType="num">
                                      <p:cBhvr additive="base">
                                        <p:cTn id="50" dur="500" fill="hold"/>
                                        <p:tgtEl>
                                          <p:spTgt spid="10253"/>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10257"/>
                                        </p:tgtEl>
                                        <p:attrNameLst>
                                          <p:attrName>style.visibility</p:attrName>
                                        </p:attrNameLst>
                                      </p:cBhvr>
                                      <p:to>
                                        <p:strVal val="visible"/>
                                      </p:to>
                                    </p:set>
                                    <p:anim calcmode="lin" valueType="num">
                                      <p:cBhvr additive="base">
                                        <p:cTn id="55" dur="500" fill="hold"/>
                                        <p:tgtEl>
                                          <p:spTgt spid="10257"/>
                                        </p:tgtEl>
                                        <p:attrNameLst>
                                          <p:attrName>ppt_x</p:attrName>
                                        </p:attrNameLst>
                                      </p:cBhvr>
                                      <p:tavLst>
                                        <p:tav tm="0">
                                          <p:val>
                                            <p:strVal val="0-#ppt_w/2"/>
                                          </p:val>
                                        </p:tav>
                                        <p:tav tm="100000">
                                          <p:val>
                                            <p:strVal val="#ppt_x"/>
                                          </p:val>
                                        </p:tav>
                                      </p:tavLst>
                                    </p:anim>
                                    <p:anim calcmode="lin" valueType="num">
                                      <p:cBhvr additive="base">
                                        <p:cTn id="56" dur="500" fill="hold"/>
                                        <p:tgtEl>
                                          <p:spTgt spid="10257"/>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2" fill="hold" nodeType="clickEffect">
                                  <p:stCondLst>
                                    <p:cond delay="0"/>
                                  </p:stCondLst>
                                  <p:childTnLst>
                                    <p:set>
                                      <p:cBhvr>
                                        <p:cTn id="60" dur="1" fill="hold">
                                          <p:stCondLst>
                                            <p:cond delay="0"/>
                                          </p:stCondLst>
                                        </p:cTn>
                                        <p:tgtEl>
                                          <p:spTgt spid="10247"/>
                                        </p:tgtEl>
                                        <p:attrNameLst>
                                          <p:attrName>style.visibility</p:attrName>
                                        </p:attrNameLst>
                                      </p:cBhvr>
                                      <p:to>
                                        <p:strVal val="visible"/>
                                      </p:to>
                                    </p:set>
                                    <p:anim calcmode="lin" valueType="num">
                                      <p:cBhvr additive="base">
                                        <p:cTn id="61" dur="500" fill="hold"/>
                                        <p:tgtEl>
                                          <p:spTgt spid="10247"/>
                                        </p:tgtEl>
                                        <p:attrNameLst>
                                          <p:attrName>ppt_x</p:attrName>
                                        </p:attrNameLst>
                                      </p:cBhvr>
                                      <p:tavLst>
                                        <p:tav tm="0">
                                          <p:val>
                                            <p:strVal val="0-#ppt_w/2"/>
                                          </p:val>
                                        </p:tav>
                                        <p:tav tm="100000">
                                          <p:val>
                                            <p:strVal val="#ppt_x"/>
                                          </p:val>
                                        </p:tav>
                                      </p:tavLst>
                                    </p:anim>
                                    <p:anim calcmode="lin" valueType="num">
                                      <p:cBhvr additive="base">
                                        <p:cTn id="62"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2" fill="hold" grpId="0" nodeType="clickEffect">
                                  <p:stCondLst>
                                    <p:cond delay="0"/>
                                  </p:stCondLst>
                                  <p:childTnLst>
                                    <p:set>
                                      <p:cBhvr>
                                        <p:cTn id="66" dur="1" fill="hold">
                                          <p:stCondLst>
                                            <p:cond delay="0"/>
                                          </p:stCondLst>
                                        </p:cTn>
                                        <p:tgtEl>
                                          <p:spTgt spid="10255"/>
                                        </p:tgtEl>
                                        <p:attrNameLst>
                                          <p:attrName>style.visibility</p:attrName>
                                        </p:attrNameLst>
                                      </p:cBhvr>
                                      <p:to>
                                        <p:strVal val="visible"/>
                                      </p:to>
                                    </p:set>
                                    <p:anim calcmode="lin" valueType="num">
                                      <p:cBhvr additive="base">
                                        <p:cTn id="67" dur="500" fill="hold"/>
                                        <p:tgtEl>
                                          <p:spTgt spid="10255"/>
                                        </p:tgtEl>
                                        <p:attrNameLst>
                                          <p:attrName>ppt_x</p:attrName>
                                        </p:attrNameLst>
                                      </p:cBhvr>
                                      <p:tavLst>
                                        <p:tav tm="0">
                                          <p:val>
                                            <p:strVal val="0-#ppt_w/2"/>
                                          </p:val>
                                        </p:tav>
                                        <p:tav tm="100000">
                                          <p:val>
                                            <p:strVal val="#ppt_x"/>
                                          </p:val>
                                        </p:tav>
                                      </p:tavLst>
                                    </p:anim>
                                    <p:anim calcmode="lin" valueType="num">
                                      <p:cBhvr additive="base">
                                        <p:cTn id="68" dur="500" fill="hold"/>
                                        <p:tgtEl>
                                          <p:spTgt spid="1025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3" fill="hold" nodeType="clickEffect">
                                  <p:stCondLst>
                                    <p:cond delay="0"/>
                                  </p:stCondLst>
                                  <p:childTnLst>
                                    <p:set>
                                      <p:cBhvr>
                                        <p:cTn id="72" dur="1" fill="hold">
                                          <p:stCondLst>
                                            <p:cond delay="0"/>
                                          </p:stCondLst>
                                        </p:cTn>
                                        <p:tgtEl>
                                          <p:spTgt spid="10248"/>
                                        </p:tgtEl>
                                        <p:attrNameLst>
                                          <p:attrName>style.visibility</p:attrName>
                                        </p:attrNameLst>
                                      </p:cBhvr>
                                      <p:to>
                                        <p:strVal val="visible"/>
                                      </p:to>
                                    </p:set>
                                    <p:anim calcmode="lin" valueType="num">
                                      <p:cBhvr additive="base">
                                        <p:cTn id="73" dur="500" fill="hold"/>
                                        <p:tgtEl>
                                          <p:spTgt spid="10248"/>
                                        </p:tgtEl>
                                        <p:attrNameLst>
                                          <p:attrName>ppt_x</p:attrName>
                                        </p:attrNameLst>
                                      </p:cBhvr>
                                      <p:tavLst>
                                        <p:tav tm="0">
                                          <p:val>
                                            <p:strVal val="1+#ppt_w/2"/>
                                          </p:val>
                                        </p:tav>
                                        <p:tav tm="100000">
                                          <p:val>
                                            <p:strVal val="#ppt_x"/>
                                          </p:val>
                                        </p:tav>
                                      </p:tavLst>
                                    </p:anim>
                                    <p:anim calcmode="lin" valueType="num">
                                      <p:cBhvr additive="base">
                                        <p:cTn id="74" dur="500" fill="hold"/>
                                        <p:tgtEl>
                                          <p:spTgt spid="10248"/>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3" fill="hold" grpId="0" nodeType="clickEffect">
                                  <p:stCondLst>
                                    <p:cond delay="0"/>
                                  </p:stCondLst>
                                  <p:childTnLst>
                                    <p:set>
                                      <p:cBhvr>
                                        <p:cTn id="78" dur="1" fill="hold">
                                          <p:stCondLst>
                                            <p:cond delay="0"/>
                                          </p:stCondLst>
                                        </p:cTn>
                                        <p:tgtEl>
                                          <p:spTgt spid="10256"/>
                                        </p:tgtEl>
                                        <p:attrNameLst>
                                          <p:attrName>style.visibility</p:attrName>
                                        </p:attrNameLst>
                                      </p:cBhvr>
                                      <p:to>
                                        <p:strVal val="visible"/>
                                      </p:to>
                                    </p:set>
                                    <p:anim calcmode="lin" valueType="num">
                                      <p:cBhvr additive="base">
                                        <p:cTn id="79" dur="500" fill="hold"/>
                                        <p:tgtEl>
                                          <p:spTgt spid="10256"/>
                                        </p:tgtEl>
                                        <p:attrNameLst>
                                          <p:attrName>ppt_x</p:attrName>
                                        </p:attrNameLst>
                                      </p:cBhvr>
                                      <p:tavLst>
                                        <p:tav tm="0">
                                          <p:val>
                                            <p:strVal val="1+#ppt_w/2"/>
                                          </p:val>
                                        </p:tav>
                                        <p:tav tm="100000">
                                          <p:val>
                                            <p:strVal val="#ppt_x"/>
                                          </p:val>
                                        </p:tav>
                                      </p:tavLst>
                                    </p:anim>
                                    <p:anim calcmode="lin" valueType="num">
                                      <p:cBhvr additive="base">
                                        <p:cTn id="80" dur="500" fill="hold"/>
                                        <p:tgtEl>
                                          <p:spTgt spid="102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54" grpId="0"/>
      <p:bldP spid="10255" grpId="0"/>
      <p:bldP spid="10256" grpId="0"/>
      <p:bldP spid="10257" grpId="0"/>
      <p:bldP spid="10258" grpId="0"/>
      <p:bldP spid="102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B7C40A3-AC27-4B0A-900C-2D40E0690276}"/>
              </a:ext>
            </a:extLst>
          </p:cNvPr>
          <p:cNvSpPr txBox="1">
            <a:spLocks noChangeArrowheads="1"/>
          </p:cNvSpPr>
          <p:nvPr/>
        </p:nvSpPr>
        <p:spPr bwMode="auto">
          <a:xfrm>
            <a:off x="762000" y="1266825"/>
            <a:ext cx="7696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rPr>
              <a:t>- Quá trình chuyển từ thể rắn sang thể lỏng của các chất gọi là sự nóng chảy. </a:t>
            </a:r>
          </a:p>
          <a:p>
            <a:r>
              <a:rPr lang="en-US" altLang="en-US" sz="2400">
                <a:latin typeface="Times New Roman" panose="02020603050405020304" pitchFamily="18" charset="0"/>
              </a:rPr>
              <a:t>- Quá trình chuyển ngược từ thể lỏng sang thể rắn của các chất gọi là sự đông đặc.</a:t>
            </a:r>
            <a:endParaRPr lang="en-US" altLang="en-US" sz="2400">
              <a:solidFill>
                <a:srgbClr val="0066FF"/>
              </a:solidFill>
              <a:latin typeface="Times New Roman" panose="02020603050405020304" pitchFamily="18" charset="0"/>
            </a:endParaRPr>
          </a:p>
        </p:txBody>
      </p:sp>
      <p:sp>
        <p:nvSpPr>
          <p:cNvPr id="40963" name="Text Box 3">
            <a:extLst>
              <a:ext uri="{FF2B5EF4-FFF2-40B4-BE49-F238E27FC236}">
                <a16:creationId xmlns:a16="http://schemas.microsoft.com/office/drawing/2014/main" id="{4EE93519-BE19-487D-BCC6-B4F74FC979F7}"/>
              </a:ext>
            </a:extLst>
          </p:cNvPr>
          <p:cNvSpPr txBox="1">
            <a:spLocks noChangeArrowheads="1"/>
          </p:cNvSpPr>
          <p:nvPr/>
        </p:nvSpPr>
        <p:spPr bwMode="auto">
          <a:xfrm>
            <a:off x="304800" y="304800"/>
            <a:ext cx="594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u="sng">
                <a:solidFill>
                  <a:srgbClr val="FF3300"/>
                </a:solidFill>
                <a:latin typeface="Times New Roman" panose="02020603050405020304" pitchFamily="18" charset="0"/>
              </a:rPr>
              <a:t>I. SỰ NÓNG CHẢY</a:t>
            </a:r>
            <a:endParaRPr lang="en-US" altLang="en-US" sz="3200" b="1">
              <a:solidFill>
                <a:srgbClr val="FF3300"/>
              </a:solidFill>
              <a:latin typeface="Times New Roman" panose="02020603050405020304" pitchFamily="18" charset="0"/>
            </a:endParaRPr>
          </a:p>
        </p:txBody>
      </p:sp>
      <p:sp>
        <p:nvSpPr>
          <p:cNvPr id="40998" name="AutoShape 38">
            <a:hlinkClick r:id="" action="ppaction://hlinkshowjump?jump=previousslide" highlightClick="1"/>
            <a:extLst>
              <a:ext uri="{FF2B5EF4-FFF2-40B4-BE49-F238E27FC236}">
                <a16:creationId xmlns:a16="http://schemas.microsoft.com/office/drawing/2014/main" id="{6005AAAD-7427-4BD5-8AE8-D64F6F7255FF}"/>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0999" name="AutoShape 39">
            <a:hlinkClick r:id="" action="ppaction://hlinkshowjump?jump=nextslide" highlightClick="1"/>
            <a:extLst>
              <a:ext uri="{FF2B5EF4-FFF2-40B4-BE49-F238E27FC236}">
                <a16:creationId xmlns:a16="http://schemas.microsoft.com/office/drawing/2014/main" id="{A82A4D24-AAAB-457F-8FEE-23F37F818877}"/>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ppt_x"/>
                                          </p:val>
                                        </p:tav>
                                        <p:tav tm="100000">
                                          <p:val>
                                            <p:strVal val="#ppt_x"/>
                                          </p:val>
                                        </p:tav>
                                      </p:tavLst>
                                    </p:anim>
                                    <p:anim calcmode="lin" valueType="num">
                                      <p:cBhvr additive="base">
                                        <p:cTn id="8" dur="500" fill="hold"/>
                                        <p:tgtEl>
                                          <p:spTgt spid="409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2"/>
                                        </p:tgtEl>
                                        <p:attrNameLst>
                                          <p:attrName>style.visibility</p:attrName>
                                        </p:attrNameLst>
                                      </p:cBhvr>
                                      <p:to>
                                        <p:strVal val="visible"/>
                                      </p:to>
                                    </p:set>
                                    <p:anim calcmode="lin" valueType="num">
                                      <p:cBhvr additive="base">
                                        <p:cTn id="13" dur="500" fill="hold"/>
                                        <p:tgtEl>
                                          <p:spTgt spid="40962"/>
                                        </p:tgtEl>
                                        <p:attrNameLst>
                                          <p:attrName>ppt_x</p:attrName>
                                        </p:attrNameLst>
                                      </p:cBhvr>
                                      <p:tavLst>
                                        <p:tav tm="0">
                                          <p:val>
                                            <p:strVal val="#ppt_x"/>
                                          </p:val>
                                        </p:tav>
                                        <p:tav tm="100000">
                                          <p:val>
                                            <p:strVal val="#ppt_x"/>
                                          </p:val>
                                        </p:tav>
                                      </p:tavLst>
                                    </p:anim>
                                    <p:anim calcmode="lin" valueType="num">
                                      <p:cBhvr additive="base">
                                        <p:cTn id="14"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ADFE4FC7-7402-4B73-998A-1B2CCC1E6515}"/>
              </a:ext>
            </a:extLst>
          </p:cNvPr>
          <p:cNvSpPr txBox="1">
            <a:spLocks noChangeArrowheads="1"/>
          </p:cNvSpPr>
          <p:nvPr/>
        </p:nvSpPr>
        <p:spPr bwMode="auto">
          <a:xfrm>
            <a:off x="381000" y="228600"/>
            <a:ext cx="594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u="sng">
                <a:solidFill>
                  <a:srgbClr val="FF3300"/>
                </a:solidFill>
                <a:latin typeface="Times New Roman" panose="02020603050405020304" pitchFamily="18" charset="0"/>
              </a:rPr>
              <a:t>I. SỰ NÓNG CHẢY</a:t>
            </a:r>
            <a:endParaRPr lang="en-US" altLang="en-US" sz="3200" b="1">
              <a:solidFill>
                <a:srgbClr val="FF3300"/>
              </a:solidFill>
              <a:latin typeface="Times New Roman" panose="02020603050405020304" pitchFamily="18" charset="0"/>
            </a:endParaRPr>
          </a:p>
        </p:txBody>
      </p:sp>
      <p:sp>
        <p:nvSpPr>
          <p:cNvPr id="61443" name="Text Box 3">
            <a:extLst>
              <a:ext uri="{FF2B5EF4-FFF2-40B4-BE49-F238E27FC236}">
                <a16:creationId xmlns:a16="http://schemas.microsoft.com/office/drawing/2014/main" id="{6B6CCA22-1872-4C28-8124-711AD22687AB}"/>
              </a:ext>
            </a:extLst>
          </p:cNvPr>
          <p:cNvSpPr txBox="1">
            <a:spLocks noChangeArrowheads="1"/>
          </p:cNvSpPr>
          <p:nvPr/>
        </p:nvSpPr>
        <p:spPr bwMode="auto">
          <a:xfrm>
            <a:off x="609600" y="760413"/>
            <a:ext cx="8458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990000"/>
                </a:solidFill>
              </a:rPr>
              <a:t>1. </a:t>
            </a:r>
            <a:r>
              <a:rPr lang="en-US" altLang="en-US" sz="2800" b="1" u="sng">
                <a:solidFill>
                  <a:srgbClr val="990000"/>
                </a:solidFill>
                <a:latin typeface="Times New Roman" panose="02020603050405020304" pitchFamily="18" charset="0"/>
              </a:rPr>
              <a:t>Thí nghiệm</a:t>
            </a:r>
            <a:endParaRPr lang="en-US" altLang="en-US" sz="2800" u="sng">
              <a:solidFill>
                <a:srgbClr val="990000"/>
              </a:solidFill>
              <a:latin typeface="Times New Roman" panose="02020603050405020304" pitchFamily="18" charset="0"/>
            </a:endParaRPr>
          </a:p>
          <a:p>
            <a:r>
              <a:rPr lang="en-US" altLang="en-US" sz="2800">
                <a:latin typeface="Times New Roman" panose="02020603050405020304" pitchFamily="18" charset="0"/>
              </a:rPr>
              <a:t>a. Đun nóng chảy một số chất rắn. Ta được đồ thị biểu diễn sự biến thiên nhiệt độ của theo thời gian</a:t>
            </a:r>
          </a:p>
        </p:txBody>
      </p:sp>
      <p:sp>
        <p:nvSpPr>
          <p:cNvPr id="61444" name="Text Box 4">
            <a:hlinkClick r:id="rId2" action="ppaction://hlinkfile"/>
            <a:extLst>
              <a:ext uri="{FF2B5EF4-FFF2-40B4-BE49-F238E27FC236}">
                <a16:creationId xmlns:a16="http://schemas.microsoft.com/office/drawing/2014/main" id="{A4FD7BDC-5C76-4F0E-AD06-FB59260278FD}"/>
              </a:ext>
            </a:extLst>
          </p:cNvPr>
          <p:cNvSpPr txBox="1">
            <a:spLocks noChangeArrowheads="1"/>
          </p:cNvSpPr>
          <p:nvPr/>
        </p:nvSpPr>
        <p:spPr bwMode="auto">
          <a:xfrm>
            <a:off x="8613775" y="6448425"/>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GT</a:t>
            </a:r>
          </a:p>
        </p:txBody>
      </p:sp>
      <p:grpSp>
        <p:nvGrpSpPr>
          <p:cNvPr id="61445" name="Group 5">
            <a:extLst>
              <a:ext uri="{FF2B5EF4-FFF2-40B4-BE49-F238E27FC236}">
                <a16:creationId xmlns:a16="http://schemas.microsoft.com/office/drawing/2014/main" id="{3DE6EC73-326F-45FA-B3D7-2E30C422B9AA}"/>
              </a:ext>
            </a:extLst>
          </p:cNvPr>
          <p:cNvGrpSpPr>
            <a:grpSpLocks/>
          </p:cNvGrpSpPr>
          <p:nvPr/>
        </p:nvGrpSpPr>
        <p:grpSpPr bwMode="auto">
          <a:xfrm>
            <a:off x="0" y="2514600"/>
            <a:ext cx="4648200" cy="4024313"/>
            <a:chOff x="0" y="1584"/>
            <a:chExt cx="2928" cy="2535"/>
          </a:xfrm>
        </p:grpSpPr>
        <p:pic>
          <p:nvPicPr>
            <p:cNvPr id="61446" name="Picture 6">
              <a:extLst>
                <a:ext uri="{FF2B5EF4-FFF2-40B4-BE49-F238E27FC236}">
                  <a16:creationId xmlns:a16="http://schemas.microsoft.com/office/drawing/2014/main" id="{00C5351E-C4CD-48F7-8679-E03B3C6C3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4"/>
              <a:ext cx="2928" cy="2288"/>
            </a:xfrm>
            <a:prstGeom prst="rect">
              <a:avLst/>
            </a:prstGeom>
            <a:noFill/>
            <a:extLst>
              <a:ext uri="{909E8E84-426E-40DD-AFC4-6F175D3DCCD1}">
                <a14:hiddenFill xmlns:a14="http://schemas.microsoft.com/office/drawing/2010/main">
                  <a:solidFill>
                    <a:srgbClr val="FFFFFF"/>
                  </a:solidFill>
                </a14:hiddenFill>
              </a:ext>
            </a:extLst>
          </p:spPr>
        </p:pic>
        <p:sp>
          <p:nvSpPr>
            <p:cNvPr id="61447" name="Text Box 7">
              <a:extLst>
                <a:ext uri="{FF2B5EF4-FFF2-40B4-BE49-F238E27FC236}">
                  <a16:creationId xmlns:a16="http://schemas.microsoft.com/office/drawing/2014/main" id="{7F2D3C29-3FE1-4672-9CF7-6AD5F8C1F46A}"/>
                </a:ext>
              </a:extLst>
            </p:cNvPr>
            <p:cNvSpPr txBox="1">
              <a:spLocks noChangeArrowheads="1"/>
            </p:cNvSpPr>
            <p:nvPr/>
          </p:nvSpPr>
          <p:spPr bwMode="auto">
            <a:xfrm>
              <a:off x="902" y="3888"/>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u="sng">
                  <a:solidFill>
                    <a:srgbClr val="0000FF"/>
                  </a:solidFill>
                </a:rPr>
                <a:t>(Nhôm)</a:t>
              </a:r>
            </a:p>
          </p:txBody>
        </p:sp>
      </p:grpSp>
      <p:grpSp>
        <p:nvGrpSpPr>
          <p:cNvPr id="61448" name="Group 8">
            <a:extLst>
              <a:ext uri="{FF2B5EF4-FFF2-40B4-BE49-F238E27FC236}">
                <a16:creationId xmlns:a16="http://schemas.microsoft.com/office/drawing/2014/main" id="{152E33ED-007C-40FE-91EA-598EB390EBB2}"/>
              </a:ext>
            </a:extLst>
          </p:cNvPr>
          <p:cNvGrpSpPr>
            <a:grpSpLocks/>
          </p:cNvGrpSpPr>
          <p:nvPr/>
        </p:nvGrpSpPr>
        <p:grpSpPr bwMode="auto">
          <a:xfrm>
            <a:off x="4267200" y="2524125"/>
            <a:ext cx="4800600" cy="4029075"/>
            <a:chOff x="2688" y="1590"/>
            <a:chExt cx="3024" cy="2538"/>
          </a:xfrm>
        </p:grpSpPr>
        <p:pic>
          <p:nvPicPr>
            <p:cNvPr id="61449" name="Picture 9">
              <a:extLst>
                <a:ext uri="{FF2B5EF4-FFF2-40B4-BE49-F238E27FC236}">
                  <a16:creationId xmlns:a16="http://schemas.microsoft.com/office/drawing/2014/main" id="{4EE5B29C-4D9C-46DF-88BF-1367CDDD2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1590"/>
              <a:ext cx="3024" cy="2154"/>
            </a:xfrm>
            <a:prstGeom prst="rect">
              <a:avLst/>
            </a:prstGeom>
            <a:noFill/>
            <a:extLst>
              <a:ext uri="{909E8E84-426E-40DD-AFC4-6F175D3DCCD1}">
                <a14:hiddenFill xmlns:a14="http://schemas.microsoft.com/office/drawing/2010/main">
                  <a:solidFill>
                    <a:srgbClr val="FFFFFF"/>
                  </a:solidFill>
                </a14:hiddenFill>
              </a:ext>
            </a:extLst>
          </p:spPr>
        </p:pic>
        <p:sp>
          <p:nvSpPr>
            <p:cNvPr id="61450" name="Text Box 10">
              <a:extLst>
                <a:ext uri="{FF2B5EF4-FFF2-40B4-BE49-F238E27FC236}">
                  <a16:creationId xmlns:a16="http://schemas.microsoft.com/office/drawing/2014/main" id="{32921673-2351-48B5-A3A1-0292DC54FECC}"/>
                </a:ext>
              </a:extLst>
            </p:cNvPr>
            <p:cNvSpPr txBox="1">
              <a:spLocks noChangeArrowheads="1"/>
            </p:cNvSpPr>
            <p:nvPr/>
          </p:nvSpPr>
          <p:spPr bwMode="auto">
            <a:xfrm>
              <a:off x="3744" y="3897"/>
              <a:ext cx="7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u="sng">
                  <a:solidFill>
                    <a:srgbClr val="0000FF"/>
                  </a:solidFill>
                </a:rPr>
                <a:t>(Nước đá)</a:t>
              </a:r>
            </a:p>
          </p:txBody>
        </p:sp>
      </p:grpSp>
      <p:sp>
        <p:nvSpPr>
          <p:cNvPr id="61451" name="AutoShape 11">
            <a:hlinkClick r:id="" action="ppaction://hlinkshowjump?jump=previousslide" highlightClick="1"/>
            <a:extLst>
              <a:ext uri="{FF2B5EF4-FFF2-40B4-BE49-F238E27FC236}">
                <a16:creationId xmlns:a16="http://schemas.microsoft.com/office/drawing/2014/main" id="{A4DF4179-3FD3-40F0-9E08-2E9AC9C45150}"/>
              </a:ext>
            </a:extLst>
          </p:cNvPr>
          <p:cNvSpPr>
            <a:spLocks noChangeArrowheads="1"/>
          </p:cNvSpPr>
          <p:nvPr/>
        </p:nvSpPr>
        <p:spPr bwMode="auto">
          <a:xfrm>
            <a:off x="8001000" y="6510338"/>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1452" name="AutoShape 12">
            <a:hlinkClick r:id="" action="ppaction://hlinkshowjump?jump=nextslide" highlightClick="1"/>
            <a:extLst>
              <a:ext uri="{FF2B5EF4-FFF2-40B4-BE49-F238E27FC236}">
                <a16:creationId xmlns:a16="http://schemas.microsoft.com/office/drawing/2014/main" id="{639A38EF-C687-4ABC-B406-57B56EC504C1}"/>
              </a:ext>
            </a:extLst>
          </p:cNvPr>
          <p:cNvSpPr>
            <a:spLocks noChangeArrowheads="1"/>
          </p:cNvSpPr>
          <p:nvPr/>
        </p:nvSpPr>
        <p:spPr bwMode="auto">
          <a:xfrm>
            <a:off x="8382000" y="6510338"/>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additive="base">
                                        <p:cTn id="7" dur="500" fill="hold"/>
                                        <p:tgtEl>
                                          <p:spTgt spid="61443"/>
                                        </p:tgtEl>
                                        <p:attrNameLst>
                                          <p:attrName>ppt_x</p:attrName>
                                        </p:attrNameLst>
                                      </p:cBhvr>
                                      <p:tavLst>
                                        <p:tav tm="0">
                                          <p:val>
                                            <p:strVal val="#ppt_x"/>
                                          </p:val>
                                        </p:tav>
                                        <p:tav tm="100000">
                                          <p:val>
                                            <p:strVal val="#ppt_x"/>
                                          </p:val>
                                        </p:tav>
                                      </p:tavLst>
                                    </p:anim>
                                    <p:anim calcmode="lin" valueType="num">
                                      <p:cBhvr additive="base">
                                        <p:cTn id="8" dur="500" fill="hold"/>
                                        <p:tgtEl>
                                          <p:spTgt spid="614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61445"/>
                                        </p:tgtEl>
                                        <p:attrNameLst>
                                          <p:attrName>style.visibility</p:attrName>
                                        </p:attrNameLst>
                                      </p:cBhvr>
                                      <p:to>
                                        <p:strVal val="visible"/>
                                      </p:to>
                                    </p:set>
                                    <p:animEffect transition="in" filter="wipe(down)">
                                      <p:cBhvr>
                                        <p:cTn id="13" dur="500"/>
                                        <p:tgtEl>
                                          <p:spTgt spid="614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61448"/>
                                        </p:tgtEl>
                                        <p:attrNameLst>
                                          <p:attrName>style.visibility</p:attrName>
                                        </p:attrNameLst>
                                      </p:cBhvr>
                                      <p:to>
                                        <p:strVal val="visible"/>
                                      </p:to>
                                    </p:set>
                                    <p:animEffect transition="in" filter="wipe(down)">
                                      <p:cBhvr>
                                        <p:cTn id="18" dur="500"/>
                                        <p:tgtEl>
                                          <p:spTgt spid="6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a:extLst>
              <a:ext uri="{FF2B5EF4-FFF2-40B4-BE49-F238E27FC236}">
                <a16:creationId xmlns:a16="http://schemas.microsoft.com/office/drawing/2014/main" id="{C9BEF117-A402-4ACF-9ACE-E159612DB48F}"/>
              </a:ext>
            </a:extLst>
          </p:cNvPr>
          <p:cNvSpPr txBox="1">
            <a:spLocks noChangeArrowheads="1"/>
          </p:cNvSpPr>
          <p:nvPr/>
        </p:nvSpPr>
        <p:spPr bwMode="auto">
          <a:xfrm>
            <a:off x="228600" y="134938"/>
            <a:ext cx="57927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u="sng">
                <a:solidFill>
                  <a:srgbClr val="FF3300"/>
                </a:solidFill>
                <a:latin typeface="Times New Roman" panose="02020603050405020304" pitchFamily="18" charset="0"/>
              </a:rPr>
              <a:t>I. SỰ NÓNG CHẢY</a:t>
            </a:r>
            <a:endParaRPr lang="en-US" altLang="en-US" sz="3200" b="1">
              <a:solidFill>
                <a:srgbClr val="FF3300"/>
              </a:solidFill>
              <a:latin typeface="Times New Roman" panose="02020603050405020304" pitchFamily="18" charset="0"/>
            </a:endParaRPr>
          </a:p>
        </p:txBody>
      </p:sp>
      <p:sp>
        <p:nvSpPr>
          <p:cNvPr id="62467" name="Text Box 3">
            <a:extLst>
              <a:ext uri="{FF2B5EF4-FFF2-40B4-BE49-F238E27FC236}">
                <a16:creationId xmlns:a16="http://schemas.microsoft.com/office/drawing/2014/main" id="{7EFFDBC3-1FB6-4977-9D9A-4F120065DD06}"/>
              </a:ext>
            </a:extLst>
          </p:cNvPr>
          <p:cNvSpPr txBox="1">
            <a:spLocks noChangeArrowheads="1"/>
          </p:cNvSpPr>
          <p:nvPr/>
        </p:nvSpPr>
        <p:spPr bwMode="auto">
          <a:xfrm>
            <a:off x="381000" y="592138"/>
            <a:ext cx="876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990000"/>
                </a:solidFill>
              </a:rPr>
              <a:t>1. </a:t>
            </a:r>
            <a:r>
              <a:rPr lang="en-US" altLang="en-US" sz="3200" b="1">
                <a:solidFill>
                  <a:srgbClr val="990000"/>
                </a:solidFill>
                <a:latin typeface="Times New Roman" panose="02020603050405020304" pitchFamily="18" charset="0"/>
              </a:rPr>
              <a:t>Thí nghiệm</a:t>
            </a:r>
            <a:endParaRPr lang="en-US" altLang="en-US" sz="3200">
              <a:solidFill>
                <a:srgbClr val="990000"/>
              </a:solidFill>
              <a:latin typeface="Times New Roman" panose="02020603050405020304" pitchFamily="18" charset="0"/>
            </a:endParaRPr>
          </a:p>
        </p:txBody>
      </p:sp>
      <p:sp>
        <p:nvSpPr>
          <p:cNvPr id="62468" name="Text Box 4">
            <a:extLst>
              <a:ext uri="{FF2B5EF4-FFF2-40B4-BE49-F238E27FC236}">
                <a16:creationId xmlns:a16="http://schemas.microsoft.com/office/drawing/2014/main" id="{DA468E7B-C542-4734-AB9C-11A78E8E258E}"/>
              </a:ext>
            </a:extLst>
          </p:cNvPr>
          <p:cNvSpPr txBox="1">
            <a:spLocks noChangeArrowheads="1"/>
          </p:cNvSpPr>
          <p:nvPr/>
        </p:nvSpPr>
        <p:spPr bwMode="auto">
          <a:xfrm>
            <a:off x="609600" y="1125538"/>
            <a:ext cx="82438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latin typeface="Times New Roman" panose="02020603050405020304" pitchFamily="18" charset="0"/>
              </a:rPr>
              <a:t>b. Kết luận:</a:t>
            </a:r>
          </a:p>
        </p:txBody>
      </p:sp>
      <p:graphicFrame>
        <p:nvGraphicFramePr>
          <p:cNvPr id="62469" name="Group 5">
            <a:extLst>
              <a:ext uri="{FF2B5EF4-FFF2-40B4-BE49-F238E27FC236}">
                <a16:creationId xmlns:a16="http://schemas.microsoft.com/office/drawing/2014/main" id="{7FD1CBB6-7083-4CE0-9E77-736B0F30DEEC}"/>
              </a:ext>
            </a:extLst>
          </p:cNvPr>
          <p:cNvGraphicFramePr>
            <a:graphicFrameLocks noGrp="1"/>
          </p:cNvGraphicFramePr>
          <p:nvPr>
            <p:ph/>
          </p:nvPr>
        </p:nvGraphicFramePr>
        <p:xfrm>
          <a:off x="2743200" y="2514600"/>
          <a:ext cx="3352800" cy="4076700"/>
        </p:xfrm>
        <a:graphic>
          <a:graphicData uri="http://schemas.openxmlformats.org/drawingml/2006/table">
            <a:tbl>
              <a:tblPr/>
              <a:tblGrid>
                <a:gridCol w="1676400">
                  <a:extLst>
                    <a:ext uri="{9D8B030D-6E8A-4147-A177-3AD203B41FA5}">
                      <a16:colId xmlns:a16="http://schemas.microsoft.com/office/drawing/2014/main" val="4177380192"/>
                    </a:ext>
                  </a:extLst>
                </a:gridCol>
                <a:gridCol w="1676400">
                  <a:extLst>
                    <a:ext uri="{9D8B030D-6E8A-4147-A177-3AD203B41FA5}">
                      <a16:colId xmlns:a16="http://schemas.microsoft.com/office/drawing/2014/main" val="3137020461"/>
                    </a:ext>
                  </a:extLst>
                </a:gridCol>
              </a:tblGrid>
              <a:tr h="1809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CC0000"/>
                          </a:solidFill>
                          <a:effectLst/>
                          <a:latin typeface="Times New Roman" panose="02020603050405020304" pitchFamily="18" charset="0"/>
                        </a:rPr>
                        <a:t>Chất rắn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CC0000"/>
                          </a:solidFill>
                          <a:effectLst/>
                          <a:latin typeface="Times New Roman" panose="02020603050405020304" pitchFamily="18" charset="0"/>
                        </a:rPr>
                        <a:t>T</a:t>
                      </a:r>
                      <a:r>
                        <a:rPr kumimoji="0" lang="en-US" altLang="en-US" sz="2000" b="1" i="0" u="none" strike="noStrike" cap="none" normalizeH="0" baseline="-25000">
                          <a:ln>
                            <a:noFill/>
                          </a:ln>
                          <a:solidFill>
                            <a:srgbClr val="CC0000"/>
                          </a:solidFill>
                          <a:effectLst/>
                          <a:latin typeface="Times New Roman" panose="02020603050405020304" pitchFamily="18" charset="0"/>
                        </a:rPr>
                        <a:t>c</a:t>
                      </a:r>
                      <a:r>
                        <a:rPr kumimoji="0" lang="en-US" altLang="en-US" sz="2000" b="1" i="0" u="none" strike="noStrike" cap="none" normalizeH="0" baseline="0">
                          <a:ln>
                            <a:noFill/>
                          </a:ln>
                          <a:solidFill>
                            <a:srgbClr val="CC0000"/>
                          </a:solidFill>
                          <a:effectLst/>
                          <a:latin typeface="Times New Roman" panose="02020603050405020304" pitchFamily="18" charset="0"/>
                        </a:rPr>
                        <a:t>(</a:t>
                      </a:r>
                      <a:r>
                        <a:rPr kumimoji="0" lang="en-US" altLang="en-US" sz="2000" b="1" i="0" u="none" strike="noStrike" cap="none" normalizeH="0" baseline="30000">
                          <a:ln>
                            <a:noFill/>
                          </a:ln>
                          <a:solidFill>
                            <a:srgbClr val="CC0000"/>
                          </a:solidFill>
                          <a:effectLst/>
                          <a:latin typeface="Times New Roman" panose="02020603050405020304" pitchFamily="18" charset="0"/>
                        </a:rPr>
                        <a:t>0</a:t>
                      </a:r>
                      <a:r>
                        <a:rPr kumimoji="0" lang="en-US" altLang="en-US" sz="2000" b="1" i="0" u="none" strike="noStrike" cap="none" normalizeH="0" baseline="0">
                          <a:ln>
                            <a:noFill/>
                          </a:ln>
                          <a:solidFill>
                            <a:srgbClr val="CC0000"/>
                          </a:solidFill>
                          <a:effectLst/>
                          <a:latin typeface="Times New Roman" panose="02020603050405020304"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6404430"/>
                  </a:ext>
                </a:extLst>
              </a:tr>
              <a:tr h="33512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Ni ken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CC0000"/>
                          </a:solidFill>
                          <a:effectLst/>
                          <a:latin typeface="Times New Roman" panose="02020603050405020304" pitchFamily="18" charset="0"/>
                        </a:rPr>
                        <a:t>Sắt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hlink"/>
                          </a:solidFill>
                          <a:effectLst/>
                          <a:latin typeface="Times New Roman" panose="02020603050405020304" pitchFamily="18" charset="0"/>
                        </a:rPr>
                        <a:t>Thép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CC0000"/>
                          </a:solidFill>
                          <a:effectLst/>
                          <a:latin typeface="Times New Roman" panose="02020603050405020304" pitchFamily="18" charset="0"/>
                        </a:rPr>
                        <a:t>Đồng đỏ</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FFCC00"/>
                          </a:solidFill>
                          <a:effectLst/>
                          <a:latin typeface="Times New Roman" panose="02020603050405020304" pitchFamily="18" charset="0"/>
                        </a:rPr>
                        <a:t>Vàng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CC0000"/>
                          </a:solidFill>
                          <a:effectLst/>
                          <a:latin typeface="Times New Roman" panose="02020603050405020304" pitchFamily="18" charset="0"/>
                        </a:rPr>
                        <a:t>Bạc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bg2"/>
                          </a:solidFill>
                          <a:effectLst/>
                          <a:latin typeface="Times New Roman" panose="02020603050405020304" pitchFamily="18" charset="0"/>
                        </a:rPr>
                        <a:t>Nhôm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CC0000"/>
                          </a:solidFill>
                          <a:effectLst/>
                          <a:latin typeface="Times New Roman" panose="02020603050405020304" pitchFamily="18" charset="0"/>
                        </a:rPr>
                        <a:t>Chì</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663300"/>
                          </a:solidFill>
                          <a:effectLst/>
                          <a:latin typeface="Times New Roman" panose="02020603050405020304" pitchFamily="18" charset="0"/>
                        </a:rPr>
                        <a:t>Thiếc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rPr>
                        <a:t>Nước đá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1452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CC0000"/>
                          </a:solidFill>
                          <a:effectLst/>
                          <a:latin typeface="Times New Roman" panose="02020603050405020304" pitchFamily="18" charset="0"/>
                        </a:rPr>
                        <a:t>1530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hlink"/>
                          </a:solidFill>
                          <a:effectLst/>
                          <a:latin typeface="Times New Roman" panose="02020603050405020304" pitchFamily="18" charset="0"/>
                        </a:rPr>
                        <a:t>1300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CC0000"/>
                          </a:solidFill>
                          <a:effectLst/>
                          <a:latin typeface="Times New Roman" panose="02020603050405020304" pitchFamily="18" charset="0"/>
                        </a:rPr>
                        <a:t>1083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FFCC00"/>
                          </a:solidFill>
                          <a:effectLst/>
                          <a:latin typeface="Times New Roman" panose="02020603050405020304" pitchFamily="18" charset="0"/>
                        </a:rPr>
                        <a:t>1063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CC0000"/>
                          </a:solidFill>
                          <a:effectLst/>
                          <a:latin typeface="Times New Roman" panose="02020603050405020304" pitchFamily="18" charset="0"/>
                        </a:rPr>
                        <a:t>960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bg2"/>
                          </a:solidFill>
                          <a:effectLst/>
                          <a:latin typeface="Times New Roman" panose="02020603050405020304" pitchFamily="18" charset="0"/>
                        </a:rPr>
                        <a:t>659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CC0000"/>
                          </a:solidFill>
                          <a:effectLst/>
                          <a:latin typeface="Times New Roman" panose="02020603050405020304" pitchFamily="18" charset="0"/>
                        </a:rPr>
                        <a:t>327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663300"/>
                          </a:solidFill>
                          <a:effectLst/>
                          <a:latin typeface="Times New Roman" panose="02020603050405020304" pitchFamily="18" charset="0"/>
                        </a:rPr>
                        <a:t>232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4752666"/>
                  </a:ext>
                </a:extLst>
              </a:tr>
            </a:tbl>
          </a:graphicData>
        </a:graphic>
      </p:graphicFrame>
      <p:sp>
        <p:nvSpPr>
          <p:cNvPr id="62480" name="Text Box 16">
            <a:extLst>
              <a:ext uri="{FF2B5EF4-FFF2-40B4-BE49-F238E27FC236}">
                <a16:creationId xmlns:a16="http://schemas.microsoft.com/office/drawing/2014/main" id="{5B93D8EB-7370-4127-9F9D-DF112D5543E6}"/>
              </a:ext>
            </a:extLst>
          </p:cNvPr>
          <p:cNvSpPr txBox="1">
            <a:spLocks noChangeArrowheads="1"/>
          </p:cNvSpPr>
          <p:nvPr/>
        </p:nvSpPr>
        <p:spPr bwMode="auto">
          <a:xfrm>
            <a:off x="609600" y="1524000"/>
            <a:ext cx="82438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latin typeface="Times New Roman" panose="02020603050405020304" pitchFamily="18" charset="0"/>
              </a:rPr>
              <a:t>- Mỗi chất rắn kết tinh có một nhiệt độ nóng chảy không đổi xác định ứng với một áp suất cho trước.</a:t>
            </a:r>
          </a:p>
        </p:txBody>
      </p:sp>
      <p:sp>
        <p:nvSpPr>
          <p:cNvPr id="62481" name="AutoShape 17">
            <a:hlinkClick r:id="" action="ppaction://hlinkshowjump?jump=previousslide" highlightClick="1"/>
            <a:extLst>
              <a:ext uri="{FF2B5EF4-FFF2-40B4-BE49-F238E27FC236}">
                <a16:creationId xmlns:a16="http://schemas.microsoft.com/office/drawing/2014/main" id="{73A04A49-4011-40EE-A519-70315073FA1E}"/>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2482" name="AutoShape 18">
            <a:hlinkClick r:id="" action="ppaction://hlinkshowjump?jump=nextslide" highlightClick="1"/>
            <a:extLst>
              <a:ext uri="{FF2B5EF4-FFF2-40B4-BE49-F238E27FC236}">
                <a16:creationId xmlns:a16="http://schemas.microsoft.com/office/drawing/2014/main" id="{2398683E-57F8-4873-829E-093E5474C882}"/>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box(out)">
                                      <p:cBhvr>
                                        <p:cTn id="7" dur="5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468"/>
                                        </p:tgtEl>
                                        <p:attrNameLst>
                                          <p:attrName>style.visibility</p:attrName>
                                        </p:attrNameLst>
                                      </p:cBhvr>
                                      <p:to>
                                        <p:strVal val="visible"/>
                                      </p:to>
                                    </p:set>
                                    <p:anim calcmode="lin" valueType="num">
                                      <p:cBhvr additive="base">
                                        <p:cTn id="12" dur="500" fill="hold"/>
                                        <p:tgtEl>
                                          <p:spTgt spid="62468"/>
                                        </p:tgtEl>
                                        <p:attrNameLst>
                                          <p:attrName>ppt_x</p:attrName>
                                        </p:attrNameLst>
                                      </p:cBhvr>
                                      <p:tavLst>
                                        <p:tav tm="0">
                                          <p:val>
                                            <p:strVal val="#ppt_x"/>
                                          </p:val>
                                        </p:tav>
                                        <p:tav tm="100000">
                                          <p:val>
                                            <p:strVal val="#ppt_x"/>
                                          </p:val>
                                        </p:tav>
                                      </p:tavLst>
                                    </p:anim>
                                    <p:anim calcmode="lin" valueType="num">
                                      <p:cBhvr additive="base">
                                        <p:cTn id="13"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2480"/>
                                        </p:tgtEl>
                                        <p:attrNameLst>
                                          <p:attrName>style.visibility</p:attrName>
                                        </p:attrNameLst>
                                      </p:cBhvr>
                                      <p:to>
                                        <p:strVal val="visible"/>
                                      </p:to>
                                    </p:set>
                                    <p:anim calcmode="lin" valueType="num">
                                      <p:cBhvr additive="base">
                                        <p:cTn id="18" dur="500" fill="hold"/>
                                        <p:tgtEl>
                                          <p:spTgt spid="62480"/>
                                        </p:tgtEl>
                                        <p:attrNameLst>
                                          <p:attrName>ppt_x</p:attrName>
                                        </p:attrNameLst>
                                      </p:cBhvr>
                                      <p:tavLst>
                                        <p:tav tm="0">
                                          <p:val>
                                            <p:strVal val="#ppt_x"/>
                                          </p:val>
                                        </p:tav>
                                        <p:tav tm="100000">
                                          <p:val>
                                            <p:strVal val="#ppt_x"/>
                                          </p:val>
                                        </p:tav>
                                      </p:tavLst>
                                    </p:anim>
                                    <p:anim calcmode="lin" valueType="num">
                                      <p:cBhvr additive="base">
                                        <p:cTn id="19" dur="500" fill="hold"/>
                                        <p:tgtEl>
                                          <p:spTgt spid="624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25D550D4-7605-44F0-8700-485545E216C0}"/>
              </a:ext>
            </a:extLst>
          </p:cNvPr>
          <p:cNvSpPr txBox="1">
            <a:spLocks noChangeArrowheads="1"/>
          </p:cNvSpPr>
          <p:nvPr/>
        </p:nvSpPr>
        <p:spPr bwMode="auto">
          <a:xfrm>
            <a:off x="228600" y="134938"/>
            <a:ext cx="57927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u="sng">
                <a:solidFill>
                  <a:srgbClr val="FF3300"/>
                </a:solidFill>
                <a:latin typeface="Times New Roman" panose="02020603050405020304" pitchFamily="18" charset="0"/>
              </a:rPr>
              <a:t>I. SỰ NÓNG CHẢY</a:t>
            </a:r>
            <a:endParaRPr lang="en-US" altLang="en-US" sz="3200" b="1">
              <a:solidFill>
                <a:srgbClr val="FF3300"/>
              </a:solidFill>
              <a:latin typeface="Times New Roman" panose="02020603050405020304" pitchFamily="18" charset="0"/>
            </a:endParaRPr>
          </a:p>
        </p:txBody>
      </p:sp>
      <p:sp>
        <p:nvSpPr>
          <p:cNvPr id="44035" name="Text Box 3">
            <a:extLst>
              <a:ext uri="{FF2B5EF4-FFF2-40B4-BE49-F238E27FC236}">
                <a16:creationId xmlns:a16="http://schemas.microsoft.com/office/drawing/2014/main" id="{F2CB09ED-EA57-4881-A90F-BD4068758A6A}"/>
              </a:ext>
            </a:extLst>
          </p:cNvPr>
          <p:cNvSpPr txBox="1">
            <a:spLocks noChangeArrowheads="1"/>
          </p:cNvSpPr>
          <p:nvPr/>
        </p:nvSpPr>
        <p:spPr bwMode="auto">
          <a:xfrm>
            <a:off x="381000" y="592138"/>
            <a:ext cx="876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990000"/>
                </a:solidFill>
              </a:rPr>
              <a:t>1. </a:t>
            </a:r>
            <a:r>
              <a:rPr lang="en-US" altLang="en-US" sz="3200" b="1">
                <a:solidFill>
                  <a:srgbClr val="990000"/>
                </a:solidFill>
                <a:latin typeface="Times New Roman" panose="02020603050405020304" pitchFamily="18" charset="0"/>
              </a:rPr>
              <a:t>Thí nghiệm</a:t>
            </a:r>
            <a:endParaRPr lang="en-US" altLang="en-US" sz="3200">
              <a:solidFill>
                <a:srgbClr val="990000"/>
              </a:solidFill>
              <a:latin typeface="Times New Roman" panose="02020603050405020304" pitchFamily="18" charset="0"/>
            </a:endParaRPr>
          </a:p>
        </p:txBody>
      </p:sp>
      <p:sp>
        <p:nvSpPr>
          <p:cNvPr id="44036" name="Text Box 4">
            <a:extLst>
              <a:ext uri="{FF2B5EF4-FFF2-40B4-BE49-F238E27FC236}">
                <a16:creationId xmlns:a16="http://schemas.microsoft.com/office/drawing/2014/main" id="{B845D8C1-2795-48ED-A080-2EC67CAF1305}"/>
              </a:ext>
            </a:extLst>
          </p:cNvPr>
          <p:cNvSpPr txBox="1">
            <a:spLocks noChangeArrowheads="1"/>
          </p:cNvSpPr>
          <p:nvPr/>
        </p:nvSpPr>
        <p:spPr bwMode="auto">
          <a:xfrm>
            <a:off x="609600" y="1125538"/>
            <a:ext cx="8243888"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latin typeface="Times New Roman" panose="02020603050405020304" pitchFamily="18" charset="0"/>
              </a:rPr>
              <a:t>b. Kết luận:</a:t>
            </a:r>
          </a:p>
          <a:p>
            <a:r>
              <a:rPr lang="en-US" altLang="en-US" sz="2800">
                <a:latin typeface="Times New Roman" panose="02020603050405020304" pitchFamily="18" charset="0"/>
              </a:rPr>
              <a:t>- Mỗi chất rắn kết tinh có một nhiệt độ nóng chảy không đổi xác định ứng với một áp suất cho trước.</a:t>
            </a:r>
          </a:p>
        </p:txBody>
      </p:sp>
      <p:sp>
        <p:nvSpPr>
          <p:cNvPr id="44037" name="Text Box 5">
            <a:extLst>
              <a:ext uri="{FF2B5EF4-FFF2-40B4-BE49-F238E27FC236}">
                <a16:creationId xmlns:a16="http://schemas.microsoft.com/office/drawing/2014/main" id="{F38FEF70-1D53-453C-9467-0EBD87F923EA}"/>
              </a:ext>
            </a:extLst>
          </p:cNvPr>
          <p:cNvSpPr txBox="1">
            <a:spLocks noChangeArrowheads="1"/>
          </p:cNvSpPr>
          <p:nvPr/>
        </p:nvSpPr>
        <p:spPr bwMode="auto">
          <a:xfrm>
            <a:off x="609600" y="2559050"/>
            <a:ext cx="8243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latin typeface="Times New Roman" panose="02020603050405020304" pitchFamily="18" charset="0"/>
              </a:rPr>
              <a:t>- Các chất rắn vô định hình</a:t>
            </a:r>
          </a:p>
        </p:txBody>
      </p:sp>
      <p:pic>
        <p:nvPicPr>
          <p:cNvPr id="44038" name="Picture 6">
            <a:extLst>
              <a:ext uri="{FF2B5EF4-FFF2-40B4-BE49-F238E27FC236}">
                <a16:creationId xmlns:a16="http://schemas.microsoft.com/office/drawing/2014/main" id="{7503DF99-2322-4C5D-8701-B71FBAEFF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624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a:extLst>
              <a:ext uri="{FF2B5EF4-FFF2-40B4-BE49-F238E27FC236}">
                <a16:creationId xmlns:a16="http://schemas.microsoft.com/office/drawing/2014/main" id="{06F3210C-DA91-4010-8070-0710AB3EE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981450"/>
            <a:ext cx="2743200" cy="2520950"/>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a:extLst>
              <a:ext uri="{FF2B5EF4-FFF2-40B4-BE49-F238E27FC236}">
                <a16:creationId xmlns:a16="http://schemas.microsoft.com/office/drawing/2014/main" id="{C3020C67-E8E9-41A7-A127-6EE784B73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7028"/>
          <a:stretch>
            <a:fillRect/>
          </a:stretch>
        </p:blipFill>
        <p:spPr bwMode="auto">
          <a:xfrm>
            <a:off x="6172200" y="3989388"/>
            <a:ext cx="2743200" cy="2519362"/>
          </a:xfrm>
          <a:prstGeom prst="rect">
            <a:avLst/>
          </a:prstGeom>
          <a:noFill/>
          <a:extLst>
            <a:ext uri="{909E8E84-426E-40DD-AFC4-6F175D3DCCD1}">
              <a14:hiddenFill xmlns:a14="http://schemas.microsoft.com/office/drawing/2010/main">
                <a:solidFill>
                  <a:srgbClr val="FFFFFF"/>
                </a:solidFill>
              </a14:hiddenFill>
            </a:ext>
          </a:extLst>
        </p:spPr>
      </p:pic>
      <p:sp>
        <p:nvSpPr>
          <p:cNvPr id="44041" name="Rectangle 9">
            <a:extLst>
              <a:ext uri="{FF2B5EF4-FFF2-40B4-BE49-F238E27FC236}">
                <a16:creationId xmlns:a16="http://schemas.microsoft.com/office/drawing/2014/main" id="{E6E14BD1-EC82-4539-8287-630039A5FCDE}"/>
              </a:ext>
            </a:extLst>
          </p:cNvPr>
          <p:cNvSpPr>
            <a:spLocks noChangeArrowheads="1"/>
          </p:cNvSpPr>
          <p:nvPr/>
        </p:nvSpPr>
        <p:spPr bwMode="auto">
          <a:xfrm>
            <a:off x="914400" y="3048000"/>
            <a:ext cx="568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latin typeface="Times New Roman" panose="02020603050405020304" pitchFamily="18" charset="0"/>
                <a:cs typeface="Times New Roman" panose="02020603050405020304" pitchFamily="18" charset="0"/>
              </a:rPr>
              <a:t>không có nhiệt độ nóng chảy xác định.</a:t>
            </a:r>
          </a:p>
        </p:txBody>
      </p:sp>
      <p:sp>
        <p:nvSpPr>
          <p:cNvPr id="44042" name="AutoShape 10">
            <a:hlinkClick r:id="" action="ppaction://hlinkshowjump?jump=previousslide" highlightClick="1"/>
            <a:extLst>
              <a:ext uri="{FF2B5EF4-FFF2-40B4-BE49-F238E27FC236}">
                <a16:creationId xmlns:a16="http://schemas.microsoft.com/office/drawing/2014/main" id="{243755CE-2E57-4EB8-BAC9-8039D8011E4B}"/>
              </a:ext>
            </a:extLst>
          </p:cNvPr>
          <p:cNvSpPr>
            <a:spLocks noChangeArrowheads="1"/>
          </p:cNvSpPr>
          <p:nvPr/>
        </p:nvSpPr>
        <p:spPr bwMode="auto">
          <a:xfrm>
            <a:off x="8305800" y="6548438"/>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4043" name="AutoShape 11">
            <a:hlinkClick r:id="" action="ppaction://hlinkshowjump?jump=nextslide" highlightClick="1"/>
            <a:extLst>
              <a:ext uri="{FF2B5EF4-FFF2-40B4-BE49-F238E27FC236}">
                <a16:creationId xmlns:a16="http://schemas.microsoft.com/office/drawing/2014/main" id="{2069BCC0-23A0-4C60-BA41-8E05B2537B35}"/>
              </a:ext>
            </a:extLst>
          </p:cNvPr>
          <p:cNvSpPr>
            <a:spLocks noChangeArrowheads="1"/>
          </p:cNvSpPr>
          <p:nvPr/>
        </p:nvSpPr>
        <p:spPr bwMode="auto">
          <a:xfrm>
            <a:off x="8686800" y="6548438"/>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ppt_x"/>
                                          </p:val>
                                        </p:tav>
                                        <p:tav tm="100000">
                                          <p:val>
                                            <p:strVal val="#ppt_x"/>
                                          </p:val>
                                        </p:tav>
                                      </p:tavLst>
                                    </p:anim>
                                    <p:anim calcmode="lin" valueType="num">
                                      <p:cBhvr additive="base">
                                        <p:cTn id="8"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44038"/>
                                        </p:tgtEl>
                                        <p:attrNameLst>
                                          <p:attrName>style.visibility</p:attrName>
                                        </p:attrNameLst>
                                      </p:cBhvr>
                                      <p:to>
                                        <p:strVal val="visible"/>
                                      </p:to>
                                    </p:set>
                                    <p:animEffect transition="in" filter="wipe(down)">
                                      <p:cBhvr>
                                        <p:cTn id="13" dur="500"/>
                                        <p:tgtEl>
                                          <p:spTgt spid="44038"/>
                                        </p:tgtEl>
                                      </p:cBhvr>
                                    </p:animEffect>
                                  </p:childTnLst>
                                </p:cTn>
                              </p:par>
                            </p:childTnLst>
                          </p:cTn>
                        </p:par>
                        <p:par>
                          <p:cTn id="14" fill="hold" nodeType="afterGroup">
                            <p:stCondLst>
                              <p:cond delay="500"/>
                            </p:stCondLst>
                            <p:childTnLst>
                              <p:par>
                                <p:cTn id="15" presetID="22" presetClass="entr" presetSubtype="4" fill="hold" nodeType="afterEffect">
                                  <p:stCondLst>
                                    <p:cond delay="0"/>
                                  </p:stCondLst>
                                  <p:childTnLst>
                                    <p:set>
                                      <p:cBhvr>
                                        <p:cTn id="16" dur="1" fill="hold">
                                          <p:stCondLst>
                                            <p:cond delay="0"/>
                                          </p:stCondLst>
                                        </p:cTn>
                                        <p:tgtEl>
                                          <p:spTgt spid="44039"/>
                                        </p:tgtEl>
                                        <p:attrNameLst>
                                          <p:attrName>style.visibility</p:attrName>
                                        </p:attrNameLst>
                                      </p:cBhvr>
                                      <p:to>
                                        <p:strVal val="visible"/>
                                      </p:to>
                                    </p:set>
                                    <p:animEffect transition="in" filter="wipe(down)">
                                      <p:cBhvr>
                                        <p:cTn id="17" dur="500"/>
                                        <p:tgtEl>
                                          <p:spTgt spid="44039"/>
                                        </p:tgtEl>
                                      </p:cBhvr>
                                    </p:animEffect>
                                  </p:childTnLst>
                                </p:cTn>
                              </p:par>
                            </p:childTnLst>
                          </p:cTn>
                        </p:par>
                        <p:par>
                          <p:cTn id="18" fill="hold" nodeType="afterGroup">
                            <p:stCondLst>
                              <p:cond delay="1000"/>
                            </p:stCondLst>
                            <p:childTnLst>
                              <p:par>
                                <p:cTn id="19" presetID="22" presetClass="entr" presetSubtype="4" fill="hold" nodeType="afterEffect">
                                  <p:stCondLst>
                                    <p:cond delay="0"/>
                                  </p:stCondLst>
                                  <p:childTnLst>
                                    <p:set>
                                      <p:cBhvr>
                                        <p:cTn id="20" dur="1" fill="hold">
                                          <p:stCondLst>
                                            <p:cond delay="0"/>
                                          </p:stCondLst>
                                        </p:cTn>
                                        <p:tgtEl>
                                          <p:spTgt spid="44040"/>
                                        </p:tgtEl>
                                        <p:attrNameLst>
                                          <p:attrName>style.visibility</p:attrName>
                                        </p:attrNameLst>
                                      </p:cBhvr>
                                      <p:to>
                                        <p:strVal val="visible"/>
                                      </p:to>
                                    </p:set>
                                    <p:animEffect transition="in" filter="wipe(down)">
                                      <p:cBhvr>
                                        <p:cTn id="21" dur="500"/>
                                        <p:tgtEl>
                                          <p:spTgt spid="4404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4041"/>
                                        </p:tgtEl>
                                        <p:attrNameLst>
                                          <p:attrName>style.visibility</p:attrName>
                                        </p:attrNameLst>
                                      </p:cBhvr>
                                      <p:to>
                                        <p:strVal val="visible"/>
                                      </p:to>
                                    </p:set>
                                    <p:animEffect transition="in" filter="box(in)">
                                      <p:cBhvr>
                                        <p:cTn id="26" dur="5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a:extLst>
              <a:ext uri="{FF2B5EF4-FFF2-40B4-BE49-F238E27FC236}">
                <a16:creationId xmlns:a16="http://schemas.microsoft.com/office/drawing/2014/main" id="{527B3AAA-7555-429E-972D-CED5A0FC1770}"/>
              </a:ext>
            </a:extLst>
          </p:cNvPr>
          <p:cNvSpPr txBox="1">
            <a:spLocks noChangeArrowheads="1"/>
          </p:cNvSpPr>
          <p:nvPr/>
        </p:nvSpPr>
        <p:spPr bwMode="auto">
          <a:xfrm>
            <a:off x="457200" y="381000"/>
            <a:ext cx="472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990000"/>
                </a:solidFill>
                <a:latin typeface="Times New Roman" panose="02020603050405020304" pitchFamily="18" charset="0"/>
              </a:rPr>
              <a:t>2. </a:t>
            </a:r>
            <a:r>
              <a:rPr lang="en-US" altLang="en-US" sz="3200" b="1" u="sng">
                <a:solidFill>
                  <a:srgbClr val="990000"/>
                </a:solidFill>
                <a:latin typeface="Times New Roman" panose="02020603050405020304" pitchFamily="18" charset="0"/>
              </a:rPr>
              <a:t>Nhiệt nóng chảy</a:t>
            </a:r>
            <a:endParaRPr lang="en-US" altLang="en-US" sz="3200" u="sng">
              <a:solidFill>
                <a:srgbClr val="990000"/>
              </a:solidFill>
              <a:latin typeface="Times New Roman" panose="02020603050405020304" pitchFamily="18" charset="0"/>
            </a:endParaRPr>
          </a:p>
        </p:txBody>
      </p:sp>
      <p:sp>
        <p:nvSpPr>
          <p:cNvPr id="47108" name="Text Box 4">
            <a:extLst>
              <a:ext uri="{FF2B5EF4-FFF2-40B4-BE49-F238E27FC236}">
                <a16:creationId xmlns:a16="http://schemas.microsoft.com/office/drawing/2014/main" id="{2750EC59-C5A6-4D31-99B9-A0F2996A602F}"/>
              </a:ext>
            </a:extLst>
          </p:cNvPr>
          <p:cNvSpPr txBox="1">
            <a:spLocks noChangeArrowheads="1"/>
          </p:cNvSpPr>
          <p:nvPr/>
        </p:nvSpPr>
        <p:spPr bwMode="auto">
          <a:xfrm>
            <a:off x="838200" y="99060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latin typeface="Times New Roman" panose="02020603050405020304" pitchFamily="18" charset="0"/>
              </a:rPr>
              <a:t>* Nhiệt lượng cung cấp cho vật rắn trong quá trình nóng chảy gọi là </a:t>
            </a:r>
            <a:r>
              <a:rPr lang="en-US" altLang="en-US" sz="2800" i="1">
                <a:latin typeface="Times New Roman" panose="02020603050405020304" pitchFamily="18" charset="0"/>
              </a:rPr>
              <a:t>nhiệt nóng chảy </a:t>
            </a:r>
            <a:r>
              <a:rPr lang="en-US" altLang="en-US" sz="2800">
                <a:latin typeface="Times New Roman" panose="02020603050405020304" pitchFamily="18" charset="0"/>
              </a:rPr>
              <a:t>của vật rắn.</a:t>
            </a:r>
          </a:p>
        </p:txBody>
      </p:sp>
      <p:sp>
        <p:nvSpPr>
          <p:cNvPr id="47109" name="Text Box 5">
            <a:extLst>
              <a:ext uri="{FF2B5EF4-FFF2-40B4-BE49-F238E27FC236}">
                <a16:creationId xmlns:a16="http://schemas.microsoft.com/office/drawing/2014/main" id="{A0C46657-1190-4A1D-890C-56F64FDFCE7A}"/>
              </a:ext>
            </a:extLst>
          </p:cNvPr>
          <p:cNvSpPr txBox="1">
            <a:spLocks noChangeArrowheads="1"/>
          </p:cNvSpPr>
          <p:nvPr/>
        </p:nvSpPr>
        <p:spPr bwMode="auto">
          <a:xfrm>
            <a:off x="1295400" y="3200400"/>
            <a:ext cx="7162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latin typeface="Times New Roman" panose="02020603050405020304" pitchFamily="18" charset="0"/>
                <a:sym typeface="Symbol" panose="05050102010706020507" pitchFamily="18" charset="2"/>
              </a:rPr>
              <a:t></a:t>
            </a:r>
            <a:r>
              <a:rPr lang="en-US" altLang="en-US" sz="2400" b="1">
                <a:latin typeface="Times New Roman" panose="02020603050405020304" pitchFamily="18" charset="0"/>
              </a:rPr>
              <a:t> </a:t>
            </a:r>
            <a:r>
              <a:rPr lang="en-US" altLang="en-US" sz="2400">
                <a:latin typeface="Times New Roman" panose="02020603050405020304" pitchFamily="18" charset="0"/>
              </a:rPr>
              <a:t>: gọi là </a:t>
            </a:r>
            <a:r>
              <a:rPr lang="en-US" altLang="en-US" sz="2400" i="1">
                <a:latin typeface="Times New Roman" panose="02020603050405020304" pitchFamily="18" charset="0"/>
              </a:rPr>
              <a:t>nhiệt nóng chảy riêng</a:t>
            </a:r>
            <a:r>
              <a:rPr lang="en-US" altLang="en-US" sz="2400">
                <a:latin typeface="Times New Roman" panose="02020603050405020304" pitchFamily="18" charset="0"/>
              </a:rPr>
              <a:t> của chất cấu tạo nên vật, nó có giá trị khác nhau đối với các chất rắn khác nhau</a:t>
            </a:r>
          </a:p>
        </p:txBody>
      </p:sp>
      <p:sp>
        <p:nvSpPr>
          <p:cNvPr id="47111" name="Rectangle 7">
            <a:extLst>
              <a:ext uri="{FF2B5EF4-FFF2-40B4-BE49-F238E27FC236}">
                <a16:creationId xmlns:a16="http://schemas.microsoft.com/office/drawing/2014/main" id="{9D484FEF-58FB-4034-BD03-0374A08C3B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7112" name="Object 8">
            <a:extLst>
              <a:ext uri="{FF2B5EF4-FFF2-40B4-BE49-F238E27FC236}">
                <a16:creationId xmlns:a16="http://schemas.microsoft.com/office/drawing/2014/main" id="{41CE0AA4-42EF-4AD9-BE1F-81930E05001B}"/>
              </a:ext>
            </a:extLst>
          </p:cNvPr>
          <p:cNvGraphicFramePr>
            <a:graphicFrameLocks noChangeAspect="1"/>
          </p:cNvGraphicFramePr>
          <p:nvPr/>
        </p:nvGraphicFramePr>
        <p:xfrm>
          <a:off x="3124200" y="2286000"/>
          <a:ext cx="2438400" cy="895350"/>
        </p:xfrm>
        <a:graphic>
          <a:graphicData uri="http://schemas.openxmlformats.org/presentationml/2006/ole">
            <mc:AlternateContent xmlns:mc="http://schemas.openxmlformats.org/markup-compatibility/2006">
              <mc:Choice xmlns:v="urn:schemas-microsoft-com:vml" Requires="v">
                <p:oleObj name="Equation" r:id="rId2" imgW="545626" imgH="203024" progId="Equation.3">
                  <p:embed/>
                </p:oleObj>
              </mc:Choice>
              <mc:Fallback>
                <p:oleObj name="Equation" r:id="rId2" imgW="545626" imgH="203024"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86000"/>
                        <a:ext cx="2438400"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3" name="Rectangle 9">
            <a:extLst>
              <a:ext uri="{FF2B5EF4-FFF2-40B4-BE49-F238E27FC236}">
                <a16:creationId xmlns:a16="http://schemas.microsoft.com/office/drawing/2014/main" id="{397899DA-6E8C-487B-A4CD-B2A76805B9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7115" name="Text Box 11">
            <a:extLst>
              <a:ext uri="{FF2B5EF4-FFF2-40B4-BE49-F238E27FC236}">
                <a16:creationId xmlns:a16="http://schemas.microsoft.com/office/drawing/2014/main" id="{A987DCEE-8803-489E-A31A-4869F5E9D772}"/>
              </a:ext>
            </a:extLst>
          </p:cNvPr>
          <p:cNvSpPr txBox="1">
            <a:spLocks noChangeArrowheads="1"/>
          </p:cNvSpPr>
          <p:nvPr/>
        </p:nvSpPr>
        <p:spPr bwMode="auto">
          <a:xfrm>
            <a:off x="762000" y="42672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latin typeface="Times New Roman" panose="02020603050405020304" pitchFamily="18" charset="0"/>
              </a:rPr>
              <a:t>* Nhiệt nóng chảy riêng (</a:t>
            </a:r>
            <a:r>
              <a:rPr lang="en-US" altLang="en-US" sz="2800">
                <a:solidFill>
                  <a:srgbClr val="0000FF"/>
                </a:solidFill>
                <a:latin typeface="Times New Roman" panose="02020603050405020304" pitchFamily="18" charset="0"/>
                <a:sym typeface="Symbol" panose="05050102010706020507" pitchFamily="18" charset="2"/>
              </a:rPr>
              <a:t>) </a:t>
            </a:r>
            <a:r>
              <a:rPr lang="en-US" altLang="en-US" sz="2800">
                <a:solidFill>
                  <a:srgbClr val="0000FF"/>
                </a:solidFill>
                <a:latin typeface="Times New Roman" panose="02020603050405020304" pitchFamily="18" charset="0"/>
              </a:rPr>
              <a:t>của một chất:</a:t>
            </a:r>
            <a:endParaRPr lang="en-US" altLang="en-US" sz="2800">
              <a:solidFill>
                <a:srgbClr val="0066FF"/>
              </a:solidFill>
              <a:latin typeface="Times New Roman" panose="02020603050405020304" pitchFamily="18" charset="0"/>
            </a:endParaRPr>
          </a:p>
        </p:txBody>
      </p:sp>
      <p:sp>
        <p:nvSpPr>
          <p:cNvPr id="47116" name="Text Box 12">
            <a:extLst>
              <a:ext uri="{FF2B5EF4-FFF2-40B4-BE49-F238E27FC236}">
                <a16:creationId xmlns:a16="http://schemas.microsoft.com/office/drawing/2014/main" id="{7D3A9F50-D573-4427-A804-1AA020FCEA45}"/>
              </a:ext>
            </a:extLst>
          </p:cNvPr>
          <p:cNvSpPr txBox="1">
            <a:spLocks noChangeArrowheads="1"/>
          </p:cNvSpPr>
          <p:nvPr/>
        </p:nvSpPr>
        <p:spPr bwMode="auto">
          <a:xfrm>
            <a:off x="1066800" y="4724400"/>
            <a:ext cx="6858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latin typeface="Times New Roman" panose="02020603050405020304" pitchFamily="18" charset="0"/>
              </a:rPr>
              <a:t>có độ lớn bằng nhiệt lượng cần cung cấp để làm nóng chảy hoàn toàn 1 kg chất đó ở nhiệt độ nóng chảy</a:t>
            </a:r>
            <a:r>
              <a:rPr lang="en-US" altLang="en-US" sz="2800">
                <a:solidFill>
                  <a:srgbClr val="0066FF"/>
                </a:solidFill>
                <a:latin typeface="Times New Roman" panose="02020603050405020304" pitchFamily="18" charset="0"/>
              </a:rPr>
              <a:t>.</a:t>
            </a:r>
          </a:p>
        </p:txBody>
      </p:sp>
      <p:sp>
        <p:nvSpPr>
          <p:cNvPr id="47117" name="AutoShape 13">
            <a:hlinkClick r:id="" action="ppaction://hlinkshowjump?jump=previousslide" highlightClick="1"/>
            <a:extLst>
              <a:ext uri="{FF2B5EF4-FFF2-40B4-BE49-F238E27FC236}">
                <a16:creationId xmlns:a16="http://schemas.microsoft.com/office/drawing/2014/main" id="{8965A9E1-D11E-46CB-8C7D-503AF2079394}"/>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7118" name="AutoShape 14">
            <a:hlinkClick r:id="" action="ppaction://hlinkshowjump?jump=nextslide" highlightClick="1"/>
            <a:extLst>
              <a:ext uri="{FF2B5EF4-FFF2-40B4-BE49-F238E27FC236}">
                <a16:creationId xmlns:a16="http://schemas.microsoft.com/office/drawing/2014/main" id="{BA2ED01B-2F2F-4A1E-99C1-DD8BA9BF71AB}"/>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ppt_x"/>
                                          </p:val>
                                        </p:tav>
                                        <p:tav tm="100000">
                                          <p:val>
                                            <p:strVal val="#ppt_x"/>
                                          </p:val>
                                        </p:tav>
                                      </p:tavLst>
                                    </p:anim>
                                    <p:anim calcmode="lin" valueType="num">
                                      <p:cBhvr additive="base">
                                        <p:cTn id="8" dur="500" fill="hold"/>
                                        <p:tgtEl>
                                          <p:spTgt spid="471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8"/>
                                        </p:tgtEl>
                                        <p:attrNameLst>
                                          <p:attrName>style.visibility</p:attrName>
                                        </p:attrNameLst>
                                      </p:cBhvr>
                                      <p:to>
                                        <p:strVal val="visible"/>
                                      </p:to>
                                    </p:set>
                                    <p:anim calcmode="lin" valueType="num">
                                      <p:cBhvr additive="base">
                                        <p:cTn id="13" dur="500" fill="hold"/>
                                        <p:tgtEl>
                                          <p:spTgt spid="47108"/>
                                        </p:tgtEl>
                                        <p:attrNameLst>
                                          <p:attrName>ppt_x</p:attrName>
                                        </p:attrNameLst>
                                      </p:cBhvr>
                                      <p:tavLst>
                                        <p:tav tm="0">
                                          <p:val>
                                            <p:strVal val="#ppt_x"/>
                                          </p:val>
                                        </p:tav>
                                        <p:tav tm="100000">
                                          <p:val>
                                            <p:strVal val="#ppt_x"/>
                                          </p:val>
                                        </p:tav>
                                      </p:tavLst>
                                    </p:anim>
                                    <p:anim calcmode="lin" valueType="num">
                                      <p:cBhvr additive="base">
                                        <p:cTn id="14"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7112"/>
                                        </p:tgtEl>
                                        <p:attrNameLst>
                                          <p:attrName>style.visibility</p:attrName>
                                        </p:attrNameLst>
                                      </p:cBhvr>
                                      <p:to>
                                        <p:strVal val="visible"/>
                                      </p:to>
                                    </p:set>
                                    <p:anim calcmode="lin" valueType="num">
                                      <p:cBhvr additive="base">
                                        <p:cTn id="19" dur="500" fill="hold"/>
                                        <p:tgtEl>
                                          <p:spTgt spid="47112"/>
                                        </p:tgtEl>
                                        <p:attrNameLst>
                                          <p:attrName>ppt_x</p:attrName>
                                        </p:attrNameLst>
                                      </p:cBhvr>
                                      <p:tavLst>
                                        <p:tav tm="0">
                                          <p:val>
                                            <p:strVal val="#ppt_x"/>
                                          </p:val>
                                        </p:tav>
                                        <p:tav tm="100000">
                                          <p:val>
                                            <p:strVal val="#ppt_x"/>
                                          </p:val>
                                        </p:tav>
                                      </p:tavLst>
                                    </p:anim>
                                    <p:anim calcmode="lin" valueType="num">
                                      <p:cBhvr additive="base">
                                        <p:cTn id="20" dur="500" fill="hold"/>
                                        <p:tgtEl>
                                          <p:spTgt spid="471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9"/>
                                        </p:tgtEl>
                                        <p:attrNameLst>
                                          <p:attrName>style.visibility</p:attrName>
                                        </p:attrNameLst>
                                      </p:cBhvr>
                                      <p:to>
                                        <p:strVal val="visible"/>
                                      </p:to>
                                    </p:set>
                                    <p:anim calcmode="lin" valueType="num">
                                      <p:cBhvr additive="base">
                                        <p:cTn id="25" dur="500" fill="hold"/>
                                        <p:tgtEl>
                                          <p:spTgt spid="47109"/>
                                        </p:tgtEl>
                                        <p:attrNameLst>
                                          <p:attrName>ppt_x</p:attrName>
                                        </p:attrNameLst>
                                      </p:cBhvr>
                                      <p:tavLst>
                                        <p:tav tm="0">
                                          <p:val>
                                            <p:strVal val="#ppt_x"/>
                                          </p:val>
                                        </p:tav>
                                        <p:tav tm="100000">
                                          <p:val>
                                            <p:strVal val="#ppt_x"/>
                                          </p:val>
                                        </p:tav>
                                      </p:tavLst>
                                    </p:anim>
                                    <p:anim calcmode="lin" valueType="num">
                                      <p:cBhvr additive="base">
                                        <p:cTn id="26"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115"/>
                                        </p:tgtEl>
                                        <p:attrNameLst>
                                          <p:attrName>style.visibility</p:attrName>
                                        </p:attrNameLst>
                                      </p:cBhvr>
                                      <p:to>
                                        <p:strVal val="visible"/>
                                      </p:to>
                                    </p:set>
                                    <p:anim calcmode="lin" valueType="num">
                                      <p:cBhvr additive="base">
                                        <p:cTn id="31" dur="500" fill="hold"/>
                                        <p:tgtEl>
                                          <p:spTgt spid="47115"/>
                                        </p:tgtEl>
                                        <p:attrNameLst>
                                          <p:attrName>ppt_x</p:attrName>
                                        </p:attrNameLst>
                                      </p:cBhvr>
                                      <p:tavLst>
                                        <p:tav tm="0">
                                          <p:val>
                                            <p:strVal val="#ppt_x"/>
                                          </p:val>
                                        </p:tav>
                                        <p:tav tm="100000">
                                          <p:val>
                                            <p:strVal val="#ppt_x"/>
                                          </p:val>
                                        </p:tav>
                                      </p:tavLst>
                                    </p:anim>
                                    <p:anim calcmode="lin" valueType="num">
                                      <p:cBhvr additive="base">
                                        <p:cTn id="32" dur="500" fill="hold"/>
                                        <p:tgtEl>
                                          <p:spTgt spid="4711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116"/>
                                        </p:tgtEl>
                                        <p:attrNameLst>
                                          <p:attrName>style.visibility</p:attrName>
                                        </p:attrNameLst>
                                      </p:cBhvr>
                                      <p:to>
                                        <p:strVal val="visible"/>
                                      </p:to>
                                    </p:set>
                                    <p:anim calcmode="lin" valueType="num">
                                      <p:cBhvr additive="base">
                                        <p:cTn id="37" dur="500" fill="hold"/>
                                        <p:tgtEl>
                                          <p:spTgt spid="47116"/>
                                        </p:tgtEl>
                                        <p:attrNameLst>
                                          <p:attrName>ppt_x</p:attrName>
                                        </p:attrNameLst>
                                      </p:cBhvr>
                                      <p:tavLst>
                                        <p:tav tm="0">
                                          <p:val>
                                            <p:strVal val="#ppt_x"/>
                                          </p:val>
                                        </p:tav>
                                        <p:tav tm="100000">
                                          <p:val>
                                            <p:strVal val="#ppt_x"/>
                                          </p:val>
                                        </p:tav>
                                      </p:tavLst>
                                    </p:anim>
                                    <p:anim calcmode="lin" valueType="num">
                                      <p:cBhvr additive="base">
                                        <p:cTn id="38" dur="500" fill="hold"/>
                                        <p:tgtEl>
                                          <p:spTgt spid="47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8" grpId="0"/>
      <p:bldP spid="47109" grpId="0"/>
      <p:bldP spid="47115" grpId="0"/>
      <p:bldP spid="471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E3BAB327-6507-4C16-AFA0-6BE0F10F0225}"/>
              </a:ext>
            </a:extLst>
          </p:cNvPr>
          <p:cNvSpPr txBox="1">
            <a:spLocks noChangeArrowheads="1"/>
          </p:cNvSpPr>
          <p:nvPr/>
        </p:nvSpPr>
        <p:spPr bwMode="auto">
          <a:xfrm>
            <a:off x="0" y="762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a:p>
            <a:r>
              <a:rPr lang="en-US" altLang="en-US" sz="3200">
                <a:latin typeface="Times New Roman" panose="02020603050405020304" pitchFamily="18" charset="0"/>
              </a:rPr>
              <a:t>	Kim loại được nấu chảy để đúc các chi tiết máy </a:t>
            </a:r>
          </a:p>
        </p:txBody>
      </p:sp>
      <p:sp>
        <p:nvSpPr>
          <p:cNvPr id="48131" name="Text Box 3">
            <a:extLst>
              <a:ext uri="{FF2B5EF4-FFF2-40B4-BE49-F238E27FC236}">
                <a16:creationId xmlns:a16="http://schemas.microsoft.com/office/drawing/2014/main" id="{8AF8A9C7-0B55-4BD9-8AFC-5967E2E30AAF}"/>
              </a:ext>
            </a:extLst>
          </p:cNvPr>
          <p:cNvSpPr txBox="1">
            <a:spLocks noChangeArrowheads="1"/>
          </p:cNvSpPr>
          <p:nvPr/>
        </p:nvSpPr>
        <p:spPr bwMode="auto">
          <a:xfrm>
            <a:off x="609600" y="2286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990000"/>
                </a:solidFill>
                <a:latin typeface="Times New Roman" panose="02020603050405020304" pitchFamily="18" charset="0"/>
              </a:rPr>
              <a:t>3. </a:t>
            </a:r>
            <a:r>
              <a:rPr lang="en-US" altLang="en-US" sz="3200" b="1" u="sng">
                <a:solidFill>
                  <a:srgbClr val="990000"/>
                </a:solidFill>
                <a:latin typeface="Times New Roman" panose="02020603050405020304" pitchFamily="18" charset="0"/>
              </a:rPr>
              <a:t>Ứng dụng</a:t>
            </a:r>
          </a:p>
        </p:txBody>
      </p:sp>
      <p:pic>
        <p:nvPicPr>
          <p:cNvPr id="48132" name="Picture 4">
            <a:extLst>
              <a:ext uri="{FF2B5EF4-FFF2-40B4-BE49-F238E27FC236}">
                <a16:creationId xmlns:a16="http://schemas.microsoft.com/office/drawing/2014/main" id="{9C760E61-3C8E-44D0-AD12-933280BC4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3810000" cy="2859088"/>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a:extLst>
              <a:ext uri="{FF2B5EF4-FFF2-40B4-BE49-F238E27FC236}">
                <a16:creationId xmlns:a16="http://schemas.microsoft.com/office/drawing/2014/main" id="{6BC17B00-8426-46E6-AE06-EE658B166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24200"/>
            <a:ext cx="4038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48135" name="AutoShape 7">
            <a:hlinkClick r:id="" action="ppaction://hlinkshowjump?jump=previousslide" highlightClick="1"/>
            <a:extLst>
              <a:ext uri="{FF2B5EF4-FFF2-40B4-BE49-F238E27FC236}">
                <a16:creationId xmlns:a16="http://schemas.microsoft.com/office/drawing/2014/main" id="{660BFB32-3DBD-4DBC-B19B-586576227D70}"/>
              </a:ext>
            </a:extLst>
          </p:cNvPr>
          <p:cNvSpPr>
            <a:spLocks noChangeArrowheads="1"/>
          </p:cNvSpPr>
          <p:nvPr/>
        </p:nvSpPr>
        <p:spPr bwMode="auto">
          <a:xfrm>
            <a:off x="8305800" y="6477000"/>
            <a:ext cx="228600" cy="228600"/>
          </a:xfrm>
          <a:prstGeom prst="actionButtonBackPrevious">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8136" name="AutoShape 8">
            <a:hlinkClick r:id="" action="ppaction://hlinkshowjump?jump=nextslide" highlightClick="1"/>
            <a:extLst>
              <a:ext uri="{FF2B5EF4-FFF2-40B4-BE49-F238E27FC236}">
                <a16:creationId xmlns:a16="http://schemas.microsoft.com/office/drawing/2014/main" id="{7F73A1D1-89D7-4C23-9574-A9CE8C702984}"/>
              </a:ext>
            </a:extLst>
          </p:cNvPr>
          <p:cNvSpPr>
            <a:spLocks noChangeArrowheads="1"/>
          </p:cNvSpPr>
          <p:nvPr/>
        </p:nvSpPr>
        <p:spPr bwMode="auto">
          <a:xfrm>
            <a:off x="8686800" y="6477000"/>
            <a:ext cx="228600" cy="228600"/>
          </a:xfrm>
          <a:prstGeom prst="actionButtonForwardNex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ppt_x"/>
                                          </p:val>
                                        </p:tav>
                                        <p:tav tm="100000">
                                          <p:val>
                                            <p:strVal val="#ppt_x"/>
                                          </p:val>
                                        </p:tav>
                                      </p:tavLst>
                                    </p:anim>
                                    <p:anim calcmode="lin" valueType="num">
                                      <p:cBhvr additive="base">
                                        <p:cTn id="8" dur="500" fill="hold"/>
                                        <p:tgtEl>
                                          <p:spTgt spid="481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8130"/>
                                        </p:tgtEl>
                                        <p:attrNameLst>
                                          <p:attrName>style.visibility</p:attrName>
                                        </p:attrNameLst>
                                      </p:cBhvr>
                                      <p:to>
                                        <p:strVal val="visible"/>
                                      </p:to>
                                    </p:set>
                                    <p:animEffect transition="in" filter="box(in)">
                                      <p:cBhvr>
                                        <p:cTn id="13" dur="500"/>
                                        <p:tgtEl>
                                          <p:spTgt spid="481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48132"/>
                                        </p:tgtEl>
                                        <p:attrNameLst>
                                          <p:attrName>style.visibility</p:attrName>
                                        </p:attrNameLst>
                                      </p:cBhvr>
                                      <p:to>
                                        <p:strVal val="visible"/>
                                      </p:to>
                                    </p:set>
                                    <p:animEffect transition="in" filter="wipe(down)">
                                      <p:cBhvr>
                                        <p:cTn id="18" dur="500"/>
                                        <p:tgtEl>
                                          <p:spTgt spid="48132"/>
                                        </p:tgtEl>
                                      </p:cBhvr>
                                    </p:animEffect>
                                  </p:childTnLst>
                                </p:cTn>
                              </p:par>
                            </p:childTnLst>
                          </p:cTn>
                        </p:par>
                        <p:par>
                          <p:cTn id="19" fill="hold" nodeType="afterGroup">
                            <p:stCondLst>
                              <p:cond delay="500"/>
                            </p:stCondLst>
                            <p:childTnLst>
                              <p:par>
                                <p:cTn id="20" presetID="22" presetClass="entr" presetSubtype="4" fill="hold" nodeType="afterEffect">
                                  <p:stCondLst>
                                    <p:cond delay="0"/>
                                  </p:stCondLst>
                                  <p:childTnLst>
                                    <p:set>
                                      <p:cBhvr>
                                        <p:cTn id="21" dur="1" fill="hold">
                                          <p:stCondLst>
                                            <p:cond delay="0"/>
                                          </p:stCondLst>
                                        </p:cTn>
                                        <p:tgtEl>
                                          <p:spTgt spid="48134"/>
                                        </p:tgtEl>
                                        <p:attrNameLst>
                                          <p:attrName>style.visibility</p:attrName>
                                        </p:attrNameLst>
                                      </p:cBhvr>
                                      <p:to>
                                        <p:strVal val="visible"/>
                                      </p:to>
                                    </p:set>
                                    <p:animEffect transition="in" filter="wipe(down)">
                                      <p:cBhvr>
                                        <p:cTn id="22"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218315</TotalTime>
  <Words>875</Words>
  <Application>Microsoft Office PowerPoint</Application>
  <PresentationFormat>Trình chiếu Trên màn hình (4:3)</PresentationFormat>
  <Paragraphs>118</Paragraphs>
  <Slides>24</Slides>
  <Notes>0</Notes>
  <HiddenSlides>0</HiddenSlides>
  <MMClips>0</MMClips>
  <ScaleCrop>false</ScaleCrop>
  <HeadingPairs>
    <vt:vector size="8" baseType="variant">
      <vt:variant>
        <vt:lpstr>Phông được Dùng</vt:lpstr>
      </vt:variant>
      <vt:variant>
        <vt:i4>4</vt:i4>
      </vt:variant>
      <vt:variant>
        <vt:lpstr>Chủ đề</vt:lpstr>
      </vt:variant>
      <vt:variant>
        <vt:i4>1</vt:i4>
      </vt:variant>
      <vt:variant>
        <vt:lpstr>Máy chủ nhúng OLE</vt:lpstr>
      </vt:variant>
      <vt:variant>
        <vt:i4>1</vt:i4>
      </vt:variant>
      <vt:variant>
        <vt:lpstr>Tiêu đề Bản chiếu</vt:lpstr>
      </vt:variant>
      <vt:variant>
        <vt:i4>24</vt:i4>
      </vt:variant>
    </vt:vector>
  </HeadingPairs>
  <TitlesOfParts>
    <vt:vector size="30" baseType="lpstr">
      <vt:lpstr>Arial</vt:lpstr>
      <vt:lpstr>Times New Roman</vt:lpstr>
      <vt:lpstr>Symbol</vt:lpstr>
      <vt:lpstr>Alison</vt:lpstr>
      <vt:lpstr>Default Design</vt:lpstr>
      <vt:lpstr>Microsoft Equation 3.0</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Ha Huy Giap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Vu</dc:creator>
  <cp:lastModifiedBy>Ngô Minh Kỳ</cp:lastModifiedBy>
  <cp:revision>77</cp:revision>
  <dcterms:created xsi:type="dcterms:W3CDTF">2009-04-17T04:35:20Z</dcterms:created>
  <dcterms:modified xsi:type="dcterms:W3CDTF">2021-09-10T09:14:34Z</dcterms:modified>
</cp:coreProperties>
</file>