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27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425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62mWa3mI3jBtmc413mLCq7NAB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eb21beb9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eb21beb9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1" name="Google Shape;711;p1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2" name="Google Shape;712;p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8" name="Google Shape;718;p1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9" name="Google Shape;719;p1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0" name="Google Shape;720;p1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1" name="Google Shape;721;p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2" name="Google Shape;732;p1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3" name="Google Shape;733;p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9" name="Google Shape;739;p1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0" name="Google Shape;740;p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1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1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79797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31427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8797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591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9819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9104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10143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7530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111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60509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246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6" name="Google Shape;18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7" name="Google Shape;18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4" name="Google Shape;19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6" name="Google Shape;19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6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1" name="Google Shape;261;p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2" name="Google Shape;262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p6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9" name="Google Shape;269;p6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1" name="Google Shape;27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2" name="Google Shape;282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3" name="Google Shape;283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0" name="Google Shape;290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6" name="Google Shape;336;p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7" name="Google Shape;337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4" name="Google Shape;344;p7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6" name="Google Shape;346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7" name="Google Shape;357;p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8" name="Google Shape;35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5" name="Google Shape;365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8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8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8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1" name="Google Shape;411;p8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2" name="Google Shape;41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8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8" name="Google Shape;418;p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9" name="Google Shape;419;p8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0" name="Google Shape;420;p8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1" name="Google Shape;421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2" name="Google Shape;432;p9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3" name="Google Shape;433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9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0" name="Google Shape;440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9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9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9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9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6" name="Google Shape;486;p9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7" name="Google Shape;487;p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9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3" name="Google Shape;493;p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4" name="Google Shape;494;p9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5" name="Google Shape;495;p9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6" name="Google Shape;496;p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0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0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7" name="Google Shape;507;p10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8" name="Google Shape;508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0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4" name="Google Shape;514;p10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5" name="Google Shape;515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0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0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0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0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0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1" name="Google Shape;561;p10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2" name="Google Shape;562;p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0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8" name="Google Shape;568;p10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9" name="Google Shape;569;p10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0" name="Google Shape;570;p10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1" name="Google Shape;571;p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2" name="Google Shape;582;p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3" name="Google Shape;58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1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0" name="Google Shape;590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1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2" name="Google Shape;602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1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6" name="Google Shape;636;p1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7" name="Google Shape;637;p1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3" name="Google Shape;643;p1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4" name="Google Shape;644;p1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5" name="Google Shape;645;p1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6" name="Google Shape;646;p1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7" name="Google Shape;657;p1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8" name="Google Shape;658;p1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Google Shape;664;p1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5" name="Google Shape;665;p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1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1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2" name="Google Shape;682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Google Shape;68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4" name="Google Shape;68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Google Shape;68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130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7" name="Google Shape;45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Google Shape;45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2" name="Google Shape;532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Google Shape;53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7" name="Google Shape;60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18" Type="http://schemas.openxmlformats.org/officeDocument/2006/relationships/slide" Target="slide14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10" Type="http://schemas.openxmlformats.org/officeDocument/2006/relationships/slide" Target="slide9.xml"/><Relationship Id="rId19" Type="http://schemas.openxmlformats.org/officeDocument/2006/relationships/image" Target="../media/image11.png"/><Relationship Id="rId4" Type="http://schemas.openxmlformats.org/officeDocument/2006/relationships/slide" Target="slide12.xml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l="50000" t="24768" r="26011" b="40882"/>
          <a:stretch/>
        </p:blipFill>
        <p:spPr>
          <a:xfrm>
            <a:off x="4572000" y="1695253"/>
            <a:ext cx="2286000" cy="234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"/>
          <p:cNvPicPr preferRelativeResize="0"/>
          <p:nvPr/>
        </p:nvPicPr>
        <p:blipFill rotWithShape="1">
          <a:blip r:embed="rId5">
            <a:alphaModFix/>
          </a:blip>
          <a:srcRect t="48544" r="79091" b="35766"/>
          <a:stretch/>
        </p:blipFill>
        <p:spPr>
          <a:xfrm>
            <a:off x="6165273" y="4953000"/>
            <a:ext cx="3114559" cy="175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078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9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9"/>
          <p:cNvSpPr txBox="1"/>
          <p:nvPr/>
        </p:nvSpPr>
        <p:spPr>
          <a:xfrm>
            <a:off x="1371600" y="623455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narrow-minded</a:t>
            </a:r>
            <a:endParaRPr sz="6000"/>
          </a:p>
        </p:txBody>
      </p:sp>
      <p:sp>
        <p:nvSpPr>
          <p:cNvPr id="921" name="Google Shape;921;p9"/>
          <p:cNvSpPr txBox="1"/>
          <p:nvPr/>
        </p:nvSpPr>
        <p:spPr>
          <a:xfrm>
            <a:off x="1306775" y="3810000"/>
            <a:ext cx="7102800" cy="1015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/ˌnær.əʊˈmaɪn.dɪd/</a:t>
            </a:r>
            <a:endParaRPr sz="6000"/>
          </a:p>
        </p:txBody>
      </p:sp>
      <p:grpSp>
        <p:nvGrpSpPr>
          <p:cNvPr id="922" name="Google Shape;922;p9"/>
          <p:cNvGrpSpPr/>
          <p:nvPr/>
        </p:nvGrpSpPr>
        <p:grpSpPr>
          <a:xfrm>
            <a:off x="21260" y="1789817"/>
            <a:ext cx="1205624" cy="362438"/>
            <a:chOff x="4284637" y="-304827"/>
            <a:chExt cx="2669678" cy="697560"/>
          </a:xfrm>
        </p:grpSpPr>
        <p:sp>
          <p:nvSpPr>
            <p:cNvPr id="923" name="Google Shape;923;p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9"/>
          <p:cNvSpPr/>
          <p:nvPr/>
        </p:nvSpPr>
        <p:spPr>
          <a:xfrm>
            <a:off x="336374" y="38207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3893" y="342588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7" name="Google Shape;927;p9"/>
          <p:cNvGrpSpPr/>
          <p:nvPr/>
        </p:nvGrpSpPr>
        <p:grpSpPr>
          <a:xfrm rot="1786145">
            <a:off x="358592" y="919958"/>
            <a:ext cx="525701" cy="509437"/>
            <a:chOff x="840573" y="2379277"/>
            <a:chExt cx="3829048" cy="3849975"/>
          </a:xfrm>
        </p:grpSpPr>
        <p:sp>
          <p:nvSpPr>
            <p:cNvPr id="928" name="Google Shape;928;p9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9"/>
          <p:cNvSpPr txBox="1"/>
          <p:nvPr/>
        </p:nvSpPr>
        <p:spPr>
          <a:xfrm>
            <a:off x="778877" y="965321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9"/>
          <p:cNvSpPr txBox="1"/>
          <p:nvPr/>
        </p:nvSpPr>
        <p:spPr>
          <a:xfrm>
            <a:off x="526290" y="1218968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9"/>
          <p:cNvSpPr txBox="1"/>
          <p:nvPr/>
        </p:nvSpPr>
        <p:spPr>
          <a:xfrm>
            <a:off x="180565" y="1002891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9"/>
          <p:cNvSpPr txBox="1"/>
          <p:nvPr/>
        </p:nvSpPr>
        <p:spPr>
          <a:xfrm>
            <a:off x="464463" y="719100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10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0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0"/>
          <p:cNvSpPr txBox="1"/>
          <p:nvPr/>
        </p:nvSpPr>
        <p:spPr>
          <a:xfrm>
            <a:off x="1371600" y="637310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harmony</a:t>
            </a:r>
            <a:endParaRPr sz="6000"/>
          </a:p>
        </p:txBody>
      </p:sp>
      <p:sp>
        <p:nvSpPr>
          <p:cNvPr id="941" name="Google Shape;941;p10"/>
          <p:cNvSpPr txBox="1"/>
          <p:nvPr/>
        </p:nvSpPr>
        <p:spPr>
          <a:xfrm>
            <a:off x="2514599" y="3810000"/>
            <a:ext cx="5895000" cy="1015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A57"/>
                </a:solidFill>
              </a:rPr>
              <a:t> /ˈhɑː.mə.ni/</a:t>
            </a:r>
            <a:endParaRPr sz="6000"/>
          </a:p>
        </p:txBody>
      </p:sp>
      <p:grpSp>
        <p:nvGrpSpPr>
          <p:cNvPr id="942" name="Google Shape;942;p10"/>
          <p:cNvGrpSpPr/>
          <p:nvPr/>
        </p:nvGrpSpPr>
        <p:grpSpPr>
          <a:xfrm>
            <a:off x="85153" y="1762108"/>
            <a:ext cx="1205624" cy="362438"/>
            <a:chOff x="4284637" y="-304827"/>
            <a:chExt cx="2669678" cy="697560"/>
          </a:xfrm>
        </p:grpSpPr>
        <p:sp>
          <p:nvSpPr>
            <p:cNvPr id="943" name="Google Shape;943;p10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5" name="Google Shape;945;p10"/>
          <p:cNvSpPr/>
          <p:nvPr/>
        </p:nvSpPr>
        <p:spPr>
          <a:xfrm>
            <a:off x="400267" y="10498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6" name="Google Shape;94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14879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7" name="Google Shape;947;p10"/>
          <p:cNvGrpSpPr/>
          <p:nvPr/>
        </p:nvGrpSpPr>
        <p:grpSpPr>
          <a:xfrm rot="1786145">
            <a:off x="422485" y="892249"/>
            <a:ext cx="525701" cy="509437"/>
            <a:chOff x="840573" y="2379277"/>
            <a:chExt cx="3829048" cy="3849975"/>
          </a:xfrm>
        </p:grpSpPr>
        <p:sp>
          <p:nvSpPr>
            <p:cNvPr id="948" name="Google Shape;948;p10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0" name="Google Shape;950;p10"/>
          <p:cNvSpPr txBox="1"/>
          <p:nvPr/>
        </p:nvSpPr>
        <p:spPr>
          <a:xfrm>
            <a:off x="842770" y="937612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0"/>
          <p:cNvSpPr txBox="1"/>
          <p:nvPr/>
        </p:nvSpPr>
        <p:spPr>
          <a:xfrm>
            <a:off x="590183" y="1191259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0"/>
          <p:cNvSpPr txBox="1"/>
          <p:nvPr/>
        </p:nvSpPr>
        <p:spPr>
          <a:xfrm>
            <a:off x="244458" y="975182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0"/>
          <p:cNvSpPr txBox="1"/>
          <p:nvPr/>
        </p:nvSpPr>
        <p:spPr>
          <a:xfrm>
            <a:off x="528356" y="691391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p11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1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1"/>
          <p:cNvSpPr txBox="1"/>
          <p:nvPr/>
        </p:nvSpPr>
        <p:spPr>
          <a:xfrm>
            <a:off x="1600200" y="609600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elongated</a:t>
            </a:r>
            <a:endParaRPr sz="6000"/>
          </a:p>
        </p:txBody>
      </p:sp>
      <p:sp>
        <p:nvSpPr>
          <p:cNvPr id="961" name="Google Shape;961;p11"/>
          <p:cNvSpPr txBox="1"/>
          <p:nvPr/>
        </p:nvSpPr>
        <p:spPr>
          <a:xfrm>
            <a:off x="1519749" y="2853400"/>
            <a:ext cx="5895000" cy="28629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/ˈiː.lɒŋ.ɡeɪt/</a:t>
            </a:r>
            <a:endParaRPr sz="6000">
              <a:solidFill>
                <a:srgbClr val="1D2A5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1D2A5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/ɪˈlɑːŋ.ɡeɪt/</a:t>
            </a:r>
            <a:endParaRPr sz="6000">
              <a:solidFill>
                <a:srgbClr val="1D2A57"/>
              </a:solidFill>
            </a:endParaRPr>
          </a:p>
        </p:txBody>
      </p:sp>
      <p:grpSp>
        <p:nvGrpSpPr>
          <p:cNvPr id="962" name="Google Shape;962;p11"/>
          <p:cNvGrpSpPr/>
          <p:nvPr/>
        </p:nvGrpSpPr>
        <p:grpSpPr>
          <a:xfrm>
            <a:off x="4099" y="1762108"/>
            <a:ext cx="1205624" cy="362438"/>
            <a:chOff x="4284637" y="-304827"/>
            <a:chExt cx="2669678" cy="697560"/>
          </a:xfrm>
        </p:grpSpPr>
        <p:sp>
          <p:nvSpPr>
            <p:cNvPr id="963" name="Google Shape;963;p1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5" name="Google Shape;965;p11"/>
          <p:cNvSpPr/>
          <p:nvPr/>
        </p:nvSpPr>
        <p:spPr>
          <a:xfrm>
            <a:off x="319213" y="10498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6" name="Google Shape;96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81054" y="314879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7" name="Google Shape;967;p11"/>
          <p:cNvGrpSpPr/>
          <p:nvPr/>
        </p:nvGrpSpPr>
        <p:grpSpPr>
          <a:xfrm rot="1786145">
            <a:off x="341431" y="892249"/>
            <a:ext cx="525701" cy="509437"/>
            <a:chOff x="840573" y="2379277"/>
            <a:chExt cx="3829048" cy="3849975"/>
          </a:xfrm>
        </p:grpSpPr>
        <p:sp>
          <p:nvSpPr>
            <p:cNvPr id="968" name="Google Shape;968;p11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0" name="Google Shape;970;p11"/>
          <p:cNvSpPr txBox="1"/>
          <p:nvPr/>
        </p:nvSpPr>
        <p:spPr>
          <a:xfrm>
            <a:off x="761716" y="937612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1"/>
          <p:cNvSpPr txBox="1"/>
          <p:nvPr/>
        </p:nvSpPr>
        <p:spPr>
          <a:xfrm>
            <a:off x="509129" y="1191259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1"/>
          <p:cNvSpPr txBox="1"/>
          <p:nvPr/>
        </p:nvSpPr>
        <p:spPr>
          <a:xfrm>
            <a:off x="163404" y="975182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1"/>
          <p:cNvSpPr txBox="1"/>
          <p:nvPr/>
        </p:nvSpPr>
        <p:spPr>
          <a:xfrm>
            <a:off x="447302" y="691391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12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2"/>
          <p:cNvSpPr txBox="1"/>
          <p:nvPr/>
        </p:nvSpPr>
        <p:spPr>
          <a:xfrm>
            <a:off x="1524000" y="623455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pressure</a:t>
            </a:r>
            <a:endParaRPr sz="6000"/>
          </a:p>
        </p:txBody>
      </p:sp>
      <p:sp>
        <p:nvSpPr>
          <p:cNvPr id="981" name="Google Shape;981;p12"/>
          <p:cNvSpPr txBox="1"/>
          <p:nvPr/>
        </p:nvSpPr>
        <p:spPr>
          <a:xfrm>
            <a:off x="2514599" y="3810000"/>
            <a:ext cx="5895000" cy="1015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 /ˈpreʃ.ər/</a:t>
            </a:r>
            <a:endParaRPr sz="6000"/>
          </a:p>
        </p:txBody>
      </p:sp>
      <p:grpSp>
        <p:nvGrpSpPr>
          <p:cNvPr id="982" name="Google Shape;982;p12"/>
          <p:cNvGrpSpPr/>
          <p:nvPr/>
        </p:nvGrpSpPr>
        <p:grpSpPr>
          <a:xfrm>
            <a:off x="22842" y="1734399"/>
            <a:ext cx="1205624" cy="362438"/>
            <a:chOff x="4284637" y="-304827"/>
            <a:chExt cx="2669678" cy="697560"/>
          </a:xfrm>
        </p:grpSpPr>
        <p:sp>
          <p:nvSpPr>
            <p:cNvPr id="983" name="Google Shape;983;p1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12"/>
          <p:cNvSpPr/>
          <p:nvPr/>
        </p:nvSpPr>
        <p:spPr>
          <a:xfrm>
            <a:off x="337956" y="-17211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6" name="Google Shape;98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2311" y="287170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7" name="Google Shape;987;p12"/>
          <p:cNvGrpSpPr/>
          <p:nvPr/>
        </p:nvGrpSpPr>
        <p:grpSpPr>
          <a:xfrm rot="1786145">
            <a:off x="360174" y="864540"/>
            <a:ext cx="525701" cy="509437"/>
            <a:chOff x="840573" y="2379277"/>
            <a:chExt cx="3829048" cy="3849975"/>
          </a:xfrm>
        </p:grpSpPr>
        <p:sp>
          <p:nvSpPr>
            <p:cNvPr id="988" name="Google Shape;988;p12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2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0" name="Google Shape;990;p12"/>
          <p:cNvSpPr txBox="1"/>
          <p:nvPr/>
        </p:nvSpPr>
        <p:spPr>
          <a:xfrm>
            <a:off x="780459" y="909903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2"/>
          <p:cNvSpPr txBox="1"/>
          <p:nvPr/>
        </p:nvSpPr>
        <p:spPr>
          <a:xfrm>
            <a:off x="527872" y="1163550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2"/>
          <p:cNvSpPr txBox="1"/>
          <p:nvPr/>
        </p:nvSpPr>
        <p:spPr>
          <a:xfrm>
            <a:off x="182147" y="947473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2"/>
          <p:cNvSpPr txBox="1"/>
          <p:nvPr/>
        </p:nvSpPr>
        <p:spPr>
          <a:xfrm>
            <a:off x="466045" y="663682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13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3"/>
          <p:cNvSpPr txBox="1"/>
          <p:nvPr/>
        </p:nvSpPr>
        <p:spPr>
          <a:xfrm>
            <a:off x="1801091" y="623455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adult</a:t>
            </a:r>
            <a:endParaRPr sz="6000"/>
          </a:p>
        </p:txBody>
      </p:sp>
      <p:sp>
        <p:nvSpPr>
          <p:cNvPr id="1001" name="Google Shape;1001;p13"/>
          <p:cNvSpPr txBox="1"/>
          <p:nvPr/>
        </p:nvSpPr>
        <p:spPr>
          <a:xfrm>
            <a:off x="1271074" y="2765125"/>
            <a:ext cx="5895000" cy="28629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/ˈæd.ʌlt/</a:t>
            </a:r>
            <a:endParaRPr sz="6000">
              <a:solidFill>
                <a:srgbClr val="1D2A5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1D2A5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/əˈdʌlt/</a:t>
            </a:r>
            <a:endParaRPr sz="6000">
              <a:solidFill>
                <a:srgbClr val="1D2A57"/>
              </a:solidFill>
            </a:endParaRPr>
          </a:p>
        </p:txBody>
      </p:sp>
      <p:grpSp>
        <p:nvGrpSpPr>
          <p:cNvPr id="1002" name="Google Shape;1002;p13"/>
          <p:cNvGrpSpPr/>
          <p:nvPr/>
        </p:nvGrpSpPr>
        <p:grpSpPr>
          <a:xfrm>
            <a:off x="65446" y="1734399"/>
            <a:ext cx="1205624" cy="362438"/>
            <a:chOff x="4284637" y="-304827"/>
            <a:chExt cx="2669678" cy="697560"/>
          </a:xfrm>
        </p:grpSpPr>
        <p:sp>
          <p:nvSpPr>
            <p:cNvPr id="1003" name="Google Shape;1003;p13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p13"/>
          <p:cNvSpPr/>
          <p:nvPr/>
        </p:nvSpPr>
        <p:spPr>
          <a:xfrm>
            <a:off x="380560" y="-17211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6" name="Google Shape;100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707" y="287170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7" name="Google Shape;1007;p13"/>
          <p:cNvGrpSpPr/>
          <p:nvPr/>
        </p:nvGrpSpPr>
        <p:grpSpPr>
          <a:xfrm rot="1786145">
            <a:off x="402778" y="864540"/>
            <a:ext cx="525701" cy="509437"/>
            <a:chOff x="840573" y="2379277"/>
            <a:chExt cx="3829048" cy="3849975"/>
          </a:xfrm>
        </p:grpSpPr>
        <p:sp>
          <p:nvSpPr>
            <p:cNvPr id="1008" name="Google Shape;1008;p13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p13"/>
          <p:cNvSpPr txBox="1"/>
          <p:nvPr/>
        </p:nvSpPr>
        <p:spPr>
          <a:xfrm>
            <a:off x="823063" y="909903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3"/>
          <p:cNvSpPr txBox="1"/>
          <p:nvPr/>
        </p:nvSpPr>
        <p:spPr>
          <a:xfrm>
            <a:off x="570476" y="1163550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3"/>
          <p:cNvSpPr txBox="1"/>
          <p:nvPr/>
        </p:nvSpPr>
        <p:spPr>
          <a:xfrm>
            <a:off x="224751" y="947473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3"/>
          <p:cNvSpPr txBox="1"/>
          <p:nvPr/>
        </p:nvSpPr>
        <p:spPr>
          <a:xfrm>
            <a:off x="508649" y="663682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eb21beb9a6_1_0"/>
          <p:cNvSpPr txBox="1">
            <a:spLocks noGrp="1"/>
          </p:cNvSpPr>
          <p:nvPr>
            <p:ph type="ctrTitle"/>
          </p:nvPr>
        </p:nvSpPr>
        <p:spPr>
          <a:xfrm>
            <a:off x="774100" y="1733075"/>
            <a:ext cx="7772400" cy="291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Find the stress for these words</a:t>
            </a:r>
            <a:endParaRPr sz="5700"/>
          </a:p>
        </p:txBody>
      </p:sp>
      <p:sp>
        <p:nvSpPr>
          <p:cNvPr id="767" name="Google Shape;767;geb21beb9a6_1_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"/>
          <p:cNvSpPr/>
          <p:nvPr/>
        </p:nvSpPr>
        <p:spPr>
          <a:xfrm>
            <a:off x="533400" y="1924972"/>
            <a:ext cx="8077200" cy="4094828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"/>
          <p:cNvSpPr txBox="1"/>
          <p:nvPr/>
        </p:nvSpPr>
        <p:spPr>
          <a:xfrm>
            <a:off x="1752600" y="2590800"/>
            <a:ext cx="58674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MỤC TIÊU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1BA5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$ 1000 </a:t>
            </a:r>
            <a:endParaRPr sz="8000" b="1">
              <a:solidFill>
                <a:srgbClr val="1BA5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1" r="-1760" b="24574"/>
          <a:stretch/>
        </p:blipFill>
        <p:spPr>
          <a:xfrm>
            <a:off x="5719157" y="4744202"/>
            <a:ext cx="1088023" cy="68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1" r="-1760" b="24574"/>
          <a:stretch/>
        </p:blipFill>
        <p:spPr>
          <a:xfrm>
            <a:off x="7620000" y="3124200"/>
            <a:ext cx="1088023" cy="68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">
            <a:hlinkClick r:id="rId8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1" r="-1760" b="24574"/>
          <a:stretch/>
        </p:blipFill>
        <p:spPr>
          <a:xfrm>
            <a:off x="2524329" y="2825642"/>
            <a:ext cx="1088023" cy="68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">
            <a:hlinkClick r:id="rId9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1" r="-1760" b="24574"/>
          <a:stretch/>
        </p:blipFill>
        <p:spPr>
          <a:xfrm>
            <a:off x="762000" y="5293841"/>
            <a:ext cx="1088023" cy="68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t="48544" r="79091" b="35766"/>
          <a:stretch/>
        </p:blipFill>
        <p:spPr>
          <a:xfrm>
            <a:off x="6622930" y="5195501"/>
            <a:ext cx="2572684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">
            <a:hlinkClick r:id="rId12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t="48544" r="79091" b="35766"/>
          <a:stretch/>
        </p:blipFill>
        <p:spPr>
          <a:xfrm>
            <a:off x="-142221" y="2047986"/>
            <a:ext cx="1912390" cy="107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">
            <a:hlinkClick r:id="rId13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t="48544" r="79091" b="35766"/>
          <a:stretch/>
        </p:blipFill>
        <p:spPr>
          <a:xfrm>
            <a:off x="5812898" y="3165764"/>
            <a:ext cx="1557279" cy="87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">
            <a:hlinkClick r:id="rId14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t="48544" r="79091" b="35766"/>
          <a:stretch/>
        </p:blipFill>
        <p:spPr>
          <a:xfrm>
            <a:off x="1884218" y="5413663"/>
            <a:ext cx="2019013" cy="113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">
            <a:hlinkClick r:id="rId15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t="48544" r="79091" b="35766"/>
          <a:stretch/>
        </p:blipFill>
        <p:spPr>
          <a:xfrm>
            <a:off x="3483863" y="3165764"/>
            <a:ext cx="1231080" cy="69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"/>
          <p:cNvPicPr preferRelativeResize="0"/>
          <p:nvPr/>
        </p:nvPicPr>
        <p:blipFill rotWithShape="1">
          <a:blip r:embed="rId16">
            <a:alphaModFix/>
          </a:blip>
          <a:srcRect l="35455" t="72141" r="50519" b="10966"/>
          <a:stretch/>
        </p:blipFill>
        <p:spPr>
          <a:xfrm>
            <a:off x="5175540" y="5304808"/>
            <a:ext cx="1270559" cy="114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3"/>
          <p:cNvPicPr preferRelativeResize="0"/>
          <p:nvPr/>
        </p:nvPicPr>
        <p:blipFill rotWithShape="1">
          <a:blip r:embed="rId16">
            <a:alphaModFix/>
          </a:blip>
          <a:srcRect l="35455" t="72141" r="50519" b="10966"/>
          <a:stretch/>
        </p:blipFill>
        <p:spPr>
          <a:xfrm>
            <a:off x="1032872" y="3376182"/>
            <a:ext cx="1474595" cy="133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"/>
          <p:cNvPicPr preferRelativeResize="0"/>
          <p:nvPr/>
        </p:nvPicPr>
        <p:blipFill rotWithShape="1">
          <a:blip r:embed="rId17">
            <a:alphaModFix/>
          </a:blip>
          <a:srcRect l="15667" t="48767" r="68667" b="41241"/>
          <a:stretch/>
        </p:blipFill>
        <p:spPr>
          <a:xfrm>
            <a:off x="5142981" y="1752600"/>
            <a:ext cx="2046337" cy="97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"/>
          <p:cNvPicPr preferRelativeResize="0"/>
          <p:nvPr/>
        </p:nvPicPr>
        <p:blipFill rotWithShape="1">
          <a:blip r:embed="rId16">
            <a:alphaModFix/>
          </a:blip>
          <a:srcRect l="35455" t="72141" r="50519" b="10966"/>
          <a:stretch/>
        </p:blipFill>
        <p:spPr>
          <a:xfrm>
            <a:off x="1897867" y="5991605"/>
            <a:ext cx="870014" cy="785828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3"/>
          <p:cNvSpPr txBox="1"/>
          <p:nvPr/>
        </p:nvSpPr>
        <p:spPr>
          <a:xfrm>
            <a:off x="474943" y="3109631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"/>
          <p:cNvSpPr txBox="1"/>
          <p:nvPr/>
        </p:nvSpPr>
        <p:spPr>
          <a:xfrm>
            <a:off x="6326558" y="3970271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"/>
          <p:cNvSpPr txBox="1"/>
          <p:nvPr/>
        </p:nvSpPr>
        <p:spPr>
          <a:xfrm>
            <a:off x="4320746" y="5699217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"/>
          <p:cNvSpPr txBox="1"/>
          <p:nvPr/>
        </p:nvSpPr>
        <p:spPr>
          <a:xfrm>
            <a:off x="5976112" y="5293841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"/>
          <p:cNvSpPr txBox="1"/>
          <p:nvPr/>
        </p:nvSpPr>
        <p:spPr>
          <a:xfrm>
            <a:off x="874746" y="5936886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"/>
          <p:cNvSpPr txBox="1"/>
          <p:nvPr/>
        </p:nvSpPr>
        <p:spPr>
          <a:xfrm>
            <a:off x="2652806" y="3402018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"/>
          <p:cNvSpPr txBox="1"/>
          <p:nvPr/>
        </p:nvSpPr>
        <p:spPr>
          <a:xfrm>
            <a:off x="8164011" y="3694406"/>
            <a:ext cx="675189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"/>
          <p:cNvSpPr txBox="1"/>
          <p:nvPr/>
        </p:nvSpPr>
        <p:spPr>
          <a:xfrm>
            <a:off x="3683868" y="3842040"/>
            <a:ext cx="831000" cy="1077300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"/>
          <p:cNvSpPr txBox="1"/>
          <p:nvPr/>
        </p:nvSpPr>
        <p:spPr>
          <a:xfrm>
            <a:off x="3289672" y="6213368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"/>
          <p:cNvSpPr txBox="1"/>
          <p:nvPr/>
        </p:nvSpPr>
        <p:spPr>
          <a:xfrm>
            <a:off x="6742092" y="6235803"/>
            <a:ext cx="831068" cy="58477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250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1" name="Google Shape;801;p3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 l="73182" t="42992" r="20302" b="40500"/>
          <a:stretch/>
        </p:blipFill>
        <p:spPr>
          <a:xfrm>
            <a:off x="4299409" y="3572173"/>
            <a:ext cx="1588317" cy="195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19110" y="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75567" y="290286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28906" y="6096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45959" y="914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70269" y="1240971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87321" y="1545771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65550" y="2242001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97475" y="2668804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60832" y="2973604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352277" y="1937201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330506" y="3402018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3">
            <a:hlinkClick r:id="" action="ppaction://noaction"/>
          </p:cNvPr>
          <p:cNvSpPr/>
          <p:nvPr/>
        </p:nvSpPr>
        <p:spPr>
          <a:xfrm>
            <a:off x="7658866" y="6384519"/>
            <a:ext cx="1485900" cy="4572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MỚI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4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4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4"/>
          <p:cNvSpPr txBox="1"/>
          <p:nvPr/>
        </p:nvSpPr>
        <p:spPr>
          <a:xfrm>
            <a:off x="1676400" y="609600"/>
            <a:ext cx="5334000" cy="10467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conservative</a:t>
            </a:r>
            <a:endParaRPr sz="6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1" name="Google Shape;821;p4"/>
          <p:cNvSpPr txBox="1"/>
          <p:nvPr/>
        </p:nvSpPr>
        <p:spPr>
          <a:xfrm>
            <a:off x="2514599" y="3810000"/>
            <a:ext cx="5895000" cy="9159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>
                <a:solidFill>
                  <a:srgbClr val="1D2A57"/>
                </a:solidFill>
              </a:rPr>
              <a:t>/kənˈsɜː.və.tɪv/</a:t>
            </a:r>
            <a:endParaRPr sz="7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22" name="Google Shape;822;p4"/>
          <p:cNvGrpSpPr/>
          <p:nvPr/>
        </p:nvGrpSpPr>
        <p:grpSpPr>
          <a:xfrm>
            <a:off x="63476" y="1734399"/>
            <a:ext cx="1205624" cy="362438"/>
            <a:chOff x="4284637" y="-304827"/>
            <a:chExt cx="2669678" cy="697560"/>
          </a:xfrm>
        </p:grpSpPr>
        <p:sp>
          <p:nvSpPr>
            <p:cNvPr id="823" name="Google Shape;823;p4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4"/>
          <p:cNvSpPr/>
          <p:nvPr/>
        </p:nvSpPr>
        <p:spPr>
          <a:xfrm>
            <a:off x="378590" y="-17211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" name="Google Shape;82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1677" y="287170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7" name="Google Shape;827;p4"/>
          <p:cNvGrpSpPr/>
          <p:nvPr/>
        </p:nvGrpSpPr>
        <p:grpSpPr>
          <a:xfrm rot="1786145">
            <a:off x="400808" y="864540"/>
            <a:ext cx="525701" cy="509437"/>
            <a:chOff x="840573" y="2379277"/>
            <a:chExt cx="3829048" cy="3849975"/>
          </a:xfrm>
        </p:grpSpPr>
        <p:sp>
          <p:nvSpPr>
            <p:cNvPr id="828" name="Google Shape;828;p4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4"/>
          <p:cNvSpPr txBox="1"/>
          <p:nvPr/>
        </p:nvSpPr>
        <p:spPr>
          <a:xfrm>
            <a:off x="821093" y="909903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"/>
          <p:cNvSpPr txBox="1"/>
          <p:nvPr/>
        </p:nvSpPr>
        <p:spPr>
          <a:xfrm>
            <a:off x="568506" y="1163550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"/>
          <p:cNvSpPr txBox="1"/>
          <p:nvPr/>
        </p:nvSpPr>
        <p:spPr>
          <a:xfrm>
            <a:off x="222781" y="947473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"/>
          <p:cNvSpPr txBox="1"/>
          <p:nvPr/>
        </p:nvSpPr>
        <p:spPr>
          <a:xfrm>
            <a:off x="506679" y="663682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5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5"/>
          <p:cNvSpPr txBox="1"/>
          <p:nvPr/>
        </p:nvSpPr>
        <p:spPr>
          <a:xfrm>
            <a:off x="1524000" y="609600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generation</a:t>
            </a:r>
            <a:endParaRPr sz="6000"/>
          </a:p>
        </p:txBody>
      </p:sp>
      <p:sp>
        <p:nvSpPr>
          <p:cNvPr id="841" name="Google Shape;841;p5"/>
          <p:cNvSpPr txBox="1"/>
          <p:nvPr/>
        </p:nvSpPr>
        <p:spPr>
          <a:xfrm>
            <a:off x="2514599" y="3810000"/>
            <a:ext cx="5895000" cy="1015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/ˌdʒen.əˈreɪ.ʃən/</a:t>
            </a:r>
            <a:endParaRPr sz="6000"/>
          </a:p>
        </p:txBody>
      </p:sp>
      <p:grpSp>
        <p:nvGrpSpPr>
          <p:cNvPr id="842" name="Google Shape;842;p5"/>
          <p:cNvGrpSpPr/>
          <p:nvPr/>
        </p:nvGrpSpPr>
        <p:grpSpPr>
          <a:xfrm>
            <a:off x="85153" y="1748254"/>
            <a:ext cx="1205624" cy="362438"/>
            <a:chOff x="4284637" y="-304827"/>
            <a:chExt cx="2669678" cy="697560"/>
          </a:xfrm>
        </p:grpSpPr>
        <p:sp>
          <p:nvSpPr>
            <p:cNvPr id="843" name="Google Shape;843;p5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5" name="Google Shape;845;p5"/>
          <p:cNvSpPr/>
          <p:nvPr/>
        </p:nvSpPr>
        <p:spPr>
          <a:xfrm>
            <a:off x="400267" y="-3356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6" name="Google Shape;84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01025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5"/>
          <p:cNvGrpSpPr/>
          <p:nvPr/>
        </p:nvGrpSpPr>
        <p:grpSpPr>
          <a:xfrm rot="1786145">
            <a:off x="422485" y="878395"/>
            <a:ext cx="525701" cy="509437"/>
            <a:chOff x="840573" y="2379277"/>
            <a:chExt cx="3829048" cy="3849975"/>
          </a:xfrm>
        </p:grpSpPr>
        <p:sp>
          <p:nvSpPr>
            <p:cNvPr id="848" name="Google Shape;848;p5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5"/>
          <p:cNvSpPr txBox="1"/>
          <p:nvPr/>
        </p:nvSpPr>
        <p:spPr>
          <a:xfrm>
            <a:off x="842770" y="923758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"/>
          <p:cNvSpPr txBox="1"/>
          <p:nvPr/>
        </p:nvSpPr>
        <p:spPr>
          <a:xfrm>
            <a:off x="590183" y="1177405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5"/>
          <p:cNvSpPr txBox="1"/>
          <p:nvPr/>
        </p:nvSpPr>
        <p:spPr>
          <a:xfrm>
            <a:off x="244458" y="961328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5"/>
          <p:cNvSpPr txBox="1"/>
          <p:nvPr/>
        </p:nvSpPr>
        <p:spPr>
          <a:xfrm>
            <a:off x="528356" y="677537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6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6"/>
          <p:cNvSpPr txBox="1"/>
          <p:nvPr/>
        </p:nvSpPr>
        <p:spPr>
          <a:xfrm>
            <a:off x="1600200" y="609600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mature</a:t>
            </a:r>
            <a:endParaRPr sz="6000"/>
          </a:p>
        </p:txBody>
      </p:sp>
      <p:sp>
        <p:nvSpPr>
          <p:cNvPr id="861" name="Google Shape;861;p6"/>
          <p:cNvSpPr txBox="1"/>
          <p:nvPr/>
        </p:nvSpPr>
        <p:spPr>
          <a:xfrm>
            <a:off x="2514599" y="3810000"/>
            <a:ext cx="5895000" cy="1015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/məˈtʃʊər/</a:t>
            </a:r>
            <a:endParaRPr sz="6000"/>
          </a:p>
        </p:txBody>
      </p:sp>
      <p:grpSp>
        <p:nvGrpSpPr>
          <p:cNvPr id="862" name="Google Shape;862;p6"/>
          <p:cNvGrpSpPr/>
          <p:nvPr/>
        </p:nvGrpSpPr>
        <p:grpSpPr>
          <a:xfrm>
            <a:off x="73921" y="1803672"/>
            <a:ext cx="1205624" cy="362438"/>
            <a:chOff x="4284637" y="-304827"/>
            <a:chExt cx="2669678" cy="697560"/>
          </a:xfrm>
        </p:grpSpPr>
        <p:sp>
          <p:nvSpPr>
            <p:cNvPr id="863" name="Google Shape;863;p6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6"/>
          <p:cNvSpPr/>
          <p:nvPr/>
        </p:nvSpPr>
        <p:spPr>
          <a:xfrm>
            <a:off x="389035" y="52062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6" name="Google Shape;86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1232" y="356443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7" name="Google Shape;867;p6"/>
          <p:cNvGrpSpPr/>
          <p:nvPr/>
        </p:nvGrpSpPr>
        <p:grpSpPr>
          <a:xfrm rot="1786145">
            <a:off x="411253" y="933813"/>
            <a:ext cx="525701" cy="509437"/>
            <a:chOff x="840573" y="2379277"/>
            <a:chExt cx="3829048" cy="3849975"/>
          </a:xfrm>
        </p:grpSpPr>
        <p:sp>
          <p:nvSpPr>
            <p:cNvPr id="868" name="Google Shape;868;p6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0" name="Google Shape;870;p6"/>
          <p:cNvSpPr txBox="1"/>
          <p:nvPr/>
        </p:nvSpPr>
        <p:spPr>
          <a:xfrm>
            <a:off x="831538" y="979176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6"/>
          <p:cNvSpPr txBox="1"/>
          <p:nvPr/>
        </p:nvSpPr>
        <p:spPr>
          <a:xfrm>
            <a:off x="578951" y="1232823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"/>
          <p:cNvSpPr txBox="1"/>
          <p:nvPr/>
        </p:nvSpPr>
        <p:spPr>
          <a:xfrm>
            <a:off x="233226" y="1016746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6"/>
          <p:cNvSpPr txBox="1"/>
          <p:nvPr/>
        </p:nvSpPr>
        <p:spPr>
          <a:xfrm>
            <a:off x="517124" y="732955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7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7"/>
          <p:cNvSpPr txBox="1"/>
          <p:nvPr/>
        </p:nvSpPr>
        <p:spPr>
          <a:xfrm>
            <a:off x="1529425" y="1435425"/>
            <a:ext cx="65166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 disrespectful</a:t>
            </a:r>
            <a:endParaRPr sz="6000"/>
          </a:p>
        </p:txBody>
      </p:sp>
      <p:sp>
        <p:nvSpPr>
          <p:cNvPr id="881" name="Google Shape;881;p7"/>
          <p:cNvSpPr txBox="1"/>
          <p:nvPr/>
        </p:nvSpPr>
        <p:spPr>
          <a:xfrm>
            <a:off x="2514599" y="3810000"/>
            <a:ext cx="5895000" cy="15084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rgbClr val="1D2A57"/>
                </a:solidFill>
              </a:rPr>
              <a:t>/ˌdɪs.rɪˈspekt.fəl/</a:t>
            </a:r>
            <a:endParaRPr sz="6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2" name="Google Shape;882;p7"/>
          <p:cNvGrpSpPr/>
          <p:nvPr/>
        </p:nvGrpSpPr>
        <p:grpSpPr>
          <a:xfrm>
            <a:off x="21260" y="1762108"/>
            <a:ext cx="1205624" cy="362438"/>
            <a:chOff x="4284637" y="-304827"/>
            <a:chExt cx="2669678" cy="697560"/>
          </a:xfrm>
        </p:grpSpPr>
        <p:sp>
          <p:nvSpPr>
            <p:cNvPr id="883" name="Google Shape;883;p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5" name="Google Shape;885;p7"/>
          <p:cNvSpPr/>
          <p:nvPr/>
        </p:nvSpPr>
        <p:spPr>
          <a:xfrm>
            <a:off x="336374" y="10498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6" name="Google Shape;88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3893" y="314879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7" name="Google Shape;887;p7"/>
          <p:cNvGrpSpPr/>
          <p:nvPr/>
        </p:nvGrpSpPr>
        <p:grpSpPr>
          <a:xfrm rot="1786145">
            <a:off x="358592" y="892249"/>
            <a:ext cx="525701" cy="509437"/>
            <a:chOff x="840573" y="2379277"/>
            <a:chExt cx="3829048" cy="3849975"/>
          </a:xfrm>
        </p:grpSpPr>
        <p:sp>
          <p:nvSpPr>
            <p:cNvPr id="888" name="Google Shape;888;p7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0" name="Google Shape;890;p7"/>
          <p:cNvSpPr txBox="1"/>
          <p:nvPr/>
        </p:nvSpPr>
        <p:spPr>
          <a:xfrm>
            <a:off x="778877" y="937612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7"/>
          <p:cNvSpPr txBox="1"/>
          <p:nvPr/>
        </p:nvSpPr>
        <p:spPr>
          <a:xfrm>
            <a:off x="526290" y="1191259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7"/>
          <p:cNvSpPr txBox="1"/>
          <p:nvPr/>
        </p:nvSpPr>
        <p:spPr>
          <a:xfrm>
            <a:off x="180565" y="975182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7"/>
          <p:cNvSpPr txBox="1"/>
          <p:nvPr/>
        </p:nvSpPr>
        <p:spPr>
          <a:xfrm>
            <a:off x="464463" y="691391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8"/>
          <p:cNvPicPr preferRelativeResize="0"/>
          <p:nvPr/>
        </p:nvPicPr>
        <p:blipFill rotWithShape="1">
          <a:blip r:embed="rId4">
            <a:alphaModFix/>
          </a:blip>
          <a:srcRect l="73182" t="42992" r="20302" b="40500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7271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8"/>
          <p:cNvSpPr txBox="1"/>
          <p:nvPr/>
        </p:nvSpPr>
        <p:spPr>
          <a:xfrm>
            <a:off x="1524000" y="623455"/>
            <a:ext cx="5334000" cy="10158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interpersonal </a:t>
            </a:r>
            <a:endParaRPr sz="6000"/>
          </a:p>
        </p:txBody>
      </p:sp>
      <p:sp>
        <p:nvSpPr>
          <p:cNvPr id="901" name="Google Shape;901;p8"/>
          <p:cNvSpPr txBox="1"/>
          <p:nvPr/>
        </p:nvSpPr>
        <p:spPr>
          <a:xfrm>
            <a:off x="2514599" y="3810000"/>
            <a:ext cx="5895000" cy="1015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2A57"/>
                </a:solidFill>
              </a:rPr>
              <a:t>/ˌɪn.təˈpɜː.sən.əl/</a:t>
            </a:r>
            <a:endParaRPr sz="6000"/>
          </a:p>
        </p:txBody>
      </p:sp>
      <p:grpSp>
        <p:nvGrpSpPr>
          <p:cNvPr id="902" name="Google Shape;902;p8"/>
          <p:cNvGrpSpPr/>
          <p:nvPr/>
        </p:nvGrpSpPr>
        <p:grpSpPr>
          <a:xfrm>
            <a:off x="85153" y="1789817"/>
            <a:ext cx="1205624" cy="362438"/>
            <a:chOff x="4284637" y="-304827"/>
            <a:chExt cx="2669678" cy="697560"/>
          </a:xfrm>
        </p:grpSpPr>
        <p:sp>
          <p:nvSpPr>
            <p:cNvPr id="903" name="Google Shape;903;p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5" name="Google Shape;905;p8"/>
          <p:cNvSpPr/>
          <p:nvPr/>
        </p:nvSpPr>
        <p:spPr>
          <a:xfrm>
            <a:off x="400267" y="38207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05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6" name="Google Shape;90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42588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7" name="Google Shape;907;p8"/>
          <p:cNvGrpSpPr/>
          <p:nvPr/>
        </p:nvGrpSpPr>
        <p:grpSpPr>
          <a:xfrm rot="1786145">
            <a:off x="422485" y="919958"/>
            <a:ext cx="525701" cy="509437"/>
            <a:chOff x="840573" y="2379277"/>
            <a:chExt cx="3829048" cy="3849975"/>
          </a:xfrm>
        </p:grpSpPr>
        <p:sp>
          <p:nvSpPr>
            <p:cNvPr id="908" name="Google Shape;908;p8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0" name="Google Shape;910;p8"/>
          <p:cNvSpPr txBox="1"/>
          <p:nvPr/>
        </p:nvSpPr>
        <p:spPr>
          <a:xfrm>
            <a:off x="842770" y="965321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8"/>
          <p:cNvSpPr txBox="1"/>
          <p:nvPr/>
        </p:nvSpPr>
        <p:spPr>
          <a:xfrm>
            <a:off x="590183" y="1218968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8"/>
          <p:cNvSpPr txBox="1"/>
          <p:nvPr/>
        </p:nvSpPr>
        <p:spPr>
          <a:xfrm>
            <a:off x="244458" y="1002891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8"/>
          <p:cNvSpPr txBox="1"/>
          <p:nvPr/>
        </p:nvSpPr>
        <p:spPr>
          <a:xfrm>
            <a:off x="528356" y="719100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B2C8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99B2C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 b="1" i="0" u="none" strike="noStrike" cap="none">
              <a:solidFill>
                <a:srgbClr val="99B2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PresentationFormat>Trình chiếu Trên màn hình (4:3)</PresentationFormat>
  <Paragraphs>101</Paragraphs>
  <Slides>15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11</vt:i4>
      </vt:variant>
      <vt:variant>
        <vt:lpstr>Tiêu đề Bản chiếu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9_Office Theme</vt:lpstr>
      <vt:lpstr>Office</vt:lpstr>
      <vt:lpstr>Bản trình bày PowerPoint</vt:lpstr>
      <vt:lpstr>Find the stress for these words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2020-08-25T18:06:52Z</dcterms:created>
  <dcterms:modified xsi:type="dcterms:W3CDTF">2023-09-16T12:18:04Z</dcterms:modified>
</cp:coreProperties>
</file>