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</p:sldMasterIdLst>
  <p:notesMasterIdLst>
    <p:notesMasterId r:id="rId17"/>
  </p:notesMasterIdLst>
  <p:sldIdLst>
    <p:sldId id="256" r:id="rId2"/>
    <p:sldId id="259" r:id="rId3"/>
    <p:sldId id="260" r:id="rId4"/>
    <p:sldId id="262" r:id="rId5"/>
    <p:sldId id="263" r:id="rId6"/>
    <p:sldId id="261" r:id="rId7"/>
    <p:sldId id="271" r:id="rId8"/>
    <p:sldId id="312" r:id="rId9"/>
    <p:sldId id="282" r:id="rId10"/>
    <p:sldId id="275" r:id="rId11"/>
    <p:sldId id="287" r:id="rId12"/>
    <p:sldId id="299" r:id="rId13"/>
    <p:sldId id="301" r:id="rId14"/>
    <p:sldId id="306" r:id="rId15"/>
    <p:sldId id="270" r:id="rId16"/>
  </p:sldIdLst>
  <p:sldSz cx="18288000" cy="10287000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Cambria Math" pitchFamily="18" charset="0"/>
      <p:regular r:id="rId22"/>
    </p:embeddedFont>
    <p:embeddedFont>
      <p:font typeface="Gill Sans MT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622" autoAdjust="0"/>
  </p:normalViewPr>
  <p:slideViewPr>
    <p:cSldViewPr>
      <p:cViewPr varScale="1">
        <p:scale>
          <a:sx n="49" d="100"/>
          <a:sy n="49" d="100"/>
        </p:scale>
        <p:origin x="-4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085C9-1870-47BC-887B-C3EAB5255B20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400CF-DF6E-4BE3-B959-E77A93849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33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00CF-DF6E-4BE3-B959-E77A93849A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400CF-DF6E-4BE3-B959-E77A93849A6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7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87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71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84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38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06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866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64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15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07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03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27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3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65.png"/><Relationship Id="rId31" Type="http://schemas.openxmlformats.org/officeDocument/2006/relationships/image" Target="../media/image64.png"/><Relationship Id="rId30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77.png"/><Relationship Id="rId31" Type="http://schemas.openxmlformats.org/officeDocument/2006/relationships/image" Target="../media/image76.png"/><Relationship Id="rId30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9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"/>
          </a:blip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381000" y="7283358"/>
            <a:ext cx="3195240" cy="0"/>
          </a:xfrm>
          <a:prstGeom prst="line">
            <a:avLst/>
          </a:prstGeom>
          <a:ln w="4762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4406960" y="2101758"/>
            <a:ext cx="3195240" cy="0"/>
          </a:xfrm>
          <a:prstGeom prst="line">
            <a:avLst/>
          </a:prstGeom>
          <a:ln w="4762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4" name="Rectangle 13"/>
          <p:cNvSpPr/>
          <p:nvPr/>
        </p:nvSpPr>
        <p:spPr>
          <a:xfrm>
            <a:off x="685800" y="2265564"/>
            <a:ext cx="16633465" cy="4408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6500" b="1" kern="0">
                <a:solidFill>
                  <a:schemeClr val="bg1"/>
                </a:solidFill>
                <a:latin typeface="Arial"/>
                <a:cs typeface="Arial"/>
                <a:sym typeface="Anton"/>
              </a:rPr>
              <a:t>CHÀO MỪNG CÁC EM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6500" b="1" kern="0">
                <a:solidFill>
                  <a:schemeClr val="bg1"/>
                </a:solidFill>
                <a:latin typeface="Arial"/>
                <a:cs typeface="Arial"/>
                <a:sym typeface="Anton"/>
              </a:rPr>
              <a:t>ĐẾN VỚI BUỔI HỌC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6500" b="1" kern="0">
                <a:solidFill>
                  <a:schemeClr val="bg1"/>
                </a:solidFill>
                <a:latin typeface="Arial"/>
                <a:cs typeface="Arial"/>
                <a:sym typeface="Anton"/>
              </a:rPr>
              <a:t>NGÀY HÔM NAY!</a:t>
            </a:r>
            <a:endParaRPr lang="en-US" sz="6500" ker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02538" y="342900"/>
            <a:ext cx="4781349" cy="1207470"/>
            <a:chOff x="1162250" y="190500"/>
            <a:chExt cx="4781349" cy="1066800"/>
          </a:xfrm>
        </p:grpSpPr>
        <p:sp>
          <p:nvSpPr>
            <p:cNvPr id="15" name="Rectangle 14"/>
            <p:cNvSpPr/>
            <p:nvPr/>
          </p:nvSpPr>
          <p:spPr>
            <a:xfrm>
              <a:off x="1162250" y="190500"/>
              <a:ext cx="4781349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50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64537" y="190500"/>
              <a:ext cx="3925242" cy="9993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2</a:t>
              </a:r>
              <a:endParaRPr lang="en-US" sz="45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17754112" y="9286656"/>
            <a:ext cx="1270976" cy="9913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8738" y="1562100"/>
            <a:ext cx="165710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xây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12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280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thuê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1400" y="5437326"/>
            <a:ext cx="11328400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thuê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x,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133600" y="5246154"/>
            <a:ext cx="11506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34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11"/>
          <p:cNvGrpSpPr/>
          <p:nvPr/>
        </p:nvGrpSpPr>
        <p:grpSpPr>
          <a:xfrm>
            <a:off x="16535400" y="423397"/>
            <a:ext cx="1103754" cy="377766"/>
            <a:chOff x="0" y="0"/>
            <a:chExt cx="8385740" cy="2387260"/>
          </a:xfrm>
        </p:grpSpPr>
        <p:sp>
          <p:nvSpPr>
            <p:cNvPr id="51" name="Freeform 12"/>
            <p:cNvSpPr/>
            <p:nvPr/>
          </p:nvSpPr>
          <p:spPr>
            <a:xfrm>
              <a:off x="0" y="0"/>
              <a:ext cx="8385740" cy="2387260"/>
            </a:xfrm>
            <a:custGeom>
              <a:avLst/>
              <a:gdLst/>
              <a:ahLst/>
              <a:cxnLst/>
              <a:rect l="l" t="t" r="r" b="b"/>
              <a:pathLst>
                <a:path w="8385740" h="2387260">
                  <a:moveTo>
                    <a:pt x="8261280" y="2387260"/>
                  </a:moveTo>
                  <a:lnTo>
                    <a:pt x="124460" y="2387260"/>
                  </a:lnTo>
                  <a:cubicBezTo>
                    <a:pt x="55880" y="2387260"/>
                    <a:pt x="0" y="2331379"/>
                    <a:pt x="0" y="22627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261280" y="0"/>
                  </a:lnTo>
                  <a:cubicBezTo>
                    <a:pt x="8329860" y="0"/>
                    <a:pt x="8385740" y="55880"/>
                    <a:pt x="8385740" y="124460"/>
                  </a:cubicBezTo>
                  <a:lnTo>
                    <a:pt x="8385740" y="2262800"/>
                  </a:lnTo>
                  <a:cubicBezTo>
                    <a:pt x="8385740" y="2331380"/>
                    <a:pt x="8329860" y="2387260"/>
                    <a:pt x="8261280" y="238726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6" name="Oval Callout 55"/>
          <p:cNvSpPr/>
          <p:nvPr/>
        </p:nvSpPr>
        <p:spPr>
          <a:xfrm>
            <a:off x="8438577" y="266700"/>
            <a:ext cx="1752600" cy="965974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4873" y="1409700"/>
            <a:ext cx="16191354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trứng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2849" y="4229100"/>
            <a:ext cx="15793023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dãy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92524" y="2694833"/>
                <a:ext cx="474386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3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2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</a:t>
                </a:r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524" y="2694833"/>
                <a:ext cx="4743863" cy="707886"/>
              </a:xfrm>
              <a:prstGeom prst="rect">
                <a:avLst/>
              </a:prstGeom>
              <a:blipFill>
                <a:blip r:embed="rId30"/>
                <a:stretch>
                  <a:fillRect t="-17241" r="-3213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287000" y="2509693"/>
                <a:ext cx="2657587" cy="16432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0" y="2509693"/>
                <a:ext cx="2657587" cy="164320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004873" y="8953500"/>
            <a:ext cx="172212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trứng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I,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II,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III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15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20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292524" y="4659999"/>
                <a:ext cx="7948714" cy="26933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𝑧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65</m:t>
                          </m:r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13</m:t>
                              </m:r>
                            </m:num>
                            <m:den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den>
                          </m:f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=60</m:t>
                      </m:r>
                    </m:oMath>
                  </m:oMathPara>
                </a14:m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524" y="4659999"/>
                <a:ext cx="7948714" cy="2693301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729753" y="7570081"/>
                <a:ext cx="11869403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i="0">
                          <a:latin typeface="Cambria Math" panose="02040503050406030204" pitchFamily="18" charset="0"/>
                        </a:rPr>
                        <m:t>.60=15;</m:t>
                      </m:r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0">
                          <a:latin typeface="Cambria Math" panose="02040503050406030204" pitchFamily="18" charset="0"/>
                        </a:rPr>
                        <m:t>.60=20;</m:t>
                      </m:r>
                      <m:r>
                        <m:rPr>
                          <m:nor/>
                        </m:rPr>
                        <a:rPr lang="en-US" sz="4000" i="1"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0">
                          <a:latin typeface="Cambria Math" panose="02040503050406030204" pitchFamily="18" charset="0"/>
                        </a:rPr>
                        <m:t>.60=30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753" y="7570081"/>
                <a:ext cx="11869403" cy="1248803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68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2" grpId="0"/>
      <p:bldP spid="5" grpId="0"/>
      <p:bldP spid="12" grpId="0"/>
      <p:bldP spid="13" grpId="0"/>
      <p:bldP spid="14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400" y="396270"/>
            <a:ext cx="6858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6.22: (SGK – tr.18)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1257300"/>
            <a:ext cx="1577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“?"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634653"/>
              </p:ext>
            </p:extLst>
          </p:nvPr>
        </p:nvGraphicFramePr>
        <p:xfrm>
          <a:off x="3326124" y="3619500"/>
          <a:ext cx="11990076" cy="2971800"/>
        </p:xfrm>
        <a:graphic>
          <a:graphicData uri="http://schemas.openxmlformats.org/drawingml/2006/table">
            <a:tbl>
              <a:tblPr firstRow="1" firstCol="1" bandRow="1"/>
              <a:tblGrid>
                <a:gridCol w="1712868">
                  <a:extLst>
                    <a:ext uri="{9D8B030D-6E8A-4147-A177-3AD203B41FA5}">
                      <a16:colId xmlns="" xmlns:a16="http://schemas.microsoft.com/office/drawing/2014/main" val="2925301847"/>
                    </a:ext>
                  </a:extLst>
                </a:gridCol>
                <a:gridCol w="1712868">
                  <a:extLst>
                    <a:ext uri="{9D8B030D-6E8A-4147-A177-3AD203B41FA5}">
                      <a16:colId xmlns="" xmlns:a16="http://schemas.microsoft.com/office/drawing/2014/main" val="4078919787"/>
                    </a:ext>
                  </a:extLst>
                </a:gridCol>
                <a:gridCol w="1712868">
                  <a:extLst>
                    <a:ext uri="{9D8B030D-6E8A-4147-A177-3AD203B41FA5}">
                      <a16:colId xmlns="" xmlns:a16="http://schemas.microsoft.com/office/drawing/2014/main" val="2386307891"/>
                    </a:ext>
                  </a:extLst>
                </a:gridCol>
                <a:gridCol w="1712868">
                  <a:extLst>
                    <a:ext uri="{9D8B030D-6E8A-4147-A177-3AD203B41FA5}">
                      <a16:colId xmlns="" xmlns:a16="http://schemas.microsoft.com/office/drawing/2014/main" val="1697556240"/>
                    </a:ext>
                  </a:extLst>
                </a:gridCol>
                <a:gridCol w="1712868">
                  <a:extLst>
                    <a:ext uri="{9D8B030D-6E8A-4147-A177-3AD203B41FA5}">
                      <a16:colId xmlns="" xmlns:a16="http://schemas.microsoft.com/office/drawing/2014/main" val="3658458610"/>
                    </a:ext>
                  </a:extLst>
                </a:gridCol>
                <a:gridCol w="1712868">
                  <a:extLst>
                    <a:ext uri="{9D8B030D-6E8A-4147-A177-3AD203B41FA5}">
                      <a16:colId xmlns="" xmlns:a16="http://schemas.microsoft.com/office/drawing/2014/main" val="3373111132"/>
                    </a:ext>
                  </a:extLst>
                </a:gridCol>
                <a:gridCol w="1712868">
                  <a:extLst>
                    <a:ext uri="{9D8B030D-6E8A-4147-A177-3AD203B41FA5}">
                      <a16:colId xmlns="" xmlns:a16="http://schemas.microsoft.com/office/drawing/2014/main" val="4007784996"/>
                    </a:ext>
                  </a:extLst>
                </a:gridCol>
              </a:tblGrid>
              <a:tr h="1485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806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806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806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8238075"/>
                  </a:ext>
                </a:extLst>
              </a:tr>
              <a:tr h="14859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- 6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solidFill>
                            <a:srgbClr val="806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 dirty="0">
                          <a:solidFill>
                            <a:srgbClr val="806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774201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212324" y="5600700"/>
            <a:ext cx="784189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- 3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68104" y="5578614"/>
            <a:ext cx="135563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40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- 2,4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88924" y="4076700"/>
            <a:ext cx="90642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40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- 1</a:t>
            </a:r>
            <a:endParaRPr lang="en-US" sz="40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127151" y="3742297"/>
                <a:ext cx="1295546" cy="12488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0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7151" y="3742297"/>
                <a:ext cx="1295546" cy="1248803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022027" y="3742297"/>
                <a:ext cx="989373" cy="12488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2027" y="3742297"/>
                <a:ext cx="989373" cy="1248803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676400" y="7186349"/>
                <a:ext cx="15419076" cy="2118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mô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tả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mối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phụ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x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y: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fr-FR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 </m:t>
                      </m:r>
                      <m:r>
                        <a:rPr lang="fr-FR" sz="40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fr-FR" sz="40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=−</m:t>
                      </m:r>
                      <m:r>
                        <a:rPr lang="fr-FR" sz="40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𝟏𝟐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7186349"/>
                <a:ext cx="15419076" cy="2118529"/>
              </a:xfrm>
              <a:prstGeom prst="rect">
                <a:avLst/>
              </a:prstGeom>
              <a:blipFill>
                <a:blip r:embed="rId32"/>
                <a:stretch>
                  <a:fillRect l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1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192" y="4923100"/>
            <a:ext cx="1440091" cy="131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3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17" grpId="0" animBg="1"/>
      <p:bldP spid="18" grpId="0" animBg="1"/>
      <p:bldP spid="14" grpId="0" animBg="1"/>
      <p:bldP spid="20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"/>
          </a:blip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5867400" y="495300"/>
            <a:ext cx="6400800" cy="1136203"/>
            <a:chOff x="0" y="0"/>
            <a:chExt cx="8385740" cy="23872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385740" cy="2387260"/>
            </a:xfrm>
            <a:custGeom>
              <a:avLst/>
              <a:gdLst/>
              <a:ahLst/>
              <a:cxnLst/>
              <a:rect l="l" t="t" r="r" b="b"/>
              <a:pathLst>
                <a:path w="8385740" h="2387260">
                  <a:moveTo>
                    <a:pt x="8261280" y="2387260"/>
                  </a:moveTo>
                  <a:lnTo>
                    <a:pt x="124460" y="2387260"/>
                  </a:lnTo>
                  <a:cubicBezTo>
                    <a:pt x="55880" y="2387260"/>
                    <a:pt x="0" y="2331379"/>
                    <a:pt x="0" y="226279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261280" y="0"/>
                  </a:lnTo>
                  <a:cubicBezTo>
                    <a:pt x="8329860" y="0"/>
                    <a:pt x="8385740" y="55880"/>
                    <a:pt x="8385740" y="124460"/>
                  </a:cubicBezTo>
                  <a:lnTo>
                    <a:pt x="8385740" y="2262800"/>
                  </a:lnTo>
                  <a:cubicBezTo>
                    <a:pt x="8385740" y="2331380"/>
                    <a:pt x="8329860" y="2387260"/>
                    <a:pt x="8261280" y="23872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8" name="TextBox 17"/>
          <p:cNvSpPr txBox="1"/>
          <p:nvPr/>
        </p:nvSpPr>
        <p:spPr>
          <a:xfrm>
            <a:off x="6018846" y="696697"/>
            <a:ext cx="75157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dirty="0">
                <a:latin typeface="Arial" panose="020B0604020202020204" pitchFamily="34" charset="0"/>
                <a:cs typeface="Arial" panose="020B0604020202020204" pitchFamily="34" charset="0"/>
              </a:rPr>
              <a:t> 6.23: (SGK – tr.18)</a:t>
            </a:r>
          </a:p>
        </p:txBody>
      </p:sp>
      <p:sp>
        <p:nvSpPr>
          <p:cNvPr id="19" name="Oval Callout 18"/>
          <p:cNvSpPr/>
          <p:nvPr/>
        </p:nvSpPr>
        <p:spPr>
          <a:xfrm>
            <a:off x="1981200" y="6896100"/>
            <a:ext cx="1752600" cy="965974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985308"/>
            <a:ext cx="1645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882131"/>
              </p:ext>
            </p:extLst>
          </p:nvPr>
        </p:nvGraphicFramePr>
        <p:xfrm>
          <a:off x="4848258" y="4572000"/>
          <a:ext cx="8439083" cy="1793368"/>
        </p:xfrm>
        <a:graphic>
          <a:graphicData uri="http://schemas.openxmlformats.org/drawingml/2006/table">
            <a:tbl>
              <a:tblPr firstRow="1" firstCol="1" bandRow="1"/>
              <a:tblGrid>
                <a:gridCol w="1667175">
                  <a:extLst>
                    <a:ext uri="{9D8B030D-6E8A-4147-A177-3AD203B41FA5}">
                      <a16:colId xmlns="" xmlns:a16="http://schemas.microsoft.com/office/drawing/2014/main" val="2729400082"/>
                    </a:ext>
                  </a:extLst>
                </a:gridCol>
                <a:gridCol w="1692977">
                  <a:extLst>
                    <a:ext uri="{9D8B030D-6E8A-4147-A177-3AD203B41FA5}">
                      <a16:colId xmlns="" xmlns:a16="http://schemas.microsoft.com/office/drawing/2014/main" val="676251325"/>
                    </a:ext>
                  </a:extLst>
                </a:gridCol>
                <a:gridCol w="1692977">
                  <a:extLst>
                    <a:ext uri="{9D8B030D-6E8A-4147-A177-3AD203B41FA5}">
                      <a16:colId xmlns="" xmlns:a16="http://schemas.microsoft.com/office/drawing/2014/main" val="2545320954"/>
                    </a:ext>
                  </a:extLst>
                </a:gridCol>
                <a:gridCol w="1692977">
                  <a:extLst>
                    <a:ext uri="{9D8B030D-6E8A-4147-A177-3AD203B41FA5}">
                      <a16:colId xmlns="" xmlns:a16="http://schemas.microsoft.com/office/drawing/2014/main" val="1416180413"/>
                    </a:ext>
                  </a:extLst>
                </a:gridCol>
                <a:gridCol w="1692977">
                  <a:extLst>
                    <a:ext uri="{9D8B030D-6E8A-4147-A177-3AD203B41FA5}">
                      <a16:colId xmlns="" xmlns:a16="http://schemas.microsoft.com/office/drawing/2014/main" val="1239911640"/>
                    </a:ext>
                  </a:extLst>
                </a:gridCol>
              </a:tblGrid>
              <a:tr h="851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0239213"/>
                  </a:ext>
                </a:extLst>
              </a:tr>
              <a:tr h="8515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22984125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05200" y="4054614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19200" y="7962900"/>
            <a:ext cx="16178692" cy="1248803"/>
            <a:chOff x="1194908" y="7826617"/>
            <a:chExt cx="16178692" cy="1248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1194908" y="7967477"/>
                  <a:ext cx="16178692" cy="10156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600"/>
                    </a:spcAft>
                  </a:pPr>
                  <a:r>
                    <a:rPr lang="en-US" sz="40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Dễ </a:t>
                  </a:r>
                  <a:r>
                    <a:rPr lang="en-US" sz="4000" dirty="0" err="1">
                      <a:solidFill>
                        <a:schemeClr val="bg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thấy</a:t>
                  </a:r>
                  <a:r>
                    <a:rPr lang="en-US" sz="40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𝑥𝑦</m:t>
                      </m:r>
                      <m:r>
                        <a:rPr lang="en-US" sz="40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=480 </m:t>
                      </m:r>
                    </m:oMath>
                  </a14:m>
                  <a:r>
                    <a:rPr lang="en-US" sz="40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hay              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nên</a:t>
                  </a:r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x 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y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là</a:t>
                  </a:r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hai</a:t>
                  </a:r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đại</a:t>
                  </a:r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lượng</a:t>
                  </a:r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tỉ</a:t>
                  </a:r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lệ</a:t>
                  </a:r>
                  <a:r>
                    <a:rPr lang="en-US" sz="4000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000" dirty="0" err="1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nghịch</a:t>
                  </a:r>
                  <a:endPara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4908" y="7967477"/>
                  <a:ext cx="16178692" cy="1015663"/>
                </a:xfrm>
                <a:prstGeom prst="rect">
                  <a:avLst/>
                </a:prstGeom>
                <a:blipFill>
                  <a:blip r:embed="rId3"/>
                  <a:stretch>
                    <a:fillRect l="-1319" b="-1377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6156960" y="7826617"/>
                  <a:ext cx="2115066" cy="124880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0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480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en-US" sz="4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960" y="7826617"/>
                  <a:ext cx="2115066" cy="124880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936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Callout 22"/>
          <p:cNvSpPr/>
          <p:nvPr/>
        </p:nvSpPr>
        <p:spPr>
          <a:xfrm>
            <a:off x="11766980" y="3765163"/>
            <a:ext cx="1752600" cy="768737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50569" y="750015"/>
            <a:ext cx="75157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6.25: (SGK – tr.18)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680508"/>
            <a:ext cx="17373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17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A4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A4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85%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086600" y="4610100"/>
                <a:ext cx="10820400" cy="5051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</a:t>
                </a:r>
                <a:r>
                  <a:rPr lang="en-US" sz="4000" baseline="-2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x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∈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17.1=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. 0,85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17</m:t>
                        </m:r>
                      </m:num>
                      <m:den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0,85</m:t>
                        </m:r>
                      </m:den>
                    </m:f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20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</a:t>
                </a:r>
                <a:r>
                  <a:rPr lang="en-US" sz="4000" baseline="-2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II.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4610100"/>
                <a:ext cx="10820400" cy="5051126"/>
              </a:xfrm>
              <a:prstGeom prst="rect">
                <a:avLst/>
              </a:prstGeom>
              <a:blipFill>
                <a:blip r:embed="rId39"/>
                <a:stretch>
                  <a:fillRect l="-2028" r="-1972" b="-4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325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00" y="3607316"/>
            <a:ext cx="9144000" cy="29077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6500" b="1" ker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6500" b="1" ker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6500" b="1" kern="0">
                <a:ln w="0"/>
                <a:solidFill>
                  <a:srgbClr val="FF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6500" b="1" kern="0">
              <a:ln w="0"/>
              <a:solidFill>
                <a:srgbClr val="FFFF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/>
              <a:sym typeface="Arial"/>
            </a:endParaRPr>
          </a:p>
        </p:txBody>
      </p:sp>
      <p:sp>
        <p:nvSpPr>
          <p:cNvPr id="12" name="AutoShape 8"/>
          <p:cNvSpPr/>
          <p:nvPr/>
        </p:nvSpPr>
        <p:spPr>
          <a:xfrm>
            <a:off x="679847" y="7197204"/>
            <a:ext cx="3195240" cy="0"/>
          </a:xfrm>
          <a:prstGeom prst="line">
            <a:avLst/>
          </a:prstGeom>
          <a:ln w="4762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3" name="AutoShape 9"/>
          <p:cNvSpPr/>
          <p:nvPr/>
        </p:nvSpPr>
        <p:spPr>
          <a:xfrm>
            <a:off x="12932129" y="3086100"/>
            <a:ext cx="3195240" cy="0"/>
          </a:xfrm>
          <a:prstGeom prst="line">
            <a:avLst/>
          </a:prstGeom>
          <a:ln w="4762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4000"/>
          </a:blip>
          <a:srcRect t="7786" b="77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18496" y="2817096"/>
            <a:ext cx="1162904" cy="8024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 flipV="1">
            <a:off x="14782800" y="6703296"/>
            <a:ext cx="1162904" cy="8024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162106" y="2381249"/>
            <a:ext cx="1253522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500" b="1" kern="0" dirty="0">
                <a:solidFill>
                  <a:srgbClr val="FFC000"/>
                </a:solidFill>
              </a:rPr>
              <a:t>CHƯƠNG V</a:t>
            </a:r>
            <a:r>
              <a:rPr lang="en-US" sz="6500" b="1" kern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6500" b="1" kern="0" dirty="0">
                <a:solidFill>
                  <a:srgbClr val="FFC000"/>
                </a:solidFill>
              </a:rPr>
              <a:t>:</a:t>
            </a:r>
            <a:r>
              <a:rPr lang="vi-VN" sz="6500" b="1" kern="0" dirty="0">
                <a:solidFill>
                  <a:srgbClr val="FFC000"/>
                </a:solidFill>
              </a:rPr>
              <a:t> </a:t>
            </a:r>
            <a:r>
              <a:rPr lang="vi-VN" sz="6500" b="1" kern="0" dirty="0">
                <a:solidFill>
                  <a:srgbClr val="FFC000"/>
                </a:solidFill>
                <a:cs typeface="Arial" panose="020B0604020202020204" pitchFamily="34" charset="0"/>
              </a:rPr>
              <a:t>TỈ LỆ THỨC VÀ ĐẠI LƯỢNG TỈ LỆ</a:t>
            </a:r>
            <a:endParaRPr lang="en-US" sz="6500" b="1" kern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22127" y="5300185"/>
            <a:ext cx="130437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000" b="1" kern="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23: ĐẠI LƯỢNG TỈ LỆ NGHỊCH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326049" y="2552700"/>
            <a:ext cx="10802957" cy="2957400"/>
            <a:chOff x="3707048" y="2476500"/>
            <a:chExt cx="10802957" cy="2957400"/>
          </a:xfrm>
        </p:grpSpPr>
        <p:sp>
          <p:nvSpPr>
            <p:cNvPr id="12" name="Google Shape;728;p44"/>
            <p:cNvSpPr txBox="1">
              <a:spLocks/>
            </p:cNvSpPr>
            <p:nvPr/>
          </p:nvSpPr>
          <p:spPr>
            <a:xfrm>
              <a:off x="8417858" y="2476500"/>
              <a:ext cx="1540500" cy="1052400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spcBef>
                  <a:spcPts val="0"/>
                </a:spcBef>
              </a:pPr>
              <a:r>
                <a:rPr lang="en" sz="6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cxnSp>
          <p:nvCxnSpPr>
            <p:cNvPr id="13" name="Google Shape;765;p44"/>
            <p:cNvCxnSpPr/>
            <p:nvPr/>
          </p:nvCxnSpPr>
          <p:spPr>
            <a:xfrm>
              <a:off x="8089121" y="3909900"/>
              <a:ext cx="1893079" cy="0"/>
            </a:xfrm>
            <a:prstGeom prst="straightConnector1">
              <a:avLst/>
            </a:prstGeom>
            <a:noFill/>
            <a:ln w="57150" cap="rnd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" name="Rectangle 14"/>
            <p:cNvSpPr/>
            <p:nvPr/>
          </p:nvSpPr>
          <p:spPr>
            <a:xfrm>
              <a:off x="3707048" y="4341293"/>
              <a:ext cx="10802957" cy="1092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6500" b="1" dirty="0">
                  <a:solidFill>
                    <a:schemeClr val="bg1"/>
                  </a:solidFill>
                  <a:ea typeface="Calibri" panose="020F0502020204030204" pitchFamily="34" charset="0"/>
                  <a:cs typeface="Arial" panose="020B0604020202020204" pitchFamily="34" charset="0"/>
                </a:rPr>
                <a:t>ĐẠI LƯỢNG TỈ LỆ NGHỊCH</a:t>
              </a:r>
            </a:p>
          </p:txBody>
        </p:sp>
      </p:grp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28800" y="6629813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4156" y="1406906"/>
            <a:ext cx="166877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</a:rPr>
              <a:t>Một ô tô đi từ thành ph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</a:t>
            </a:r>
            <a:r>
              <a:rPr lang="vi-VN" sz="4000" dirty="0">
                <a:solidFill>
                  <a:srgbClr val="000000"/>
                </a:solidFill>
              </a:rPr>
              <a:t> A đến thành phố B trên quãng đường 180 km. Gọi t (h) là thời gian để ô tô đi từ A đến B với vận tốc v (km/h).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0" y="6436106"/>
            <a:ext cx="12069330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 mỗi dấu "?" trong bảng sau bằng số thích hợp.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99299"/>
              </p:ext>
            </p:extLst>
          </p:nvPr>
        </p:nvGraphicFramePr>
        <p:xfrm>
          <a:off x="3461657" y="7883906"/>
          <a:ext cx="11051756" cy="1828800"/>
        </p:xfrm>
        <a:graphic>
          <a:graphicData uri="http://schemas.openxmlformats.org/drawingml/2006/table">
            <a:tbl>
              <a:tblPr firstRow="1" firstCol="1" bandRow="1"/>
              <a:tblGrid>
                <a:gridCol w="2275416">
                  <a:extLst>
                    <a:ext uri="{9D8B030D-6E8A-4147-A177-3AD203B41FA5}">
                      <a16:colId xmlns="" xmlns:a16="http://schemas.microsoft.com/office/drawing/2014/main" val="4242687497"/>
                    </a:ext>
                  </a:extLst>
                </a:gridCol>
                <a:gridCol w="2194085">
                  <a:extLst>
                    <a:ext uri="{9D8B030D-6E8A-4147-A177-3AD203B41FA5}">
                      <a16:colId xmlns="" xmlns:a16="http://schemas.microsoft.com/office/drawing/2014/main" val="3610442504"/>
                    </a:ext>
                  </a:extLst>
                </a:gridCol>
                <a:gridCol w="2194085">
                  <a:extLst>
                    <a:ext uri="{9D8B030D-6E8A-4147-A177-3AD203B41FA5}">
                      <a16:colId xmlns="" xmlns:a16="http://schemas.microsoft.com/office/drawing/2014/main" val="2951095869"/>
                    </a:ext>
                  </a:extLst>
                </a:gridCol>
                <a:gridCol w="2194085">
                  <a:extLst>
                    <a:ext uri="{9D8B030D-6E8A-4147-A177-3AD203B41FA5}">
                      <a16:colId xmlns="" xmlns:a16="http://schemas.microsoft.com/office/drawing/2014/main" val="2621588755"/>
                    </a:ext>
                  </a:extLst>
                </a:gridCol>
                <a:gridCol w="2194085">
                  <a:extLst>
                    <a:ext uri="{9D8B030D-6E8A-4147-A177-3AD203B41FA5}">
                      <a16:colId xmlns="" xmlns:a16="http://schemas.microsoft.com/office/drawing/2014/main" val="1862669422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v(km/h)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34479056"/>
                  </a:ext>
                </a:extLst>
              </a:tr>
              <a:tr h="353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t(h)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4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0980687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400800" y="8736979"/>
            <a:ext cx="898003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4,5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565662" y="8736979"/>
            <a:ext cx="898003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3,6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977041" y="8724900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913663" y="8724900"/>
            <a:ext cx="1183337" cy="707886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2,25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99810" y="469676"/>
            <a:ext cx="1112771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BIẾT ĐẠI LƯỢNG TỈ LỆ NGHỊCH</a:t>
            </a:r>
          </a:p>
        </p:txBody>
      </p:sp>
      <p:grpSp>
        <p:nvGrpSpPr>
          <p:cNvPr id="30" name="Group 5"/>
          <p:cNvGrpSpPr/>
          <p:nvPr/>
        </p:nvGrpSpPr>
        <p:grpSpPr>
          <a:xfrm>
            <a:off x="3200401" y="721106"/>
            <a:ext cx="304799" cy="288404"/>
            <a:chOff x="0" y="0"/>
            <a:chExt cx="6350000" cy="6350000"/>
          </a:xfrm>
          <a:solidFill>
            <a:schemeClr val="accent1"/>
          </a:solidFill>
        </p:grpSpPr>
        <p:sp>
          <p:nvSpPr>
            <p:cNvPr id="31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grpFill/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5" grpId="0"/>
      <p:bldP spid="9" grpId="0" animBg="1"/>
      <p:bldP spid="26" grpId="0" animBg="1"/>
      <p:bldP spid="27" grpId="0" animBg="1"/>
      <p:bldP spid="28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153400" y="3841476"/>
            <a:ext cx="2057400" cy="1530624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55287" y="2685634"/>
                <a:ext cx="16253623" cy="2610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di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𝒕</m:t>
                      </m:r>
                      <m:r>
                        <a:rPr lang="en-US" sz="4000" b="1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= </m:t>
                      </m:r>
                      <m:f>
                        <m:fPr>
                          <m:ctrlPr>
                            <a:rPr lang="en-US" sz="4000" b="1" i="1">
                              <a:effectLst/>
                              <a:latin typeface="Cambria Math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𝒔</m:t>
                          </m:r>
                        </m:num>
                        <m:den>
                          <m:r>
                            <a:rPr lang="en-US" sz="40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𝒗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87" y="2685634"/>
                <a:ext cx="16253623" cy="2610266"/>
              </a:xfrm>
              <a:prstGeom prst="rect">
                <a:avLst/>
              </a:prstGeom>
              <a:blipFill>
                <a:blip r:embed="rId2"/>
                <a:stretch>
                  <a:fillRect l="-1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034377" y="1707966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82177" y="1537037"/>
            <a:ext cx="129356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 công thức tính thời gian t theo vận tốc tương ứng v.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629398" y="471193"/>
            <a:ext cx="5105400" cy="8623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9253" y="5905500"/>
            <a:ext cx="13263759" cy="1927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Trong chuyển động với quãng đường không đổi như 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có nhận xét gì về ô tô đi khi vận tốc tăng?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7909215"/>
            <a:ext cx="1295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</a:rPr>
              <a:t>Trên cùng một quãng đường, vận tốc tăng lên bao nhiêu lần thì thời gian tương ứng giảm đi bấy nhiêu lần.</a:t>
            </a:r>
            <a:endParaRPr lang="en-US" sz="4000" dirty="0"/>
          </a:p>
        </p:txBody>
      </p:sp>
      <p:sp>
        <p:nvSpPr>
          <p:cNvPr id="7" name="Right Arrow 6"/>
          <p:cNvSpPr/>
          <p:nvPr/>
        </p:nvSpPr>
        <p:spPr>
          <a:xfrm>
            <a:off x="3975212" y="829392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  <p:bldP spid="24" grpId="0"/>
      <p:bldP spid="3" grpId="0"/>
      <p:bldP spid="26" grpId="0" animBg="1"/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24700" y="853470"/>
            <a:ext cx="4038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073027" y="3313250"/>
            <a:ext cx="14097000" cy="3007242"/>
            <a:chOff x="1600200" y="2856050"/>
            <a:chExt cx="14097000" cy="3007242"/>
          </a:xfrm>
        </p:grpSpPr>
        <p:grpSp>
          <p:nvGrpSpPr>
            <p:cNvPr id="9" name="Group 8"/>
            <p:cNvGrpSpPr/>
            <p:nvPr/>
          </p:nvGrpSpPr>
          <p:grpSpPr>
            <a:xfrm>
              <a:off x="1600200" y="2856050"/>
              <a:ext cx="14097000" cy="1146596"/>
              <a:chOff x="1426054" y="2856050"/>
              <a:chExt cx="14097000" cy="114659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426054" y="2894120"/>
                <a:ext cx="14097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y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liên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/>
                  <p:cNvSpPr/>
                  <p:nvPr/>
                </p:nvSpPr>
                <p:spPr>
                  <a:xfrm>
                    <a:off x="13944762" y="2856050"/>
                    <a:ext cx="1561710" cy="114659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4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𝑦</m:t>
                          </m:r>
                          <m:r>
                            <a:rPr lang="fr-FR" sz="40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fr-FR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𝑥</m:t>
                              </m:r>
                            </m:den>
                          </m:f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" name="Rectangle 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944762" y="2856050"/>
                    <a:ext cx="1561710" cy="114659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Rectangle 9"/>
            <p:cNvSpPr/>
            <p:nvPr/>
          </p:nvSpPr>
          <p:spPr>
            <a:xfrm>
              <a:off x="1600200" y="3924300"/>
              <a:ext cx="1408041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  <a:spcAft>
                  <a:spcPts val="800"/>
                </a:spcAft>
              </a:pP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(a là </a:t>
              </a:r>
              <a:r>
                <a:rPr lang="fr-FR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hằng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khác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0) </a:t>
              </a:r>
              <a:r>
                <a:rPr lang="fr-FR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thì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ta </a:t>
              </a:r>
              <a:r>
                <a:rPr lang="fr-FR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nói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y </a:t>
              </a:r>
              <a:r>
                <a:rPr lang="fr-FR" sz="4000" b="1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tỉ</a:t>
              </a:r>
              <a:r>
                <a:rPr lang="fr-FR" sz="4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lệ</a:t>
              </a:r>
              <a:r>
                <a:rPr lang="fr-FR" sz="4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nghịch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x </a:t>
              </a:r>
              <a:r>
                <a:rPr lang="fr-FR" sz="4000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theo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hệ</a:t>
              </a:r>
              <a:r>
                <a:rPr lang="fr-FR" sz="4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fr-FR" sz="4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tỉ</a:t>
              </a:r>
              <a:r>
                <a:rPr lang="fr-FR" sz="40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fr-FR" sz="4000" b="1" dirty="0" err="1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lệ</a:t>
              </a:r>
              <a:r>
                <a:rPr lang="fr-FR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a.</a:t>
              </a:r>
              <a:endPara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20000" y="1760418"/>
            <a:ext cx="29337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52600" y="3582898"/>
            <a:ext cx="14859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cũng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086600" y="6461549"/>
            <a:ext cx="3763529" cy="1260858"/>
            <a:chOff x="6967786" y="6404060"/>
            <a:chExt cx="3763529" cy="12608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6967786" y="6404060"/>
                  <a:ext cx="1593320" cy="115538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7786" y="6404060"/>
                  <a:ext cx="1593320" cy="115538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8561106" y="6404060"/>
                  <a:ext cx="2170209" cy="12608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den>
                        </m:f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1106" y="6404060"/>
                  <a:ext cx="2170209" cy="126085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6109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467600" y="810743"/>
            <a:ext cx="4038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 XÉT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959" y="8904194"/>
            <a:ext cx="1197787" cy="11636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3134" y="2482475"/>
            <a:ext cx="158794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nghịch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luôn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lệ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6286526"/>
            <a:ext cx="198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hay 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333324" y="5317671"/>
                <a:ext cx="762067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= 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4000" b="1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 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sz="4000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4000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=…=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sz="40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324" y="5317671"/>
                <a:ext cx="7620676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529452" y="7157434"/>
                <a:ext cx="5228419" cy="1746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4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4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000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4000" i="0">
                          <a:latin typeface="Cambria Math" panose="02040503050406030204" pitchFamily="18" charset="0"/>
                        </a:rPr>
                        <m:t>=...=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452" y="7157434"/>
                <a:ext cx="5228419" cy="17467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303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362700" y="495300"/>
            <a:ext cx="5562600" cy="1066800"/>
            <a:chOff x="381000" y="190500"/>
            <a:chExt cx="5562600" cy="1066800"/>
          </a:xfrm>
        </p:grpSpPr>
        <p:sp>
          <p:nvSpPr>
            <p:cNvPr id="15" name="Rectangle 14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5800" y="190500"/>
              <a:ext cx="497443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 dụ 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(SGK – tr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17</a:t>
              </a:r>
              <a:r>
                <a:rPr lang="nl-NL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)</a:t>
              </a:r>
              <a:endPara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447800" y="1854644"/>
            <a:ext cx="605486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giải bài toán mở đầu: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4510" y="2876877"/>
            <a:ext cx="1543898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Bốn người thợ cùng làm sẽ xây xong một bức tường trong 9 ngày. Hỏi 6 người thợ cùng làm sẽ xây xong bức tường đó trong bao nhiêu ngày (biết năng suất lao động của mỗi người thợ như nhau)?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593055" y="242865"/>
            <a:ext cx="1639790" cy="760266"/>
          </a:xfrm>
          <a:prstGeom prst="rect">
            <a:avLst/>
          </a:prstGeom>
        </p:spPr>
      </p:pic>
      <p:pic>
        <p:nvPicPr>
          <p:cNvPr id="24" name="Picture 10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5400" y="9182100"/>
            <a:ext cx="1639790" cy="76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3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967</Words>
  <PresentationFormat>Custom</PresentationFormat>
  <Paragraphs>111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Times New Roman</vt:lpstr>
      <vt:lpstr>Calibri</vt:lpstr>
      <vt:lpstr>Cambria Math</vt:lpstr>
      <vt:lpstr>Anton</vt:lpstr>
      <vt:lpstr>Gill Sans MT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2023-02-07T03:39:17Z</dcterms:created>
  <dcterms:modified xsi:type="dcterms:W3CDTF">2023-02-07T04:39:15Z</dcterms:modified>
  <dc:identifier/>
</cp:coreProperties>
</file>