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00" r:id="rId2"/>
    <p:sldId id="374" r:id="rId3"/>
    <p:sldId id="302" r:id="rId4"/>
    <p:sldId id="292" r:id="rId5"/>
    <p:sldId id="360" r:id="rId6"/>
    <p:sldId id="334" r:id="rId7"/>
    <p:sldId id="377" r:id="rId8"/>
    <p:sldId id="381" r:id="rId9"/>
    <p:sldId id="382" r:id="rId10"/>
    <p:sldId id="384" r:id="rId11"/>
    <p:sldId id="385" r:id="rId12"/>
    <p:sldId id="386" r:id="rId13"/>
    <p:sldId id="380" r:id="rId14"/>
    <p:sldId id="315" r:id="rId15"/>
    <p:sldId id="387" r:id="rId16"/>
    <p:sldId id="331" r:id="rId17"/>
    <p:sldId id="295" r:id="rId18"/>
    <p:sldId id="329" r:id="rId19"/>
    <p:sldId id="330" r:id="rId20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eu Phan Van" initials="RPV" lastIdx="2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325"/>
    <p:restoredTop sz="94657"/>
  </p:normalViewPr>
  <p:slideViewPr>
    <p:cSldViewPr snapToGrid="0">
      <p:cViewPr varScale="1">
        <p:scale>
          <a:sx n="60" d="100"/>
          <a:sy n="60" d="100"/>
        </p:scale>
        <p:origin x="528" y="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FD8EC19-9B1F-4A43-BDEE-01757F74D72E}" type="datetimeFigureOut">
              <a:rPr lang="en-US"/>
              <a:pPr>
                <a:defRPr/>
              </a:pPr>
              <a:t>12/18/2022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9748B3-BECC-47F1-9F92-5D87394648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1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6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7" name="Picture 14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A5B0B2-2F44-AB0D-40A9-B9570F9654AB}"/>
              </a:ext>
            </a:extLst>
          </p:cNvPr>
          <p:cNvSpPr txBox="1"/>
          <p:nvPr userDrawn="1"/>
        </p:nvSpPr>
        <p:spPr>
          <a:xfrm>
            <a:off x="155161" y="39786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Unit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86C253-C95D-8999-24F2-C0104D8C1BD5}"/>
              </a:ext>
            </a:extLst>
          </p:cNvPr>
          <p:cNvSpPr txBox="1"/>
          <p:nvPr userDrawn="1"/>
        </p:nvSpPr>
        <p:spPr>
          <a:xfrm>
            <a:off x="10737819" y="19248"/>
            <a:ext cx="145418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Lesson: Right on!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10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1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22225" y="0"/>
            <a:ext cx="12214225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>
            <a:hlinkClick r:id="" action="ppaction://hlinkshowjump?jump=firstslide"/>
          </p:cNvPr>
          <p:cNvPicPr>
            <a:picLocks noChangeAspect="1"/>
          </p:cNvPicPr>
          <p:nvPr userDrawn="1"/>
        </p:nvPicPr>
        <p:blipFill>
          <a:blip r:embed="rId7"/>
          <a:srcRect/>
          <a:stretch/>
        </p:blipFill>
        <p:spPr>
          <a:xfrm>
            <a:off x="5830888" y="6337300"/>
            <a:ext cx="530225" cy="52863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8">
            <a:hlinkClick r:id="" action="ppaction://hlinkshowjump?jump=nextslide"/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72225" y="6597650"/>
            <a:ext cx="127000" cy="192088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>
            <a:hlinkClick r:id="" action="ppaction://hlinkshowjump?jump=previousslide"/>
          </p:cNvPr>
          <p:cNvPicPr>
            <a:picLocks noChangeAspect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692775" y="6597650"/>
            <a:ext cx="127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8100" dir="8100000" algn="tr" rotWithShape="0">
              <a:srgbClr val="000000">
                <a:alpha val="39999"/>
              </a:srgbClr>
            </a:outerShdw>
          </a:effectLst>
        </p:spPr>
      </p:pic>
      <p:sp>
        <p:nvSpPr>
          <p:cNvPr id="14" name="TextBox 13"/>
          <p:cNvSpPr txBox="1"/>
          <p:nvPr userDrawn="1"/>
        </p:nvSpPr>
        <p:spPr>
          <a:xfrm>
            <a:off x="39688" y="6503988"/>
            <a:ext cx="1817687" cy="3079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>
                <a:solidFill>
                  <a:schemeClr val="bg1"/>
                </a:solidFill>
                <a:latin typeface="+mn-lt"/>
                <a:cs typeface="+mn-cs"/>
              </a:rPr>
              <a:t>Tiếng</a:t>
            </a: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Anh 7 Right On! 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11377613" y="6473825"/>
            <a:ext cx="663575" cy="33813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" name="Rectangle 2"/>
          <p:cNvSpPr/>
          <p:nvPr userDrawn="1"/>
        </p:nvSpPr>
        <p:spPr>
          <a:xfrm>
            <a:off x="-22225" y="0"/>
            <a:ext cx="12214225" cy="3873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55161" y="39786"/>
            <a:ext cx="636713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Unit 1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10860088" y="12700"/>
            <a:ext cx="225425" cy="30638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>
                <a:solidFill>
                  <a:schemeClr val="bg1"/>
                </a:solidFill>
                <a:latin typeface="+mn-lt"/>
                <a:cs typeface="+mn-cs"/>
              </a:rPr>
              <a:t> 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0737819" y="19248"/>
            <a:ext cx="1454181" cy="30777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chemeClr val="bg1"/>
                </a:solidFill>
                <a:latin typeface="Calibri" pitchFamily="34" charset="0"/>
              </a:rPr>
              <a:t>Lesson: Right on!</a:t>
            </a:r>
            <a:endParaRPr lang="en-US" sz="1400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3" r:id="rId2"/>
    <p:sldLayoutId id="2147483650" r:id="rId3"/>
    <p:sldLayoutId id="2147483652" r:id="rId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88825" cy="685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5172075" y="2092325"/>
            <a:ext cx="634365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5400" b="1" dirty="0">
                <a:solidFill>
                  <a:srgbClr val="FF0000"/>
                </a:solidFill>
                <a:latin typeface="Calibri" pitchFamily="34" charset="0"/>
              </a:rPr>
              <a:t>Unit 1: My World</a:t>
            </a:r>
          </a:p>
          <a:p>
            <a:pPr algn="ctr"/>
            <a:r>
              <a:rPr lang="en-US" sz="5400" b="1" dirty="0">
                <a:solidFill>
                  <a:srgbClr val="00B050"/>
                </a:solidFill>
                <a:latin typeface="Calibri" pitchFamily="34" charset="0"/>
              </a:rPr>
              <a:t>Lesson: Right on!</a:t>
            </a:r>
          </a:p>
          <a:p>
            <a:pPr algn="ctr"/>
            <a:r>
              <a:rPr lang="en-US" sz="5400" b="1" dirty="0">
                <a:solidFill>
                  <a:srgbClr val="0070C0"/>
                </a:solidFill>
                <a:latin typeface="Calibri" pitchFamily="34" charset="0"/>
              </a:rPr>
              <a:t>Page 25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12750" y="620713"/>
            <a:ext cx="3230563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Suggested poster</a:t>
            </a:r>
          </a:p>
        </p:txBody>
      </p:sp>
      <p:pic>
        <p:nvPicPr>
          <p:cNvPr id="47110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3075" y="368300"/>
            <a:ext cx="4692650" cy="5976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28625"/>
            <a:ext cx="1158875" cy="88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33" name="Rectangle 5"/>
          <p:cNvSpPr>
            <a:spLocks noChangeArrowheads="1"/>
          </p:cNvSpPr>
          <p:nvPr/>
        </p:nvSpPr>
        <p:spPr bwMode="auto">
          <a:xfrm>
            <a:off x="1230313" y="320675"/>
            <a:ext cx="10658475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000" b="1">
                <a:solidFill>
                  <a:srgbClr val="009900"/>
                </a:solidFill>
                <a:latin typeface="Calibri" pitchFamily="34" charset="0"/>
              </a:rPr>
              <a:t>3</a:t>
            </a:r>
            <a:r>
              <a:rPr lang="en-US" sz="3200" b="1">
                <a:latin typeface="Calibri" pitchFamily="34" charset="0"/>
              </a:rPr>
              <a:t> What makes a good friend? Put the ideas in the list under the headings. Add two more of your own.</a:t>
            </a:r>
            <a:r>
              <a:rPr lang="en-US" sz="3200">
                <a:latin typeface="Calibri" pitchFamily="34" charset="0"/>
              </a:rPr>
              <a:t> </a:t>
            </a:r>
          </a:p>
        </p:txBody>
      </p:sp>
      <p:sp>
        <p:nvSpPr>
          <p:cNvPr id="48134" name="Rectangle 6"/>
          <p:cNvSpPr>
            <a:spLocks noChangeArrowheads="1"/>
          </p:cNvSpPr>
          <p:nvPr/>
        </p:nvSpPr>
        <p:spPr bwMode="auto">
          <a:xfrm>
            <a:off x="1482725" y="1452563"/>
            <a:ext cx="183515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helps you</a:t>
            </a:r>
            <a:r>
              <a:rPr lang="en-US"/>
              <a:t> 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auto">
          <a:xfrm>
            <a:off x="4772025" y="1452563"/>
            <a:ext cx="19431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lies to you</a:t>
            </a:r>
            <a:r>
              <a:rPr lang="en-US"/>
              <a:t> 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8145463" y="1466850"/>
            <a:ext cx="28876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cares about you</a:t>
            </a:r>
            <a:r>
              <a:rPr lang="en-US"/>
              <a:t> 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563563" y="1966913"/>
            <a:ext cx="2922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is fun to be with</a:t>
            </a:r>
            <a:r>
              <a:rPr lang="en-US"/>
              <a:t> 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4457700" y="1924050"/>
            <a:ext cx="267811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makes you sad</a:t>
            </a:r>
            <a:r>
              <a:rPr lang="en-US"/>
              <a:t> 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auto">
          <a:xfrm>
            <a:off x="8074025" y="1952625"/>
            <a:ext cx="276383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is there for you</a:t>
            </a:r>
            <a:r>
              <a:rPr lang="en-US"/>
              <a:t> 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auto">
          <a:xfrm>
            <a:off x="1038225" y="2417763"/>
            <a:ext cx="447357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doesn’t share their things</a:t>
            </a:r>
            <a:r>
              <a:rPr lang="en-US"/>
              <a:t> 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auto">
          <a:xfrm>
            <a:off x="6780213" y="2424113"/>
            <a:ext cx="42497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Calibri" pitchFamily="34" charset="0"/>
              </a:rPr>
              <a:t>listens to your problems</a:t>
            </a:r>
            <a:r>
              <a:rPr lang="en-US"/>
              <a:t> </a:t>
            </a:r>
          </a:p>
        </p:txBody>
      </p:sp>
      <p:pic>
        <p:nvPicPr>
          <p:cNvPr id="48143" name="Picture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19288" y="3165475"/>
            <a:ext cx="3360737" cy="73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8144" name="Picture 1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10375" y="3208338"/>
            <a:ext cx="3086100" cy="50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8145" name="Rectangle 17"/>
          <p:cNvSpPr>
            <a:spLocks noChangeArrowheads="1"/>
          </p:cNvSpPr>
          <p:nvPr/>
        </p:nvSpPr>
        <p:spPr bwMode="auto">
          <a:xfrm>
            <a:off x="385763" y="1457325"/>
            <a:ext cx="11558587" cy="1514475"/>
          </a:xfrm>
          <a:prstGeom prst="rect">
            <a:avLst/>
          </a:prstGeom>
          <a:noFill/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46" name="Line 18"/>
          <p:cNvSpPr>
            <a:spLocks noChangeShapeType="1"/>
          </p:cNvSpPr>
          <p:nvPr/>
        </p:nvSpPr>
        <p:spPr bwMode="auto">
          <a:xfrm>
            <a:off x="6015038" y="3543300"/>
            <a:ext cx="0" cy="24574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8147" name="Line 19"/>
          <p:cNvSpPr>
            <a:spLocks noChangeShapeType="1"/>
          </p:cNvSpPr>
          <p:nvPr/>
        </p:nvSpPr>
        <p:spPr bwMode="auto">
          <a:xfrm>
            <a:off x="485775" y="3843338"/>
            <a:ext cx="0" cy="23288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17 0.05023 L -0.06355 0.3451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25" y="1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0.05439 L 0.1142 0.3451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03" y="145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5208 L -0.61341 0.4104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8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482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0.05231 L 0.00859 0.40648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8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" y="1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81481E-6 L 0.14037 0.3583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48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18" y="1791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432 0.05648 L -0.60703 0.47523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8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068" y="2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4.07407E-6 L 0.41771 0.38055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48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85" y="19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677 0.05023 L -0.49961 0.47732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48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326" y="213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4" grpId="0"/>
      <p:bldP spid="48135" grpId="0"/>
      <p:bldP spid="48137" grpId="0"/>
      <p:bldP spid="48138" grpId="0"/>
      <p:bldP spid="48139" grpId="0"/>
      <p:bldP spid="48140" grpId="0"/>
      <p:bldP spid="4814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3" y="415925"/>
            <a:ext cx="399891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9158" name="Rectangle 6"/>
          <p:cNvSpPr>
            <a:spLocks noChangeArrowheads="1"/>
          </p:cNvSpPr>
          <p:nvPr/>
        </p:nvSpPr>
        <p:spPr bwMode="auto">
          <a:xfrm>
            <a:off x="53975" y="701675"/>
            <a:ext cx="11958638" cy="1189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000" b="1">
                <a:solidFill>
                  <a:srgbClr val="009900"/>
                </a:solidFill>
                <a:latin typeface="Calibri" pitchFamily="34" charset="0"/>
              </a:rPr>
              <a:t>4</a:t>
            </a:r>
            <a:r>
              <a:rPr lang="en-US" sz="3200" b="1">
                <a:latin typeface="Calibri" pitchFamily="34" charset="0"/>
              </a:rPr>
              <a:t> Use the ideas in Exercise 3 to prepare and give a presentation on how to be a good friend.</a:t>
            </a:r>
            <a:r>
              <a:rPr lang="en-US" sz="3200">
                <a:latin typeface="Calibri" pitchFamily="34" charset="0"/>
              </a:rPr>
              <a:t> </a:t>
            </a:r>
          </a:p>
        </p:txBody>
      </p:sp>
      <p:sp>
        <p:nvSpPr>
          <p:cNvPr id="49159" name="Rectangle 7"/>
          <p:cNvSpPr>
            <a:spLocks noChangeArrowheads="1"/>
          </p:cNvSpPr>
          <p:nvPr/>
        </p:nvSpPr>
        <p:spPr bwMode="auto">
          <a:xfrm>
            <a:off x="200025" y="2146300"/>
            <a:ext cx="11991975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2800" i="1">
                <a:latin typeface="Calibri" pitchFamily="34" charset="0"/>
              </a:rPr>
              <a:t>Ralph Waldo Emerson said: “The only way to have a friend is to be one.” But the question is: how can someone be a good friend?</a:t>
            </a:r>
            <a:br>
              <a:rPr lang="en-US" sz="2800" i="1">
                <a:latin typeface="Calibri" pitchFamily="34" charset="0"/>
              </a:rPr>
            </a:br>
            <a:r>
              <a:rPr lang="en-US" sz="2800" i="1">
                <a:latin typeface="Calibri" pitchFamily="34" charset="0"/>
              </a:rPr>
              <a:t>First of all, always be there for your friend. For example, if someone starts telling lies about them, speak up for your friend.</a:t>
            </a:r>
            <a:br>
              <a:rPr lang="en-US" sz="2800" i="1">
                <a:latin typeface="Calibri" pitchFamily="34" charset="0"/>
              </a:rPr>
            </a:br>
            <a:r>
              <a:rPr lang="en-US" sz="2800" i="1">
                <a:latin typeface="Calibri" pitchFamily="34" charset="0"/>
              </a:rPr>
              <a:t>Next, always keep your promises. And of course, don’t share your friend’s secrets with others.</a:t>
            </a:r>
            <a:br>
              <a:rPr lang="en-US" sz="2800" i="1">
                <a:latin typeface="Calibri" pitchFamily="34" charset="0"/>
              </a:rPr>
            </a:br>
            <a:r>
              <a:rPr lang="en-US" sz="2800" i="1">
                <a:latin typeface="Calibri" pitchFamily="34" charset="0"/>
              </a:rPr>
              <a:t>Last but not least, listen to your friend. When your friend is talking to you, pay attention to what they say. Listening to your friend shows you care about them.</a:t>
            </a:r>
          </a:p>
          <a:p>
            <a:r>
              <a:rPr lang="en-US" sz="2800" i="1">
                <a:latin typeface="Calibri" pitchFamily="34" charset="0"/>
              </a:rPr>
              <a:t>To sum up, a good friend is always there for your friend, always keeps your promises and listens to your friends.</a:t>
            </a:r>
            <a:r>
              <a:rPr lang="en-US" sz="2800">
                <a:latin typeface="Calibri" pitchFamily="34" charset="0"/>
              </a:rPr>
              <a:t> </a:t>
            </a:r>
          </a:p>
        </p:txBody>
      </p:sp>
      <p:sp>
        <p:nvSpPr>
          <p:cNvPr id="49160" name="Text Box 8"/>
          <p:cNvSpPr txBox="1">
            <a:spLocks noChangeArrowheads="1"/>
          </p:cNvSpPr>
          <p:nvPr/>
        </p:nvSpPr>
        <p:spPr bwMode="auto">
          <a:xfrm>
            <a:off x="4438650" y="1573213"/>
            <a:ext cx="4105743" cy="6032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Suggested presentation</a:t>
            </a:r>
          </a:p>
        </p:txBody>
      </p:sp>
      <p:sp>
        <p:nvSpPr>
          <p:cNvPr id="49161" name="Line 9"/>
          <p:cNvSpPr>
            <a:spLocks noChangeShapeType="1"/>
          </p:cNvSpPr>
          <p:nvPr/>
        </p:nvSpPr>
        <p:spPr bwMode="auto">
          <a:xfrm>
            <a:off x="304800" y="3422650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2" name="Line 10"/>
          <p:cNvSpPr>
            <a:spLocks noChangeShapeType="1"/>
          </p:cNvSpPr>
          <p:nvPr/>
        </p:nvSpPr>
        <p:spPr bwMode="auto">
          <a:xfrm>
            <a:off x="301625" y="4280785"/>
            <a:ext cx="635184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3" name="Line 11"/>
          <p:cNvSpPr>
            <a:spLocks noChangeShapeType="1"/>
          </p:cNvSpPr>
          <p:nvPr/>
        </p:nvSpPr>
        <p:spPr bwMode="auto">
          <a:xfrm>
            <a:off x="301625" y="5142615"/>
            <a:ext cx="24780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9164" name="Line 12"/>
          <p:cNvSpPr>
            <a:spLocks noChangeShapeType="1"/>
          </p:cNvSpPr>
          <p:nvPr/>
        </p:nvSpPr>
        <p:spPr bwMode="auto">
          <a:xfrm>
            <a:off x="342900" y="5986463"/>
            <a:ext cx="1371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9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9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9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9" grpId="0"/>
      <p:bldP spid="49160" grpId="0" animBg="1"/>
      <p:bldP spid="49161" grpId="0" animBg="1"/>
      <p:bldP spid="49162" grpId="0" animBg="1"/>
      <p:bldP spid="49163" grpId="0" animBg="1"/>
      <p:bldP spid="4916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990600"/>
            <a:ext cx="11206163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713" y="473075"/>
            <a:ext cx="2555875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25" name="Rectangle 5"/>
          <p:cNvSpPr>
            <a:spLocks noChangeArrowheads="1"/>
          </p:cNvSpPr>
          <p:nvPr/>
        </p:nvSpPr>
        <p:spPr bwMode="auto">
          <a:xfrm>
            <a:off x="180975" y="2491135"/>
            <a:ext cx="11788775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3200" i="1" dirty="0">
                <a:latin typeface="Calibri" pitchFamily="34" charset="0"/>
              </a:rPr>
              <a:t>A: “A friend in need is a friend indeed.” Well, what does it mean?</a:t>
            </a:r>
            <a:br>
              <a:rPr lang="en-US" sz="3200" i="1" dirty="0">
                <a:latin typeface="Calibri" pitchFamily="34" charset="0"/>
              </a:rPr>
            </a:br>
            <a:r>
              <a:rPr lang="en-US" sz="3200" i="1" dirty="0">
                <a:latin typeface="Calibri" pitchFamily="34" charset="0"/>
              </a:rPr>
              <a:t>B: I think it means that when you have problems, a friend helps you. This shows he/she is a good friend.</a:t>
            </a:r>
            <a:br>
              <a:rPr lang="en-US" sz="3200" i="1" dirty="0">
                <a:latin typeface="Calibri" pitchFamily="34" charset="0"/>
              </a:rPr>
            </a:br>
            <a:r>
              <a:rPr lang="en-US" sz="3200" i="1" dirty="0">
                <a:latin typeface="Calibri" pitchFamily="34" charset="0"/>
              </a:rPr>
              <a:t>C: I agree. A good friend needs to be there for his/her friend in both good and bad times.</a:t>
            </a:r>
            <a:br>
              <a:rPr lang="en-US" sz="3200" i="1" dirty="0">
                <a:latin typeface="Calibri" pitchFamily="34" charset="0"/>
              </a:rPr>
            </a:br>
            <a:r>
              <a:rPr lang="en-US" sz="3200" i="1" dirty="0">
                <a:latin typeface="Calibri" pitchFamily="34" charset="0"/>
              </a:rPr>
              <a:t>D: You’re right. A true friend doesn’t go away when his/</a:t>
            </a:r>
            <a:r>
              <a:rPr lang="en-US" sz="3200" i="1">
                <a:latin typeface="Calibri" pitchFamily="34" charset="0"/>
              </a:rPr>
              <a:t>her friend </a:t>
            </a:r>
            <a:r>
              <a:rPr lang="en-US" sz="3200" i="1" dirty="0">
                <a:latin typeface="Calibri" pitchFamily="34" charset="0"/>
              </a:rPr>
              <a:t>is in trouble. </a:t>
            </a:r>
            <a:r>
              <a:rPr lang="en-US" sz="3200" i="1" dirty="0" err="1">
                <a:latin typeface="Calibri" pitchFamily="34" charset="0"/>
              </a:rPr>
              <a:t>He/She</a:t>
            </a:r>
            <a:r>
              <a:rPr lang="en-US" sz="3200" i="1" dirty="0">
                <a:latin typeface="Calibri" pitchFamily="34" charset="0"/>
              </a:rPr>
              <a:t> stays and helps his/her friend.</a:t>
            </a:r>
          </a:p>
        </p:txBody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4251325" y="1765300"/>
            <a:ext cx="3180833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Suggested answer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5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4800"/>
            <a:ext cx="9229725" cy="615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CONSOLIDATION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Text Box 4"/>
          <p:cNvSpPr txBox="1">
            <a:spLocks noChangeArrowheads="1"/>
          </p:cNvSpPr>
          <p:nvPr/>
        </p:nvSpPr>
        <p:spPr bwMode="auto">
          <a:xfrm>
            <a:off x="693738" y="1717675"/>
            <a:ext cx="1080611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i="1">
                <a:solidFill>
                  <a:schemeClr val="hlink"/>
                </a:solidFill>
                <a:latin typeface="Calibri" pitchFamily="34" charset="0"/>
              </a:rPr>
              <a:t>Write a paragraph (60-80 words) about your best friend. Why is he/she your best friend?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6989763" y="881063"/>
            <a:ext cx="5154612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WRAP-UP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33375" y="693738"/>
            <a:ext cx="427513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Today’s lesson</a:t>
            </a:r>
          </a:p>
        </p:txBody>
      </p:sp>
      <p:sp>
        <p:nvSpPr>
          <p:cNvPr id="5" name="Rectangle 4"/>
          <p:cNvSpPr/>
          <p:nvPr/>
        </p:nvSpPr>
        <p:spPr>
          <a:xfrm>
            <a:off x="766763" y="1814513"/>
            <a:ext cx="4344987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FF0000"/>
                </a:solidFill>
                <a:latin typeface="Calibri" pitchFamily="34" charset="0"/>
              </a:rPr>
              <a:t>Vocabularies</a:t>
            </a:r>
          </a:p>
          <a:p>
            <a:endParaRPr lang="en-US" sz="3600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3600" i="1">
                <a:solidFill>
                  <a:schemeClr val="hlink"/>
                </a:solidFill>
                <a:latin typeface="Calibri" pitchFamily="34" charset="0"/>
              </a:rPr>
              <a:t>Friendship</a:t>
            </a:r>
            <a:r>
              <a:rPr lang="en-US" sz="3600" i="1">
                <a:solidFill>
                  <a:srgbClr val="0070C0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6" name="Rectangle 5"/>
          <p:cNvSpPr/>
          <p:nvPr/>
        </p:nvSpPr>
        <p:spPr>
          <a:xfrm>
            <a:off x="5780088" y="1817688"/>
            <a:ext cx="6224587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r>
              <a:rPr lang="en-US" sz="3600" i="1">
                <a:solidFill>
                  <a:srgbClr val="FF0000"/>
                </a:solidFill>
                <a:latin typeface="Calibri" pitchFamily="34" charset="0"/>
              </a:rPr>
              <a:t>Structures/ Sentence patterns</a:t>
            </a:r>
          </a:p>
          <a:p>
            <a:endParaRPr lang="en-US" sz="3600" i="1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US" sz="3600" i="1">
                <a:solidFill>
                  <a:schemeClr val="hlink"/>
                </a:solidFill>
                <a:latin typeface="Calibri" pitchFamily="34" charset="0"/>
              </a:rPr>
              <a:t>Sentences to make presentation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ChangeArrowheads="1"/>
          </p:cNvSpPr>
          <p:nvPr/>
        </p:nvSpPr>
        <p:spPr bwMode="auto">
          <a:xfrm>
            <a:off x="333375" y="469900"/>
            <a:ext cx="3362325" cy="92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Calibri" pitchFamily="34" charset="0"/>
              </a:rPr>
              <a:t>Homework</a:t>
            </a:r>
          </a:p>
        </p:txBody>
      </p:sp>
      <p:sp>
        <p:nvSpPr>
          <p:cNvPr id="5" name="Rectangle 4"/>
          <p:cNvSpPr/>
          <p:nvPr/>
        </p:nvSpPr>
        <p:spPr>
          <a:xfrm>
            <a:off x="242888" y="1273175"/>
            <a:ext cx="11871325" cy="17399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/>
          <a:p>
            <a:pPr marL="571500" indent="-571500">
              <a:buFontTx/>
              <a:buChar char="-"/>
            </a:pPr>
            <a:r>
              <a:rPr lang="en-US" sz="3600" i="1" dirty="0" err="1">
                <a:solidFill>
                  <a:srgbClr val="0070C0"/>
                </a:solidFill>
                <a:latin typeface="Calibri" pitchFamily="34" charset="0"/>
              </a:rPr>
              <a:t>Practise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the vocabularies and structure and make sentences using them. </a:t>
            </a:r>
          </a:p>
          <a:p>
            <a:pPr marL="571500" indent="-571500"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Prepare the next lesson (page 26 SB)</a:t>
            </a:r>
          </a:p>
        </p:txBody>
      </p:sp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9"/>
          <p:cNvSpPr txBox="1"/>
          <p:nvPr/>
        </p:nvSpPr>
        <p:spPr>
          <a:xfrm>
            <a:off x="11126788" y="-52388"/>
            <a:ext cx="996950" cy="36830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solidFill>
                  <a:schemeClr val="bg1"/>
                </a:solidFill>
              </a:rPr>
              <a:t>Lesson 3</a:t>
            </a:r>
          </a:p>
        </p:txBody>
      </p:sp>
      <p:pic>
        <p:nvPicPr>
          <p:cNvPr id="41986" name="Picture 1"/>
          <p:cNvPicPr>
            <a:picLocks noChangeAspect="1"/>
          </p:cNvPicPr>
          <p:nvPr/>
        </p:nvPicPr>
        <p:blipFill>
          <a:blip r:embed="rId2"/>
          <a:srcRect t="6805" b="7188"/>
          <a:stretch>
            <a:fillRect/>
          </a:stretch>
        </p:blipFill>
        <p:spPr bwMode="auto">
          <a:xfrm>
            <a:off x="0" y="-52388"/>
            <a:ext cx="12382500" cy="7099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7" name="TextBox 5"/>
          <p:cNvSpPr txBox="1">
            <a:spLocks noChangeArrowheads="1"/>
          </p:cNvSpPr>
          <p:nvPr/>
        </p:nvSpPr>
        <p:spPr bwMode="auto">
          <a:xfrm>
            <a:off x="3111500" y="5575300"/>
            <a:ext cx="6451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>
                <a:solidFill>
                  <a:srgbClr val="0070C0"/>
                </a:solidFill>
                <a:latin typeface="Calibri" pitchFamily="34" charset="0"/>
              </a:rPr>
              <a:t>Stay positive and have a nice day!</a:t>
            </a:r>
            <a:endParaRPr lang="en-US">
              <a:solidFill>
                <a:srgbClr val="0070C0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77938" y="1614488"/>
            <a:ext cx="3255962" cy="661987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Warm-up</a:t>
            </a:r>
            <a:endParaRPr lang="en-US" b="1" dirty="0"/>
          </a:p>
        </p:txBody>
      </p:sp>
      <p:sp>
        <p:nvSpPr>
          <p:cNvPr id="8" name="Rounded Rectangle 7"/>
          <p:cNvSpPr/>
          <p:nvPr/>
        </p:nvSpPr>
        <p:spPr>
          <a:xfrm>
            <a:off x="1281113" y="2979738"/>
            <a:ext cx="3255962" cy="661987"/>
          </a:xfrm>
          <a:prstGeom prst="roundRect">
            <a:avLst/>
          </a:prstGeom>
          <a:solidFill>
            <a:srgbClr val="7030A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Project  </a:t>
            </a:r>
            <a:endParaRPr lang="en-US" b="1" dirty="0"/>
          </a:p>
        </p:txBody>
      </p:sp>
      <p:sp>
        <p:nvSpPr>
          <p:cNvPr id="9" name="Rounded Rectangle 8"/>
          <p:cNvSpPr/>
          <p:nvPr/>
        </p:nvSpPr>
        <p:spPr>
          <a:xfrm>
            <a:off x="1284288" y="4289425"/>
            <a:ext cx="3255962" cy="661988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Consolidation</a:t>
            </a:r>
            <a:endParaRPr lang="en-US" b="1" dirty="0"/>
          </a:p>
        </p:txBody>
      </p:sp>
      <p:sp>
        <p:nvSpPr>
          <p:cNvPr id="10" name="Rounded Rectangle 9"/>
          <p:cNvSpPr/>
          <p:nvPr/>
        </p:nvSpPr>
        <p:spPr>
          <a:xfrm>
            <a:off x="1296988" y="5599113"/>
            <a:ext cx="3255962" cy="661987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Wrap-up</a:t>
            </a:r>
            <a:endParaRPr lang="en-US" b="1" dirty="0"/>
          </a:p>
        </p:txBody>
      </p:sp>
      <p:sp>
        <p:nvSpPr>
          <p:cNvPr id="13" name="Rounded Rectangle 12"/>
          <p:cNvSpPr/>
          <p:nvPr/>
        </p:nvSpPr>
        <p:spPr>
          <a:xfrm>
            <a:off x="1300163" y="496888"/>
            <a:ext cx="3255962" cy="663575"/>
          </a:xfrm>
          <a:prstGeom prst="roundRect">
            <a:avLst/>
          </a:prstGeom>
          <a:solidFill>
            <a:srgbClr val="C0000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/>
              <a:t>Lesson Outline</a:t>
            </a:r>
            <a:endParaRPr lang="en-US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656" y="494145"/>
            <a:ext cx="4227771" cy="58697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13250" y="411163"/>
            <a:ext cx="3181350" cy="661987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/>
              <a:t>Objectives</a:t>
            </a:r>
            <a:endParaRPr lang="en-US" dirty="0"/>
          </a:p>
        </p:txBody>
      </p:sp>
      <p:sp>
        <p:nvSpPr>
          <p:cNvPr id="10242" name="TextBox 2"/>
          <p:cNvSpPr txBox="1">
            <a:spLocks noChangeArrowheads="1"/>
          </p:cNvSpPr>
          <p:nvPr/>
        </p:nvSpPr>
        <p:spPr bwMode="auto">
          <a:xfrm>
            <a:off x="914400" y="1381125"/>
            <a:ext cx="108331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 pitchFamily="34" charset="0"/>
                <a:cs typeface="Times New Roman" pitchFamily="18" charset="0"/>
              </a:rPr>
              <a:t>By the end of this lesson, students will be able to…</a:t>
            </a:r>
          </a:p>
          <a:p>
            <a:endParaRPr lang="en-US" sz="3600" dirty="0">
              <a:solidFill>
                <a:srgbClr val="0070C0"/>
              </a:solidFill>
              <a:latin typeface="Calibri" pitchFamily="34" charset="0"/>
            </a:endParaRPr>
          </a:p>
          <a:p>
            <a:pPr>
              <a:buFontTx/>
              <a:buChar char="-"/>
            </a:pPr>
            <a:r>
              <a:rPr lang="en-US" sz="3600" dirty="0">
                <a:solidFill>
                  <a:srgbClr val="0070C0"/>
                </a:solidFill>
                <a:latin typeface="Calibri" pitchFamily="34" charset="0"/>
              </a:rPr>
              <a:t> </a:t>
            </a: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complete a quiz.</a:t>
            </a:r>
          </a:p>
          <a:p>
            <a:pPr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prepare a poster.</a:t>
            </a:r>
          </a:p>
          <a:p>
            <a:pPr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talk about what makes a good friend. </a:t>
            </a:r>
          </a:p>
          <a:p>
            <a:pPr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give a presentation on what makes a good friend.</a:t>
            </a:r>
          </a:p>
          <a:p>
            <a:pPr>
              <a:buFontTx/>
              <a:buChar char="-"/>
            </a:pPr>
            <a:r>
              <a:rPr lang="en-US" sz="3600" i="1" dirty="0">
                <a:solidFill>
                  <a:srgbClr val="0070C0"/>
                </a:solidFill>
                <a:latin typeface="Calibri" pitchFamily="34" charset="0"/>
              </a:rPr>
              <a:t> talk about the value of friendship (optional).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058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143875" y="552450"/>
            <a:ext cx="4025900" cy="7493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solidFill>
                  <a:schemeClr val="accent6">
                    <a:lumMod val="75000"/>
                  </a:schemeClr>
                </a:solidFill>
              </a:rPr>
              <a:t>WARM-UP</a:t>
            </a:r>
          </a:p>
        </p:txBody>
      </p:sp>
    </p:spTree>
  </p:cSld>
  <p:clrMapOvr>
    <a:masterClrMapping/>
  </p:clrMapOvr>
  <p:transition spd="med">
    <p:split orient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1150938" y="2247900"/>
            <a:ext cx="9753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 b="1">
                <a:solidFill>
                  <a:schemeClr val="hlink"/>
                </a:solidFill>
                <a:latin typeface="Calibri" pitchFamily="34" charset="0"/>
              </a:rPr>
              <a:t>In your opinion, what makes a good friend?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1"/>
          <p:cNvPicPr>
            <a:picLocks noChangeAspect="1"/>
          </p:cNvPicPr>
          <p:nvPr/>
        </p:nvPicPr>
        <p:blipFill>
          <a:blip r:embed="rId2"/>
          <a:srcRect b="2901"/>
          <a:stretch>
            <a:fillRect/>
          </a:stretch>
        </p:blipFill>
        <p:spPr bwMode="auto">
          <a:xfrm>
            <a:off x="1560513" y="1265238"/>
            <a:ext cx="8705850" cy="4989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peech Bubble: Rectangle with Corners Rounded 8"/>
          <p:cNvSpPr/>
          <p:nvPr/>
        </p:nvSpPr>
        <p:spPr>
          <a:xfrm>
            <a:off x="5303838" y="725488"/>
            <a:ext cx="3756025" cy="739775"/>
          </a:xfrm>
          <a:prstGeom prst="wedgeRoundRectCallout">
            <a:avLst>
              <a:gd name="adj1" fmla="val -53511"/>
              <a:gd name="adj2" fmla="val 104106"/>
              <a:gd name="adj3" fmla="val 16667"/>
            </a:avLst>
          </a:prstGeom>
          <a:solidFill>
            <a:schemeClr val="bg1"/>
          </a:solidFill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solidFill>
                  <a:srgbClr val="00B050"/>
                </a:solidFill>
              </a:rPr>
              <a:t>It’s time to learn …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77800" y="420688"/>
            <a:ext cx="87376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b="1">
                <a:solidFill>
                  <a:srgbClr val="009900"/>
                </a:solidFill>
                <a:latin typeface="Calibri" pitchFamily="34" charset="0"/>
              </a:rPr>
              <a:t>1</a:t>
            </a:r>
            <a:r>
              <a:rPr lang="en-US" sz="3200" b="1">
                <a:latin typeface="Calibri" pitchFamily="34" charset="0"/>
              </a:rPr>
              <a:t> Are you a good friend? Take the quiz to find out.</a:t>
            </a:r>
            <a:r>
              <a:rPr lang="en-US"/>
              <a:t> </a:t>
            </a:r>
          </a:p>
        </p:txBody>
      </p: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016000"/>
            <a:ext cx="11704638" cy="520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3919538" y="1481138"/>
            <a:ext cx="4449762" cy="228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 sz="3600" b="1" dirty="0">
                <a:latin typeface="Calibri" pitchFamily="34" charset="0"/>
              </a:rPr>
              <a:t>8-7 ✓s = BFFs </a:t>
            </a:r>
          </a:p>
          <a:p>
            <a:r>
              <a:rPr lang="en-US" sz="3600" b="1" dirty="0">
                <a:latin typeface="Calibri" pitchFamily="34" charset="0"/>
              </a:rPr>
              <a:t>5-6 ✓s = good friends </a:t>
            </a:r>
          </a:p>
          <a:p>
            <a:r>
              <a:rPr lang="en-US" sz="3600" b="1" dirty="0">
                <a:latin typeface="Calibri" pitchFamily="34" charset="0"/>
              </a:rPr>
              <a:t>3-4 ✓s = just friends </a:t>
            </a:r>
          </a:p>
          <a:p>
            <a:r>
              <a:rPr lang="en-US" sz="3600" b="1" dirty="0">
                <a:latin typeface="Calibri" pitchFamily="34" charset="0"/>
              </a:rPr>
              <a:t>1-2 ✓s = needs work!</a:t>
            </a:r>
            <a:r>
              <a:rPr lang="en-US" sz="3600" dirty="0">
                <a:latin typeface="Calibri" pitchFamily="34" charset="0"/>
              </a:rPr>
              <a:t> </a:t>
            </a: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527050" y="636588"/>
            <a:ext cx="4351338" cy="5794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latin typeface="Calibri" pitchFamily="34" charset="0"/>
              </a:rPr>
              <a:t>Now, check your scores.</a:t>
            </a: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3756025" y="4349750"/>
            <a:ext cx="46243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i="1">
                <a:solidFill>
                  <a:schemeClr val="hlink"/>
                </a:solidFill>
              </a:rPr>
              <a:t>Are you a good friend?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7488" y="511175"/>
            <a:ext cx="2017712" cy="86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2359025" y="355600"/>
            <a:ext cx="983297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r>
              <a:rPr lang="en-US" sz="4000" b="1">
                <a:solidFill>
                  <a:srgbClr val="009900"/>
                </a:solidFill>
                <a:latin typeface="Calibri" pitchFamily="34" charset="0"/>
              </a:rPr>
              <a:t>2</a:t>
            </a:r>
            <a:r>
              <a:rPr lang="en-US" sz="3200" b="1">
                <a:latin typeface="Calibri" pitchFamily="34" charset="0"/>
              </a:rPr>
              <a:t> It’s International Friendship Day. Find a good quote and prepare a poster for the class. Use the key words </a:t>
            </a:r>
            <a:r>
              <a:rPr lang="en-US" sz="3200" b="1" i="1">
                <a:latin typeface="Calibri" pitchFamily="34" charset="0"/>
              </a:rPr>
              <a:t>friendship quotes</a:t>
            </a:r>
            <a:r>
              <a:rPr lang="en-US" sz="3200" b="1">
                <a:latin typeface="Calibri" pitchFamily="34" charset="0"/>
              </a:rPr>
              <a:t>.</a:t>
            </a:r>
            <a:r>
              <a:rPr lang="en-US"/>
              <a:t> </a:t>
            </a:r>
          </a:p>
        </p:txBody>
      </p:sp>
      <p:sp>
        <p:nvSpPr>
          <p:cNvPr id="45063" name="Text Box 7"/>
          <p:cNvSpPr txBox="1">
            <a:spLocks noChangeArrowheads="1"/>
          </p:cNvSpPr>
          <p:nvPr/>
        </p:nvSpPr>
        <p:spPr bwMode="auto">
          <a:xfrm>
            <a:off x="0" y="2701925"/>
            <a:ext cx="12192000" cy="350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- “A real friend is one who walks in when the rest of the world walks out.</a:t>
            </a:r>
            <a:r>
              <a:rPr lang="en-US" sz="2800" b="1" dirty="0">
                <a:latin typeface="Calibri" pitchFamily="34" charset="0"/>
              </a:rPr>
              <a:t>” Walter Winchell</a:t>
            </a:r>
          </a:p>
          <a:p>
            <a:r>
              <a:rPr lang="en-US" sz="2800" dirty="0">
                <a:latin typeface="Calibri" pitchFamily="34" charset="0"/>
              </a:rPr>
              <a:t>- “Walking with a friend in the dark is better than walking alone in the light.” </a:t>
            </a:r>
            <a:r>
              <a:rPr lang="en-US" sz="2800" b="1" dirty="0">
                <a:latin typeface="Calibri" pitchFamily="34" charset="0"/>
              </a:rPr>
              <a:t>Helen Keller</a:t>
            </a:r>
          </a:p>
          <a:p>
            <a:r>
              <a:rPr lang="en-US" sz="2800" dirty="0">
                <a:latin typeface="Calibri" pitchFamily="34" charset="0"/>
              </a:rPr>
              <a:t>- “One of the most beautiful qualities of true friendship is to understand and to be understood.” </a:t>
            </a:r>
            <a:r>
              <a:rPr lang="en-US" sz="2800" b="1" dirty="0">
                <a:latin typeface="Calibri" pitchFamily="34" charset="0"/>
              </a:rPr>
              <a:t>Lucius </a:t>
            </a:r>
            <a:r>
              <a:rPr lang="en-US" sz="2800" b="1" dirty="0" err="1">
                <a:latin typeface="Calibri" pitchFamily="34" charset="0"/>
              </a:rPr>
              <a:t>Annaeus</a:t>
            </a:r>
            <a:r>
              <a:rPr lang="en-US" sz="2800" b="1" dirty="0">
                <a:latin typeface="Calibri" pitchFamily="34" charset="0"/>
              </a:rPr>
              <a:t> Seneca</a:t>
            </a:r>
          </a:p>
          <a:p>
            <a:r>
              <a:rPr lang="en-US" sz="2800" dirty="0">
                <a:latin typeface="Calibri" pitchFamily="34" charset="0"/>
              </a:rPr>
              <a:t>- “One loyal friend is worth ten thousand relatives.” </a:t>
            </a:r>
            <a:r>
              <a:rPr lang="en-US" sz="2800" b="1" dirty="0">
                <a:latin typeface="Calibri" pitchFamily="34" charset="0"/>
              </a:rPr>
              <a:t>Euripides</a:t>
            </a:r>
          </a:p>
          <a:p>
            <a:r>
              <a:rPr lang="en-US" sz="2800" dirty="0">
                <a:latin typeface="Calibri" pitchFamily="34" charset="0"/>
              </a:rPr>
              <a:t>- “A friend is someone who gives you total freedom to be yourself.” </a:t>
            </a:r>
            <a:r>
              <a:rPr lang="en-US" sz="2800" b="1" dirty="0">
                <a:latin typeface="Calibri" pitchFamily="34" charset="0"/>
              </a:rPr>
              <a:t>Jim Morrison</a:t>
            </a:r>
          </a:p>
        </p:txBody>
      </p:sp>
      <p:sp>
        <p:nvSpPr>
          <p:cNvPr id="45064" name="Text Box 8"/>
          <p:cNvSpPr txBox="1">
            <a:spLocks noChangeArrowheads="1"/>
          </p:cNvSpPr>
          <p:nvPr/>
        </p:nvSpPr>
        <p:spPr bwMode="auto">
          <a:xfrm>
            <a:off x="484188" y="2063750"/>
            <a:ext cx="3173412" cy="5794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latin typeface="Calibri" pitchFamily="34" charset="0"/>
              </a:rPr>
              <a:t>Suggested quotes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5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50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50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50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50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50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9172</TotalTime>
  <Words>646</Words>
  <Application>Microsoft Office PowerPoint</Application>
  <PresentationFormat>Widescreen</PresentationFormat>
  <Paragraphs>64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Tra Nguyen Thanh</cp:lastModifiedBy>
  <cp:revision>155</cp:revision>
  <dcterms:created xsi:type="dcterms:W3CDTF">2020-12-08T03:17:05Z</dcterms:created>
  <dcterms:modified xsi:type="dcterms:W3CDTF">2022-12-18T04:48:26Z</dcterms:modified>
</cp:coreProperties>
</file>