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02" r:id="rId4"/>
    <p:sldId id="279" r:id="rId5"/>
    <p:sldId id="365" r:id="rId6"/>
    <p:sldId id="376" r:id="rId7"/>
    <p:sldId id="377" r:id="rId8"/>
    <p:sldId id="378" r:id="rId9"/>
    <p:sldId id="379" r:id="rId10"/>
    <p:sldId id="370" r:id="rId11"/>
    <p:sldId id="381" r:id="rId12"/>
    <p:sldId id="383" r:id="rId13"/>
    <p:sldId id="382" r:id="rId14"/>
    <p:sldId id="386" r:id="rId15"/>
    <p:sldId id="385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D5F"/>
    <a:srgbClr val="05A0B8"/>
    <a:srgbClr val="FBE5D6"/>
    <a:srgbClr val="0FB7BD"/>
    <a:srgbClr val="F16649"/>
    <a:srgbClr val="0070C0"/>
    <a:srgbClr val="E8F6F8"/>
    <a:srgbClr val="C0E6EA"/>
    <a:srgbClr val="62C8CE"/>
    <a:srgbClr val="719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85910" autoAdjust="0"/>
  </p:normalViewPr>
  <p:slideViewPr>
    <p:cSldViewPr snapToGrid="0" showGuides="1">
      <p:cViewPr varScale="1">
        <p:scale>
          <a:sx n="99" d="100"/>
          <a:sy n="99" d="100"/>
        </p:scale>
        <p:origin x="6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4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31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13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2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6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7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7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slide" Target="slide13.xm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9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13583" y="1254265"/>
            <a:ext cx="97017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What are the students doing in each picture?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7873" y="2232932"/>
            <a:ext cx="3403975" cy="2371830"/>
            <a:chOff x="-530146" y="1252371"/>
            <a:chExt cx="3403975" cy="23718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68319" y="2137056"/>
            <a:ext cx="3538248" cy="2555500"/>
            <a:chOff x="2570116" y="250372"/>
            <a:chExt cx="3538248" cy="25555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63038" y="2050650"/>
            <a:ext cx="2341727" cy="2933224"/>
            <a:chOff x="6293851" y="-17914"/>
            <a:chExt cx="2341727" cy="293322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407872" y="5274923"/>
            <a:ext cx="3403976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B050"/>
                </a:solidFill>
                <a:effectLst/>
              </a:rPr>
              <a:t>They are talking.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4473016" y="5052127"/>
            <a:ext cx="3403976" cy="132802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They are playing football.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8463038" y="5274922"/>
            <a:ext cx="3549157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B050"/>
                </a:solidFill>
                <a:effectLst/>
              </a:rPr>
              <a:t>They are </a:t>
            </a:r>
            <a:r>
              <a:rPr lang="en-US" sz="3600" dirty="0">
                <a:solidFill>
                  <a:srgbClr val="00B050"/>
                </a:solidFill>
              </a:rPr>
              <a:t>w</a:t>
            </a:r>
            <a:r>
              <a:rPr lang="en-US" sz="3600" b="0" i="0" dirty="0" smtClean="0">
                <a:solidFill>
                  <a:srgbClr val="00B050"/>
                </a:solidFill>
                <a:effectLst/>
              </a:rPr>
              <a:t>alking</a:t>
            </a:r>
            <a:r>
              <a:rPr lang="en-US" sz="3600" b="0" i="0" dirty="0">
                <a:solidFill>
                  <a:srgbClr val="00B050"/>
                </a:solidFill>
                <a:effectLst/>
              </a:rPr>
              <a:t>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7017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Minh talking about their best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friends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below and say which one is Lan and which one is Chi.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42820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966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632658" y="2727206"/>
            <a:ext cx="839681" cy="646986"/>
          </a:xfrm>
          <a:prstGeom prst="round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4279937" y="3222306"/>
            <a:ext cx="779234" cy="646986"/>
          </a:xfrm>
          <a:prstGeom prst="round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Chi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6" y="2327794"/>
            <a:ext cx="3066070" cy="45302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6619844" y="2645480"/>
            <a:ext cx="5401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Lan is the girl wearing a red and white jacket and a red cap.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6619844" y="4021561"/>
            <a:ext cx="51435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Chi is the girl wearing a white T-shirt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and a blue skirt.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7" name="Rounded Rectangle 48">
            <a:hlinkClick r:id="rId6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10207668" y="6272013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38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1826" y="1436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23541 0.0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39852" y="2557158"/>
            <a:ext cx="1145472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smtClean="0">
                <a:solidFill>
                  <a:srgbClr val="0070C0"/>
                </a:solidFill>
              </a:rPr>
              <a:t>1. </a:t>
            </a:r>
            <a:r>
              <a:rPr lang="en-US" sz="3400" smtClean="0"/>
              <a:t>Mi </a:t>
            </a:r>
            <a:r>
              <a:rPr lang="en-US" sz="3400"/>
              <a:t>and lan are studying </a:t>
            </a:r>
            <a:r>
              <a:rPr lang="en-US" sz="3400"/>
              <a:t>in </a:t>
            </a:r>
            <a:r>
              <a:rPr lang="en-US" sz="3400" smtClean="0"/>
              <a:t>class _____.</a:t>
            </a:r>
          </a:p>
          <a:p>
            <a:endParaRPr lang="en-US" sz="1500" smtClean="0"/>
          </a:p>
          <a:p>
            <a:r>
              <a:rPr lang="en-US" sz="3400" b="1" smtClean="0">
                <a:solidFill>
                  <a:srgbClr val="0070C0"/>
                </a:solidFill>
              </a:rPr>
              <a:t>2</a:t>
            </a:r>
            <a:r>
              <a:rPr lang="en-US" sz="3400" b="1">
                <a:solidFill>
                  <a:srgbClr val="0070C0"/>
                </a:solidFill>
              </a:rPr>
              <a:t>. </a:t>
            </a:r>
            <a:r>
              <a:rPr lang="en-US" sz="3400" smtClean="0"/>
              <a:t>L</a:t>
            </a:r>
            <a:r>
              <a:rPr lang="en-US" sz="3400" smtClean="0"/>
              <a:t>an </a:t>
            </a:r>
            <a:r>
              <a:rPr lang="en-US" sz="3400"/>
              <a:t>has short _______ </a:t>
            </a:r>
            <a:r>
              <a:rPr lang="en-US" sz="3400"/>
              <a:t>hair </a:t>
            </a:r>
            <a:r>
              <a:rPr lang="en-US" sz="3400" smtClean="0"/>
              <a:t>and a </a:t>
            </a:r>
            <a:r>
              <a:rPr lang="en-US" sz="3400"/>
              <a:t>small _______.</a:t>
            </a:r>
          </a:p>
          <a:p>
            <a:endParaRPr lang="en-US" sz="1500" b="1" dirty="0">
              <a:solidFill>
                <a:srgbClr val="0070C0"/>
              </a:solidFill>
            </a:endParaRPr>
          </a:p>
          <a:p>
            <a:r>
              <a:rPr lang="en-US" sz="3400" b="1" dirty="0" smtClean="0">
                <a:solidFill>
                  <a:srgbClr val="0070C0"/>
                </a:solidFill>
              </a:rPr>
              <a:t>3</a:t>
            </a:r>
            <a:r>
              <a:rPr lang="en-US" sz="3400" b="1">
                <a:solidFill>
                  <a:srgbClr val="0070C0"/>
                </a:solidFill>
              </a:rPr>
              <a:t>. </a:t>
            </a:r>
            <a:r>
              <a:rPr lang="en-US" sz="3400" smtClean="0"/>
              <a:t>Lan </a:t>
            </a:r>
            <a:r>
              <a:rPr lang="en-US" sz="3400"/>
              <a:t>is active and _______.</a:t>
            </a:r>
          </a:p>
          <a:p>
            <a:endParaRPr lang="en-US" sz="1500" b="1" dirty="0">
              <a:solidFill>
                <a:srgbClr val="0070C0"/>
              </a:solidFill>
            </a:endParaRPr>
          </a:p>
          <a:p>
            <a:r>
              <a:rPr lang="en-US" sz="3400" b="1" dirty="0" smtClean="0">
                <a:solidFill>
                  <a:srgbClr val="0070C0"/>
                </a:solidFill>
              </a:rPr>
              <a:t>4</a:t>
            </a:r>
            <a:r>
              <a:rPr lang="en-US" sz="3400" b="1" smtClean="0">
                <a:solidFill>
                  <a:srgbClr val="0070C0"/>
                </a:solidFill>
              </a:rPr>
              <a:t>. </a:t>
            </a:r>
            <a:r>
              <a:rPr lang="en-US" sz="3400" smtClean="0"/>
              <a:t>Chi’s </a:t>
            </a:r>
            <a:r>
              <a:rPr lang="en-US" sz="3400"/>
              <a:t>hair is long and black, </a:t>
            </a:r>
            <a:r>
              <a:rPr lang="en-US" sz="3400"/>
              <a:t>and </a:t>
            </a:r>
            <a:r>
              <a:rPr lang="en-US" sz="3400" smtClean="0"/>
              <a:t>her nose </a:t>
            </a:r>
            <a:r>
              <a:rPr lang="en-US" sz="3400"/>
              <a:t>is _______.</a:t>
            </a:r>
          </a:p>
          <a:p>
            <a:endParaRPr lang="en-US" sz="1500" dirty="0" smtClean="0"/>
          </a:p>
          <a:p>
            <a:r>
              <a:rPr lang="en-US" sz="3400" b="1" smtClean="0">
                <a:solidFill>
                  <a:srgbClr val="0070C0"/>
                </a:solidFill>
              </a:rPr>
              <a:t>5. </a:t>
            </a:r>
            <a:r>
              <a:rPr lang="en-US" sz="3400" smtClean="0"/>
              <a:t>Chi </a:t>
            </a:r>
            <a:r>
              <a:rPr lang="en-US" sz="3400"/>
              <a:t>is _______ to Minh.</a:t>
            </a:r>
            <a:endParaRPr lang="en-US" sz="3400" b="1" dirty="0">
              <a:solidFill>
                <a:srgbClr val="0070C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7017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Minh talking about their best friends.  Look at the picture below and say which one is Lan and which one is Chi.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48">
            <a:hlinkClick r:id="rId5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10207668" y="6272013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38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5508" y="1486384"/>
            <a:ext cx="487363" cy="4873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6789625" y="2572765"/>
            <a:ext cx="6703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smtClean="0">
                <a:solidFill>
                  <a:srgbClr val="00B050"/>
                </a:solidFill>
              </a:rPr>
              <a:t>6A</a:t>
            </a:r>
            <a:endParaRPr lang="en-US" sz="3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574757" y="3333939"/>
            <a:ext cx="11336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black</a:t>
            </a:r>
            <a:endParaRPr lang="en-US" sz="34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7904053" y="3331527"/>
            <a:ext cx="13917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mouth</a:t>
            </a:r>
            <a:endParaRPr lang="en-US" sz="34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982129" y="4069926"/>
            <a:ext cx="15872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friendly</a:t>
            </a:r>
            <a:endParaRPr lang="en-US" sz="3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8908903" y="4826009"/>
            <a:ext cx="732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smtClean="0">
                <a:solidFill>
                  <a:srgbClr val="00B050"/>
                </a:solidFill>
              </a:rPr>
              <a:t>big</a:t>
            </a:r>
            <a:endParaRPr lang="en-US" sz="3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357487" y="5573368"/>
            <a:ext cx="9701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kind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09465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3" grpId="0"/>
      <p:bldP spid="45" grpId="0"/>
      <p:bldP spid="46" grpId="0"/>
      <p:bldP spid="47" grpId="0"/>
      <p:bldP spid="4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581592" y="0"/>
            <a:ext cx="11288340" cy="6870146"/>
            <a:chOff x="-952033" y="0"/>
            <a:chExt cx="11288340" cy="68701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-940429" y="862347"/>
              <a:ext cx="11024858" cy="6007799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>
                  <a:solidFill>
                    <a:srgbClr val="242021"/>
                  </a:solidFill>
                  <a:latin typeface="MyriadPro-It" panose="020B0503030403090204" pitchFamily="34" charset="0"/>
                </a:rPr>
                <a:t>Mi</a:t>
              </a:r>
              <a:r>
                <a:rPr lang="en-US" sz="3200" b="1" i="1">
                  <a:solidFill>
                    <a:srgbClr val="242021"/>
                  </a:solidFill>
                  <a:latin typeface="MyriadPro-It" panose="020B0503030403090204" pitchFamily="34" charset="0"/>
                </a:rPr>
                <a:t>:</a:t>
              </a:r>
              <a:r>
                <a:rPr lang="en-US" sz="3200" i="1">
                  <a:solidFill>
                    <a:srgbClr val="242021"/>
                  </a:solidFill>
                  <a:latin typeface="MyriadPro-It" panose="020B0503030403090204" pitchFamily="34" charset="0"/>
                </a:rPr>
                <a:t>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My best friend is Lan. She studies with me in class 6A. She’s tall and slim. She has short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black </a:t>
              </a:r>
              <a:r>
                <a:rPr lang="en-US" sz="3200" smtClean="0">
                  <a:solidFill>
                    <a:srgbClr val="242021"/>
                  </a:solidFill>
                  <a:latin typeface="MyriadPro-Regular" panose="020B0503030403020204" pitchFamily="34" charset="0"/>
                </a:rPr>
                <a:t>hair and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a small mouth. She’s very active and friendly. She likes playing sports and has many friends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. </a:t>
              </a:r>
              <a:r>
                <a:rPr lang="en-US" sz="3200" smtClean="0">
                  <a:solidFill>
                    <a:srgbClr val="242021"/>
                  </a:solidFill>
                  <a:latin typeface="MyriadPro-Regular" panose="020B0503030403020204" pitchFamily="34" charset="0"/>
                </a:rPr>
                <a:t>Look, she’s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playing football over there!</a:t>
              </a:r>
              <a:endParaRPr lang="en-US" sz="3200" dirty="0">
                <a:solidFill>
                  <a:srgbClr val="242021"/>
                </a:solidFill>
                <a:latin typeface="MyriadPro-Regular" panose="020B0503030403020204" pitchFamily="34" charset="0"/>
              </a:endParaRP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>
                  <a:solidFill>
                    <a:srgbClr val="242021"/>
                  </a:solidFill>
                  <a:latin typeface="MyriadPro-It" panose="020B0503030403090204" pitchFamily="34" charset="0"/>
                </a:rPr>
                <a:t>Minh</a:t>
              </a:r>
              <a:r>
                <a:rPr lang="en-US" sz="3200" b="1" i="1">
                  <a:solidFill>
                    <a:srgbClr val="242021"/>
                  </a:solidFill>
                  <a:latin typeface="MyriadPro-It" panose="020B0503030403090204" pitchFamily="34" charset="0"/>
                </a:rPr>
                <a:t>:</a:t>
              </a:r>
              <a:r>
                <a:rPr lang="en-US" sz="3200" i="1">
                  <a:solidFill>
                    <a:srgbClr val="242021"/>
                  </a:solidFill>
                  <a:latin typeface="MyriadPro-It" panose="020B0503030403090204" pitchFamily="34" charset="0"/>
                </a:rPr>
                <a:t>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Chi is my best friend. We’re in class 6B. She’s short with long black hair and a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big </a:t>
              </a:r>
              <a:r>
                <a:rPr lang="en-US" sz="3200" smtClean="0">
                  <a:solidFill>
                    <a:srgbClr val="242021"/>
                  </a:solidFill>
                  <a:latin typeface="MyriadPro-Regular" panose="020B0503030403020204"/>
                </a:rPr>
                <a:t>nose. I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like her because she’s kind to me. She helps me with my English. She’s also hard-working.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She </a:t>
              </a:r>
              <a:r>
                <a:rPr lang="en-US" sz="3200" smtClean="0">
                  <a:solidFill>
                    <a:srgbClr val="242021"/>
                  </a:solidFill>
                  <a:latin typeface="MyriadPro-Regular" panose="020B0503030403020204"/>
                </a:rPr>
                <a:t>always does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her homework before class. Look, she’s going to the library.</a:t>
              </a:r>
              <a:endParaRPr lang="en-US" sz="4400" dirty="0">
                <a:latin typeface="MyriadPro-Regular" panose="020B050303040302020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2033" y="67043"/>
              <a:ext cx="11288340" cy="10683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270298" y="256527"/>
              <a:ext cx="2603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10668000" y="139550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9151" y="347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068337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448853" y="2458578"/>
            <a:ext cx="6939343" cy="1077218"/>
            <a:chOff x="374262" y="1412957"/>
            <a:chExt cx="5728817" cy="1077218"/>
          </a:xfrm>
        </p:grpSpPr>
        <p:sp>
          <p:nvSpPr>
            <p:cNvPr id="37" name="TextBox 36"/>
            <p:cNvSpPr txBox="1"/>
            <p:nvPr/>
          </p:nvSpPr>
          <p:spPr>
            <a:xfrm>
              <a:off x="374262" y="141295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38203" y="1421610"/>
              <a:ext cx="5264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What’s his / her name?</a:t>
              </a:r>
              <a:endParaRPr lang="en-US" sz="3200" i="1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35663" y="3590280"/>
            <a:ext cx="7839282" cy="1077218"/>
            <a:chOff x="369902" y="2284322"/>
            <a:chExt cx="6471767" cy="1077218"/>
          </a:xfrm>
        </p:grpSpPr>
        <p:sp>
          <p:nvSpPr>
            <p:cNvPr id="40" name="TextBox 39"/>
            <p:cNvSpPr txBox="1"/>
            <p:nvPr/>
          </p:nvSpPr>
          <p:spPr>
            <a:xfrm>
              <a:off x="369902" y="2284322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4733" y="2284322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 does he / she look like?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435663" y="4609653"/>
            <a:ext cx="7839282" cy="1085871"/>
            <a:chOff x="363373" y="4199544"/>
            <a:chExt cx="6471767" cy="1085871"/>
          </a:xfrm>
        </p:grpSpPr>
        <p:sp>
          <p:nvSpPr>
            <p:cNvPr id="43" name="TextBox 42"/>
            <p:cNvSpPr txBox="1"/>
            <p:nvPr/>
          </p:nvSpPr>
          <p:spPr>
            <a:xfrm>
              <a:off x="363373" y="420819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38204" y="4199544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What’s he / she like?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435663" y="5592072"/>
            <a:ext cx="7839282" cy="1085871"/>
            <a:chOff x="363373" y="3479587"/>
            <a:chExt cx="6471767" cy="1085871"/>
          </a:xfrm>
        </p:grpSpPr>
        <p:sp>
          <p:nvSpPr>
            <p:cNvPr id="46" name="TextBox 45"/>
            <p:cNvSpPr txBox="1"/>
            <p:nvPr/>
          </p:nvSpPr>
          <p:spPr>
            <a:xfrm>
              <a:off x="363373" y="3488240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38204" y="3479587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Why do you like him / her?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2707051" y="3289240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707051" y="4356040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711176" y="5363659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711176" y="6430459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122768" y="3289240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122768" y="4356040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147862" y="5363659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186363" y="6430459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9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068337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800" b="1" dirty="0">
                <a:solidFill>
                  <a:srgbClr val="F47D5F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13" y="2240416"/>
            <a:ext cx="6498771" cy="4402431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238380" y="4754975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334870" y="530999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334870" y="5867495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893016" y="3598117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334870" y="415561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247785" y="2949727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34870" y="4429730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569412" y="4438019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18814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91909" y="2647645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Listen </a:t>
            </a:r>
            <a:r>
              <a:rPr lang="en-US" sz="3600" dirty="0"/>
              <a:t>for specific information about best friends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Write </a:t>
            </a:r>
            <a:r>
              <a:rPr lang="en-US" sz="3600" dirty="0"/>
              <a:t>a diary entry about best friends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13" y="134423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Rewrite the diary entry in the notebook.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6: SKILLS </a:t>
            </a:r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FRIENDS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9" name="Picture 2" descr="Listening - Free education icons">
            <a:extLst>
              <a:ext uri="{FF2B5EF4-FFF2-40B4-BE49-F238E27FC236}">
                <a16:creationId xmlns:a16="http://schemas.microsoft.com/office/drawing/2014/main" id="{A549B59D-8D81-DC24-EE56-5B04DB27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93" y="3218544"/>
            <a:ext cx="3340016" cy="33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t="9795" b="11328"/>
          <a:stretch/>
        </p:blipFill>
        <p:spPr>
          <a:xfrm>
            <a:off x="6281570" y="3494516"/>
            <a:ext cx="4040599" cy="31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59178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681981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LISTENING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444815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51004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345365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Jumble words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2794" y="2091209"/>
            <a:ext cx="5755112" cy="188503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What are the students doing in each picture?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Listen to Mi and Minh talking about their best friends. Look at the picture below and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say which one is Lan and which one is Chi.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Listen to the talk again. Fill each blank with a word / number you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128418"/>
            <a:ext cx="5743692" cy="118769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Ask and answer about your best friend. Use these notes to help you.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 Write a diary entry of about 50 words about your best friend. Use the answers to the questions in 4.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897885"/>
            <a:ext cx="1144807" cy="78409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990785"/>
            <a:ext cx="1144807" cy="145736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4748877"/>
            <a:ext cx="1144807" cy="76116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9950" y="5468284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</a:t>
            </a:r>
            <a:r>
              <a:rPr lang="en-US" sz="2800" b="1" smtClean="0">
                <a:solidFill>
                  <a:schemeClr val="bg1"/>
                </a:solidFill>
              </a:rPr>
              <a:t>6: </a:t>
            </a:r>
            <a:r>
              <a:rPr lang="en-US" sz="2800" b="1">
                <a:solidFill>
                  <a:schemeClr val="bg1"/>
                </a:solidFill>
              </a:rPr>
              <a:t>SKILLS </a:t>
            </a:r>
            <a:r>
              <a:rPr lang="en-US" sz="2800" b="1" smtClean="0">
                <a:solidFill>
                  <a:schemeClr val="bg1"/>
                </a:solidFill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215813" y="1833882"/>
            <a:ext cx="681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Unjumble the given words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39401" y="3370062"/>
            <a:ext cx="2851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 words</a:t>
            </a:r>
          </a:p>
        </p:txBody>
      </p:sp>
      <p:sp>
        <p:nvSpPr>
          <p:cNvPr id="2" name="Rectangle 1"/>
          <p:cNvSpPr/>
          <p:nvPr/>
        </p:nvSpPr>
        <p:spPr>
          <a:xfrm>
            <a:off x="5925820" y="2883550"/>
            <a:ext cx="58538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Teacher sticks some jumbled words onto the board.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Students raise hands to answer.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70061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TACIEV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1677" y="3856848"/>
            <a:ext cx="24701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smtClean="0">
                <a:solidFill>
                  <a:schemeClr val="accent5">
                    <a:lumMod val="50000"/>
                  </a:schemeClr>
                </a:solidFill>
              </a:rPr>
              <a:t>ACTIVE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030" name="Picture 6" descr="169,800+ Children Playing Illustrations, Royalty-Free Vector Graphics &amp;  Clip Art - iStock | Children playing outside, Children playing at school, 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16" y="1661335"/>
            <a:ext cx="58293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LFIEDRNY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0868" y="3856848"/>
            <a:ext cx="3199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FRIENDLY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ute Boy And Girl Stock Illustration - Download Image Now - Girls, Boys,  Teenage Girl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71" y="1766938"/>
            <a:ext cx="4179818" cy="417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43398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YNUNF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5914" y="3856848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FUNNY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097" y="1615865"/>
            <a:ext cx="6095086" cy="42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RCUFEAL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7651" y="3856848"/>
            <a:ext cx="30460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CAREFUL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e careful rgb color icon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6562165" y="1621149"/>
            <a:ext cx="4080808" cy="38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2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TOFCNDITEN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0448" y="3856848"/>
            <a:ext cx="392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CONFIDENT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Free Vector | Young woman standing in front of mirror motivate and confident  you can do it vector illu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157084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6239</TotalTime>
  <Words>624</Words>
  <PresentationFormat>Widescreen</PresentationFormat>
  <Paragraphs>124</Paragraphs>
  <Slides>18</Slides>
  <Notes>14</Notes>
  <HiddenSlides>1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Comic Sans MS</vt:lpstr>
      <vt:lpstr>Myriad Pro</vt:lpstr>
      <vt:lpstr>MyriadPro-It</vt:lpstr>
      <vt:lpstr>MyriadPro-Regular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2023-10-20T09:39:25Z</dcterms:modified>
</cp:coreProperties>
</file>