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1"/>
  </p:notesMasterIdLst>
  <p:sldIdLst>
    <p:sldId id="850" r:id="rId3"/>
    <p:sldId id="432" r:id="rId4"/>
    <p:sldId id="510" r:id="rId5"/>
    <p:sldId id="526" r:id="rId6"/>
    <p:sldId id="543" r:id="rId7"/>
    <p:sldId id="560" r:id="rId8"/>
    <p:sldId id="594" r:id="rId9"/>
    <p:sldId id="595" r:id="rId10"/>
    <p:sldId id="596" r:id="rId11"/>
    <p:sldId id="597" r:id="rId12"/>
    <p:sldId id="598" r:id="rId13"/>
    <p:sldId id="599" r:id="rId14"/>
    <p:sldId id="600" r:id="rId15"/>
    <p:sldId id="601" r:id="rId16"/>
    <p:sldId id="602" r:id="rId17"/>
    <p:sldId id="603" r:id="rId18"/>
    <p:sldId id="604" r:id="rId19"/>
    <p:sldId id="605" r:id="rId20"/>
    <p:sldId id="606" r:id="rId21"/>
    <p:sldId id="607" r:id="rId22"/>
    <p:sldId id="608" r:id="rId23"/>
    <p:sldId id="609" r:id="rId24"/>
    <p:sldId id="610" r:id="rId25"/>
    <p:sldId id="611" r:id="rId26"/>
    <p:sldId id="612" r:id="rId27"/>
    <p:sldId id="613" r:id="rId28"/>
    <p:sldId id="614" r:id="rId29"/>
    <p:sldId id="615" r:id="rId30"/>
    <p:sldId id="616" r:id="rId31"/>
    <p:sldId id="617" r:id="rId32"/>
    <p:sldId id="618" r:id="rId33"/>
    <p:sldId id="619" r:id="rId34"/>
    <p:sldId id="620" r:id="rId35"/>
    <p:sldId id="621" r:id="rId36"/>
    <p:sldId id="622" r:id="rId37"/>
    <p:sldId id="623" r:id="rId38"/>
    <p:sldId id="624" r:id="rId39"/>
    <p:sldId id="625" r:id="rId40"/>
    <p:sldId id="626" r:id="rId41"/>
    <p:sldId id="627" r:id="rId42"/>
    <p:sldId id="628" r:id="rId43"/>
    <p:sldId id="629" r:id="rId44"/>
    <p:sldId id="630" r:id="rId45"/>
    <p:sldId id="631" r:id="rId46"/>
    <p:sldId id="632" r:id="rId47"/>
    <p:sldId id="633" r:id="rId48"/>
    <p:sldId id="634" r:id="rId49"/>
    <p:sldId id="635" r:id="rId50"/>
    <p:sldId id="636" r:id="rId51"/>
    <p:sldId id="637" r:id="rId52"/>
    <p:sldId id="638" r:id="rId53"/>
    <p:sldId id="639" r:id="rId54"/>
    <p:sldId id="640" r:id="rId55"/>
    <p:sldId id="641" r:id="rId56"/>
    <p:sldId id="642" r:id="rId57"/>
    <p:sldId id="643" r:id="rId58"/>
    <p:sldId id="644" r:id="rId59"/>
    <p:sldId id="645" r:id="rId60"/>
    <p:sldId id="646" r:id="rId61"/>
    <p:sldId id="647" r:id="rId62"/>
    <p:sldId id="648" r:id="rId63"/>
    <p:sldId id="649" r:id="rId64"/>
    <p:sldId id="650" r:id="rId65"/>
    <p:sldId id="651" r:id="rId66"/>
    <p:sldId id="652" r:id="rId67"/>
    <p:sldId id="653" r:id="rId68"/>
    <p:sldId id="654" r:id="rId69"/>
    <p:sldId id="655" r:id="rId70"/>
    <p:sldId id="656" r:id="rId71"/>
    <p:sldId id="657" r:id="rId72"/>
    <p:sldId id="658" r:id="rId73"/>
    <p:sldId id="659" r:id="rId74"/>
    <p:sldId id="660" r:id="rId75"/>
    <p:sldId id="661" r:id="rId76"/>
    <p:sldId id="662" r:id="rId77"/>
    <p:sldId id="663" r:id="rId78"/>
    <p:sldId id="664" r:id="rId79"/>
    <p:sldId id="665" r:id="rId80"/>
    <p:sldId id="666" r:id="rId81"/>
    <p:sldId id="667" r:id="rId82"/>
    <p:sldId id="668" r:id="rId83"/>
    <p:sldId id="669" r:id="rId84"/>
    <p:sldId id="670" r:id="rId85"/>
    <p:sldId id="671" r:id="rId86"/>
    <p:sldId id="672" r:id="rId87"/>
    <p:sldId id="673" r:id="rId88"/>
    <p:sldId id="674" r:id="rId89"/>
    <p:sldId id="577" r:id="rId90"/>
    <p:sldId id="578" r:id="rId91"/>
    <p:sldId id="579" r:id="rId92"/>
    <p:sldId id="580" r:id="rId93"/>
    <p:sldId id="581" r:id="rId94"/>
    <p:sldId id="582" r:id="rId95"/>
    <p:sldId id="583" r:id="rId96"/>
    <p:sldId id="584" r:id="rId97"/>
    <p:sldId id="585" r:id="rId98"/>
    <p:sldId id="586" r:id="rId99"/>
    <p:sldId id="587" r:id="rId100"/>
    <p:sldId id="588" r:id="rId101"/>
    <p:sldId id="589" r:id="rId102"/>
    <p:sldId id="590" r:id="rId103"/>
    <p:sldId id="591" r:id="rId104"/>
    <p:sldId id="592" r:id="rId105"/>
    <p:sldId id="593" r:id="rId106"/>
    <p:sldId id="561" r:id="rId107"/>
    <p:sldId id="562" r:id="rId108"/>
    <p:sldId id="563" r:id="rId109"/>
    <p:sldId id="564" r:id="rId110"/>
    <p:sldId id="565" r:id="rId111"/>
    <p:sldId id="567" r:id="rId112"/>
    <p:sldId id="566" r:id="rId113"/>
    <p:sldId id="568" r:id="rId114"/>
    <p:sldId id="569" r:id="rId115"/>
    <p:sldId id="570" r:id="rId116"/>
    <p:sldId id="571" r:id="rId117"/>
    <p:sldId id="572" r:id="rId118"/>
    <p:sldId id="573" r:id="rId119"/>
    <p:sldId id="574" r:id="rId120"/>
    <p:sldId id="575" r:id="rId121"/>
    <p:sldId id="576" r:id="rId122"/>
    <p:sldId id="544" r:id="rId123"/>
    <p:sldId id="545" r:id="rId124"/>
    <p:sldId id="546" r:id="rId125"/>
    <p:sldId id="547" r:id="rId126"/>
    <p:sldId id="548" r:id="rId127"/>
    <p:sldId id="549" r:id="rId128"/>
    <p:sldId id="550" r:id="rId129"/>
    <p:sldId id="551" r:id="rId130"/>
    <p:sldId id="552" r:id="rId131"/>
    <p:sldId id="553" r:id="rId132"/>
    <p:sldId id="554" r:id="rId133"/>
    <p:sldId id="555" r:id="rId134"/>
    <p:sldId id="556" r:id="rId135"/>
    <p:sldId id="557" r:id="rId136"/>
    <p:sldId id="558" r:id="rId137"/>
    <p:sldId id="559" r:id="rId138"/>
    <p:sldId id="527" r:id="rId139"/>
    <p:sldId id="528" r:id="rId140"/>
    <p:sldId id="529" r:id="rId141"/>
    <p:sldId id="530" r:id="rId142"/>
    <p:sldId id="531" r:id="rId143"/>
    <p:sldId id="532" r:id="rId144"/>
    <p:sldId id="533" r:id="rId145"/>
    <p:sldId id="534" r:id="rId146"/>
    <p:sldId id="535" r:id="rId147"/>
    <p:sldId id="536" r:id="rId148"/>
    <p:sldId id="537" r:id="rId149"/>
    <p:sldId id="538" r:id="rId150"/>
    <p:sldId id="539" r:id="rId151"/>
    <p:sldId id="540" r:id="rId152"/>
    <p:sldId id="541" r:id="rId153"/>
    <p:sldId id="542" r:id="rId154"/>
    <p:sldId id="511" r:id="rId155"/>
    <p:sldId id="512" r:id="rId156"/>
    <p:sldId id="513" r:id="rId157"/>
    <p:sldId id="514" r:id="rId158"/>
    <p:sldId id="515" r:id="rId159"/>
    <p:sldId id="516" r:id="rId160"/>
    <p:sldId id="517" r:id="rId161"/>
    <p:sldId id="518" r:id="rId162"/>
    <p:sldId id="519" r:id="rId163"/>
    <p:sldId id="520" r:id="rId164"/>
    <p:sldId id="521" r:id="rId165"/>
    <p:sldId id="522" r:id="rId166"/>
    <p:sldId id="675" r:id="rId167"/>
    <p:sldId id="676" r:id="rId168"/>
    <p:sldId id="677" r:id="rId169"/>
    <p:sldId id="678" r:id="rId170"/>
    <p:sldId id="679" r:id="rId171"/>
    <p:sldId id="690" r:id="rId172"/>
    <p:sldId id="691" r:id="rId173"/>
    <p:sldId id="692" r:id="rId174"/>
    <p:sldId id="693" r:id="rId175"/>
    <p:sldId id="694" r:id="rId176"/>
    <p:sldId id="705" r:id="rId177"/>
    <p:sldId id="706" r:id="rId178"/>
    <p:sldId id="707" r:id="rId179"/>
    <p:sldId id="708" r:id="rId180"/>
    <p:sldId id="709" r:id="rId181"/>
    <p:sldId id="720" r:id="rId182"/>
    <p:sldId id="721" r:id="rId183"/>
    <p:sldId id="722" r:id="rId184"/>
    <p:sldId id="723" r:id="rId185"/>
    <p:sldId id="724" r:id="rId186"/>
    <p:sldId id="735" r:id="rId187"/>
    <p:sldId id="737" r:id="rId188"/>
    <p:sldId id="738" r:id="rId189"/>
    <p:sldId id="739" r:id="rId190"/>
    <p:sldId id="750" r:id="rId191"/>
    <p:sldId id="751" r:id="rId192"/>
    <p:sldId id="752" r:id="rId193"/>
    <p:sldId id="753" r:id="rId194"/>
    <p:sldId id="754" r:id="rId195"/>
    <p:sldId id="765" r:id="rId196"/>
    <p:sldId id="766" r:id="rId197"/>
    <p:sldId id="767" r:id="rId198"/>
    <p:sldId id="768" r:id="rId199"/>
    <p:sldId id="769" r:id="rId200"/>
    <p:sldId id="780" r:id="rId201"/>
    <p:sldId id="781" r:id="rId202"/>
    <p:sldId id="782" r:id="rId203"/>
    <p:sldId id="783" r:id="rId204"/>
    <p:sldId id="784" r:id="rId205"/>
    <p:sldId id="795" r:id="rId206"/>
    <p:sldId id="796" r:id="rId207"/>
    <p:sldId id="797" r:id="rId208"/>
    <p:sldId id="798" r:id="rId209"/>
    <p:sldId id="799" r:id="rId210"/>
    <p:sldId id="810" r:id="rId211"/>
    <p:sldId id="811" r:id="rId212"/>
    <p:sldId id="812" r:id="rId213"/>
    <p:sldId id="813" r:id="rId214"/>
    <p:sldId id="814" r:id="rId215"/>
    <p:sldId id="825" r:id="rId216"/>
    <p:sldId id="826" r:id="rId217"/>
    <p:sldId id="827" r:id="rId218"/>
    <p:sldId id="828" r:id="rId219"/>
    <p:sldId id="829" r:id="rId220"/>
    <p:sldId id="840" r:id="rId221"/>
    <p:sldId id="841" r:id="rId222"/>
    <p:sldId id="842" r:id="rId223"/>
    <p:sldId id="843" r:id="rId224"/>
    <p:sldId id="844" r:id="rId225"/>
    <p:sldId id="845" r:id="rId226"/>
    <p:sldId id="846" r:id="rId227"/>
    <p:sldId id="847" r:id="rId228"/>
    <p:sldId id="848" r:id="rId229"/>
    <p:sldId id="849" r:id="rId2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536"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13" Type="http://schemas.openxmlformats.org/officeDocument/2006/relationships/slide" Target="slides/slide11.xml"/><Relationship Id="rId109" Type="http://schemas.openxmlformats.org/officeDocument/2006/relationships/slide" Target="slides/slide107.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slide" Target="slides/slide227.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230" Type="http://schemas.openxmlformats.org/officeDocument/2006/relationships/slide" Target="slides/slide228.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slide" Target="slides/slide218.xml"/><Relationship Id="rId225" Type="http://schemas.openxmlformats.org/officeDocument/2006/relationships/slide" Target="slides/slide223.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6" Type="http://schemas.openxmlformats.org/officeDocument/2006/relationships/slide" Target="slides/slide24.xml"/><Relationship Id="rId231" Type="http://schemas.openxmlformats.org/officeDocument/2006/relationships/notesMaster" Target="notesMasters/notesMaster1.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presProps" Target="presProps.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viewProps" Target="viewProps.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slide" Target="slides/slide221.xml"/><Relationship Id="rId18" Type="http://schemas.openxmlformats.org/officeDocument/2006/relationships/slide" Target="slides/slide16.xml"/><Relationship Id="rId39" Type="http://schemas.openxmlformats.org/officeDocument/2006/relationships/slide" Target="slides/slide37.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7.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slide" Target="slides/slide222.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tableStyles" Target="tableStyles.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2D58CB-F68C-47C6-91A0-1EE89F7A3E5B}" type="datetimeFigureOut">
              <a:rPr lang="en-US" smtClean="0"/>
              <a:t>2/20/2023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FB82C3-2A85-4F61-B282-74B2030913CD}" type="slidenum">
              <a:rPr lang="en-US" smtClean="0"/>
              <a:t>‹#›</a:t>
            </a:fld>
            <a:endParaRPr lang="en-US"/>
          </a:p>
        </p:txBody>
      </p:sp>
    </p:spTree>
    <p:extLst>
      <p:ext uri="{BB962C8B-B14F-4D97-AF65-F5344CB8AC3E}">
        <p14:creationId xmlns:p14="http://schemas.microsoft.com/office/powerpoint/2010/main" val="137164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CE2E09-86DE-47D5-A3D9-D1AF1CF3198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Tree>
    <p:extLst>
      <p:ext uri="{BB962C8B-B14F-4D97-AF65-F5344CB8AC3E}">
        <p14:creationId xmlns:p14="http://schemas.microsoft.com/office/powerpoint/2010/main" val="2487190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746287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2446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516649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95759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746287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516649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244654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95759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746287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5166492"/>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244654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957597"/>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7462873"/>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7462873"/>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516649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244654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957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5166492"/>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2446543"/>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957597"/>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7462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74628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51664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24465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9575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74628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51664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2446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9575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74628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516649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24465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9575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7462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516649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244654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95759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746287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516649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244654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95759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F53657-3300-4B45-A1A4-93B970EFFC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D16AD27-9BB3-4D4A-B26E-0D0033ACD2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B3475ED-6A53-44D4-AB80-66BCE7FD0A8A}"/>
              </a:ext>
            </a:extLst>
          </p:cNvPr>
          <p:cNvSpPr>
            <a:spLocks noGrp="1"/>
          </p:cNvSpPr>
          <p:nvPr>
            <p:ph type="dt" sz="half" idx="10"/>
          </p:nvPr>
        </p:nvSpPr>
        <p:spPr/>
        <p:txBody>
          <a:bodyPr/>
          <a:lstStyle/>
          <a:p>
            <a:fld id="{852DAB2A-4220-4418-90DB-31EEAA68824C}" type="datetimeFigureOut">
              <a:rPr lang="en-US" smtClean="0"/>
              <a:t>2/20/2023</a:t>
            </a:fld>
            <a:endParaRPr lang="en-US"/>
          </a:p>
        </p:txBody>
      </p:sp>
      <p:sp>
        <p:nvSpPr>
          <p:cNvPr id="5" name="Footer Placeholder 4">
            <a:extLst>
              <a:ext uri="{FF2B5EF4-FFF2-40B4-BE49-F238E27FC236}">
                <a16:creationId xmlns:a16="http://schemas.microsoft.com/office/drawing/2014/main" xmlns="" id="{F368C6BB-84C1-417C-80D8-193AE5C107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80E2A0A-D837-4DA2-9D19-46805891C970}"/>
              </a:ext>
            </a:extLst>
          </p:cNvPr>
          <p:cNvSpPr>
            <a:spLocks noGrp="1"/>
          </p:cNvSpPr>
          <p:nvPr>
            <p:ph type="sldNum" sz="quarter" idx="12"/>
          </p:nvPr>
        </p:nvSpPr>
        <p:spPr/>
        <p:txBody>
          <a:bodyPr/>
          <a:lstStyle/>
          <a:p>
            <a:fld id="{9D485AFA-8BAB-446E-BC26-43EDD1A47337}" type="slidenum">
              <a:rPr lang="en-US" smtClean="0"/>
              <a:t>‹#›</a:t>
            </a:fld>
            <a:endParaRPr lang="en-US"/>
          </a:p>
        </p:txBody>
      </p:sp>
    </p:spTree>
    <p:extLst>
      <p:ext uri="{BB962C8B-B14F-4D97-AF65-F5344CB8AC3E}">
        <p14:creationId xmlns:p14="http://schemas.microsoft.com/office/powerpoint/2010/main" val="334918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57BB1D-8479-4A5B-B9C6-065C59CCA8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26EE719-9C0C-4AD5-B637-AAC52CEFCB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AD89F44-4051-4C16-B21D-4CF3208B8E57}"/>
              </a:ext>
            </a:extLst>
          </p:cNvPr>
          <p:cNvSpPr>
            <a:spLocks noGrp="1"/>
          </p:cNvSpPr>
          <p:nvPr>
            <p:ph type="dt" sz="half" idx="10"/>
          </p:nvPr>
        </p:nvSpPr>
        <p:spPr/>
        <p:txBody>
          <a:bodyPr/>
          <a:lstStyle/>
          <a:p>
            <a:fld id="{852DAB2A-4220-4418-90DB-31EEAA68824C}" type="datetimeFigureOut">
              <a:rPr lang="en-US" smtClean="0"/>
              <a:t>2/20/2023</a:t>
            </a:fld>
            <a:endParaRPr lang="en-US"/>
          </a:p>
        </p:txBody>
      </p:sp>
      <p:sp>
        <p:nvSpPr>
          <p:cNvPr id="5" name="Footer Placeholder 4">
            <a:extLst>
              <a:ext uri="{FF2B5EF4-FFF2-40B4-BE49-F238E27FC236}">
                <a16:creationId xmlns:a16="http://schemas.microsoft.com/office/drawing/2014/main" xmlns="" id="{2A4FB007-9179-45B7-A42D-DEF88F1C3F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2A019ED-ABBF-4199-9D22-6A9520D21304}"/>
              </a:ext>
            </a:extLst>
          </p:cNvPr>
          <p:cNvSpPr>
            <a:spLocks noGrp="1"/>
          </p:cNvSpPr>
          <p:nvPr>
            <p:ph type="sldNum" sz="quarter" idx="12"/>
          </p:nvPr>
        </p:nvSpPr>
        <p:spPr/>
        <p:txBody>
          <a:bodyPr/>
          <a:lstStyle/>
          <a:p>
            <a:fld id="{9D485AFA-8BAB-446E-BC26-43EDD1A47337}" type="slidenum">
              <a:rPr lang="en-US" smtClean="0"/>
              <a:t>‹#›</a:t>
            </a:fld>
            <a:endParaRPr lang="en-US"/>
          </a:p>
        </p:txBody>
      </p:sp>
    </p:spTree>
    <p:extLst>
      <p:ext uri="{BB962C8B-B14F-4D97-AF65-F5344CB8AC3E}">
        <p14:creationId xmlns:p14="http://schemas.microsoft.com/office/powerpoint/2010/main" val="1173612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E87515F-FBC2-4DE6-81C4-3B3FB46F51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5F6D4C3-0C64-4D45-9035-5E1CE4E73B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9D546F9-FE37-46BB-83C4-69ECD2E529C6}"/>
              </a:ext>
            </a:extLst>
          </p:cNvPr>
          <p:cNvSpPr>
            <a:spLocks noGrp="1"/>
          </p:cNvSpPr>
          <p:nvPr>
            <p:ph type="dt" sz="half" idx="10"/>
          </p:nvPr>
        </p:nvSpPr>
        <p:spPr/>
        <p:txBody>
          <a:bodyPr/>
          <a:lstStyle/>
          <a:p>
            <a:fld id="{852DAB2A-4220-4418-90DB-31EEAA68824C}" type="datetimeFigureOut">
              <a:rPr lang="en-US" smtClean="0"/>
              <a:t>2/20/2023</a:t>
            </a:fld>
            <a:endParaRPr lang="en-US"/>
          </a:p>
        </p:txBody>
      </p:sp>
      <p:sp>
        <p:nvSpPr>
          <p:cNvPr id="5" name="Footer Placeholder 4">
            <a:extLst>
              <a:ext uri="{FF2B5EF4-FFF2-40B4-BE49-F238E27FC236}">
                <a16:creationId xmlns:a16="http://schemas.microsoft.com/office/drawing/2014/main" xmlns="" id="{56B8ECFC-C9E6-47CB-99F8-CDD1858B33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8F0D022-3BFE-4836-BE77-1D1B87200850}"/>
              </a:ext>
            </a:extLst>
          </p:cNvPr>
          <p:cNvSpPr>
            <a:spLocks noGrp="1"/>
          </p:cNvSpPr>
          <p:nvPr>
            <p:ph type="sldNum" sz="quarter" idx="12"/>
          </p:nvPr>
        </p:nvSpPr>
        <p:spPr/>
        <p:txBody>
          <a:bodyPr/>
          <a:lstStyle/>
          <a:p>
            <a:fld id="{9D485AFA-8BAB-446E-BC26-43EDD1A47337}" type="slidenum">
              <a:rPr lang="en-US" smtClean="0"/>
              <a:t>‹#›</a:t>
            </a:fld>
            <a:endParaRPr lang="en-US"/>
          </a:p>
        </p:txBody>
      </p:sp>
    </p:spTree>
    <p:extLst>
      <p:ext uri="{BB962C8B-B14F-4D97-AF65-F5344CB8AC3E}">
        <p14:creationId xmlns:p14="http://schemas.microsoft.com/office/powerpoint/2010/main" val="1639276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7"/>
        <p:cNvGrpSpPr/>
        <p:nvPr/>
      </p:nvGrpSpPr>
      <p:grpSpPr>
        <a:xfrm>
          <a:off x="0" y="0"/>
          <a:ext cx="0" cy="0"/>
          <a:chOff x="0" y="0"/>
          <a:chExt cx="0" cy="0"/>
        </a:xfrm>
      </p:grpSpPr>
      <p:sp>
        <p:nvSpPr>
          <p:cNvPr id="38" name="Google Shape;38;p56"/>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6"/>
          <p:cNvSpPr txBox="1">
            <a:spLocks noGrp="1"/>
          </p:cNvSpPr>
          <p:nvPr>
            <p:ph type="body" idx="1"/>
          </p:nvPr>
        </p:nvSpPr>
        <p:spPr>
          <a:xfrm>
            <a:off x="609600" y="1935480"/>
            <a:ext cx="10972800" cy="438912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0" name="Google Shape;40;p56"/>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6"/>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6"/>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62935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57"/>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7"/>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7"/>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0612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47"/>
        <p:cNvGrpSpPr/>
        <p:nvPr/>
      </p:nvGrpSpPr>
      <p:grpSpPr>
        <a:xfrm>
          <a:off x="0" y="0"/>
          <a:ext cx="0" cy="0"/>
          <a:chOff x="0" y="0"/>
          <a:chExt cx="0" cy="0"/>
        </a:xfrm>
      </p:grpSpPr>
      <p:sp>
        <p:nvSpPr>
          <p:cNvPr id="48" name="Google Shape;48;p54"/>
          <p:cNvSpPr txBox="1">
            <a:spLocks noGrp="1"/>
          </p:cNvSpPr>
          <p:nvPr>
            <p:ph type="ctrTitle"/>
          </p:nvPr>
        </p:nvSpPr>
        <p:spPr>
          <a:xfrm>
            <a:off x="711200" y="1371600"/>
            <a:ext cx="10468864"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4"/>
          <p:cNvSpPr txBox="1">
            <a:spLocks noGrp="1"/>
          </p:cNvSpPr>
          <p:nvPr>
            <p:ph type="subTitle" idx="1"/>
          </p:nvPr>
        </p:nvSpPr>
        <p:spPr>
          <a:xfrm>
            <a:off x="711200" y="3228536"/>
            <a:ext cx="10472928" cy="1752600"/>
          </a:xfrm>
          <a:prstGeom prst="rect">
            <a:avLst/>
          </a:prstGeom>
          <a:noFill/>
          <a:ln>
            <a:noFill/>
          </a:ln>
        </p:spPr>
        <p:txBody>
          <a:bodyPr spcFirstLastPara="1" wrap="square" lIns="0" tIns="45700" rIns="18275" bIns="45700" anchor="t" anchorCtr="0">
            <a:norm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50" name="Google Shape;50;p54"/>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4"/>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75076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3"/>
        <p:cNvGrpSpPr/>
        <p:nvPr/>
      </p:nvGrpSpPr>
      <p:grpSpPr>
        <a:xfrm>
          <a:off x="0" y="0"/>
          <a:ext cx="0" cy="0"/>
          <a:chOff x="0" y="0"/>
          <a:chExt cx="0" cy="0"/>
        </a:xfrm>
      </p:grpSpPr>
      <p:sp>
        <p:nvSpPr>
          <p:cNvPr id="54" name="Google Shape;54;p58"/>
          <p:cNvSpPr txBox="1">
            <a:spLocks noGrp="1"/>
          </p:cNvSpPr>
          <p:nvPr>
            <p:ph type="title"/>
          </p:nvPr>
        </p:nvSpPr>
        <p:spPr>
          <a:xfrm>
            <a:off x="707136" y="1316736"/>
            <a:ext cx="103632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8"/>
          <p:cNvSpPr txBox="1">
            <a:spLocks noGrp="1"/>
          </p:cNvSpPr>
          <p:nvPr>
            <p:ph type="body" idx="1"/>
          </p:nvPr>
        </p:nvSpPr>
        <p:spPr>
          <a:xfrm>
            <a:off x="707136" y="2704664"/>
            <a:ext cx="10363200" cy="1509712"/>
          </a:xfrm>
          <a:prstGeom prst="rect">
            <a:avLst/>
          </a:prstGeom>
          <a:noFill/>
          <a:ln>
            <a:noFill/>
          </a:ln>
        </p:spPr>
        <p:txBody>
          <a:bodyPr spcFirstLastPara="1" wrap="square" lIns="45700" tIns="45700" rIns="45700" bIns="45700" anchor="t" anchorCtr="0">
            <a:norm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6" name="Google Shape;56;p58"/>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8"/>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8"/>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66927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9"/>
        <p:cNvGrpSpPr/>
        <p:nvPr/>
      </p:nvGrpSpPr>
      <p:grpSpPr>
        <a:xfrm>
          <a:off x="0" y="0"/>
          <a:ext cx="0" cy="0"/>
          <a:chOff x="0" y="0"/>
          <a:chExt cx="0" cy="0"/>
        </a:xfrm>
      </p:grpSpPr>
      <p:sp>
        <p:nvSpPr>
          <p:cNvPr id="60" name="Google Shape;60;p59"/>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9"/>
          <p:cNvSpPr txBox="1">
            <a:spLocks noGrp="1"/>
          </p:cNvSpPr>
          <p:nvPr>
            <p:ph type="body" idx="1"/>
          </p:nvPr>
        </p:nvSpPr>
        <p:spPr>
          <a:xfrm>
            <a:off x="609600" y="1920085"/>
            <a:ext cx="53848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59"/>
          <p:cNvSpPr txBox="1">
            <a:spLocks noGrp="1"/>
          </p:cNvSpPr>
          <p:nvPr>
            <p:ph type="body" idx="2"/>
          </p:nvPr>
        </p:nvSpPr>
        <p:spPr>
          <a:xfrm>
            <a:off x="6197600" y="1920085"/>
            <a:ext cx="53848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3" name="Google Shape;63;p59"/>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9"/>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9"/>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40296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60"/>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0"/>
          <p:cNvSpPr txBox="1">
            <a:spLocks noGrp="1"/>
          </p:cNvSpPr>
          <p:nvPr>
            <p:ph type="body" idx="1"/>
          </p:nvPr>
        </p:nvSpPr>
        <p:spPr>
          <a:xfrm>
            <a:off x="609600" y="1855248"/>
            <a:ext cx="5386917"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9" name="Google Shape;69;p60"/>
          <p:cNvSpPr txBox="1">
            <a:spLocks noGrp="1"/>
          </p:cNvSpPr>
          <p:nvPr>
            <p:ph type="body" idx="2"/>
          </p:nvPr>
        </p:nvSpPr>
        <p:spPr>
          <a:xfrm>
            <a:off x="6193368" y="1859758"/>
            <a:ext cx="5389033" cy="654843"/>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0" name="Google Shape;70;p60"/>
          <p:cNvSpPr txBox="1">
            <a:spLocks noGrp="1"/>
          </p:cNvSpPr>
          <p:nvPr>
            <p:ph type="body" idx="3"/>
          </p:nvPr>
        </p:nvSpPr>
        <p:spPr>
          <a:xfrm>
            <a:off x="609600" y="2514600"/>
            <a:ext cx="5386917"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1" name="Google Shape;71;p60"/>
          <p:cNvSpPr txBox="1">
            <a:spLocks noGrp="1"/>
          </p:cNvSpPr>
          <p:nvPr>
            <p:ph type="body" idx="4"/>
          </p:nvPr>
        </p:nvSpPr>
        <p:spPr>
          <a:xfrm>
            <a:off x="6193368" y="2514600"/>
            <a:ext cx="5389033"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2" name="Google Shape;72;p60"/>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0"/>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0"/>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49846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5"/>
        <p:cNvGrpSpPr/>
        <p:nvPr/>
      </p:nvGrpSpPr>
      <p:grpSpPr>
        <a:xfrm>
          <a:off x="0" y="0"/>
          <a:ext cx="0" cy="0"/>
          <a:chOff x="0" y="0"/>
          <a:chExt cx="0" cy="0"/>
        </a:xfrm>
      </p:grpSpPr>
      <p:sp>
        <p:nvSpPr>
          <p:cNvPr id="76" name="Google Shape;76;p61"/>
          <p:cNvSpPr txBox="1">
            <a:spLocks noGrp="1"/>
          </p:cNvSpPr>
          <p:nvPr>
            <p:ph type="title"/>
          </p:nvPr>
        </p:nvSpPr>
        <p:spPr>
          <a:xfrm>
            <a:off x="609600" y="704088"/>
            <a:ext cx="110744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61"/>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1"/>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1"/>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09965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0"/>
        <p:cNvGrpSpPr/>
        <p:nvPr/>
      </p:nvGrpSpPr>
      <p:grpSpPr>
        <a:xfrm>
          <a:off x="0" y="0"/>
          <a:ext cx="0" cy="0"/>
          <a:chOff x="0" y="0"/>
          <a:chExt cx="0" cy="0"/>
        </a:xfrm>
      </p:grpSpPr>
      <p:sp>
        <p:nvSpPr>
          <p:cNvPr id="81" name="Google Shape;81;p62"/>
          <p:cNvSpPr txBox="1">
            <a:spLocks noGrp="1"/>
          </p:cNvSpPr>
          <p:nvPr>
            <p:ph type="title"/>
          </p:nvPr>
        </p:nvSpPr>
        <p:spPr>
          <a:xfrm>
            <a:off x="914400" y="514352"/>
            <a:ext cx="36576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62"/>
          <p:cNvSpPr txBox="1">
            <a:spLocks noGrp="1"/>
          </p:cNvSpPr>
          <p:nvPr>
            <p:ph type="body" idx="1"/>
          </p:nvPr>
        </p:nvSpPr>
        <p:spPr>
          <a:xfrm>
            <a:off x="914400" y="1676400"/>
            <a:ext cx="3657600" cy="4572000"/>
          </a:xfrm>
          <a:prstGeom prst="rect">
            <a:avLst/>
          </a:prstGeom>
          <a:noFill/>
          <a:ln>
            <a:noFill/>
          </a:ln>
        </p:spPr>
        <p:txBody>
          <a:bodyPr spcFirstLastPara="1" wrap="square" lIns="18275" tIns="45700" rIns="18275" bIns="45700" anchor="t" anchorCtr="0">
            <a:norm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62"/>
          <p:cNvSpPr txBox="1">
            <a:spLocks noGrp="1"/>
          </p:cNvSpPr>
          <p:nvPr>
            <p:ph type="body" idx="2"/>
          </p:nvPr>
        </p:nvSpPr>
        <p:spPr>
          <a:xfrm>
            <a:off x="4766733" y="1676400"/>
            <a:ext cx="6815667" cy="4572000"/>
          </a:xfrm>
          <a:prstGeom prst="rect">
            <a:avLst/>
          </a:prstGeom>
          <a:noFill/>
          <a:ln>
            <a:noFill/>
          </a:ln>
        </p:spPr>
        <p:txBody>
          <a:bodyPr spcFirstLastPara="1" wrap="square" lIns="91425" tIns="0" rIns="91425" bIns="45700" anchor="t" anchorCtr="0">
            <a:norm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62"/>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2"/>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2"/>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73594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F7F548-4C47-4F4A-982B-DCD66D9E2C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4F7A76F-C9EE-4EE3-8E19-8E957E593E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02ACC40-4FE7-49BD-BC54-062F5780A5D1}"/>
              </a:ext>
            </a:extLst>
          </p:cNvPr>
          <p:cNvSpPr>
            <a:spLocks noGrp="1"/>
          </p:cNvSpPr>
          <p:nvPr>
            <p:ph type="dt" sz="half" idx="10"/>
          </p:nvPr>
        </p:nvSpPr>
        <p:spPr/>
        <p:txBody>
          <a:bodyPr/>
          <a:lstStyle/>
          <a:p>
            <a:fld id="{852DAB2A-4220-4418-90DB-31EEAA68824C}" type="datetimeFigureOut">
              <a:rPr lang="en-US" smtClean="0"/>
              <a:t>2/20/2023</a:t>
            </a:fld>
            <a:endParaRPr lang="en-US"/>
          </a:p>
        </p:txBody>
      </p:sp>
      <p:sp>
        <p:nvSpPr>
          <p:cNvPr id="5" name="Footer Placeholder 4">
            <a:extLst>
              <a:ext uri="{FF2B5EF4-FFF2-40B4-BE49-F238E27FC236}">
                <a16:creationId xmlns:a16="http://schemas.microsoft.com/office/drawing/2014/main" xmlns="" id="{BEDA426F-8AB5-4A56-81DF-95C5BEA10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AF15C75-D958-4D47-8476-D923F8A5FF58}"/>
              </a:ext>
            </a:extLst>
          </p:cNvPr>
          <p:cNvSpPr>
            <a:spLocks noGrp="1"/>
          </p:cNvSpPr>
          <p:nvPr>
            <p:ph type="sldNum" sz="quarter" idx="12"/>
          </p:nvPr>
        </p:nvSpPr>
        <p:spPr/>
        <p:txBody>
          <a:bodyPr/>
          <a:lstStyle/>
          <a:p>
            <a:fld id="{9D485AFA-8BAB-446E-BC26-43EDD1A47337}" type="slidenum">
              <a:rPr lang="en-US" smtClean="0"/>
              <a:t>‹#›</a:t>
            </a:fld>
            <a:endParaRPr lang="en-US"/>
          </a:p>
        </p:txBody>
      </p:sp>
    </p:spTree>
    <p:extLst>
      <p:ext uri="{BB962C8B-B14F-4D97-AF65-F5344CB8AC3E}">
        <p14:creationId xmlns:p14="http://schemas.microsoft.com/office/powerpoint/2010/main" val="2120772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7"/>
        <p:cNvGrpSpPr/>
        <p:nvPr/>
      </p:nvGrpSpPr>
      <p:grpSpPr>
        <a:xfrm>
          <a:off x="0" y="0"/>
          <a:ext cx="0" cy="0"/>
          <a:chOff x="0" y="0"/>
          <a:chExt cx="0" cy="0"/>
        </a:xfrm>
      </p:grpSpPr>
      <p:sp>
        <p:nvSpPr>
          <p:cNvPr id="88" name="Google Shape;88;p63"/>
          <p:cNvSpPr/>
          <p:nvPr/>
        </p:nvSpPr>
        <p:spPr>
          <a:xfrm rot="-10380000" flipH="1">
            <a:off x="4221004" y="1108077"/>
            <a:ext cx="70104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89" name="Google Shape;89;p63"/>
          <p:cNvSpPr/>
          <p:nvPr/>
        </p:nvSpPr>
        <p:spPr>
          <a:xfrm rot="-10380000" flipH="1">
            <a:off x="10672179" y="5359769"/>
            <a:ext cx="207264"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90" name="Google Shape;90;p63"/>
          <p:cNvSpPr txBox="1">
            <a:spLocks noGrp="1"/>
          </p:cNvSpPr>
          <p:nvPr>
            <p:ph type="title"/>
          </p:nvPr>
        </p:nvSpPr>
        <p:spPr>
          <a:xfrm>
            <a:off x="812800" y="1176997"/>
            <a:ext cx="2950464" cy="1582621"/>
          </a:xfrm>
          <a:prstGeom prst="rect">
            <a:avLst/>
          </a:prstGeom>
          <a:noFill/>
          <a:ln>
            <a:noFill/>
          </a:ln>
        </p:spPr>
        <p:txBody>
          <a:bodyPr spcFirstLastPara="1" wrap="square" lIns="45700" tIns="45700" rIns="45700" bIns="45700" anchor="b" anchorCtr="0">
            <a:normAutofit/>
          </a:bodyPr>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63"/>
          <p:cNvSpPr txBox="1">
            <a:spLocks noGrp="1"/>
          </p:cNvSpPr>
          <p:nvPr>
            <p:ph type="body" idx="1"/>
          </p:nvPr>
        </p:nvSpPr>
        <p:spPr>
          <a:xfrm>
            <a:off x="812800" y="2828785"/>
            <a:ext cx="2946400" cy="2179320"/>
          </a:xfrm>
          <a:prstGeom prst="rect">
            <a:avLst/>
          </a:prstGeom>
          <a:noFill/>
          <a:ln>
            <a:noFill/>
          </a:ln>
        </p:spPr>
        <p:txBody>
          <a:bodyPr spcFirstLastPara="1" wrap="square" lIns="64000" tIns="45700" rIns="45700" bIns="45700" anchor="t" anchorCtr="0">
            <a:normAutofit/>
          </a:bodyPr>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2" name="Google Shape;92;p63"/>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3"/>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63"/>
          <p:cNvSpPr txBox="1">
            <a:spLocks noGrp="1"/>
          </p:cNvSpPr>
          <p:nvPr>
            <p:ph type="sldNum" idx="12"/>
          </p:nvPr>
        </p:nvSpPr>
        <p:spPr>
          <a:xfrm>
            <a:off x="10769600" y="6356351"/>
            <a:ext cx="8128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95" name="Google Shape;95;p63"/>
          <p:cNvSpPr>
            <a:spLocks noGrp="1"/>
          </p:cNvSpPr>
          <p:nvPr>
            <p:ph type="pic" idx="2"/>
          </p:nvPr>
        </p:nvSpPr>
        <p:spPr>
          <a:xfrm rot="420000">
            <a:off x="4647724" y="1199517"/>
            <a:ext cx="615696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96" name="Google Shape;96;p63"/>
          <p:cNvSpPr/>
          <p:nvPr/>
        </p:nvSpPr>
        <p:spPr>
          <a:xfrm rot="10800000" flipH="1">
            <a:off x="-12700" y="5816600"/>
            <a:ext cx="1221740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97" name="Google Shape;97;p63"/>
          <p:cNvSpPr/>
          <p:nvPr/>
        </p:nvSpPr>
        <p:spPr>
          <a:xfrm rot="10800000" flipH="1">
            <a:off x="5842000" y="6219826"/>
            <a:ext cx="63500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Tree>
    <p:extLst>
      <p:ext uri="{BB962C8B-B14F-4D97-AF65-F5344CB8AC3E}">
        <p14:creationId xmlns:p14="http://schemas.microsoft.com/office/powerpoint/2010/main" val="4002292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8"/>
        <p:cNvGrpSpPr/>
        <p:nvPr/>
      </p:nvGrpSpPr>
      <p:grpSpPr>
        <a:xfrm>
          <a:off x="0" y="0"/>
          <a:ext cx="0" cy="0"/>
          <a:chOff x="0" y="0"/>
          <a:chExt cx="0" cy="0"/>
        </a:xfrm>
      </p:grpSpPr>
      <p:sp>
        <p:nvSpPr>
          <p:cNvPr id="99" name="Google Shape;99;p64"/>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64"/>
          <p:cNvSpPr txBox="1">
            <a:spLocks noGrp="1"/>
          </p:cNvSpPr>
          <p:nvPr>
            <p:ph type="body" idx="1"/>
          </p:nvPr>
        </p:nvSpPr>
        <p:spPr>
          <a:xfrm rot="5400000">
            <a:off x="3901440" y="-1356360"/>
            <a:ext cx="4389120" cy="109728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64"/>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64"/>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4"/>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54938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4"/>
        <p:cNvGrpSpPr/>
        <p:nvPr/>
      </p:nvGrpSpPr>
      <p:grpSpPr>
        <a:xfrm>
          <a:off x="0" y="0"/>
          <a:ext cx="0" cy="0"/>
          <a:chOff x="0" y="0"/>
          <a:chExt cx="0" cy="0"/>
        </a:xfrm>
      </p:grpSpPr>
      <p:sp>
        <p:nvSpPr>
          <p:cNvPr id="105" name="Google Shape;105;p65"/>
          <p:cNvSpPr txBox="1">
            <a:spLocks noGrp="1"/>
          </p:cNvSpPr>
          <p:nvPr>
            <p:ph type="title"/>
          </p:nvPr>
        </p:nvSpPr>
        <p:spPr>
          <a:xfrm rot="5400000">
            <a:off x="7604919" y="2148683"/>
            <a:ext cx="5211763" cy="27432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65"/>
          <p:cNvSpPr txBox="1">
            <a:spLocks noGrp="1"/>
          </p:cNvSpPr>
          <p:nvPr>
            <p:ph type="body" idx="1"/>
          </p:nvPr>
        </p:nvSpPr>
        <p:spPr>
          <a:xfrm rot="5400000">
            <a:off x="2016920" y="-492917"/>
            <a:ext cx="5211763" cy="80264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7" name="Google Shape;107;p65"/>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65"/>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65"/>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85333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93FCAE-9750-40D6-BAC5-89CBA1344E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3F1B387-72C6-4240-8D36-2D84EC5A03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FB70C91-9AA8-4B7B-AFE0-B8BE7ADA67D1}"/>
              </a:ext>
            </a:extLst>
          </p:cNvPr>
          <p:cNvSpPr>
            <a:spLocks noGrp="1"/>
          </p:cNvSpPr>
          <p:nvPr>
            <p:ph type="dt" sz="half" idx="10"/>
          </p:nvPr>
        </p:nvSpPr>
        <p:spPr/>
        <p:txBody>
          <a:bodyPr/>
          <a:lstStyle/>
          <a:p>
            <a:fld id="{852DAB2A-4220-4418-90DB-31EEAA68824C}" type="datetimeFigureOut">
              <a:rPr lang="en-US" smtClean="0"/>
              <a:t>2/20/2023</a:t>
            </a:fld>
            <a:endParaRPr lang="en-US"/>
          </a:p>
        </p:txBody>
      </p:sp>
      <p:sp>
        <p:nvSpPr>
          <p:cNvPr id="5" name="Footer Placeholder 4">
            <a:extLst>
              <a:ext uri="{FF2B5EF4-FFF2-40B4-BE49-F238E27FC236}">
                <a16:creationId xmlns:a16="http://schemas.microsoft.com/office/drawing/2014/main" xmlns="" id="{12333481-80A4-4179-A57B-839BAF2946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AD284E5-4F4A-4E39-942D-E66A1C0E0A63}"/>
              </a:ext>
            </a:extLst>
          </p:cNvPr>
          <p:cNvSpPr>
            <a:spLocks noGrp="1"/>
          </p:cNvSpPr>
          <p:nvPr>
            <p:ph type="sldNum" sz="quarter" idx="12"/>
          </p:nvPr>
        </p:nvSpPr>
        <p:spPr/>
        <p:txBody>
          <a:bodyPr/>
          <a:lstStyle/>
          <a:p>
            <a:fld id="{9D485AFA-8BAB-446E-BC26-43EDD1A47337}" type="slidenum">
              <a:rPr lang="en-US" smtClean="0"/>
              <a:t>‹#›</a:t>
            </a:fld>
            <a:endParaRPr lang="en-US"/>
          </a:p>
        </p:txBody>
      </p:sp>
    </p:spTree>
    <p:extLst>
      <p:ext uri="{BB962C8B-B14F-4D97-AF65-F5344CB8AC3E}">
        <p14:creationId xmlns:p14="http://schemas.microsoft.com/office/powerpoint/2010/main" val="1978081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C23180-2425-4CBB-B1DC-D2D64F5341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1572BB2-E200-474E-8DE1-EC9A7CBEEF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C2AD38B-9138-44FF-BF3B-582CF606A9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9922C7D-D02F-40F7-A07F-803059E20F4E}"/>
              </a:ext>
            </a:extLst>
          </p:cNvPr>
          <p:cNvSpPr>
            <a:spLocks noGrp="1"/>
          </p:cNvSpPr>
          <p:nvPr>
            <p:ph type="dt" sz="half" idx="10"/>
          </p:nvPr>
        </p:nvSpPr>
        <p:spPr/>
        <p:txBody>
          <a:bodyPr/>
          <a:lstStyle/>
          <a:p>
            <a:fld id="{852DAB2A-4220-4418-90DB-31EEAA68824C}" type="datetimeFigureOut">
              <a:rPr lang="en-US" smtClean="0"/>
              <a:t>2/20/2023</a:t>
            </a:fld>
            <a:endParaRPr lang="en-US"/>
          </a:p>
        </p:txBody>
      </p:sp>
      <p:sp>
        <p:nvSpPr>
          <p:cNvPr id="6" name="Footer Placeholder 5">
            <a:extLst>
              <a:ext uri="{FF2B5EF4-FFF2-40B4-BE49-F238E27FC236}">
                <a16:creationId xmlns:a16="http://schemas.microsoft.com/office/drawing/2014/main" xmlns="" id="{C2CD07AD-6460-4C91-96DA-4869A0F6C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CA5FBDC-C79C-4308-86AA-252D84E72D3C}"/>
              </a:ext>
            </a:extLst>
          </p:cNvPr>
          <p:cNvSpPr>
            <a:spLocks noGrp="1"/>
          </p:cNvSpPr>
          <p:nvPr>
            <p:ph type="sldNum" sz="quarter" idx="12"/>
          </p:nvPr>
        </p:nvSpPr>
        <p:spPr/>
        <p:txBody>
          <a:bodyPr/>
          <a:lstStyle/>
          <a:p>
            <a:fld id="{9D485AFA-8BAB-446E-BC26-43EDD1A47337}" type="slidenum">
              <a:rPr lang="en-US" smtClean="0"/>
              <a:t>‹#›</a:t>
            </a:fld>
            <a:endParaRPr lang="en-US"/>
          </a:p>
        </p:txBody>
      </p:sp>
    </p:spTree>
    <p:extLst>
      <p:ext uri="{BB962C8B-B14F-4D97-AF65-F5344CB8AC3E}">
        <p14:creationId xmlns:p14="http://schemas.microsoft.com/office/powerpoint/2010/main" val="2875914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2C37DA-40C3-494B-9A96-FD308A1C4A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4CEE5AA-E459-422E-BD4C-32454037A7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DFE40E3-F98D-4821-BD1A-C47798734B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E6063C8-2E9E-48E7-A06F-EBB48C8B4F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ABE90F1-B52F-4997-89FD-C4A74768DD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AB895C8-38FB-4697-9A9E-2A7EC02E6913}"/>
              </a:ext>
            </a:extLst>
          </p:cNvPr>
          <p:cNvSpPr>
            <a:spLocks noGrp="1"/>
          </p:cNvSpPr>
          <p:nvPr>
            <p:ph type="dt" sz="half" idx="10"/>
          </p:nvPr>
        </p:nvSpPr>
        <p:spPr/>
        <p:txBody>
          <a:bodyPr/>
          <a:lstStyle/>
          <a:p>
            <a:fld id="{852DAB2A-4220-4418-90DB-31EEAA68824C}" type="datetimeFigureOut">
              <a:rPr lang="en-US" smtClean="0"/>
              <a:t>2/20/2023</a:t>
            </a:fld>
            <a:endParaRPr lang="en-US"/>
          </a:p>
        </p:txBody>
      </p:sp>
      <p:sp>
        <p:nvSpPr>
          <p:cNvPr id="8" name="Footer Placeholder 7">
            <a:extLst>
              <a:ext uri="{FF2B5EF4-FFF2-40B4-BE49-F238E27FC236}">
                <a16:creationId xmlns:a16="http://schemas.microsoft.com/office/drawing/2014/main" xmlns="" id="{D4A47CEC-30AF-4557-8E83-A934E518A3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10A8B0C-1691-4A6E-AA55-C7F92DEB0F74}"/>
              </a:ext>
            </a:extLst>
          </p:cNvPr>
          <p:cNvSpPr>
            <a:spLocks noGrp="1"/>
          </p:cNvSpPr>
          <p:nvPr>
            <p:ph type="sldNum" sz="quarter" idx="12"/>
          </p:nvPr>
        </p:nvSpPr>
        <p:spPr/>
        <p:txBody>
          <a:bodyPr/>
          <a:lstStyle/>
          <a:p>
            <a:fld id="{9D485AFA-8BAB-446E-BC26-43EDD1A47337}" type="slidenum">
              <a:rPr lang="en-US" smtClean="0"/>
              <a:t>‹#›</a:t>
            </a:fld>
            <a:endParaRPr lang="en-US"/>
          </a:p>
        </p:txBody>
      </p:sp>
    </p:spTree>
    <p:extLst>
      <p:ext uri="{BB962C8B-B14F-4D97-AF65-F5344CB8AC3E}">
        <p14:creationId xmlns:p14="http://schemas.microsoft.com/office/powerpoint/2010/main" val="1465084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50A565-3399-4940-A129-73D73A0A0E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8C1BDF6-D918-4649-A744-5A0881A118A4}"/>
              </a:ext>
            </a:extLst>
          </p:cNvPr>
          <p:cNvSpPr>
            <a:spLocks noGrp="1"/>
          </p:cNvSpPr>
          <p:nvPr>
            <p:ph type="dt" sz="half" idx="10"/>
          </p:nvPr>
        </p:nvSpPr>
        <p:spPr/>
        <p:txBody>
          <a:bodyPr/>
          <a:lstStyle/>
          <a:p>
            <a:fld id="{852DAB2A-4220-4418-90DB-31EEAA68824C}" type="datetimeFigureOut">
              <a:rPr lang="en-US" smtClean="0"/>
              <a:t>2/20/2023</a:t>
            </a:fld>
            <a:endParaRPr lang="en-US"/>
          </a:p>
        </p:txBody>
      </p:sp>
      <p:sp>
        <p:nvSpPr>
          <p:cNvPr id="4" name="Footer Placeholder 3">
            <a:extLst>
              <a:ext uri="{FF2B5EF4-FFF2-40B4-BE49-F238E27FC236}">
                <a16:creationId xmlns:a16="http://schemas.microsoft.com/office/drawing/2014/main" xmlns="" id="{4A397844-7827-4C56-933F-DF016BAD29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0391005-ED05-46A9-8148-1F0EE26A65B9}"/>
              </a:ext>
            </a:extLst>
          </p:cNvPr>
          <p:cNvSpPr>
            <a:spLocks noGrp="1"/>
          </p:cNvSpPr>
          <p:nvPr>
            <p:ph type="sldNum" sz="quarter" idx="12"/>
          </p:nvPr>
        </p:nvSpPr>
        <p:spPr/>
        <p:txBody>
          <a:bodyPr/>
          <a:lstStyle/>
          <a:p>
            <a:fld id="{9D485AFA-8BAB-446E-BC26-43EDD1A47337}" type="slidenum">
              <a:rPr lang="en-US" smtClean="0"/>
              <a:t>‹#›</a:t>
            </a:fld>
            <a:endParaRPr lang="en-US"/>
          </a:p>
        </p:txBody>
      </p:sp>
    </p:spTree>
    <p:extLst>
      <p:ext uri="{BB962C8B-B14F-4D97-AF65-F5344CB8AC3E}">
        <p14:creationId xmlns:p14="http://schemas.microsoft.com/office/powerpoint/2010/main" val="1343647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3A5DA31-2D7B-4D85-A258-C1709A1FE76B}"/>
              </a:ext>
            </a:extLst>
          </p:cNvPr>
          <p:cNvSpPr>
            <a:spLocks noGrp="1"/>
          </p:cNvSpPr>
          <p:nvPr>
            <p:ph type="dt" sz="half" idx="10"/>
          </p:nvPr>
        </p:nvSpPr>
        <p:spPr/>
        <p:txBody>
          <a:bodyPr/>
          <a:lstStyle/>
          <a:p>
            <a:fld id="{852DAB2A-4220-4418-90DB-31EEAA68824C}" type="datetimeFigureOut">
              <a:rPr lang="en-US" smtClean="0"/>
              <a:t>2/20/2023</a:t>
            </a:fld>
            <a:endParaRPr lang="en-US"/>
          </a:p>
        </p:txBody>
      </p:sp>
      <p:sp>
        <p:nvSpPr>
          <p:cNvPr id="3" name="Footer Placeholder 2">
            <a:extLst>
              <a:ext uri="{FF2B5EF4-FFF2-40B4-BE49-F238E27FC236}">
                <a16:creationId xmlns:a16="http://schemas.microsoft.com/office/drawing/2014/main" xmlns="" id="{9D845B2E-9E9E-479E-9883-306FF77744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8546899-631C-4C29-9FA1-76BDAF5BB1DD}"/>
              </a:ext>
            </a:extLst>
          </p:cNvPr>
          <p:cNvSpPr>
            <a:spLocks noGrp="1"/>
          </p:cNvSpPr>
          <p:nvPr>
            <p:ph type="sldNum" sz="quarter" idx="12"/>
          </p:nvPr>
        </p:nvSpPr>
        <p:spPr/>
        <p:txBody>
          <a:bodyPr/>
          <a:lstStyle/>
          <a:p>
            <a:fld id="{9D485AFA-8BAB-446E-BC26-43EDD1A47337}" type="slidenum">
              <a:rPr lang="en-US" smtClean="0"/>
              <a:t>‹#›</a:t>
            </a:fld>
            <a:endParaRPr lang="en-US"/>
          </a:p>
        </p:txBody>
      </p:sp>
    </p:spTree>
    <p:extLst>
      <p:ext uri="{BB962C8B-B14F-4D97-AF65-F5344CB8AC3E}">
        <p14:creationId xmlns:p14="http://schemas.microsoft.com/office/powerpoint/2010/main" val="326913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776602-02D5-4279-AEC5-1D9043F3FB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674B009-D310-48D1-BC85-37BAE1B04F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F0F309A-6CC9-4363-9ED0-84EBEF136E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E0F6EDD-500F-463E-8584-BD1A687E6D9F}"/>
              </a:ext>
            </a:extLst>
          </p:cNvPr>
          <p:cNvSpPr>
            <a:spLocks noGrp="1"/>
          </p:cNvSpPr>
          <p:nvPr>
            <p:ph type="dt" sz="half" idx="10"/>
          </p:nvPr>
        </p:nvSpPr>
        <p:spPr/>
        <p:txBody>
          <a:bodyPr/>
          <a:lstStyle/>
          <a:p>
            <a:fld id="{852DAB2A-4220-4418-90DB-31EEAA68824C}" type="datetimeFigureOut">
              <a:rPr lang="en-US" smtClean="0"/>
              <a:t>2/20/2023</a:t>
            </a:fld>
            <a:endParaRPr lang="en-US"/>
          </a:p>
        </p:txBody>
      </p:sp>
      <p:sp>
        <p:nvSpPr>
          <p:cNvPr id="6" name="Footer Placeholder 5">
            <a:extLst>
              <a:ext uri="{FF2B5EF4-FFF2-40B4-BE49-F238E27FC236}">
                <a16:creationId xmlns:a16="http://schemas.microsoft.com/office/drawing/2014/main" xmlns="" id="{3358DDB3-8E04-4D5B-A52D-E329F09B21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EDAFF45-2B60-47DE-BE2A-5A7197D22BB3}"/>
              </a:ext>
            </a:extLst>
          </p:cNvPr>
          <p:cNvSpPr>
            <a:spLocks noGrp="1"/>
          </p:cNvSpPr>
          <p:nvPr>
            <p:ph type="sldNum" sz="quarter" idx="12"/>
          </p:nvPr>
        </p:nvSpPr>
        <p:spPr/>
        <p:txBody>
          <a:bodyPr/>
          <a:lstStyle/>
          <a:p>
            <a:fld id="{9D485AFA-8BAB-446E-BC26-43EDD1A47337}" type="slidenum">
              <a:rPr lang="en-US" smtClean="0"/>
              <a:t>‹#›</a:t>
            </a:fld>
            <a:endParaRPr lang="en-US"/>
          </a:p>
        </p:txBody>
      </p:sp>
    </p:spTree>
    <p:extLst>
      <p:ext uri="{BB962C8B-B14F-4D97-AF65-F5344CB8AC3E}">
        <p14:creationId xmlns:p14="http://schemas.microsoft.com/office/powerpoint/2010/main" val="278394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98F1F6-7B63-4B55-AD5E-F3E8A00243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B2B1769-7474-4647-ACBB-436EDD50F9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DBA7988-A4E5-4B55-9C85-86BE69A5EF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B87F6E3-307E-48E7-9D3D-E77481C37626}"/>
              </a:ext>
            </a:extLst>
          </p:cNvPr>
          <p:cNvSpPr>
            <a:spLocks noGrp="1"/>
          </p:cNvSpPr>
          <p:nvPr>
            <p:ph type="dt" sz="half" idx="10"/>
          </p:nvPr>
        </p:nvSpPr>
        <p:spPr/>
        <p:txBody>
          <a:bodyPr/>
          <a:lstStyle/>
          <a:p>
            <a:fld id="{852DAB2A-4220-4418-90DB-31EEAA68824C}" type="datetimeFigureOut">
              <a:rPr lang="en-US" smtClean="0"/>
              <a:t>2/20/2023</a:t>
            </a:fld>
            <a:endParaRPr lang="en-US"/>
          </a:p>
        </p:txBody>
      </p:sp>
      <p:sp>
        <p:nvSpPr>
          <p:cNvPr id="6" name="Footer Placeholder 5">
            <a:extLst>
              <a:ext uri="{FF2B5EF4-FFF2-40B4-BE49-F238E27FC236}">
                <a16:creationId xmlns:a16="http://schemas.microsoft.com/office/drawing/2014/main" xmlns="" id="{63E9AEDB-941E-4DBC-8990-CFADDC20EE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2063E7E-CEA0-47CF-9604-93B09FE9ADA2}"/>
              </a:ext>
            </a:extLst>
          </p:cNvPr>
          <p:cNvSpPr>
            <a:spLocks noGrp="1"/>
          </p:cNvSpPr>
          <p:nvPr>
            <p:ph type="sldNum" sz="quarter" idx="12"/>
          </p:nvPr>
        </p:nvSpPr>
        <p:spPr/>
        <p:txBody>
          <a:bodyPr/>
          <a:lstStyle/>
          <a:p>
            <a:fld id="{9D485AFA-8BAB-446E-BC26-43EDD1A47337}" type="slidenum">
              <a:rPr lang="en-US" smtClean="0"/>
              <a:t>‹#›</a:t>
            </a:fld>
            <a:endParaRPr lang="en-US"/>
          </a:p>
        </p:txBody>
      </p:sp>
    </p:spTree>
    <p:extLst>
      <p:ext uri="{BB962C8B-B14F-4D97-AF65-F5344CB8AC3E}">
        <p14:creationId xmlns:p14="http://schemas.microsoft.com/office/powerpoint/2010/main" val="1388421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5D682FE-34FA-44A0-AE4C-9B124C13AA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9F6E89C-5DBD-4101-816B-96869D1349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FCDC888-11B5-4EE9-B7F7-C36932317C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DAB2A-4220-4418-90DB-31EEAA68824C}" type="datetimeFigureOut">
              <a:rPr lang="en-US" smtClean="0"/>
              <a:t>2/20/2023</a:t>
            </a:fld>
            <a:endParaRPr lang="en-US"/>
          </a:p>
        </p:txBody>
      </p:sp>
      <p:sp>
        <p:nvSpPr>
          <p:cNvPr id="5" name="Footer Placeholder 4">
            <a:extLst>
              <a:ext uri="{FF2B5EF4-FFF2-40B4-BE49-F238E27FC236}">
                <a16:creationId xmlns:a16="http://schemas.microsoft.com/office/drawing/2014/main" xmlns="" id="{3F7427E9-AB6C-4E41-9A4A-E31B4FF589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A775D3D-560B-457A-906A-6AC719CC83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85AFA-8BAB-446E-BC26-43EDD1A47337}" type="slidenum">
              <a:rPr lang="en-US" smtClean="0"/>
              <a:t>‹#›</a:t>
            </a:fld>
            <a:endParaRPr lang="en-US"/>
          </a:p>
        </p:txBody>
      </p:sp>
    </p:spTree>
    <p:extLst>
      <p:ext uri="{BB962C8B-B14F-4D97-AF65-F5344CB8AC3E}">
        <p14:creationId xmlns:p14="http://schemas.microsoft.com/office/powerpoint/2010/main" val="2309372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26"/>
        <p:cNvGrpSpPr/>
        <p:nvPr/>
      </p:nvGrpSpPr>
      <p:grpSpPr>
        <a:xfrm>
          <a:off x="0" y="0"/>
          <a:ext cx="0" cy="0"/>
          <a:chOff x="0" y="0"/>
          <a:chExt cx="0" cy="0"/>
        </a:xfrm>
      </p:grpSpPr>
      <p:sp>
        <p:nvSpPr>
          <p:cNvPr id="27" name="Google Shape;27;p52"/>
          <p:cNvSpPr/>
          <p:nvPr/>
        </p:nvSpPr>
        <p:spPr>
          <a:xfrm>
            <a:off x="-12700" y="-7144"/>
            <a:ext cx="1221740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8" name="Google Shape;28;p52"/>
          <p:cNvSpPr/>
          <p:nvPr/>
        </p:nvSpPr>
        <p:spPr>
          <a:xfrm>
            <a:off x="5842000" y="-7144"/>
            <a:ext cx="63500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9" name="Google Shape;29;p52"/>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52"/>
          <p:cNvSpPr txBox="1">
            <a:spLocks noGrp="1"/>
          </p:cNvSpPr>
          <p:nvPr>
            <p:ph type="body" idx="1"/>
          </p:nvPr>
        </p:nvSpPr>
        <p:spPr>
          <a:xfrm>
            <a:off x="609600" y="1935480"/>
            <a:ext cx="109728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1" name="Google Shape;31;p52"/>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2" name="Google Shape;32;p52"/>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3" name="Google Shape;33;p52"/>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035C75"/>
                </a:solidFill>
                <a:latin typeface="Constantia"/>
                <a:ea typeface="Constantia"/>
                <a:cs typeface="Constantia"/>
                <a:sym typeface="Constantia"/>
              </a:defRPr>
            </a:lvl1pPr>
            <a:lvl2pPr marL="0" marR="0" lvl="1" indent="0" algn="r" rtl="0">
              <a:spcBef>
                <a:spcPts val="0"/>
              </a:spcBef>
              <a:buNone/>
              <a:defRPr sz="1200" b="0" u="none">
                <a:solidFill>
                  <a:srgbClr val="035C75"/>
                </a:solidFill>
                <a:latin typeface="Constantia"/>
                <a:ea typeface="Constantia"/>
                <a:cs typeface="Constantia"/>
                <a:sym typeface="Constantia"/>
              </a:defRPr>
            </a:lvl2pPr>
            <a:lvl3pPr marL="0" marR="0" lvl="2" indent="0" algn="r" rtl="0">
              <a:spcBef>
                <a:spcPts val="0"/>
              </a:spcBef>
              <a:buNone/>
              <a:defRPr sz="1200" b="0" u="none">
                <a:solidFill>
                  <a:srgbClr val="035C75"/>
                </a:solidFill>
                <a:latin typeface="Constantia"/>
                <a:ea typeface="Constantia"/>
                <a:cs typeface="Constantia"/>
                <a:sym typeface="Constantia"/>
              </a:defRPr>
            </a:lvl3pPr>
            <a:lvl4pPr marL="0" marR="0" lvl="3" indent="0" algn="r" rtl="0">
              <a:spcBef>
                <a:spcPts val="0"/>
              </a:spcBef>
              <a:buNone/>
              <a:defRPr sz="1200" b="0" u="none">
                <a:solidFill>
                  <a:srgbClr val="035C75"/>
                </a:solidFill>
                <a:latin typeface="Constantia"/>
                <a:ea typeface="Constantia"/>
                <a:cs typeface="Constantia"/>
                <a:sym typeface="Constantia"/>
              </a:defRPr>
            </a:lvl4pPr>
            <a:lvl5pPr marL="0" marR="0" lvl="4" indent="0" algn="r" rtl="0">
              <a:spcBef>
                <a:spcPts val="0"/>
              </a:spcBef>
              <a:buNone/>
              <a:defRPr sz="1200" b="0" u="none">
                <a:solidFill>
                  <a:srgbClr val="035C75"/>
                </a:solidFill>
                <a:latin typeface="Constantia"/>
                <a:ea typeface="Constantia"/>
                <a:cs typeface="Constantia"/>
                <a:sym typeface="Constantia"/>
              </a:defRPr>
            </a:lvl5pPr>
            <a:lvl6pPr marL="0" marR="0" lvl="5" indent="0" algn="r" rtl="0">
              <a:spcBef>
                <a:spcPts val="0"/>
              </a:spcBef>
              <a:buNone/>
              <a:defRPr sz="1200" b="0" u="none">
                <a:solidFill>
                  <a:srgbClr val="035C75"/>
                </a:solidFill>
                <a:latin typeface="Constantia"/>
                <a:ea typeface="Constantia"/>
                <a:cs typeface="Constantia"/>
                <a:sym typeface="Constantia"/>
              </a:defRPr>
            </a:lvl6pPr>
            <a:lvl7pPr marL="0" marR="0" lvl="6" indent="0" algn="r" rtl="0">
              <a:spcBef>
                <a:spcPts val="0"/>
              </a:spcBef>
              <a:buNone/>
              <a:defRPr sz="1200" b="0" u="none">
                <a:solidFill>
                  <a:srgbClr val="035C75"/>
                </a:solidFill>
                <a:latin typeface="Constantia"/>
                <a:ea typeface="Constantia"/>
                <a:cs typeface="Constantia"/>
                <a:sym typeface="Constantia"/>
              </a:defRPr>
            </a:lvl7pPr>
            <a:lvl8pPr marL="0" marR="0" lvl="7" indent="0" algn="r" rtl="0">
              <a:spcBef>
                <a:spcPts val="0"/>
              </a:spcBef>
              <a:buNone/>
              <a:defRPr sz="1200" b="0" u="none">
                <a:solidFill>
                  <a:srgbClr val="035C75"/>
                </a:solidFill>
                <a:latin typeface="Constantia"/>
                <a:ea typeface="Constantia"/>
                <a:cs typeface="Constantia"/>
                <a:sym typeface="Constantia"/>
              </a:defRPr>
            </a:lvl8pPr>
            <a:lvl9pPr marL="0" marR="0" lvl="8" indent="0" algn="r" rtl="0">
              <a:spcBef>
                <a:spcPts val="0"/>
              </a:spcBef>
              <a:buNone/>
              <a:defRPr sz="1200" b="0" u="none">
                <a:solidFill>
                  <a:srgbClr val="035C75"/>
                </a:solidFill>
                <a:latin typeface="Constantia"/>
                <a:ea typeface="Constantia"/>
                <a:cs typeface="Constantia"/>
                <a:sym typeface="Constantia"/>
              </a:defRPr>
            </a:lvl9pPr>
          </a:lstStyle>
          <a:p>
            <a:fld id="{00000000-1234-1234-1234-123412341234}" type="slidenum">
              <a:rPr lang="en-US" smtClean="0"/>
              <a:pPr/>
              <a:t>‹#›</a:t>
            </a:fld>
            <a:endParaRPr lang="en-US"/>
          </a:p>
        </p:txBody>
      </p:sp>
      <p:grpSp>
        <p:nvGrpSpPr>
          <p:cNvPr id="34" name="Google Shape;34;p52"/>
          <p:cNvGrpSpPr/>
          <p:nvPr/>
        </p:nvGrpSpPr>
        <p:grpSpPr>
          <a:xfrm>
            <a:off x="-39058" y="-16113"/>
            <a:ext cx="12264340" cy="1086266"/>
            <a:chOff x="-29322" y="-1971"/>
            <a:chExt cx="9198255" cy="1086266"/>
          </a:xfrm>
        </p:grpSpPr>
        <p:sp>
          <p:nvSpPr>
            <p:cNvPr id="35" name="Google Shape;35;p52"/>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36" name="Google Shape;36;p52"/>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grpSp>
    </p:spTree>
    <p:extLst>
      <p:ext uri="{BB962C8B-B14F-4D97-AF65-F5344CB8AC3E}">
        <p14:creationId xmlns:p14="http://schemas.microsoft.com/office/powerpoint/2010/main" val="2062511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0.xml"/><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1.xml"/><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0.xml"/><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3.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3.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3.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3.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3.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3.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3.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3.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3.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3.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3.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3.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3.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3.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3.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3.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3.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3.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3.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3.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3.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3.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3.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3.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3.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3.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3.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3.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3.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3.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3.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3.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3.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3.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3.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3.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3.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3.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3.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3.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3.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3.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hyperlink" Target="https://vi.wikipedia.org/wiki/H%E1%BB%93_Ch%C3%AD_Minh" TargetMode="External"/><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openxmlformats.org/officeDocument/2006/relationships/hyperlink" Target="https://vi.wikipedia.org/wiki/Ho%C3%A0ng_L%C3%A2n" TargetMode="External"/><Relationship Id="rId5" Type="http://schemas.openxmlformats.org/officeDocument/2006/relationships/hyperlink" Target="https://vi.wikipedia.org/wiki/Ho%C3%A0ng_Long" TargetMode="External"/><Relationship Id="rId4" Type="http://schemas.openxmlformats.org/officeDocument/2006/relationships/hyperlink" Target="https://vi.wikipedia.org/wiki/Phong_Nh%C3%A3"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5.xml"/><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hyperlink" Target="https://vi.wikipedia.org/wiki/Vi%E1%BB%87t_Minh" TargetMode="External"/><Relationship Id="rId3" Type="http://schemas.openxmlformats.org/officeDocument/2006/relationships/image" Target="../media/image8.jpg"/><Relationship Id="rId7" Type="http://schemas.openxmlformats.org/officeDocument/2006/relationships/hyperlink" Target="https://vi.wikipedia.org/wiki/Ngh%E1%BB%87_An"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s://vi.wikipedia.org/wiki/Vinh"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37806" y="2466340"/>
            <a:ext cx="5944829" cy="3491052"/>
          </a:xfrm>
          <a:prstGeom prst="rect">
            <a:avLst/>
          </a:prstGeom>
        </p:spPr>
      </p:pic>
      <p:sp>
        <p:nvSpPr>
          <p:cNvPr id="2" name="Title 1"/>
          <p:cNvSpPr>
            <a:spLocks noGrp="1"/>
          </p:cNvSpPr>
          <p:nvPr>
            <p:ph type="ctrTitle"/>
          </p:nvPr>
        </p:nvSpPr>
        <p:spPr>
          <a:xfrm>
            <a:off x="889504" y="2271126"/>
            <a:ext cx="9144000" cy="4443182"/>
          </a:xfrm>
        </p:spPr>
        <p:txBody>
          <a:bodyPr/>
          <a:lstStyle/>
          <a:p>
            <a:endParaRPr lang="en-US" dirty="0"/>
          </a:p>
        </p:txBody>
      </p:sp>
    </p:spTree>
    <p:extLst>
      <p:ext uri="{BB962C8B-B14F-4D97-AF65-F5344CB8AC3E}">
        <p14:creationId xmlns:p14="http://schemas.microsoft.com/office/powerpoint/2010/main" val="979990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569030" y="521021"/>
            <a:ext cx="8466482" cy="628832"/>
          </a:xfrm>
          <a:prstGeom prst="roundRect">
            <a:avLst>
              <a:gd name="adj" fmla="val 16667"/>
            </a:avLst>
          </a:prstGeom>
          <a:solidFill>
            <a:schemeClr val="accent6">
              <a:lumMod val="60000"/>
              <a:lumOff val="40000"/>
            </a:schemeClr>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418188" y="1456841"/>
            <a:ext cx="11376022" cy="5222928"/>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1FE78A9A-0B2F-466E-B03D-1379470FD81F}"/>
              </a:ext>
            </a:extLst>
          </p:cNvPr>
          <p:cNvSpPr txBox="1"/>
          <p:nvPr/>
        </p:nvSpPr>
        <p:spPr>
          <a:xfrm>
            <a:off x="719872" y="561387"/>
            <a:ext cx="8466482" cy="548099"/>
          </a:xfrm>
          <a:prstGeom prst="rect">
            <a:avLst/>
          </a:prstGeom>
          <a:noFill/>
        </p:spPr>
        <p:txBody>
          <a:bodyPr wrap="square">
            <a:spAutoFit/>
          </a:bodyPr>
          <a:lstStyle/>
          <a:p>
            <a:pPr marL="457200" algn="just">
              <a:lnSpc>
                <a:spcPct val="115000"/>
              </a:lnSpc>
              <a:spcAft>
                <a:spcPts val="1000"/>
              </a:spcAft>
              <a:tabLst>
                <a:tab pos="400050" algn="l"/>
              </a:tabLst>
            </a:pP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II</a:t>
            </a:r>
            <a:r>
              <a:rPr lang="en-US" sz="28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“ĐÊM NAY BÁC KHÔNG NGỦ”</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6CAABAD9-139E-4503-9DF3-2D77716EDCBE}"/>
              </a:ext>
            </a:extLst>
          </p:cNvPr>
          <p:cNvSpPr txBox="1"/>
          <p:nvPr/>
        </p:nvSpPr>
        <p:spPr>
          <a:xfrm>
            <a:off x="747793" y="1596325"/>
            <a:ext cx="10875177" cy="4896982"/>
          </a:xfrm>
          <a:prstGeom prst="rect">
            <a:avLst/>
          </a:prstGeom>
          <a:noFill/>
        </p:spPr>
        <p:txBody>
          <a:bodyPr wrap="square">
            <a:spAutoFit/>
          </a:bodyPr>
          <a:lstStyle/>
          <a:p>
            <a:pPr marL="342900" lvl="0" indent="-342900">
              <a:lnSpc>
                <a:spcPct val="115000"/>
              </a:lnSpc>
              <a:spcAft>
                <a:spcPts val="1000"/>
              </a:spcAft>
              <a:buFont typeface="+mj-lt"/>
              <a:buAutoNum type="arabicPeriod"/>
              <a:tabLst>
                <a:tab pos="1386840" algn="l"/>
              </a:tabLst>
            </a:pP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Hoàn</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cảnh</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sáng</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82880" lvl="0" indent="-342900">
              <a:lnSpc>
                <a:spcPct val="115000"/>
              </a:lnSpc>
              <a:spcAft>
                <a:spcPts val="1000"/>
              </a:spcAft>
              <a:buSzPts val="1400"/>
              <a:buFont typeface="Times New Roman" panose="02020603050405020304" pitchFamily="18" charset="0"/>
              <a:buChar char="-"/>
              <a:tabLst>
                <a:tab pos="184150" algn="l"/>
              </a:tabLst>
            </a:pP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Đêm</a:t>
            </a:r>
            <a:r>
              <a:rPr lang="en-US" sz="2800" i="1" spc="9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nay</a:t>
            </a:r>
            <a:r>
              <a:rPr lang="en-US" sz="2800" i="1" spc="1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i="1" spc="1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1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i="1" spc="1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10" dirty="0" err="1">
                <a:effectLst/>
                <a:latin typeface="Times New Roman" panose="02020603050405020304" pitchFamily="18" charset="0"/>
                <a:ea typeface="Calibri" panose="020F0502020204030204" pitchFamily="34" charset="0"/>
                <a:cs typeface="Times New Roman" panose="02020603050405020304" pitchFamily="18" charset="0"/>
              </a:rPr>
              <a:t>ngủ</a:t>
            </a:r>
            <a:r>
              <a:rPr lang="en-US" sz="2800" spc="1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spc="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spc="10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spc="1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10" dirty="0" err="1">
                <a:effectLst/>
                <a:latin typeface="Times New Roman" panose="02020603050405020304" pitchFamily="18" charset="0"/>
                <a:ea typeface="Calibri" panose="020F0502020204030204" pitchFamily="34" charset="0"/>
                <a:cs typeface="Times New Roman" panose="02020603050405020304" pitchFamily="18" charset="0"/>
              </a:rPr>
              <a:t>nổi</a:t>
            </a:r>
            <a:r>
              <a:rPr lang="en-US" sz="2800" spc="10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800" spc="1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10" dirty="0">
                <a:effectLst/>
                <a:latin typeface="Times New Roman" panose="02020603050405020304" pitchFamily="18" charset="0"/>
                <a:ea typeface="Calibri" panose="020F0502020204030204" pitchFamily="34" charset="0"/>
                <a:cs typeface="Times New Roman" panose="02020603050405020304" pitchFamily="18" charset="0"/>
              </a:rPr>
              <a:t>Minh</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Huệ</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82880" lvl="0" indent="-342900">
              <a:lnSpc>
                <a:spcPct val="115000"/>
              </a:lnSpc>
              <a:spcAft>
                <a:spcPts val="1000"/>
              </a:spcAft>
              <a:buSzPts val="1400"/>
              <a:buFont typeface="Times New Roman" panose="02020603050405020304" pitchFamily="18" charset="0"/>
              <a:buChar char="-"/>
              <a:tabLst>
                <a:tab pos="174625" algn="l"/>
              </a:tabLs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spc="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gợi</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hứng</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nghe</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chuyệ</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thật</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800" spc="1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dịch</a:t>
            </a:r>
            <a:r>
              <a:rPr lang="en-US" sz="2800" spc="1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biên</a:t>
            </a:r>
            <a:r>
              <a:rPr lang="en-US" sz="2800" spc="2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spc="2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10" dirty="0" err="1">
                <a:effectLst/>
                <a:latin typeface="Times New Roman" panose="02020603050405020304" pitchFamily="18" charset="0"/>
                <a:ea typeface="Calibri" panose="020F0502020204030204" pitchFamily="34" charset="0"/>
                <a:cs typeface="Times New Roman" panose="02020603050405020304" pitchFamily="18" charset="0"/>
              </a:rPr>
              <a:t>cuối</a:t>
            </a:r>
            <a:r>
              <a:rPr lang="en-US" sz="2800" spc="24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sz="2800" spc="23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1950,</a:t>
            </a:r>
            <a:r>
              <a:rPr lang="en-US" sz="2800" spc="2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245"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spc="2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245"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spc="2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spc="2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Hồ</a:t>
            </a:r>
            <a:r>
              <a:rPr lang="en-US" sz="2800" spc="24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trực</a:t>
            </a:r>
            <a:r>
              <a:rPr lang="en-US" sz="2800" spc="1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800" spc="9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spc="8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trận</a:t>
            </a:r>
            <a:r>
              <a:rPr lang="en-US" sz="2800" spc="8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spc="8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dõi</a:t>
            </a:r>
            <a:r>
              <a:rPr lang="en-US" sz="2800" spc="8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spc="9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spc="8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huy</a:t>
            </a:r>
            <a:r>
              <a:rPr lang="en-US" sz="2800" spc="7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spc="8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800" spc="9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10" dirty="0" err="1">
                <a:effectLst/>
                <a:latin typeface="Times New Roman" panose="02020603050405020304" pitchFamily="18" charset="0"/>
                <a:ea typeface="Calibri" panose="020F0502020204030204" pitchFamily="34" charset="0"/>
                <a:cs typeface="Times New Roman" panose="02020603050405020304" pitchFamily="18" charset="0"/>
              </a:rPr>
              <a:t>đấu</a:t>
            </a:r>
            <a:r>
              <a:rPr lang="en-US" sz="2800" spc="1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2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1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82880" lvl="0" indent="-342900">
              <a:lnSpc>
                <a:spcPct val="115000"/>
              </a:lnSpc>
              <a:spcAft>
                <a:spcPts val="1000"/>
              </a:spcAft>
              <a:buSzPts val="1400"/>
              <a:buFont typeface="Times New Roman" panose="02020603050405020304" pitchFamily="18" charset="0"/>
              <a:buChar char="-"/>
              <a:tabLst>
                <a:tab pos="174625"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Khi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Minh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Huệ</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tuổi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nhập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vai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khắc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641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arn(inVertical)">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barn(inVertical)">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barn(inVertical)">
                                      <p:cBhvr>
                                        <p:cTn id="33"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9BADEE02-1241-4161-BAD0-8DBCF84A91C2}"/>
              </a:ext>
            </a:extLst>
          </p:cNvPr>
          <p:cNvSpPr>
            <a:spLocks noChangeArrowheads="1"/>
          </p:cNvSpPr>
          <p:nvPr/>
        </p:nvSpPr>
        <p:spPr bwMode="auto">
          <a:xfrm>
            <a:off x="4591063" y="510094"/>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7E55300D-1F5C-49B5-920E-3723609A532A}"/>
              </a:ext>
            </a:extLst>
          </p:cNvPr>
          <p:cNvSpPr>
            <a:spLocks noChangeArrowheads="1"/>
          </p:cNvSpPr>
          <p:nvPr/>
        </p:nvSpPr>
        <p:spPr bwMode="auto">
          <a:xfrm>
            <a:off x="278970" y="1410345"/>
            <a:ext cx="11375756" cy="5002937"/>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B8872655-EF57-43F1-89C8-4F617885BD9E}"/>
              </a:ext>
            </a:extLst>
          </p:cNvPr>
          <p:cNvSpPr txBox="1"/>
          <p:nvPr/>
        </p:nvSpPr>
        <p:spPr>
          <a:xfrm>
            <a:off x="4896987" y="510094"/>
            <a:ext cx="2708637" cy="548099"/>
          </a:xfrm>
          <a:prstGeom prst="rect">
            <a:avLst/>
          </a:prstGeom>
          <a:noFill/>
        </p:spPr>
        <p:txBody>
          <a:bodyPr wrap="square">
            <a:spAutoFit/>
          </a:bodyPr>
          <a:lstStyle/>
          <a:p>
            <a:pPr algn="ctr">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4AE6D505-5BFE-4766-91A1-C4376AE8E93B}"/>
              </a:ext>
            </a:extLst>
          </p:cNvPr>
          <p:cNvSpPr txBox="1"/>
          <p:nvPr/>
        </p:nvSpPr>
        <p:spPr>
          <a:xfrm>
            <a:off x="537276" y="1516301"/>
            <a:ext cx="11117450" cy="4896982"/>
          </a:xfrm>
          <a:prstGeom prst="rect">
            <a:avLst/>
          </a:prstGeom>
          <a:noFill/>
        </p:spPr>
        <p:txBody>
          <a:bodyPr wrap="square">
            <a:spAutoFit/>
          </a:bodyPr>
          <a:lstStyle/>
          <a:p>
            <a:pPr>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15000"/>
              </a:lnSpc>
              <a:spcAft>
                <a:spcPts val="1000"/>
              </a:spcAft>
              <a:buSzPts val="1400"/>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tích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SzPts val="1400"/>
              <a:buFont typeface="Times New Roman" panose="02020603050405020304" pitchFamily="18" charset="0"/>
              <a:buChar char="-"/>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tiêt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SzPts val="1400"/>
              <a:buFont typeface="Times New Roman" panose="02020603050405020304" pitchFamily="18" charset="0"/>
              <a:buChar char="-"/>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01600">
              <a:lnSpc>
                <a:spcPct val="115000"/>
              </a:lnSpc>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soi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01600">
              <a:lnSpc>
                <a:spcPct val="115000"/>
              </a:lnSpc>
              <a:spcAft>
                <a:spcPts val="10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lôi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542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arn(inVertical)">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barn(inVertical)">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barn(inVertical)">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barn(inVertical)">
                                      <p:cBhvr>
                                        <p:cTn id="38" dur="500"/>
                                        <p:tgtEl>
                                          <p:spTgt spid="7">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animEffect transition="in" filter="barn(inVertical)">
                                      <p:cBhvr>
                                        <p:cTn id="43" dur="500"/>
                                        <p:tgtEl>
                                          <p:spTgt spid="7">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7">
                                            <p:txEl>
                                              <p:pRg st="6" end="6"/>
                                            </p:txEl>
                                          </p:spTgt>
                                        </p:tgtEl>
                                        <p:attrNameLst>
                                          <p:attrName>style.visibility</p:attrName>
                                        </p:attrNameLst>
                                      </p:cBhvr>
                                      <p:to>
                                        <p:strVal val="visible"/>
                                      </p:to>
                                    </p:set>
                                    <p:animEffect transition="in" filter="barn(inVertical)">
                                      <p:cBhvr>
                                        <p:cTn id="48"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B5E19E4C-0613-41DD-853C-9105F3BEAA46}"/>
              </a:ext>
            </a:extLst>
          </p:cNvPr>
          <p:cNvSpPr>
            <a:spLocks noChangeArrowheads="1"/>
          </p:cNvSpPr>
          <p:nvPr/>
        </p:nvSpPr>
        <p:spPr bwMode="auto">
          <a:xfrm>
            <a:off x="569030" y="960895"/>
            <a:ext cx="10992706" cy="5005952"/>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D94BD192-91B9-493E-AA62-3835E6148E18}"/>
              </a:ext>
            </a:extLst>
          </p:cNvPr>
          <p:cNvSpPr txBox="1"/>
          <p:nvPr/>
        </p:nvSpPr>
        <p:spPr>
          <a:xfrm>
            <a:off x="691498" y="1466216"/>
            <a:ext cx="10931472" cy="4273221"/>
          </a:xfrm>
          <a:prstGeom prst="rect">
            <a:avLst/>
          </a:prstGeom>
          <a:noFill/>
        </p:spPr>
        <p:txBody>
          <a:bodyPr wrap="square">
            <a:spAutoFit/>
          </a:bodyPr>
          <a:lstStyle/>
          <a:p>
            <a:pPr marL="101600">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500"/>
              </a:spcAft>
              <a:buSzPts val="1400"/>
              <a:buFont typeface="Times New Roman" panose="02020603050405020304" pitchFamily="18" charset="0"/>
              <a:buChar char="-"/>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500"/>
              </a:spcAft>
              <a:buSzPts val="1400"/>
              <a:buFont typeface="Times New Roman" panose="02020603050405020304" pitchFamily="18" charset="0"/>
              <a:buChar char="-"/>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xót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kịp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75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821481"/>
            <a:ext cx="10906173" cy="5548322"/>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B464239E-4956-437C-8CF9-476638C52A78}"/>
              </a:ext>
            </a:extLst>
          </p:cNvPr>
          <p:cNvSpPr txBox="1"/>
          <p:nvPr/>
        </p:nvSpPr>
        <p:spPr>
          <a:xfrm>
            <a:off x="723633" y="1022059"/>
            <a:ext cx="10596965" cy="4813882"/>
          </a:xfrm>
          <a:prstGeom prst="rect">
            <a:avLst/>
          </a:prstGeom>
          <a:noFill/>
        </p:spPr>
        <p:txBody>
          <a:bodyPr wrap="square">
            <a:spAutoFit/>
          </a:bodyPr>
          <a:lstStyle/>
          <a:p>
            <a:pPr marL="101600">
              <a:lnSpc>
                <a:spcPct val="115000"/>
              </a:lnSpc>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50000"/>
              </a:lnSpc>
              <a:buSzPts val="1400"/>
              <a:buFont typeface="Times New Roman" panose="02020603050405020304" pitchFamily="18" charset="0"/>
              <a:buChar char="-"/>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bao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mát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xâm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SzPts val="1400"/>
              <a:buFont typeface="Times New Roman" panose="02020603050405020304" pitchFamily="18" charset="0"/>
              <a:buChar char="-"/>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01600">
              <a:lnSpc>
                <a:spcPct val="115000"/>
              </a:lnSpc>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bom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01600">
              <a:lnSpc>
                <a:spcPct val="115000"/>
              </a:lnSpc>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sớm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phóng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01600">
              <a:lnSpc>
                <a:spcPct val="115000"/>
              </a:lnSpc>
              <a:spcAft>
                <a:spcPts val="1000"/>
              </a:spcAf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hùng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noi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97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064C14D9-54C1-4BD1-87BB-926CC688574A}"/>
              </a:ext>
            </a:extLst>
          </p:cNvPr>
          <p:cNvSpPr>
            <a:spLocks noChangeArrowheads="1"/>
          </p:cNvSpPr>
          <p:nvPr/>
        </p:nvSpPr>
        <p:spPr bwMode="auto">
          <a:xfrm>
            <a:off x="569030" y="497028"/>
            <a:ext cx="11054699"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569030" y="1418053"/>
            <a:ext cx="11054699" cy="513773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91AA89C-278E-48D1-9792-42D7D3BC31FB}"/>
              </a:ext>
            </a:extLst>
          </p:cNvPr>
          <p:cNvSpPr txBox="1"/>
          <p:nvPr/>
        </p:nvSpPr>
        <p:spPr>
          <a:xfrm>
            <a:off x="1011264" y="623939"/>
            <a:ext cx="10492352" cy="483017"/>
          </a:xfrm>
          <a:prstGeom prst="rect">
            <a:avLst/>
          </a:prstGeom>
          <a:noFill/>
        </p:spPr>
        <p:txBody>
          <a:bodyPr wrap="square">
            <a:spAutoFit/>
          </a:bodyPr>
          <a:lstStyle/>
          <a:p>
            <a:pPr algn="just">
              <a:lnSpc>
                <a:spcPct val="115000"/>
              </a:lnSpc>
              <a:spcAft>
                <a:spcPts val="10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ĐỀ ĐỌC HIỂU VĂN BẢN THƠ CÓ YẾU TỐ TỰ SỰ, MIỆU TẢ NGOÀI SGK</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5A878F14-3932-45C2-9D82-26E4587657C5}"/>
              </a:ext>
            </a:extLst>
          </p:cNvPr>
          <p:cNvSpPr txBox="1"/>
          <p:nvPr/>
        </p:nvSpPr>
        <p:spPr>
          <a:xfrm>
            <a:off x="1797803" y="1528237"/>
            <a:ext cx="9252487" cy="548099"/>
          </a:xfrm>
          <a:prstGeom prst="rect">
            <a:avLst/>
          </a:prstGeom>
          <a:noFill/>
        </p:spPr>
        <p:txBody>
          <a:bodyPr wrap="square">
            <a:spAutoFit/>
          </a:bodyPr>
          <a:lstStyle/>
          <a:p>
            <a:pPr algn="just">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03: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C0D7271D-7C65-4AAE-AD04-A1034A08BFFC}"/>
              </a:ext>
            </a:extLst>
          </p:cNvPr>
          <p:cNvSpPr txBox="1"/>
          <p:nvPr/>
        </p:nvSpPr>
        <p:spPr>
          <a:xfrm>
            <a:off x="1469756" y="2076336"/>
            <a:ext cx="9252487" cy="4290662"/>
          </a:xfrm>
          <a:prstGeom prst="rect">
            <a:avLst/>
          </a:prstGeom>
          <a:noFill/>
        </p:spPr>
        <p:txBody>
          <a:bodyPr wrap="square">
            <a:spAutoFit/>
          </a:bodyPr>
          <a:lstStyle/>
          <a:p>
            <a:pPr>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71600" indent="457200">
              <a:lnSpc>
                <a:spcPct val="115000"/>
              </a:lnSpc>
              <a:spcAft>
                <a:spcPts val="10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xóm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71600" indent="457200">
              <a:lnSpc>
                <a:spcPct val="115000"/>
              </a:lnSpc>
              <a:spcAft>
                <a:spcPts val="10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ổ:</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71600" indent="457200">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71600" indent="457200">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71600" indent="457200">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mỏi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71600" indent="457200">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743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9"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1363851" y="216976"/>
            <a:ext cx="10554345" cy="6568727"/>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B74EE49A-E944-4C1A-BC1A-F0D5F41CEAF5}"/>
              </a:ext>
            </a:extLst>
          </p:cNvPr>
          <p:cNvSpPr txBox="1"/>
          <p:nvPr/>
        </p:nvSpPr>
        <p:spPr>
          <a:xfrm>
            <a:off x="1999281" y="0"/>
            <a:ext cx="9082007" cy="6785704"/>
          </a:xfrm>
          <a:prstGeom prst="rect">
            <a:avLst/>
          </a:prstGeom>
          <a:noFill/>
        </p:spPr>
        <p:txBody>
          <a:bodyPr wrap="square">
            <a:spAutoFit/>
          </a:bodyPr>
          <a:lstStyle/>
          <a:p>
            <a:pPr marL="1371600" indent="457200">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71600" indent="457200">
              <a:lnSpc>
                <a:spcPct val="115000"/>
              </a:lnSpc>
              <a:spcAft>
                <a:spcPts val="10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71600" indent="457200">
              <a:lnSpc>
                <a:spcPct val="115000"/>
              </a:lnSpc>
              <a:spcAft>
                <a:spcPts val="10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71600" indent="457200">
              <a:lnSpc>
                <a:spcPct val="115000"/>
              </a:lnSpc>
              <a:spcAft>
                <a:spcPts val="1000"/>
              </a:spcAft>
            </a:pPr>
            <a:r>
              <a:rPr lang="it-IT"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Đêm cháu về nằm mơ</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71600" indent="457200">
              <a:lnSpc>
                <a:spcPct val="115000"/>
              </a:lnSpc>
              <a:spcAft>
                <a:spcPts val="1000"/>
              </a:spcAft>
            </a:pPr>
            <a:r>
              <a:rPr lang="it-IT"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Giấc ngủ hồng sắc trứng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71600" indent="457200">
              <a:lnSpc>
                <a:spcPct val="115000"/>
              </a:lnSpc>
              <a:spcAft>
                <a:spcPts val="1000"/>
              </a:spcAft>
            </a:pPr>
            <a:r>
              <a:rPr lang="it-IT"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Cháu chiến đấu hôm nay</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71600" indent="457200">
              <a:lnSpc>
                <a:spcPct val="115000"/>
              </a:lnSpc>
              <a:spcAft>
                <a:spcPts val="1000"/>
              </a:spcAft>
            </a:pPr>
            <a:r>
              <a:rPr lang="it-IT"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 lòng yêu Tổ quốc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71600" indent="457200">
              <a:lnSpc>
                <a:spcPct val="115000"/>
              </a:lnSpc>
              <a:spcAft>
                <a:spcPts val="1000"/>
              </a:spcAft>
            </a:pPr>
            <a:r>
              <a:rPr lang="it-IT"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 ơi, cũng vì bà</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71600" indent="457200">
              <a:lnSpc>
                <a:spcPct val="115000"/>
              </a:lnSpc>
              <a:spcAft>
                <a:spcPts val="1000"/>
              </a:spcAft>
            </a:pPr>
            <a:r>
              <a:rPr lang="it-IT"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 tiếng gà cục tác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71600" indent="457200">
              <a:lnSpc>
                <a:spcPct val="115000"/>
              </a:lnSpc>
              <a:spcAft>
                <a:spcPts val="1000"/>
              </a:spcAft>
            </a:pPr>
            <a:r>
              <a:rPr lang="it-IT"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 trứng hồng tuổi thơ”.</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28800" indent="457200">
              <a:lnSpc>
                <a:spcPct val="115000"/>
              </a:lnSpc>
              <a:spcAft>
                <a:spcPts val="1000"/>
              </a:spcAft>
            </a:pPr>
            <a:r>
              <a:rPr lang="it-IT"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(Trích bài thơ </a:t>
            </a:r>
            <a:r>
              <a:rPr lang="it-IT"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 gà trưa</a:t>
            </a:r>
            <a:r>
              <a:rPr lang="it-IT"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Xuân Quỳnh)</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707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569030" y="1053885"/>
            <a:ext cx="11132190" cy="5021451"/>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19BFBE3B-9C81-4708-B24F-F1CB17123474}"/>
              </a:ext>
            </a:extLst>
          </p:cNvPr>
          <p:cNvSpPr txBox="1"/>
          <p:nvPr/>
        </p:nvSpPr>
        <p:spPr>
          <a:xfrm>
            <a:off x="840783" y="1235639"/>
            <a:ext cx="10782187" cy="4657942"/>
          </a:xfrm>
          <a:prstGeom prst="rect">
            <a:avLst/>
          </a:prstGeom>
          <a:noFill/>
        </p:spPr>
        <p:txBody>
          <a:bodyPr wrap="square">
            <a:spAutoFit/>
          </a:bodyPr>
          <a:lstStyle/>
          <a:p>
            <a:pPr indent="323850" algn="just">
              <a:lnSpc>
                <a:spcPct val="115000"/>
              </a:lnSpc>
              <a:spcAft>
                <a:spcPts val="1000"/>
              </a:spcAft>
            </a:pPr>
            <a:r>
              <a:rPr lang="it-IT"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a:t>
            </a:r>
            <a:r>
              <a:rPr lang="it-IT" sz="2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kĩ </a:t>
            </a:r>
            <a:r>
              <a:rPr lang="it-IT"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trên rồi trả lời các câu hỏi sau:</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 thơ viết theo thể thơ nào?</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 hứng của tác giả trong bài thơ được khơi gợi từ sự việc gì?</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 ra và nêu tác dụng của phép điệp trong khổ thơ thứ nhất “</a:t>
            </a:r>
            <a:r>
              <a:rPr lang="it-IT"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 đường hành quân xa...Nghe gọi về tuổi thơ</a:t>
            </a:r>
            <a:r>
              <a:rPr lang="it-IT"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it-IT"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4. </a:t>
            </a:r>
            <a:r>
              <a:rPr lang="it-IT"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 đoạn trích, người cháu bộc lộ tình cảm gì?</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5</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cội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xung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quanh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ta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4615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05883FD3-5820-452F-BCF2-F9ECF2522FCD}"/>
              </a:ext>
            </a:extLst>
          </p:cNvPr>
          <p:cNvSpPr>
            <a:spLocks noChangeArrowheads="1"/>
          </p:cNvSpPr>
          <p:nvPr/>
        </p:nvSpPr>
        <p:spPr bwMode="auto">
          <a:xfrm>
            <a:off x="4591065" y="497028"/>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569030" y="1580826"/>
            <a:ext cx="11101194" cy="4780145"/>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12E539BB-0AED-42AE-87D9-5EDB8DB65269}"/>
              </a:ext>
            </a:extLst>
          </p:cNvPr>
          <p:cNvSpPr txBox="1"/>
          <p:nvPr/>
        </p:nvSpPr>
        <p:spPr>
          <a:xfrm>
            <a:off x="4747970" y="554110"/>
            <a:ext cx="3006672" cy="548099"/>
          </a:xfrm>
          <a:prstGeom prst="rect">
            <a:avLst/>
          </a:prstGeom>
          <a:noFill/>
        </p:spPr>
        <p:txBody>
          <a:bodyPr wrap="square">
            <a:spAutoFit/>
          </a:bodyPr>
          <a:lstStyle/>
          <a:p>
            <a:pPr algn="ctr">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D1946E73-E73D-48BA-9FE6-C36274913F70}"/>
              </a:ext>
            </a:extLst>
          </p:cNvPr>
          <p:cNvSpPr txBox="1"/>
          <p:nvPr/>
        </p:nvSpPr>
        <p:spPr>
          <a:xfrm>
            <a:off x="728154" y="2351848"/>
            <a:ext cx="10735691" cy="3389902"/>
          </a:xfrm>
          <a:prstGeom prst="rect">
            <a:avLst/>
          </a:prstGeom>
          <a:noFill/>
        </p:spPr>
        <p:txBody>
          <a:bodyPr wrap="square">
            <a:spAutoFit/>
          </a:bodyPr>
          <a:lstStyle/>
          <a:p>
            <a:pPr algn="just">
              <a:lnSpc>
                <a:spcPct val="150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nghỉ</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xóm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ổ.</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08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arn(inVertical)">
                                      <p:cBhvr>
                                        <p:cTn id="23"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7E55300D-1F5C-49B5-920E-3723609A532A}"/>
              </a:ext>
            </a:extLst>
          </p:cNvPr>
          <p:cNvSpPr>
            <a:spLocks noChangeArrowheads="1"/>
          </p:cNvSpPr>
          <p:nvPr/>
        </p:nvSpPr>
        <p:spPr bwMode="auto">
          <a:xfrm>
            <a:off x="480448" y="867905"/>
            <a:ext cx="11050292" cy="5579389"/>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D89256AC-742B-4BEA-8B7E-A34BF9D2903B}"/>
              </a:ext>
            </a:extLst>
          </p:cNvPr>
          <p:cNvSpPr txBox="1"/>
          <p:nvPr/>
        </p:nvSpPr>
        <p:spPr>
          <a:xfrm>
            <a:off x="746501" y="1140094"/>
            <a:ext cx="10698997" cy="5025222"/>
          </a:xfrm>
          <a:prstGeom prst="rect">
            <a:avLst/>
          </a:prstGeom>
          <a:noFill/>
        </p:spPr>
        <p:txBody>
          <a:bodyPr wrap="square">
            <a:spAutoFit/>
          </a:bodyPr>
          <a:lstStyle/>
          <a:p>
            <a:pPr algn="just">
              <a:lnSpc>
                <a:spcPct val="115000"/>
              </a:lnSpc>
              <a:spcAft>
                <a:spcPts val="100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s-E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s-E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s-E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s-E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s-E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s-E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s-E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s-E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s-E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s-E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s-E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s-E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s-E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s-E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s-E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s-E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s-E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s-E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s-E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s-E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s-E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s-E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s-E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s-E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s-E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giọng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ngọt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604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B5E19E4C-0613-41DD-853C-9105F3BEAA46}"/>
              </a:ext>
            </a:extLst>
          </p:cNvPr>
          <p:cNvSpPr>
            <a:spLocks noChangeArrowheads="1"/>
          </p:cNvSpPr>
          <p:nvPr/>
        </p:nvSpPr>
        <p:spPr bwMode="auto">
          <a:xfrm>
            <a:off x="569030" y="1007391"/>
            <a:ext cx="11039201" cy="483547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F9E71A50-CE27-4E33-84B7-5E3F6AABE461}"/>
              </a:ext>
            </a:extLst>
          </p:cNvPr>
          <p:cNvSpPr txBox="1"/>
          <p:nvPr/>
        </p:nvSpPr>
        <p:spPr>
          <a:xfrm>
            <a:off x="712277" y="1091410"/>
            <a:ext cx="10767446" cy="4744889"/>
          </a:xfrm>
          <a:prstGeom prst="rect">
            <a:avLst/>
          </a:prstGeom>
          <a:noFill/>
        </p:spPr>
        <p:txBody>
          <a:bodyPr wrap="square">
            <a:spAutoFit/>
          </a:bodyPr>
          <a:lstStyle/>
          <a:p>
            <a:pPr algn="just">
              <a:lnSpc>
                <a:spcPct val="150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GV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Bởi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ngay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thuở</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ấu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yên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3049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5502278A-5AA4-4FA2-8B38-8AC49B15DAC7}"/>
              </a:ext>
            </a:extLst>
          </p:cNvPr>
          <p:cNvSpPr>
            <a:spLocks noChangeArrowheads="1"/>
          </p:cNvSpPr>
          <p:nvPr/>
        </p:nvSpPr>
        <p:spPr bwMode="auto">
          <a:xfrm>
            <a:off x="569030" y="774915"/>
            <a:ext cx="11147689" cy="4928461"/>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xmlns="" id="{4E47AE02-68A1-45DE-A18C-B9C6C77A4F69}"/>
              </a:ext>
            </a:extLst>
          </p:cNvPr>
          <p:cNvSpPr txBox="1"/>
          <p:nvPr/>
        </p:nvSpPr>
        <p:spPr>
          <a:xfrm>
            <a:off x="1146875" y="1180471"/>
            <a:ext cx="10213382" cy="556434"/>
          </a:xfrm>
          <a:prstGeom prst="rect">
            <a:avLst/>
          </a:prstGeom>
          <a:noFill/>
        </p:spPr>
        <p:txBody>
          <a:bodyPr wrap="square">
            <a:spAutoFit/>
          </a:bodyPr>
          <a:lstStyle/>
          <a:p>
            <a:pPr algn="just">
              <a:lnSpc>
                <a:spcPct val="115000"/>
              </a:lnSpc>
              <a:spcAft>
                <a:spcPts val="100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04: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1-5:</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DFAF527A-8999-4B67-84C8-9B4FB95CA587}"/>
              </a:ext>
            </a:extLst>
          </p:cNvPr>
          <p:cNvSpPr txBox="1"/>
          <p:nvPr/>
        </p:nvSpPr>
        <p:spPr>
          <a:xfrm>
            <a:off x="2194946" y="2071532"/>
            <a:ext cx="6980049" cy="4522905"/>
          </a:xfrm>
          <a:prstGeom prst="rect">
            <a:avLst/>
          </a:prstGeom>
          <a:noFill/>
        </p:spPr>
        <p:txBody>
          <a:bodyPr wrap="square">
            <a:spAutoFit/>
          </a:bodyPr>
          <a:lstStyle/>
          <a:p>
            <a:pPr marL="1600200" indent="-228600">
              <a:lnSpc>
                <a:spcPct val="115000"/>
              </a:lnSpc>
              <a:spcAft>
                <a:spcPts val="1000"/>
              </a:spcAft>
            </a:pP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“Sang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Cha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lon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ton</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Khắp</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sân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vườn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chạy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nhảy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muôn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con.</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244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038387"/>
            <a:ext cx="11333668" cy="5083444"/>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F91A6E8A-30D8-4EC5-9FF2-DB381E625A92}"/>
              </a:ext>
            </a:extLst>
          </p:cNvPr>
          <p:cNvSpPr txBox="1"/>
          <p:nvPr/>
        </p:nvSpPr>
        <p:spPr>
          <a:xfrm>
            <a:off x="697157" y="1563018"/>
            <a:ext cx="11077413" cy="4034181"/>
          </a:xfrm>
          <a:prstGeom prst="rect">
            <a:avLst/>
          </a:prstGeom>
          <a:noFill/>
        </p:spPr>
        <p:txBody>
          <a:bodyPr wrap="square">
            <a:spAutoFit/>
          </a:bodyPr>
          <a:lstStyle/>
          <a:p>
            <a:pPr marR="182880" algn="just">
              <a:lnSpc>
                <a:spcPct val="115000"/>
              </a:lnSpc>
              <a:spcAft>
                <a:spcPts val="1000"/>
              </a:spcAft>
            </a:pPr>
            <a:r>
              <a:rPr lang="en-US" sz="2800" b="1" spc="-5"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800" b="1" spc="-5" dirty="0" err="1">
                <a:effectLst/>
                <a:latin typeface="Times New Roman" panose="02020603050405020304" pitchFamily="18" charset="0"/>
                <a:ea typeface="Calibri" panose="020F0502020204030204" pitchFamily="34" charset="0"/>
                <a:cs typeface="Times New Roman" panose="02020603050405020304" pitchFamily="18" charset="0"/>
              </a:rPr>
              <a:t>Kiểu</a:t>
            </a:r>
            <a:r>
              <a:rPr lang="en-US" sz="2800" b="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spc="-5"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spc="-5"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b="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spc="-5"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spc="-5" dirty="0">
                <a:effectLst/>
                <a:latin typeface="Times New Roman" panose="02020603050405020304" pitchFamily="18" charset="0"/>
                <a:ea typeface="Calibri" panose="020F0502020204030204" pitchFamily="34" charset="0"/>
                <a:cs typeface="Times New Roman" panose="02020603050405020304" pitchFamily="18" charset="0"/>
              </a:rPr>
              <a:t> PTBĐ</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82880" lvl="0" indent="-342900" algn="just">
              <a:lnSpc>
                <a:spcPct val="115000"/>
              </a:lnSpc>
              <a:spcAft>
                <a:spcPts val="1000"/>
              </a:spcAft>
              <a:buSzPts val="1400"/>
              <a:buFont typeface="Times New Roman" panose="02020603050405020304" pitchFamily="18" charset="0"/>
              <a:buChar char="-"/>
            </a:pPr>
            <a:r>
              <a:rPr lang="en-US" sz="2800" b="1" spc="-5" dirty="0">
                <a:effectLst/>
                <a:latin typeface="Times New Roman" panose="02020603050405020304" pitchFamily="18" charset="0"/>
                <a:ea typeface="Calibri" panose="020F0502020204030204" pitchFamily="34" charset="0"/>
                <a:cs typeface="Times New Roman" panose="02020603050405020304" pitchFamily="18" charset="0"/>
              </a:rPr>
              <a:t>T</a:t>
            </a:r>
            <a:r>
              <a:rPr lang="vi-VN" sz="2800" b="1" spc="-10" dirty="0">
                <a:effectLst/>
                <a:latin typeface="Times New Roman" panose="02020603050405020304" pitchFamily="18" charset="0"/>
                <a:ea typeface="Calibri" panose="020F0502020204030204" pitchFamily="34" charset="0"/>
                <a:cs typeface="Times New Roman" panose="02020603050405020304" pitchFamily="18" charset="0"/>
              </a:rPr>
              <a:t>hể thơ</a:t>
            </a:r>
            <a:r>
              <a:rPr lang="vi-VN" sz="2800" spc="-10" dirty="0">
                <a:effectLst/>
                <a:latin typeface="Times New Roman" panose="02020603050405020304" pitchFamily="18" charset="0"/>
                <a:ea typeface="Calibri" panose="020F0502020204030204" pitchFamily="34" charset="0"/>
                <a:cs typeface="Times New Roman" panose="02020603050405020304" pitchFamily="18" charset="0"/>
              </a:rPr>
              <a:t>: 5 chữ</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tabLst>
                <a:tab pos="243205" algn="l"/>
              </a:tabLst>
            </a:pPr>
            <a:r>
              <a:rPr lang="en-US" sz="2800" b="1" spc="-5" dirty="0">
                <a:effectLst/>
                <a:latin typeface="Times New Roman" panose="02020603050405020304" pitchFamily="18" charset="0"/>
                <a:ea typeface="Calibri" panose="020F0502020204030204" pitchFamily="34" charset="0"/>
                <a:cs typeface="Times New Roman" panose="02020603050405020304" pitchFamily="18" charset="0"/>
              </a:rPr>
              <a:t>- PTBĐ</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miêu</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tả</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tabLst>
                <a:tab pos="243205"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Ngôi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ngôi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3.</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tabLst>
                <a:tab pos="243205" algn="l"/>
              </a:tabLs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Cách kể chuyện</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B</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thơ được trình bày như một câu chuyện về một đêm không ngủ của Bác Hồ trên đường đi chiến dịch trong thời kì kháng chiến chống thực dân Pháp.</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04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043BEF8-2AD7-4E06-85EC-AAEBEF6C1984}"/>
              </a:ext>
            </a:extLst>
          </p:cNvPr>
          <p:cNvSpPr>
            <a:spLocks noChangeArrowheads="1"/>
          </p:cNvSpPr>
          <p:nvPr/>
        </p:nvSpPr>
        <p:spPr bwMode="auto">
          <a:xfrm>
            <a:off x="2107769" y="759418"/>
            <a:ext cx="7532177" cy="5687878"/>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177DC382-5AC2-4417-A45F-EB0724515AE7}"/>
              </a:ext>
            </a:extLst>
          </p:cNvPr>
          <p:cNvSpPr txBox="1"/>
          <p:nvPr/>
        </p:nvSpPr>
        <p:spPr>
          <a:xfrm>
            <a:off x="3525866" y="929898"/>
            <a:ext cx="6114080" cy="6478184"/>
          </a:xfrm>
          <a:prstGeom prst="rect">
            <a:avLst/>
          </a:prstGeom>
          <a:noFill/>
        </p:spPr>
        <p:txBody>
          <a:bodyPr wrap="square">
            <a:spAutoFit/>
          </a:bodyPr>
          <a:lstStyle/>
          <a:p>
            <a:pPr>
              <a:lnSpc>
                <a:spcPct val="150000"/>
              </a:lnSpc>
            </a:pP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Mai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khôn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thổi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bàng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Đậu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cành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khế</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nữa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xưa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xửa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xưa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078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E618D00-0153-4F1E-A98F-9FC179148E02}"/>
              </a:ext>
            </a:extLst>
          </p:cNvPr>
          <p:cNvSpPr>
            <a:spLocks noChangeArrowheads="1"/>
          </p:cNvSpPr>
          <p:nvPr/>
        </p:nvSpPr>
        <p:spPr bwMode="auto">
          <a:xfrm>
            <a:off x="1601491" y="813660"/>
            <a:ext cx="8989016" cy="5129939"/>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78ABE36C-44D6-4988-8A18-510A1C06163D}"/>
              </a:ext>
            </a:extLst>
          </p:cNvPr>
          <p:cNvSpPr txBox="1"/>
          <p:nvPr/>
        </p:nvSpPr>
        <p:spPr>
          <a:xfrm>
            <a:off x="1916624" y="914401"/>
            <a:ext cx="8358751" cy="4016741"/>
          </a:xfrm>
          <a:prstGeom prst="rect">
            <a:avLst/>
          </a:prstGeom>
          <a:noFill/>
        </p:spPr>
        <p:txBody>
          <a:bodyPr wrap="square">
            <a:spAutoFit/>
          </a:bodyPr>
          <a:lstStyle/>
          <a:p>
            <a:pPr marL="1600200" indent="-228600">
              <a:lnSpc>
                <a:spcPct val="115000"/>
              </a:lnSpc>
              <a:spcAft>
                <a:spcPts val="1000"/>
              </a:spcAft>
            </a:pP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ấu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Bao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con</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giành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con.”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2919D623-C662-4F5F-AF04-3BE5F55D1B7C}"/>
              </a:ext>
            </a:extLst>
          </p:cNvPr>
          <p:cNvSpPr txBox="1"/>
          <p:nvPr/>
        </p:nvSpPr>
        <p:spPr>
          <a:xfrm>
            <a:off x="3097078" y="5031883"/>
            <a:ext cx="7493429" cy="523220"/>
          </a:xfrm>
          <a:prstGeom prst="rect">
            <a:avLst/>
          </a:prstGeom>
          <a:noFill/>
        </p:spPr>
        <p:txBody>
          <a:bodyPr wrap="square">
            <a:spAutoFit/>
          </a:bodyPr>
          <a:lstStyle/>
          <a:p>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800" b="1" i="1" dirty="0">
                <a:effectLst/>
                <a:latin typeface="Times New Roman" panose="02020603050405020304" pitchFamily="18" charset="0"/>
                <a:ea typeface="Times New Roman" panose="02020603050405020304" pitchFamily="18" charset="0"/>
                <a:cs typeface="Times New Roman" panose="02020603050405020304" pitchFamily="18" charset="0"/>
              </a:rPr>
              <a:t>Sang năm con lên bảy</a:t>
            </a: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 - Vũ Đình Minh)</a:t>
            </a:r>
            <a:endParaRPr lang="en-US" sz="2800" dirty="0"/>
          </a:p>
        </p:txBody>
      </p:sp>
    </p:spTree>
    <p:extLst>
      <p:ext uri="{BB962C8B-B14F-4D97-AF65-F5344CB8AC3E}">
        <p14:creationId xmlns:p14="http://schemas.microsoft.com/office/powerpoint/2010/main" val="296757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B17B26B-E4E8-4D13-A0E2-42AB07FF760F}"/>
              </a:ext>
            </a:extLst>
          </p:cNvPr>
          <p:cNvSpPr>
            <a:spLocks noChangeArrowheads="1"/>
          </p:cNvSpPr>
          <p:nvPr/>
        </p:nvSpPr>
        <p:spPr bwMode="auto">
          <a:xfrm>
            <a:off x="569030" y="1177871"/>
            <a:ext cx="11116692" cy="4680487"/>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60B9631C-E840-41F7-A05A-C6ED5268448A}"/>
              </a:ext>
            </a:extLst>
          </p:cNvPr>
          <p:cNvSpPr txBox="1"/>
          <p:nvPr/>
        </p:nvSpPr>
        <p:spPr>
          <a:xfrm>
            <a:off x="631782" y="1650775"/>
            <a:ext cx="11053940" cy="3734677"/>
          </a:xfrm>
          <a:prstGeom prst="rect">
            <a:avLst/>
          </a:prstGeom>
          <a:noFill/>
        </p:spPr>
        <p:txBody>
          <a:bodyPr wrap="square">
            <a:spAutoFit/>
          </a:bodyPr>
          <a:lstStyle/>
          <a:p>
            <a:pPr algn="just">
              <a:lnSpc>
                <a:spcPct val="150000"/>
              </a:lnSpc>
              <a:spcAft>
                <a:spcPts val="1000"/>
              </a:spcAft>
            </a:pPr>
            <a:r>
              <a:rPr lang="nl-NL" sz="2400" b="1" dirty="0">
                <a:effectLst/>
                <a:latin typeface="Times New Roman" panose="02020603050405020304" pitchFamily="18" charset="0"/>
                <a:ea typeface="Times New Roman" panose="02020603050405020304" pitchFamily="18" charset="0"/>
                <a:cs typeface="Times New Roman" panose="02020603050405020304" pitchFamily="18" charset="0"/>
              </a:rPr>
              <a:t>Câu 1</a:t>
            </a:r>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 Xác định thể loại và các phương thức biểu đạt của bài thơ.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0"/>
              </a:spcAft>
            </a:pPr>
            <a:r>
              <a:rPr lang="nl-NL" sz="2400" b="1" dirty="0">
                <a:effectLst/>
                <a:latin typeface="Times New Roman" panose="02020603050405020304" pitchFamily="18" charset="0"/>
                <a:ea typeface="Times New Roman" panose="02020603050405020304" pitchFamily="18" charset="0"/>
                <a:cs typeface="Times New Roman" panose="02020603050405020304" pitchFamily="18" charset="0"/>
              </a:rPr>
              <a:t>Câu2. </a:t>
            </a:r>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Theo người cha, có những điều gì thay đổi khi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Mai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khôn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nl-NL" sz="2400" b="1" dirty="0">
                <a:effectLst/>
                <a:latin typeface="Times New Roman" panose="02020603050405020304" pitchFamily="18" charset="0"/>
                <a:ea typeface="Times New Roman" panose="02020603050405020304" pitchFamily="18" charset="0"/>
                <a:cs typeface="Times New Roman" panose="02020603050405020304" pitchFamily="18" charset="0"/>
              </a:rPr>
              <a:t>Câu 3.</a:t>
            </a:r>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 Giải nghĩa từ “đi” trong câu thơ “</a:t>
            </a:r>
            <a:r>
              <a:rPr lang="nl-NL" sz="2400" i="1" dirty="0">
                <a:effectLst/>
                <a:latin typeface="Times New Roman" panose="02020603050405020304" pitchFamily="18" charset="0"/>
                <a:ea typeface="Times New Roman" panose="02020603050405020304" pitchFamily="18" charset="0"/>
                <a:cs typeface="Times New Roman" panose="02020603050405020304" pitchFamily="18" charset="0"/>
              </a:rPr>
              <a:t>Đi qua thời ấu thơ</a:t>
            </a:r>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0"/>
              </a:spcAft>
            </a:pPr>
            <a:r>
              <a:rPr lang="nl-NL" sz="2400" b="1" dirty="0">
                <a:effectLst/>
                <a:latin typeface="Times New Roman" panose="02020603050405020304" pitchFamily="18" charset="0"/>
                <a:ea typeface="Times New Roman" panose="02020603050405020304" pitchFamily="18" charset="0"/>
                <a:cs typeface="Times New Roman" panose="02020603050405020304" pitchFamily="18" charset="0"/>
              </a:rPr>
              <a:t>Câu 4.</a:t>
            </a:r>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 Qua đoạn thơ, người cha muốn nói với con điều gì khi con lớn lên và từ giã thời thơ ấu?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0"/>
              </a:spcAft>
            </a:pPr>
            <a:r>
              <a:rPr lang="nl-NL" sz="2400" b="1" dirty="0">
                <a:effectLst/>
                <a:latin typeface="Times New Roman" panose="02020603050405020304" pitchFamily="18" charset="0"/>
                <a:ea typeface="Times New Roman" panose="02020603050405020304" pitchFamily="18" charset="0"/>
                <a:cs typeface="Times New Roman" panose="02020603050405020304" pitchFamily="18" charset="0"/>
              </a:rPr>
              <a:t>Câu 5</a:t>
            </a:r>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 Rút ra thông điệp ý nghĩa với bản thân em qua bài thơ.</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147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4591065" y="497028"/>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449451" y="1379349"/>
            <a:ext cx="11344759" cy="5238427"/>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9B654897-D9FC-4BA4-8487-FFC0840ABAE6}"/>
              </a:ext>
            </a:extLst>
          </p:cNvPr>
          <p:cNvSpPr txBox="1"/>
          <p:nvPr/>
        </p:nvSpPr>
        <p:spPr>
          <a:xfrm>
            <a:off x="4724077" y="538612"/>
            <a:ext cx="3054457" cy="548099"/>
          </a:xfrm>
          <a:prstGeom prst="rect">
            <a:avLst/>
          </a:prstGeom>
          <a:noFill/>
        </p:spPr>
        <p:txBody>
          <a:bodyPr wrap="square">
            <a:spAutoFit/>
          </a:bodyPr>
          <a:lstStyle/>
          <a:p>
            <a:pPr algn="ctr">
              <a:lnSpc>
                <a:spcPct val="115000"/>
              </a:lnSpc>
              <a:spcAft>
                <a:spcPts val="1000"/>
              </a:spcAft>
            </a:pPr>
            <a:r>
              <a:rPr lang="nl-NL" sz="2800" b="1" dirty="0">
                <a:effectLst/>
                <a:latin typeface="Times New Roman" panose="02020603050405020304" pitchFamily="18" charset="0"/>
                <a:ea typeface="Times New Roman" panose="02020603050405020304" pitchFamily="18" charset="0"/>
                <a:cs typeface="Times New Roman" panose="02020603050405020304" pitchFamily="18" charset="0"/>
              </a:rPr>
              <a:t>Gợi ý trả lời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A9156910-5E54-4D41-BBF7-A2459D3015E1}"/>
              </a:ext>
            </a:extLst>
          </p:cNvPr>
          <p:cNvSpPr txBox="1"/>
          <p:nvPr/>
        </p:nvSpPr>
        <p:spPr>
          <a:xfrm>
            <a:off x="789768" y="1518834"/>
            <a:ext cx="10612463" cy="4896982"/>
          </a:xfrm>
          <a:prstGeom prst="rect">
            <a:avLst/>
          </a:prstGeom>
          <a:noFill/>
        </p:spPr>
        <p:txBody>
          <a:bodyPr wrap="square">
            <a:spAutoFit/>
          </a:bodyPr>
          <a:lstStyle/>
          <a:p>
            <a:pPr algn="just">
              <a:lnSpc>
                <a:spcPct val="115000"/>
              </a:lnSpc>
              <a:spcAft>
                <a:spcPts val="1000"/>
              </a:spcAft>
            </a:pPr>
            <a:r>
              <a:rPr lang="nl-NL" sz="2800" b="1" dirty="0">
                <a:effectLst/>
                <a:latin typeface="Times New Roman" panose="02020603050405020304" pitchFamily="18" charset="0"/>
                <a:ea typeface="Times New Roman" panose="02020603050405020304" pitchFamily="18" charset="0"/>
                <a:cs typeface="Times New Roman" panose="02020603050405020304" pitchFamily="18" charset="0"/>
              </a:rPr>
              <a:t>Câu 1: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SzPts val="1400"/>
              <a:buFont typeface="Times New Roman" panose="02020603050405020304" pitchFamily="18" charset="0"/>
              <a:buChar char="-"/>
            </a:pPr>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Thể thơ 5 chữ.</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400"/>
              <a:buFont typeface="Times New Roman" panose="02020603050405020304" pitchFamily="18" charset="0"/>
              <a:buChar char="-"/>
            </a:pPr>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Các phương thức biểu đạt: tự sự, biểu cảm và miêu tả.</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nl-NL" sz="2800" b="1" dirty="0">
                <a:effectLst/>
                <a:latin typeface="Times New Roman" panose="02020603050405020304" pitchFamily="18" charset="0"/>
                <a:ea typeface="Times New Roman" panose="02020603050405020304" pitchFamily="18" charset="0"/>
                <a:cs typeface="Times New Roman" panose="02020603050405020304" pitchFamily="18" charset="0"/>
              </a:rPr>
              <a:t>Câu 2: </a:t>
            </a:r>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Theo người cha, khi mai này con lớn khôn thì có những thay đổi:</a:t>
            </a:r>
            <a:r>
              <a:rPr lang="nl-NL"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a:lnSpc>
                <a:spcPct val="115000"/>
              </a:lnSpc>
              <a:spcAft>
                <a:spcPts val="1000"/>
              </a:spcAft>
            </a:pP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thổi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bàng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Đậu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cành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khế</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nữa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618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arn(inVertical)">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barn(inVertical)">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barn(inVertical)">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barn(inVertical)">
                                      <p:cBhvr>
                                        <p:cTn id="38"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569030" y="774915"/>
            <a:ext cx="11101194" cy="5393409"/>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64978FD6-3E69-4BC0-AA46-B81C30ED1208}"/>
              </a:ext>
            </a:extLst>
          </p:cNvPr>
          <p:cNvSpPr txBox="1"/>
          <p:nvPr/>
        </p:nvSpPr>
        <p:spPr>
          <a:xfrm>
            <a:off x="705286" y="1068397"/>
            <a:ext cx="10828681" cy="4806444"/>
          </a:xfrm>
          <a:prstGeom prst="rect">
            <a:avLst/>
          </a:prstGeom>
          <a:noFill/>
        </p:spPr>
        <p:txBody>
          <a:bodyPr wrap="square">
            <a:spAutoFit/>
          </a:bodyPr>
          <a:lstStyle/>
          <a:p>
            <a:pPr algn="just">
              <a:lnSpc>
                <a:spcPct val="115000"/>
              </a:lnSpc>
              <a:spcAft>
                <a:spcPts val="1000"/>
              </a:spcAft>
            </a:pPr>
            <a:r>
              <a:rPr lang="nl-NL" sz="2800" b="1" dirty="0">
                <a:effectLst/>
                <a:latin typeface="Times New Roman" panose="02020603050405020304" pitchFamily="18" charset="0"/>
                <a:ea typeface="Times New Roman" panose="02020603050405020304" pitchFamily="18" charset="0"/>
                <a:cs typeface="Times New Roman" panose="02020603050405020304" pitchFamily="18" charset="0"/>
              </a:rPr>
              <a:t>Câu 3:</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 Nghĩa của từ “đi”: trải qua quãng thời gian trong thời ấu thơ của người con.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 Từ “</a:t>
            </a:r>
            <a:r>
              <a:rPr lang="nl-NL" sz="2800" i="1" dirty="0">
                <a:effectLst/>
                <a:latin typeface="Times New Roman" panose="02020603050405020304" pitchFamily="18" charset="0"/>
                <a:ea typeface="Times New Roman" panose="02020603050405020304" pitchFamily="18" charset="0"/>
                <a:cs typeface="Times New Roman" panose="02020603050405020304" pitchFamily="18" charset="0"/>
              </a:rPr>
              <a:t>đi”</a:t>
            </a:r>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trong câu thơ “</a:t>
            </a:r>
            <a:r>
              <a:rPr lang="nl-NL" sz="2800" i="1" dirty="0">
                <a:effectLst/>
                <a:latin typeface="Times New Roman" panose="02020603050405020304" pitchFamily="18" charset="0"/>
                <a:ea typeface="Times New Roman" panose="02020603050405020304" pitchFamily="18" charset="0"/>
                <a:cs typeface="Times New Roman" panose="02020603050405020304" pitchFamily="18" charset="0"/>
              </a:rPr>
              <a:t>Đi qua thời ấu thơ</a:t>
            </a:r>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 được hiểu theo  nghĩa chuyển.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nl-NL" sz="2800" b="1" dirty="0">
                <a:effectLst/>
                <a:latin typeface="Times New Roman" panose="02020603050405020304" pitchFamily="18" charset="0"/>
                <a:ea typeface="Times New Roman" panose="02020603050405020304" pitchFamily="18" charset="0"/>
                <a:cs typeface="Times New Roman" panose="02020603050405020304" pitchFamily="18" charset="0"/>
              </a:rPr>
              <a:t>Câu 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          Khi lớn lên và từ giã thời ấu thơ, con sẽ bước vào cuộc đời thực có nhiều thử thách gian nan nhưng cũng rất đáng tự hào. Con phải giành lấy hạnh phúc bằng lao động, công sức và trí tuệ (bàn tay khối óc) của chính bản thân mình</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180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arn(inVertical)">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barn(inVertical)">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barn(inVertical)">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barn(inVertical)">
                                      <p:cBhvr>
                                        <p:cTn id="25" dur="500"/>
                                        <p:tgtEl>
                                          <p:spTgt spid="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barn(inVertical)">
                                      <p:cBhvr>
                                        <p:cTn id="30"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569030" y="1208867"/>
            <a:ext cx="11116692" cy="4664263"/>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9F910782-EE51-490E-A69F-15992379D9F9}"/>
              </a:ext>
            </a:extLst>
          </p:cNvPr>
          <p:cNvSpPr txBox="1"/>
          <p:nvPr/>
        </p:nvSpPr>
        <p:spPr>
          <a:xfrm>
            <a:off x="727774" y="1418449"/>
            <a:ext cx="10736451" cy="4021101"/>
          </a:xfrm>
          <a:prstGeom prst="rect">
            <a:avLst/>
          </a:prstGeom>
          <a:noFill/>
        </p:spPr>
        <p:txBody>
          <a:bodyPr wrap="square">
            <a:spAutoFit/>
          </a:bodyPr>
          <a:lstStyle/>
          <a:p>
            <a:pPr algn="just">
              <a:lnSpc>
                <a:spcPct val="150000"/>
              </a:lnSpc>
              <a:spcAft>
                <a:spcPts val="1000"/>
              </a:spcAft>
            </a:pPr>
            <a:r>
              <a:rPr lang="nl-NL" sz="2800" b="1" dirty="0">
                <a:effectLst/>
                <a:latin typeface="Times New Roman" panose="02020603050405020304" pitchFamily="18" charset="0"/>
                <a:ea typeface="Times New Roman" panose="02020603050405020304" pitchFamily="18" charset="0"/>
                <a:cs typeface="Times New Roman" panose="02020603050405020304" pitchFamily="18" charset="0"/>
              </a:rPr>
              <a:t>Câu 5:</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dỗ</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gai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194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9BADEE02-1241-4161-BAD0-8DBCF84A91C2}"/>
              </a:ext>
            </a:extLst>
          </p:cNvPr>
          <p:cNvSpPr>
            <a:spLocks noChangeArrowheads="1"/>
          </p:cNvSpPr>
          <p:nvPr/>
        </p:nvSpPr>
        <p:spPr bwMode="auto">
          <a:xfrm>
            <a:off x="4372701" y="915912"/>
            <a:ext cx="4273966" cy="645413"/>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7E55300D-1F5C-49B5-920E-3723609A532A}"/>
              </a:ext>
            </a:extLst>
          </p:cNvPr>
          <p:cNvSpPr>
            <a:spLocks noChangeArrowheads="1"/>
          </p:cNvSpPr>
          <p:nvPr/>
        </p:nvSpPr>
        <p:spPr bwMode="auto">
          <a:xfrm>
            <a:off x="445042" y="2451435"/>
            <a:ext cx="11519967" cy="1497931"/>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11BFE604-9AB0-49E3-9721-F729AE05161E}"/>
              </a:ext>
            </a:extLst>
          </p:cNvPr>
          <p:cNvSpPr txBox="1"/>
          <p:nvPr/>
        </p:nvSpPr>
        <p:spPr>
          <a:xfrm>
            <a:off x="4644576" y="971707"/>
            <a:ext cx="4599121" cy="556434"/>
          </a:xfrm>
          <a:prstGeom prst="rect">
            <a:avLst/>
          </a:prstGeom>
          <a:noFill/>
        </p:spPr>
        <p:txBody>
          <a:bodyPr wrap="square">
            <a:spAutoFit/>
          </a:bodyPr>
          <a:lstStyle/>
          <a:p>
            <a:pPr algn="just">
              <a:lnSpc>
                <a:spcPct val="115000"/>
              </a:lnSpc>
              <a:spcAft>
                <a:spcPts val="10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DẠNG 3: VIẾT NGẮN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651274E4-2415-438D-8B0C-577EEF18D2E3}"/>
              </a:ext>
            </a:extLst>
          </p:cNvPr>
          <p:cNvSpPr txBox="1"/>
          <p:nvPr/>
        </p:nvSpPr>
        <p:spPr>
          <a:xfrm>
            <a:off x="649759" y="2483008"/>
            <a:ext cx="10912932" cy="1079693"/>
          </a:xfrm>
          <a:prstGeom prst="rect">
            <a:avLst/>
          </a:prstGeom>
          <a:noFill/>
        </p:spPr>
        <p:txBody>
          <a:bodyPr wrap="square">
            <a:spAutoFit/>
          </a:bodyPr>
          <a:lstStyle/>
          <a:p>
            <a:pPr algn="just">
              <a:lnSpc>
                <a:spcPct val="115000"/>
              </a:lnSpc>
              <a:spcAft>
                <a:spcPts val="100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01: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5 - 7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203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B5E19E4C-0613-41DD-853C-9105F3BEAA46}"/>
              </a:ext>
            </a:extLst>
          </p:cNvPr>
          <p:cNvSpPr>
            <a:spLocks noChangeArrowheads="1"/>
          </p:cNvSpPr>
          <p:nvPr/>
        </p:nvSpPr>
        <p:spPr bwMode="auto">
          <a:xfrm>
            <a:off x="542442" y="191068"/>
            <a:ext cx="11189776" cy="6666931"/>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xmlns="" id="{50009708-6259-4BBE-BF30-9173967FB4A0}"/>
              </a:ext>
            </a:extLst>
          </p:cNvPr>
          <p:cNvSpPr txBox="1"/>
          <p:nvPr/>
        </p:nvSpPr>
        <p:spPr>
          <a:xfrm>
            <a:off x="823349" y="647935"/>
            <a:ext cx="10627961" cy="5632311"/>
          </a:xfrm>
          <a:prstGeom prst="rect">
            <a:avLst/>
          </a:prstGeom>
          <a:noFill/>
        </p:spPr>
        <p:txBody>
          <a:bodyPr wrap="square">
            <a:spAutoFit/>
          </a:bodyPr>
          <a:lstStyle/>
          <a:p>
            <a:pPr algn="just"/>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khổ</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Hữu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so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Chú</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chú</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loắt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choắt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xắc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xinh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xinh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thoăn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thoắt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nghênh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nghênh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lô</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lệch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mồm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huýt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vang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khiến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nhảy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just"/>
            <a:r>
              <a:rPr lang="en-US" sz="2400" dirty="0" err="1" smtClean="0">
                <a:solidFill>
                  <a:srgbClr val="000000"/>
                </a:solidFill>
                <a:effectLst/>
                <a:latin typeface="Times New Roman" panose="02020603050405020304" pitchFamily="18" charset="0"/>
                <a:ea typeface="Times New Roman" panose="02020603050405020304" pitchFamily="18" charset="0"/>
              </a:rPr>
              <a:t>Chim</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Chích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loài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chim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gần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gũi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quê</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Việt</a:t>
            </a:r>
            <a:r>
              <a:rPr lang="en-US" sz="2400" dirty="0">
                <a:solidFill>
                  <a:srgbClr val="000000"/>
                </a:solidFill>
                <a:effectLst/>
                <a:latin typeface="Times New Roman" panose="02020603050405020304" pitchFamily="18" charset="0"/>
                <a:ea typeface="Times New Roman" panose="02020603050405020304" pitchFamily="18" charset="0"/>
              </a:rPr>
              <a:t> Nam. </a:t>
            </a:r>
            <a:r>
              <a:rPr lang="en-US" sz="2400" dirty="0" err="1">
                <a:solidFill>
                  <a:srgbClr val="000000"/>
                </a:solidFill>
                <a:effectLst/>
                <a:latin typeface="Times New Roman" panose="02020603050405020304" pitchFamily="18" charset="0"/>
                <a:ea typeface="Times New Roman" panose="02020603050405020304" pitchFamily="18" charset="0"/>
              </a:rPr>
              <a:t>Chim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Chích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nhỏ</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nhưng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nhẹn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rất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đáng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yêu</a:t>
            </a:r>
            <a:r>
              <a:rPr lang="en-US" sz="2400" dirty="0">
                <a:solidFill>
                  <a:srgbClr val="000000"/>
                </a:solidFill>
                <a:effectLst/>
                <a:latin typeface="Times New Roman" panose="02020603050405020304" pitchFamily="18" charset="0"/>
                <a:ea typeface="Times New Roman" panose="02020603050405020304" pitchFamily="18" charset="0"/>
              </a:rPr>
              <a:t>. So </a:t>
            </a:r>
            <a:r>
              <a:rPr lang="en-US" sz="2400" dirty="0" err="1">
                <a:solidFill>
                  <a:srgbClr val="000000"/>
                </a:solidFill>
                <a:effectLst/>
                <a:latin typeface="Times New Roman" panose="02020603050405020304" pitchFamily="18" charset="0"/>
                <a:ea typeface="Times New Roman" panose="02020603050405020304" pitchFamily="18" charset="0"/>
              </a:rPr>
              <a:t>sánh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chú</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bé</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Lượm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rPr>
              <a:t>chim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chích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dáng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vẻ</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nhỏ</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nhắn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hoạt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bát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tinh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nghịch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chú</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vậy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còn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rPr>
              <a:t>Chim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Chích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nhảy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đường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đường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rPr>
              <a:t>đường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đầy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chú</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bé</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Lượm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đang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tiến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bước</a:t>
            </a:r>
            <a:r>
              <a:rPr lang="en-US" sz="2400" dirty="0">
                <a:solidFill>
                  <a:srgbClr val="000000"/>
                </a:solidFill>
                <a:effectLst/>
                <a:latin typeface="Times New Roman" panose="02020603050405020304" pitchFamily="18" charset="0"/>
                <a:ea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rPr>
              <a:t>đường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ấy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cũng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rPr>
              <a:t>đường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quang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mạng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Lượm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đang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dũng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bước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chú</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bé</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Lượm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cuối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lặp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rPr>
              <a:t> ở </a:t>
            </a:r>
            <a:r>
              <a:rPr lang="en-US" sz="2400" dirty="0" err="1">
                <a:solidFill>
                  <a:srgbClr val="000000"/>
                </a:solidFill>
                <a:effectLst/>
                <a:latin typeface="Times New Roman" panose="02020603050405020304" pitchFamily="18" charset="0"/>
                <a:ea typeface="Times New Roman" panose="02020603050405020304" pitchFamily="18" charset="0"/>
              </a:rPr>
              <a:t>phần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đầu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dòng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hồi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ức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dòng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tưởng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niệm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đồng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chí</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nhỏ</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chú</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bé</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hồn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nhiên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đáng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yêu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ngân</a:t>
            </a:r>
            <a:r>
              <a:rPr lang="en-US" sz="2400" dirty="0">
                <a:solidFill>
                  <a:srgbClr val="000000"/>
                </a:solidFill>
                <a:effectLst/>
                <a:latin typeface="Times New Roman" panose="02020603050405020304" pitchFamily="18" charset="0"/>
                <a:ea typeface="Times New Roman" panose="02020603050405020304" pitchFamily="18" charset="0"/>
              </a:rPr>
              <a:t> vang </a:t>
            </a:r>
            <a:r>
              <a:rPr lang="en-US" sz="2400" dirty="0" err="1">
                <a:solidFill>
                  <a:srgbClr val="000000"/>
                </a:solidFill>
                <a:effectLst/>
                <a:latin typeface="Times New Roman" panose="02020603050405020304" pitchFamily="18" charset="0"/>
                <a:ea typeface="Times New Roman" panose="02020603050405020304" pitchFamily="18" charset="0"/>
              </a:rPr>
              <a:t>mãi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dòng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cuối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nhắn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nhủ</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Lượm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sẽ</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còn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tim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mỗi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chúng</a:t>
            </a:r>
            <a:r>
              <a:rPr lang="en-US" sz="2400" dirty="0">
                <a:solidFill>
                  <a:srgbClr val="000000"/>
                </a:solidFill>
                <a:effectLst/>
                <a:latin typeface="Times New Roman" panose="02020603050405020304" pitchFamily="18" charset="0"/>
                <a:ea typeface="Times New Roman" panose="02020603050405020304" pitchFamily="18" charset="0"/>
              </a:rPr>
              <a:t> ta.</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083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569030" y="497028"/>
            <a:ext cx="11008203" cy="1347270"/>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2332454"/>
            <a:ext cx="11008203" cy="4028518"/>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B3B97866-59C7-4206-B39A-167519D4FAAA}"/>
              </a:ext>
            </a:extLst>
          </p:cNvPr>
          <p:cNvSpPr txBox="1"/>
          <p:nvPr/>
        </p:nvSpPr>
        <p:spPr>
          <a:xfrm>
            <a:off x="614767" y="779979"/>
            <a:ext cx="10740887" cy="1043619"/>
          </a:xfrm>
          <a:prstGeom prst="rect">
            <a:avLst/>
          </a:prstGeom>
          <a:noFill/>
        </p:spPr>
        <p:txBody>
          <a:bodyPr wrap="square">
            <a:spAutoFit/>
          </a:bodyPr>
          <a:lstStyle/>
          <a:p>
            <a:pPr algn="just">
              <a:lnSpc>
                <a:spcPct val="115000"/>
              </a:lnSpc>
              <a:spcAft>
                <a:spcPts val="100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02: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35D339A3-4A44-4F87-85A0-37C62F8CF1AB}"/>
              </a:ext>
            </a:extLst>
          </p:cNvPr>
          <p:cNvSpPr txBox="1"/>
          <p:nvPr/>
        </p:nvSpPr>
        <p:spPr>
          <a:xfrm>
            <a:off x="823445" y="2587053"/>
            <a:ext cx="10499372" cy="4021101"/>
          </a:xfrm>
          <a:prstGeom prst="rect">
            <a:avLst/>
          </a:prstGeom>
          <a:noFill/>
        </p:spPr>
        <p:txBody>
          <a:bodyPr wrap="square">
            <a:spAutoFit/>
          </a:bodyPr>
          <a:lstStyle/>
          <a:p>
            <a:pPr algn="ctr">
              <a:lnSpc>
                <a:spcPct val="150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xưng</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khung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Huế</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cờ</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1947).</a:t>
            </a:r>
            <a:b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219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arn(inVertical)">
                                      <p:cBhvr>
                                        <p:cTn id="23"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201478" y="402956"/>
            <a:ext cx="11794210" cy="6029622"/>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5E8635A8-F2DC-4F36-96CE-B773BE8C67C1}"/>
              </a:ext>
            </a:extLst>
          </p:cNvPr>
          <p:cNvSpPr txBox="1"/>
          <p:nvPr/>
        </p:nvSpPr>
        <p:spPr>
          <a:xfrm>
            <a:off x="673910" y="425421"/>
            <a:ext cx="10844180" cy="6007157"/>
          </a:xfrm>
          <a:prstGeom prst="rect">
            <a:avLst/>
          </a:prstGeom>
          <a:noFill/>
        </p:spPr>
        <p:txBody>
          <a:bodyPr wrap="square">
            <a:spAutoFit/>
          </a:bodyPr>
          <a:lstStyle/>
          <a:p>
            <a:pPr>
              <a:lnSpc>
                <a:spcPct val="115000"/>
              </a:lnSpc>
              <a:spcAft>
                <a:spcPts val="1000"/>
              </a:spcAf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loắt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choắt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nhắn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nhẹn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nghịch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quay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xâm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a:t>
            </a:r>
            <a:b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sẵn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sàng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thượng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khẩn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nghèo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Huế</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nguôi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306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569030" y="1332854"/>
            <a:ext cx="11039201" cy="4479009"/>
          </a:xfrm>
          <a:prstGeom prst="roundRect">
            <a:avLst>
              <a:gd name="adj" fmla="val 16667"/>
            </a:avLst>
          </a:prstGeom>
          <a:solidFill>
            <a:schemeClr val="accent6">
              <a:lumMod val="60000"/>
              <a:lumOff val="40000"/>
            </a:schemeClr>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560AA3F7-0785-4048-91D8-D4E7968DFD8D}"/>
              </a:ext>
            </a:extLst>
          </p:cNvPr>
          <p:cNvSpPr txBox="1"/>
          <p:nvPr/>
        </p:nvSpPr>
        <p:spPr>
          <a:xfrm>
            <a:off x="701298" y="2404200"/>
            <a:ext cx="10689955" cy="2427716"/>
          </a:xfrm>
          <a:prstGeom prst="rect">
            <a:avLst/>
          </a:prstGeom>
          <a:noFill/>
        </p:spPr>
        <p:txBody>
          <a:bodyPr wrap="square">
            <a:spAutoFit/>
          </a:bodyPr>
          <a:lstStyle/>
          <a:p>
            <a:pPr marR="182880" algn="just">
              <a:lnSpc>
                <a:spcPct val="115000"/>
              </a:lnSpc>
              <a:spcAft>
                <a:spcPts val="1000"/>
              </a:spcAft>
              <a:tabLst>
                <a:tab pos="233045" algn="l"/>
              </a:tabLst>
            </a:pPr>
            <a:r>
              <a:rPr lang="en-US" sz="2800" b="1" spc="-5"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2800" b="1" spc="-5" dirty="0" err="1">
                <a:effectLst/>
                <a:latin typeface="Times New Roman" panose="02020603050405020304" pitchFamily="18" charset="0"/>
                <a:ea typeface="Calibri" panose="020F0502020204030204" pitchFamily="34" charset="0"/>
                <a:cs typeface="Times New Roman" panose="02020603050405020304" pitchFamily="18" charset="0"/>
              </a:rPr>
              <a:t>Bố</a:t>
            </a:r>
            <a:r>
              <a:rPr lang="en-US" sz="2800" b="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spc="-5" dirty="0" err="1">
                <a:effectLst/>
                <a:latin typeface="Times New Roman" panose="02020603050405020304" pitchFamily="18" charset="0"/>
                <a:ea typeface="Calibri" panose="020F0502020204030204" pitchFamily="34" charset="0"/>
                <a:cs typeface="Times New Roman" panose="02020603050405020304" pitchFamily="18" charset="0"/>
              </a:rPr>
              <a:t>cục</a:t>
            </a:r>
            <a:r>
              <a:rPr lang="en-US" sz="2800" b="1" spc="-5"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phần</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 marR="182880">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9</a:t>
            </a:r>
            <a:r>
              <a:rPr lang="en-US" sz="2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khổ</a:t>
            </a:r>
            <a:r>
              <a:rPr lang="en-US" sz="2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Lần</a:t>
            </a:r>
            <a:r>
              <a:rPr lang="en-US" sz="2800"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dậy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2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spc="13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sz="2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 marR="182880">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spc="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spc="9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spc="10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6</a:t>
            </a:r>
            <a:r>
              <a:rPr lang="en-US" sz="2800" spc="9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khổ</a:t>
            </a:r>
            <a:r>
              <a:rPr lang="en-US" sz="2800" spc="10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spc="9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Lần</a:t>
            </a:r>
            <a:r>
              <a:rPr lang="en-US" sz="2800" spc="1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spc="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dậy</a:t>
            </a:r>
            <a:r>
              <a:rPr lang="en-US" sz="2800" spc="8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2800" spc="9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ba</a:t>
            </a:r>
            <a:r>
              <a:rPr lang="en-US" sz="2800" spc="9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spc="1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 marR="182880" algn="just">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 của tác giả</a:t>
            </a:r>
            <a:r>
              <a:rPr lang="vi-VN" sz="2800"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500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569030" y="1410346"/>
            <a:ext cx="11209682" cy="4370522"/>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CA8E820-C2AD-41B0-9116-A2EF119B5A46}"/>
              </a:ext>
            </a:extLst>
          </p:cNvPr>
          <p:cNvSpPr txBox="1"/>
          <p:nvPr/>
        </p:nvSpPr>
        <p:spPr>
          <a:xfrm>
            <a:off x="701298" y="2220727"/>
            <a:ext cx="10921671" cy="2600199"/>
          </a:xfrm>
          <a:prstGeom prst="rect">
            <a:avLst/>
          </a:prstGeom>
          <a:noFill/>
        </p:spPr>
        <p:txBody>
          <a:bodyPr wrap="square">
            <a:spAutoFit/>
          </a:bodyPr>
          <a:lstStyle/>
          <a:p>
            <a:pPr>
              <a:lnSpc>
                <a:spcPct val="150000"/>
              </a:lnSpc>
              <a:spcAft>
                <a:spcPts val="1000"/>
              </a:spcAf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499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305560" y="2209690"/>
            <a:ext cx="4715892" cy="874473"/>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 name="Rounded Rectangle 10">
            <a:extLst>
              <a:ext uri="{FF2B5EF4-FFF2-40B4-BE49-F238E27FC236}">
                <a16:creationId xmlns:a16="http://schemas.microsoft.com/office/drawing/2014/main" xmlns="" id="{8A48D619-647C-42AE-AD16-D5A717C80DF8}"/>
              </a:ext>
            </a:extLst>
          </p:cNvPr>
          <p:cNvSpPr>
            <a:spLocks noChangeArrowheads="1"/>
          </p:cNvSpPr>
          <p:nvPr/>
        </p:nvSpPr>
        <p:spPr bwMode="auto">
          <a:xfrm>
            <a:off x="4448014" y="3428999"/>
            <a:ext cx="6973507" cy="3157779"/>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14" name="Picture 13">
            <a:extLst>
              <a:ext uri="{FF2B5EF4-FFF2-40B4-BE49-F238E27FC236}">
                <a16:creationId xmlns:a16="http://schemas.microsoft.com/office/drawing/2014/main" xmlns="" id="{418791A8-A24C-493A-A3C9-0C6DC53F83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661" y="108488"/>
            <a:ext cx="9040678" cy="1720312"/>
          </a:xfrm>
          <a:prstGeom prst="rect">
            <a:avLst/>
          </a:prstGeom>
        </p:spPr>
      </p:pic>
      <p:sp>
        <p:nvSpPr>
          <p:cNvPr id="12" name="TextBox 11">
            <a:extLst>
              <a:ext uri="{FF2B5EF4-FFF2-40B4-BE49-F238E27FC236}">
                <a16:creationId xmlns:a16="http://schemas.microsoft.com/office/drawing/2014/main" xmlns="" id="{1AA7DCB5-5C93-4E67-BA95-FE6CF1C85510}"/>
              </a:ext>
            </a:extLst>
          </p:cNvPr>
          <p:cNvSpPr txBox="1"/>
          <p:nvPr/>
        </p:nvSpPr>
        <p:spPr>
          <a:xfrm>
            <a:off x="4587498" y="3826549"/>
            <a:ext cx="6690104" cy="2299476"/>
          </a:xfrm>
          <a:prstGeom prst="rect">
            <a:avLst/>
          </a:prstGeom>
          <a:noFill/>
        </p:spPr>
        <p:txBody>
          <a:bodyPr wrap="square">
            <a:spAutoFit/>
          </a:bodyPr>
          <a:lstStyle/>
          <a:p>
            <a:pPr marL="91440" marR="182880">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Mát-xcơ-va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Nga.</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 marR="182880">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kịch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R="30480" algn="just">
              <a:lnSpc>
                <a:spcPct val="115000"/>
              </a:lnSpc>
              <a:spcAft>
                <a:spcPts val="12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1985.</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CE76B28A-9E79-4E12-A325-95E49E4B67E9}"/>
              </a:ext>
            </a:extLst>
          </p:cNvPr>
          <p:cNvSpPr txBox="1"/>
          <p:nvPr/>
        </p:nvSpPr>
        <p:spPr>
          <a:xfrm>
            <a:off x="1642820" y="414452"/>
            <a:ext cx="8973519" cy="954107"/>
          </a:xfrm>
          <a:prstGeom prst="rect">
            <a:avLst/>
          </a:prstGeom>
          <a:noFill/>
        </p:spPr>
        <p:txBody>
          <a:bodyPr wrap="square">
            <a:spAutoFit/>
          </a:bodyPr>
          <a:lstStyle/>
          <a:p>
            <a:pPr algn="ct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ÔN TẬP VĂN BẢN 3: GẤU CON CHÂN VÒNG KIỀNG</a:t>
            </a:r>
          </a:p>
          <a:p>
            <a:pPr algn="ct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 A U-XA-CHỐP)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7" name="Rectangle: Diagonal Corners Snipped 16">
            <a:extLst>
              <a:ext uri="{FF2B5EF4-FFF2-40B4-BE49-F238E27FC236}">
                <a16:creationId xmlns:a16="http://schemas.microsoft.com/office/drawing/2014/main" xmlns="" id="{C3DA7694-13D2-47AC-B8F4-C68DE44D1C90}"/>
              </a:ext>
            </a:extLst>
          </p:cNvPr>
          <p:cNvSpPr/>
          <p:nvPr/>
        </p:nvSpPr>
        <p:spPr>
          <a:xfrm>
            <a:off x="557939" y="3429000"/>
            <a:ext cx="2774197" cy="3157779"/>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xmlns="" id="{FDAACB58-79CF-4C79-B204-08AEF48441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398" y="3584387"/>
            <a:ext cx="2061275" cy="2844785"/>
          </a:xfrm>
          <a:prstGeom prst="rect">
            <a:avLst/>
          </a:prstGeom>
        </p:spPr>
      </p:pic>
      <p:sp>
        <p:nvSpPr>
          <p:cNvPr id="19" name="TextBox 18">
            <a:extLst>
              <a:ext uri="{FF2B5EF4-FFF2-40B4-BE49-F238E27FC236}">
                <a16:creationId xmlns:a16="http://schemas.microsoft.com/office/drawing/2014/main" xmlns="" id="{85BDB97C-2E92-4682-A086-3FD7FD0B0503}"/>
              </a:ext>
            </a:extLst>
          </p:cNvPr>
          <p:cNvSpPr txBox="1"/>
          <p:nvPr/>
        </p:nvSpPr>
        <p:spPr>
          <a:xfrm>
            <a:off x="338757" y="2359413"/>
            <a:ext cx="5273831" cy="556434"/>
          </a:xfrm>
          <a:prstGeom prst="rect">
            <a:avLst/>
          </a:prstGeom>
          <a:noFill/>
        </p:spPr>
        <p:txBody>
          <a:bodyPr wrap="square">
            <a:spAutoFit/>
          </a:bodyPr>
          <a:lstStyle/>
          <a:p>
            <a:pPr marR="548640" algn="just">
              <a:lnSpc>
                <a:spcPct val="115000"/>
              </a:lnSpc>
              <a:spcAft>
                <a:spcPts val="10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 TÁC GIẢ: U-XA-CHỐP</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093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1000" fill="hold"/>
                                        <p:tgtEl>
                                          <p:spTgt spid="16"/>
                                        </p:tgtEl>
                                        <p:attrNameLst>
                                          <p:attrName>ppt_w</p:attrName>
                                        </p:attrNameLst>
                                      </p:cBhvr>
                                      <p:tavLst>
                                        <p:tav tm="0">
                                          <p:val>
                                            <p:fltVal val="0"/>
                                          </p:val>
                                        </p:tav>
                                        <p:tav tm="100000">
                                          <p:val>
                                            <p:strVal val="#ppt_w"/>
                                          </p:val>
                                        </p:tav>
                                      </p:tavLst>
                                    </p:anim>
                                    <p:anim calcmode="lin" valueType="num">
                                      <p:cBhvr>
                                        <p:cTn id="30" dur="1000" fill="hold"/>
                                        <p:tgtEl>
                                          <p:spTgt spid="16"/>
                                        </p:tgtEl>
                                        <p:attrNameLst>
                                          <p:attrName>ppt_h</p:attrName>
                                        </p:attrNameLst>
                                      </p:cBhvr>
                                      <p:tavLst>
                                        <p:tav tm="0">
                                          <p:val>
                                            <p:fltVal val="0"/>
                                          </p:val>
                                        </p:tav>
                                        <p:tav tm="100000">
                                          <p:val>
                                            <p:strVal val="#ppt_h"/>
                                          </p:val>
                                        </p:tav>
                                      </p:tavLst>
                                    </p:anim>
                                    <p:anim calcmode="lin" valueType="num">
                                      <p:cBhvr>
                                        <p:cTn id="31" dur="1000" fill="hold"/>
                                        <p:tgtEl>
                                          <p:spTgt spid="16"/>
                                        </p:tgtEl>
                                        <p:attrNameLst>
                                          <p:attrName>style.rotation</p:attrName>
                                        </p:attrNameLst>
                                      </p:cBhvr>
                                      <p:tavLst>
                                        <p:tav tm="0">
                                          <p:val>
                                            <p:fltVal val="90"/>
                                          </p:val>
                                        </p:tav>
                                        <p:tav tm="100000">
                                          <p:val>
                                            <p:fltVal val="0"/>
                                          </p:val>
                                        </p:tav>
                                      </p:tavLst>
                                    </p:anim>
                                    <p:animEffect transition="in" filter="fade">
                                      <p:cBhvr>
                                        <p:cTn id="32" dur="1000"/>
                                        <p:tgtEl>
                                          <p:spTgt spid="16"/>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1000" fill="hold"/>
                                        <p:tgtEl>
                                          <p:spTgt spid="17"/>
                                        </p:tgtEl>
                                        <p:attrNameLst>
                                          <p:attrName>ppt_w</p:attrName>
                                        </p:attrNameLst>
                                      </p:cBhvr>
                                      <p:tavLst>
                                        <p:tav tm="0">
                                          <p:val>
                                            <p:fltVal val="0"/>
                                          </p:val>
                                        </p:tav>
                                        <p:tav tm="100000">
                                          <p:val>
                                            <p:strVal val="#ppt_w"/>
                                          </p:val>
                                        </p:tav>
                                      </p:tavLst>
                                    </p:anim>
                                    <p:anim calcmode="lin" valueType="num">
                                      <p:cBhvr>
                                        <p:cTn id="36" dur="1000" fill="hold"/>
                                        <p:tgtEl>
                                          <p:spTgt spid="17"/>
                                        </p:tgtEl>
                                        <p:attrNameLst>
                                          <p:attrName>ppt_h</p:attrName>
                                        </p:attrNameLst>
                                      </p:cBhvr>
                                      <p:tavLst>
                                        <p:tav tm="0">
                                          <p:val>
                                            <p:fltVal val="0"/>
                                          </p:val>
                                        </p:tav>
                                        <p:tav tm="100000">
                                          <p:val>
                                            <p:strVal val="#ppt_h"/>
                                          </p:val>
                                        </p:tav>
                                      </p:tavLst>
                                    </p:anim>
                                    <p:anim calcmode="lin" valueType="num">
                                      <p:cBhvr>
                                        <p:cTn id="37" dur="1000" fill="hold"/>
                                        <p:tgtEl>
                                          <p:spTgt spid="17"/>
                                        </p:tgtEl>
                                        <p:attrNameLst>
                                          <p:attrName>style.rotation</p:attrName>
                                        </p:attrNameLst>
                                      </p:cBhvr>
                                      <p:tavLst>
                                        <p:tav tm="0">
                                          <p:val>
                                            <p:fltVal val="90"/>
                                          </p:val>
                                        </p:tav>
                                        <p:tav tm="100000">
                                          <p:val>
                                            <p:fltVal val="0"/>
                                          </p:val>
                                        </p:tav>
                                      </p:tavLst>
                                    </p:anim>
                                    <p:animEffect transition="in" filter="fade">
                                      <p:cBhvr>
                                        <p:cTn id="38" dur="10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inVertical)">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arn(inVertical)">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2" grpId="0"/>
      <p:bldP spid="5" grpId="0"/>
      <p:bldP spid="17" grpId="0" animBg="1"/>
      <p:bldP spid="19"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05883FD3-5820-452F-BCF2-F9ECF2522FCD}"/>
              </a:ext>
            </a:extLst>
          </p:cNvPr>
          <p:cNvSpPr>
            <a:spLocks noChangeArrowheads="1"/>
          </p:cNvSpPr>
          <p:nvPr/>
        </p:nvSpPr>
        <p:spPr bwMode="auto">
          <a:xfrm>
            <a:off x="569029" y="560471"/>
            <a:ext cx="7674426" cy="62883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374074" y="1418053"/>
            <a:ext cx="11430000" cy="4879475"/>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F1A53855-1C07-44B8-910C-FF567A7C817D}"/>
              </a:ext>
            </a:extLst>
          </p:cNvPr>
          <p:cNvSpPr txBox="1"/>
          <p:nvPr/>
        </p:nvSpPr>
        <p:spPr>
          <a:xfrm>
            <a:off x="569028" y="624125"/>
            <a:ext cx="7674425" cy="483017"/>
          </a:xfrm>
          <a:prstGeom prst="rect">
            <a:avLst/>
          </a:prstGeom>
          <a:noFill/>
        </p:spPr>
        <p:txBody>
          <a:bodyPr wrap="square">
            <a:spAutoFit/>
          </a:bodyPr>
          <a:lstStyle/>
          <a:p>
            <a:pPr marL="30480" marR="30480" algn="just">
              <a:lnSpc>
                <a:spcPct val="115000"/>
              </a:lnSpc>
              <a:spcAft>
                <a:spcPts val="1200"/>
              </a:spcAf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II</a:t>
            </a:r>
            <a:r>
              <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a:t>
            </a: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GẤU CON CHÂN VÒNG KIỀNG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8C82F665-9A20-4955-9DFC-22D428BF8B8B}"/>
              </a:ext>
            </a:extLst>
          </p:cNvPr>
          <p:cNvSpPr txBox="1"/>
          <p:nvPr/>
        </p:nvSpPr>
        <p:spPr>
          <a:xfrm>
            <a:off x="387926" y="1727328"/>
            <a:ext cx="11817926" cy="3712619"/>
          </a:xfrm>
          <a:prstGeom prst="rect">
            <a:avLst/>
          </a:prstGeom>
          <a:noFill/>
        </p:spPr>
        <p:txBody>
          <a:bodyPr wrap="square">
            <a:spAutoFit/>
          </a:bodyPr>
          <a:lstStyle/>
          <a:p>
            <a:pPr>
              <a:lnSpc>
                <a:spcPct val="115000"/>
              </a:lnSpc>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5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chữ</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b="1"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PTBĐ</a:t>
            </a:r>
            <a:r>
              <a:rPr lang="en-US" sz="24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cảm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400" b="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3</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R="182880">
              <a:lnSpc>
                <a:spcPct val="115000"/>
              </a:lnSpc>
              <a:spcAft>
                <a:spcPts val="10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(5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nSpc>
                <a:spcPct val="115000"/>
              </a:lnSpc>
              <a:spcAft>
                <a:spcPts val="10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nSpc>
                <a:spcPct val="115000"/>
              </a:lnSpc>
              <a:spcAft>
                <a:spcPts val="10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148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arn(inVertical)">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barn(inVertical)">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barn(inVertical)">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barn(inVertical)">
                                      <p:cBhvr>
                                        <p:cTn id="38" dur="500"/>
                                        <p:tgtEl>
                                          <p:spTgt spid="7">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animEffect transition="in" filter="barn(inVertical)">
                                      <p:cBhvr>
                                        <p:cTn id="43" dur="500"/>
                                        <p:tgtEl>
                                          <p:spTgt spid="7">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7">
                                            <p:txEl>
                                              <p:pRg st="6" end="6"/>
                                            </p:txEl>
                                          </p:spTgt>
                                        </p:tgtEl>
                                        <p:attrNameLst>
                                          <p:attrName>style.visibility</p:attrName>
                                        </p:attrNameLst>
                                      </p:cBhvr>
                                      <p:to>
                                        <p:strVal val="visible"/>
                                      </p:to>
                                    </p:set>
                                    <p:animEffect transition="in" filter="barn(inVertical)">
                                      <p:cBhvr>
                                        <p:cTn id="48" dur="500"/>
                                        <p:tgtEl>
                                          <p:spTgt spid="7">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7">
                                            <p:txEl>
                                              <p:pRg st="7" end="7"/>
                                            </p:txEl>
                                          </p:spTgt>
                                        </p:tgtEl>
                                        <p:attrNameLst>
                                          <p:attrName>style.visibility</p:attrName>
                                        </p:attrNameLst>
                                      </p:cBhvr>
                                      <p:to>
                                        <p:strVal val="visible"/>
                                      </p:to>
                                    </p:set>
                                    <p:animEffect transition="in" filter="barn(inVertical)">
                                      <p:cBhvr>
                                        <p:cTn id="53"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7E55300D-1F5C-49B5-920E-3723609A532A}"/>
              </a:ext>
            </a:extLst>
          </p:cNvPr>
          <p:cNvSpPr>
            <a:spLocks noChangeArrowheads="1"/>
          </p:cNvSpPr>
          <p:nvPr/>
        </p:nvSpPr>
        <p:spPr bwMode="auto">
          <a:xfrm>
            <a:off x="356461" y="542441"/>
            <a:ext cx="11608231" cy="5563891"/>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C369BEEC-98DA-41D9-A40B-DD22C53CD766}"/>
              </a:ext>
            </a:extLst>
          </p:cNvPr>
          <p:cNvSpPr txBox="1"/>
          <p:nvPr/>
        </p:nvSpPr>
        <p:spPr>
          <a:xfrm>
            <a:off x="658411" y="726839"/>
            <a:ext cx="11306281" cy="5332998"/>
          </a:xfrm>
          <a:prstGeom prst="rect">
            <a:avLst/>
          </a:prstGeom>
          <a:noFill/>
        </p:spPr>
        <p:txBody>
          <a:bodyPr wrap="square">
            <a:spAutoFit/>
          </a:bodyPr>
          <a:lstStyle/>
          <a:p>
            <a:pPr marR="182880">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Đặc</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sắc</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nội</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dung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nghệ</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thuật</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Nghệ thuật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R="182880" algn="just">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R="182880" algn="just">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gũi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0480" marR="30480" algn="just">
              <a:lnSpc>
                <a:spcPct val="115000"/>
              </a:lnSpc>
              <a:spcAft>
                <a:spcPts val="1200"/>
              </a:spcAft>
            </a:pP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Nội dung</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khẳng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663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barn(inVertical)">
                                      <p:cBhvr>
                                        <p:cTn id="4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99FFF514-6F6A-4636-A702-FD21026C2197}"/>
              </a:ext>
            </a:extLst>
          </p:cNvPr>
          <p:cNvSpPr>
            <a:spLocks noChangeArrowheads="1"/>
          </p:cNvSpPr>
          <p:nvPr/>
        </p:nvSpPr>
        <p:spPr bwMode="auto">
          <a:xfrm>
            <a:off x="569031" y="497028"/>
            <a:ext cx="8435484" cy="62883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B5E19E4C-0613-41DD-853C-9105F3BEAA46}"/>
              </a:ext>
            </a:extLst>
          </p:cNvPr>
          <p:cNvSpPr>
            <a:spLocks noChangeArrowheads="1"/>
          </p:cNvSpPr>
          <p:nvPr/>
        </p:nvSpPr>
        <p:spPr bwMode="auto">
          <a:xfrm>
            <a:off x="211810" y="1412196"/>
            <a:ext cx="11768380" cy="5266108"/>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D2B8EF1D-EBFB-4713-9E49-255A8A3F60F8}"/>
              </a:ext>
            </a:extLst>
          </p:cNvPr>
          <p:cNvSpPr txBox="1"/>
          <p:nvPr/>
        </p:nvSpPr>
        <p:spPr>
          <a:xfrm>
            <a:off x="573435" y="546765"/>
            <a:ext cx="8225724" cy="548099"/>
          </a:xfrm>
          <a:prstGeom prst="rect">
            <a:avLst/>
          </a:prstGeom>
          <a:noFill/>
        </p:spPr>
        <p:txBody>
          <a:bodyPr wrap="square">
            <a:spAutoFit/>
          </a:bodyPr>
          <a:lstStyle/>
          <a:p>
            <a:pPr marL="457200">
              <a:lnSpc>
                <a:spcPct val="115000"/>
              </a:lnSpc>
              <a:spcAft>
                <a:spcPts val="1000"/>
              </a:spcAft>
            </a:pP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III. </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ĐỊNH HƯỚNG PHÂN TÍCH VĂN BẢN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3A5B1D4A-11FF-44C6-92FD-DEC4CE6D1EF1}"/>
              </a:ext>
            </a:extLst>
          </p:cNvPr>
          <p:cNvSpPr txBox="1"/>
          <p:nvPr/>
        </p:nvSpPr>
        <p:spPr>
          <a:xfrm>
            <a:off x="5180309" y="1412196"/>
            <a:ext cx="2630837" cy="548099"/>
          </a:xfrm>
          <a:prstGeom prst="rect">
            <a:avLst/>
          </a:prstGeom>
          <a:noFill/>
        </p:spPr>
        <p:txBody>
          <a:bodyPr wrap="square">
            <a:spAutoFit/>
          </a:bodyPr>
          <a:lstStyle/>
          <a:p>
            <a:pPr marL="457200">
              <a:lnSpc>
                <a:spcPct val="115000"/>
              </a:lnSpc>
              <a:spcAft>
                <a:spcPts val="10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Dàn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AC3D208B-BAA6-48A7-939C-5092822AA9AA}"/>
              </a:ext>
            </a:extLst>
          </p:cNvPr>
          <p:cNvSpPr txBox="1"/>
          <p:nvPr/>
        </p:nvSpPr>
        <p:spPr>
          <a:xfrm>
            <a:off x="501112" y="1774780"/>
            <a:ext cx="11623729" cy="4586192"/>
          </a:xfrm>
          <a:prstGeom prst="rect">
            <a:avLst/>
          </a:prstGeom>
          <a:noFill/>
        </p:spPr>
        <p:txBody>
          <a:bodyPr wrap="square">
            <a:spAutoFit/>
          </a:bodyPr>
          <a:lstStyle/>
          <a:p>
            <a:pPr marL="457200">
              <a:lnSpc>
                <a:spcPct val="150000"/>
              </a:lnSpc>
              <a:spcAft>
                <a:spcPts val="10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1.1.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50000"/>
              </a:lnSpc>
            </a:pPr>
            <a:r>
              <a:rPr lang="pt-BR"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phiến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hễ</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khiếm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khuyết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kẻ</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gở</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ghét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gũi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A.A U-</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(Nga)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gửi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gắm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309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9"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5502278A-5AA4-4FA2-8B38-8AC49B15DAC7}"/>
              </a:ext>
            </a:extLst>
          </p:cNvPr>
          <p:cNvSpPr>
            <a:spLocks noChangeArrowheads="1"/>
          </p:cNvSpPr>
          <p:nvPr/>
        </p:nvSpPr>
        <p:spPr bwMode="auto">
          <a:xfrm>
            <a:off x="569030" y="681925"/>
            <a:ext cx="11240678" cy="5610387"/>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8DD0A87A-6DD8-44A4-A424-3D388981357C}"/>
              </a:ext>
            </a:extLst>
          </p:cNvPr>
          <p:cNvSpPr txBox="1"/>
          <p:nvPr/>
        </p:nvSpPr>
        <p:spPr>
          <a:xfrm>
            <a:off x="763290" y="830237"/>
            <a:ext cx="11123908" cy="5313762"/>
          </a:xfrm>
          <a:prstGeom prst="rect">
            <a:avLst/>
          </a:prstGeom>
          <a:noFill/>
        </p:spPr>
        <p:txBody>
          <a:bodyPr wrap="square">
            <a:spAutoFit/>
          </a:bodyPr>
          <a:lstStyle/>
          <a:p>
            <a:pPr>
              <a:lnSpc>
                <a:spcPct val="150000"/>
              </a:lnSpc>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50000"/>
              </a:lnSpc>
              <a:spcAft>
                <a:spcPts val="100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B1: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50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Ban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khuyên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kia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929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E618D00-0153-4F1E-A98F-9FC179148E02}"/>
              </a:ext>
            </a:extLst>
          </p:cNvPr>
          <p:cNvSpPr>
            <a:spLocks noChangeArrowheads="1"/>
          </p:cNvSpPr>
          <p:nvPr/>
        </p:nvSpPr>
        <p:spPr bwMode="auto">
          <a:xfrm>
            <a:off x="569030" y="1007390"/>
            <a:ext cx="11318170" cy="5067946"/>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AF2E0264-43EF-4210-BAB1-9A5F0D5C57CC}"/>
              </a:ext>
            </a:extLst>
          </p:cNvPr>
          <p:cNvSpPr txBox="1"/>
          <p:nvPr/>
        </p:nvSpPr>
        <p:spPr>
          <a:xfrm>
            <a:off x="778031" y="1687265"/>
            <a:ext cx="10844939" cy="3708195"/>
          </a:xfrm>
          <a:prstGeom prst="rect">
            <a:avLst/>
          </a:prstGeom>
          <a:noFill/>
        </p:spPr>
        <p:txBody>
          <a:bodyPr wrap="square">
            <a:spAutoFit/>
          </a:bodyPr>
          <a:lstStyle/>
          <a:p>
            <a:pPr>
              <a:lnSpc>
                <a:spcPct val="150000"/>
              </a:lnSpc>
            </a:pPr>
            <a:r>
              <a:rPr lang="en-US" sz="2800" b="1" dirty="0">
                <a:solidFill>
                  <a:srgbClr val="000000"/>
                </a:solidFill>
                <a:effectLst/>
                <a:latin typeface="Times New Roman" panose="02020603050405020304" pitchFamily="18" charset="0"/>
                <a:ea typeface="Times New Roman" panose="02020603050405020304" pitchFamily="18" charset="0"/>
              </a:rPr>
              <a:t>B2: </a:t>
            </a:r>
            <a:r>
              <a:rPr lang="en-US" sz="2800" b="1" dirty="0" err="1">
                <a:solidFill>
                  <a:srgbClr val="000000"/>
                </a:solidFill>
                <a:effectLst/>
                <a:latin typeface="Times New Roman" panose="02020603050405020304" pitchFamily="18" charset="0"/>
                <a:ea typeface="Times New Roman" panose="02020603050405020304" pitchFamily="18" charset="0"/>
              </a:rPr>
              <a:t>Phân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tích</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nội</a:t>
            </a:r>
            <a:r>
              <a:rPr lang="en-US" sz="2800" b="1" dirty="0">
                <a:solidFill>
                  <a:srgbClr val="000000"/>
                </a:solidFill>
                <a:effectLst/>
                <a:latin typeface="Times New Roman" panose="02020603050405020304" pitchFamily="18" charset="0"/>
                <a:ea typeface="Times New Roman" panose="02020603050405020304" pitchFamily="18" charset="0"/>
              </a:rPr>
              <a:t> dung – </a:t>
            </a:r>
            <a:r>
              <a:rPr lang="en-US" sz="2800" b="1" dirty="0" err="1">
                <a:solidFill>
                  <a:srgbClr val="000000"/>
                </a:solidFill>
                <a:effectLst/>
                <a:latin typeface="Times New Roman" panose="02020603050405020304" pitchFamily="18" charset="0"/>
                <a:ea typeface="Times New Roman" panose="02020603050405020304" pitchFamily="18" charset="0"/>
              </a:rPr>
              <a:t>nghệ</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thuật</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văn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bản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theo</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luận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điểm</a:t>
            </a:r>
            <a:r>
              <a:rPr lang="en-US" sz="2800" b="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nSpc>
                <a:spcPct val="150000"/>
              </a:lnSpc>
              <a:spcAft>
                <a:spcPts val="1200"/>
              </a:spcAft>
            </a:pPr>
            <a:r>
              <a:rPr lang="en-US" sz="2800" b="1" dirty="0">
                <a:solidFill>
                  <a:srgbClr val="0070C0"/>
                </a:solidFill>
                <a:effectLst/>
                <a:latin typeface="Times New Roman" panose="02020603050405020304" pitchFamily="18" charset="0"/>
                <a:ea typeface="Times New Roman" panose="02020603050405020304" pitchFamily="18" charset="0"/>
              </a:rPr>
              <a:t>1. </a:t>
            </a:r>
            <a:r>
              <a:rPr lang="en-US" sz="2800" b="1" dirty="0" err="1">
                <a:solidFill>
                  <a:srgbClr val="0070C0"/>
                </a:solidFill>
                <a:effectLst/>
                <a:latin typeface="Times New Roman" panose="02020603050405020304" pitchFamily="18" charset="0"/>
                <a:ea typeface="Times New Roman" panose="02020603050405020304" pitchFamily="18" charset="0"/>
              </a:rPr>
              <a:t>Cách</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đối</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xử</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của</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các</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loài</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vật</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khác</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với</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gấu</a:t>
            </a:r>
            <a:r>
              <a:rPr lang="en-US" sz="2800" b="1" dirty="0">
                <a:solidFill>
                  <a:srgbClr val="0070C0"/>
                </a:solidFill>
                <a:effectLst/>
                <a:latin typeface="Times New Roman" panose="02020603050405020304" pitchFamily="18" charset="0"/>
                <a:ea typeface="Times New Roman" panose="02020603050405020304" pitchFamily="18" charset="0"/>
              </a:rPr>
              <a:t> con </a:t>
            </a:r>
            <a:r>
              <a:rPr lang="en-US" sz="2800" b="1" dirty="0" err="1">
                <a:solidFill>
                  <a:srgbClr val="0070C0"/>
                </a:solidFill>
                <a:effectLst/>
                <a:latin typeface="Times New Roman" panose="02020603050405020304" pitchFamily="18" charset="0"/>
                <a:ea typeface="Times New Roman" panose="02020603050405020304" pitchFamily="18" charset="0"/>
              </a:rPr>
              <a:t>chân</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vòng</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kiềng</a:t>
            </a:r>
            <a:endParaRPr lang="en-US" sz="2800" dirty="0">
              <a:effectLst/>
              <a:latin typeface="Times New Roman" panose="02020603050405020304" pitchFamily="18" charset="0"/>
              <a:ea typeface="Times New Roman" panose="02020603050405020304" pitchFamily="18" charset="0"/>
            </a:endParaRPr>
          </a:p>
          <a:p>
            <a:pPr>
              <a:lnSpc>
                <a:spcPct val="150000"/>
              </a:lnSpc>
              <a:spcAft>
                <a:spcPts val="1200"/>
              </a:spcAft>
            </a:pP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Tình</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huống</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gặp</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gỡ</a:t>
            </a:r>
            <a:r>
              <a:rPr lang="en-US" sz="2800" b="1" dirty="0">
                <a:solidFill>
                  <a:srgbClr val="0D0D0D"/>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Gấu</a:t>
            </a:r>
            <a:r>
              <a:rPr lang="en-US" sz="2800" dirty="0">
                <a:solidFill>
                  <a:srgbClr val="0D0D0D"/>
                </a:solidFill>
                <a:effectLst/>
                <a:latin typeface="Times New Roman" panose="02020603050405020304" pitchFamily="18" charset="0"/>
                <a:ea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rPr>
              <a:t>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dạo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rừng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nhỏ</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nhặt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quả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thông</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nhiên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bị</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quả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rụng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đầu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vấp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ngã</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0315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043BEF8-2AD7-4E06-85EC-AAEBEF6C1984}"/>
              </a:ext>
            </a:extLst>
          </p:cNvPr>
          <p:cNvSpPr>
            <a:spLocks noChangeArrowheads="1"/>
          </p:cNvSpPr>
          <p:nvPr/>
        </p:nvSpPr>
        <p:spPr bwMode="auto">
          <a:xfrm>
            <a:off x="569030" y="743919"/>
            <a:ext cx="11070197" cy="5532895"/>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3A172D36-A4D1-4842-8243-3FEE927C725E}"/>
              </a:ext>
            </a:extLst>
          </p:cNvPr>
          <p:cNvSpPr txBox="1"/>
          <p:nvPr/>
        </p:nvSpPr>
        <p:spPr>
          <a:xfrm>
            <a:off x="933015" y="788149"/>
            <a:ext cx="10689955" cy="5281702"/>
          </a:xfrm>
          <a:prstGeom prst="rect">
            <a:avLst/>
          </a:prstGeom>
          <a:noFill/>
        </p:spPr>
        <p:txBody>
          <a:bodyPr wrap="square">
            <a:spAutoFit/>
          </a:bodyPr>
          <a:lstStyle/>
          <a:p>
            <a:pPr>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Thái</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độ</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của</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các</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loài</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vật</a:t>
            </a:r>
            <a:r>
              <a:rPr lang="en-US" sz="2800" b="1"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rPr>
              <a:t>sáo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Hét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thật</a:t>
            </a:r>
            <a:r>
              <a:rPr lang="en-US" sz="2800" dirty="0">
                <a:solidFill>
                  <a:srgbClr val="0D0D0D"/>
                </a:solidFill>
                <a:effectLst/>
                <a:latin typeface="Times New Roman" panose="02020603050405020304" pitchFamily="18" charset="0"/>
                <a:ea typeface="Times New Roman" panose="02020603050405020304" pitchFamily="18" charset="0"/>
              </a:rPr>
              <a:t> to </a:t>
            </a:r>
            <a:r>
              <a:rPr lang="en-US" sz="2800" dirty="0" err="1">
                <a:solidFill>
                  <a:srgbClr val="0D0D0D"/>
                </a:solidFill>
                <a:effectLst/>
                <a:latin typeface="Times New Roman" panose="02020603050405020304" pitchFamily="18" charset="0"/>
                <a:ea typeface="Times New Roman" panose="02020603050405020304" pitchFamily="18" charset="0"/>
              </a:rPr>
              <a:t>trêu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chọc</a:t>
            </a:r>
            <a:r>
              <a:rPr lang="en-US" sz="2800" dirty="0">
                <a:solidFill>
                  <a:srgbClr val="0D0D0D"/>
                </a:solidFill>
                <a:effectLst/>
                <a:latin typeface="Times New Roman" panose="02020603050405020304" pitchFamily="18" charset="0"/>
                <a:ea typeface="Times New Roman" panose="02020603050405020304" pitchFamily="18" charset="0"/>
              </a:rPr>
              <a:t>. "Ê </a:t>
            </a:r>
            <a:r>
              <a:rPr lang="en-US" sz="2800" dirty="0" err="1">
                <a:solidFill>
                  <a:srgbClr val="0D0D0D"/>
                </a:solidFill>
                <a:effectLst/>
                <a:latin typeface="Times New Roman" panose="02020603050405020304" pitchFamily="18" charset="0"/>
                <a:ea typeface="Times New Roman" panose="02020603050405020304" pitchFamily="18" charset="0"/>
              </a:rPr>
              <a:t>gấu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vòng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kiềng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Giẫm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phải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đuôi</a:t>
            </a:r>
            <a:r>
              <a:rPr lang="en-US" sz="2800" dirty="0">
                <a:solidFill>
                  <a:srgbClr val="0D0D0D"/>
                </a:solidFill>
                <a:effectLst/>
                <a:latin typeface="Times New Roman" panose="02020603050405020304" pitchFamily="18" charset="0"/>
                <a:ea typeface="Times New Roman" panose="02020603050405020304" pitchFamily="18" charset="0"/>
              </a:rPr>
              <a:t> à </a:t>
            </a:r>
            <a:r>
              <a:rPr lang="en-US" sz="2800" dirty="0" err="1">
                <a:solidFill>
                  <a:srgbClr val="0D0D0D"/>
                </a:solidFill>
                <a:effectLst/>
                <a:latin typeface="Times New Roman" panose="02020603050405020304" pitchFamily="18" charset="0"/>
                <a:ea typeface="Times New Roman" panose="02020603050405020304" pitchFamily="18" charset="0"/>
              </a:rPr>
              <a:t>nhóc</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đàn</a:t>
            </a:r>
            <a:r>
              <a:rPr lang="en-US" sz="2800" dirty="0">
                <a:solidFill>
                  <a:srgbClr val="0D0D0D"/>
                </a:solidFill>
                <a:effectLst/>
                <a:latin typeface="Times New Roman" panose="02020603050405020304" pitchFamily="18" charset="0"/>
                <a:ea typeface="Times New Roman" panose="02020603050405020304" pitchFamily="18" charset="0"/>
              </a:rPr>
              <a:t> 5 con </a:t>
            </a:r>
            <a:r>
              <a:rPr lang="en-US" sz="2800" dirty="0" err="1">
                <a:solidFill>
                  <a:srgbClr val="0D0D0D"/>
                </a:solidFill>
                <a:effectLst/>
                <a:latin typeface="Times New Roman" panose="02020603050405020304" pitchFamily="18" charset="0"/>
                <a:ea typeface="Times New Roman" panose="02020603050405020304" pitchFamily="18" charset="0"/>
              </a:rPr>
              <a:t>thỏ</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Núp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bụi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hùa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theo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hét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thật</a:t>
            </a:r>
            <a:r>
              <a:rPr lang="en-US" sz="2800" dirty="0">
                <a:solidFill>
                  <a:srgbClr val="0D0D0D"/>
                </a:solidFill>
                <a:effectLst/>
                <a:latin typeface="Times New Roman" panose="02020603050405020304" pitchFamily="18" charset="0"/>
                <a:ea typeface="Times New Roman" panose="02020603050405020304" pitchFamily="18" charset="0"/>
              </a:rPr>
              <a:t> to "</a:t>
            </a:r>
            <a:r>
              <a:rPr lang="en-US" sz="2800" dirty="0" err="1">
                <a:solidFill>
                  <a:srgbClr val="0D0D0D"/>
                </a:solidFill>
                <a:effectLst/>
                <a:latin typeface="Times New Roman" panose="02020603050405020304" pitchFamily="18" charset="0"/>
                <a:ea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xấu</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Tất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đều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chê</a:t>
            </a:r>
            <a:r>
              <a:rPr lang="en-US" sz="2800" dirty="0">
                <a:solidFill>
                  <a:srgbClr val="0D0D0D"/>
                </a:solidFill>
                <a:effectLst/>
                <a:latin typeface="Times New Roman" panose="02020603050405020304" pitchFamily="18" charset="0"/>
                <a:ea typeface="Times New Roman" panose="02020603050405020304" pitchFamily="18" charset="0"/>
              </a:rPr>
              <a:t> bai "</a:t>
            </a:r>
            <a:r>
              <a:rPr lang="en-US" sz="2800" dirty="0" err="1">
                <a:solidFill>
                  <a:srgbClr val="0D0D0D"/>
                </a:solidFill>
                <a:effectLst/>
                <a:latin typeface="Times New Roman" panose="02020603050405020304" pitchFamily="18" charset="0"/>
                <a:ea typeface="Times New Roman" panose="02020603050405020304" pitchFamily="18" charset="0"/>
              </a:rPr>
              <a:t>Gấu</a:t>
            </a:r>
            <a:r>
              <a:rPr lang="en-US" sz="2800" dirty="0">
                <a:solidFill>
                  <a:srgbClr val="0D0D0D"/>
                </a:solidFill>
                <a:effectLst/>
                <a:latin typeface="Times New Roman" panose="02020603050405020304" pitchFamily="18" charset="0"/>
                <a:ea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vòng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kiềng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dạo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rừng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nhỏ</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Số</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lượng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chê</a:t>
            </a:r>
            <a:r>
              <a:rPr lang="en-US" sz="2800" dirty="0">
                <a:solidFill>
                  <a:srgbClr val="0D0D0D"/>
                </a:solidFill>
                <a:effectLst/>
                <a:latin typeface="Times New Roman" panose="02020603050405020304" pitchFamily="18" charset="0"/>
                <a:ea typeface="Times New Roman" panose="02020603050405020304" pitchFamily="18" charset="0"/>
              </a:rPr>
              <a:t> bai </a:t>
            </a:r>
            <a:r>
              <a:rPr lang="en-US" sz="2800" dirty="0" err="1">
                <a:solidFill>
                  <a:srgbClr val="0D0D0D"/>
                </a:solidFill>
                <a:effectLst/>
                <a:latin typeface="Times New Roman" panose="02020603050405020304" pitchFamily="18" charset="0"/>
                <a:ea typeface="Times New Roman" panose="02020603050405020304" pitchFamily="18" charset="0"/>
              </a:rPr>
              <a:t>tăng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dần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rPr>
              <a:t>sáo</a:t>
            </a:r>
            <a:r>
              <a:rPr lang="en-US" sz="2800" dirty="0">
                <a:solidFill>
                  <a:srgbClr val="0D0D0D"/>
                </a:solidFill>
                <a:effectLst/>
                <a:latin typeface="Times New Roman" panose="02020603050405020304" pitchFamily="18" charset="0"/>
                <a:ea typeface="Times New Roman" panose="02020603050405020304" pitchFamily="18" charset="0"/>
              </a:rPr>
              <a:t> → 5 con </a:t>
            </a:r>
            <a:r>
              <a:rPr lang="en-US" sz="2800" dirty="0" err="1">
                <a:solidFill>
                  <a:srgbClr val="0D0D0D"/>
                </a:solidFill>
                <a:effectLst/>
                <a:latin typeface="Times New Roman" panose="02020603050405020304" pitchFamily="18" charset="0"/>
                <a:ea typeface="Times New Roman" panose="02020603050405020304" pitchFamily="18" charset="0"/>
              </a:rPr>
              <a:t>thỏ</a:t>
            </a:r>
            <a:r>
              <a:rPr lang="en-US" sz="2800" dirty="0">
                <a:solidFill>
                  <a:srgbClr val="0D0D0D"/>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=&gt;</a:t>
            </a:r>
            <a:r>
              <a:rPr lang="en-US" sz="2800" dirty="0" err="1">
                <a:solidFill>
                  <a:srgbClr val="0D0D0D"/>
                </a:solidFill>
                <a:effectLst/>
                <a:latin typeface="Times New Roman" panose="02020603050405020304" pitchFamily="18" charset="0"/>
                <a:ea typeface="Times New Roman" panose="02020603050405020304" pitchFamily="18" charset="0"/>
              </a:rPr>
              <a:t>Điều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thấy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nếu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như</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suy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nghĩ</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ác</a:t>
            </a:r>
            <a:r>
              <a:rPr lang="en-US" sz="2800" dirty="0">
                <a:solidFill>
                  <a:srgbClr val="0D0D0D"/>
                </a:solidFill>
                <a:effectLst/>
                <a:latin typeface="Times New Roman" panose="02020603050405020304" pitchFamily="18" charset="0"/>
                <a:ea typeface="Times New Roman" panose="02020603050405020304" pitchFamily="18" charset="0"/>
              </a:rPr>
              <a:t> ý </a:t>
            </a:r>
            <a:r>
              <a:rPr lang="en-US" sz="2800" dirty="0" err="1">
                <a:solidFill>
                  <a:srgbClr val="0D0D0D"/>
                </a:solidFill>
                <a:effectLst/>
                <a:latin typeface="Times New Roman" panose="02020603050405020304" pitchFamily="18" charset="0"/>
                <a:ea typeface="Times New Roman" panose="02020603050405020304" pitchFamily="18" charset="0"/>
              </a:rPr>
              <a:t>thì</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sau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sẽ</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lan</a:t>
            </a:r>
            <a:r>
              <a:rPr lang="en-US" sz="2800" dirty="0">
                <a:solidFill>
                  <a:srgbClr val="0D0D0D"/>
                </a:solidFill>
                <a:effectLst/>
                <a:latin typeface="Times New Roman" panose="02020603050405020304" pitchFamily="18" charset="0"/>
                <a:ea typeface="Times New Roman" panose="02020603050405020304" pitchFamily="18" charset="0"/>
              </a:rPr>
              <a:t> ra </a:t>
            </a:r>
            <a:r>
              <a:rPr lang="en-US" sz="2800" dirty="0" err="1">
                <a:solidFill>
                  <a:srgbClr val="0D0D0D"/>
                </a:solidFill>
                <a:effectLst/>
                <a:latin typeface="Times New Roman" panose="02020603050405020304" pitchFamily="18" charset="0"/>
                <a:ea typeface="Times New Roman" panose="02020603050405020304" pitchFamily="18" charset="0"/>
              </a:rPr>
              <a:t>rất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nhiều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ác</a:t>
            </a:r>
            <a:r>
              <a:rPr lang="en-US" sz="2800" dirty="0">
                <a:solidFill>
                  <a:srgbClr val="0D0D0D"/>
                </a:solidFill>
                <a:effectLst/>
                <a:latin typeface="Times New Roman" panose="02020603050405020304" pitchFamily="18" charset="0"/>
                <a:ea typeface="Times New Roman" panose="02020603050405020304" pitchFamily="18" charset="0"/>
              </a:rPr>
              <a:t> ý </a:t>
            </a:r>
            <a:r>
              <a:rPr lang="en-US" sz="2800" dirty="0" err="1">
                <a:solidFill>
                  <a:srgbClr val="0D0D0D"/>
                </a:solidFill>
                <a:effectLst/>
                <a:latin typeface="Times New Roman" panose="02020603050405020304" pitchFamily="18" charset="0"/>
                <a:ea typeface="Times New Roman" panose="02020603050405020304" pitchFamily="18" charset="0"/>
              </a:rPr>
              <a:t>xuất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phát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điều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nhỏ</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nhất</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4144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B17B26B-E4E8-4D13-A0E2-42AB07FF760F}"/>
              </a:ext>
            </a:extLst>
          </p:cNvPr>
          <p:cNvSpPr>
            <a:spLocks noChangeArrowheads="1"/>
          </p:cNvSpPr>
          <p:nvPr/>
        </p:nvSpPr>
        <p:spPr bwMode="auto">
          <a:xfrm>
            <a:off x="569030" y="1115879"/>
            <a:ext cx="11116692" cy="5052446"/>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C56F08C-D83E-4716-8708-E0E7B0AE96A8}"/>
              </a:ext>
            </a:extLst>
          </p:cNvPr>
          <p:cNvSpPr txBox="1"/>
          <p:nvPr/>
        </p:nvSpPr>
        <p:spPr>
          <a:xfrm>
            <a:off x="677518" y="1651847"/>
            <a:ext cx="11116692" cy="3554306"/>
          </a:xfrm>
          <a:prstGeom prst="rect">
            <a:avLst/>
          </a:prstGeom>
          <a:noFill/>
        </p:spPr>
        <p:txBody>
          <a:bodyPr wrap="square">
            <a:spAutoFit/>
          </a:bodyPr>
          <a:lstStyle/>
          <a:p>
            <a:pPr marL="342900" lvl="0" indent="-342900">
              <a:lnSpc>
                <a:spcPct val="150000"/>
              </a:lnSpc>
              <a:spcAft>
                <a:spcPts val="1200"/>
              </a:spcAft>
              <a:buSzPts val="1400"/>
              <a:buFont typeface="Times New Roman" panose="02020603050405020304" pitchFamily="18" charset="0"/>
              <a:buChar char="-"/>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chấm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dư</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đùa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685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867905"/>
            <a:ext cx="11252189" cy="5300419"/>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79C7B8E1-BAC0-4676-A3A6-15EA2090B010}"/>
              </a:ext>
            </a:extLst>
          </p:cNvPr>
          <p:cNvSpPr txBox="1"/>
          <p:nvPr/>
        </p:nvSpPr>
        <p:spPr>
          <a:xfrm>
            <a:off x="751022" y="867905"/>
            <a:ext cx="11070197" cy="5000856"/>
          </a:xfrm>
          <a:prstGeom prst="rect">
            <a:avLst/>
          </a:prstGeom>
          <a:noFill/>
        </p:spPr>
        <p:txBody>
          <a:bodyPr wrap="square">
            <a:spAutoFit/>
          </a:bodyPr>
          <a:lstStyle/>
          <a:p>
            <a:pPr>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50000"/>
              </a:lnSpc>
              <a:spcAft>
                <a:spcPts val="1200"/>
              </a:spcAft>
              <a:buSzPts val="1400"/>
              <a:buFont typeface="Times New Roman" panose="02020603050405020304" pitchFamily="18" charset="0"/>
              <a:buChar char="-"/>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hùa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bai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50000"/>
              </a:lnSpc>
              <a:spcAft>
                <a:spcPts val="1200"/>
              </a:spcAft>
              <a:buSzPts val="1400"/>
              <a:buFont typeface="Times New Roman" panose="02020603050405020304" pitchFamily="18" charset="0"/>
              <a:buChar char="-"/>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cốt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thoả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bè</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khiếm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khuyết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473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569030" y="991893"/>
            <a:ext cx="11333668" cy="5036948"/>
          </a:xfrm>
          <a:prstGeom prst="roundRect">
            <a:avLst>
              <a:gd name="adj" fmla="val 16667"/>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F3CFC61-E5C5-4A9A-85C4-CF2CDEC80BA9}"/>
              </a:ext>
            </a:extLst>
          </p:cNvPr>
          <p:cNvSpPr txBox="1"/>
          <p:nvPr/>
        </p:nvSpPr>
        <p:spPr>
          <a:xfrm>
            <a:off x="996525" y="1283669"/>
            <a:ext cx="10906173" cy="4290662"/>
          </a:xfrm>
          <a:prstGeom prst="rect">
            <a:avLst/>
          </a:prstGeom>
          <a:noFill/>
        </p:spPr>
        <p:txBody>
          <a:bodyPr wrap="square">
            <a:spAutoFit/>
          </a:bodyPr>
          <a:lstStyle/>
          <a:p>
            <a:pPr>
              <a:lnSpc>
                <a:spcPct val="115000"/>
              </a:lnSpc>
              <a:spcAft>
                <a:spcPts val="10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pt-BR"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Đặc sắc về nội dung và nghệ thuật: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1386840" algn="l"/>
              </a:tabLst>
            </a:pP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1.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Nghệ</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thuật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1386840" algn="l"/>
              </a:tabLst>
            </a:pPr>
            <a:r>
              <a:rPr lang="pt-BR"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Thể thơ năm chữ, nhiều vần liền thích hợp với lối kể chuyện,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1386840" algn="l"/>
              </a:tabLst>
            </a:pPr>
            <a:r>
              <a:rPr lang="pt-BR"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Nhiều chi tiết giản dị, chân thực và cảm động.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1386840" algn="l"/>
              </a:tabLst>
            </a:pP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tabLst>
                <a:tab pos="216535"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Có</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sự</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 kết</a:t>
            </a:r>
            <a:r>
              <a:rPr lang="vi-VN" sz="2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hợp</a:t>
            </a:r>
            <a:r>
              <a:rPr lang="vi-VN" sz="2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kể </a:t>
            </a:r>
            <a:r>
              <a:rPr lang="vi-VN" sz="2800" spc="-10" dirty="0">
                <a:effectLst/>
                <a:latin typeface="Times New Roman" panose="02020603050405020304" pitchFamily="18" charset="0"/>
                <a:ea typeface="Calibri" panose="020F0502020204030204" pitchFamily="34" charset="0"/>
                <a:cs typeface="Times New Roman" panose="02020603050405020304" pitchFamily="18" charset="0"/>
              </a:rPr>
              <a:t>chuyện</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,miêu</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tả và</a:t>
            </a:r>
            <a:r>
              <a:rPr lang="vi-VN" sz="2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biểu</a:t>
            </a:r>
            <a:r>
              <a:rPr lang="vi-VN" sz="28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tabLst>
                <a:tab pos="216535"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Sử dụng nhiều biện pháp nghệ thuật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054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barn(inVertical)">
                                      <p:cBhvr>
                                        <p:cTn id="4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356461" y="681925"/>
            <a:ext cx="11406753" cy="5904855"/>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14AB5BC3-CCB6-4AD5-B9EC-2E8FB3A019BC}"/>
              </a:ext>
            </a:extLst>
          </p:cNvPr>
          <p:cNvSpPr txBox="1"/>
          <p:nvPr/>
        </p:nvSpPr>
        <p:spPr>
          <a:xfrm>
            <a:off x="685800" y="1044799"/>
            <a:ext cx="10937169" cy="5228932"/>
          </a:xfrm>
          <a:prstGeom prst="rect">
            <a:avLst/>
          </a:prstGeom>
          <a:noFill/>
        </p:spPr>
        <p:txBody>
          <a:bodyPr wrap="square">
            <a:spAutoFit/>
          </a:bodyPr>
          <a:lstStyle/>
          <a:p>
            <a:pPr>
              <a:lnSpc>
                <a:spcPct val="115000"/>
              </a:lnSpc>
              <a:spcAft>
                <a:spcPts val="1200"/>
              </a:spcAft>
            </a:pPr>
            <a:r>
              <a:rPr lang="en-US" sz="2400" b="1" dirty="0">
                <a:solidFill>
                  <a:srgbClr val="0070C0"/>
                </a:solidFill>
                <a:effectLst/>
                <a:latin typeface="Times New Roman" panose="02020603050405020304" pitchFamily="18" charset="0"/>
                <a:ea typeface="Times New Roman" panose="02020603050405020304" pitchFamily="18" charset="0"/>
              </a:rPr>
              <a:t>1. 2.  2. </a:t>
            </a:r>
            <a:r>
              <a:rPr lang="en-US" sz="2400" b="1" dirty="0" err="1">
                <a:solidFill>
                  <a:srgbClr val="0070C0"/>
                </a:solidFill>
                <a:effectLst/>
                <a:latin typeface="Times New Roman" panose="02020603050405020304" pitchFamily="18" charset="0"/>
                <a:ea typeface="Times New Roman" panose="02020603050405020304" pitchFamily="18" charset="0"/>
              </a:rPr>
              <a:t>Diễn</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biến</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tâm</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trạng</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của</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gấu</a:t>
            </a:r>
            <a:r>
              <a:rPr lang="en-US" sz="2400" b="1" dirty="0">
                <a:solidFill>
                  <a:srgbClr val="0070C0"/>
                </a:solidFill>
                <a:effectLst/>
                <a:latin typeface="Times New Roman" panose="02020603050405020304" pitchFamily="18" charset="0"/>
                <a:ea typeface="Times New Roman" panose="02020603050405020304" pitchFamily="18" charset="0"/>
              </a:rPr>
              <a:t> con </a:t>
            </a:r>
            <a:r>
              <a:rPr lang="en-US" sz="2400" b="1" dirty="0" err="1">
                <a:solidFill>
                  <a:srgbClr val="0070C0"/>
                </a:solidFill>
                <a:effectLst/>
                <a:latin typeface="Times New Roman" panose="02020603050405020304" pitchFamily="18" charset="0"/>
                <a:ea typeface="Times New Roman" panose="02020603050405020304" pitchFamily="18" charset="0"/>
              </a:rPr>
              <a:t>chân</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vòng</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kiềng</a:t>
            </a:r>
            <a:endParaRPr lang="en-US" sz="24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2400" b="1" dirty="0">
                <a:solidFill>
                  <a:srgbClr val="0D0D0D"/>
                </a:solidFill>
                <a:effectLst/>
                <a:latin typeface="Times New Roman" panose="02020603050405020304" pitchFamily="18" charset="0"/>
                <a:ea typeface="Times New Roman" panose="02020603050405020304" pitchFamily="18" charset="0"/>
              </a:rPr>
              <a:t>- Khi </a:t>
            </a:r>
            <a:r>
              <a:rPr lang="en-US" sz="2400" b="1" dirty="0" err="1">
                <a:solidFill>
                  <a:srgbClr val="0D0D0D"/>
                </a:solidFill>
                <a:effectLst/>
                <a:latin typeface="Times New Roman" panose="02020603050405020304" pitchFamily="18" charset="0"/>
                <a:ea typeface="Times New Roman" panose="02020603050405020304" pitchFamily="18" charset="0"/>
              </a:rPr>
              <a:t>vừa</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đi</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dạo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rất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vui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vẻ</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yêu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Hát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líu</a:t>
            </a:r>
            <a:r>
              <a:rPr lang="en-US" sz="2400" dirty="0">
                <a:solidFill>
                  <a:srgbClr val="0D0D0D"/>
                </a:solidFill>
                <a:effectLst/>
                <a:latin typeface="Times New Roman" panose="02020603050405020304" pitchFamily="18" charset="0"/>
                <a:ea typeface="Times New Roman" panose="02020603050405020304" pitchFamily="18" charset="0"/>
              </a:rPr>
              <a:t> lo, </a:t>
            </a:r>
            <a:r>
              <a:rPr lang="en-US" sz="2400" dirty="0" err="1">
                <a:solidFill>
                  <a:srgbClr val="0D0D0D"/>
                </a:solidFill>
                <a:effectLst/>
                <a:latin typeface="Times New Roman" panose="02020603050405020304" pitchFamily="18" charset="0"/>
                <a:ea typeface="Times New Roman" panose="02020603050405020304" pitchFamily="18" charset="0"/>
              </a:rPr>
              <a:t>líu</a:t>
            </a:r>
            <a:r>
              <a:rPr lang="en-US" sz="2400" dirty="0">
                <a:solidFill>
                  <a:srgbClr val="0D0D0D"/>
                </a:solidFill>
                <a:effectLst/>
                <a:latin typeface="Times New Roman" panose="02020603050405020304" pitchFamily="18" charset="0"/>
                <a:ea typeface="Times New Roman" panose="02020603050405020304" pitchFamily="18" charset="0"/>
              </a:rPr>
              <a:t> lo." → </a:t>
            </a:r>
            <a:r>
              <a:rPr lang="en-US" sz="2400" dirty="0" err="1">
                <a:solidFill>
                  <a:srgbClr val="0D0D0D"/>
                </a:solidFill>
                <a:effectLst/>
                <a:latin typeface="Times New Roman" panose="02020603050405020304" pitchFamily="18" charset="0"/>
                <a:ea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láy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điệp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hiện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hồn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nhiên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yêu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gấu</a:t>
            </a:r>
            <a:r>
              <a:rPr lang="en-US" sz="2400" dirty="0">
                <a:solidFill>
                  <a:srgbClr val="0D0D0D"/>
                </a:solidFill>
                <a:effectLst/>
                <a:latin typeface="Times New Roman" panose="02020603050405020304" pitchFamily="18" charset="0"/>
                <a:ea typeface="Times New Roman" panose="02020603050405020304" pitchFamily="18" charset="0"/>
              </a:rPr>
              <a:t> con.</a:t>
            </a:r>
            <a:endParaRPr lang="en-US" sz="24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b="1" dirty="0">
                <a:solidFill>
                  <a:srgbClr val="0D0D0D"/>
                </a:solidFill>
                <a:effectLst/>
                <a:latin typeface="Times New Roman" panose="02020603050405020304" pitchFamily="18" charset="0"/>
                <a:ea typeface="Times New Roman" panose="02020603050405020304" pitchFamily="18" charset="0"/>
              </a:rPr>
              <a:t>Khi </a:t>
            </a:r>
            <a:r>
              <a:rPr lang="en-US" sz="2400" b="1" dirty="0" err="1">
                <a:solidFill>
                  <a:srgbClr val="0D0D0D"/>
                </a:solidFill>
                <a:effectLst/>
                <a:latin typeface="Times New Roman" panose="02020603050405020304" pitchFamily="18" charset="0"/>
                <a:ea typeface="Times New Roman" panose="02020603050405020304" pitchFamily="18" charset="0"/>
              </a:rPr>
              <a:t>gặp</a:t>
            </a:r>
            <a:r>
              <a:rPr lang="en-US" sz="2400" b="1" dirty="0">
                <a:solidFill>
                  <a:srgbClr val="0D0D0D"/>
                </a:solidFill>
                <a:effectLst/>
                <a:latin typeface="Times New Roman" panose="02020603050405020304" pitchFamily="18" charset="0"/>
                <a:ea typeface="Times New Roman" panose="02020603050405020304" pitchFamily="18" charset="0"/>
              </a:rPr>
              <a:t> tai </a:t>
            </a:r>
            <a:r>
              <a:rPr lang="en-US" sz="2400" b="1" dirty="0" err="1">
                <a:solidFill>
                  <a:srgbClr val="0D0D0D"/>
                </a:solidFill>
                <a:effectLst/>
                <a:latin typeface="Times New Roman" panose="02020603050405020304" pitchFamily="18" charset="0"/>
                <a:ea typeface="Times New Roman" panose="02020603050405020304" pitchFamily="18" charset="0"/>
              </a:rPr>
              <a:t>nạn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luống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cuống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vướng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ngã</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nghe</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bộp</a:t>
            </a:r>
            <a:r>
              <a:rPr lang="en-US" sz="2400" dirty="0">
                <a:solidFill>
                  <a:srgbClr val="0D0D0D"/>
                </a:solidFill>
                <a:effectLst/>
                <a:latin typeface="Times New Roman" panose="02020603050405020304" pitchFamily="18" charset="0"/>
                <a:ea typeface="Times New Roman" panose="02020603050405020304" pitchFamily="18" charset="0"/>
              </a:rPr>
              <a:t>" → </a:t>
            </a:r>
            <a:r>
              <a:rPr lang="en-US" sz="2400" dirty="0" err="1">
                <a:solidFill>
                  <a:srgbClr val="0D0D0D"/>
                </a:solidFill>
                <a:effectLst/>
                <a:latin typeface="Times New Roman" panose="02020603050405020304" pitchFamily="18" charset="0"/>
                <a:ea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láy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hiện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luống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cuống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bối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rối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chú</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gấu</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b="1" dirty="0">
                <a:solidFill>
                  <a:srgbClr val="0D0D0D"/>
                </a:solidFill>
                <a:effectLst/>
                <a:latin typeface="Times New Roman" panose="02020603050405020304" pitchFamily="18" charset="0"/>
                <a:ea typeface="Times New Roman" panose="02020603050405020304" pitchFamily="18" charset="0"/>
              </a:rPr>
              <a:t>Khi </a:t>
            </a:r>
            <a:r>
              <a:rPr lang="en-US" sz="2400" b="1" dirty="0" err="1">
                <a:solidFill>
                  <a:srgbClr val="0D0D0D"/>
                </a:solidFill>
                <a:effectLst/>
                <a:latin typeface="Times New Roman" panose="02020603050405020304" pitchFamily="18" charset="0"/>
                <a:ea typeface="Times New Roman" panose="02020603050405020304" pitchFamily="18" charset="0"/>
              </a:rPr>
              <a:t>bị</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trêu</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chọc</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về</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ngoại</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hình</a:t>
            </a:r>
            <a:r>
              <a:rPr lang="en-US" sz="2400" b="1" dirty="0">
                <a:solidFill>
                  <a:srgbClr val="0D0D0D"/>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Chạy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mách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mẹ</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Vòng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kiềng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thật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xấu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hổ</a:t>
            </a:r>
            <a:r>
              <a:rPr lang="en-US" sz="2400" dirty="0">
                <a:solidFill>
                  <a:srgbClr val="0D0D0D"/>
                </a:solidFill>
                <a:effectLst/>
                <a:latin typeface="Times New Roman" panose="02020603050405020304" pitchFamily="18" charset="0"/>
                <a:ea typeface="Times New Roman" panose="02020603050405020304" pitchFamily="18" charset="0"/>
              </a:rPr>
              <a:t>/ Con </a:t>
            </a:r>
            <a:r>
              <a:rPr lang="en-US" sz="2400" dirty="0" err="1">
                <a:solidFill>
                  <a:srgbClr val="0D0D0D"/>
                </a:solidFill>
                <a:effectLst/>
                <a:latin typeface="Times New Roman" panose="02020603050405020304" pitchFamily="18" charset="0"/>
                <a:ea typeface="Times New Roman" panose="02020603050405020304" pitchFamily="18" charset="0"/>
              </a:rPr>
              <a:t>thà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chết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còn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hơn</a:t>
            </a:r>
            <a:r>
              <a:rPr lang="en-US" sz="2400" dirty="0">
                <a:solidFill>
                  <a:srgbClr val="0D0D0D"/>
                </a:solidFill>
                <a:effectLst/>
                <a:latin typeface="Times New Roman" panose="02020603050405020304" pitchFamily="18" charset="0"/>
                <a:ea typeface="Times New Roman" panose="02020603050405020304" pitchFamily="18" charset="0"/>
              </a:rPr>
              <a:t>" → </a:t>
            </a:r>
            <a:r>
              <a:rPr lang="en-US" sz="2400" dirty="0" err="1">
                <a:solidFill>
                  <a:srgbClr val="0D0D0D"/>
                </a:solidFill>
                <a:effectLst/>
                <a:latin typeface="Times New Roman" panose="02020603050405020304" pitchFamily="18" charset="0"/>
                <a:ea typeface="Times New Roman" panose="02020603050405020304" pitchFamily="18" charset="0"/>
              </a:rPr>
              <a:t>Chạy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tình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thương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yêu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đình</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Nấp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sau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tủ</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tủi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khóc</a:t>
            </a:r>
            <a:r>
              <a:rPr lang="en-US" sz="2400" dirty="0">
                <a:solidFill>
                  <a:srgbClr val="0D0D0D"/>
                </a:solidFill>
                <a:effectLst/>
                <a:latin typeface="Times New Roman" panose="02020603050405020304" pitchFamily="18" charset="0"/>
                <a:ea typeface="Times New Roman" panose="02020603050405020304" pitchFamily="18" charset="0"/>
              </a:rPr>
              <a:t> to "</a:t>
            </a:r>
            <a:r>
              <a:rPr lang="en-US" sz="2400" dirty="0" err="1">
                <a:solidFill>
                  <a:srgbClr val="0D0D0D"/>
                </a:solidFill>
                <a:effectLst/>
                <a:latin typeface="Times New Roman" panose="02020603050405020304" pitchFamily="18" charset="0"/>
                <a:ea typeface="Times New Roman" panose="02020603050405020304" pitchFamily="18" charset="0"/>
              </a:rPr>
              <a:t>Cả</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rừng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này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chê</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vòng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kiềng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xấu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xấu</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tủi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uất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ức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xấu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hổ</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gấu</a:t>
            </a:r>
            <a:r>
              <a:rPr lang="en-US" sz="2400" dirty="0">
                <a:solidFill>
                  <a:srgbClr val="0D0D0D"/>
                </a:solidFill>
                <a:effectLst/>
                <a:latin typeface="Times New Roman" panose="02020603050405020304" pitchFamily="18" charset="0"/>
                <a:ea typeface="Times New Roman" panose="02020603050405020304" pitchFamily="18" charset="0"/>
              </a:rPr>
              <a:t> con </a:t>
            </a:r>
            <a:r>
              <a:rPr lang="en-US" sz="2400" dirty="0" err="1">
                <a:solidFill>
                  <a:srgbClr val="0D0D0D"/>
                </a:solidFill>
                <a:effectLst/>
                <a:latin typeface="Times New Roman" panose="02020603050405020304" pitchFamily="18" charset="0"/>
                <a:ea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ngoại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hình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mình</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47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barn(inVertical)">
                                      <p:cBhvr>
                                        <p:cTn id="4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569030" y="883403"/>
            <a:ext cx="11101194" cy="4959457"/>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A6205AE8-990A-45DF-8FD2-AE8D7AD0D3C6}"/>
              </a:ext>
            </a:extLst>
          </p:cNvPr>
          <p:cNvSpPr txBox="1"/>
          <p:nvPr/>
        </p:nvSpPr>
        <p:spPr>
          <a:xfrm>
            <a:off x="569030" y="1320392"/>
            <a:ext cx="11053940" cy="4085477"/>
          </a:xfrm>
          <a:prstGeom prst="rect">
            <a:avLst/>
          </a:prstGeom>
          <a:noFill/>
        </p:spPr>
        <p:txBody>
          <a:bodyPr wrap="square">
            <a:spAutoFit/>
          </a:bodyPr>
          <a:lstStyle/>
          <a:p>
            <a:pPr>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khuyên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nhủ</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khuyên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nhủ</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Khen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giỏi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đấy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424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7E55300D-1F5C-49B5-920E-3723609A532A}"/>
              </a:ext>
            </a:extLst>
          </p:cNvPr>
          <p:cNvSpPr>
            <a:spLocks noChangeArrowheads="1"/>
          </p:cNvSpPr>
          <p:nvPr/>
        </p:nvSpPr>
        <p:spPr bwMode="auto">
          <a:xfrm>
            <a:off x="433953" y="619933"/>
            <a:ext cx="11360257" cy="592035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4D634EFF-D4B1-4282-AE4C-DC7CE119BFE2}"/>
              </a:ext>
            </a:extLst>
          </p:cNvPr>
          <p:cNvSpPr txBox="1"/>
          <p:nvPr/>
        </p:nvSpPr>
        <p:spPr>
          <a:xfrm>
            <a:off x="794289" y="735892"/>
            <a:ext cx="10828681" cy="5525423"/>
          </a:xfrm>
          <a:prstGeom prst="rect">
            <a:avLst/>
          </a:prstGeom>
          <a:noFill/>
        </p:spPr>
        <p:txBody>
          <a:bodyPr wrap="square">
            <a:spAutoFit/>
          </a:bodyPr>
          <a:lstStyle/>
          <a:p>
            <a:pPr>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khuyên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nhủ</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ngay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bánh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hãnh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hét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to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Ta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dạo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phê</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rằng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946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barn(inVertical)">
                                      <p:cBhvr>
                                        <p:cTn id="40" dur="500"/>
                                        <p:tgtEl>
                                          <p:spTgt spid="5">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animEffect transition="in" filter="barn(inVertical)">
                                      <p:cBhvr>
                                        <p:cTn id="45"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B5E19E4C-0613-41DD-853C-9105F3BEAA46}"/>
              </a:ext>
            </a:extLst>
          </p:cNvPr>
          <p:cNvSpPr>
            <a:spLocks noChangeArrowheads="1"/>
          </p:cNvSpPr>
          <p:nvPr/>
        </p:nvSpPr>
        <p:spPr bwMode="auto">
          <a:xfrm>
            <a:off x="569030" y="1596324"/>
            <a:ext cx="10915214" cy="3688597"/>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FFBF3ABE-DF63-43B0-9A7C-21474F2CA0D1}"/>
              </a:ext>
            </a:extLst>
          </p:cNvPr>
          <p:cNvSpPr txBox="1"/>
          <p:nvPr/>
        </p:nvSpPr>
        <p:spPr>
          <a:xfrm>
            <a:off x="707756" y="2140522"/>
            <a:ext cx="10776488" cy="2600199"/>
          </a:xfrm>
          <a:prstGeom prst="rect">
            <a:avLst/>
          </a:prstGeom>
          <a:noFill/>
        </p:spPr>
        <p:txBody>
          <a:bodyPr wrap="square">
            <a:spAutoFit/>
          </a:bodyPr>
          <a:lstStyle/>
          <a:p>
            <a:pPr algn="just">
              <a:lnSpc>
                <a:spcPct val="150000"/>
              </a:lnSpc>
            </a:pPr>
            <a:r>
              <a:rPr lang="en-US" sz="2800" b="1" dirty="0">
                <a:solidFill>
                  <a:srgbClr val="000000"/>
                </a:solidFill>
                <a:effectLst/>
                <a:latin typeface="Times New Roman" panose="02020603050405020304" pitchFamily="18" charset="0"/>
                <a:ea typeface="Times New Roman" panose="02020603050405020304" pitchFamily="18" charset="0"/>
                <a:sym typeface="Wingdings" panose="05000000000000000000" pitchFamily="2" charset="2"/>
              </a:rPr>
              <a:t></a:t>
            </a:r>
            <a:r>
              <a:rPr lang="en-US" sz="2800" b="1" dirty="0" err="1">
                <a:solidFill>
                  <a:srgbClr val="000000"/>
                </a:solidFill>
                <a:effectLst/>
                <a:latin typeface="Times New Roman" panose="02020603050405020304" pitchFamily="18" charset="0"/>
                <a:ea typeface="Times New Roman" panose="02020603050405020304" pitchFamily="18" charset="0"/>
              </a:rPr>
              <a:t>Nhận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xét</a:t>
            </a:r>
            <a:r>
              <a:rPr lang="en-US" sz="2800" b="1"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101600" algn="just">
              <a:lnSpc>
                <a:spcPct val="150000"/>
              </a:lnSpc>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thương</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gấu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rPr>
              <a:t> tin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ngoại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rPr>
              <a:t> ra </a:t>
            </a:r>
            <a:r>
              <a:rPr lang="en-US" sz="2800" dirty="0" err="1">
                <a:solidFill>
                  <a:srgbClr val="000000"/>
                </a:solidFill>
                <a:effectLst/>
                <a:latin typeface="Times New Roman" panose="02020603050405020304" pitchFamily="18" charset="0"/>
                <a:ea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nét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biệt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chính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2552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418054"/>
            <a:ext cx="11240678" cy="428532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7258B08D-826C-4CBD-803A-AADCB95CCDDE}"/>
              </a:ext>
            </a:extLst>
          </p:cNvPr>
          <p:cNvSpPr txBox="1"/>
          <p:nvPr/>
        </p:nvSpPr>
        <p:spPr>
          <a:xfrm>
            <a:off x="701299" y="2132375"/>
            <a:ext cx="11108409" cy="2856679"/>
          </a:xfrm>
          <a:prstGeom prst="rect">
            <a:avLst/>
          </a:prstGeom>
          <a:noFill/>
        </p:spPr>
        <p:txBody>
          <a:bodyPr wrap="square">
            <a:spAutoFit/>
          </a:bodyPr>
          <a:lstStyle/>
          <a:p>
            <a:pPr>
              <a:lnSpc>
                <a:spcPct val="150000"/>
              </a:lnSpc>
              <a:spcAft>
                <a:spcPts val="1000"/>
              </a:spcAft>
            </a:pP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1.2.3.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ra qua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bai,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coi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quý</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242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569030" y="1053885"/>
            <a:ext cx="11209682" cy="4928461"/>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9A2FE3C1-CC00-446C-8ADA-3EB401CF3600}"/>
              </a:ext>
            </a:extLst>
          </p:cNvPr>
          <p:cNvSpPr txBox="1"/>
          <p:nvPr/>
        </p:nvSpPr>
        <p:spPr>
          <a:xfrm>
            <a:off x="724772" y="1225436"/>
            <a:ext cx="11053940" cy="4585358"/>
          </a:xfrm>
          <a:prstGeom prst="rect">
            <a:avLst/>
          </a:prstGeom>
          <a:noFill/>
        </p:spPr>
        <p:txBody>
          <a:bodyPr wrap="square">
            <a:spAutoFit/>
          </a:bodyPr>
          <a:lstStyle/>
          <a:p>
            <a:pPr>
              <a:lnSpc>
                <a:spcPct val="150000"/>
              </a:lnSpc>
              <a:spcAft>
                <a:spcPts val="1000"/>
              </a:spcAf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1.3.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quát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30480" algn="just">
              <a:lnSpc>
                <a:spcPct val="150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50000"/>
              </a:lnSpc>
              <a:spcAft>
                <a:spcPts val="1200"/>
              </a:spcAft>
            </a:pPr>
            <a:r>
              <a:rPr lang="vi-VN"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 thuật</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50000"/>
              </a:lnSpc>
              <a:spcAft>
                <a:spcPts val="10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50000"/>
              </a:lnSpc>
              <a:spcAft>
                <a:spcPts val="10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50000"/>
              </a:lnSpc>
              <a:spcAft>
                <a:spcPts val="10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gũi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370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569030" y="1224366"/>
            <a:ext cx="11054699" cy="4680488"/>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5DDE898A-92F2-4EF1-A771-8F88D4C7C61D}"/>
              </a:ext>
            </a:extLst>
          </p:cNvPr>
          <p:cNvSpPr txBox="1"/>
          <p:nvPr/>
        </p:nvSpPr>
        <p:spPr>
          <a:xfrm>
            <a:off x="568271" y="1748710"/>
            <a:ext cx="11054698" cy="3554306"/>
          </a:xfrm>
          <a:prstGeom prst="rect">
            <a:avLst/>
          </a:prstGeom>
          <a:noFill/>
        </p:spPr>
        <p:txBody>
          <a:bodyPr wrap="square">
            <a:spAutoFit/>
          </a:bodyPr>
          <a:lstStyle/>
          <a:p>
            <a:pPr marL="30480" marR="30480" algn="just">
              <a:lnSpc>
                <a:spcPct val="150000"/>
              </a:lnSpc>
              <a:spcAft>
                <a:spcPts val="1200"/>
              </a:spcAft>
            </a:pPr>
            <a:r>
              <a:rPr lang="vi-VN"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 dung</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50000"/>
              </a:lnSpc>
              <a:spcAft>
                <a:spcPts val="12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khẳng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50000"/>
              </a:lnSpc>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828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064C14D9-54C1-4BD1-87BB-926CC688574A}"/>
              </a:ext>
            </a:extLst>
          </p:cNvPr>
          <p:cNvSpPr>
            <a:spLocks noChangeArrowheads="1"/>
          </p:cNvSpPr>
          <p:nvPr/>
        </p:nvSpPr>
        <p:spPr bwMode="auto">
          <a:xfrm>
            <a:off x="5175889" y="195845"/>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569031" y="1523556"/>
            <a:ext cx="11116692" cy="5138600"/>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341D3129-A138-452C-B030-ED2C9DA70B88}"/>
              </a:ext>
            </a:extLst>
          </p:cNvPr>
          <p:cNvSpPr txBox="1"/>
          <p:nvPr/>
        </p:nvSpPr>
        <p:spPr>
          <a:xfrm>
            <a:off x="5311317" y="242339"/>
            <a:ext cx="3049628" cy="523220"/>
          </a:xfrm>
          <a:prstGeom prst="rect">
            <a:avLst/>
          </a:prstGeom>
          <a:noFill/>
        </p:spPr>
        <p:txBody>
          <a:bodyPr wrap="square">
            <a:spAutoFit/>
          </a:bodyPr>
          <a:lstStyle/>
          <a:p>
            <a:r>
              <a:rPr lang="en-US" sz="2800" b="1" dirty="0">
                <a:solidFill>
                  <a:srgbClr val="FF0000"/>
                </a:solidFill>
                <a:effectLst/>
                <a:latin typeface="Times New Roman" panose="02020603050405020304" pitchFamily="18" charset="0"/>
                <a:ea typeface="Times New Roman" panose="02020603050405020304" pitchFamily="18" charset="0"/>
              </a:rPr>
              <a:t>IV. LUYỆN TẬP </a:t>
            </a:r>
            <a:endParaRPr lang="en-US" sz="2800" dirty="0"/>
          </a:p>
        </p:txBody>
      </p:sp>
      <p:sp>
        <p:nvSpPr>
          <p:cNvPr id="7" name="TextBox 6">
            <a:extLst>
              <a:ext uri="{FF2B5EF4-FFF2-40B4-BE49-F238E27FC236}">
                <a16:creationId xmlns:a16="http://schemas.microsoft.com/office/drawing/2014/main" xmlns="" id="{44B71B96-189C-41A3-8EBF-AC6D8AA4255A}"/>
              </a:ext>
            </a:extLst>
          </p:cNvPr>
          <p:cNvSpPr txBox="1"/>
          <p:nvPr/>
        </p:nvSpPr>
        <p:spPr>
          <a:xfrm>
            <a:off x="460542" y="895899"/>
            <a:ext cx="6114080" cy="556434"/>
          </a:xfrm>
          <a:prstGeom prst="rect">
            <a:avLst/>
          </a:prstGeom>
          <a:noFill/>
        </p:spPr>
        <p:txBody>
          <a:bodyPr wrap="square">
            <a:spAutoFit/>
          </a:bodyPr>
          <a:lstStyle/>
          <a:p>
            <a:pPr algn="just">
              <a:lnSpc>
                <a:spcPct val="115000"/>
              </a:lnSpc>
              <a:spcAft>
                <a:spcPts val="10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DẠNG 1: THỰC HÀNH ĐỌC HIỂU</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46917D2A-A4E2-4252-B00D-360C265169AF}"/>
              </a:ext>
            </a:extLst>
          </p:cNvPr>
          <p:cNvSpPr txBox="1"/>
          <p:nvPr/>
        </p:nvSpPr>
        <p:spPr>
          <a:xfrm>
            <a:off x="1082217" y="1594777"/>
            <a:ext cx="8458199" cy="556434"/>
          </a:xfrm>
          <a:prstGeom prst="rect">
            <a:avLst/>
          </a:prstGeom>
          <a:noFill/>
        </p:spPr>
        <p:txBody>
          <a:bodyPr wrap="square">
            <a:spAutoFit/>
          </a:bodyPr>
          <a:lstStyle/>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01:</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B7206C1B-57B5-4BB2-B3CA-411A8892915F}"/>
              </a:ext>
            </a:extLst>
          </p:cNvPr>
          <p:cNvSpPr txBox="1"/>
          <p:nvPr/>
        </p:nvSpPr>
        <p:spPr>
          <a:xfrm>
            <a:off x="2902058" y="2150953"/>
            <a:ext cx="6114080" cy="5513945"/>
          </a:xfrm>
          <a:prstGeom prst="rect">
            <a:avLst/>
          </a:prstGeom>
          <a:noFill/>
        </p:spPr>
        <p:txBody>
          <a:bodyPr wrap="square">
            <a:spAutoFit/>
          </a:bodyPr>
          <a:lstStyle/>
          <a:p>
            <a:pPr marL="914400">
              <a:lnSpc>
                <a:spcPct val="115000"/>
              </a:lnSpc>
              <a:spcAft>
                <a:spcPts val="15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Nhặt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lo.</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vướng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031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9" grpId="0"/>
      <p:bldP spid="11"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2061275" y="604434"/>
            <a:ext cx="8865030" cy="6059836"/>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EB7BD7E8-B179-4E76-B05F-D387A3DEFF64}"/>
              </a:ext>
            </a:extLst>
          </p:cNvPr>
          <p:cNvSpPr txBox="1"/>
          <p:nvPr/>
        </p:nvSpPr>
        <p:spPr>
          <a:xfrm>
            <a:off x="2541723" y="604434"/>
            <a:ext cx="8663552" cy="5888022"/>
          </a:xfrm>
          <a:prstGeom prst="rect">
            <a:avLst/>
          </a:prstGeom>
          <a:noFill/>
        </p:spPr>
        <p:txBody>
          <a:bodyPr wrap="square">
            <a:spAutoFit/>
          </a:bodyPr>
          <a:lstStyle/>
          <a:p>
            <a:pPr marL="914400">
              <a:lnSpc>
                <a:spcPct val="115000"/>
              </a:lnSpc>
              <a:spcAft>
                <a:spcPts val="15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Hét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Ê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Giẫm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đuôi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à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Núp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bụi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hùa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Hét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914400">
              <a:lnSpc>
                <a:spcPct val="115000"/>
              </a:lnSpc>
              <a:spcAft>
                <a:spcPts val="15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914400">
              <a:lnSpc>
                <a:spcPct val="115000"/>
              </a:lnSpc>
              <a:spcAft>
                <a:spcPts val="15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U-</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87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7E55300D-1F5C-49B5-920E-3723609A532A}"/>
              </a:ext>
            </a:extLst>
          </p:cNvPr>
          <p:cNvSpPr>
            <a:spLocks noChangeArrowheads="1"/>
          </p:cNvSpPr>
          <p:nvPr/>
        </p:nvSpPr>
        <p:spPr bwMode="auto">
          <a:xfrm>
            <a:off x="371959" y="340963"/>
            <a:ext cx="11468746" cy="5951349"/>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C6674332-BEC5-487F-BAC1-EFEDF2F78DD1}"/>
              </a:ext>
            </a:extLst>
          </p:cNvPr>
          <p:cNvSpPr txBox="1"/>
          <p:nvPr/>
        </p:nvSpPr>
        <p:spPr>
          <a:xfrm>
            <a:off x="666427" y="643878"/>
            <a:ext cx="10941803" cy="5570243"/>
          </a:xfrm>
          <a:prstGeom prst="rect">
            <a:avLst/>
          </a:prstGeom>
          <a:noFill/>
        </p:spPr>
        <p:txBody>
          <a:bodyPr wrap="square">
            <a:spAutoFit/>
          </a:bodyPr>
          <a:lstStyle/>
          <a:p>
            <a:pPr>
              <a:spcAft>
                <a:spcPts val="150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150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thỏ</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a:t>
            </a:r>
          </a:p>
          <a:p>
            <a:pPr>
              <a:lnSpc>
                <a:spcPct val="150000"/>
              </a:lnSpc>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Body shaming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miệt</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bai,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tổn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347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7E55300D-1F5C-49B5-920E-3723609A532A}"/>
              </a:ext>
            </a:extLst>
          </p:cNvPr>
          <p:cNvSpPr>
            <a:spLocks noChangeArrowheads="1"/>
          </p:cNvSpPr>
          <p:nvPr/>
        </p:nvSpPr>
        <p:spPr bwMode="auto">
          <a:xfrm>
            <a:off x="569030" y="1418053"/>
            <a:ext cx="11209682" cy="4610787"/>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8F99992C-5283-451F-97DE-92C2806015C2}"/>
              </a:ext>
            </a:extLst>
          </p:cNvPr>
          <p:cNvSpPr txBox="1"/>
          <p:nvPr/>
        </p:nvSpPr>
        <p:spPr>
          <a:xfrm>
            <a:off x="701299" y="2065177"/>
            <a:ext cx="10921671" cy="3374770"/>
          </a:xfrm>
          <a:prstGeom prst="rect">
            <a:avLst/>
          </a:prstGeom>
          <a:noFill/>
        </p:spPr>
        <p:txBody>
          <a:bodyPr wrap="square">
            <a:spAutoFit/>
          </a:bodyPr>
          <a:lstStyle/>
          <a:p>
            <a:pPr>
              <a:lnSpc>
                <a:spcPct val="150000"/>
              </a:lnSpc>
              <a:spcAft>
                <a:spcPts val="1000"/>
              </a:spcAft>
              <a:tabLst>
                <a:tab pos="1386840" algn="l"/>
              </a:tabLst>
            </a:pP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Nội</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dung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tabLst>
                <a:tab pos="1386840" algn="l"/>
              </a:tabLst>
            </a:pPr>
            <a:r>
              <a:rPr lang="pt-BR"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Qua câu chuyện về một đêm không ngủ của Bác trên đường đi chiến dịch, bài thơ đã thể hiện tấm lòng yêu thương sâu sắc, rộng lớn của Bác với bộ đội và nhân dân, tình cảm yêu kính, cảm phục của người chiến sĩ đối với lãnh tụ.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380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99FFF514-6F6A-4636-A702-FD21026C2197}"/>
              </a:ext>
            </a:extLst>
          </p:cNvPr>
          <p:cNvSpPr>
            <a:spLocks noChangeArrowheads="1"/>
          </p:cNvSpPr>
          <p:nvPr/>
        </p:nvSpPr>
        <p:spPr bwMode="auto">
          <a:xfrm>
            <a:off x="4591065" y="374576"/>
            <a:ext cx="3320483" cy="628832"/>
          </a:xfrm>
          <a:prstGeom prst="roundRect">
            <a:avLst>
              <a:gd name="adj" fmla="val 16667"/>
            </a:avLst>
          </a:prstGeom>
          <a:solidFill>
            <a:srgbClr val="FFFF00"/>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B5E19E4C-0613-41DD-853C-9105F3BEAA46}"/>
              </a:ext>
            </a:extLst>
          </p:cNvPr>
          <p:cNvSpPr>
            <a:spLocks noChangeArrowheads="1"/>
          </p:cNvSpPr>
          <p:nvPr/>
        </p:nvSpPr>
        <p:spPr bwMode="auto">
          <a:xfrm>
            <a:off x="232475" y="1210238"/>
            <a:ext cx="11546238" cy="5500528"/>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3DAD5AD1-CAED-4074-83D4-9F96F304A12F}"/>
              </a:ext>
            </a:extLst>
          </p:cNvPr>
          <p:cNvSpPr txBox="1"/>
          <p:nvPr/>
        </p:nvSpPr>
        <p:spPr>
          <a:xfrm>
            <a:off x="4757980" y="412515"/>
            <a:ext cx="3153568" cy="548099"/>
          </a:xfrm>
          <a:prstGeom prst="rect">
            <a:avLst/>
          </a:prstGeom>
          <a:noFill/>
        </p:spPr>
        <p:txBody>
          <a:bodyPr wrap="square">
            <a:spAutoFit/>
          </a:bodyPr>
          <a:lstStyle/>
          <a:p>
            <a:pPr algn="ctr">
              <a:lnSpc>
                <a:spcPct val="115000"/>
              </a:lnSpc>
              <a:spcAft>
                <a:spcPts val="150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9A728EE1-A4E7-40E5-83F3-26E0B75CBA3C}"/>
              </a:ext>
            </a:extLst>
          </p:cNvPr>
          <p:cNvSpPr txBox="1"/>
          <p:nvPr/>
        </p:nvSpPr>
        <p:spPr>
          <a:xfrm>
            <a:off x="413287" y="1210238"/>
            <a:ext cx="11376725" cy="5358646"/>
          </a:xfrm>
          <a:prstGeom prst="rect">
            <a:avLst/>
          </a:prstGeom>
          <a:noFill/>
        </p:spPr>
        <p:txBody>
          <a:bodyPr wrap="square">
            <a:spAutoFit/>
          </a:bodyPr>
          <a:lstStyle/>
          <a:p>
            <a:pPr>
              <a:lnSpc>
                <a:spcPct val="115000"/>
              </a:lnSpc>
              <a:spcAft>
                <a:spcPts val="15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500"/>
              </a:spcAft>
              <a:buSzPts val="1400"/>
              <a:buFont typeface="Times New Roman" panose="02020603050405020304" pitchFamily="18" charset="0"/>
              <a:buChar char="-"/>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lo</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200"/>
              </a:spcAft>
              <a:buSzPts val="1400"/>
              <a:buFont typeface="Times New Roman" panose="02020603050405020304" pitchFamily="18" charset="0"/>
              <a:buChar char="-"/>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dạo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nhặt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rụng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vấp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661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barn(inVertical)">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barn(inVertical)">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barn(inVertical)">
                                      <p:cBhvr>
                                        <p:cTn id="30" dur="500"/>
                                        <p:tgtEl>
                                          <p:spTgt spid="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barn(inVertical)">
                                      <p:cBhvr>
                                        <p:cTn id="35" dur="500"/>
                                        <p:tgtEl>
                                          <p:spTgt spid="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barn(inVertical)">
                                      <p:cBhvr>
                                        <p:cTn id="40" dur="500"/>
                                        <p:tgtEl>
                                          <p:spTgt spid="7">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Effect transition="in" filter="barn(inVertical)">
                                      <p:cBhvr>
                                        <p:cTn id="45"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5502278A-5AA4-4FA2-8B38-8AC49B15DAC7}"/>
              </a:ext>
            </a:extLst>
          </p:cNvPr>
          <p:cNvSpPr>
            <a:spLocks noChangeArrowheads="1"/>
          </p:cNvSpPr>
          <p:nvPr/>
        </p:nvSpPr>
        <p:spPr bwMode="auto">
          <a:xfrm>
            <a:off x="569030" y="1418054"/>
            <a:ext cx="10992706" cy="3851370"/>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E4EBC509-0E41-4620-B841-AF6B40A9D582}"/>
              </a:ext>
            </a:extLst>
          </p:cNvPr>
          <p:cNvSpPr txBox="1"/>
          <p:nvPr/>
        </p:nvSpPr>
        <p:spPr>
          <a:xfrm>
            <a:off x="630264" y="1936540"/>
            <a:ext cx="10931472" cy="2984920"/>
          </a:xfrm>
          <a:prstGeom prst="rect">
            <a:avLst/>
          </a:prstGeom>
          <a:noFill/>
        </p:spPr>
        <p:txBody>
          <a:bodyPr wrap="square">
            <a:spAutoFit/>
          </a:bodyPr>
          <a:lstStyle/>
          <a:p>
            <a:pPr>
              <a:lnSpc>
                <a:spcPct val="150000"/>
              </a:lnSpc>
              <a:spcAft>
                <a:spcPts val="150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500"/>
              </a:spcAft>
            </a:pP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thỏ</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5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xẩu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hổ</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817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E618D00-0153-4F1E-A98F-9FC179148E02}"/>
              </a:ext>
            </a:extLst>
          </p:cNvPr>
          <p:cNvSpPr>
            <a:spLocks noChangeArrowheads="1"/>
          </p:cNvSpPr>
          <p:nvPr/>
        </p:nvSpPr>
        <p:spPr bwMode="auto">
          <a:xfrm>
            <a:off x="371958" y="712923"/>
            <a:ext cx="11360259" cy="5973674"/>
          </a:xfrm>
          <a:prstGeom prst="roundRect">
            <a:avLst>
              <a:gd name="adj" fmla="val 16667"/>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AEAC6E44-B9D6-4066-9832-6C09F681589E}"/>
              </a:ext>
            </a:extLst>
          </p:cNvPr>
          <p:cNvSpPr txBox="1"/>
          <p:nvPr/>
        </p:nvSpPr>
        <p:spPr>
          <a:xfrm>
            <a:off x="743273" y="909861"/>
            <a:ext cx="10988944" cy="5579797"/>
          </a:xfrm>
          <a:prstGeom prst="rect">
            <a:avLst/>
          </a:prstGeom>
          <a:noFill/>
        </p:spPr>
        <p:txBody>
          <a:bodyPr wrap="square">
            <a:spAutoFit/>
          </a:bodyPr>
          <a:lstStyle/>
          <a:p>
            <a:pPr>
              <a:lnSpc>
                <a:spcPct val="115000"/>
              </a:lnSpc>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4.</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SzPts val="1400"/>
              <a:buFont typeface="Times New Roman" panose="02020603050405020304" pitchFamily="18" charset="0"/>
              <a:buChar char="-"/>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Body Shaming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nghiêm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bởi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gieo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rắc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trầm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nghiêm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quỷ</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body shaming.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SzPts val="1400"/>
              <a:buFont typeface="Times New Roman" panose="02020603050405020304" pitchFamily="18" charset="0"/>
              <a:buChar char="-"/>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bai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mặc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sụp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trầm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101600">
              <a:lnSpc>
                <a:spcPct val="115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Do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bai. </a:t>
            </a:r>
          </a:p>
          <a:p>
            <a:pPr>
              <a:lnSpc>
                <a:spcPct val="115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786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054DF82B-665D-413C-AE63-1712791258D3}"/>
              </a:ext>
            </a:extLst>
          </p:cNvPr>
          <p:cNvSpPr>
            <a:spLocks noChangeArrowheads="1"/>
          </p:cNvSpPr>
          <p:nvPr/>
        </p:nvSpPr>
        <p:spPr bwMode="auto">
          <a:xfrm>
            <a:off x="4339524" y="362331"/>
            <a:ext cx="3967187" cy="628832"/>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a16="http://schemas.microsoft.com/office/drawing/2014/main" xmlns="" id="{3043BEF8-2AD7-4E06-85EC-AAEBEF6C1984}"/>
              </a:ext>
            </a:extLst>
          </p:cNvPr>
          <p:cNvSpPr>
            <a:spLocks noChangeArrowheads="1"/>
          </p:cNvSpPr>
          <p:nvPr/>
        </p:nvSpPr>
        <p:spPr bwMode="auto">
          <a:xfrm>
            <a:off x="867905" y="1418054"/>
            <a:ext cx="9748433" cy="5292712"/>
          </a:xfrm>
          <a:prstGeom prst="roundRect">
            <a:avLst>
              <a:gd name="adj" fmla="val 16667"/>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C4C86362-0D42-488E-8FD8-DB20BEAE61FA}"/>
              </a:ext>
            </a:extLst>
          </p:cNvPr>
          <p:cNvSpPr txBox="1"/>
          <p:nvPr/>
        </p:nvSpPr>
        <p:spPr>
          <a:xfrm>
            <a:off x="4761602" y="437656"/>
            <a:ext cx="3320483" cy="490199"/>
          </a:xfrm>
          <a:prstGeom prst="rect">
            <a:avLst/>
          </a:prstGeom>
          <a:noFill/>
        </p:spPr>
        <p:txBody>
          <a:bodyPr wrap="square">
            <a:spAutoFit/>
          </a:bodyPr>
          <a:lstStyle/>
          <a:p>
            <a:pPr>
              <a:lnSpc>
                <a:spcPct val="115000"/>
              </a:lnSpc>
              <a:spcAft>
                <a:spcPts val="1000"/>
              </a:spcAft>
            </a:pP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SGK:</a:t>
            </a:r>
            <a:endParaRPr lang="en-US"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BE6A2593-29B9-4B8E-ADC9-AF73ACEC1FA0}"/>
              </a:ext>
            </a:extLst>
          </p:cNvPr>
          <p:cNvSpPr txBox="1"/>
          <p:nvPr/>
        </p:nvSpPr>
        <p:spPr>
          <a:xfrm>
            <a:off x="2204634" y="1469079"/>
            <a:ext cx="10194009" cy="490199"/>
          </a:xfrm>
          <a:prstGeom prst="rect">
            <a:avLst/>
          </a:prstGeom>
          <a:noFill/>
        </p:spPr>
        <p:txBody>
          <a:bodyPr wrap="square">
            <a:spAutoFit/>
          </a:bodyPr>
          <a:lstStyle/>
          <a:p>
            <a:pPr>
              <a:lnSpc>
                <a:spcPct val="115000"/>
              </a:lnSpc>
              <a:spcAft>
                <a:spcPts val="1000"/>
              </a:spcAft>
            </a:pPr>
            <a:r>
              <a:rPr lang="en-US" sz="2400" b="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02: </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875A969D-A8DF-4C79-8D27-16E87A9C9200}"/>
              </a:ext>
            </a:extLst>
          </p:cNvPr>
          <p:cNvSpPr txBox="1"/>
          <p:nvPr/>
        </p:nvSpPr>
        <p:spPr>
          <a:xfrm>
            <a:off x="3364804" y="1959278"/>
            <a:ext cx="6114080" cy="5164171"/>
          </a:xfrm>
          <a:prstGeom prst="rect">
            <a:avLst/>
          </a:prstGeom>
          <a:noFill/>
        </p:spPr>
        <p:txBody>
          <a:bodyPr wrap="square">
            <a:spAutoFit/>
          </a:bodyPr>
          <a:lstStyle/>
          <a:p>
            <a:pPr marL="914400">
              <a:lnSpc>
                <a:spcPct val="115000"/>
              </a:lnSpc>
              <a:spcAft>
                <a:spcPts val="100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Bay ra</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Bay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Bay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thấp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con</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nấp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536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9"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B17B26B-E4E8-4D13-A0E2-42AB07FF760F}"/>
              </a:ext>
            </a:extLst>
          </p:cNvPr>
          <p:cNvSpPr>
            <a:spLocks noChangeArrowheads="1"/>
          </p:cNvSpPr>
          <p:nvPr/>
        </p:nvSpPr>
        <p:spPr bwMode="auto">
          <a:xfrm>
            <a:off x="569030" y="843353"/>
            <a:ext cx="10946211" cy="5262979"/>
          </a:xfrm>
          <a:prstGeom prst="roundRect">
            <a:avLst>
              <a:gd name="adj" fmla="val 16667"/>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B869CC89-5E70-4548-B6BB-1D2DD7798651}"/>
              </a:ext>
            </a:extLst>
          </p:cNvPr>
          <p:cNvSpPr txBox="1"/>
          <p:nvPr/>
        </p:nvSpPr>
        <p:spPr>
          <a:xfrm>
            <a:off x="1270862" y="1058796"/>
            <a:ext cx="9996406" cy="4832092"/>
          </a:xfrm>
          <a:prstGeom prst="rect">
            <a:avLst/>
          </a:prstGeom>
          <a:noFill/>
        </p:spPr>
        <p:txBody>
          <a:bodyPr wrap="square">
            <a:spAutoFit/>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Mặc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giáp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đen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Ra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Muôn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nghìn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mía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Múa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gươm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Đăng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Khoa,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Góc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NXB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1999)</a:t>
            </a:r>
            <a:endParaRPr lang="en-US" sz="2800" dirty="0"/>
          </a:p>
        </p:txBody>
      </p:sp>
    </p:spTree>
    <p:extLst>
      <p:ext uri="{BB962C8B-B14F-4D97-AF65-F5344CB8AC3E}">
        <p14:creationId xmlns:p14="http://schemas.microsoft.com/office/powerpoint/2010/main" val="41917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898901"/>
            <a:ext cx="10698238" cy="5455403"/>
          </a:xfrm>
          <a:prstGeom prst="roundRect">
            <a:avLst>
              <a:gd name="adj" fmla="val 16667"/>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905A906-AD74-41AB-833D-83952E10AF8B}"/>
              </a:ext>
            </a:extLst>
          </p:cNvPr>
          <p:cNvSpPr txBox="1"/>
          <p:nvPr/>
        </p:nvSpPr>
        <p:spPr>
          <a:xfrm>
            <a:off x="321056" y="1033841"/>
            <a:ext cx="10946211" cy="5185522"/>
          </a:xfrm>
          <a:prstGeom prst="rect">
            <a:avLst/>
          </a:prstGeom>
          <a:noFill/>
        </p:spPr>
        <p:txBody>
          <a:bodyPr wrap="square">
            <a:spAutoFit/>
          </a:bodyPr>
          <a:lstStyle/>
          <a:p>
            <a:pPr marL="457200">
              <a:lnSpc>
                <a:spcPct val="150000"/>
              </a:lnSpc>
              <a:tabLst>
                <a:tab pos="628650" algn="l"/>
              </a:tabLs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50000"/>
              </a:lnSpc>
              <a:tabLst>
                <a:tab pos="628650" algn="l"/>
              </a:tabLs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457200">
              <a:lnSpc>
                <a:spcPct val="150000"/>
              </a:lnSpc>
              <a:tabLst>
                <a:tab pos="628650" algn="l"/>
              </a:tabLs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50000"/>
              </a:lnSpc>
              <a:spcAft>
                <a:spcPts val="1000"/>
              </a:spcAft>
              <a:tabLst>
                <a:tab pos="628650" algn="l"/>
              </a:tabLs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suốt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vùi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vở</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game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thú</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xung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khuyên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828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064C14D9-54C1-4BD1-87BB-926CC688574A}"/>
              </a:ext>
            </a:extLst>
          </p:cNvPr>
          <p:cNvSpPr>
            <a:spLocks noChangeArrowheads="1"/>
          </p:cNvSpPr>
          <p:nvPr/>
        </p:nvSpPr>
        <p:spPr bwMode="auto">
          <a:xfrm>
            <a:off x="4591066" y="497028"/>
            <a:ext cx="3227656"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909937" y="1921790"/>
            <a:ext cx="10775785" cy="2478578"/>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EF668E05-15A6-4ABB-BD94-DF2BCCCF38D6}"/>
              </a:ext>
            </a:extLst>
          </p:cNvPr>
          <p:cNvSpPr txBox="1"/>
          <p:nvPr/>
        </p:nvSpPr>
        <p:spPr>
          <a:xfrm>
            <a:off x="4591066" y="415778"/>
            <a:ext cx="2882685" cy="661207"/>
          </a:xfrm>
          <a:prstGeom prst="rect">
            <a:avLst/>
          </a:prstGeom>
          <a:noFill/>
        </p:spPr>
        <p:txBody>
          <a:bodyPr wrap="square">
            <a:spAutoFit/>
          </a:bodyPr>
          <a:lstStyle/>
          <a:p>
            <a:pPr marL="457200" algn="ctr">
              <a:lnSpc>
                <a:spcPct val="150000"/>
              </a:lnSpc>
              <a:spcAft>
                <a:spcPts val="1000"/>
              </a:spcAft>
              <a:tabLst>
                <a:tab pos="628650" algn="l"/>
              </a:tabLs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7C974950-0FD8-4D5C-A278-F60CF9B0AC98}"/>
              </a:ext>
            </a:extLst>
          </p:cNvPr>
          <p:cNvSpPr txBox="1"/>
          <p:nvPr/>
        </p:nvSpPr>
        <p:spPr>
          <a:xfrm>
            <a:off x="1030342" y="2437567"/>
            <a:ext cx="10534973" cy="1307537"/>
          </a:xfrm>
          <a:prstGeom prst="rect">
            <a:avLst/>
          </a:prstGeom>
          <a:noFill/>
        </p:spPr>
        <p:txBody>
          <a:bodyPr wrap="square">
            <a:spAutoFit/>
          </a:bodyPr>
          <a:lstStyle/>
          <a:p>
            <a:pPr>
              <a:lnSpc>
                <a:spcPct val="150000"/>
              </a:lnSpc>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do</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209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barn(inVertical)">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barn(inVertical)">
                                      <p:cBhvr>
                                        <p:cTn id="2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247974" y="489263"/>
            <a:ext cx="11794210" cy="6004528"/>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AB262F0C-9BBC-40D0-8A1C-C83DFBB94169}"/>
              </a:ext>
            </a:extLst>
          </p:cNvPr>
          <p:cNvSpPr txBox="1"/>
          <p:nvPr/>
        </p:nvSpPr>
        <p:spPr>
          <a:xfrm>
            <a:off x="665782" y="515474"/>
            <a:ext cx="10860436" cy="6004529"/>
          </a:xfrm>
          <a:prstGeom prst="rect">
            <a:avLst/>
          </a:prstGeom>
          <a:noFill/>
        </p:spPr>
        <p:txBody>
          <a:bodyPr wrap="square">
            <a:spAutoFit/>
          </a:bodyPr>
          <a:lstStyle/>
          <a:p>
            <a:pPr>
              <a:lnSpc>
                <a:spcPct val="115000"/>
              </a:lnSpc>
            </a:pPr>
            <a:r>
              <a:rPr lang="en-US" sz="2400" b="1" dirty="0" err="1">
                <a:solidFill>
                  <a:srgbClr val="0D0D0D"/>
                </a:solidFill>
                <a:effectLst/>
                <a:latin typeface="Times New Roman" panose="02020603050405020304" pitchFamily="18" charset="0"/>
                <a:ea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rPr>
              <a:t> 3: </a:t>
            </a:r>
            <a:endParaRPr lang="en-US" sz="24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Times New Roman" panose="02020603050405020304" pitchFamily="18" charset="0"/>
              <a:buChar char="-"/>
              <a:tabLst>
                <a:tab pos="457200" algn="l"/>
              </a:tabLst>
            </a:pPr>
            <a:r>
              <a:rPr lang="en-US" sz="2400" dirty="0" err="1">
                <a:solidFill>
                  <a:srgbClr val="0D0D0D"/>
                </a:solidFill>
                <a:effectLst/>
                <a:latin typeface="Times New Roman" panose="02020603050405020304" pitchFamily="18" charset="0"/>
                <a:ea typeface="Times New Roman" panose="02020603050405020304" pitchFamily="18" charset="0"/>
              </a:rPr>
              <a:t>Phép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hóa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sử</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rộng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rãi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phổ</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biến</a:t>
            </a:r>
            <a:endParaRPr lang="en-US" sz="2400" dirty="0">
              <a:effectLst/>
              <a:latin typeface="Times New Roman" panose="02020603050405020304" pitchFamily="18" charset="0"/>
              <a:ea typeface="Times New Roman" panose="02020603050405020304" pitchFamily="18" charset="0"/>
            </a:endParaRPr>
          </a:p>
          <a:p>
            <a:pPr>
              <a:lnSpc>
                <a:spcPct val="115000"/>
              </a:lnSpc>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Ông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mặc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áo</a:t>
            </a:r>
            <a:endParaRPr lang="en-US" sz="2400" dirty="0">
              <a:effectLst/>
              <a:latin typeface="Times New Roman" panose="02020603050405020304" pitchFamily="18" charset="0"/>
              <a:ea typeface="Times New Roman" panose="02020603050405020304" pitchFamily="18" charset="0"/>
            </a:endParaRPr>
          </a:p>
          <a:p>
            <a:pPr>
              <a:lnSpc>
                <a:spcPct val="115000"/>
              </a:lnSpc>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Mía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múa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gươm</a:t>
            </a:r>
            <a:endParaRPr lang="en-US" sz="2400" dirty="0">
              <a:effectLst/>
              <a:latin typeface="Times New Roman" panose="02020603050405020304" pitchFamily="18" charset="0"/>
              <a:ea typeface="Times New Roman" panose="02020603050405020304" pitchFamily="18" charset="0"/>
            </a:endParaRPr>
          </a:p>
          <a:p>
            <a:pPr>
              <a:lnSpc>
                <a:spcPct val="115000"/>
              </a:lnSpc>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Kiến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hành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quân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đầy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đường</a:t>
            </a:r>
            <a:endParaRPr lang="en-US" sz="2400" dirty="0">
              <a:effectLst/>
              <a:latin typeface="Times New Roman" panose="02020603050405020304" pitchFamily="18" charset="0"/>
              <a:ea typeface="Times New Roman" panose="02020603050405020304" pitchFamily="18" charset="0"/>
            </a:endParaRPr>
          </a:p>
          <a:p>
            <a:pPr>
              <a:lnSpc>
                <a:spcPct val="115000"/>
              </a:lnSpc>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Cỏ</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gà</a:t>
            </a:r>
            <a:r>
              <a:rPr lang="en-US" sz="2400" dirty="0">
                <a:solidFill>
                  <a:srgbClr val="0D0D0D"/>
                </a:solidFill>
                <a:effectLst/>
                <a:latin typeface="Times New Roman" panose="02020603050405020304" pitchFamily="18" charset="0"/>
                <a:ea typeface="Times New Roman" panose="02020603050405020304" pitchFamily="18" charset="0"/>
              </a:rPr>
              <a:t> rung tai </a:t>
            </a:r>
            <a:r>
              <a:rPr lang="en-US" sz="2400" dirty="0" err="1">
                <a:solidFill>
                  <a:srgbClr val="0D0D0D"/>
                </a:solidFill>
                <a:effectLst/>
                <a:latin typeface="Times New Roman" panose="02020603050405020304" pitchFamily="18" charset="0"/>
                <a:ea typeface="Times New Roman" panose="02020603050405020304" pitchFamily="18" charset="0"/>
              </a:rPr>
              <a:t>nghe</a:t>
            </a:r>
            <a:endParaRPr lang="en-US" sz="2400" dirty="0">
              <a:effectLst/>
              <a:latin typeface="Times New Roman" panose="02020603050405020304" pitchFamily="18" charset="0"/>
              <a:ea typeface="Times New Roman" panose="02020603050405020304" pitchFamily="18" charset="0"/>
            </a:endParaRPr>
          </a:p>
          <a:p>
            <a:pPr>
              <a:lnSpc>
                <a:spcPct val="115000"/>
              </a:lnSpc>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Bụi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tre</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tần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ngần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gỡ</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tóc</a:t>
            </a:r>
            <a:endParaRPr lang="en-US" sz="2400" dirty="0">
              <a:effectLst/>
              <a:latin typeface="Times New Roman" panose="02020603050405020304" pitchFamily="18" charset="0"/>
              <a:ea typeface="Times New Roman" panose="02020603050405020304" pitchFamily="18" charset="0"/>
            </a:endParaRPr>
          </a:p>
          <a:p>
            <a:pPr>
              <a:lnSpc>
                <a:spcPct val="115000"/>
              </a:lnSpc>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Cây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dừa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sải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tay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bơi</a:t>
            </a:r>
            <a:endParaRPr lang="en-US" sz="2400" dirty="0">
              <a:effectLst/>
              <a:latin typeface="Times New Roman" panose="02020603050405020304" pitchFamily="18" charset="0"/>
              <a:ea typeface="Times New Roman" panose="02020603050405020304" pitchFamily="18" charset="0"/>
            </a:endParaRPr>
          </a:p>
          <a:p>
            <a:pPr>
              <a:lnSpc>
                <a:spcPct val="115000"/>
              </a:lnSpc>
            </a:pP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Times New Roman" panose="02020603050405020304" pitchFamily="18" charset="0"/>
              <a:buChar char="-"/>
              <a:tabLst>
                <a:tab pos="457200" algn="l"/>
              </a:tabLst>
            </a:pPr>
            <a:r>
              <a:rPr lang="en-US" sz="2400" dirty="0" err="1">
                <a:solidFill>
                  <a:srgbClr val="0D0D0D"/>
                </a:solidFill>
                <a:effectLst/>
                <a:latin typeface="Times New Roman" panose="02020603050405020304" pitchFamily="18" charset="0"/>
                <a:ea typeface="Times New Roman" panose="02020603050405020304" pitchFamily="18" charset="0"/>
              </a:rPr>
              <a:t>Tác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lvl="0">
              <a:lnSpc>
                <a:spcPct val="115000"/>
              </a:lnSpc>
              <a:tabLst>
                <a:tab pos="457200" algn="l"/>
              </a:tabLs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Phép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hóa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khiến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thế</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giới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cây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cỏ</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loài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vật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hiện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sinh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động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hoạt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động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dạng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giống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như</a:t>
            </a:r>
            <a:r>
              <a:rPr lang="en-US" sz="2400" dirty="0">
                <a:solidFill>
                  <a:srgbClr val="0D0D0D"/>
                </a:solidFill>
                <a:effectLst/>
                <a:latin typeface="Times New Roman" panose="02020603050405020304" pitchFamily="18" charset="0"/>
                <a:ea typeface="Times New Roman" panose="02020603050405020304" pitchFamily="18" charset="0"/>
              </a:rPr>
              <a:t> con </a:t>
            </a:r>
            <a:r>
              <a:rPr lang="en-US" sz="2400" dirty="0" err="1">
                <a:solidFill>
                  <a:srgbClr val="0D0D0D"/>
                </a:solidFill>
                <a:effectLst/>
                <a:latin typeface="Times New Roman" panose="02020603050405020304" pitchFamily="18" charset="0"/>
                <a:ea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Điều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này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hiện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óc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quan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sát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liên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tưởng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thú</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vị</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tác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giả</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lvl="0">
              <a:lnSpc>
                <a:spcPct val="115000"/>
              </a:lnSpc>
              <a:tabLst>
                <a:tab pos="457200" algn="l"/>
              </a:tabLs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Làm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sinh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động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giàu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hình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ảnh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gợi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xúc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hơn</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7657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barn(inVertical)">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barn(inVertical)">
                                      <p:cBhvr>
                                        <p:cTn id="47" dur="500"/>
                                        <p:tgtEl>
                                          <p:spTgt spid="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barn(inVertical)">
                                      <p:cBhvr>
                                        <p:cTn id="52" dur="500"/>
                                        <p:tgtEl>
                                          <p:spTgt spid="5">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animEffect transition="in" filter="barn(inVertical)">
                                      <p:cBhvr>
                                        <p:cTn id="57" dur="500"/>
                                        <p:tgtEl>
                                          <p:spTgt spid="5">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5">
                                            <p:txEl>
                                              <p:pRg st="10" end="10"/>
                                            </p:txEl>
                                          </p:spTgt>
                                        </p:tgtEl>
                                        <p:attrNameLst>
                                          <p:attrName>style.visibility</p:attrName>
                                        </p:attrNameLst>
                                      </p:cBhvr>
                                      <p:to>
                                        <p:strVal val="visible"/>
                                      </p:to>
                                    </p:set>
                                    <p:animEffect transition="in" filter="barn(inVertical)">
                                      <p:cBhvr>
                                        <p:cTn id="62" dur="500"/>
                                        <p:tgtEl>
                                          <p:spTgt spid="5">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5">
                                            <p:txEl>
                                              <p:pRg st="11" end="11"/>
                                            </p:txEl>
                                          </p:spTgt>
                                        </p:tgtEl>
                                        <p:attrNameLst>
                                          <p:attrName>style.visibility</p:attrName>
                                        </p:attrNameLst>
                                      </p:cBhvr>
                                      <p:to>
                                        <p:strVal val="visible"/>
                                      </p:to>
                                    </p:set>
                                    <p:animEffect transition="in" filter="barn(inVertical)">
                                      <p:cBhvr>
                                        <p:cTn id="67"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7E55300D-1F5C-49B5-920E-3723609A532A}"/>
              </a:ext>
            </a:extLst>
          </p:cNvPr>
          <p:cNvSpPr>
            <a:spLocks noChangeArrowheads="1"/>
          </p:cNvSpPr>
          <p:nvPr/>
        </p:nvSpPr>
        <p:spPr bwMode="auto">
          <a:xfrm>
            <a:off x="569030" y="1418054"/>
            <a:ext cx="11132190" cy="4254326"/>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30779E05-699B-4B06-B3D5-D01BA7CECE8A}"/>
              </a:ext>
            </a:extLst>
          </p:cNvPr>
          <p:cNvSpPr txBox="1"/>
          <p:nvPr/>
        </p:nvSpPr>
        <p:spPr>
          <a:xfrm>
            <a:off x="423088" y="1921952"/>
            <a:ext cx="11278132" cy="3246530"/>
          </a:xfrm>
          <a:prstGeom prst="rect">
            <a:avLst/>
          </a:prstGeom>
          <a:noFill/>
        </p:spPr>
        <p:txBody>
          <a:bodyPr wrap="square">
            <a:spAutoFit/>
          </a:bodyPr>
          <a:lstStyle/>
          <a:p>
            <a:pPr marL="457200">
              <a:lnSpc>
                <a:spcPct val="150000"/>
              </a:lnSpc>
              <a:spcAft>
                <a:spcPts val="1000"/>
              </a:spcAft>
              <a:tabLst>
                <a:tab pos="628650" algn="l"/>
              </a:tabLs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tri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tiễn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ngắm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xung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thú</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căng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557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B5E19E4C-0613-41DD-853C-9105F3BEAA46}"/>
              </a:ext>
            </a:extLst>
          </p:cNvPr>
          <p:cNvSpPr>
            <a:spLocks noChangeArrowheads="1"/>
          </p:cNvSpPr>
          <p:nvPr/>
        </p:nvSpPr>
        <p:spPr bwMode="auto">
          <a:xfrm>
            <a:off x="569030" y="604434"/>
            <a:ext cx="11178685" cy="6028841"/>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1EE36A04-2C3E-4283-BA2F-AAE7D22A4EEC}"/>
              </a:ext>
            </a:extLst>
          </p:cNvPr>
          <p:cNvSpPr txBox="1"/>
          <p:nvPr/>
        </p:nvSpPr>
        <p:spPr>
          <a:xfrm>
            <a:off x="929899" y="764500"/>
            <a:ext cx="9779430" cy="483017"/>
          </a:xfrm>
          <a:prstGeom prst="rect">
            <a:avLst/>
          </a:prstGeom>
          <a:noFill/>
        </p:spPr>
        <p:txBody>
          <a:bodyPr wrap="square">
            <a:spAutoFit/>
          </a:bodyPr>
          <a:lstStyle/>
          <a:p>
            <a:pPr>
              <a:lnSpc>
                <a:spcPct val="115000"/>
              </a:lnSpc>
              <a:spcAft>
                <a:spcPts val="156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03:</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Đọc</a:t>
            </a:r>
            <a:r>
              <a:rPr lang="en-US" sz="2400" b="1"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2400" b="1"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bản</a:t>
            </a:r>
            <a:r>
              <a:rPr lang="en-US" sz="2400" b="1"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400" b="1"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thực</a:t>
            </a:r>
            <a:r>
              <a:rPr lang="en-US" sz="2400" b="1"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hiện</a:t>
            </a:r>
            <a:r>
              <a:rPr lang="en-US" sz="2400" b="1"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2400" b="1"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yêu</a:t>
            </a:r>
            <a:r>
              <a:rPr lang="en-US" sz="2400" b="1"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cầu</a:t>
            </a:r>
            <a:r>
              <a:rPr lang="en-US" sz="2400" b="1"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từ</a:t>
            </a:r>
            <a:r>
              <a:rPr lang="en-US" sz="2400" b="1"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câu</a:t>
            </a:r>
            <a:r>
              <a:rPr lang="en-US" sz="2400" b="1"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1 </a:t>
            </a:r>
            <a:r>
              <a:rPr lang="en-US" sz="2400" b="1"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đến</a:t>
            </a:r>
            <a:r>
              <a:rPr lang="en-US" sz="2400" b="1"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câu</a:t>
            </a:r>
            <a:r>
              <a:rPr lang="en-US" sz="2400" b="1"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4:</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30A638D2-0C61-4E7C-A125-7E7E8617F0F2}"/>
              </a:ext>
            </a:extLst>
          </p:cNvPr>
          <p:cNvSpPr txBox="1"/>
          <p:nvPr/>
        </p:nvSpPr>
        <p:spPr>
          <a:xfrm>
            <a:off x="1538741" y="1446502"/>
            <a:ext cx="10399361" cy="4906792"/>
          </a:xfrm>
          <a:prstGeom prst="rect">
            <a:avLst/>
          </a:prstGeom>
          <a:noFill/>
        </p:spPr>
        <p:txBody>
          <a:bodyPr wrap="square">
            <a:spAutoFit/>
          </a:bodyPr>
          <a:lstStyle/>
          <a:p>
            <a:pPr>
              <a:lnSpc>
                <a:spcPct val="115000"/>
              </a:lnSpc>
              <a:spcAft>
                <a:spcPts val="1000"/>
              </a:spcAft>
            </a:pP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Dòng</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sông</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mới</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điệu</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làm</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sao</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Nắng</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lên</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mặc</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áo</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lụa</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đào</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thướt</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Trưa</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vê</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trời</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rộng</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bao la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Áo</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xanh</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sông</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mặc</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khác</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nào</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mới</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may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Chiều</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chiều</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thẩn</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áng</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mây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Cài</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lên</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màu</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áo</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hây</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hây</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ráng</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vàng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Đêm</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thêu</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trước</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ngực</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vầng</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trăng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Trên</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nền</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nhung</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tím</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trăm</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ngàn</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sao</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lên</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Trích</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Dòng</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sông</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mặc</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áo</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Nguyễn</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Tạo</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889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99FFF514-6F6A-4636-A702-FD21026C2197}"/>
              </a:ext>
            </a:extLst>
          </p:cNvPr>
          <p:cNvSpPr>
            <a:spLocks noChangeArrowheads="1"/>
          </p:cNvSpPr>
          <p:nvPr/>
        </p:nvSpPr>
        <p:spPr bwMode="auto">
          <a:xfrm>
            <a:off x="569030" y="528025"/>
            <a:ext cx="7443594" cy="628832"/>
          </a:xfrm>
          <a:prstGeom prst="roundRect">
            <a:avLst>
              <a:gd name="adj" fmla="val 16667"/>
            </a:avLst>
          </a:prstGeom>
          <a:ln>
            <a:headEnd/>
            <a:tailEn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B5E19E4C-0613-41DD-853C-9105F3BEAA46}"/>
              </a:ext>
            </a:extLst>
          </p:cNvPr>
          <p:cNvSpPr>
            <a:spLocks noChangeArrowheads="1"/>
          </p:cNvSpPr>
          <p:nvPr/>
        </p:nvSpPr>
        <p:spPr bwMode="auto">
          <a:xfrm>
            <a:off x="433953" y="1418054"/>
            <a:ext cx="11360257" cy="5106732"/>
          </a:xfrm>
          <a:prstGeom prst="roundRect">
            <a:avLst>
              <a:gd name="adj" fmla="val 16667"/>
            </a:avLst>
          </a:prstGeom>
          <a:solidFill>
            <a:schemeClr val="accent6">
              <a:lumMod val="60000"/>
              <a:lumOff val="40000"/>
            </a:schemeClr>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6A5D0A78-E53E-420E-A5CF-81E37C2B9BB8}"/>
              </a:ext>
            </a:extLst>
          </p:cNvPr>
          <p:cNvSpPr txBox="1"/>
          <p:nvPr/>
        </p:nvSpPr>
        <p:spPr>
          <a:xfrm>
            <a:off x="770479" y="563028"/>
            <a:ext cx="7443593" cy="548099"/>
          </a:xfrm>
          <a:prstGeom prst="rect">
            <a:avLst/>
          </a:prstGeom>
          <a:noFill/>
        </p:spPr>
        <p:txBody>
          <a:bodyPr wrap="square">
            <a:spAutoFit/>
          </a:bodyPr>
          <a:lstStyle/>
          <a:p>
            <a:pPr algn="just">
              <a:lnSpc>
                <a:spcPct val="115000"/>
              </a:lnSpc>
              <a:spcAft>
                <a:spcPts val="1000"/>
              </a:spcAft>
              <a:tabLst>
                <a:tab pos="400050" algn="l"/>
              </a:tabLst>
            </a:pPr>
            <a:r>
              <a:rPr lang="pt-BR"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III.</a:t>
            </a:r>
            <a:r>
              <a:rPr lang="pt-BR" sz="28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ĐỊNH HƯỚNG PHÂN TÍCH VĂN BẢN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E2C1794F-8131-457E-98C7-E4C30F85F418}"/>
              </a:ext>
            </a:extLst>
          </p:cNvPr>
          <p:cNvSpPr txBox="1"/>
          <p:nvPr/>
        </p:nvSpPr>
        <p:spPr>
          <a:xfrm>
            <a:off x="707756" y="1442362"/>
            <a:ext cx="10915214" cy="4852610"/>
          </a:xfrm>
          <a:prstGeom prst="rect">
            <a:avLst/>
          </a:prstGeom>
          <a:noFill/>
        </p:spPr>
        <p:txBody>
          <a:bodyPr wrap="square">
            <a:spAutoFit/>
          </a:bodyPr>
          <a:lstStyle/>
          <a:p>
            <a:pPr marL="457200">
              <a:lnSpc>
                <a:spcPct val="115000"/>
              </a:lnSpc>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1.Nêu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15000"/>
              </a:lnSpc>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Huệ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457200">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dắt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Huệ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Ví</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dụ</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nhắc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gũi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206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arn(inVertical)">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barn(inVertical)">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barn(inVertical)">
                                      <p:cBhvr>
                                        <p:cTn id="33"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29" y="1193369"/>
            <a:ext cx="10853221" cy="4912963"/>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F5FDE96E-1CCB-48E7-9031-A146DFD0DFD9}"/>
              </a:ext>
            </a:extLst>
          </p:cNvPr>
          <p:cNvSpPr txBox="1"/>
          <p:nvPr/>
        </p:nvSpPr>
        <p:spPr>
          <a:xfrm>
            <a:off x="769750" y="1767102"/>
            <a:ext cx="10513016" cy="3905941"/>
          </a:xfrm>
          <a:prstGeom prst="rect">
            <a:avLst/>
          </a:prstGeom>
          <a:noFill/>
        </p:spPr>
        <p:txBody>
          <a:bodyPr wrap="square">
            <a:spAutoFit/>
          </a:bodyPr>
          <a:lstStyle/>
          <a:p>
            <a:pPr algn="just">
              <a:lnSpc>
                <a:spcPct val="115000"/>
              </a:lnSpc>
              <a:spcAft>
                <a:spcPts val="1000"/>
              </a:spcAft>
            </a:pP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Câu</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1</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Xác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định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thể</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ph</a:t>
            </a:r>
            <a:r>
              <a:rPr lang="vi-VN"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ương thức biểu đạt của bài thơ trên.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vi-VN"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Câu 2</a:t>
            </a:r>
            <a:r>
              <a:rPr lang="vi-VN"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Bài thơ miêu tả vẻ đẹp của dòng sông qua các thời điểm nào?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dụng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vi-VN"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Câu 3</a:t>
            </a:r>
            <a:r>
              <a:rPr lang="vi-VN"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Bài thơ sử dụng chủ yếu biện pháp tu từ nào? Hãy chỉ rõ các từ ngữ thể hiện BPTT, biện pháp nghệ thuật đó</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nêu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dụng</a:t>
            </a:r>
            <a:r>
              <a:rPr lang="vi-VN"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vi-VN"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Câu 4</a:t>
            </a:r>
            <a:r>
              <a:rPr lang="vi-VN"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đoạn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ngắn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(3 – 5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dòng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nêu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nhận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em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vẻ</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đẹp</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dòng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sông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một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thời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điểm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289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064C14D9-54C1-4BD1-87BB-926CC688574A}"/>
              </a:ext>
            </a:extLst>
          </p:cNvPr>
          <p:cNvSpPr>
            <a:spLocks noChangeArrowheads="1"/>
          </p:cNvSpPr>
          <p:nvPr/>
        </p:nvSpPr>
        <p:spPr bwMode="auto">
          <a:xfrm>
            <a:off x="5145437" y="497028"/>
            <a:ext cx="2371241"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569030" y="1418054"/>
            <a:ext cx="11333668" cy="4942918"/>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1A1D8CB8-2D4F-48D0-866F-AF99C689BCBB}"/>
              </a:ext>
            </a:extLst>
          </p:cNvPr>
          <p:cNvSpPr txBox="1"/>
          <p:nvPr/>
        </p:nvSpPr>
        <p:spPr>
          <a:xfrm>
            <a:off x="5738248" y="519372"/>
            <a:ext cx="1778430" cy="523220"/>
          </a:xfrm>
          <a:prstGeom prst="rect">
            <a:avLst/>
          </a:prstGeom>
          <a:noFill/>
        </p:spPr>
        <p:txBody>
          <a:bodyPr wrap="square">
            <a:spAutoFit/>
          </a:bodyPr>
          <a:lstStyle/>
          <a:p>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1AC5397E-3DA0-4319-AD1F-5E7AF7EE8BAF}"/>
              </a:ext>
            </a:extLst>
          </p:cNvPr>
          <p:cNvSpPr txBox="1"/>
          <p:nvPr/>
        </p:nvSpPr>
        <p:spPr>
          <a:xfrm>
            <a:off x="722608" y="1560542"/>
            <a:ext cx="11216897" cy="4657942"/>
          </a:xfrm>
          <a:prstGeom prst="rect">
            <a:avLst/>
          </a:prstGeom>
          <a:noFill/>
        </p:spPr>
        <p:txBody>
          <a:bodyPr wrap="square">
            <a:spAutoFit/>
          </a:bodyPr>
          <a:lstStyle/>
          <a:p>
            <a:pPr algn="just">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Thể</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a:t>
            </a:r>
            <a:r>
              <a:rPr lang="vi-VN"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ơ: lục bát.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vi-VN"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Phương thức biểu đạt: Miêu tả và biểu cảm.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Miêu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tả</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qua 4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thời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điểm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Sáng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trưa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chiều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tối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chỉ</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rõ</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từ</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ngữ</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thể</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hiện</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thời</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điểm</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đó</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dụng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Làm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hiện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lên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một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dòng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sông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quê</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rất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đẹp</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vẻ</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đẹp</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đó</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thay</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đổi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theo</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những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thời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điểm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đêm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ngày</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241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barn(inVertical)">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barn(inVertical)">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barn(inVertical)">
                                      <p:cBhvr>
                                        <p:cTn id="30" dur="500"/>
                                        <p:tgtEl>
                                          <p:spTgt spid="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barn(inVertical)">
                                      <p:cBhvr>
                                        <p:cTn id="35" dur="500"/>
                                        <p:tgtEl>
                                          <p:spTgt spid="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barn(inVertical)">
                                      <p:cBhvr>
                                        <p:cTn id="40" dur="500"/>
                                        <p:tgtEl>
                                          <p:spTgt spid="7">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Effect transition="in" filter="barn(inVertical)">
                                      <p:cBhvr>
                                        <p:cTn id="45"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413288" y="728421"/>
            <a:ext cx="11365424" cy="5610386"/>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934A594-06C9-4123-8ECF-69B1F53E38B8}"/>
              </a:ext>
            </a:extLst>
          </p:cNvPr>
          <p:cNvSpPr txBox="1"/>
          <p:nvPr/>
        </p:nvSpPr>
        <p:spPr>
          <a:xfrm>
            <a:off x="809787" y="798055"/>
            <a:ext cx="10968925" cy="5331524"/>
          </a:xfrm>
          <a:prstGeom prst="rect">
            <a:avLst/>
          </a:prstGeom>
          <a:noFill/>
        </p:spPr>
        <p:txBody>
          <a:bodyPr wrap="square">
            <a:spAutoFit/>
          </a:bodyPr>
          <a:lstStyle/>
          <a:p>
            <a:pPr algn="just">
              <a:lnSpc>
                <a:spcPct val="115000"/>
              </a:lnSpc>
              <a:spcAft>
                <a:spcPts val="100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Times New Roman" panose="02020603050405020304" pitchFamily="18" charset="0"/>
              <a:buChar char="-"/>
              <a:tabLst>
                <a:tab pos="457200" algn="l"/>
              </a:tabLst>
            </a:pP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Biện</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pháp</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tu</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từ</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Nhân</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hóa</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dòng</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sông</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điệu</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đà</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mặc</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áo</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lụa</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Sử</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dụng</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từ</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láy</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điệu</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đà</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thướt</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tha</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thẩn</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hây</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hây</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Liêt</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kê</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vẻ</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đẹp</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dòng</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sông</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ở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thời</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điểm</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khác</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nhau</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Times New Roman" panose="02020603050405020304" pitchFamily="18" charset="0"/>
              <a:buChar char="-"/>
              <a:tabLst>
                <a:tab pos="457200" algn="l"/>
              </a:tabLst>
            </a:pP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dụng</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Làm</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nổi</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bật</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vẻ</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đẹp</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đa</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dạng</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trữ</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tình</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dòng</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sông</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quê</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được</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ngắm</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nhìn</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ở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thời</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điểm</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khác</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nhau</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ngày</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Cho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thấy</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tình</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yêu</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sự</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gắn</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bó</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với</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dòng</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sông</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quê</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cùng</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tình</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yêu</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quê</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hương</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giả</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Làm</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cho</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đoạn</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thêm</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gợi</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hình</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gợi</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167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barn(inVertical)">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barn(inVertical)">
                                      <p:cBhvr>
                                        <p:cTn id="47" dur="500"/>
                                        <p:tgtEl>
                                          <p:spTgt spid="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barn(inVertical)">
                                      <p:cBhvr>
                                        <p:cTn id="5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569030" y="790415"/>
            <a:ext cx="11132190" cy="5439904"/>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B60A222-035C-438B-B95C-4773FE6A0A51}"/>
              </a:ext>
            </a:extLst>
          </p:cNvPr>
          <p:cNvSpPr txBox="1"/>
          <p:nvPr/>
        </p:nvSpPr>
        <p:spPr>
          <a:xfrm>
            <a:off x="782398" y="1190116"/>
            <a:ext cx="10705453" cy="4640501"/>
          </a:xfrm>
          <a:prstGeom prst="rect">
            <a:avLst/>
          </a:prstGeom>
          <a:noFill/>
        </p:spPr>
        <p:txBody>
          <a:bodyPr wrap="square">
            <a:spAutoFit/>
          </a:bodyPr>
          <a:lstStyle/>
          <a:p>
            <a:pPr>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buổi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chiều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2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Chiều</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chiều</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thẩn</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mây</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Cài</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lên</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màu</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áo</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hây</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hây</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ráng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vàng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Khi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chiều</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từng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áng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mây</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trên</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trời</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thẩn</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bay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phía</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cuối</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trời</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phương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Tây</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ánh</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lên</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ráng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rực</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rỡ</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bừng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lên</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cuối</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ngày</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Tất</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khung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cảnh</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kì</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vĩ</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nền</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trời</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đó</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đều</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được</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phản</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chiếu</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xuống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mặt</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sông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Mặt</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sông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như</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chiếc</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gương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khổng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lồ</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hứng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ráng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chiều</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vọt</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Nhà</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đã</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bao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quát</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được</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cái</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rộng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lớn</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không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gian</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dòng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sông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buổi</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chiểu</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qua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hai</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câu</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123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433953" y="619932"/>
            <a:ext cx="11375755" cy="5873858"/>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1B5B1A9A-97EB-45A5-A4D8-C862B67640B5}"/>
              </a:ext>
            </a:extLst>
          </p:cNvPr>
          <p:cNvSpPr txBox="1"/>
          <p:nvPr/>
        </p:nvSpPr>
        <p:spPr>
          <a:xfrm>
            <a:off x="1016430" y="778312"/>
            <a:ext cx="10483312" cy="483017"/>
          </a:xfrm>
          <a:prstGeom prst="rect">
            <a:avLst/>
          </a:prstGeom>
          <a:noFill/>
        </p:spPr>
        <p:txBody>
          <a:bodyPr wrap="square">
            <a:spAutoFit/>
          </a:bodyPr>
          <a:lstStyle/>
          <a:p>
            <a:pPr>
              <a:lnSpc>
                <a:spcPct val="115000"/>
              </a:lnSpc>
              <a:spcAft>
                <a:spcPts val="1000"/>
              </a:spcAf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04</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BB38220B-BA8D-4914-9521-CBECDD6D177C}"/>
              </a:ext>
            </a:extLst>
          </p:cNvPr>
          <p:cNvSpPr txBox="1"/>
          <p:nvPr/>
        </p:nvSpPr>
        <p:spPr>
          <a:xfrm>
            <a:off x="600026" y="1261329"/>
            <a:ext cx="10786820" cy="6012736"/>
          </a:xfrm>
          <a:prstGeom prst="rect">
            <a:avLst/>
          </a:prstGeom>
          <a:noFill/>
        </p:spPr>
        <p:txBody>
          <a:bodyPr wrap="square">
            <a:spAutoFit/>
          </a:bodyPr>
          <a:lstStyle/>
          <a:p>
            <a:pPr algn="ctr">
              <a:lnSpc>
                <a:spcPct val="115000"/>
              </a:lnSpc>
              <a:spcAft>
                <a:spcPts val="1000"/>
              </a:spcAft>
            </a:pP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Cảm</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ơn</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mẹ</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vì</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luôn</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bên</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con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Lúc</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đau</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buồn</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và</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khi</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sóng</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gió</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Giữa</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giông</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tố</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cuộc</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đời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Vòng</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tay</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mẹ</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chở</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che</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khẽ</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vỗ</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về</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Bỗng</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thấy</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lòng</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nhẹ</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nhàng</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bình</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yên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Mẹ</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dành</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hết</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tuổi</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xuân</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vì</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con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Mẹ</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dành</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những</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chăm</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lo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tháng</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ngày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Mẹ</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dành</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bao hi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sinh</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để</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con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chạm</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lấy</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ước</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mơ</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524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7E55300D-1F5C-49B5-920E-3723609A532A}"/>
              </a:ext>
            </a:extLst>
          </p:cNvPr>
          <p:cNvSpPr>
            <a:spLocks noChangeArrowheads="1"/>
          </p:cNvSpPr>
          <p:nvPr/>
        </p:nvSpPr>
        <p:spPr bwMode="auto">
          <a:xfrm>
            <a:off x="569030" y="1177871"/>
            <a:ext cx="10915214" cy="4773477"/>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E4892AFD-FDD1-4762-9459-87C599684180}"/>
              </a:ext>
            </a:extLst>
          </p:cNvPr>
          <p:cNvSpPr txBox="1"/>
          <p:nvPr/>
        </p:nvSpPr>
        <p:spPr>
          <a:xfrm>
            <a:off x="382292" y="1790898"/>
            <a:ext cx="10776487" cy="3767826"/>
          </a:xfrm>
          <a:prstGeom prst="rect">
            <a:avLst/>
          </a:prstGeom>
          <a:noFill/>
        </p:spPr>
        <p:txBody>
          <a:bodyPr wrap="square">
            <a:spAutoFit/>
          </a:bodyPr>
          <a:lstStyle/>
          <a:p>
            <a:pPr algn="ctr">
              <a:lnSpc>
                <a:spcPct val="150000"/>
              </a:lnSpc>
              <a:spcAft>
                <a:spcPts val="1000"/>
              </a:spcAft>
            </a:pP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Mẹ</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là</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ánh</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sáng</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của</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đời</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con</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50000"/>
              </a:lnSpc>
              <a:spcAft>
                <a:spcPts val="1000"/>
              </a:spcAft>
            </a:pP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Là</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vầng</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trăng</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khi</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con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lạc</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lối</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50000"/>
              </a:lnSpc>
              <a:spcAft>
                <a:spcPts val="1000"/>
              </a:spcAft>
            </a:pP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Dẫu</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đi</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trọn</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cả</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một</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kiếp</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người</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50000"/>
              </a:lnSpc>
              <a:spcAft>
                <a:spcPts val="1000"/>
              </a:spcAft>
            </a:pP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Cũng</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chẳng</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hết</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mấy</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lời</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mẹ</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ru</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r">
              <a:lnSpc>
                <a:spcPct val="150000"/>
              </a:lnSpc>
              <a:spcAft>
                <a:spcPts val="1000"/>
              </a:spcAft>
            </a:pP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Trích</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lời</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bài</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hát</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Con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nợ</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mẹ</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Nguyễn</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Văn</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Chung)</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011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B5E19E4C-0613-41DD-853C-9105F3BEAA46}"/>
              </a:ext>
            </a:extLst>
          </p:cNvPr>
          <p:cNvSpPr>
            <a:spLocks noChangeArrowheads="1"/>
          </p:cNvSpPr>
          <p:nvPr/>
        </p:nvSpPr>
        <p:spPr bwMode="auto">
          <a:xfrm>
            <a:off x="569030" y="405929"/>
            <a:ext cx="11209682" cy="6046144"/>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A8A85B38-37DB-4F74-AAFD-AAB0F342AE81}"/>
              </a:ext>
            </a:extLst>
          </p:cNvPr>
          <p:cNvSpPr txBox="1"/>
          <p:nvPr/>
        </p:nvSpPr>
        <p:spPr>
          <a:xfrm>
            <a:off x="933774" y="542441"/>
            <a:ext cx="10689196" cy="5909631"/>
          </a:xfrm>
          <a:prstGeom prst="rect">
            <a:avLst/>
          </a:prstGeom>
          <a:noFill/>
        </p:spPr>
        <p:txBody>
          <a:bodyPr wrap="square">
            <a:spAutoFit/>
          </a:bodyPr>
          <a:lstStyle/>
          <a:p>
            <a:pPr>
              <a:lnSpc>
                <a:spcPct val="150000"/>
              </a:lnSpc>
              <a:spcAft>
                <a:spcPts val="1000"/>
              </a:spcAft>
            </a:pPr>
            <a:r>
              <a:rPr lang="en-US" sz="2400" b="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Câu</a:t>
            </a:r>
            <a:r>
              <a:rPr lang="en-US" sz="2400" b="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1</a:t>
            </a:r>
            <a:r>
              <a:rPr lang="en-US" sz="2400"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Xác</a:t>
            </a:r>
            <a:r>
              <a:rPr lang="en-US" sz="2400"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định</a:t>
            </a:r>
            <a:r>
              <a:rPr lang="en-US" sz="2400"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phương</a:t>
            </a:r>
            <a:r>
              <a:rPr lang="en-US" sz="2400"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thức</a:t>
            </a:r>
            <a:r>
              <a:rPr lang="en-US" sz="2400"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biểu</a:t>
            </a:r>
            <a:r>
              <a:rPr lang="en-US" sz="2400"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đạt</a:t>
            </a:r>
            <a:r>
              <a:rPr lang="en-US" sz="2400"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chính</a:t>
            </a:r>
            <a:r>
              <a:rPr lang="en-US" sz="2400"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của</a:t>
            </a:r>
            <a:r>
              <a:rPr lang="en-US" sz="2400"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văn</a:t>
            </a:r>
            <a:r>
              <a:rPr lang="en-US" sz="2400"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bản</a:t>
            </a:r>
            <a:r>
              <a:rPr lang="en-US" sz="2400"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trên</a:t>
            </a:r>
            <a:r>
              <a:rPr lang="en-US" sz="2400"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0"/>
              </a:spcAf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0"/>
              </a:spcAf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kiếp</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pPr>
            <a:endPar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pPr>
            <a:endPar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pPr>
            <a:endPar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pPr>
            <a:endPar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8F9C29BC-FA88-45D6-A20A-20C927998E3F}"/>
              </a:ext>
            </a:extLst>
          </p:cNvPr>
          <p:cNvSpPr txBox="1"/>
          <p:nvPr/>
        </p:nvSpPr>
        <p:spPr>
          <a:xfrm>
            <a:off x="933774" y="3096358"/>
            <a:ext cx="10689196" cy="2626681"/>
          </a:xfrm>
          <a:prstGeom prst="rect">
            <a:avLst/>
          </a:prstGeom>
          <a:noFill/>
        </p:spPr>
        <p:txBody>
          <a:bodyPr wrap="square">
            <a:spAutoFit/>
          </a:bodyPr>
          <a:lstStyle/>
          <a:p>
            <a:pPr marR="57150" algn="just">
              <a:lnSpc>
                <a:spcPct val="150000"/>
              </a:lnSpc>
              <a:spcAft>
                <a:spcPts val="1000"/>
              </a:spcAf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 ra và phân tích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của biện pháp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trong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28800">
              <a:lnSpc>
                <a:spcPct val="150000"/>
              </a:lnSpc>
              <a:spcAft>
                <a:spcPts val="1000"/>
              </a:spcAft>
            </a:pP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 dành hết tuổi xuân vì con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28800">
              <a:lnSpc>
                <a:spcPct val="150000"/>
              </a:lnSpc>
              <a:spcAft>
                <a:spcPts val="1000"/>
              </a:spcAft>
            </a:pP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 dành những chăm lo tháng ngày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28800">
              <a:lnSpc>
                <a:spcPct val="150000"/>
              </a:lnSpc>
              <a:spcAft>
                <a:spcPts val="1000"/>
              </a:spcAft>
            </a:pP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 dành bao hi sinh để con chạm lấy ước mơ.</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357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barn(inVertical)">
                                      <p:cBhvr>
                                        <p:cTn id="3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11B4F03F-A78F-4E82-91D2-D6CBE9C777B7}"/>
              </a:ext>
            </a:extLst>
          </p:cNvPr>
          <p:cNvSpPr>
            <a:spLocks noChangeArrowheads="1"/>
          </p:cNvSpPr>
          <p:nvPr/>
        </p:nvSpPr>
        <p:spPr bwMode="auto">
          <a:xfrm>
            <a:off x="5191931" y="497028"/>
            <a:ext cx="2154265"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5502278A-5AA4-4FA2-8B38-8AC49B15DAC7}"/>
              </a:ext>
            </a:extLst>
          </p:cNvPr>
          <p:cNvSpPr>
            <a:spLocks noChangeArrowheads="1"/>
          </p:cNvSpPr>
          <p:nvPr/>
        </p:nvSpPr>
        <p:spPr bwMode="auto">
          <a:xfrm>
            <a:off x="569030" y="1968284"/>
            <a:ext cx="11023702" cy="3394129"/>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6C3723EF-9782-441E-83AE-7CAB772F4C8C}"/>
              </a:ext>
            </a:extLst>
          </p:cNvPr>
          <p:cNvSpPr txBox="1"/>
          <p:nvPr/>
        </p:nvSpPr>
        <p:spPr>
          <a:xfrm>
            <a:off x="261212" y="2688638"/>
            <a:ext cx="11331520" cy="1953420"/>
          </a:xfrm>
          <a:prstGeom prst="rect">
            <a:avLst/>
          </a:prstGeom>
          <a:noFill/>
        </p:spPr>
        <p:txBody>
          <a:bodyPr wrap="square">
            <a:spAutoFit/>
          </a:bodyPr>
          <a:lstStyle/>
          <a:p>
            <a:pPr marL="457200">
              <a:lnSpc>
                <a:spcPct val="150000"/>
              </a:lnSpc>
              <a:tabLst>
                <a:tab pos="628650" algn="l"/>
              </a:tabLs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50000"/>
              </a:lnSpc>
              <a:tabLst>
                <a:tab pos="628650" algn="l"/>
              </a:tabLs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vỗ</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50000"/>
              </a:lnSpc>
              <a:spcAft>
                <a:spcPts val="1000"/>
              </a:spcAft>
              <a:tabLst>
                <a:tab pos="628650" algn="l"/>
              </a:tabLs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866C039B-8202-4E64-8790-E22BB68A3B97}"/>
              </a:ext>
            </a:extLst>
          </p:cNvPr>
          <p:cNvSpPr txBox="1"/>
          <p:nvPr/>
        </p:nvSpPr>
        <p:spPr>
          <a:xfrm>
            <a:off x="5083178" y="511732"/>
            <a:ext cx="1995406" cy="548099"/>
          </a:xfrm>
          <a:prstGeom prst="rect">
            <a:avLst/>
          </a:prstGeom>
          <a:noFill/>
        </p:spPr>
        <p:txBody>
          <a:bodyPr wrap="square">
            <a:spAutoFit/>
          </a:bodyPr>
          <a:lstStyle/>
          <a:p>
            <a:pPr marL="457200" algn="ctr">
              <a:lnSpc>
                <a:spcPct val="115000"/>
              </a:lnSpc>
              <a:tabLst>
                <a:tab pos="628650" algn="l"/>
              </a:tabLs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086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barn(inVertical)">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barn(inVertical)">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barn(inVertical)">
                                      <p:cBhvr>
                                        <p:cTn id="3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E618D00-0153-4F1E-A98F-9FC179148E02}"/>
              </a:ext>
            </a:extLst>
          </p:cNvPr>
          <p:cNvSpPr>
            <a:spLocks noChangeArrowheads="1"/>
          </p:cNvSpPr>
          <p:nvPr/>
        </p:nvSpPr>
        <p:spPr bwMode="auto">
          <a:xfrm>
            <a:off x="444285" y="1410347"/>
            <a:ext cx="11178685" cy="4695986"/>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38CA7734-7900-4BCF-ADC2-6C030A5FC3C6}"/>
              </a:ext>
            </a:extLst>
          </p:cNvPr>
          <p:cNvSpPr txBox="1"/>
          <p:nvPr/>
        </p:nvSpPr>
        <p:spPr>
          <a:xfrm>
            <a:off x="569030" y="1741249"/>
            <a:ext cx="11053940" cy="4034181"/>
          </a:xfrm>
          <a:prstGeom prst="rect">
            <a:avLst/>
          </a:prstGeom>
          <a:noFill/>
        </p:spPr>
        <p:txBody>
          <a:bodyPr wrap="square">
            <a:spAutoFit/>
          </a:bodyPr>
          <a:lstStyle/>
          <a:p>
            <a:pPr algn="just">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lo,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chạm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vọng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tầm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123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043BEF8-2AD7-4E06-85EC-AAEBEF6C1984}"/>
              </a:ext>
            </a:extLst>
          </p:cNvPr>
          <p:cNvSpPr>
            <a:spLocks noChangeArrowheads="1"/>
          </p:cNvSpPr>
          <p:nvPr/>
        </p:nvSpPr>
        <p:spPr bwMode="auto">
          <a:xfrm>
            <a:off x="569030" y="1418053"/>
            <a:ext cx="10992706" cy="4316319"/>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E1745EE3-7FE1-4652-8066-183717335FE5}"/>
              </a:ext>
            </a:extLst>
          </p:cNvPr>
          <p:cNvSpPr txBox="1"/>
          <p:nvPr/>
        </p:nvSpPr>
        <p:spPr>
          <a:xfrm>
            <a:off x="569030" y="2245379"/>
            <a:ext cx="10807485" cy="2608535"/>
          </a:xfrm>
          <a:prstGeom prst="rect">
            <a:avLst/>
          </a:prstGeom>
          <a:noFill/>
        </p:spPr>
        <p:txBody>
          <a:bodyPr wrap="square">
            <a:spAutoFit/>
          </a:bodyPr>
          <a:lstStyle/>
          <a:p>
            <a:pPr marL="457200">
              <a:lnSpc>
                <a:spcPct val="150000"/>
              </a:lnSpc>
              <a:tabLst>
                <a:tab pos="628650" algn="l"/>
              </a:tabLs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5:</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50000"/>
              </a:lnSpc>
              <a:spcAft>
                <a:spcPts val="1000"/>
              </a:spcAft>
              <a:tabLst>
                <a:tab pos="628650" algn="l"/>
              </a:tabLs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mẫu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to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829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5502278A-5AA4-4FA2-8B38-8AC49B15DAC7}"/>
              </a:ext>
            </a:extLst>
          </p:cNvPr>
          <p:cNvSpPr>
            <a:spLocks noChangeArrowheads="1"/>
          </p:cNvSpPr>
          <p:nvPr/>
        </p:nvSpPr>
        <p:spPr bwMode="auto">
          <a:xfrm>
            <a:off x="371960" y="647400"/>
            <a:ext cx="11344759" cy="5753399"/>
          </a:xfrm>
          <a:prstGeom prst="roundRect">
            <a:avLst>
              <a:gd name="adj" fmla="val 16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FCCEFA3C-C31B-47CF-AA30-FDA4062A0B9A}"/>
              </a:ext>
            </a:extLst>
          </p:cNvPr>
          <p:cNvSpPr txBox="1"/>
          <p:nvPr/>
        </p:nvSpPr>
        <p:spPr>
          <a:xfrm>
            <a:off x="433954" y="818097"/>
            <a:ext cx="11473912" cy="5392502"/>
          </a:xfrm>
          <a:prstGeom prst="rect">
            <a:avLst/>
          </a:prstGeom>
          <a:noFill/>
        </p:spPr>
        <p:txBody>
          <a:bodyPr wrap="square">
            <a:spAutoFit/>
          </a:bodyPr>
          <a:lstStyle/>
          <a:p>
            <a:pPr>
              <a:lnSpc>
                <a:spcPct val="115000"/>
              </a:lnSpc>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15000"/>
              </a:lnSpc>
              <a:spcAft>
                <a:spcPts val="100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B1: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tắt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marR="182880" lvl="0" indent="-342900">
              <a:lnSpc>
                <a:spcPct val="115000"/>
              </a:lnSpc>
              <a:spcAft>
                <a:spcPts val="1000"/>
              </a:spcAft>
              <a:buSzPts val="1400"/>
              <a:buFont typeface="Times New Roman" panose="02020603050405020304" pitchFamily="18" charset="0"/>
              <a:buChar char="-"/>
              <a:tabLst>
                <a:tab pos="184150" algn="l"/>
              </a:tabLst>
            </a:pP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Đêm</a:t>
            </a:r>
            <a:r>
              <a:rPr lang="en-US" sz="2800" i="1" spc="9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nay</a:t>
            </a:r>
            <a:r>
              <a:rPr lang="en-US" sz="2800" i="1" spc="1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i="1" spc="1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1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i="1" spc="1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10" dirty="0" err="1">
                <a:effectLst/>
                <a:latin typeface="Times New Roman" panose="02020603050405020304" pitchFamily="18" charset="0"/>
                <a:ea typeface="Calibri" panose="020F0502020204030204" pitchFamily="34" charset="0"/>
                <a:cs typeface="Times New Roman" panose="02020603050405020304" pitchFamily="18" charset="0"/>
              </a:rPr>
              <a:t>ngủ</a:t>
            </a:r>
            <a:r>
              <a:rPr lang="en-US" sz="2800" spc="1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spc="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spc="10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spc="1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10" dirty="0" err="1">
                <a:effectLst/>
                <a:latin typeface="Times New Roman" panose="02020603050405020304" pitchFamily="18" charset="0"/>
                <a:ea typeface="Calibri" panose="020F0502020204030204" pitchFamily="34" charset="0"/>
                <a:cs typeface="Times New Roman" panose="02020603050405020304" pitchFamily="18" charset="0"/>
              </a:rPr>
              <a:t>nổi</a:t>
            </a:r>
            <a:r>
              <a:rPr lang="en-US" sz="2800" spc="10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800" spc="1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10" dirty="0">
                <a:effectLst/>
                <a:latin typeface="Times New Roman" panose="02020603050405020304" pitchFamily="18" charset="0"/>
                <a:ea typeface="Calibri" panose="020F0502020204030204" pitchFamily="34" charset="0"/>
                <a:cs typeface="Times New Roman" panose="02020603050405020304" pitchFamily="18" charset="0"/>
              </a:rPr>
              <a:t>Minh</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Huệ</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82880" lvl="0" indent="-342900">
              <a:lnSpc>
                <a:spcPct val="115000"/>
              </a:lnSpc>
              <a:spcAft>
                <a:spcPts val="1000"/>
              </a:spcAft>
              <a:buSzPts val="1400"/>
              <a:buFont typeface="Times New Roman" panose="02020603050405020304" pitchFamily="18" charset="0"/>
              <a:buChar char="-"/>
              <a:tabLst>
                <a:tab pos="174625" algn="l"/>
              </a:tabLs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spc="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gợi</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hứng</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nghe</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chuyệ</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thật</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800" spc="1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dịch</a:t>
            </a:r>
            <a:r>
              <a:rPr lang="en-US" sz="2800" spc="1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biên</a:t>
            </a:r>
            <a:r>
              <a:rPr lang="en-US" sz="2800" spc="2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spc="2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10" dirty="0" err="1">
                <a:effectLst/>
                <a:latin typeface="Times New Roman" panose="02020603050405020304" pitchFamily="18" charset="0"/>
                <a:ea typeface="Calibri" panose="020F0502020204030204" pitchFamily="34" charset="0"/>
                <a:cs typeface="Times New Roman" panose="02020603050405020304" pitchFamily="18" charset="0"/>
              </a:rPr>
              <a:t>cuối</a:t>
            </a:r>
            <a:r>
              <a:rPr lang="en-US" sz="2800" spc="24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sz="2800" spc="23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1950,</a:t>
            </a:r>
            <a:r>
              <a:rPr lang="en-US" sz="2800" spc="2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245"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spc="2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245"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spc="2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spc="2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Hồ</a:t>
            </a:r>
            <a:r>
              <a:rPr lang="en-US" sz="2800" spc="24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trực</a:t>
            </a:r>
            <a:r>
              <a:rPr lang="en-US" sz="2800" spc="1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800" spc="9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spc="8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trận</a:t>
            </a:r>
            <a:r>
              <a:rPr lang="en-US" sz="2800" spc="8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spc="8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dõi</a:t>
            </a:r>
            <a:r>
              <a:rPr lang="en-US" sz="2800" spc="8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spc="9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spc="8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huy</a:t>
            </a:r>
            <a:r>
              <a:rPr lang="en-US" sz="2800" spc="7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spc="8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800" spc="9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10" dirty="0" err="1">
                <a:effectLst/>
                <a:latin typeface="Times New Roman" panose="02020603050405020304" pitchFamily="18" charset="0"/>
                <a:ea typeface="Calibri" panose="020F0502020204030204" pitchFamily="34" charset="0"/>
                <a:cs typeface="Times New Roman" panose="02020603050405020304" pitchFamily="18" charset="0"/>
              </a:rPr>
              <a:t>đấu</a:t>
            </a:r>
            <a:r>
              <a:rPr lang="en-US" sz="2800" spc="1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2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1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82880" lvl="0" indent="-342900">
              <a:lnSpc>
                <a:spcPct val="115000"/>
              </a:lnSpc>
              <a:spcAft>
                <a:spcPts val="1000"/>
              </a:spcAft>
              <a:buSzPts val="1400"/>
              <a:buFont typeface="Times New Roman" panose="02020603050405020304" pitchFamily="18" charset="0"/>
              <a:buChar char="-"/>
              <a:tabLst>
                <a:tab pos="174625"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Khi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Minh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Huệ</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tuổi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nhập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vai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khắc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482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arn(inVertical)">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arn(inVertical)">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barn(inVertical)">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barn(inVertical)">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barn(inVertical)">
                                      <p:cBhvr>
                                        <p:cTn id="3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A8972BDD-0327-42B7-9151-63E5F0EFE66C}"/>
              </a:ext>
            </a:extLst>
          </p:cNvPr>
          <p:cNvSpPr>
            <a:spLocks noChangeArrowheads="1"/>
          </p:cNvSpPr>
          <p:nvPr/>
        </p:nvSpPr>
        <p:spPr bwMode="auto">
          <a:xfrm>
            <a:off x="4591065" y="497028"/>
            <a:ext cx="4335959"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0B17B26B-E4E8-4D13-A0E2-42AB07FF760F}"/>
              </a:ext>
            </a:extLst>
          </p:cNvPr>
          <p:cNvSpPr>
            <a:spLocks noChangeArrowheads="1"/>
          </p:cNvSpPr>
          <p:nvPr/>
        </p:nvSpPr>
        <p:spPr bwMode="auto">
          <a:xfrm>
            <a:off x="522155" y="1968285"/>
            <a:ext cx="11147689" cy="3735091"/>
          </a:xfrm>
          <a:prstGeom prst="roundRect">
            <a:avLst>
              <a:gd name="adj" fmla="val 16667"/>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8BEBEA4A-A846-4A9F-90E5-2E1590F812CA}"/>
              </a:ext>
            </a:extLst>
          </p:cNvPr>
          <p:cNvSpPr txBox="1"/>
          <p:nvPr/>
        </p:nvSpPr>
        <p:spPr>
          <a:xfrm>
            <a:off x="4885841" y="595782"/>
            <a:ext cx="4723108" cy="523220"/>
          </a:xfrm>
          <a:prstGeom prst="rect">
            <a:avLst/>
          </a:prstGeom>
          <a:noFill/>
        </p:spPr>
        <p:txBody>
          <a:bodyPr wrap="square">
            <a:spAutoFit/>
          </a:bodyPr>
          <a:lstStyle/>
          <a:p>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DẠNG 2: VIẾT NGẮN</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6F75B872-6009-4C35-81CD-685F6A44B80A}"/>
              </a:ext>
            </a:extLst>
          </p:cNvPr>
          <p:cNvSpPr txBox="1"/>
          <p:nvPr/>
        </p:nvSpPr>
        <p:spPr>
          <a:xfrm>
            <a:off x="522155" y="2212565"/>
            <a:ext cx="10994109" cy="3246530"/>
          </a:xfrm>
          <a:prstGeom prst="rect">
            <a:avLst/>
          </a:prstGeom>
          <a:noFill/>
        </p:spPr>
        <p:txBody>
          <a:bodyPr wrap="square">
            <a:spAutoFit/>
          </a:bodyPr>
          <a:lstStyle/>
          <a:p>
            <a:pPr algn="just">
              <a:lnSpc>
                <a:spcPct val="150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Body shaming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miệt</a:t>
            </a:r>
            <a:r>
              <a:rPr lang="en-US" sz="28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bai,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phán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tổn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qua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5-7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bè</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thói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89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5191932" y="302306"/>
            <a:ext cx="2386739"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289302" y="1193369"/>
            <a:ext cx="11783878" cy="5476329"/>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A746B764-D273-4BCD-A365-495521B5F2A4}"/>
              </a:ext>
            </a:extLst>
          </p:cNvPr>
          <p:cNvSpPr txBox="1"/>
          <p:nvPr/>
        </p:nvSpPr>
        <p:spPr>
          <a:xfrm>
            <a:off x="5753746" y="355112"/>
            <a:ext cx="1824925" cy="523220"/>
          </a:xfrm>
          <a:prstGeom prst="rect">
            <a:avLst/>
          </a:prstGeom>
          <a:noFill/>
        </p:spPr>
        <p:txBody>
          <a:bodyPr wrap="square">
            <a:spAutoFit/>
          </a:bodyPr>
          <a:lstStyle/>
          <a:p>
            <a:r>
              <a:rPr lang="en-US" sz="2800" b="1" dirty="0" err="1">
                <a:effectLst/>
                <a:latin typeface="Times New Roman" panose="02020603050405020304" pitchFamily="18" charset="0"/>
                <a:ea typeface="Times New Roman" panose="02020603050405020304" pitchFamily="18" charset="0"/>
              </a:rPr>
              <a:t>Gợi</a:t>
            </a:r>
            <a:r>
              <a:rPr lang="en-US" sz="2800" b="1" dirty="0">
                <a:effectLst/>
                <a:latin typeface="Times New Roman" panose="02020603050405020304" pitchFamily="18" charset="0"/>
                <a:ea typeface="Times New Roman" panose="02020603050405020304" pitchFamily="18" charset="0"/>
              </a:rPr>
              <a:t> ý</a:t>
            </a:r>
            <a:endParaRPr lang="en-US" sz="2800" dirty="0"/>
          </a:p>
        </p:txBody>
      </p:sp>
      <p:sp>
        <p:nvSpPr>
          <p:cNvPr id="7" name="TextBox 6">
            <a:extLst>
              <a:ext uri="{FF2B5EF4-FFF2-40B4-BE49-F238E27FC236}">
                <a16:creationId xmlns:a16="http://schemas.microsoft.com/office/drawing/2014/main" xmlns="" id="{57F21690-3F9A-433B-AC47-560422435277}"/>
              </a:ext>
            </a:extLst>
          </p:cNvPr>
          <p:cNvSpPr txBox="1"/>
          <p:nvPr/>
        </p:nvSpPr>
        <p:spPr>
          <a:xfrm>
            <a:off x="569031" y="1478691"/>
            <a:ext cx="11504149" cy="4832092"/>
          </a:xfrm>
          <a:prstGeom prst="rect">
            <a:avLst/>
          </a:prstGeom>
          <a:noFill/>
        </p:spPr>
        <p:txBody>
          <a:bodyPr wrap="square">
            <a:spAutoFit/>
          </a:bodyPr>
          <a:lstStyle/>
          <a:p>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BODYSHAMING.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vi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bai,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tổn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bai hay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tổn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nữa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toả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p>
        </p:txBody>
      </p:sp>
    </p:spTree>
    <p:extLst>
      <p:ext uri="{BB962C8B-B14F-4D97-AF65-F5344CB8AC3E}">
        <p14:creationId xmlns:p14="http://schemas.microsoft.com/office/powerpoint/2010/main" val="244551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064C14D9-54C1-4BD1-87BB-926CC688574A}"/>
              </a:ext>
            </a:extLst>
          </p:cNvPr>
          <p:cNvSpPr>
            <a:spLocks noChangeArrowheads="1"/>
          </p:cNvSpPr>
          <p:nvPr/>
        </p:nvSpPr>
        <p:spPr bwMode="auto">
          <a:xfrm>
            <a:off x="755008" y="2249059"/>
            <a:ext cx="4870877" cy="628832"/>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755009" y="3278007"/>
            <a:ext cx="10961710" cy="2967809"/>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xmlns="" id="{D7A1E3E0-ED05-44EB-B043-A435F23F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2649" y="153142"/>
            <a:ext cx="6852290" cy="1706655"/>
          </a:xfrm>
          <a:prstGeom prst="rect">
            <a:avLst/>
          </a:prstGeom>
        </p:spPr>
      </p:pic>
      <p:sp>
        <p:nvSpPr>
          <p:cNvPr id="5" name="TextBox 4">
            <a:extLst>
              <a:ext uri="{FF2B5EF4-FFF2-40B4-BE49-F238E27FC236}">
                <a16:creationId xmlns:a16="http://schemas.microsoft.com/office/drawing/2014/main" xmlns="" id="{94154A2F-E4B1-4D6B-B71B-F271C71F5160}"/>
              </a:ext>
            </a:extLst>
          </p:cNvPr>
          <p:cNvSpPr txBox="1"/>
          <p:nvPr/>
        </p:nvSpPr>
        <p:spPr>
          <a:xfrm>
            <a:off x="3735092" y="401119"/>
            <a:ext cx="5414259" cy="1317348"/>
          </a:xfrm>
          <a:prstGeom prst="rect">
            <a:avLst/>
          </a:prstGeom>
          <a:noFill/>
        </p:spPr>
        <p:txBody>
          <a:bodyPr wrap="square">
            <a:spAutoFit/>
          </a:bodyPr>
          <a:lstStyle/>
          <a:p>
            <a:pPr algn="ctr">
              <a:lnSpc>
                <a:spcPct val="115000"/>
              </a:lnSpc>
              <a:spcAft>
                <a:spcPts val="1000"/>
              </a:spcAft>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ÔN TẬP TIẾNG VIỆT:</a:t>
            </a:r>
          </a:p>
          <a:p>
            <a:pPr algn="ctr">
              <a:lnSpc>
                <a:spcPct val="115000"/>
              </a:lnSpc>
              <a:spcAft>
                <a:spcPts val="1000"/>
              </a:spcAft>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dụ</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914B6792-F2A5-4DEF-A9C6-D54DD3873922}"/>
              </a:ext>
            </a:extLst>
          </p:cNvPr>
          <p:cNvSpPr txBox="1"/>
          <p:nvPr/>
        </p:nvSpPr>
        <p:spPr>
          <a:xfrm>
            <a:off x="759610" y="2290909"/>
            <a:ext cx="5160743" cy="555986"/>
          </a:xfrm>
          <a:prstGeom prst="rect">
            <a:avLst/>
          </a:prstGeom>
          <a:noFill/>
        </p:spPr>
        <p:txBody>
          <a:bodyPr wrap="square">
            <a:spAutoFit/>
          </a:bodyPr>
          <a:lstStyle/>
          <a:p>
            <a:pPr>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NHẮC LẠI LÍ THUYẾT: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2B398F5F-BB0E-425C-8D29-56C4E1FCFC0C}"/>
              </a:ext>
            </a:extLst>
          </p:cNvPr>
          <p:cNvSpPr txBox="1"/>
          <p:nvPr/>
        </p:nvSpPr>
        <p:spPr>
          <a:xfrm>
            <a:off x="1018451" y="3680461"/>
            <a:ext cx="10698268" cy="2162900"/>
          </a:xfrm>
          <a:prstGeom prst="rect">
            <a:avLst/>
          </a:prstGeom>
          <a:noFill/>
        </p:spPr>
        <p:txBody>
          <a:bodyPr wrap="square">
            <a:spAutoFit/>
          </a:bodyPr>
          <a:lstStyle/>
          <a:p>
            <a:pPr>
              <a:lnSpc>
                <a:spcPct val="115000"/>
              </a:lnSpc>
              <a:spcAft>
                <a:spcPts val="100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1. </a:t>
            </a:r>
            <a:r>
              <a:rPr lang="en-US" sz="2800" b="1" dirty="0" err="1">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Khái</a:t>
            </a:r>
            <a:r>
              <a:rPr lang="en-US" sz="2800" b="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niệm</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200"/>
              </a:spcAft>
            </a:pPr>
            <a:r>
              <a:rPr lang="en-US" sz="2800" dirty="0">
                <a:solidFill>
                  <a:srgbClr val="4A4A4A"/>
                </a:solidFill>
                <a:latin typeface="Times New Roman" panose="02020603050405020304" pitchFamily="18" charset="0"/>
                <a:ea typeface="Times New Roman" panose="02020603050405020304" pitchFamily="18" charset="0"/>
              </a:rPr>
              <a:t> </a:t>
            </a:r>
            <a:r>
              <a:rPr lang="en-US" sz="2800" dirty="0">
                <a:solidFill>
                  <a:srgbClr val="4A4A4A"/>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biện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pháp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theo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tượng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gọi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bằng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tượng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quan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hệ</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gần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gũi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nhằm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tăng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sức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gợi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gợi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diễn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đạt</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4153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90"/>
                                          </p:val>
                                        </p:tav>
                                        <p:tav tm="100000">
                                          <p:val>
                                            <p:fltVal val="0"/>
                                          </p:val>
                                        </p:tav>
                                      </p:tavLst>
                                    </p:anim>
                                    <p:animEffect transition="in" filter="fade">
                                      <p:cBhvr>
                                        <p:cTn id="10" dur="2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 calcmode="lin" valueType="num">
                                      <p:cBhvr>
                                        <p:cTn id="15" dur="2000" fill="hold"/>
                                        <p:tgtEl>
                                          <p:spTgt spid="5"/>
                                        </p:tgtEl>
                                        <p:attrNameLst>
                                          <p:attrName>style.rotation</p:attrName>
                                        </p:attrNameLst>
                                      </p:cBhvr>
                                      <p:tavLst>
                                        <p:tav tm="0">
                                          <p:val>
                                            <p:fltVal val="90"/>
                                          </p:val>
                                        </p:tav>
                                        <p:tav tm="100000">
                                          <p:val>
                                            <p:fltVal val="0"/>
                                          </p:val>
                                        </p:tav>
                                      </p:tavLst>
                                    </p:anim>
                                    <p:animEffect transition="in" filter="fade">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barn(inVertical)">
                                      <p:cBhvr>
                                        <p:cTn id="34" dur="500"/>
                                        <p:tgtEl>
                                          <p:spTgt spid="1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1">
                                            <p:txEl>
                                              <p:pRg st="1" end="1"/>
                                            </p:txEl>
                                          </p:spTgt>
                                        </p:tgtEl>
                                        <p:attrNameLst>
                                          <p:attrName>style.visibility</p:attrName>
                                        </p:attrNameLst>
                                      </p:cBhvr>
                                      <p:to>
                                        <p:strVal val="visible"/>
                                      </p:to>
                                    </p:set>
                                    <p:animEffect transition="in" filter="barn(inVertical)">
                                      <p:cBhvr>
                                        <p:cTn id="39"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9"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05883FD3-5820-452F-BCF2-F9ECF2522FCD}"/>
              </a:ext>
            </a:extLst>
          </p:cNvPr>
          <p:cNvSpPr>
            <a:spLocks noChangeArrowheads="1"/>
          </p:cNvSpPr>
          <p:nvPr/>
        </p:nvSpPr>
        <p:spPr bwMode="auto">
          <a:xfrm>
            <a:off x="402956" y="1504380"/>
            <a:ext cx="11386089" cy="4829954"/>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F04E9006-0714-4887-8DAF-F2E710D65DF2}"/>
              </a:ext>
            </a:extLst>
          </p:cNvPr>
          <p:cNvSpPr txBox="1"/>
          <p:nvPr/>
        </p:nvSpPr>
        <p:spPr>
          <a:xfrm>
            <a:off x="402955" y="523667"/>
            <a:ext cx="7044626" cy="556434"/>
          </a:xfrm>
          <a:prstGeom prst="rect">
            <a:avLst/>
          </a:prstGeom>
          <a:noFill/>
        </p:spPr>
        <p:txBody>
          <a:bodyPr wrap="square">
            <a:spAutoFit/>
          </a:bodyPr>
          <a:lstStyle/>
          <a:p>
            <a:pPr>
              <a:lnSpc>
                <a:spcPct val="115000"/>
              </a:lnSpc>
              <a:spcAft>
                <a:spcPts val="1000"/>
              </a:spcAft>
            </a:pPr>
            <a:r>
              <a:rPr lang="en-US" sz="2800" b="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2. So </a:t>
            </a:r>
            <a:r>
              <a:rPr lang="en-US" sz="2800" b="1" dirty="0" err="1">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sánh</a:t>
            </a:r>
            <a:r>
              <a:rPr lang="en-US" sz="2800" b="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ẩn</a:t>
            </a:r>
            <a:r>
              <a:rPr lang="en-US" sz="2800" b="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dụ</a:t>
            </a:r>
            <a:r>
              <a:rPr lang="en-US" sz="2800" b="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2800" b="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hoán</a:t>
            </a:r>
            <a:r>
              <a:rPr lang="en-US" sz="2800" b="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dụ</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AF9374A2-6FC1-4776-9016-329C19DE710A}"/>
              </a:ext>
            </a:extLst>
          </p:cNvPr>
          <p:cNvSpPr txBox="1"/>
          <p:nvPr/>
        </p:nvSpPr>
        <p:spPr>
          <a:xfrm>
            <a:off x="685800" y="1798386"/>
            <a:ext cx="2690668" cy="548099"/>
          </a:xfrm>
          <a:prstGeom prst="rect">
            <a:avLst/>
          </a:prstGeom>
          <a:noFill/>
        </p:spPr>
        <p:txBody>
          <a:bodyPr wrap="square">
            <a:spAutoFit/>
          </a:bodyPr>
          <a:lstStyle/>
          <a:p>
            <a:pPr>
              <a:lnSpc>
                <a:spcPct val="115000"/>
              </a:lnSpc>
            </a:pPr>
            <a:r>
              <a:rPr lang="en-US" sz="2800" b="1" i="1" dirty="0">
                <a:solidFill>
                  <a:srgbClr val="0070C0"/>
                </a:solidFill>
                <a:effectLst/>
                <a:latin typeface="Times New Roman" panose="02020603050405020304" pitchFamily="18" charset="0"/>
                <a:ea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rPr>
              <a:t>Giống</a:t>
            </a:r>
            <a:r>
              <a:rPr lang="en-US" sz="2800" b="1" i="1" dirty="0">
                <a:solidFill>
                  <a:srgbClr val="0070C0"/>
                </a:solidFill>
                <a:effectLst/>
                <a:latin typeface="Times New Roman" panose="02020603050405020304" pitchFamily="18" charset="0"/>
                <a:ea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rPr>
              <a:t>nhau</a:t>
            </a:r>
            <a:endParaRPr lang="en-US" sz="2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xmlns="" id="{56BD6C13-76D8-4E59-B643-ACCFB84C920C}"/>
              </a:ext>
            </a:extLst>
          </p:cNvPr>
          <p:cNvSpPr txBox="1"/>
          <p:nvPr/>
        </p:nvSpPr>
        <p:spPr>
          <a:xfrm>
            <a:off x="402955" y="2558625"/>
            <a:ext cx="11386089" cy="2794996"/>
          </a:xfrm>
          <a:prstGeom prst="rect">
            <a:avLst/>
          </a:prstGeom>
          <a:noFill/>
        </p:spPr>
        <p:txBody>
          <a:bodyPr wrap="square">
            <a:spAutoFit/>
          </a:bodyPr>
          <a:lstStyle/>
          <a:p>
            <a:pPr marL="342900" lvl="0" indent="-342900">
              <a:lnSpc>
                <a:spcPct val="115000"/>
              </a:lnSpc>
              <a:spcAft>
                <a:spcPts val="1000"/>
              </a:spcAft>
              <a:buSzPts val="1000"/>
              <a:buFont typeface="Symbol" panose="05050102010706020507" pitchFamily="18" charset="2"/>
              <a:buChar char=""/>
              <a:tabLst>
                <a:tab pos="457200" algn="l"/>
              </a:tabLs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endPar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674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arn(inVertical)">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barn(inVertical)">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barn(inVertical)">
                                      <p:cBhvr>
                                        <p:cTn id="3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7E55300D-1F5C-49B5-920E-3723609A532A}"/>
              </a:ext>
            </a:extLst>
          </p:cNvPr>
          <p:cNvSpPr>
            <a:spLocks noChangeArrowheads="1"/>
          </p:cNvSpPr>
          <p:nvPr/>
        </p:nvSpPr>
        <p:spPr bwMode="auto">
          <a:xfrm>
            <a:off x="569030" y="712922"/>
            <a:ext cx="11008204" cy="5765370"/>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9AF60AC1-78EE-4B86-9888-12AFDBA99CFC}"/>
              </a:ext>
            </a:extLst>
          </p:cNvPr>
          <p:cNvSpPr txBox="1"/>
          <p:nvPr/>
        </p:nvSpPr>
        <p:spPr>
          <a:xfrm>
            <a:off x="1135251" y="941525"/>
            <a:ext cx="6114080" cy="461665"/>
          </a:xfrm>
          <a:prstGeom prst="rect">
            <a:avLst/>
          </a:prstGeom>
          <a:noFill/>
        </p:spPr>
        <p:txBody>
          <a:bodyPr wrap="square">
            <a:spAutoFit/>
          </a:bodyPr>
          <a:lstStyle/>
          <a:p>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nhau</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79FF2936-4A6B-472E-A50D-2445B64771BB}"/>
              </a:ext>
            </a:extLst>
          </p:cNvPr>
          <p:cNvSpPr txBox="1"/>
          <p:nvPr/>
        </p:nvSpPr>
        <p:spPr>
          <a:xfrm>
            <a:off x="846482" y="1511454"/>
            <a:ext cx="10776488" cy="4858574"/>
          </a:xfrm>
          <a:prstGeom prst="rect">
            <a:avLst/>
          </a:prstGeom>
          <a:noFill/>
        </p:spPr>
        <p:txBody>
          <a:bodyPr wrap="square">
            <a:spAutoFit/>
          </a:bodyPr>
          <a:lstStyle/>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  Do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Thuyền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bến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thuyền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thuyền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xuôi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di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kẻ</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015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barn(inVertical)">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barn(inVertical)">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barn(inVertical)">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barn(inVertical)">
                                      <p:cBhvr>
                                        <p:cTn id="37" dur="5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barn(inVertical)">
                                      <p:cBhvr>
                                        <p:cTn id="42" dur="500"/>
                                        <p:tgtEl>
                                          <p:spTgt spid="7">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7">
                                            <p:txEl>
                                              <p:pRg st="6" end="6"/>
                                            </p:txEl>
                                          </p:spTgt>
                                        </p:tgtEl>
                                        <p:attrNameLst>
                                          <p:attrName>style.visibility</p:attrName>
                                        </p:attrNameLst>
                                      </p:cBhvr>
                                      <p:to>
                                        <p:strVal val="visible"/>
                                      </p:to>
                                    </p:set>
                                    <p:animEffect transition="in" filter="barn(inVertical)">
                                      <p:cBhvr>
                                        <p:cTn id="4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066801"/>
            <a:ext cx="11332025" cy="509847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5733DA2C-A08F-4F5C-8A7B-29BA7BAF840C}"/>
              </a:ext>
            </a:extLst>
          </p:cNvPr>
          <p:cNvSpPr txBox="1"/>
          <p:nvPr/>
        </p:nvSpPr>
        <p:spPr>
          <a:xfrm>
            <a:off x="703614" y="1543546"/>
            <a:ext cx="11062855" cy="4144981"/>
          </a:xfrm>
          <a:prstGeom prst="rect">
            <a:avLst/>
          </a:prstGeom>
          <a:noFill/>
        </p:spPr>
        <p:txBody>
          <a:bodyPr wrap="square">
            <a:spAutoFit/>
          </a:bodyPr>
          <a:lstStyle/>
          <a:p>
            <a:pPr marL="342900" lvl="0" indent="-342900">
              <a:lnSpc>
                <a:spcPct val="115000"/>
              </a:lnSpc>
              <a:spcAft>
                <a:spcPts val="1000"/>
              </a:spcAft>
              <a:buSzPts val="1000"/>
              <a:buFont typeface="Symbol" panose="05050102010706020507" pitchFamily="18" charset="2"/>
              <a:buChar char=""/>
              <a:tabLst>
                <a:tab pos="457200" algn="l"/>
              </a:tabLs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cận</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gẫn</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gũi</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kề</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chàm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buổi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hôm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nay.</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chàm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376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569030" y="400046"/>
            <a:ext cx="5526970" cy="777590"/>
          </a:xfrm>
          <a:prstGeom prst="roundRect">
            <a:avLst>
              <a:gd name="adj" fmla="val 16667"/>
            </a:avLst>
          </a:prstGeom>
          <a:solidFill>
            <a:srgbClr val="00B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676400"/>
            <a:ext cx="11151915" cy="4378036"/>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F63DA088-09D1-4BA3-9330-CBA5FD5B67F1}"/>
              </a:ext>
            </a:extLst>
          </p:cNvPr>
          <p:cNvSpPr txBox="1"/>
          <p:nvPr/>
        </p:nvSpPr>
        <p:spPr>
          <a:xfrm>
            <a:off x="569030" y="519280"/>
            <a:ext cx="6109854" cy="555986"/>
          </a:xfrm>
          <a:prstGeom prst="rect">
            <a:avLst/>
          </a:prstGeom>
          <a:noFill/>
        </p:spPr>
        <p:txBody>
          <a:bodyPr wrap="square">
            <a:spAutoFit/>
          </a:bodyPr>
          <a:lstStyle/>
          <a:p>
            <a:pPr algn="just">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THỰC HÀNH TIẾNG VIỆT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5101F881-9DF3-4DB4-834A-CB2D5F5FDB1E}"/>
              </a:ext>
            </a:extLst>
          </p:cNvPr>
          <p:cNvSpPr txBox="1"/>
          <p:nvPr/>
        </p:nvSpPr>
        <p:spPr>
          <a:xfrm>
            <a:off x="1087582" y="1930913"/>
            <a:ext cx="6109854" cy="548099"/>
          </a:xfrm>
          <a:prstGeom prst="rect">
            <a:avLst/>
          </a:prstGeom>
          <a:noFill/>
        </p:spPr>
        <p:txBody>
          <a:bodyPr wrap="square">
            <a:spAutoFit/>
          </a:bodyPr>
          <a:lstStyle/>
          <a:p>
            <a:pPr fontAlgn="base">
              <a:lnSpc>
                <a:spcPct val="115000"/>
              </a:lnSpc>
            </a:pPr>
            <a:r>
              <a:rPr lang="en-US" sz="2800" b="1" dirty="0" err="1">
                <a:solidFill>
                  <a:srgbClr val="000000"/>
                </a:solidFill>
                <a:effectLst/>
                <a:latin typeface="Times New Roman" panose="02020603050405020304" pitchFamily="18" charset="0"/>
                <a:ea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tập</a:t>
            </a:r>
            <a:r>
              <a:rPr lang="en-US" sz="2800" b="1" dirty="0">
                <a:solidFill>
                  <a:srgbClr val="000000"/>
                </a:solidFill>
                <a:effectLst/>
                <a:latin typeface="Times New Roman" panose="02020603050405020304" pitchFamily="18" charset="0"/>
                <a:ea typeface="Times New Roman" panose="02020603050405020304" pitchFamily="18" charset="0"/>
              </a:rPr>
              <a:t> 1:</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dirty="0">
                <a:solidFill>
                  <a:srgbClr val="333333"/>
                </a:solidFill>
                <a:effectLst/>
                <a:latin typeface="Times New Roman" panose="02020603050405020304" pitchFamily="18" charset="0"/>
                <a:ea typeface="Times New Roman" panose="02020603050405020304" pitchFamily="18" charset="0"/>
              </a:rPr>
              <a:t>1. </a:t>
            </a:r>
            <a:r>
              <a:rPr lang="en-US" sz="2800" b="1" dirty="0">
                <a:solidFill>
                  <a:srgbClr val="0070C0"/>
                </a:solidFill>
                <a:effectLst/>
                <a:latin typeface="Times New Roman" panose="02020603050405020304" pitchFamily="18" charset="0"/>
                <a:ea typeface="Times New Roman" panose="02020603050405020304" pitchFamily="18" charset="0"/>
              </a:rPr>
              <a:t>Cho </a:t>
            </a:r>
            <a:r>
              <a:rPr lang="en-US" sz="2800" b="1" dirty="0" err="1">
                <a:solidFill>
                  <a:srgbClr val="0070C0"/>
                </a:solidFill>
                <a:effectLst/>
                <a:latin typeface="Times New Roman" panose="02020603050405020304" pitchFamily="18" charset="0"/>
                <a:ea typeface="Times New Roman" panose="02020603050405020304" pitchFamily="18" charset="0"/>
              </a:rPr>
              <a:t>đoạn</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thơ</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sau</a:t>
            </a:r>
            <a:r>
              <a:rPr lang="en-US" sz="2800" b="1" dirty="0">
                <a:solidFill>
                  <a:srgbClr val="0070C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xmlns="" id="{8DF192A0-1AC9-4113-BC6F-A284C2CD8EC1}"/>
              </a:ext>
            </a:extLst>
          </p:cNvPr>
          <p:cNvSpPr txBox="1"/>
          <p:nvPr/>
        </p:nvSpPr>
        <p:spPr>
          <a:xfrm>
            <a:off x="2334490" y="2599221"/>
            <a:ext cx="7668491" cy="2530180"/>
          </a:xfrm>
          <a:prstGeom prst="rect">
            <a:avLst/>
          </a:prstGeom>
          <a:noFill/>
        </p:spPr>
        <p:txBody>
          <a:bodyPr wrap="square">
            <a:spAutoFit/>
          </a:bodyPr>
          <a:lstStyle/>
          <a:p>
            <a:pPr algn="ctr" fontAlgn="base">
              <a:lnSpc>
                <a:spcPct val="115000"/>
              </a:lnSpc>
            </a:pPr>
            <a:r>
              <a:rPr lang="en-US" sz="2800" i="1" dirty="0" err="1">
                <a:solidFill>
                  <a:srgbClr val="0070C0"/>
                </a:solidFill>
                <a:effectLst/>
                <a:latin typeface="Times New Roman" panose="02020603050405020304" pitchFamily="18" charset="0"/>
                <a:ea typeface="Times New Roman" panose="02020603050405020304" pitchFamily="18" charset="0"/>
              </a:rPr>
              <a:t>Còi</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máy</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gọi</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bến</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tàu</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hầm</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mỏ</a:t>
            </a:r>
            <a:endParaRPr lang="en-US" sz="2800" dirty="0">
              <a:effectLst/>
              <a:latin typeface="Times New Roman" panose="02020603050405020304" pitchFamily="18" charset="0"/>
              <a:ea typeface="Times New Roman" panose="02020603050405020304" pitchFamily="18" charset="0"/>
            </a:endParaRPr>
          </a:p>
          <a:p>
            <a:pPr algn="ctr" fontAlgn="base">
              <a:lnSpc>
                <a:spcPct val="115000"/>
              </a:lnSpc>
            </a:pPr>
            <a:r>
              <a:rPr lang="en-US" sz="2800" i="1" dirty="0" err="1">
                <a:solidFill>
                  <a:srgbClr val="0070C0"/>
                </a:solidFill>
                <a:effectLst/>
                <a:latin typeface="Times New Roman" panose="02020603050405020304" pitchFamily="18" charset="0"/>
                <a:ea typeface="Times New Roman" panose="02020603050405020304" pitchFamily="18" charset="0"/>
              </a:rPr>
              <a:t>Hòn</a:t>
            </a:r>
            <a:r>
              <a:rPr lang="en-US" sz="2800" i="1" dirty="0">
                <a:solidFill>
                  <a:srgbClr val="0070C0"/>
                </a:solidFill>
                <a:effectLst/>
                <a:latin typeface="Times New Roman" panose="02020603050405020304" pitchFamily="18" charset="0"/>
                <a:ea typeface="Times New Roman" panose="02020603050405020304" pitchFamily="18" charset="0"/>
              </a:rPr>
              <a:t> Gai </a:t>
            </a:r>
            <a:r>
              <a:rPr lang="en-US" sz="2800" i="1" dirty="0" err="1">
                <a:solidFill>
                  <a:srgbClr val="0070C0"/>
                </a:solidFill>
                <a:effectLst/>
                <a:latin typeface="Times New Roman" panose="02020603050405020304" pitchFamily="18" charset="0"/>
                <a:ea typeface="Times New Roman" panose="02020603050405020304" pitchFamily="18" charset="0"/>
              </a:rPr>
              <a:t>kêu</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Đất</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Đỏ</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đấu</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tranh</a:t>
            </a:r>
            <a:endParaRPr lang="en-US" sz="2800" dirty="0">
              <a:effectLst/>
              <a:latin typeface="Times New Roman" panose="02020603050405020304" pitchFamily="18" charset="0"/>
              <a:ea typeface="Times New Roman" panose="02020603050405020304" pitchFamily="18" charset="0"/>
            </a:endParaRPr>
          </a:p>
          <a:p>
            <a:pPr algn="ctr" fontAlgn="base">
              <a:lnSpc>
                <a:spcPct val="115000"/>
              </a:lnSpc>
            </a:pPr>
            <a:r>
              <a:rPr lang="en-US" sz="2800" i="1" dirty="0" err="1">
                <a:solidFill>
                  <a:srgbClr val="0070C0"/>
                </a:solidFill>
                <a:effectLst/>
                <a:latin typeface="Times New Roman" panose="02020603050405020304" pitchFamily="18" charset="0"/>
                <a:ea typeface="Times New Roman" panose="02020603050405020304" pitchFamily="18" charset="0"/>
              </a:rPr>
              <a:t>Áo</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nâu</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liền</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với</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áo</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xanh</a:t>
            </a:r>
            <a:endParaRPr lang="en-US" sz="2800" dirty="0">
              <a:effectLst/>
              <a:latin typeface="Times New Roman" panose="02020603050405020304" pitchFamily="18" charset="0"/>
              <a:ea typeface="Times New Roman" panose="02020603050405020304" pitchFamily="18" charset="0"/>
            </a:endParaRPr>
          </a:p>
          <a:p>
            <a:pPr algn="ctr" fontAlgn="base">
              <a:lnSpc>
                <a:spcPct val="115000"/>
              </a:lnSpc>
            </a:pPr>
            <a:r>
              <a:rPr lang="en-US" sz="2800" i="1" dirty="0" err="1">
                <a:solidFill>
                  <a:srgbClr val="0070C0"/>
                </a:solidFill>
                <a:effectLst/>
                <a:latin typeface="Times New Roman" panose="02020603050405020304" pitchFamily="18" charset="0"/>
                <a:ea typeface="Times New Roman" panose="02020603050405020304" pitchFamily="18" charset="0"/>
              </a:rPr>
              <a:t>Nông</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thôn</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cùng</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với</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thị</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thành</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đứng</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lên</a:t>
            </a:r>
            <a:r>
              <a:rPr lang="en-US" sz="2800" i="1" dirty="0">
                <a:solidFill>
                  <a:srgbClr val="0070C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r" fontAlgn="base">
              <a:lnSpc>
                <a:spcPct val="115000"/>
              </a:lnSpc>
              <a:spcAft>
                <a:spcPts val="750"/>
              </a:spcAft>
            </a:pPr>
            <a:r>
              <a:rPr lang="en-US" sz="2800" dirty="0">
                <a:solidFill>
                  <a:srgbClr val="0070C0"/>
                </a:solidFill>
                <a:effectLst/>
                <a:latin typeface="Times New Roman" panose="02020603050405020304" pitchFamily="18" charset="0"/>
                <a:ea typeface="Times New Roman" panose="02020603050405020304" pitchFamily="18" charset="0"/>
              </a:rPr>
              <a:t>(</a:t>
            </a:r>
            <a:r>
              <a:rPr lang="en-US" sz="2800" dirty="0" err="1">
                <a:solidFill>
                  <a:srgbClr val="0070C0"/>
                </a:solidFill>
                <a:effectLst/>
                <a:latin typeface="Times New Roman" panose="02020603050405020304" pitchFamily="18" charset="0"/>
                <a:ea typeface="Times New Roman" panose="02020603050405020304" pitchFamily="18" charset="0"/>
              </a:rPr>
              <a:t>Tố</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Hữu</a:t>
            </a:r>
            <a:r>
              <a:rPr lang="en-US" sz="2800" dirty="0">
                <a:solidFill>
                  <a:srgbClr val="0070C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2768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9"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418054"/>
            <a:ext cx="11165770" cy="4622528"/>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2EF48503-0F2D-45C6-B4D5-A8D79B1FC4CC}"/>
              </a:ext>
            </a:extLst>
          </p:cNvPr>
          <p:cNvSpPr txBox="1"/>
          <p:nvPr/>
        </p:nvSpPr>
        <p:spPr>
          <a:xfrm>
            <a:off x="699655" y="2326626"/>
            <a:ext cx="11035145" cy="2805383"/>
          </a:xfrm>
          <a:prstGeom prst="rect">
            <a:avLst/>
          </a:prstGeom>
          <a:noFill/>
        </p:spPr>
        <p:txBody>
          <a:bodyPr wrap="square">
            <a:spAutoFit/>
          </a:bodyPr>
          <a:lstStyle/>
          <a:p>
            <a:pPr fontAlgn="base">
              <a:lnSpc>
                <a:spcPct val="150000"/>
              </a:lnSpc>
              <a:spcAft>
                <a:spcPts val="750"/>
              </a:spcAft>
            </a:pPr>
            <a:r>
              <a:rPr lang="en-US" sz="2800" dirty="0">
                <a:solidFill>
                  <a:srgbClr val="0D0D0D"/>
                </a:solidFill>
                <a:effectLst/>
                <a:latin typeface="Times New Roman" panose="02020603050405020304" pitchFamily="18" charset="0"/>
                <a:ea typeface="Times New Roman" panose="02020603050405020304" pitchFamily="18" charset="0"/>
              </a:rPr>
              <a:t>a)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trẽn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sử</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nào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phép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fontAlgn="base">
              <a:lnSpc>
                <a:spcPct val="150000"/>
              </a:lnSpc>
              <a:spcAft>
                <a:spcPts val="750"/>
              </a:spcAft>
            </a:pPr>
            <a:r>
              <a:rPr lang="en-US" sz="2800" dirty="0">
                <a:solidFill>
                  <a:srgbClr val="0D0D0D"/>
                </a:solidFill>
                <a:effectLst/>
                <a:latin typeface="Times New Roman" panose="02020603050405020304" pitchFamily="18" charset="0"/>
                <a:ea typeface="Times New Roman" panose="02020603050405020304" pitchFamily="18" charset="0"/>
              </a:rPr>
              <a:t>b) </a:t>
            </a:r>
            <a:r>
              <a:rPr lang="en-US" sz="2800" dirty="0" err="1">
                <a:solidFill>
                  <a:srgbClr val="0D0D0D"/>
                </a:solidFill>
                <a:effectLst/>
                <a:latin typeface="Times New Roman" panose="02020603050405020304" pitchFamily="18" charset="0"/>
                <a:ea typeface="Times New Roman" panose="02020603050405020304" pitchFamily="18" charset="0"/>
              </a:rPr>
              <a:t>Phép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rPr>
              <a:t> ở </a:t>
            </a:r>
            <a:r>
              <a:rPr lang="en-US" sz="2800" dirty="0" err="1">
                <a:solidFill>
                  <a:srgbClr val="0D0D0D"/>
                </a:solidFill>
                <a:effectLst/>
                <a:latin typeface="Times New Roman" panose="02020603050405020304" pitchFamily="18" charset="0"/>
                <a:ea typeface="Times New Roman" panose="02020603050405020304" pitchFamily="18" charset="0"/>
              </a:rPr>
              <a:t>đây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nhằm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tượng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nào</a:t>
            </a:r>
            <a:r>
              <a:rPr lang="en-US" sz="2800" dirty="0">
                <a:solidFill>
                  <a:srgbClr val="0D0D0D"/>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fontAlgn="base">
              <a:lnSpc>
                <a:spcPct val="150000"/>
              </a:lnSpc>
              <a:spcAft>
                <a:spcPts val="750"/>
              </a:spcAft>
            </a:pPr>
            <a:r>
              <a:rPr lang="en-US" sz="2800" dirty="0">
                <a:solidFill>
                  <a:srgbClr val="0D0D0D"/>
                </a:solidFill>
                <a:effectLst/>
                <a:latin typeface="Times New Roman" panose="02020603050405020304" pitchFamily="18" charset="0"/>
                <a:ea typeface="Times New Roman" panose="02020603050405020304" pitchFamily="18" charset="0"/>
              </a:rPr>
              <a:t>c) </a:t>
            </a:r>
            <a:r>
              <a:rPr lang="en-US" sz="2800" dirty="0" err="1">
                <a:solidFill>
                  <a:srgbClr val="0D0D0D"/>
                </a:solidFill>
                <a:effectLst/>
                <a:latin typeface="Times New Roman" panose="02020603050405020304" pitchFamily="18" charset="0"/>
                <a:ea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phép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2675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4591065" y="497028"/>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2030278"/>
            <a:ext cx="11070197" cy="345612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8DA23401-B08E-4DCF-AD10-A5876184EC29}"/>
              </a:ext>
            </a:extLst>
          </p:cNvPr>
          <p:cNvSpPr txBox="1"/>
          <p:nvPr/>
        </p:nvSpPr>
        <p:spPr>
          <a:xfrm>
            <a:off x="832472" y="2522277"/>
            <a:ext cx="10790497" cy="1953868"/>
          </a:xfrm>
          <a:prstGeom prst="rect">
            <a:avLst/>
          </a:prstGeom>
          <a:noFill/>
        </p:spPr>
        <p:txBody>
          <a:bodyPr wrap="square">
            <a:spAutoFit/>
          </a:bodyPr>
          <a:lstStyle/>
          <a:p>
            <a:pPr fontAlgn="base">
              <a:lnSpc>
                <a:spcPct val="150000"/>
              </a:lnSpc>
              <a:spcAft>
                <a:spcPts val="750"/>
              </a:spcAft>
            </a:pPr>
            <a:r>
              <a:rPr lang="en-US" sz="2800" dirty="0">
                <a:solidFill>
                  <a:srgbClr val="0D0D0D"/>
                </a:solidFill>
                <a:effectLst/>
                <a:latin typeface="Times New Roman" panose="02020603050405020304" pitchFamily="18" charset="0"/>
                <a:ea typeface="Times New Roman" panose="02020603050405020304" pitchFamily="18" charset="0"/>
              </a:rPr>
              <a:t>a) </a:t>
            </a:r>
            <a:r>
              <a:rPr lang="en-US" sz="2800" dirty="0" err="1">
                <a:solidFill>
                  <a:srgbClr val="0D0D0D"/>
                </a:solidFill>
                <a:effectLst/>
                <a:latin typeface="Times New Roman" panose="02020603050405020304" pitchFamily="18" charset="0"/>
                <a:ea typeface="Times New Roman" panose="02020603050405020304" pitchFamily="18" charset="0"/>
              </a:rPr>
              <a:t>Dựa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gần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gũi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giữa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hai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tượng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rPr>
              <a:t> : </a:t>
            </a:r>
            <a:r>
              <a:rPr lang="en-US" sz="2800" i="1" dirty="0" err="1">
                <a:solidFill>
                  <a:srgbClr val="0D0D0D"/>
                </a:solidFill>
                <a:effectLst/>
                <a:latin typeface="Times New Roman" panose="02020603050405020304" pitchFamily="18" charset="0"/>
                <a:ea typeface="Times New Roman" panose="02020603050405020304" pitchFamily="18" charset="0"/>
              </a:rPr>
              <a:t>còi</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máy</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bến</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tàu</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hầm</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mỏ</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Hòn</a:t>
            </a:r>
            <a:r>
              <a:rPr lang="en-US" sz="2800" i="1" dirty="0">
                <a:solidFill>
                  <a:srgbClr val="0D0D0D"/>
                </a:solidFill>
                <a:effectLst/>
                <a:latin typeface="Times New Roman" panose="02020603050405020304" pitchFamily="18" charset="0"/>
                <a:ea typeface="Times New Roman" panose="02020603050405020304" pitchFamily="18" charset="0"/>
              </a:rPr>
              <a:t> Gai, </a:t>
            </a:r>
            <a:r>
              <a:rPr lang="en-US" sz="2800" i="1" dirty="0" err="1">
                <a:solidFill>
                  <a:srgbClr val="0D0D0D"/>
                </a:solidFill>
                <a:effectLst/>
                <a:latin typeface="Times New Roman" panose="02020603050405020304" pitchFamily="18" charset="0"/>
                <a:ea typeface="Times New Roman" panose="02020603050405020304" pitchFamily="18" charset="0"/>
              </a:rPr>
              <a:t>đất</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đỏ</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áo</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xanh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đều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Áo</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nâu</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nông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thôn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thị</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thành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cũng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đều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xmlns="" id="{DF4CF58A-59D5-47C0-8FC8-DF3255B8D7C6}"/>
              </a:ext>
            </a:extLst>
          </p:cNvPr>
          <p:cNvSpPr txBox="1"/>
          <p:nvPr/>
        </p:nvSpPr>
        <p:spPr>
          <a:xfrm>
            <a:off x="5637172" y="539693"/>
            <a:ext cx="2274376" cy="556434"/>
          </a:xfrm>
          <a:prstGeom prst="rect">
            <a:avLst/>
          </a:prstGeom>
          <a:noFill/>
        </p:spPr>
        <p:txBody>
          <a:bodyPr wrap="square">
            <a:spAutoFit/>
          </a:bodyPr>
          <a:lstStyle/>
          <a:p>
            <a:pPr marL="30480" marR="30480" algn="just">
              <a:lnSpc>
                <a:spcPct val="115000"/>
              </a:lnSpc>
              <a:spcAft>
                <a:spcPts val="1200"/>
              </a:spcAft>
            </a:pPr>
            <a:r>
              <a:rPr lang="en-US" sz="28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457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418053"/>
            <a:ext cx="11008204" cy="4207831"/>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E8DF2C37-765C-4F55-A708-42933112ABC1}"/>
              </a:ext>
            </a:extLst>
          </p:cNvPr>
          <p:cNvSpPr txBox="1"/>
          <p:nvPr/>
        </p:nvSpPr>
        <p:spPr>
          <a:xfrm>
            <a:off x="847241" y="1616574"/>
            <a:ext cx="10729993" cy="3810787"/>
          </a:xfrm>
          <a:prstGeom prst="rect">
            <a:avLst/>
          </a:prstGeom>
          <a:noFill/>
        </p:spPr>
        <p:txBody>
          <a:bodyPr wrap="square">
            <a:spAutoFit/>
          </a:bodyPr>
          <a:lstStyle/>
          <a:p>
            <a:pPr fontAlgn="base">
              <a:lnSpc>
                <a:spcPct val="150000"/>
              </a:lnSpc>
              <a:spcAft>
                <a:spcPts val="750"/>
              </a:spcAft>
            </a:pPr>
            <a:r>
              <a:rPr lang="en-US" sz="2800" dirty="0">
                <a:solidFill>
                  <a:srgbClr val="0D0D0D"/>
                </a:solidFill>
                <a:effectLst/>
                <a:latin typeface="Times New Roman" panose="02020603050405020304" pitchFamily="18" charset="0"/>
                <a:ea typeface="Times New Roman" panose="02020603050405020304" pitchFamily="18" charset="0"/>
              </a:rPr>
              <a:t>b) </a:t>
            </a:r>
            <a:r>
              <a:rPr lang="en-US" sz="2800" dirty="0" err="1">
                <a:solidFill>
                  <a:srgbClr val="0D0D0D"/>
                </a:solidFill>
                <a:effectLst/>
                <a:latin typeface="Times New Roman" panose="02020603050405020304" pitchFamily="18" charset="0"/>
                <a:ea typeface="Times New Roman" panose="02020603050405020304" pitchFamily="18" charset="0"/>
              </a:rPr>
              <a:t>Phép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Áo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nâu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dân</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Áo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xanh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nhân</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thôn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sống</a:t>
            </a:r>
            <a:r>
              <a:rPr lang="en-US" sz="2800" dirty="0">
                <a:solidFill>
                  <a:srgbClr val="0D0D0D"/>
                </a:solidFill>
                <a:effectLst/>
                <a:latin typeface="Times New Roman" panose="02020603050405020304" pitchFamily="18" charset="0"/>
                <a:ea typeface="Times New Roman" panose="02020603050405020304" pitchFamily="18" charset="0"/>
              </a:rPr>
              <a:t> ở </a:t>
            </a:r>
            <a:r>
              <a:rPr lang="en-US" sz="2800" dirty="0" err="1">
                <a:solidFill>
                  <a:srgbClr val="0D0D0D"/>
                </a:solidFill>
                <a:effectLst/>
                <a:latin typeface="Times New Roman" panose="02020603050405020304" pitchFamily="18" charset="0"/>
                <a:ea typeface="Times New Roman" panose="02020603050405020304" pitchFamily="18" charset="0"/>
              </a:rPr>
              <a:t>nông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thôn</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thị</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sống</a:t>
            </a:r>
            <a:r>
              <a:rPr lang="en-US" sz="2800" dirty="0">
                <a:solidFill>
                  <a:srgbClr val="0D0D0D"/>
                </a:solidFill>
                <a:effectLst/>
                <a:latin typeface="Times New Roman" panose="02020603050405020304" pitchFamily="18" charset="0"/>
                <a:ea typeface="Times New Roman" panose="02020603050405020304" pitchFamily="18" charset="0"/>
              </a:rPr>
              <a:t> ở </a:t>
            </a:r>
            <a:r>
              <a:rPr lang="en-US" sz="2800" dirty="0" err="1">
                <a:solidFill>
                  <a:srgbClr val="0D0D0D"/>
                </a:solidFill>
                <a:effectLst/>
                <a:latin typeface="Times New Roman" panose="02020603050405020304" pitchFamily="18" charset="0"/>
                <a:ea typeface="Times New Roman" panose="02020603050405020304" pitchFamily="18" charset="0"/>
              </a:rPr>
              <a:t>thành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thị</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565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E618D00-0153-4F1E-A98F-9FC179148E02}"/>
              </a:ext>
            </a:extLst>
          </p:cNvPr>
          <p:cNvSpPr>
            <a:spLocks noChangeArrowheads="1"/>
          </p:cNvSpPr>
          <p:nvPr/>
        </p:nvSpPr>
        <p:spPr bwMode="auto">
          <a:xfrm>
            <a:off x="569030" y="1208869"/>
            <a:ext cx="10837723" cy="4633992"/>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2780040E-C406-4ED7-B6F5-4C9B92CAF329}"/>
              </a:ext>
            </a:extLst>
          </p:cNvPr>
          <p:cNvSpPr txBox="1"/>
          <p:nvPr/>
        </p:nvSpPr>
        <p:spPr>
          <a:xfrm>
            <a:off x="785247" y="2128900"/>
            <a:ext cx="10166888" cy="2600199"/>
          </a:xfrm>
          <a:prstGeom prst="rect">
            <a:avLst/>
          </a:prstGeom>
          <a:noFill/>
        </p:spPr>
        <p:txBody>
          <a:bodyPr wrap="square">
            <a:spAutoFit/>
          </a:bodyPr>
          <a:lstStyle/>
          <a:p>
            <a:pPr>
              <a:lnSpc>
                <a:spcPct val="150000"/>
              </a:lnSpc>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bờ</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ở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rét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868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100381"/>
            <a:ext cx="11054699" cy="463399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1E0C94AD-B53E-4299-BD56-0AFA79E576EF}"/>
              </a:ext>
            </a:extLst>
          </p:cNvPr>
          <p:cNvSpPr txBox="1"/>
          <p:nvPr/>
        </p:nvSpPr>
        <p:spPr>
          <a:xfrm>
            <a:off x="568271" y="1269956"/>
            <a:ext cx="10900475" cy="4046749"/>
          </a:xfrm>
          <a:prstGeom prst="rect">
            <a:avLst/>
          </a:prstGeom>
          <a:noFill/>
        </p:spPr>
        <p:txBody>
          <a:bodyPr wrap="square">
            <a:spAutoFit/>
          </a:bodyPr>
          <a:lstStyle/>
          <a:p>
            <a:pPr marL="30480" marR="30480" algn="just">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c) - </a:t>
            </a:r>
            <a:r>
              <a:rPr lang="en-US" sz="2800" dirty="0" err="1">
                <a:solidFill>
                  <a:srgbClr val="0D0D0D"/>
                </a:solidFill>
                <a:effectLst/>
                <a:latin typeface="Times New Roman" panose="02020603050405020304" pitchFamily="18" charset="0"/>
                <a:ea typeface="Times New Roman" panose="02020603050405020304" pitchFamily="18" charset="0"/>
              </a:rPr>
              <a:t>Khổ</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nói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thống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nhất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đoàn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quyết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tâm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đứng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đấu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tranh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lập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tộc</a:t>
            </a:r>
            <a:r>
              <a:rPr lang="en-US" sz="2800" dirty="0">
                <a:solidFill>
                  <a:srgbClr val="0D0D0D"/>
                </a:solidFill>
                <a:effectLst/>
                <a:latin typeface="Times New Roman" panose="02020603050405020304" pitchFamily="18" charset="0"/>
                <a:ea typeface="Times New Roman" panose="02020603050405020304" pitchFamily="18" charset="0"/>
              </a:rPr>
              <a:t> ta. </a:t>
            </a:r>
            <a:r>
              <a:rPr lang="en-US" sz="2800" dirty="0" err="1">
                <a:solidFill>
                  <a:srgbClr val="0D0D0D"/>
                </a:solidFill>
                <a:effectLst/>
                <a:latin typeface="Times New Roman" panose="02020603050405020304" pitchFamily="18" charset="0"/>
                <a:ea typeface="Times New Roman" panose="02020603050405020304" pitchFamily="18" charset="0"/>
              </a:rPr>
              <a:t>Đó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đoàn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ở </a:t>
            </a:r>
            <a:r>
              <a:rPr lang="en-US" sz="2800" dirty="0" err="1">
                <a:solidFill>
                  <a:srgbClr val="0D0D0D"/>
                </a:solidFill>
                <a:effectLst/>
                <a:latin typeface="Times New Roman" panose="02020603050405020304" pitchFamily="18" charset="0"/>
                <a:ea typeface="Times New Roman" panose="02020603050405020304" pitchFamily="18" charset="0"/>
              </a:rPr>
              <a:t>nông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thôn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ở </a:t>
            </a:r>
            <a:r>
              <a:rPr lang="en-US" sz="2800" dirty="0" err="1">
                <a:solidFill>
                  <a:srgbClr val="0D0D0D"/>
                </a:solidFill>
                <a:effectLst/>
                <a:latin typeface="Times New Roman" panose="02020603050405020304" pitchFamily="18" charset="0"/>
                <a:ea typeface="Times New Roman" panose="02020603050405020304" pitchFamily="18" charset="0"/>
              </a:rPr>
              <a:t>thành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thị</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tất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tầng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lớp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fontAlgn="base">
              <a:lnSpc>
                <a:spcPct val="150000"/>
              </a:lnSpc>
              <a:spcAft>
                <a:spcPts val="750"/>
              </a:spcAft>
            </a:pPr>
            <a:r>
              <a:rPr lang="en-US" sz="2800" dirty="0">
                <a:solidFill>
                  <a:srgbClr val="0D0D0D"/>
                </a:solidFill>
                <a:effectLst/>
                <a:latin typeface="Times New Roman" panose="02020603050405020304" pitchFamily="18" charset="0"/>
                <a:ea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muốn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tránh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lặp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đồng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thay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đổi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nhiều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gọi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nhau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uyển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chuyển</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066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418053"/>
            <a:ext cx="11053939" cy="5137730"/>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D4910151-4A19-4087-A92B-FD5E81474C91}"/>
              </a:ext>
            </a:extLst>
          </p:cNvPr>
          <p:cNvSpPr txBox="1"/>
          <p:nvPr/>
        </p:nvSpPr>
        <p:spPr>
          <a:xfrm>
            <a:off x="1038651" y="1623606"/>
            <a:ext cx="10262461" cy="548099"/>
          </a:xfrm>
          <a:prstGeom prst="rect">
            <a:avLst/>
          </a:prstGeom>
          <a:noFill/>
        </p:spPr>
        <p:txBody>
          <a:bodyPr wrap="square">
            <a:spAutoFit/>
          </a:bodyPr>
          <a:lstStyle/>
          <a:p>
            <a:pPr marL="30480" marR="30480" algn="just">
              <a:lnSpc>
                <a:spcPct val="115000"/>
              </a:lnSpc>
              <a:spcAft>
                <a:spcPts val="1200"/>
              </a:spcAft>
            </a:pPr>
            <a:r>
              <a:rPr lang="en-US" sz="2800" b="1" dirty="0" err="1">
                <a:effectLst/>
                <a:latin typeface="Times New Roman" panose="02020603050405020304" pitchFamily="18" charset="0"/>
                <a:ea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tập</a:t>
            </a:r>
            <a:r>
              <a:rPr lang="en-US" sz="2800" b="1" dirty="0">
                <a:effectLst/>
                <a:latin typeface="Times New Roman" panose="02020603050405020304" pitchFamily="18" charset="0"/>
                <a:ea typeface="Times New Roman" panose="02020603050405020304" pitchFamily="18" charset="0"/>
              </a:rPr>
              <a:t> 2: </a:t>
            </a:r>
            <a:r>
              <a:rPr lang="en-US" sz="2800" b="1" dirty="0" err="1">
                <a:solidFill>
                  <a:srgbClr val="0070C0"/>
                </a:solidFill>
                <a:effectLst/>
                <a:latin typeface="Times New Roman" panose="02020603050405020304" pitchFamily="18" charset="0"/>
                <a:ea typeface="Times New Roman" panose="02020603050405020304" pitchFamily="18" charset="0"/>
              </a:rPr>
              <a:t>Tìm</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và</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phân</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tích</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phép</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hoán</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dụ</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trong</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những</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câu</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sau</a:t>
            </a:r>
            <a:r>
              <a:rPr lang="en-US" sz="2800" b="1" dirty="0">
                <a:solidFill>
                  <a:srgbClr val="0070C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xmlns="" id="{69E88787-55A2-4757-976D-098EA3A25505}"/>
              </a:ext>
            </a:extLst>
          </p:cNvPr>
          <p:cNvSpPr txBox="1"/>
          <p:nvPr/>
        </p:nvSpPr>
        <p:spPr>
          <a:xfrm>
            <a:off x="716796" y="2318675"/>
            <a:ext cx="10906173" cy="3795141"/>
          </a:xfrm>
          <a:prstGeom prst="rect">
            <a:avLst/>
          </a:prstGeom>
          <a:noFill/>
        </p:spPr>
        <p:txBody>
          <a:bodyPr wrap="square">
            <a:spAutoFit/>
          </a:bodyPr>
          <a:lstStyle/>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a.</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i="1" dirty="0" err="1">
                <a:solidFill>
                  <a:srgbClr val="0D0D0D"/>
                </a:solidFill>
                <a:effectLst/>
                <a:latin typeface="Times New Roman" panose="02020603050405020304" pitchFamily="18" charset="0"/>
                <a:ea typeface="Times New Roman" panose="02020603050405020304" pitchFamily="18" charset="0"/>
              </a:rPr>
              <a:t>Không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có</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kính</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rồi</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xe</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không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có</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đèn</a:t>
            </a:r>
            <a:r>
              <a:rPr lang="en-US" sz="2800" i="1"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i="1" dirty="0" err="1">
                <a:solidFill>
                  <a:srgbClr val="0D0D0D"/>
                </a:solidFill>
                <a:effectLst/>
                <a:latin typeface="Times New Roman" panose="02020603050405020304" pitchFamily="18" charset="0"/>
                <a:ea typeface="Times New Roman" panose="02020603050405020304" pitchFamily="18" charset="0"/>
              </a:rPr>
              <a:t>Không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có</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mui</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xe</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thùng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xe</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có</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xước</a:t>
            </a:r>
            <a:r>
              <a:rPr lang="en-US" sz="2800" i="1"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i="1" dirty="0">
                <a:solidFill>
                  <a:srgbClr val="0D0D0D"/>
                </a:solidFill>
                <a:effectLst/>
                <a:latin typeface="Times New Roman" panose="02020603050405020304" pitchFamily="18" charset="0"/>
                <a:ea typeface="Times New Roman" panose="02020603050405020304" pitchFamily="18" charset="0"/>
              </a:rPr>
              <a:t>Xe </a:t>
            </a:r>
            <a:r>
              <a:rPr lang="en-US" sz="2800" i="1" dirty="0" err="1">
                <a:solidFill>
                  <a:srgbClr val="0D0D0D"/>
                </a:solidFill>
                <a:effectLst/>
                <a:latin typeface="Times New Roman" panose="02020603050405020304" pitchFamily="18" charset="0"/>
                <a:ea typeface="Times New Roman" panose="02020603050405020304" pitchFamily="18" charset="0"/>
              </a:rPr>
              <a:t>vẫn</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chạy</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vì</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miền</a:t>
            </a:r>
            <a:r>
              <a:rPr lang="en-US" sz="2800" i="1" dirty="0">
                <a:solidFill>
                  <a:srgbClr val="0D0D0D"/>
                </a:solidFill>
                <a:effectLst/>
                <a:latin typeface="Times New Roman" panose="02020603050405020304" pitchFamily="18" charset="0"/>
                <a:ea typeface="Times New Roman" panose="02020603050405020304" pitchFamily="18" charset="0"/>
              </a:rPr>
              <a:t> Nam </a:t>
            </a:r>
            <a:r>
              <a:rPr lang="en-US" sz="2800" i="1" dirty="0" err="1">
                <a:solidFill>
                  <a:srgbClr val="0D0D0D"/>
                </a:solidFill>
                <a:effectLst/>
                <a:latin typeface="Times New Roman" panose="02020603050405020304" pitchFamily="18" charset="0"/>
                <a:ea typeface="Times New Roman" panose="02020603050405020304" pitchFamily="18" charset="0"/>
              </a:rPr>
              <a:t>phía</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trước</a:t>
            </a:r>
            <a:r>
              <a:rPr lang="en-US" sz="2800" i="1"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i="1" dirty="0" err="1">
                <a:solidFill>
                  <a:srgbClr val="0D0D0D"/>
                </a:solidFill>
                <a:effectLst/>
                <a:latin typeface="Times New Roman" panose="02020603050405020304" pitchFamily="18" charset="0"/>
                <a:ea typeface="Times New Roman" panose="02020603050405020304" pitchFamily="18" charset="0"/>
              </a:rPr>
              <a:t>Chỉ</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cần</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trong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xe</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có</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một</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trái</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tim.</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tiểu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xe</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kính</a:t>
            </a:r>
            <a:r>
              <a:rPr lang="en-US" sz="2800" dirty="0">
                <a:solidFill>
                  <a:srgbClr val="0D0D0D"/>
                </a:solidFill>
                <a:effectLst/>
                <a:latin typeface="Times New Roman" panose="02020603050405020304" pitchFamily="18" charset="0"/>
                <a:ea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rPr>
              <a:t>Phạm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Tiến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Duật</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4257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836908" y="1418054"/>
            <a:ext cx="10213383" cy="364989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D0477FF0-0D30-42D9-BA1E-AA8420BAE703}"/>
              </a:ext>
            </a:extLst>
          </p:cNvPr>
          <p:cNvSpPr txBox="1"/>
          <p:nvPr/>
        </p:nvSpPr>
        <p:spPr>
          <a:xfrm>
            <a:off x="1932879" y="1557085"/>
            <a:ext cx="8807445" cy="3061864"/>
          </a:xfrm>
          <a:prstGeom prst="rect">
            <a:avLst/>
          </a:prstGeom>
          <a:noFill/>
        </p:spPr>
        <p:txBody>
          <a:bodyPr wrap="square">
            <a:spAutoFit/>
          </a:bodyPr>
          <a:lstStyle/>
          <a:p>
            <a:pPr marL="30480" marR="30480" algn="just">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Ruộng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nương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gửi</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cày</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50000"/>
              </a:lnSpc>
              <a:spcAft>
                <a:spcPts val="1200"/>
              </a:spcAft>
            </a:pP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Gian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mặc</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kệ</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lung lay</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50000"/>
              </a:lnSpc>
              <a:spcAft>
                <a:spcPts val="1200"/>
              </a:spcAft>
            </a:pP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Giếng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gốc</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lính</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119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4881966" y="497028"/>
            <a:ext cx="2402238"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418054"/>
            <a:ext cx="11194184" cy="4942918"/>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D69524D-3975-40B5-A919-BDEB398A5C3D}"/>
              </a:ext>
            </a:extLst>
          </p:cNvPr>
          <p:cNvSpPr txBox="1"/>
          <p:nvPr/>
        </p:nvSpPr>
        <p:spPr>
          <a:xfrm>
            <a:off x="5548070" y="602640"/>
            <a:ext cx="1406471" cy="523220"/>
          </a:xfrm>
          <a:prstGeom prst="rect">
            <a:avLst/>
          </a:prstGeom>
          <a:noFill/>
        </p:spPr>
        <p:txBody>
          <a:bodyPr wrap="square">
            <a:spAutoFit/>
          </a:bodyPr>
          <a:lstStyle/>
          <a:p>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67A365D3-B6A1-41B9-826C-B8A8EF9BCED7}"/>
              </a:ext>
            </a:extLst>
          </p:cNvPr>
          <p:cNvSpPr txBox="1"/>
          <p:nvPr/>
        </p:nvSpPr>
        <p:spPr>
          <a:xfrm>
            <a:off x="569030" y="1769443"/>
            <a:ext cx="11053940" cy="2034660"/>
          </a:xfrm>
          <a:prstGeom prst="rect">
            <a:avLst/>
          </a:prstGeom>
          <a:noFill/>
        </p:spPr>
        <p:txBody>
          <a:bodyPr wrap="square">
            <a:spAutoFit/>
          </a:bodyPr>
          <a:lstStyle/>
          <a:p>
            <a:pPr marL="30480" marR="30480" algn="just">
              <a:lnSpc>
                <a:spcPct val="115000"/>
              </a:lnSpc>
              <a:spcAft>
                <a:spcPts val="1200"/>
              </a:spcAf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a.Phép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xe</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nồng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cường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trọn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0A5F2C2F-9FAD-47AB-9599-C7894478AF49}"/>
              </a:ext>
            </a:extLst>
          </p:cNvPr>
          <p:cNvSpPr txBox="1"/>
          <p:nvPr/>
        </p:nvSpPr>
        <p:spPr>
          <a:xfrm>
            <a:off x="556115" y="3889513"/>
            <a:ext cx="11053940" cy="2034660"/>
          </a:xfrm>
          <a:prstGeom prst="rect">
            <a:avLst/>
          </a:prstGeom>
          <a:noFill/>
        </p:spPr>
        <p:txBody>
          <a:bodyPr wrap="square">
            <a:spAutoFit/>
          </a:bodyPr>
          <a:lstStyle/>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giếng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gốc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chờ</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ngóng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chồng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trai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097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9"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402956" y="619933"/>
            <a:ext cx="11360258" cy="5895902"/>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9ED5C494-04C7-4F20-BB6E-758E5C2FE47B}"/>
              </a:ext>
            </a:extLst>
          </p:cNvPr>
          <p:cNvSpPr txBox="1"/>
          <p:nvPr/>
        </p:nvSpPr>
        <p:spPr>
          <a:xfrm>
            <a:off x="960629" y="756587"/>
            <a:ext cx="10410986" cy="548099"/>
          </a:xfrm>
          <a:prstGeom prst="rect">
            <a:avLst/>
          </a:prstGeom>
          <a:noFill/>
        </p:spPr>
        <p:txBody>
          <a:bodyPr wrap="square">
            <a:spAutoFit/>
          </a:bodyPr>
          <a:lstStyle/>
          <a:p>
            <a:pPr marL="30480" marR="30480" algn="just">
              <a:lnSpc>
                <a:spcPct val="115000"/>
              </a:lnSpc>
              <a:spcAft>
                <a:spcPts val="1200"/>
              </a:spcAft>
            </a:pPr>
            <a:r>
              <a:rPr lang="en-US" sz="2800" b="1" dirty="0" err="1">
                <a:effectLst/>
                <a:latin typeface="Times New Roman" panose="02020603050405020304" pitchFamily="18" charset="0"/>
                <a:ea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tập</a:t>
            </a:r>
            <a:r>
              <a:rPr lang="en-US" sz="2800" b="1" dirty="0">
                <a:effectLst/>
                <a:latin typeface="Times New Roman" panose="02020603050405020304" pitchFamily="18" charset="0"/>
                <a:ea typeface="Times New Roman" panose="02020603050405020304" pitchFamily="18" charset="0"/>
              </a:rPr>
              <a:t> 3: </a:t>
            </a:r>
            <a:r>
              <a:rPr lang="en-US" sz="2800" b="1" dirty="0" err="1">
                <a:solidFill>
                  <a:srgbClr val="0070C0"/>
                </a:solidFill>
                <a:effectLst/>
                <a:latin typeface="Times New Roman" panose="02020603050405020304" pitchFamily="18" charset="0"/>
                <a:ea typeface="Times New Roman" panose="02020603050405020304" pitchFamily="18" charset="0"/>
              </a:rPr>
              <a:t>Tìm</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và</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phân</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tích</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phép</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hóan</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dụ</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trong</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câu</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thơ</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sau</a:t>
            </a:r>
            <a:r>
              <a:rPr lang="en-US" sz="2800" b="1" dirty="0">
                <a:solidFill>
                  <a:srgbClr val="0070C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xmlns="" id="{CB9F4102-3B39-4671-9839-D1FC3DFB5838}"/>
              </a:ext>
            </a:extLst>
          </p:cNvPr>
          <p:cNvSpPr txBox="1"/>
          <p:nvPr/>
        </p:nvSpPr>
        <p:spPr>
          <a:xfrm>
            <a:off x="2343204" y="1441340"/>
            <a:ext cx="9141040" cy="1846916"/>
          </a:xfrm>
          <a:prstGeom prst="rect">
            <a:avLst/>
          </a:prstGeom>
          <a:noFill/>
        </p:spPr>
        <p:txBody>
          <a:bodyPr wrap="square">
            <a:spAutoFit/>
          </a:bodyPr>
          <a:lstStyle/>
          <a:p>
            <a:pPr marL="30480" marR="30480" algn="just">
              <a:lnSpc>
                <a:spcPct val="115000"/>
              </a:lnSpc>
              <a:spcAft>
                <a:spcPts val="1200"/>
              </a:spcAft>
            </a:pPr>
            <a:r>
              <a:rPr lang="en-US" sz="2800" dirty="0" err="1">
                <a:solidFill>
                  <a:srgbClr val="0D0D0D"/>
                </a:solidFill>
                <a:effectLst/>
                <a:latin typeface="Times New Roman" panose="02020603050405020304" pitchFamily="18" charset="0"/>
                <a:ea typeface="Times New Roman" panose="02020603050405020304" pitchFamily="18" charset="0"/>
              </a:rPr>
              <a:t>a.</a:t>
            </a:r>
            <a:r>
              <a:rPr lang="en-US" sz="2800" i="1" dirty="0" err="1">
                <a:solidFill>
                  <a:srgbClr val="0D0D0D"/>
                </a:solidFill>
                <a:effectLst/>
                <a:latin typeface="Times New Roman" panose="02020603050405020304" pitchFamily="18" charset="0"/>
                <a:ea typeface="Times New Roman" panose="02020603050405020304" pitchFamily="18" charset="0"/>
              </a:rPr>
              <a:t>Ngày</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ngày</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dòng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người</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đi</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trong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thương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nhớ</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i="1" dirty="0" err="1">
                <a:solidFill>
                  <a:srgbClr val="0D0D0D"/>
                </a:solidFill>
                <a:effectLst/>
                <a:latin typeface="Times New Roman" panose="02020603050405020304" pitchFamily="18" charset="0"/>
                <a:ea typeface="Times New Roman" panose="02020603050405020304" pitchFamily="18" charset="0"/>
              </a:rPr>
              <a:t>Kết</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tràng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hoa</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dâng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bảy</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mươi</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chín</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mùa</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xuân</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Viếng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lăng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rPr>
              <a:t>Viễn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Phương</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xmlns="" id="{97E09F04-6275-45FC-9769-BB354529FFBA}"/>
              </a:ext>
            </a:extLst>
          </p:cNvPr>
          <p:cNvSpPr txBox="1"/>
          <p:nvPr/>
        </p:nvSpPr>
        <p:spPr>
          <a:xfrm>
            <a:off x="2506318" y="3370102"/>
            <a:ext cx="8865297" cy="3145733"/>
          </a:xfrm>
          <a:prstGeom prst="rect">
            <a:avLst/>
          </a:prstGeom>
          <a:noFill/>
        </p:spPr>
        <p:txBody>
          <a:bodyPr wrap="square">
            <a:spAutoFit/>
          </a:bodyPr>
          <a:lstStyle/>
          <a:p>
            <a:pPr marL="30480" marR="30480" algn="just">
              <a:lnSpc>
                <a:spcPct val="115000"/>
              </a:lnSpc>
              <a:spcAft>
                <a:spcPts val="1200"/>
              </a:spcAft>
            </a:pPr>
            <a:r>
              <a:rPr lang="en-US" sz="2800" dirty="0" err="1">
                <a:solidFill>
                  <a:srgbClr val="0D0D0D"/>
                </a:solidFill>
                <a:effectLst/>
                <a:latin typeface="Times New Roman" panose="02020603050405020304" pitchFamily="18" charset="0"/>
                <a:ea typeface="Times New Roman" panose="02020603050405020304" pitchFamily="18" charset="0"/>
              </a:rPr>
              <a:t>b.</a:t>
            </a:r>
            <a:r>
              <a:rPr lang="en-US" sz="2800" i="1" dirty="0" err="1">
                <a:solidFill>
                  <a:srgbClr val="0D0D0D"/>
                </a:solidFill>
                <a:effectLst/>
                <a:latin typeface="Times New Roman" panose="02020603050405020304" pitchFamily="18" charset="0"/>
                <a:ea typeface="Times New Roman" panose="02020603050405020304" pitchFamily="18" charset="0"/>
              </a:rPr>
              <a:t>Từ</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hồi</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về</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thành</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phố</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i="1" dirty="0" err="1">
                <a:solidFill>
                  <a:srgbClr val="0D0D0D"/>
                </a:solidFill>
                <a:effectLst/>
                <a:latin typeface="Times New Roman" panose="02020603050405020304" pitchFamily="18" charset="0"/>
                <a:ea typeface="Times New Roman" panose="02020603050405020304" pitchFamily="18" charset="0"/>
              </a:rPr>
              <a:t>Quen</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ánh</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điện</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cửa</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gương</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i="1" dirty="0" err="1">
                <a:solidFill>
                  <a:srgbClr val="0D0D0D"/>
                </a:solidFill>
                <a:effectLst/>
                <a:latin typeface="Times New Roman" panose="02020603050405020304" pitchFamily="18" charset="0"/>
                <a:ea typeface="Times New Roman" panose="02020603050405020304" pitchFamily="18" charset="0"/>
              </a:rPr>
              <a:t>Vầng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trăng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đi</a:t>
            </a:r>
            <a:r>
              <a:rPr lang="en-US" sz="2800" i="1" dirty="0">
                <a:solidFill>
                  <a:srgbClr val="0D0D0D"/>
                </a:solidFill>
                <a:effectLst/>
                <a:latin typeface="Times New Roman" panose="02020603050405020304" pitchFamily="18" charset="0"/>
                <a:ea typeface="Times New Roman" panose="02020603050405020304" pitchFamily="18" charset="0"/>
              </a:rPr>
              <a:t> qua </a:t>
            </a:r>
            <a:r>
              <a:rPr lang="en-US" sz="2800" i="1" dirty="0" err="1">
                <a:solidFill>
                  <a:srgbClr val="0D0D0D"/>
                </a:solidFill>
                <a:effectLst/>
                <a:latin typeface="Times New Roman" panose="02020603050405020304" pitchFamily="18" charset="0"/>
                <a:ea typeface="Times New Roman" panose="02020603050405020304" pitchFamily="18" charset="0"/>
              </a:rPr>
              <a:t>ngõ</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i="1" dirty="0" err="1">
                <a:solidFill>
                  <a:srgbClr val="0D0D0D"/>
                </a:solidFill>
                <a:effectLst/>
                <a:latin typeface="Times New Roman" panose="02020603050405020304" pitchFamily="18" charset="0"/>
                <a:ea typeface="Times New Roman" panose="02020603050405020304" pitchFamily="18" charset="0"/>
              </a:rPr>
              <a:t>Như</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người</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dưng</a:t>
            </a:r>
            <a:r>
              <a:rPr lang="en-US" sz="2800" i="1" dirty="0">
                <a:solidFill>
                  <a:srgbClr val="0D0D0D"/>
                </a:solidFill>
                <a:effectLst/>
                <a:latin typeface="Times New Roman" panose="02020603050405020304" pitchFamily="18" charset="0"/>
                <a:ea typeface="Times New Roman" panose="02020603050405020304" pitchFamily="18" charset="0"/>
              </a:rPr>
              <a:t> qua </a:t>
            </a:r>
            <a:r>
              <a:rPr lang="en-US" sz="2800" i="1" dirty="0" err="1">
                <a:solidFill>
                  <a:srgbClr val="0D0D0D"/>
                </a:solidFill>
                <a:effectLst/>
                <a:latin typeface="Times New Roman" panose="02020603050405020304" pitchFamily="18" charset="0"/>
                <a:ea typeface="Times New Roman" panose="02020603050405020304" pitchFamily="18" charset="0"/>
              </a:rPr>
              <a:t>đường</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Ánh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trăng</a:t>
            </a:r>
            <a:r>
              <a:rPr lang="en-US" sz="2800" dirty="0">
                <a:solidFill>
                  <a:srgbClr val="0D0D0D"/>
                </a:solidFill>
                <a:effectLst/>
                <a:latin typeface="Times New Roman" panose="02020603050405020304" pitchFamily="18" charset="0"/>
                <a:ea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rPr>
              <a:t>Nguyễn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Duy</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0292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P spid="9"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5098942" y="497028"/>
            <a:ext cx="2619214"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418054"/>
            <a:ext cx="11318170" cy="4942918"/>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DD617DD6-E3A4-42D5-8D9D-2999FAFCC0D1}"/>
              </a:ext>
            </a:extLst>
          </p:cNvPr>
          <p:cNvSpPr txBox="1"/>
          <p:nvPr/>
        </p:nvSpPr>
        <p:spPr>
          <a:xfrm>
            <a:off x="5699166" y="425808"/>
            <a:ext cx="2212382" cy="661207"/>
          </a:xfrm>
          <a:prstGeom prst="rect">
            <a:avLst/>
          </a:prstGeom>
          <a:noFill/>
        </p:spPr>
        <p:txBody>
          <a:bodyPr wrap="square">
            <a:spAutoFit/>
          </a:bodyPr>
          <a:lstStyle/>
          <a:p>
            <a:pPr marL="30480" marR="30480" algn="just">
              <a:lnSpc>
                <a:spcPct val="150000"/>
              </a:lnSpc>
              <a:spcAft>
                <a:spcPts val="1200"/>
              </a:spcAft>
            </a:pPr>
            <a:r>
              <a:rPr lang="en-US" sz="2800" b="1" dirty="0" err="1">
                <a:solidFill>
                  <a:srgbClr val="0D0D0D"/>
                </a:solidFill>
                <a:effectLst/>
                <a:latin typeface="Times New Roman" panose="02020603050405020304" pitchFamily="18" charset="0"/>
                <a:ea typeface="Times New Roman" panose="02020603050405020304" pitchFamily="18" charset="0"/>
              </a:rPr>
              <a:t>Gợi</a:t>
            </a:r>
            <a:r>
              <a:rPr lang="en-US" sz="2800" b="1" dirty="0">
                <a:solidFill>
                  <a:srgbClr val="0D0D0D"/>
                </a:solidFill>
                <a:effectLst/>
                <a:latin typeface="Times New Roman" panose="02020603050405020304" pitchFamily="18" charset="0"/>
                <a:ea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xmlns="" id="{A67E20AC-8D93-41D2-973C-E063DEE7B4D4}"/>
              </a:ext>
            </a:extLst>
          </p:cNvPr>
          <p:cNvSpPr txBox="1"/>
          <p:nvPr/>
        </p:nvSpPr>
        <p:spPr>
          <a:xfrm>
            <a:off x="700540" y="1812033"/>
            <a:ext cx="10922430" cy="1953868"/>
          </a:xfrm>
          <a:prstGeom prst="rect">
            <a:avLst/>
          </a:prstGeom>
          <a:noFill/>
        </p:spPr>
        <p:txBody>
          <a:bodyPr wrap="square">
            <a:spAutoFit/>
          </a:bodyPr>
          <a:lstStyle/>
          <a:p>
            <a:pPr marL="30480" marR="30480" algn="just">
              <a:lnSpc>
                <a:spcPct val="150000"/>
              </a:lnSpc>
              <a:spcAft>
                <a:spcPts val="1200"/>
              </a:spcAft>
            </a:pPr>
            <a:r>
              <a:rPr lang="en-US" sz="2800" dirty="0" err="1">
                <a:solidFill>
                  <a:srgbClr val="0D0D0D"/>
                </a:solidFill>
                <a:effectLst/>
                <a:latin typeface="Times New Roman" panose="02020603050405020304" pitchFamily="18" charset="0"/>
                <a:ea typeface="Times New Roman" panose="02020603050405020304" pitchFamily="18" charset="0"/>
              </a:rPr>
              <a:t>a.Phép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Bảy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mươi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chín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mùa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xuân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Bảy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mươi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chín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mùa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xuân</a:t>
            </a:r>
            <a:r>
              <a:rPr lang="en-US" sz="2800" dirty="0">
                <a:solidFill>
                  <a:srgbClr val="0D0D0D"/>
                </a:solidFill>
                <a:effectLst/>
                <a:latin typeface="Times New Roman" panose="02020603050405020304" pitchFamily="18" charset="0"/>
                <a:ea typeface="Times New Roman" panose="02020603050405020304" pitchFamily="18" charset="0"/>
              </a:rPr>
              <a:t> ý </a:t>
            </a:r>
            <a:r>
              <a:rPr lang="en-US" sz="2800" dirty="0" err="1">
                <a:solidFill>
                  <a:srgbClr val="0D0D0D"/>
                </a:solidFill>
                <a:effectLst/>
                <a:latin typeface="Times New Roman" panose="02020603050405020304" pitchFamily="18" charset="0"/>
                <a:ea typeface="Times New Roman" panose="02020603050405020304" pitchFamily="18" charset="0"/>
              </a:rPr>
              <a:t>nói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bảy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mươi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chín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tuổi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dành</a:t>
            </a:r>
            <a:r>
              <a:rPr lang="en-US" sz="2800" dirty="0">
                <a:solidFill>
                  <a:srgbClr val="0D0D0D"/>
                </a:solidFill>
                <a:effectLst/>
                <a:latin typeface="Times New Roman" panose="02020603050405020304" pitchFamily="18" charset="0"/>
                <a:ea typeface="Times New Roman" panose="02020603050405020304" pitchFamily="18" charset="0"/>
              </a:rPr>
              <a:t> 79 </a:t>
            </a:r>
            <a:r>
              <a:rPr lang="en-US" sz="2800" dirty="0" err="1">
                <a:solidFill>
                  <a:srgbClr val="0D0D0D"/>
                </a:solidFill>
                <a:effectLst/>
                <a:latin typeface="Times New Roman" panose="02020603050405020304" pitchFamily="18" charset="0"/>
                <a:ea typeface="Times New Roman" panose="02020603050405020304" pitchFamily="18" charset="0"/>
              </a:rPr>
              <a:t>năm</a:t>
            </a:r>
            <a:r>
              <a:rPr lang="en-US" sz="2800" dirty="0">
                <a:solidFill>
                  <a:srgbClr val="0D0D0D"/>
                </a:solidFill>
                <a:effectLst/>
                <a:latin typeface="Times New Roman" panose="02020603050405020304" pitchFamily="18" charset="0"/>
                <a:ea typeface="Times New Roman" panose="02020603050405020304" pitchFamily="18" charset="0"/>
              </a:rPr>
              <a:t> hi </a:t>
            </a:r>
            <a:r>
              <a:rPr lang="en-US" sz="2800" dirty="0" err="1">
                <a:solidFill>
                  <a:srgbClr val="0D0D0D"/>
                </a:solidFill>
                <a:effectLst/>
                <a:latin typeface="Times New Roman" panose="02020603050405020304" pitchFamily="18" charset="0"/>
                <a:ea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cống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hiến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vì</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lập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rPr>
              <a:t> do, </a:t>
            </a:r>
            <a:r>
              <a:rPr lang="en-US" sz="2800" dirty="0" err="1">
                <a:solidFill>
                  <a:srgbClr val="0D0D0D"/>
                </a:solidFill>
                <a:effectLst/>
                <a:latin typeface="Times New Roman" panose="02020603050405020304" pitchFamily="18" charset="0"/>
                <a:ea typeface="Times New Roman" panose="02020603050405020304" pitchFamily="18" charset="0"/>
              </a:rPr>
              <a:t>hạnh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phúc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tộc</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xmlns="" id="{BA6EF534-B6F5-4344-8012-D49DEDD987C5}"/>
              </a:ext>
            </a:extLst>
          </p:cNvPr>
          <p:cNvSpPr txBox="1"/>
          <p:nvPr/>
        </p:nvSpPr>
        <p:spPr>
          <a:xfrm>
            <a:off x="555133" y="4058095"/>
            <a:ext cx="11053940" cy="1307537"/>
          </a:xfrm>
          <a:prstGeom prst="rect">
            <a:avLst/>
          </a:prstGeom>
          <a:noFill/>
        </p:spPr>
        <p:txBody>
          <a:bodyPr wrap="square">
            <a:spAutoFit/>
          </a:bodyPr>
          <a:lstStyle/>
          <a:p>
            <a:pPr marL="30480" marR="30480" algn="just">
              <a:lnSpc>
                <a:spcPct val="150000"/>
              </a:lnSpc>
              <a:spcAft>
                <a:spcPts val="1200"/>
              </a:spcAft>
            </a:pPr>
            <a:r>
              <a:rPr lang="en-US" sz="2800" dirty="0" err="1">
                <a:solidFill>
                  <a:srgbClr val="0D0D0D"/>
                </a:solidFill>
                <a:effectLst/>
                <a:latin typeface="Times New Roman" panose="02020603050405020304" pitchFamily="18" charset="0"/>
                <a:ea typeface="Times New Roman" panose="02020603050405020304" pitchFamily="18" charset="0"/>
              </a:rPr>
              <a:t>b.Phép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Ánh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điện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cửa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gương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cuộc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sống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phố</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đại</a:t>
            </a:r>
            <a:r>
              <a:rPr lang="en-US" sz="2800" dirty="0">
                <a:solidFill>
                  <a:srgbClr val="0D0D0D"/>
                </a:solidFill>
                <a:effectLst/>
                <a:latin typeface="Times New Roman" panose="02020603050405020304" pitchFamily="18" charset="0"/>
                <a:ea typeface="Times New Roman" panose="02020603050405020304" pitchFamily="18" charset="0"/>
              </a:rPr>
              <a:t>, sang </a:t>
            </a:r>
            <a:r>
              <a:rPr lang="en-US" sz="2800" dirty="0" err="1">
                <a:solidFill>
                  <a:srgbClr val="0D0D0D"/>
                </a:solidFill>
                <a:effectLst/>
                <a:latin typeface="Times New Roman" panose="02020603050405020304" pitchFamily="18" charset="0"/>
                <a:ea typeface="Times New Roman" panose="02020603050405020304" pitchFamily="18" charset="0"/>
              </a:rPr>
              <a:t>trọng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nhiều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tiện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nghi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đầy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đủ</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6108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9"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635431" y="495946"/>
            <a:ext cx="10972800" cy="5904853"/>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2AF4915D-975A-4699-A2C6-6531365700FC}"/>
              </a:ext>
            </a:extLst>
          </p:cNvPr>
          <p:cNvSpPr txBox="1"/>
          <p:nvPr/>
        </p:nvSpPr>
        <p:spPr>
          <a:xfrm>
            <a:off x="976127" y="646964"/>
            <a:ext cx="10225005" cy="1539139"/>
          </a:xfrm>
          <a:prstGeom prst="rect">
            <a:avLst/>
          </a:prstGeom>
          <a:noFill/>
        </p:spPr>
        <p:txBody>
          <a:bodyPr wrap="square">
            <a:spAutoFit/>
          </a:bodyPr>
          <a:lstStyle/>
          <a:p>
            <a:pPr marL="30480" marR="30480" algn="just">
              <a:lnSpc>
                <a:spcPct val="115000"/>
              </a:lnSpc>
              <a:spcAft>
                <a:spcPts val="1200"/>
              </a:spcAft>
            </a:pPr>
            <a:r>
              <a:rPr lang="en-US" sz="2800" b="1" dirty="0" err="1">
                <a:effectLst/>
                <a:latin typeface="Times New Roman" panose="02020603050405020304" pitchFamily="18" charset="0"/>
                <a:ea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tập</a:t>
            </a:r>
            <a:r>
              <a:rPr lang="en-US" sz="2800" b="1" dirty="0">
                <a:effectLst/>
                <a:latin typeface="Times New Roman" panose="02020603050405020304" pitchFamily="18" charset="0"/>
                <a:ea typeface="Times New Roman" panose="02020603050405020304" pitchFamily="18" charset="0"/>
              </a:rPr>
              <a:t> 4: </a:t>
            </a:r>
            <a:r>
              <a:rPr lang="en-US" sz="2800" b="1" dirty="0" err="1">
                <a:solidFill>
                  <a:srgbClr val="0070C0"/>
                </a:solidFill>
                <a:effectLst/>
                <a:latin typeface="Times New Roman" panose="02020603050405020304" pitchFamily="18" charset="0"/>
                <a:ea typeface="Times New Roman" panose="02020603050405020304" pitchFamily="18" charset="0"/>
              </a:rPr>
              <a:t>Tìm</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phép</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hoán</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dụ</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trong</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những</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câu</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thơ</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sau</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và</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nêu</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tác</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dụng</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nghệ</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thuật</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của</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phép</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hoán</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dụ</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đối</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với</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các</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câu</a:t>
            </a:r>
            <a:r>
              <a:rPr lang="en-US" sz="2800" b="1" dirty="0">
                <a:solidFill>
                  <a:srgbClr val="0070C0"/>
                </a:solidFill>
                <a:effectLst/>
                <a:latin typeface="Times New Roman" panose="02020603050405020304" pitchFamily="18" charset="0"/>
                <a:ea typeface="Times New Roman" panose="02020603050405020304" pitchFamily="18" charset="0"/>
              </a:rPr>
              <a:t> ca </a:t>
            </a:r>
            <a:r>
              <a:rPr lang="en-US" sz="2800" b="1" dirty="0" err="1">
                <a:solidFill>
                  <a:srgbClr val="0070C0"/>
                </a:solidFill>
                <a:effectLst/>
                <a:latin typeface="Times New Roman" panose="02020603050405020304" pitchFamily="18" charset="0"/>
                <a:ea typeface="Times New Roman" panose="02020603050405020304" pitchFamily="18" charset="0"/>
              </a:rPr>
              <a:t>dao</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câu</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thơ</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trên</a:t>
            </a:r>
            <a:r>
              <a:rPr lang="en-US" sz="2800" b="1" dirty="0">
                <a:solidFill>
                  <a:srgbClr val="0070C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xmlns="" id="{622069C3-B2E1-422E-8CEE-40D76CB33263}"/>
              </a:ext>
            </a:extLst>
          </p:cNvPr>
          <p:cNvSpPr txBox="1"/>
          <p:nvPr/>
        </p:nvSpPr>
        <p:spPr>
          <a:xfrm>
            <a:off x="3038960" y="2192178"/>
            <a:ext cx="6114080" cy="1846916"/>
          </a:xfrm>
          <a:prstGeom prst="rect">
            <a:avLst/>
          </a:prstGeom>
          <a:noFill/>
        </p:spPr>
        <p:txBody>
          <a:bodyPr wrap="square">
            <a:spAutoFit/>
          </a:bodyPr>
          <a:lstStyle/>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a.       </a:t>
            </a:r>
            <a:r>
              <a:rPr lang="en-US" sz="2800" i="1" dirty="0" err="1">
                <a:solidFill>
                  <a:srgbClr val="0D0D0D"/>
                </a:solidFill>
                <a:effectLst/>
                <a:latin typeface="Times New Roman" panose="02020603050405020304" pitchFamily="18" charset="0"/>
                <a:ea typeface="Times New Roman" panose="02020603050405020304" pitchFamily="18" charset="0"/>
              </a:rPr>
              <a:t>Áo</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chàm</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đưa</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buổi</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phân</a:t>
            </a:r>
            <a:r>
              <a:rPr lang="en-US" sz="2800" i="1" dirty="0">
                <a:solidFill>
                  <a:srgbClr val="0D0D0D"/>
                </a:solidFill>
                <a:effectLst/>
                <a:latin typeface="Times New Roman" panose="02020603050405020304" pitchFamily="18" charset="0"/>
                <a:ea typeface="Times New Roman" panose="02020603050405020304" pitchFamily="18" charset="0"/>
              </a:rPr>
              <a:t> li</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i="1" dirty="0" err="1">
                <a:solidFill>
                  <a:srgbClr val="0D0D0D"/>
                </a:solidFill>
                <a:effectLst/>
                <a:latin typeface="Times New Roman" panose="02020603050405020304" pitchFamily="18" charset="0"/>
                <a:ea typeface="Times New Roman" panose="02020603050405020304" pitchFamily="18" charset="0"/>
              </a:rPr>
              <a:t>Cầm</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tay</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nhau</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biết</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nói</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gì</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hôm</a:t>
            </a:r>
            <a:r>
              <a:rPr lang="en-US" sz="2800" i="1" dirty="0">
                <a:solidFill>
                  <a:srgbClr val="0D0D0D"/>
                </a:solidFill>
                <a:effectLst/>
                <a:latin typeface="Times New Roman" panose="02020603050405020304" pitchFamily="18" charset="0"/>
                <a:ea typeface="Times New Roman" panose="02020603050405020304" pitchFamily="18" charset="0"/>
              </a:rPr>
              <a:t> nay</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Việt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Bắc</a:t>
            </a:r>
            <a:r>
              <a:rPr lang="en-US" sz="2800" dirty="0">
                <a:solidFill>
                  <a:srgbClr val="0D0D0D"/>
                </a:solidFill>
                <a:effectLst/>
                <a:latin typeface="Times New Roman" panose="02020603050405020304" pitchFamily="18" charset="0"/>
                <a:ea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Hữu</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xmlns="" id="{DEA4BFDC-0F35-4E93-8453-4A2DDDE17D9B}"/>
              </a:ext>
            </a:extLst>
          </p:cNvPr>
          <p:cNvSpPr txBox="1"/>
          <p:nvPr/>
        </p:nvSpPr>
        <p:spPr>
          <a:xfrm>
            <a:off x="3064791" y="4364120"/>
            <a:ext cx="6114080" cy="1846916"/>
          </a:xfrm>
          <a:prstGeom prst="rect">
            <a:avLst/>
          </a:prstGeom>
          <a:noFill/>
        </p:spPr>
        <p:txBody>
          <a:bodyPr wrap="square">
            <a:spAutoFit/>
          </a:bodyPr>
          <a:lstStyle/>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b. </a:t>
            </a:r>
            <a:r>
              <a:rPr lang="en-US" sz="2800" i="1" dirty="0" err="1">
                <a:solidFill>
                  <a:srgbClr val="0D0D0D"/>
                </a:solidFill>
                <a:effectLst/>
                <a:latin typeface="Times New Roman" panose="02020603050405020304" pitchFamily="18" charset="0"/>
                <a:ea typeface="Times New Roman" panose="02020603050405020304" pitchFamily="18" charset="0"/>
              </a:rPr>
              <a:t>Mồ</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hôi</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mà</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đổ</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xuống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đồng</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i="1" dirty="0" err="1">
                <a:solidFill>
                  <a:srgbClr val="0D0D0D"/>
                </a:solidFill>
                <a:effectLst/>
                <a:latin typeface="Times New Roman" panose="02020603050405020304" pitchFamily="18" charset="0"/>
                <a:ea typeface="Times New Roman" panose="02020603050405020304" pitchFamily="18" charset="0"/>
              </a:rPr>
              <a:t>Lúa</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mọc</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trùng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trùng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sáng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cả</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đồi</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nương</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Giọt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mồ</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hôi</a:t>
            </a:r>
            <a:r>
              <a:rPr lang="en-US" sz="2800" dirty="0">
                <a:solidFill>
                  <a:srgbClr val="0D0D0D"/>
                </a:solidFill>
                <a:effectLst/>
                <a:latin typeface="Times New Roman" panose="02020603050405020304" pitchFamily="18" charset="0"/>
                <a:ea typeface="Times New Roman" panose="02020603050405020304" pitchFamily="18" charset="0"/>
              </a:rPr>
              <a:t> – Thanh </a:t>
            </a:r>
            <a:r>
              <a:rPr lang="en-US" sz="2800" dirty="0" err="1">
                <a:solidFill>
                  <a:srgbClr val="0D0D0D"/>
                </a:solidFill>
                <a:effectLst/>
                <a:latin typeface="Times New Roman" panose="02020603050405020304" pitchFamily="18" charset="0"/>
                <a:ea typeface="Times New Roman" panose="02020603050405020304" pitchFamily="18" charset="0"/>
              </a:rPr>
              <a:t>Tịnh</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3635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P spid="9"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5207431" y="497028"/>
            <a:ext cx="2231755"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73437" y="1418054"/>
            <a:ext cx="10848814" cy="4942918"/>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AEF7B0E2-17EC-4ADE-A6EA-4E24BD1489F1}"/>
              </a:ext>
            </a:extLst>
          </p:cNvPr>
          <p:cNvSpPr txBox="1"/>
          <p:nvPr/>
        </p:nvSpPr>
        <p:spPr>
          <a:xfrm>
            <a:off x="769749" y="1839206"/>
            <a:ext cx="10521733" cy="4046749"/>
          </a:xfrm>
          <a:prstGeom prst="rect">
            <a:avLst/>
          </a:prstGeom>
          <a:noFill/>
        </p:spPr>
        <p:txBody>
          <a:bodyPr wrap="square">
            <a:spAutoFit/>
          </a:bodyPr>
          <a:lstStyle/>
          <a:p>
            <a:pPr marL="30480" marR="30480" algn="just">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a. </a:t>
            </a:r>
            <a:r>
              <a:rPr lang="en-US" sz="2800" dirty="0" err="1">
                <a:solidFill>
                  <a:srgbClr val="0D0D0D"/>
                </a:solidFill>
                <a:effectLst/>
                <a:latin typeface="Times New Roman" panose="02020603050405020304" pitchFamily="18" charset="0"/>
                <a:ea typeface="Times New Roman" panose="02020603050405020304" pitchFamily="18" charset="0"/>
              </a:rPr>
              <a:t>Phép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áo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chàm</a:t>
            </a:r>
            <a:r>
              <a:rPr lang="en-US" sz="2800" dirty="0">
                <a:solidFill>
                  <a:srgbClr val="0D0D0D"/>
                </a:solidFill>
                <a:effectLst/>
                <a:latin typeface="Times New Roman" panose="02020603050405020304" pitchFamily="18" charset="0"/>
                <a:ea typeface="Times New Roman" panose="02020603050405020304" pitchFamily="18" charset="0"/>
              </a:rPr>
              <a:t> (y </a:t>
            </a:r>
            <a:r>
              <a:rPr lang="en-US" sz="2800" dirty="0" err="1">
                <a:solidFill>
                  <a:srgbClr val="0D0D0D"/>
                </a:solidFill>
                <a:effectLst/>
                <a:latin typeface="Times New Roman" panose="02020603050405020304" pitchFamily="18" charset="0"/>
                <a:ea typeface="Times New Roman" panose="02020603050405020304" pitchFamily="18" charset="0"/>
              </a:rPr>
              <a:t>phục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đồng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bào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Việt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Bắc</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nghệ</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thuật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Việt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Bắc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vẫn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mặc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tấm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áo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chàm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dị</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Màu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áo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chàm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vừa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mang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vẻ</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đẹp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bền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phai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như</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tấm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lòng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Việt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Bắc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thủy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chung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sâu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nặng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 ca </a:t>
            </a:r>
            <a:r>
              <a:rPr lang="en-US" sz="2800" dirty="0" err="1">
                <a:solidFill>
                  <a:srgbClr val="0D0D0D"/>
                </a:solidFill>
                <a:effectLst/>
                <a:latin typeface="Times New Roman" panose="02020603050405020304" pitchFamily="18" charset="0"/>
                <a:ea typeface="Times New Roman" panose="02020603050405020304" pitchFamily="18" charset="0"/>
              </a:rPr>
              <a:t>ngợi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vẻ</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đẹp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tâm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hồn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sâu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nặng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Việt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Bắc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bộ</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xuôi</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xmlns="" id="{7990EB7E-7140-41D2-831D-132BAE068F4E}"/>
              </a:ext>
            </a:extLst>
          </p:cNvPr>
          <p:cNvSpPr txBox="1"/>
          <p:nvPr/>
        </p:nvSpPr>
        <p:spPr>
          <a:xfrm>
            <a:off x="5695459" y="545522"/>
            <a:ext cx="1871420" cy="548099"/>
          </a:xfrm>
          <a:prstGeom prst="rect">
            <a:avLst/>
          </a:prstGeom>
          <a:noFill/>
        </p:spPr>
        <p:txBody>
          <a:bodyPr wrap="square">
            <a:spAutoFit/>
          </a:bodyPr>
          <a:lstStyle/>
          <a:p>
            <a:pPr marL="30480" marR="30480" algn="just">
              <a:lnSpc>
                <a:spcPct val="115000"/>
              </a:lnSpc>
              <a:spcAft>
                <a:spcPts val="1200"/>
              </a:spcAft>
            </a:pPr>
            <a:r>
              <a:rPr lang="en-US" sz="2800" b="1" dirty="0" err="1">
                <a:solidFill>
                  <a:srgbClr val="0D0D0D"/>
                </a:solidFill>
                <a:effectLst/>
                <a:latin typeface="Times New Roman" panose="02020603050405020304" pitchFamily="18" charset="0"/>
                <a:ea typeface="Times New Roman" panose="02020603050405020304" pitchFamily="18" charset="0"/>
              </a:rPr>
              <a:t>Gợi</a:t>
            </a:r>
            <a:r>
              <a:rPr lang="en-US" sz="2800" b="1" dirty="0">
                <a:solidFill>
                  <a:srgbClr val="0D0D0D"/>
                </a:solidFill>
                <a:effectLst/>
                <a:latin typeface="Times New Roman" panose="02020603050405020304" pitchFamily="18" charset="0"/>
                <a:ea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2211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418053"/>
            <a:ext cx="10899716" cy="4316319"/>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2D6A6A5F-9B6F-4342-8495-5327DA108306}"/>
              </a:ext>
            </a:extLst>
          </p:cNvPr>
          <p:cNvSpPr txBox="1"/>
          <p:nvPr/>
        </p:nvSpPr>
        <p:spPr>
          <a:xfrm>
            <a:off x="723254" y="1552837"/>
            <a:ext cx="10698238" cy="4046749"/>
          </a:xfrm>
          <a:prstGeom prst="rect">
            <a:avLst/>
          </a:prstGeom>
          <a:noFill/>
        </p:spPr>
        <p:txBody>
          <a:bodyPr wrap="square">
            <a:spAutoFit/>
          </a:bodyPr>
          <a:lstStyle/>
          <a:p>
            <a:pPr marL="30480" marR="30480" algn="just">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b. </a:t>
            </a:r>
            <a:r>
              <a:rPr lang="en-US" sz="2800" dirty="0" err="1">
                <a:solidFill>
                  <a:srgbClr val="0D0D0D"/>
                </a:solidFill>
                <a:effectLst/>
                <a:latin typeface="Times New Roman" panose="02020603050405020304" pitchFamily="18" charset="0"/>
                <a:ea typeface="Times New Roman" panose="02020603050405020304" pitchFamily="18" charset="0"/>
              </a:rPr>
              <a:t>Phép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mồ</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hôi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đặc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điểm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quá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lao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nặng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nhọc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vất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vả</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nghệ</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thuật</a:t>
            </a:r>
            <a:r>
              <a:rPr lang="en-US" sz="2800" dirty="0">
                <a:solidFill>
                  <a:srgbClr val="0D0D0D"/>
                </a:solidFill>
                <a:effectLst/>
                <a:latin typeface="Times New Roman" panose="02020603050405020304" pitchFamily="18" charset="0"/>
                <a:ea typeface="Times New Roman" panose="02020603050405020304" pitchFamily="18" charset="0"/>
              </a:rPr>
              <a:t>: ca </a:t>
            </a:r>
            <a:r>
              <a:rPr lang="en-US" sz="2800" dirty="0" err="1">
                <a:solidFill>
                  <a:srgbClr val="0D0D0D"/>
                </a:solidFill>
                <a:effectLst/>
                <a:latin typeface="Times New Roman" panose="02020603050405020304" pitchFamily="18" charset="0"/>
                <a:ea typeface="Times New Roman" panose="02020603050405020304" pitchFamily="18" charset="0"/>
              </a:rPr>
              <a:t>ngợi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sức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mạnh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lao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lao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nặng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nhọc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vất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mới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giúp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chúng</a:t>
            </a:r>
            <a:r>
              <a:rPr lang="en-US" sz="2800" dirty="0">
                <a:solidFill>
                  <a:srgbClr val="0D0D0D"/>
                </a:solidFill>
                <a:effectLst/>
                <a:latin typeface="Times New Roman" panose="02020603050405020304" pitchFamily="18" charset="0"/>
                <a:ea typeface="Times New Roman" panose="02020603050405020304" pitchFamily="18" charset="0"/>
              </a:rPr>
              <a:t> ta </a:t>
            </a:r>
            <a:r>
              <a:rPr lang="en-US" sz="2800" dirty="0" err="1">
                <a:solidFill>
                  <a:srgbClr val="0D0D0D"/>
                </a:solidFill>
                <a:effectLst/>
                <a:latin typeface="Times New Roman" panose="02020603050405020304" pitchFamily="18" charset="0"/>
                <a:ea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cuộc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sống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đầy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đủ</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ấm</a:t>
            </a:r>
            <a:r>
              <a:rPr lang="en-US" sz="2800" dirty="0">
                <a:solidFill>
                  <a:srgbClr val="0D0D0D"/>
                </a:solidFill>
                <a:effectLst/>
                <a:latin typeface="Times New Roman" panose="02020603050405020304" pitchFamily="18" charset="0"/>
                <a:ea typeface="Times New Roman" panose="02020603050405020304" pitchFamily="18" charset="0"/>
              </a:rPr>
              <a:t> no </a:t>
            </a:r>
            <a:r>
              <a:rPr lang="en-US" sz="2800" dirty="0" err="1">
                <a:solidFill>
                  <a:srgbClr val="0D0D0D"/>
                </a:solidFill>
                <a:effectLst/>
                <a:latin typeface="Times New Roman" panose="02020603050405020304" pitchFamily="18" charset="0"/>
                <a:ea typeface="Times New Roman" panose="02020603050405020304" pitchFamily="18" charset="0"/>
              </a:rPr>
              <a:t>hơn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Đồng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khích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lệ</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thần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lao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góp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sức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phát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triển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tế</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đất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9497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728420" y="497028"/>
            <a:ext cx="10941803" cy="1198114"/>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449451" y="2069733"/>
            <a:ext cx="11546237" cy="4291239"/>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C479E521-CC8F-4C99-9206-599FB2A4036E}"/>
              </a:ext>
            </a:extLst>
          </p:cNvPr>
          <p:cNvSpPr txBox="1"/>
          <p:nvPr/>
        </p:nvSpPr>
        <p:spPr>
          <a:xfrm>
            <a:off x="728418" y="574275"/>
            <a:ext cx="10941803" cy="1043619"/>
          </a:xfrm>
          <a:prstGeom prst="rect">
            <a:avLst/>
          </a:prstGeom>
          <a:noFill/>
        </p:spPr>
        <p:txBody>
          <a:bodyPr wrap="square">
            <a:spAutoFit/>
          </a:bodyPr>
          <a:lstStyle/>
          <a:p>
            <a:pPr fontAlgn="base">
              <a:lnSpc>
                <a:spcPct val="115000"/>
              </a:lnSpc>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hằng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285B8E10-992C-42D7-9F98-43A723385C1B}"/>
              </a:ext>
            </a:extLst>
          </p:cNvPr>
          <p:cNvSpPr txBox="1"/>
          <p:nvPr/>
        </p:nvSpPr>
        <p:spPr>
          <a:xfrm>
            <a:off x="559876" y="2217433"/>
            <a:ext cx="11435812" cy="3866508"/>
          </a:xfrm>
          <a:prstGeom prst="rect">
            <a:avLst/>
          </a:prstGeom>
          <a:noFill/>
        </p:spPr>
        <p:txBody>
          <a:bodyPr wrap="square">
            <a:spAutoFit/>
          </a:bodyPr>
          <a:lstStyle/>
          <a:p>
            <a:pPr algn="ctr" fontAlgn="base">
              <a:lnSpc>
                <a:spcPct val="115000"/>
              </a:lnSpc>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ct val="115000"/>
              </a:lnSpc>
              <a:spcAft>
                <a:spcPts val="750"/>
              </a:spcAf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hằng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ct val="115000"/>
              </a:lnSpc>
              <a:spcAft>
                <a:spcPts val="750"/>
              </a:spcAf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lnSpc>
                <a:spcPct val="115000"/>
              </a:lnSpc>
              <a:spcAft>
                <a:spcPts val="750"/>
              </a:spcAft>
              <a:buFont typeface="Times New Roman" panose="02020603050405020304" pitchFamily="18" charset="0"/>
              <a:buChar char="-"/>
              <a:tabLst>
                <a:tab pos="457200" algn="l"/>
              </a:tabLs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Chào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uý</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chào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chào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lnSpc>
                <a:spcPct val="115000"/>
              </a:lnSpc>
              <a:spcAft>
                <a:spcPts val="750"/>
              </a:spcAft>
              <a:buFont typeface="Times New Roman" panose="02020603050405020304" pitchFamily="18" charset="0"/>
              <a:buChar char="-"/>
              <a:tabLst>
                <a:tab pos="457200" algn="l"/>
              </a:tabLs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lnSpc>
                <a:spcPct val="115000"/>
              </a:lnSpc>
              <a:spcAft>
                <a:spcPts val="750"/>
              </a:spcAft>
              <a:buFont typeface="Times New Roman" panose="02020603050405020304" pitchFamily="18" charset="0"/>
              <a:buChar char="-"/>
              <a:tabLst>
                <a:tab pos="457200" algn="l"/>
              </a:tabLs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Minh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298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043BEF8-2AD7-4E06-85EC-AAEBEF6C1984}"/>
              </a:ext>
            </a:extLst>
          </p:cNvPr>
          <p:cNvSpPr>
            <a:spLocks noChangeArrowheads="1"/>
          </p:cNvSpPr>
          <p:nvPr/>
        </p:nvSpPr>
        <p:spPr bwMode="auto">
          <a:xfrm>
            <a:off x="325464" y="1131376"/>
            <a:ext cx="11392547" cy="48044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95971E59-0BD6-4260-A74B-4C1B7559B0FA}"/>
              </a:ext>
            </a:extLst>
          </p:cNvPr>
          <p:cNvSpPr txBox="1"/>
          <p:nvPr/>
        </p:nvSpPr>
        <p:spPr>
          <a:xfrm>
            <a:off x="473989" y="1449423"/>
            <a:ext cx="11244022" cy="4021101"/>
          </a:xfrm>
          <a:prstGeom prst="rect">
            <a:avLst/>
          </a:prstGeom>
          <a:noFill/>
        </p:spPr>
        <p:txBody>
          <a:bodyPr wrap="square">
            <a:spAutoFit/>
          </a:bodyPr>
          <a:lstStyle/>
          <a:p>
            <a:pPr>
              <a:lnSpc>
                <a:spcPct val="150000"/>
              </a:lnSpc>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B2: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tabLst>
                <a:tab pos="1386840" algn="l"/>
              </a:tabLst>
            </a:pP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2.1.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Giới</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thiệu</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cốt</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truyện</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bối</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cảnh</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câu</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chuyện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thăm</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nghỉ</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lều</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trú</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lạnh</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suốt</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14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9" name="Rounded Rectangle 10">
            <a:extLst>
              <a:ext uri="{FF2B5EF4-FFF2-40B4-BE49-F238E27FC236}">
                <a16:creationId xmlns:a16="http://schemas.microsoft.com/office/drawing/2014/main" xmlns="" id="{34E92E5C-E894-49D0-B1C0-9A2E40C8D79B}"/>
              </a:ext>
            </a:extLst>
          </p:cNvPr>
          <p:cNvSpPr>
            <a:spLocks noChangeArrowheads="1"/>
          </p:cNvSpPr>
          <p:nvPr/>
        </p:nvSpPr>
        <p:spPr bwMode="auto">
          <a:xfrm>
            <a:off x="569030" y="2778713"/>
            <a:ext cx="11116692" cy="382098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422970"/>
            <a:ext cx="11116692" cy="1839783"/>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8276AD8-E018-4D2B-9A4F-50E05791C64F}"/>
              </a:ext>
            </a:extLst>
          </p:cNvPr>
          <p:cNvSpPr txBox="1"/>
          <p:nvPr/>
        </p:nvSpPr>
        <p:spPr>
          <a:xfrm>
            <a:off x="855523" y="557939"/>
            <a:ext cx="10534972" cy="1539139"/>
          </a:xfrm>
          <a:prstGeom prst="rect">
            <a:avLst/>
          </a:prstGeom>
          <a:noFill/>
        </p:spPr>
        <p:txBody>
          <a:bodyPr wrap="square">
            <a:spAutoFit/>
          </a:bodyPr>
          <a:lstStyle/>
          <a:p>
            <a:pPr algn="just">
              <a:lnSpc>
                <a:spcPct val="115000"/>
              </a:lnSpc>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Cho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các</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cụm</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từ</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sau</a:t>
            </a:r>
            <a:r>
              <a:rPr lang="en-US" sz="2800" b="1"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SimSun" panose="02010600030101010101" pitchFamily="2" charset="-122"/>
                <a:cs typeface="Times New Roman" panose="02020603050405020304" pitchFamily="18" charset="0"/>
              </a:rPr>
              <a:t>bộ</a:t>
            </a:r>
            <a:r>
              <a:rPr lang="en-US" sz="2800" b="1"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SimSun" panose="02010600030101010101" pitchFamily="2" charset="-122"/>
                <a:cs typeface="Times New Roman" panose="02020603050405020304" pitchFamily="18" charset="0"/>
              </a:rPr>
              <a:t>óc</a:t>
            </a:r>
            <a:r>
              <a:rPr lang="en-US" sz="2800" b="1"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SimSun" panose="02010600030101010101" pitchFamily="2" charset="-122"/>
                <a:cs typeface="Times New Roman" panose="02020603050405020304" pitchFamily="18" charset="0"/>
              </a:rPr>
              <a:t>lớn</a:t>
            </a:r>
            <a:r>
              <a:rPr lang="en-US" sz="2800" b="1" kern="100" dirty="0">
                <a:effectLst/>
                <a:latin typeface="Times New Roman" panose="02020603050405020304" pitchFamily="18" charset="0"/>
                <a:ea typeface="SimSun" panose="02010600030101010101" pitchFamily="2" charset="-122"/>
                <a:cs typeface="Times New Roman" panose="02020603050405020304" pitchFamily="18" charset="0"/>
              </a:rPr>
              <a:t>,</a:t>
            </a:r>
            <a:r>
              <a:rPr lang="en-US" sz="2800" b="1"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SimSun" panose="02010600030101010101" pitchFamily="2" charset="-122"/>
                <a:cs typeface="Times New Roman" panose="02020603050405020304" pitchFamily="18" charset="0"/>
              </a:rPr>
              <a:t>áo</a:t>
            </a:r>
            <a:r>
              <a:rPr lang="en-US" sz="2800" b="1"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SimSun" panose="02010600030101010101" pitchFamily="2" charset="-122"/>
                <a:cs typeface="Times New Roman" panose="02020603050405020304" pitchFamily="18" charset="0"/>
              </a:rPr>
              <a:t>xanh</a:t>
            </a:r>
            <a:r>
              <a:rPr lang="en-US" sz="2800" b="1"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SimSun" panose="02010600030101010101" pitchFamily="2" charset="-122"/>
                <a:cs typeface="Times New Roman" panose="02020603050405020304" pitchFamily="18" charset="0"/>
              </a:rPr>
              <a:t>tình</a:t>
            </a:r>
            <a:r>
              <a:rPr lang="en-US" sz="2800" b="1"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SimSun" panose="02010600030101010101" pitchFamily="2" charset="-122"/>
                <a:cs typeface="Times New Roman" panose="02020603050405020304" pitchFamily="18" charset="0"/>
              </a:rPr>
              <a:t>nguyện</a:t>
            </a:r>
            <a:r>
              <a:rPr lang="en-US" sz="2800" b="1" kern="100" dirty="0">
                <a:effectLst/>
                <a:latin typeface="Times New Roman" panose="02020603050405020304" pitchFamily="18" charset="0"/>
                <a:ea typeface="SimSun" panose="02010600030101010101" pitchFamily="2" charset="-122"/>
                <a:cs typeface="Times New Roman" panose="02020603050405020304" pitchFamily="18" charset="0"/>
              </a:rPr>
              <a:t>,</a:t>
            </a:r>
            <a:r>
              <a:rPr lang="en-US" sz="2800" b="1"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SimSun" panose="02010600030101010101" pitchFamily="2" charset="-122"/>
                <a:cs typeface="Times New Roman" panose="02020603050405020304" pitchFamily="18" charset="0"/>
              </a:rPr>
              <a:t>tấm</a:t>
            </a:r>
            <a:r>
              <a:rPr lang="en-US" sz="2800" b="1"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SimSun" panose="02010600030101010101" pitchFamily="2" charset="-122"/>
                <a:cs typeface="Times New Roman" panose="02020603050405020304" pitchFamily="18" charset="0"/>
              </a:rPr>
              <a:t>lòng</a:t>
            </a:r>
            <a:r>
              <a:rPr lang="en-US" sz="2800" b="1"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SimSun" panose="02010600030101010101" pitchFamily="2" charset="-122"/>
                <a:cs typeface="Times New Roman" panose="02020603050405020304" pitchFamily="18" charset="0"/>
              </a:rPr>
              <a:t>nhân</a:t>
            </a:r>
            <a:r>
              <a:rPr lang="en-US" sz="2800" b="1"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SimSun" panose="02010600030101010101" pitchFamily="2" charset="-122"/>
                <a:cs typeface="Times New Roman" panose="02020603050405020304" pitchFamily="18" charset="0"/>
              </a:rPr>
              <a:t>ái</a:t>
            </a:r>
            <a:r>
              <a:rPr lang="en-US" sz="2800" b="1"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SimSun" panose="02010600030101010101" pitchFamily="2" charset="-122"/>
                <a:cs typeface="Times New Roman" panose="02020603050405020304" pitchFamily="18" charset="0"/>
              </a:rPr>
              <a:t>tay</a:t>
            </a:r>
            <a:r>
              <a:rPr lang="en-US" sz="2800" b="1"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SimSun" panose="02010600030101010101" pitchFamily="2" charset="-122"/>
                <a:cs typeface="Times New Roman" panose="02020603050405020304" pitchFamily="18" charset="0"/>
              </a:rPr>
              <a:t>chuyền</a:t>
            </a:r>
            <a:r>
              <a:rPr lang="en-US" sz="2800" b="1"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SimSun" panose="02010600030101010101" pitchFamily="2" charset="-122"/>
                <a:cs typeface="Times New Roman" panose="02020603050405020304" pitchFamily="18" charset="0"/>
              </a:rPr>
              <a:t>hai</a:t>
            </a:r>
            <a:r>
              <a:rPr lang="en-US" sz="2800" b="1"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SimSun" panose="02010600030101010101" pitchFamily="2" charset="-122"/>
                <a:cs typeface="Times New Roman" panose="02020603050405020304" pitchFamily="18" charset="0"/>
              </a:rPr>
              <a:t>xuất</a:t>
            </a:r>
            <a:r>
              <a:rPr lang="en-US" sz="2800" b="1"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SimSun" panose="02010600030101010101" pitchFamily="2" charset="-122"/>
                <a:cs typeface="Times New Roman" panose="02020603050405020304" pitchFamily="18" charset="0"/>
              </a:rPr>
              <a:t>sắc</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Hãy</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viết</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 4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câu</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có</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sử</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dụng</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phép</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hoán</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dụ</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chứa</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cụm</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từ</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đó</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D2D10669-389E-499F-84FD-6BCFCBFF8F15}"/>
              </a:ext>
            </a:extLst>
          </p:cNvPr>
          <p:cNvSpPr txBox="1"/>
          <p:nvPr/>
        </p:nvSpPr>
        <p:spPr>
          <a:xfrm>
            <a:off x="855523" y="2778712"/>
            <a:ext cx="10767447" cy="3521349"/>
          </a:xfrm>
          <a:prstGeom prst="rect">
            <a:avLst/>
          </a:prstGeom>
          <a:noFill/>
        </p:spPr>
        <p:txBody>
          <a:bodyPr wrap="square">
            <a:spAutoFit/>
          </a:bodyPr>
          <a:lstStyle/>
          <a:p>
            <a:pPr marR="182880" algn="ctr">
              <a:lnSpc>
                <a:spcPct val="115000"/>
              </a:lnSpc>
              <a:spcAft>
                <a:spcPts val="800"/>
              </a:spcAft>
            </a:pPr>
            <a:r>
              <a:rPr lang="en-US" sz="28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Gợi</a:t>
            </a:r>
            <a:r>
              <a:rPr lang="en-US" sz="28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82880" lvl="0" indent="-342900">
              <a:lnSpc>
                <a:spcPct val="115000"/>
              </a:lnSpc>
              <a:spcAft>
                <a:spcPts val="1000"/>
              </a:spcAft>
              <a:buSzPts val="1400"/>
              <a:buFont typeface="Times New Roman" panose="02020603050405020304" pitchFamily="18" charset="0"/>
              <a:buChar char="-"/>
            </a:pP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Chúng</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ta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đang</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cần</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những</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u="sng"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bộ</a:t>
            </a:r>
            <a:r>
              <a:rPr lang="en-US" sz="2800" i="1" u="sng"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u="sng"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óc</a:t>
            </a:r>
            <a:r>
              <a:rPr lang="en-US" sz="2800" i="1" u="sng"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u="sng"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lớn</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để</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xây</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dựng</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đất</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nước</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82880" lvl="0" indent="-342900">
              <a:lnSpc>
                <a:spcPct val="115000"/>
              </a:lnSpc>
              <a:spcAft>
                <a:spcPts val="1000"/>
              </a:spcAft>
              <a:buSzPts val="1400"/>
              <a:buFont typeface="Times New Roman" panose="02020603050405020304" pitchFamily="18" charset="0"/>
              <a:buChar char="-"/>
            </a:pP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Những</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chiếc</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u="sng"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áo</a:t>
            </a:r>
            <a:r>
              <a:rPr lang="en-US" sz="2800" i="1" u="sng"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u="sng"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xanh</a:t>
            </a:r>
            <a:r>
              <a:rPr lang="en-US" sz="2800" i="1" u="sng"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u="sng"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tình</a:t>
            </a:r>
            <a:r>
              <a:rPr lang="en-US" sz="2800" i="1" u="sng"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u="sng"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nguyện</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đã</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bắt</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đầu</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hành</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trình</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đến</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với</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em</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thơ</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82880" lvl="0" indent="-342900">
              <a:lnSpc>
                <a:spcPct val="115000"/>
              </a:lnSpc>
              <a:spcAft>
                <a:spcPts val="1000"/>
              </a:spcAft>
              <a:buSzPts val="1400"/>
              <a:buFont typeface="Times New Roman" panose="02020603050405020304" pitchFamily="18" charset="0"/>
              <a:buChar char="-"/>
            </a:pP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Chương</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trình</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Nối</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vòng</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tay</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lớn</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đã</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đón</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nhận</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nhiều</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u="sng"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tấm</a:t>
            </a:r>
            <a:r>
              <a:rPr lang="en-US" sz="2800" i="1" u="sng"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u="sng"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lòng</a:t>
            </a:r>
            <a:r>
              <a:rPr lang="en-US" sz="2800" i="1" u="sng"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u="sng"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nhân</a:t>
            </a:r>
            <a:r>
              <a:rPr lang="en-US" sz="2800" i="1" u="sng"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u="sng"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ái</a:t>
            </a:r>
            <a:r>
              <a:rPr lang="en-US" sz="2800" i="1" u="sng"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82880" lvl="0" indent="-342900">
              <a:lnSpc>
                <a:spcPct val="115000"/>
              </a:lnSpc>
              <a:spcAft>
                <a:spcPts val="1000"/>
              </a:spcAft>
              <a:buSzPts val="1400"/>
              <a:buFont typeface="Times New Roman" panose="02020603050405020304" pitchFamily="18" charset="0"/>
              <a:buChar char="-"/>
            </a:pP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Đội</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bóng</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chuyền</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quốc</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gia</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đang</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sở</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hữu</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một</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u="sng"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tay</a:t>
            </a:r>
            <a:r>
              <a:rPr lang="en-US" sz="2800" i="1" u="sng"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u="sng"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chuyền</a:t>
            </a:r>
            <a:r>
              <a:rPr lang="en-US" sz="2800" i="1" u="sng"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u="sng"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hai</a:t>
            </a:r>
            <a:r>
              <a:rPr lang="en-US" sz="2800" i="1" u="sng"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u="sng"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xuất</a:t>
            </a:r>
            <a:r>
              <a:rPr lang="en-US" sz="2800" i="1" u="sng"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u="sng"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sắc</a:t>
            </a:r>
            <a:r>
              <a:rPr lang="en-US" sz="2800" i="1" u="sng"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675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arn(inVertical)">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barn(inVertical)">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barn(inVertical)">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barn(inVertical)">
                                      <p:cBhvr>
                                        <p:cTn id="38"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5"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507037" y="2407033"/>
            <a:ext cx="4901871" cy="645413"/>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07037" y="3491139"/>
            <a:ext cx="11364665" cy="308789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xmlns="" id="{05F49BDB-463D-49AC-BEB6-7D9C718920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3537" y="175038"/>
            <a:ext cx="8973519" cy="1791366"/>
          </a:xfrm>
          <a:prstGeom prst="rect">
            <a:avLst/>
          </a:prstGeom>
          <a:solidFill>
            <a:srgbClr val="FF0000"/>
          </a:solidFill>
          <a:ln>
            <a:solidFill>
              <a:srgbClr val="0070C0"/>
            </a:solidFill>
          </a:ln>
        </p:spPr>
      </p:pic>
      <p:sp>
        <p:nvSpPr>
          <p:cNvPr id="5" name="TextBox 4">
            <a:extLst>
              <a:ext uri="{FF2B5EF4-FFF2-40B4-BE49-F238E27FC236}">
                <a16:creationId xmlns:a16="http://schemas.microsoft.com/office/drawing/2014/main" xmlns="" id="{27CE5576-2638-4874-A711-DCECDAA23B3C}"/>
              </a:ext>
            </a:extLst>
          </p:cNvPr>
          <p:cNvSpPr txBox="1"/>
          <p:nvPr/>
        </p:nvSpPr>
        <p:spPr>
          <a:xfrm>
            <a:off x="2004447" y="278969"/>
            <a:ext cx="8183105" cy="1667380"/>
          </a:xfrm>
          <a:prstGeom prst="rect">
            <a:avLst/>
          </a:prstGeom>
          <a:noFill/>
        </p:spPr>
        <p:txBody>
          <a:bodyPr wrap="square">
            <a:spAutoFit/>
          </a:bodyPr>
          <a:lstStyle/>
          <a:p>
            <a:pPr algn="ctr">
              <a:lnSpc>
                <a:spcPct val="115000"/>
              </a:lnSpc>
              <a:spcAft>
                <a:spcPts val="10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ÔN TẬP KĨ NĂNG VIẾT: </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eaLnBrk="0" fontAlgn="base" hangingPunct="0">
              <a:lnSpc>
                <a:spcPct val="115000"/>
              </a:lnSpc>
              <a:spcAft>
                <a:spcPts val="10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VIẾT ĐOẠN VĂN GHI LẠI CẢM XÚC VỀ BÀI THƠ CÓ YẾU TỐ TỰ SỰ, MIÊU TẢ</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F6A06EBA-5C42-419B-8CD6-7C41208C909A}"/>
              </a:ext>
            </a:extLst>
          </p:cNvPr>
          <p:cNvSpPr txBox="1"/>
          <p:nvPr/>
        </p:nvSpPr>
        <p:spPr>
          <a:xfrm>
            <a:off x="654804" y="2472565"/>
            <a:ext cx="4552626" cy="547650"/>
          </a:xfrm>
          <a:prstGeom prst="rect">
            <a:avLst/>
          </a:prstGeom>
          <a:noFill/>
        </p:spPr>
        <p:txBody>
          <a:bodyPr wrap="square">
            <a:spAutoFit/>
          </a:bodyPr>
          <a:lstStyle/>
          <a:p>
            <a:pPr algn="just">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NHẮC LẠI LÍ THUYẾT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3F0A874A-960C-496F-9628-53501E59E5A2}"/>
              </a:ext>
            </a:extLst>
          </p:cNvPr>
          <p:cNvSpPr txBox="1"/>
          <p:nvPr/>
        </p:nvSpPr>
        <p:spPr>
          <a:xfrm>
            <a:off x="654803" y="3546068"/>
            <a:ext cx="11216899" cy="2658420"/>
          </a:xfrm>
          <a:prstGeom prst="rect">
            <a:avLst/>
          </a:prstGeom>
          <a:noFill/>
        </p:spPr>
        <p:txBody>
          <a:bodyPr wrap="square">
            <a:spAutoFit/>
          </a:bodyPr>
          <a:lstStyle/>
          <a:p>
            <a:pPr>
              <a:lnSpc>
                <a:spcPct val="115000"/>
              </a:lnSpc>
              <a:spcAft>
                <a:spcPts val="1000"/>
              </a:spcAft>
            </a:pPr>
            <a:r>
              <a:rPr lang="en-US" sz="28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1. </a:t>
            </a:r>
            <a:r>
              <a:rPr lang="en-US" sz="2800" b="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Kĩ</a:t>
            </a:r>
            <a:r>
              <a:rPr lang="en-US" sz="28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năng</a:t>
            </a:r>
            <a:r>
              <a:rPr lang="en-US" sz="28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lai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chỗ</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lùi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chỗ</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chấm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406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2000" fill="hold"/>
                                        <p:tgtEl>
                                          <p:spTgt spid="9"/>
                                        </p:tgtEl>
                                        <p:attrNameLst>
                                          <p:attrName>ppt_w</p:attrName>
                                        </p:attrNameLst>
                                      </p:cBhvr>
                                      <p:tavLst>
                                        <p:tav tm="0">
                                          <p:val>
                                            <p:fltVal val="0"/>
                                          </p:val>
                                        </p:tav>
                                        <p:tav tm="100000">
                                          <p:val>
                                            <p:strVal val="#ppt_w"/>
                                          </p:val>
                                        </p:tav>
                                      </p:tavLst>
                                    </p:anim>
                                    <p:anim calcmode="lin" valueType="num">
                                      <p:cBhvr>
                                        <p:cTn id="14" dur="2000" fill="hold"/>
                                        <p:tgtEl>
                                          <p:spTgt spid="9"/>
                                        </p:tgtEl>
                                        <p:attrNameLst>
                                          <p:attrName>ppt_h</p:attrName>
                                        </p:attrNameLst>
                                      </p:cBhvr>
                                      <p:tavLst>
                                        <p:tav tm="0">
                                          <p:val>
                                            <p:fltVal val="0"/>
                                          </p:val>
                                        </p:tav>
                                        <p:tav tm="100000">
                                          <p:val>
                                            <p:strVal val="#ppt_h"/>
                                          </p:val>
                                        </p:tav>
                                      </p:tavLst>
                                    </p:anim>
                                    <p:anim calcmode="lin" valueType="num">
                                      <p:cBhvr>
                                        <p:cTn id="15" dur="2000" fill="hold"/>
                                        <p:tgtEl>
                                          <p:spTgt spid="9"/>
                                        </p:tgtEl>
                                        <p:attrNameLst>
                                          <p:attrName>style.rotation</p:attrName>
                                        </p:attrNameLst>
                                      </p:cBhvr>
                                      <p:tavLst>
                                        <p:tav tm="0">
                                          <p:val>
                                            <p:fltVal val="90"/>
                                          </p:val>
                                        </p:tav>
                                        <p:tav tm="100000">
                                          <p:val>
                                            <p:fltVal val="0"/>
                                          </p:val>
                                        </p:tav>
                                      </p:tavLst>
                                    </p:anim>
                                    <p:animEffect transition="in" filter="fade">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11" grpId="0"/>
      <p:bldP spid="13"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900755"/>
            <a:ext cx="11054699" cy="4802621"/>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F55F50F5-1CEE-4361-B29E-BE1C7DC5AB91}"/>
              </a:ext>
            </a:extLst>
          </p:cNvPr>
          <p:cNvSpPr txBox="1"/>
          <p:nvPr/>
        </p:nvSpPr>
        <p:spPr>
          <a:xfrm>
            <a:off x="568650" y="1239865"/>
            <a:ext cx="11054699" cy="3892861"/>
          </a:xfrm>
          <a:prstGeom prst="rect">
            <a:avLst/>
          </a:prstGeom>
          <a:noFill/>
        </p:spPr>
        <p:txBody>
          <a:bodyPr wrap="square">
            <a:spAutoFit/>
          </a:bodyPr>
          <a:lstStyle/>
          <a:p>
            <a:pPr>
              <a:lnSpc>
                <a:spcPct val="150000"/>
              </a:lnSpc>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Về</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nội</a:t>
            </a:r>
            <a:r>
              <a:rPr lang="en-US" sz="2800" i="1" dirty="0">
                <a:solidFill>
                  <a:srgbClr val="0D0D0D"/>
                </a:solidFill>
                <a:effectLst/>
                <a:latin typeface="Times New Roman" panose="02020603050405020304" pitchFamily="18" charset="0"/>
                <a:ea typeface="Times New Roman" panose="02020603050405020304" pitchFamily="18" charset="0"/>
              </a:rPr>
              <a:t> dung: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thường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diễn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đạt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ý </a:t>
            </a:r>
            <a:r>
              <a:rPr lang="en-US" sz="2800" dirty="0" err="1">
                <a:solidFill>
                  <a:srgbClr val="0D0D0D"/>
                </a:solidFill>
                <a:effectLst/>
                <a:latin typeface="Times New Roman" panose="02020603050405020304" pitchFamily="18" charset="0"/>
                <a:ea typeface="Times New Roman" panose="02020603050405020304" pitchFamily="18" charset="0"/>
              </a:rPr>
              <a:t>tương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hoàn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thường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liên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chặt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chẽ</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nhau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cùng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rõ</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nội</a:t>
            </a:r>
            <a:r>
              <a:rPr lang="en-US" sz="2800" dirty="0">
                <a:solidFill>
                  <a:srgbClr val="0D0D0D"/>
                </a:solidFill>
                <a:effectLst/>
                <a:latin typeface="Times New Roman" panose="02020603050405020304" pitchFamily="18" charset="0"/>
                <a:ea typeface="Times New Roman" panose="02020603050405020304" pitchFamily="18" charset="0"/>
              </a:rPr>
              <a:t> dung.</a:t>
            </a:r>
            <a:endParaRPr lang="en-US" sz="2800" dirty="0">
              <a:effectLst/>
              <a:latin typeface="Times New Roman" panose="02020603050405020304" pitchFamily="18" charset="0"/>
              <a:ea typeface="Times New Roman" panose="02020603050405020304" pitchFamily="18" charset="0"/>
            </a:endParaRPr>
          </a:p>
          <a:p>
            <a:pPr>
              <a:lnSpc>
                <a:spcPct val="150000"/>
              </a:lnSpc>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Về</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hình</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thức</a:t>
            </a:r>
            <a:r>
              <a:rPr lang="en-US" sz="2800" i="1" dirty="0">
                <a:solidFill>
                  <a:srgbClr val="0D0D0D"/>
                </a:solidFill>
                <a:effectLst/>
                <a:latin typeface="Times New Roman" panose="02020603050405020304" pitchFamily="18" charset="0"/>
                <a:ea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mỗi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rPr>
              <a:t> bao </a:t>
            </a:r>
            <a:r>
              <a:rPr lang="en-US" sz="2800" dirty="0" err="1">
                <a:solidFill>
                  <a:srgbClr val="0D0D0D"/>
                </a:solidFill>
                <a:effectLst/>
                <a:latin typeface="Times New Roman" panose="02020603050405020304" pitchFamily="18" charset="0"/>
                <a:ea typeface="Times New Roman" panose="02020603050405020304" pitchFamily="18" charset="0"/>
              </a:rPr>
              <a:t>gồm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số</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liên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nhau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mặt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thức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bằng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phép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liên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mỗi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bắt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đầu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bằng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chữ</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viết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lùi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đầu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dòng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thúc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bằng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dấu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chấm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xuống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dòng</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9511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960895"/>
            <a:ext cx="11147689" cy="4928461"/>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AC020863-1C64-47D2-89A1-F6DF7A94C286}"/>
              </a:ext>
            </a:extLst>
          </p:cNvPr>
          <p:cNvSpPr txBox="1"/>
          <p:nvPr/>
        </p:nvSpPr>
        <p:spPr>
          <a:xfrm>
            <a:off x="615904" y="1239163"/>
            <a:ext cx="11053940" cy="4034181"/>
          </a:xfrm>
          <a:prstGeom prst="rect">
            <a:avLst/>
          </a:prstGeom>
          <a:noFill/>
        </p:spPr>
        <p:txBody>
          <a:bodyPr wrap="square">
            <a:spAutoFit/>
          </a:bodyPr>
          <a:lstStyle/>
          <a:p>
            <a:pPr>
              <a:lnSpc>
                <a:spcPct val="115000"/>
              </a:lnSpc>
              <a:spcAft>
                <a:spcPts val="100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1.2</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Yêu</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cầu</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đối</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với</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lai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Giới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thiệu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được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nhan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tên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giả</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Thể</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hiện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được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xúc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chung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Nêu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được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chi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tiết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mang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tính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tự</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sự</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miêu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tả</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đánh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giá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được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ý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nghĩa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chúng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việc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thể</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hiện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tình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xúc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Chỉ</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ra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được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nét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độc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đáo</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cách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tự</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sự</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miêu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tả</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354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929898"/>
            <a:ext cx="11225180" cy="5253926"/>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BD6F5F13-1A95-41F1-9957-14E1CD0A401D}"/>
              </a:ext>
            </a:extLst>
          </p:cNvPr>
          <p:cNvSpPr txBox="1"/>
          <p:nvPr/>
        </p:nvSpPr>
        <p:spPr>
          <a:xfrm>
            <a:off x="654650" y="1172490"/>
            <a:ext cx="11053940" cy="4768741"/>
          </a:xfrm>
          <a:prstGeom prst="rect">
            <a:avLst/>
          </a:prstGeom>
          <a:noFill/>
        </p:spPr>
        <p:txBody>
          <a:bodyPr wrap="square">
            <a:spAutoFit/>
          </a:bodyPr>
          <a:lstStyle/>
          <a:p>
            <a:pPr algn="just">
              <a:lnSpc>
                <a:spcPct val="115000"/>
              </a:lnSpc>
              <a:spcBef>
                <a:spcPts val="1600"/>
              </a:spcBef>
              <a:spcAft>
                <a:spcPts val="8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2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Lựa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chọn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Xác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định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mục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đích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ghi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lại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xúc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một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có</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yếu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tố</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miêu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tả</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tự</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sự</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Đối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tượng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một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có</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yếu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tố</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tự</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sự</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miêu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tả</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Lựa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chọn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3,4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877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883403"/>
            <a:ext cx="11194184" cy="5424407"/>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BE21913-41C5-4BA3-BCA8-B756E6ACD68D}"/>
              </a:ext>
            </a:extLst>
          </p:cNvPr>
          <p:cNvSpPr txBox="1"/>
          <p:nvPr/>
        </p:nvSpPr>
        <p:spPr>
          <a:xfrm>
            <a:off x="713035" y="1077615"/>
            <a:ext cx="10906173" cy="4896982"/>
          </a:xfrm>
          <a:prstGeom prst="rect">
            <a:avLst/>
          </a:prstGeom>
          <a:noFill/>
        </p:spPr>
        <p:txBody>
          <a:bodyPr wrap="square">
            <a:spAutoFit/>
          </a:bodyPr>
          <a:lstStyle/>
          <a:p>
            <a:pPr>
              <a:lnSpc>
                <a:spcPct val="115000"/>
              </a:lnSpc>
            </a:pP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b.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Bước</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2:</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1386840" algn="l"/>
              </a:tabLst>
            </a:pP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Tìm</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1386840" algn="l"/>
              </a:tabLst>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Xác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định</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8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xúc</a:t>
            </a:r>
            <a:r>
              <a:rPr lang="en-US" sz="28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mà</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mang</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lại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1386840" algn="l"/>
              </a:tabLst>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Xác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định</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chủ</a:t>
            </a:r>
            <a:r>
              <a:rPr lang="en-US" sz="28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150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barn(inVertical)">
                                      <p:cBhvr>
                                        <p:cTn id="40" dur="500"/>
                                        <p:tgtEl>
                                          <p:spTgt spid="5">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animEffect transition="in" filter="barn(inVertical)">
                                      <p:cBhvr>
                                        <p:cTn id="45" dur="500"/>
                                        <p:tgtEl>
                                          <p:spTgt spid="5">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5">
                                            <p:txEl>
                                              <p:pRg st="8" end="8"/>
                                            </p:txEl>
                                          </p:spTgt>
                                        </p:tgtEl>
                                        <p:attrNameLst>
                                          <p:attrName>style.visibility</p:attrName>
                                        </p:attrNameLst>
                                      </p:cBhvr>
                                      <p:to>
                                        <p:strVal val="visible"/>
                                      </p:to>
                                    </p:set>
                                    <p:animEffect transition="in" filter="barn(inVertical)">
                                      <p:cBhvr>
                                        <p:cTn id="50"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351296" y="480447"/>
            <a:ext cx="11489409" cy="6152828"/>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C066D58C-543F-44D5-967B-75ED90C6B636}"/>
              </a:ext>
            </a:extLst>
          </p:cNvPr>
          <p:cNvSpPr txBox="1"/>
          <p:nvPr/>
        </p:nvSpPr>
        <p:spPr>
          <a:xfrm>
            <a:off x="685799" y="766927"/>
            <a:ext cx="10766688" cy="907749"/>
          </a:xfrm>
          <a:prstGeom prst="rect">
            <a:avLst/>
          </a:prstGeom>
          <a:noFill/>
        </p:spPr>
        <p:txBody>
          <a:bodyPr wrap="square">
            <a:spAutoFit/>
          </a:bodyPr>
          <a:lstStyle/>
          <a:p>
            <a:pPr>
              <a:lnSpc>
                <a:spcPct val="115000"/>
              </a:lnSpc>
            </a:pP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dàn</a:t>
            </a: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ý</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6867038A-0AFC-4686-914F-C45CEA73D4E0}"/>
              </a:ext>
            </a:extLst>
          </p:cNvPr>
          <p:cNvSpPr txBox="1"/>
          <p:nvPr/>
        </p:nvSpPr>
        <p:spPr>
          <a:xfrm>
            <a:off x="600558" y="1738780"/>
            <a:ext cx="11240146" cy="517065"/>
          </a:xfrm>
          <a:prstGeom prst="rect">
            <a:avLst/>
          </a:prstGeom>
          <a:noFill/>
        </p:spPr>
        <p:txBody>
          <a:bodyPr wrap="square">
            <a:spAutoFit/>
          </a:bodyPr>
          <a:lstStyle/>
          <a:p>
            <a:pPr>
              <a:lnSpc>
                <a:spcPct val="115000"/>
              </a:lnSpc>
              <a:spcAft>
                <a:spcPts val="1000"/>
              </a:spcAft>
              <a:tabLst>
                <a:tab pos="1386840" algn="l"/>
              </a:tabLst>
            </a:pPr>
            <a:r>
              <a:rPr lang="en-US" sz="2400" b="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smtClean="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Mở</a:t>
            </a:r>
            <a:r>
              <a:rPr lang="en-US" sz="2400" b="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smtClean="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đoạn</a:t>
            </a:r>
            <a:r>
              <a:rPr lang="en-US" sz="2400" b="1" smtClean="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giới</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thiệu</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nhan</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tên</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giả</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nêu</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xúc</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chung</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người</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205CCF0D-89C6-484C-97D0-C0F5E057BEBC}"/>
              </a:ext>
            </a:extLst>
          </p:cNvPr>
          <p:cNvSpPr txBox="1"/>
          <p:nvPr/>
        </p:nvSpPr>
        <p:spPr>
          <a:xfrm>
            <a:off x="600558" y="2282965"/>
            <a:ext cx="11154905" cy="3287888"/>
          </a:xfrm>
          <a:prstGeom prst="rect">
            <a:avLst/>
          </a:prstGeom>
          <a:noFill/>
        </p:spPr>
        <p:txBody>
          <a:bodyPr wrap="square">
            <a:spAutoFit/>
          </a:bodyPr>
          <a:lstStyle/>
          <a:p>
            <a:pPr>
              <a:lnSpc>
                <a:spcPct val="115000"/>
              </a:lnSpc>
              <a:spcAft>
                <a:spcPts val="1000"/>
              </a:spcAft>
              <a:tabLst>
                <a:tab pos="1386840" algn="l"/>
              </a:tabLst>
            </a:pPr>
            <a:r>
              <a:rPr lang="en-US" sz="24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Thân</a:t>
            </a:r>
            <a:r>
              <a:rPr lang="en-US" sz="24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đoạn</a:t>
            </a:r>
            <a:r>
              <a:rPr lang="en-US" sz="24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CAA64153-98B5-437F-A55E-E1FF1FAEDECF}"/>
              </a:ext>
            </a:extLst>
          </p:cNvPr>
          <p:cNvSpPr txBox="1"/>
          <p:nvPr/>
        </p:nvSpPr>
        <p:spPr>
          <a:xfrm>
            <a:off x="771040" y="5608133"/>
            <a:ext cx="10766687" cy="914930"/>
          </a:xfrm>
          <a:prstGeom prst="rect">
            <a:avLst/>
          </a:prstGeom>
          <a:noFill/>
        </p:spPr>
        <p:txBody>
          <a:bodyPr wrap="square">
            <a:spAutoFit/>
          </a:bodyPr>
          <a:lstStyle/>
          <a:p>
            <a:pPr>
              <a:lnSpc>
                <a:spcPct val="115000"/>
              </a:lnSpc>
              <a:spcAft>
                <a:spcPts val="1000"/>
              </a:spcAft>
              <a:tabLst>
                <a:tab pos="1386840" algn="l"/>
              </a:tabLst>
            </a:pPr>
            <a:r>
              <a:rPr lang="en-US" sz="24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Kết</a:t>
            </a:r>
            <a:r>
              <a:rPr lang="en-US" sz="24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đoạn</a:t>
            </a:r>
            <a:r>
              <a:rPr lang="en-US" sz="24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Khái</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quát</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xúc</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chung</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người</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hình</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thức</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kể</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chuyện</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độc</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đáo</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699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barn(inVertical)">
                                      <p:cBhvr>
                                        <p:cTn id="20" dur="5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barn(inVertical)">
                                      <p:cBhvr>
                                        <p:cTn id="25" dur="500"/>
                                        <p:tgtEl>
                                          <p:spTgt spid="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barn(inVertical)">
                                      <p:cBhvr>
                                        <p:cTn id="30" dur="500"/>
                                        <p:tgtEl>
                                          <p:spTgt spid="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barn(inVertical)">
                                      <p:cBhvr>
                                        <p:cTn id="35" dur="500"/>
                                        <p:tgtEl>
                                          <p:spTgt spid="9">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9">
                                            <p:txEl>
                                              <p:pRg st="4" end="4"/>
                                            </p:txEl>
                                          </p:spTgt>
                                        </p:tgtEl>
                                        <p:attrNameLst>
                                          <p:attrName>style.visibility</p:attrName>
                                        </p:attrNameLst>
                                      </p:cBhvr>
                                      <p:to>
                                        <p:strVal val="visible"/>
                                      </p:to>
                                    </p:set>
                                    <p:animEffect transition="in" filter="barn(inVertical)">
                                      <p:cBhvr>
                                        <p:cTn id="40" dur="500"/>
                                        <p:tgtEl>
                                          <p:spTgt spid="9">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9">
                                            <p:txEl>
                                              <p:pRg st="5" end="5"/>
                                            </p:txEl>
                                          </p:spTgt>
                                        </p:tgtEl>
                                        <p:attrNameLst>
                                          <p:attrName>style.visibility</p:attrName>
                                        </p:attrNameLst>
                                      </p:cBhvr>
                                      <p:to>
                                        <p:strVal val="visible"/>
                                      </p:to>
                                    </p:set>
                                    <p:animEffect transition="in" filter="barn(inVertical)">
                                      <p:cBhvr>
                                        <p:cTn id="45" dur="500"/>
                                        <p:tgtEl>
                                          <p:spTgt spid="9">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P spid="11" grpId="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759417"/>
            <a:ext cx="11287173" cy="5594887"/>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EEAC1C61-8D73-4F64-A34D-AFDE73D1E76C}"/>
              </a:ext>
            </a:extLst>
          </p:cNvPr>
          <p:cNvSpPr txBox="1"/>
          <p:nvPr/>
        </p:nvSpPr>
        <p:spPr>
          <a:xfrm>
            <a:off x="677518" y="1193612"/>
            <a:ext cx="11178685" cy="4470776"/>
          </a:xfrm>
          <a:prstGeom prst="rect">
            <a:avLst/>
          </a:prstGeom>
          <a:noFill/>
        </p:spPr>
        <p:txBody>
          <a:bodyPr wrap="square">
            <a:spAutoFit/>
          </a:bodyPr>
          <a:lstStyle/>
          <a:p>
            <a:pPr>
              <a:lnSpc>
                <a:spcPct val="115000"/>
              </a:lnSpc>
              <a:spcAft>
                <a:spcPts val="1000"/>
              </a:spcAft>
              <a:tabLst>
                <a:tab pos="1386840" algn="l"/>
              </a:tabLs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lùi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7 - 10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639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270862"/>
            <a:ext cx="11271675" cy="438602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A188C833-D368-45C3-BE79-118208B373E5}"/>
              </a:ext>
            </a:extLst>
          </p:cNvPr>
          <p:cNvSpPr txBox="1"/>
          <p:nvPr/>
        </p:nvSpPr>
        <p:spPr>
          <a:xfrm>
            <a:off x="681659" y="1737740"/>
            <a:ext cx="11046416" cy="3374770"/>
          </a:xfrm>
          <a:prstGeom prst="rect">
            <a:avLst/>
          </a:prstGeom>
          <a:noFill/>
        </p:spPr>
        <p:txBody>
          <a:bodyPr wrap="square">
            <a:spAutoFit/>
          </a:bodyPr>
          <a:lstStyle/>
          <a:p>
            <a:pPr>
              <a:lnSpc>
                <a:spcPct val="150000"/>
              </a:lnSpc>
            </a:pP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d.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Bước</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4: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Xem</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lại</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chỉnh</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sửa</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rút</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kinh</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nghiệm</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Đọc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kĩ</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mình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khoanh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tròn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những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lỗi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chính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tả</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lỗi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sử</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dụng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từ</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ngữ</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nếu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có</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Sau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đó</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sửa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lại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lỗi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đó</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Gạch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chân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những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câu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sai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ngữ</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pháp</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bằng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cách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phân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tích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cấu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trúc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ngữ</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pháp</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sửa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lại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cho</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đúng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nếu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có</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809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569030" y="295160"/>
            <a:ext cx="4312936" cy="869029"/>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371959" y="2557221"/>
            <a:ext cx="11515242" cy="402956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127D853C-FDA4-4587-AB6B-60DD71C69774}"/>
              </a:ext>
            </a:extLst>
          </p:cNvPr>
          <p:cNvSpPr txBox="1"/>
          <p:nvPr/>
        </p:nvSpPr>
        <p:spPr>
          <a:xfrm>
            <a:off x="634504" y="481208"/>
            <a:ext cx="3917196" cy="547650"/>
          </a:xfrm>
          <a:prstGeom prst="rect">
            <a:avLst/>
          </a:prstGeom>
          <a:noFill/>
        </p:spPr>
        <p:txBody>
          <a:bodyPr wrap="square">
            <a:spAutoFit/>
          </a:bodyPr>
          <a:lstStyle/>
          <a:p>
            <a:pPr>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THỰC HÀNH VIẾT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515ECCD4-2403-4557-9863-243CCD5C728E}"/>
              </a:ext>
            </a:extLst>
          </p:cNvPr>
          <p:cNvSpPr txBox="1"/>
          <p:nvPr/>
        </p:nvSpPr>
        <p:spPr>
          <a:xfrm>
            <a:off x="371958" y="1314653"/>
            <a:ext cx="11515241" cy="954107"/>
          </a:xfrm>
          <a:prstGeom prst="rect">
            <a:avLst/>
          </a:prstGeom>
          <a:noFill/>
        </p:spPr>
        <p:txBody>
          <a:bodyPr wrap="square">
            <a:spAutoFit/>
          </a:bodyPr>
          <a:lstStyle/>
          <a:p>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Huệ</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7BC1FEB1-B5C8-48FB-A8EB-293B06DAA1A2}"/>
              </a:ext>
            </a:extLst>
          </p:cNvPr>
          <p:cNvSpPr txBox="1"/>
          <p:nvPr/>
        </p:nvSpPr>
        <p:spPr>
          <a:xfrm>
            <a:off x="634504" y="2733843"/>
            <a:ext cx="10922992" cy="3828997"/>
          </a:xfrm>
          <a:prstGeom prst="rect">
            <a:avLst/>
          </a:prstGeom>
          <a:noFill/>
        </p:spPr>
        <p:txBody>
          <a:bodyPr wrap="square">
            <a:spAutoFit/>
          </a:bodyPr>
          <a:lstStyle/>
          <a:p>
            <a:pPr marR="30480" algn="just">
              <a:lnSpc>
                <a:spcPct val="115000"/>
              </a:lnSpc>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B</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thơ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câu chuyện về một đêm không ngủ của Bác Hồ trên đường đi chiến dịch trong thời kì kháng chiến chống thực dân Pháp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1951,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gợi</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hứng</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nghe</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thật</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800" spc="1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dịch</a:t>
            </a:r>
            <a:r>
              <a:rPr lang="en-US" sz="2800" spc="1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biên</a:t>
            </a:r>
            <a:r>
              <a:rPr lang="en-US" sz="2800" spc="2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spc="2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10" dirty="0" err="1">
                <a:effectLst/>
                <a:latin typeface="Times New Roman" panose="02020603050405020304" pitchFamily="18" charset="0"/>
                <a:ea typeface="Calibri" panose="020F0502020204030204" pitchFamily="34" charset="0"/>
                <a:cs typeface="Times New Roman" panose="02020603050405020304" pitchFamily="18" charset="0"/>
              </a:rPr>
              <a:t>cuối</a:t>
            </a:r>
            <a:r>
              <a:rPr lang="en-US" sz="2800" spc="24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sz="2800" spc="23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1950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224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B17B26B-E4E8-4D13-A0E2-42AB07FF760F}"/>
              </a:ext>
            </a:extLst>
          </p:cNvPr>
          <p:cNvSpPr>
            <a:spLocks noChangeArrowheads="1"/>
          </p:cNvSpPr>
          <p:nvPr/>
        </p:nvSpPr>
        <p:spPr bwMode="auto">
          <a:xfrm>
            <a:off x="569030" y="976393"/>
            <a:ext cx="11163187" cy="5176433"/>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FD31C4E9-1145-4B2C-BE16-6392D9A969C8}"/>
              </a:ext>
            </a:extLst>
          </p:cNvPr>
          <p:cNvSpPr txBox="1"/>
          <p:nvPr/>
        </p:nvSpPr>
        <p:spPr>
          <a:xfrm>
            <a:off x="627415" y="1342416"/>
            <a:ext cx="10937169" cy="4539191"/>
          </a:xfrm>
          <a:prstGeom prst="rect">
            <a:avLst/>
          </a:prstGeom>
          <a:noFill/>
        </p:spPr>
        <p:txBody>
          <a:bodyPr wrap="square">
            <a:spAutoFit/>
          </a:bodyPr>
          <a:lstStyle/>
          <a:p>
            <a:pPr marL="342900" lvl="0" indent="-342900">
              <a:lnSpc>
                <a:spcPct val="150000"/>
              </a:lnSpc>
              <a:buSzPts val="1400"/>
              <a:buFont typeface="Times New Roman" panose="02020603050405020304" pitchFamily="18" charset="0"/>
              <a:buChar char="-"/>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Hai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nhân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vật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chính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đội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viên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Bác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Hồ</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19380">
              <a:lnSpc>
                <a:spcPct val="150000"/>
              </a:lnSpc>
              <a:tabLst>
                <a:tab pos="1386840" algn="l"/>
              </a:tabLst>
            </a:pPr>
            <a:r>
              <a:rPr lang="nl-NL"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Bác Hồ</a:t>
            </a:r>
            <a:r>
              <a:rPr lang="nl-NL"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nhân vật trung tâm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19380">
              <a:lnSpc>
                <a:spcPct val="150000"/>
              </a:lnSpc>
              <a:spcAft>
                <a:spcPts val="1000"/>
              </a:spcAft>
              <a:tabLst>
                <a:tab pos="1386840" algn="l"/>
              </a:tabLst>
            </a:pPr>
            <a:r>
              <a:rPr lang="nl-NL"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Anh đội viên</a:t>
            </a:r>
            <a:r>
              <a:rPr lang="nl-NL"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vừa là người chứng kiến vừa là người tham gia vào câu chuyện =&gt; Hình tượng Bác Hồ hiện lên qua cái nhìn và tâm trạng của anh chiến sỹ, qua cả những lời đối thoại giữa hai người=&gt; </a:t>
            </a:r>
            <a:r>
              <a:rPr lang="vi-VN"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Bác hiện ra một cách tự nhiên, có tính khách quan lại vừa  được đặt trong mqh gần gũi ám áp với người chiến sĩ.</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146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237640" y="583497"/>
            <a:ext cx="11716719" cy="6150996"/>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0D20C4B-89CF-457C-B765-9B547E221FD3}"/>
              </a:ext>
            </a:extLst>
          </p:cNvPr>
          <p:cNvSpPr txBox="1"/>
          <p:nvPr/>
        </p:nvSpPr>
        <p:spPr>
          <a:xfrm>
            <a:off x="418454" y="1541660"/>
            <a:ext cx="11608230" cy="4818563"/>
          </a:xfrm>
          <a:prstGeom prst="rect">
            <a:avLst/>
          </a:prstGeom>
          <a:noFill/>
        </p:spPr>
        <p:txBody>
          <a:bodyPr wrap="square">
            <a:spAutoFit/>
          </a:bodyPr>
          <a:lstStyle/>
          <a:p>
            <a:pPr marR="182880">
              <a:lnSpc>
                <a:spcPct val="115000"/>
              </a:lnSpc>
              <a:spcAft>
                <a:spcPts val="1000"/>
              </a:spcAft>
            </a:pPr>
            <a:endPar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dậy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bối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khuya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bếp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lều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dậy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liền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3B7D9CE8-81C5-45A0-B923-7F5F57B9EEC8}"/>
              </a:ext>
            </a:extLst>
          </p:cNvPr>
          <p:cNvSpPr txBox="1"/>
          <p:nvPr/>
        </p:nvSpPr>
        <p:spPr>
          <a:xfrm>
            <a:off x="577310" y="818817"/>
            <a:ext cx="9899543" cy="483017"/>
          </a:xfrm>
          <a:prstGeom prst="rect">
            <a:avLst/>
          </a:prstGeom>
          <a:noFill/>
        </p:spPr>
        <p:txBody>
          <a:bodyPr wrap="square">
            <a:spAutoFit/>
          </a:bodyPr>
          <a:lstStyle/>
          <a:p>
            <a:pPr marL="30480"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CD71DDC0-8947-43B2-8A57-62D5E1321596}"/>
              </a:ext>
            </a:extLst>
          </p:cNvPr>
          <p:cNvSpPr txBox="1"/>
          <p:nvPr/>
        </p:nvSpPr>
        <p:spPr>
          <a:xfrm>
            <a:off x="418454" y="1539407"/>
            <a:ext cx="3793210" cy="483017"/>
          </a:xfrm>
          <a:prstGeom prst="rect">
            <a:avLst/>
          </a:prstGeom>
          <a:noFill/>
        </p:spPr>
        <p:txBody>
          <a:bodyPr wrap="square">
            <a:spAutoFit/>
          </a:bodyPr>
          <a:lstStyle/>
          <a:p>
            <a:pPr marR="182880">
              <a:lnSpc>
                <a:spcPct val="115000"/>
              </a:lnSpc>
              <a:spcAft>
                <a:spcPts val="1000"/>
              </a:spcAft>
            </a:pP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4762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barn(inVertical)">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barn(inVertical)">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barn(inVertical)">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barn(inVertical)">
                                      <p:cBhvr>
                                        <p:cTn id="3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9" grpId="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216976" y="1084881"/>
            <a:ext cx="11623729" cy="4401519"/>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3382284E-8CE4-47CE-9172-49EEDE9BD393}"/>
              </a:ext>
            </a:extLst>
          </p:cNvPr>
          <p:cNvSpPr txBox="1"/>
          <p:nvPr/>
        </p:nvSpPr>
        <p:spPr>
          <a:xfrm>
            <a:off x="569030" y="1580434"/>
            <a:ext cx="11116692" cy="3503010"/>
          </a:xfrm>
          <a:prstGeom prst="rect">
            <a:avLst/>
          </a:prstGeom>
          <a:noFill/>
        </p:spPr>
        <p:txBody>
          <a:bodyPr wrap="square">
            <a:spAutoFit/>
          </a:bodyPr>
          <a:lstStyle/>
          <a:p>
            <a:pPr marR="182880">
              <a:lnSpc>
                <a:spcPct val="150000"/>
              </a:lnSpc>
              <a:spcAft>
                <a:spcPts val="10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nSpc>
                <a:spcPct val="150000"/>
              </a:lnSpc>
              <a:spcAft>
                <a:spcPts val="10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liền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715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371959" y="464949"/>
            <a:ext cx="11499743" cy="5842861"/>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4093B108-C46B-4501-B24D-F4C4D2F1974D}"/>
              </a:ext>
            </a:extLst>
          </p:cNvPr>
          <p:cNvSpPr txBox="1"/>
          <p:nvPr/>
        </p:nvSpPr>
        <p:spPr>
          <a:xfrm>
            <a:off x="887278" y="550190"/>
            <a:ext cx="6114080" cy="548099"/>
          </a:xfrm>
          <a:prstGeom prst="rect">
            <a:avLst/>
          </a:prstGeom>
          <a:noFill/>
        </p:spPr>
        <p:txBody>
          <a:bodyPr wrap="square">
            <a:spAutoFit/>
          </a:bodyPr>
          <a:lstStyle/>
          <a:p>
            <a:pPr marL="30480" marR="30480" algn="just">
              <a:lnSpc>
                <a:spcPct val="115000"/>
              </a:lnSpc>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rPr>
              <a:t>b) </a:t>
            </a:r>
            <a:r>
              <a:rPr lang="en-US" sz="2800" b="1" dirty="0" err="1">
                <a:solidFill>
                  <a:srgbClr val="000000"/>
                </a:solidFill>
                <a:effectLst/>
                <a:latin typeface="Times New Roman" panose="02020603050405020304" pitchFamily="18" charset="0"/>
                <a:ea typeface="Times New Roman" panose="02020603050405020304" pitchFamily="18" charset="0"/>
              </a:rPr>
              <a:t>Tìm</a:t>
            </a:r>
            <a:r>
              <a:rPr lang="en-US" sz="2800" b="1" dirty="0">
                <a:solidFill>
                  <a:srgbClr val="000000"/>
                </a:solidFill>
                <a:effectLst/>
                <a:latin typeface="Times New Roman" panose="02020603050405020304" pitchFamily="18" charset="0"/>
                <a:ea typeface="Times New Roman" panose="02020603050405020304" pitchFamily="18" charset="0"/>
              </a:rPr>
              <a:t> ý </a:t>
            </a:r>
            <a:r>
              <a:rPr lang="en-US" sz="2800" b="1" dirty="0" err="1">
                <a:solidFill>
                  <a:srgbClr val="000000"/>
                </a:solidFill>
                <a:effectLst/>
                <a:latin typeface="Times New Roman" panose="02020603050405020304" pitchFamily="18" charset="0"/>
                <a:ea typeface="Times New Roman" panose="02020603050405020304" pitchFamily="18" charset="0"/>
              </a:rPr>
              <a:t>và</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lập</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dàn</a:t>
            </a:r>
            <a:r>
              <a:rPr lang="en-US" sz="2800" b="1" dirty="0">
                <a:solidFill>
                  <a:srgbClr val="000000"/>
                </a:solidFill>
                <a:effectLst/>
                <a:latin typeface="Times New Roman" panose="02020603050405020304" pitchFamily="18" charset="0"/>
                <a:ea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xmlns="" id="{1118501F-03C5-43D4-B58B-7C3C97CF359D}"/>
              </a:ext>
            </a:extLst>
          </p:cNvPr>
          <p:cNvSpPr txBox="1"/>
          <p:nvPr/>
        </p:nvSpPr>
        <p:spPr>
          <a:xfrm>
            <a:off x="642913" y="1183530"/>
            <a:ext cx="11058307" cy="4973926"/>
          </a:xfrm>
          <a:prstGeom prst="rect">
            <a:avLst/>
          </a:prstGeom>
          <a:noFill/>
        </p:spPr>
        <p:txBody>
          <a:bodyPr wrap="square">
            <a:spAutoFit/>
          </a:bodyPr>
          <a:lstStyle/>
          <a:p>
            <a:pPr marL="30480" marR="30480" algn="just">
              <a:lnSpc>
                <a:spcPct val="115000"/>
              </a:lnSpc>
              <a:spcAft>
                <a:spcPts val="1200"/>
              </a:spcAft>
            </a:pPr>
            <a:r>
              <a:rPr lang="en-US" sz="2800" b="1" dirty="0">
                <a:solidFill>
                  <a:srgbClr val="0070C0"/>
                </a:solidFill>
                <a:effectLst/>
                <a:latin typeface="Times New Roman" panose="02020603050405020304" pitchFamily="18" charset="0"/>
                <a:ea typeface="Times New Roman" panose="02020603050405020304" pitchFamily="18" charset="0"/>
              </a:rPr>
              <a:t>*</a:t>
            </a:r>
            <a:r>
              <a:rPr lang="en-US" sz="2800" b="1" dirty="0" err="1">
                <a:solidFill>
                  <a:srgbClr val="0070C0"/>
                </a:solidFill>
                <a:effectLst/>
                <a:latin typeface="Times New Roman" panose="02020603050405020304" pitchFamily="18" charset="0"/>
                <a:ea typeface="Times New Roman" panose="02020603050405020304" pitchFamily="18" charset="0"/>
              </a:rPr>
              <a:t>Tìm</a:t>
            </a:r>
            <a:r>
              <a:rPr lang="en-US" sz="2800" b="1" dirty="0">
                <a:solidFill>
                  <a:srgbClr val="0070C0"/>
                </a:solidFill>
                <a:effectLst/>
                <a:latin typeface="Times New Roman" panose="02020603050405020304" pitchFamily="18" charset="0"/>
                <a:ea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ấn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chi </a:t>
            </a:r>
            <a:r>
              <a:rPr lang="en-US" sz="2800" dirty="0" err="1">
                <a:solidFill>
                  <a:srgbClr val="000000"/>
                </a:solidFill>
                <a:effectLst/>
                <a:latin typeface="Times New Roman" panose="02020603050405020304" pitchFamily="18" charset="0"/>
                <a:ea typeface="Times New Roman" panose="02020603050405020304" pitchFamily="18" charset="0"/>
              </a:rPr>
              <a:t>tiết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ngoại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bởi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chi </a:t>
            </a:r>
            <a:r>
              <a:rPr lang="en-US" sz="2800" dirty="0" err="1">
                <a:solidFill>
                  <a:srgbClr val="000000"/>
                </a:solidFill>
                <a:effectLst/>
                <a:latin typeface="Times New Roman" panose="02020603050405020304" pitchFamily="18" charset="0"/>
                <a:ea typeface="Times New Roman" panose="02020603050405020304" pitchFamily="18" charset="0"/>
              </a:rPr>
              <a:t>tiết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tụ</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vừa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gũi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vừa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thiêng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liêng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chăm</a:t>
            </a:r>
            <a:r>
              <a:rPr lang="en-US" sz="2800" dirty="0">
                <a:solidFill>
                  <a:srgbClr val="000000"/>
                </a:solidFill>
                <a:effectLst/>
                <a:latin typeface="Times New Roman" panose="02020603050405020304" pitchFamily="18" charset="0"/>
                <a:ea typeface="Times New Roman" panose="02020603050405020304" pitchFamily="18" charset="0"/>
              </a:rPr>
              <a:t> lo </a:t>
            </a:r>
            <a:r>
              <a:rPr lang="en-US" sz="2800" dirty="0" err="1">
                <a:solidFill>
                  <a:srgbClr val="000000"/>
                </a:solidFill>
                <a:effectLst/>
                <a:latin typeface="Times New Roman" panose="02020603050405020304" pitchFamily="18" charset="0"/>
                <a:ea typeface="Times New Roman" panose="02020603050405020304" pitchFamily="18" charset="0"/>
              </a:rPr>
              <a:t>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cha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con.</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chi </a:t>
            </a:r>
            <a:r>
              <a:rPr lang="en-US" sz="2800" dirty="0" err="1">
                <a:solidFill>
                  <a:srgbClr val="000000"/>
                </a:solidFill>
                <a:effectLst/>
                <a:latin typeface="Times New Roman" panose="02020603050405020304" pitchFamily="18" charset="0"/>
                <a:ea typeface="Times New Roman" panose="02020603050405020304" pitchFamily="18" charset="0"/>
              </a:rPr>
              <a:t>tiết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rPr>
              <a:t>thấy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phục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Hồ</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suy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thêm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quý</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hơn</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2797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barn(inVertical)">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barn(inVertical)">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barn(inVertical)">
                                      <p:cBhvr>
                                        <p:cTn id="3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418053"/>
            <a:ext cx="11132190" cy="4719275"/>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5634E6CC-D14D-4B4B-966C-71A34304A55F}"/>
              </a:ext>
            </a:extLst>
          </p:cNvPr>
          <p:cNvSpPr txBox="1"/>
          <p:nvPr/>
        </p:nvSpPr>
        <p:spPr>
          <a:xfrm>
            <a:off x="569030" y="1782079"/>
            <a:ext cx="11132190" cy="3991221"/>
          </a:xfrm>
          <a:prstGeom prst="rect">
            <a:avLst/>
          </a:prstGeom>
          <a:noFill/>
        </p:spPr>
        <p:txBody>
          <a:bodyPr wrap="square">
            <a:spAutoFit/>
          </a:bodyPr>
          <a:lstStyle/>
          <a:p>
            <a:pPr marL="30480" marR="30480" algn="just">
              <a:lnSpc>
                <a:spcPct val="115000"/>
              </a:lnSpc>
              <a:spcAft>
                <a:spcPts val="1200"/>
              </a:spcAft>
            </a:pPr>
            <a:r>
              <a:rPr lang="en-US" sz="2800" dirty="0">
                <a:solidFill>
                  <a:srgbClr val="0070C0"/>
                </a:solidFill>
                <a:effectLst/>
                <a:latin typeface="Times New Roman" panose="02020603050405020304" pitchFamily="18" charset="0"/>
                <a:ea typeface="Times New Roman" panose="02020603050405020304" pitchFamily="18" charset="0"/>
              </a:rPr>
              <a:t>*</a:t>
            </a:r>
            <a:r>
              <a:rPr lang="en-US" sz="2800" b="1" dirty="0" err="1">
                <a:solidFill>
                  <a:srgbClr val="0070C0"/>
                </a:solidFill>
                <a:effectLst/>
                <a:latin typeface="Times New Roman" panose="02020603050405020304" pitchFamily="18" charset="0"/>
                <a:ea typeface="Times New Roman" panose="02020603050405020304" pitchFamily="18" charset="0"/>
              </a:rPr>
              <a:t>Lập</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dàn</a:t>
            </a:r>
            <a:r>
              <a:rPr lang="en-US" sz="2800" b="1" dirty="0">
                <a:solidFill>
                  <a:srgbClr val="0070C0"/>
                </a:solidFill>
                <a:effectLst/>
                <a:latin typeface="Times New Roman" panose="02020603050405020304" pitchFamily="18" charset="0"/>
                <a:ea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Mở</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đoạn</a:t>
            </a:r>
            <a:r>
              <a:rPr lang="en-US" sz="2800" b="1"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Giới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thiệu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rPr>
              <a:t> Minh </a:t>
            </a:r>
            <a:r>
              <a:rPr lang="en-US" sz="2800" dirty="0" err="1">
                <a:solidFill>
                  <a:srgbClr val="0D0D0D"/>
                </a:solidFill>
                <a:effectLst/>
                <a:latin typeface="Times New Roman" panose="02020603050405020304" pitchFamily="18" charset="0"/>
                <a:ea typeface="Times New Roman" panose="02020603050405020304" pitchFamily="18" charset="0"/>
              </a:rPr>
              <a:t>Huệ</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Đêm</a:t>
            </a:r>
            <a:r>
              <a:rPr lang="en-US" sz="2800" dirty="0">
                <a:solidFill>
                  <a:srgbClr val="0D0D0D"/>
                </a:solidFill>
                <a:effectLst/>
                <a:latin typeface="Times New Roman" panose="02020603050405020304" pitchFamily="18" charset="0"/>
                <a:ea typeface="Times New Roman" panose="02020603050405020304" pitchFamily="18" charset="0"/>
              </a:rPr>
              <a:t> nay </a:t>
            </a:r>
            <a:r>
              <a:rPr lang="en-US" sz="2800" dirty="0" err="1">
                <a:solidFill>
                  <a:srgbClr val="0D0D0D"/>
                </a:solidFill>
                <a:effectLst/>
                <a:latin typeface="Times New Roman" panose="02020603050405020304" pitchFamily="18" charset="0"/>
                <a:ea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ngủ</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nSpc>
                <a:spcPct val="115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ượn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nghỉ</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496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278970" y="619932"/>
            <a:ext cx="11468746" cy="5858359"/>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F4AC20CB-4BE0-49F9-B610-F96AA810D2B1}"/>
              </a:ext>
            </a:extLst>
          </p:cNvPr>
          <p:cNvSpPr txBox="1"/>
          <p:nvPr/>
        </p:nvSpPr>
        <p:spPr>
          <a:xfrm>
            <a:off x="713034" y="719925"/>
            <a:ext cx="10890675" cy="5418150"/>
          </a:xfrm>
          <a:prstGeom prst="rect">
            <a:avLst/>
          </a:prstGeom>
          <a:noFill/>
        </p:spPr>
        <p:txBody>
          <a:bodyPr wrap="square">
            <a:spAutoFit/>
          </a:bodyPr>
          <a:lstStyle/>
          <a:p>
            <a:pPr marL="342900" marR="30480" lvl="0" indent="-342900" algn="just">
              <a:lnSpc>
                <a:spcPct val="115000"/>
              </a:lnSpc>
              <a:spcAft>
                <a:spcPts val="1200"/>
              </a:spcAft>
              <a:buSzPts val="1400"/>
              <a:buFont typeface="Times New Roman" panose="02020603050405020304" pitchFamily="18" charset="0"/>
              <a:buChar char="-"/>
            </a:pP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Thân</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đoạn</a:t>
            </a:r>
            <a:r>
              <a:rPr lang="en-US" sz="2800" b="1" dirty="0">
                <a:solidFill>
                  <a:srgbClr val="0D0D0D"/>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a:lnSpc>
                <a:spcPct val="115000"/>
              </a:lnSpc>
              <a:spcAft>
                <a:spcPts val="1000"/>
              </a:spcAft>
              <a:tabLst>
                <a:tab pos="1386840" algn="l"/>
              </a:tabLs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pt-BR"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Kể  câu chuyện về một đêm không ngủ của Bác trên đường đi chiến dịch. Qua đó bài thơ đã thể hiện tấm lòng yêu thương sâu sắc, rộng lớn của Bác với bộ đội và nhân dân, tình cảm yêu kính, cảm phục của người chiến sĩ đối với lãnh tụ.  </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tabLst>
                <a:tab pos="216535" algn="l"/>
              </a:tabLs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nhiều biện pháp nghệ thuật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ẩ</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vừa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gần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gũi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thiết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vừa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cao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thiêng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liêng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rPr>
              <a:t> bao la </a:t>
            </a:r>
            <a:r>
              <a:rPr lang="en-US" sz="2800" dirty="0" err="1">
                <a:solidFill>
                  <a:srgbClr val="0D0D0D"/>
                </a:solidFill>
                <a:effectLst/>
                <a:latin typeface="Times New Roman" panose="02020603050405020304" pitchFamily="18" charset="0"/>
                <a:ea typeface="Times New Roman" panose="02020603050405020304" pitchFamily="18" charset="0"/>
              </a:rPr>
              <a:t>dành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sĩ</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bộ</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2013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867906"/>
            <a:ext cx="11271675" cy="5346914"/>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7663F8D3-CFC4-4153-87AD-D070473C3C1B}"/>
              </a:ext>
            </a:extLst>
          </p:cNvPr>
          <p:cNvSpPr txBox="1"/>
          <p:nvPr/>
        </p:nvSpPr>
        <p:spPr>
          <a:xfrm>
            <a:off x="677518" y="1095284"/>
            <a:ext cx="11271675" cy="4667432"/>
          </a:xfrm>
          <a:prstGeom prst="rect">
            <a:avLst/>
          </a:prstGeom>
          <a:noFill/>
        </p:spPr>
        <p:txBody>
          <a:bodyPr wrap="square">
            <a:spAutoFit/>
          </a:bodyPr>
          <a:lstStyle/>
          <a:p>
            <a:pPr marL="342900" marR="182880" lvl="0" indent="-342900" algn="just">
              <a:lnSpc>
                <a:spcPct val="150000"/>
              </a:lnSpc>
              <a:spcAft>
                <a:spcPts val="1000"/>
              </a:spcAft>
              <a:buFont typeface="Times New Roman" panose="02020603050405020304" pitchFamily="18" charset="0"/>
              <a:buChar char="-"/>
              <a:tabLst>
                <a:tab pos="228600" algn="l"/>
              </a:tabLs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dém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nhón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82880" lvl="0" indent="-342900" algn="just">
              <a:lnSpc>
                <a:spcPct val="150000"/>
              </a:lnSpc>
              <a:buFont typeface="Times New Roman" panose="02020603050405020304" pitchFamily="18" charset="0"/>
              <a:buChar char="-"/>
              <a:tabLst>
                <a:tab pos="228600" algn="l"/>
              </a:tabLs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trầm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ngâm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tóc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chòm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im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phăng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phắc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lồng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lộng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82880" lvl="0" indent="-342900" algn="just">
              <a:lnSpc>
                <a:spcPct val="150000"/>
              </a:lnSpc>
              <a:spcAft>
                <a:spcPts val="1000"/>
              </a:spcAft>
              <a:buFont typeface="Times New Roman" panose="02020603050405020304" pitchFamily="18" charset="0"/>
              <a:buChar char="-"/>
              <a:tabLst>
                <a:tab pos="228600" algn="l"/>
              </a:tabLst>
            </a:pP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Đêm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nay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ngủ</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nhan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điệp</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ẳng</a:t>
            </a:r>
            <a:r>
              <a:rPr lang="vi-VN" sz="2800" spc="3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vi-VN" sz="2800" spc="3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đêm</a:t>
            </a:r>
            <a:r>
              <a:rPr lang="vi-VN" sz="2800" spc="2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nay</a:t>
            </a:r>
            <a:r>
              <a:rPr lang="vi-VN" sz="2800" spc="2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vi-VN" sz="2800" spc="3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vi-VN" sz="2800" spc="2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vi-VN" sz="2800" spc="3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bao</a:t>
            </a:r>
            <a:r>
              <a:rPr lang="vi-VN" sz="2800" spc="2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đêm</a:t>
            </a:r>
            <a:r>
              <a:rPr lang="vi-VN" sz="2800" spc="14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vi-VN" sz="2800" spc="11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Bác</a:t>
            </a:r>
            <a:r>
              <a:rPr lang="vi-VN" sz="2800" spc="11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vi-VN" sz="2800" spc="11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1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mất</a:t>
            </a:r>
            <a:r>
              <a:rPr lang="vi-VN" sz="2800" spc="12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ngủ</a:t>
            </a:r>
            <a:r>
              <a:rPr lang="vi-VN" sz="2800" spc="11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vi-VN" sz="2800" spc="12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lo</a:t>
            </a:r>
            <a:r>
              <a:rPr lang="vi-VN" sz="2800" spc="12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vi-VN" sz="2800" spc="12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vi-VN" sz="2800" spc="11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vi-VN" sz="2800" spc="10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vi-VN" sz="2800" spc="14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Bác </a:t>
            </a:r>
            <a:r>
              <a:rPr lang="vi-VN" sz="2800" spc="-1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vĩ</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1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1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rất</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vi-VN" sz="2800" spc="-1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thường.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171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472338"/>
            <a:ext cx="11008204" cy="4014061"/>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0C297A2E-D6D1-4075-803E-A7BC76CE7C06}"/>
              </a:ext>
            </a:extLst>
          </p:cNvPr>
          <p:cNvSpPr txBox="1"/>
          <p:nvPr/>
        </p:nvSpPr>
        <p:spPr>
          <a:xfrm>
            <a:off x="569030" y="2128900"/>
            <a:ext cx="11008203" cy="2600199"/>
          </a:xfrm>
          <a:prstGeom prst="rect">
            <a:avLst/>
          </a:prstGeom>
          <a:noFill/>
        </p:spPr>
        <p:txBody>
          <a:bodyPr wrap="square">
            <a:spAutoFit/>
          </a:bodyPr>
          <a:lstStyle/>
          <a:p>
            <a:pPr marL="342900" marR="30480" lvl="0" indent="-342900" algn="just">
              <a:lnSpc>
                <a:spcPct val="150000"/>
              </a:lnSpc>
              <a:spcAft>
                <a:spcPts val="1200"/>
              </a:spcAft>
              <a:buFont typeface="Times New Roman" panose="02020603050405020304" pitchFamily="18" charset="0"/>
              <a:buChar char="-"/>
              <a:tabLst>
                <a:tab pos="228600" algn="l"/>
                <a:tab pos="1386840" algn="l"/>
              </a:tabLst>
            </a:pPr>
            <a:r>
              <a:rPr lang="en-US" sz="2800" b="1" dirty="0" err="1">
                <a:solidFill>
                  <a:srgbClr val="0D0D0D"/>
                </a:solidFill>
                <a:effectLst/>
                <a:latin typeface="Times New Roman" panose="02020603050405020304" pitchFamily="18" charset="0"/>
                <a:ea typeface="Times New Roman" panose="02020603050405020304" pitchFamily="18" charset="0"/>
              </a:rPr>
              <a:t>Kết</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đoạn</a:t>
            </a:r>
            <a:r>
              <a:rPr lang="en-US" sz="2800" b="1" dirty="0">
                <a:solidFill>
                  <a:srgbClr val="0D0D0D"/>
                </a:solidFill>
                <a:effectLst/>
                <a:latin typeface="Times New Roman" panose="02020603050405020304" pitchFamily="18" charset="0"/>
                <a:ea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Bằng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năm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chữ</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giản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dị</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hợp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yếu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rPr>
              <a:t> Minh </a:t>
            </a:r>
            <a:r>
              <a:rPr lang="en-US" sz="2800" dirty="0" err="1">
                <a:solidFill>
                  <a:srgbClr val="0D0D0D"/>
                </a:solidFill>
                <a:effectLst/>
                <a:latin typeface="Times New Roman" panose="02020603050405020304" pitchFamily="18" charset="0"/>
                <a:ea typeface="Times New Roman" panose="02020603050405020304" pitchFamily="18" charset="0"/>
              </a:rPr>
              <a:t>Huệ</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thấy</a:t>
            </a:r>
            <a:r>
              <a:rPr lang="en-US" sz="2800" dirty="0">
                <a:solidFill>
                  <a:srgbClr val="0D0D0D"/>
                </a:solidFill>
                <a:effectLst/>
                <a:latin typeface="Times New Roman" panose="02020603050405020304" pitchFamily="18" charset="0"/>
                <a:ea typeface="Times New Roman" panose="02020603050405020304" pitchFamily="18" charset="0"/>
              </a:rPr>
              <a:t> </a:t>
            </a:r>
            <a:r>
              <a:rPr lang="pt-BR" sz="2800" dirty="0">
                <a:solidFill>
                  <a:srgbClr val="0D0D0D"/>
                </a:solidFill>
                <a:effectLst/>
                <a:latin typeface="Times New Roman" panose="02020603050405020304" pitchFamily="18" charset="0"/>
                <a:ea typeface="MS Mincho" panose="02020609040205080304" pitchFamily="49" charset="-128"/>
              </a:rPr>
              <a:t>tấm lòng yêu thương sâu sắc, rộng lớn của Bác với bộ đội và nhân dân, tình cảm yêu kính, cảm phục của người chiến sĩ đối với lãnh tụ.</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6673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444286" y="635430"/>
            <a:ext cx="11303430" cy="5858359"/>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9416772A-E66B-4FB7-BC03-A75ABEABE69B}"/>
              </a:ext>
            </a:extLst>
          </p:cNvPr>
          <p:cNvSpPr txBox="1"/>
          <p:nvPr/>
        </p:nvSpPr>
        <p:spPr>
          <a:xfrm>
            <a:off x="1104255" y="560500"/>
            <a:ext cx="6114080" cy="661207"/>
          </a:xfrm>
          <a:prstGeom prst="rect">
            <a:avLst/>
          </a:prstGeom>
          <a:noFill/>
        </p:spPr>
        <p:txBody>
          <a:bodyPr wrap="square">
            <a:spAutoFit/>
          </a:bodyPr>
          <a:lstStyle/>
          <a:p>
            <a:pPr marL="30480" marR="30480" algn="just">
              <a:lnSpc>
                <a:spcPct val="150000"/>
              </a:lnSpc>
              <a:spcAft>
                <a:spcPts val="1200"/>
              </a:spcAf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F6A44FC2-9155-469F-913A-90C8461BE7AC}"/>
              </a:ext>
            </a:extLst>
          </p:cNvPr>
          <p:cNvSpPr txBox="1"/>
          <p:nvPr/>
        </p:nvSpPr>
        <p:spPr>
          <a:xfrm>
            <a:off x="693775" y="1037047"/>
            <a:ext cx="11053940" cy="5185522"/>
          </a:xfrm>
          <a:prstGeom prst="rect">
            <a:avLst/>
          </a:prstGeom>
          <a:noFill/>
        </p:spPr>
        <p:txBody>
          <a:bodyPr wrap="square">
            <a:spAutoFit/>
          </a:bodyPr>
          <a:lstStyle/>
          <a:p>
            <a:pPr>
              <a:lnSpc>
                <a:spcPct val="150000"/>
              </a:lnSpc>
            </a:pP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Đêm</a:t>
            </a:r>
            <a:r>
              <a:rPr lang="en-US" sz="2800" i="1" spc="9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nay</a:t>
            </a:r>
            <a:r>
              <a:rPr lang="en-US" sz="2800" i="1" spc="11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i="1" spc="11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1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i="1" spc="12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1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ngủ</a:t>
            </a:r>
            <a:r>
              <a:rPr lang="en-US" sz="2800" spc="12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Minh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Huệ</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ấn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sâu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spc="4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gợi</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hứng</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nghe</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thật</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800" spc="11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dịch</a:t>
            </a:r>
            <a:r>
              <a:rPr lang="en-US" sz="2800" spc="15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biên</a:t>
            </a:r>
            <a:r>
              <a:rPr lang="en-US" sz="2800" spc="25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spc="25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1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cuối</a:t>
            </a:r>
            <a:r>
              <a:rPr lang="en-US" sz="2800" spc="24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2800" spc="23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1950,</a:t>
            </a:r>
            <a:r>
              <a:rPr lang="en-US" sz="2800" spc="24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24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spc="24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24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spc="24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spc="24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Hồ</a:t>
            </a:r>
            <a:r>
              <a:rPr lang="en-US" sz="2800" spc="24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trực</a:t>
            </a:r>
            <a:r>
              <a:rPr lang="en-US" sz="2800" spc="14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800" spc="9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spc="8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trận</a:t>
            </a:r>
            <a:r>
              <a:rPr lang="en-US" sz="2800" spc="8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spc="8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dõi</a:t>
            </a:r>
            <a:r>
              <a:rPr lang="en-US" sz="2800" spc="8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spc="9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spc="8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huy</a:t>
            </a:r>
            <a:r>
              <a:rPr lang="en-US" sz="2800" spc="7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spc="8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800" spc="9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1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đấu</a:t>
            </a:r>
            <a:r>
              <a:rPr lang="en-US" sz="2800" spc="14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spc="-1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US" sz="2800" spc="-1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1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k</a:t>
            </a:r>
            <a:r>
              <a:rPr lang="pt-BR"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ể  câu chuyện về một đêm không ngủ của Bác nơi rừng sâu.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Huệ</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quyện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liền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050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914400"/>
            <a:ext cx="11271675" cy="5470902"/>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800EBBB9-C4F2-4288-BAE0-1779D5BA588B}"/>
              </a:ext>
            </a:extLst>
          </p:cNvPr>
          <p:cNvSpPr txBox="1"/>
          <p:nvPr/>
        </p:nvSpPr>
        <p:spPr>
          <a:xfrm>
            <a:off x="701299" y="1404409"/>
            <a:ext cx="11139406" cy="4539191"/>
          </a:xfrm>
          <a:prstGeom prst="rect">
            <a:avLst/>
          </a:prstGeom>
          <a:noFill/>
        </p:spPr>
        <p:txBody>
          <a:bodyPr wrap="square">
            <a:spAutoFit/>
          </a:bodyPr>
          <a:lstStyle/>
          <a:p>
            <a:pPr>
              <a:lnSpc>
                <a:spcPct val="150000"/>
              </a:lnSpc>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tóc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chòm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ngọn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trầm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ngâm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đốt</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dém</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nhón</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vừa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gần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gũi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thiết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vừa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thiêng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liêng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bao la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050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170481" y="542441"/>
            <a:ext cx="11623729" cy="6013342"/>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A42BEFDC-6E81-4411-998F-902846C08BDD}"/>
              </a:ext>
            </a:extLst>
          </p:cNvPr>
          <p:cNvSpPr txBox="1"/>
          <p:nvPr/>
        </p:nvSpPr>
        <p:spPr>
          <a:xfrm>
            <a:off x="707756" y="542441"/>
            <a:ext cx="10776488" cy="6478184"/>
          </a:xfrm>
          <a:prstGeom prst="rect">
            <a:avLst/>
          </a:prstGeom>
          <a:noFill/>
        </p:spPr>
        <p:txBody>
          <a:bodyPr wrap="square">
            <a:spAutoFit/>
          </a:bodyPr>
          <a:lstStyle/>
          <a:p>
            <a:pPr>
              <a:lnSpc>
                <a:spcPct val="150000"/>
              </a:lnSpc>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suốt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Huệ</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tịch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đúc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chan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bồi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đắp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huệ</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899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0AE89B7-8A85-464C-8298-4CB3A83AAE66}"/>
              </a:ext>
            </a:extLst>
          </p:cNvPr>
          <p:cNvPicPr>
            <a:picLocks noChangeAspect="1"/>
          </p:cNvPicPr>
          <p:nvPr/>
        </p:nvPicPr>
        <p:blipFill>
          <a:blip r:embed="rId3"/>
          <a:stretch>
            <a:fillRect/>
          </a:stretch>
        </p:blipFill>
        <p:spPr>
          <a:xfrm>
            <a:off x="0" y="-27709"/>
            <a:ext cx="12192000" cy="6858000"/>
          </a:xfrm>
          <a:prstGeom prst="rect">
            <a:avLst/>
          </a:prstGeom>
        </p:spPr>
      </p:pic>
      <p:sp>
        <p:nvSpPr>
          <p:cNvPr id="11" name="Picture 43" descr="Firewrk8"/>
          <p:cNvSpPr>
            <a:spLocks noChangeAspect="1" noChangeArrowheads="1"/>
          </p:cNvSpPr>
          <p:nvPr/>
        </p:nvSpPr>
        <p:spPr bwMode="auto">
          <a:xfrm>
            <a:off x="2590800" y="1524000"/>
            <a:ext cx="1403350" cy="1266825"/>
          </a:xfrm>
          <a:prstGeom prst="rect">
            <a:avLst/>
          </a:prstGeom>
          <a:no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WordArt 40"/>
          <p:cNvSpPr>
            <a:spLocks noChangeArrowheads="1" noChangeShapeType="1" noTextEdit="1"/>
          </p:cNvSpPr>
          <p:nvPr/>
        </p:nvSpPr>
        <p:spPr bwMode="auto">
          <a:xfrm>
            <a:off x="55897" y="879247"/>
            <a:ext cx="11496341" cy="2821055"/>
          </a:xfrm>
          <a:prstGeom prst="rect">
            <a:avLst/>
          </a:prstGeom>
        </p:spPr>
        <p:txBody>
          <a:bodyPr wrap="none" fromWordArt="1">
            <a:prstTxWarp prst="textPlain">
              <a:avLst>
                <a:gd name="adj" fmla="val 50000"/>
              </a:avLst>
            </a:prstTxWarp>
            <a:scene3d>
              <a:camera prst="isometricOffAxis1Righ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ÔN TẬP </a:t>
            </a:r>
            <a:r>
              <a:rPr lang="en-US" sz="3600" b="1" kern="10" dirty="0">
                <a:ln w="19050">
                  <a:solidFill>
                    <a:srgbClr val="0000FF"/>
                  </a:solidFill>
                  <a:round/>
                  <a:headEnd/>
                  <a:tailEnd/>
                </a:ln>
                <a:solidFill>
                  <a:srgbClr val="FF0000"/>
                </a:solidFill>
                <a:latin typeface="Times New Roman"/>
                <a:cs typeface="Times New Roman"/>
              </a:rPr>
              <a:t>THƠ</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p>
          <a:p>
            <a:pPr algn="ctr"/>
            <a:r>
              <a:rPr lang="en-US" b="1" dirty="0" smtClean="0"/>
              <a:t>(</a:t>
            </a:r>
            <a:r>
              <a:rPr lang="en-US" b="1" dirty="0"/>
              <a:t>THƠ CÓ YẾU TỐ TỰ SỰ, MIÊU TẢ)</a:t>
            </a:r>
            <a:endParaRPr lang="en-US" dirty="0"/>
          </a:p>
        </p:txBody>
      </p:sp>
      <p:pic>
        <p:nvPicPr>
          <p:cNvPr id="14339" name="Picture 4"/>
          <p:cNvPicPr>
            <a:picLocks noChangeAspect="1"/>
          </p:cNvPicPr>
          <p:nvPr/>
        </p:nvPicPr>
        <p:blipFill>
          <a:blip r:embed="rId4"/>
          <a:srcRect r="52890" b="57091"/>
          <a:stretch>
            <a:fillRect/>
          </a:stretch>
        </p:blipFill>
        <p:spPr bwMode="auto">
          <a:xfrm>
            <a:off x="857886" y="-89434"/>
            <a:ext cx="2652713" cy="1811338"/>
          </a:xfrm>
          <a:prstGeom prst="rect">
            <a:avLst/>
          </a:prstGeom>
          <a:noFill/>
          <a:ln w="9525">
            <a:noFill/>
            <a:miter lim="800000"/>
            <a:headEnd/>
            <a:tailEnd/>
          </a:ln>
        </p:spPr>
      </p:pic>
      <p:pic>
        <p:nvPicPr>
          <p:cNvPr id="12" name="Picture 11">
            <a:extLst>
              <a:ext uri="{FF2B5EF4-FFF2-40B4-BE49-F238E27FC236}">
                <a16:creationId xmlns:a16="http://schemas.microsoft.com/office/drawing/2014/main" xmlns="" id="{A8B89C27-033F-4042-A8BB-C46949FFC6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4123" y="3207199"/>
            <a:ext cx="2819555" cy="2545812"/>
          </a:xfrm>
          <a:prstGeom prst="rect">
            <a:avLst/>
          </a:prstGeom>
        </p:spPr>
      </p:pic>
      <p:pic>
        <p:nvPicPr>
          <p:cNvPr id="13" name="Picture 12">
            <a:extLst>
              <a:ext uri="{FF2B5EF4-FFF2-40B4-BE49-F238E27FC236}">
                <a16:creationId xmlns:a16="http://schemas.microsoft.com/office/drawing/2014/main" xmlns="" id="{FA6A2061-4FB6-412A-9C54-DD0E55DB7F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3300" y="4668983"/>
            <a:ext cx="2474598" cy="2116128"/>
          </a:xfrm>
          <a:prstGeom prst="rect">
            <a:avLst/>
          </a:prstGeom>
        </p:spPr>
      </p:pic>
      <p:pic>
        <p:nvPicPr>
          <p:cNvPr id="14" name="Picture 13" descr="Nói và nghe: Trình bày ý kiến về một vấn đề - Hoc24">
            <a:extLst>
              <a:ext uri="{FF2B5EF4-FFF2-40B4-BE49-F238E27FC236}">
                <a16:creationId xmlns:a16="http://schemas.microsoft.com/office/drawing/2014/main" xmlns="" id="{F515BBDB-C595-4087-9C8D-03EAF9DEA50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94263" y="4257001"/>
            <a:ext cx="2931598" cy="2345278"/>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1" presetClass="exit" presetSubtype="0" fill="hold" grpId="0" nodeType="clickEffect">
                                  <p:stCondLst>
                                    <p:cond delay="0"/>
                                  </p:stCondLst>
                                  <p:childTnLst>
                                    <p:anim calcmode="lin" valueType="num">
                                      <p:cBhvr>
                                        <p:cTn id="10" dur="6000"/>
                                        <p:tgtEl>
                                          <p:spTgt spid="18"/>
                                        </p:tgtEl>
                                        <p:attrNameLst>
                                          <p:attrName>ppt_w</p:attrName>
                                        </p:attrNameLst>
                                      </p:cBhvr>
                                      <p:tavLst>
                                        <p:tav tm="0">
                                          <p:val>
                                            <p:strVal val="ppt_w"/>
                                          </p:val>
                                        </p:tav>
                                        <p:tav tm="100000">
                                          <p:val>
                                            <p:fltVal val="0"/>
                                          </p:val>
                                        </p:tav>
                                      </p:tavLst>
                                    </p:anim>
                                    <p:anim calcmode="lin" valueType="num">
                                      <p:cBhvr>
                                        <p:cTn id="11" dur="6000"/>
                                        <p:tgtEl>
                                          <p:spTgt spid="18"/>
                                        </p:tgtEl>
                                        <p:attrNameLst>
                                          <p:attrName>ppt_h</p:attrName>
                                        </p:attrNameLst>
                                      </p:cBhvr>
                                      <p:tavLst>
                                        <p:tav tm="0">
                                          <p:val>
                                            <p:strVal val="ppt_h"/>
                                          </p:val>
                                        </p:tav>
                                        <p:tav tm="100000">
                                          <p:val>
                                            <p:fltVal val="0"/>
                                          </p:val>
                                        </p:tav>
                                      </p:tavLst>
                                    </p:anim>
                                    <p:anim calcmode="lin" valueType="num">
                                      <p:cBhvr>
                                        <p:cTn id="12" dur="6000"/>
                                        <p:tgtEl>
                                          <p:spTgt spid="18"/>
                                        </p:tgtEl>
                                        <p:attrNameLst>
                                          <p:attrName>style.rotation</p:attrName>
                                        </p:attrNameLst>
                                      </p:cBhvr>
                                      <p:tavLst>
                                        <p:tav tm="0">
                                          <p:val>
                                            <p:fltVal val="0"/>
                                          </p:val>
                                        </p:tav>
                                        <p:tav tm="100000">
                                          <p:val>
                                            <p:fltVal val="90"/>
                                          </p:val>
                                        </p:tav>
                                      </p:tavLst>
                                    </p:anim>
                                    <p:animEffect transition="out" filter="fade">
                                      <p:cBhvr>
                                        <p:cTn id="13" dur="6000"/>
                                        <p:tgtEl>
                                          <p:spTgt spid="18"/>
                                        </p:tgtEl>
                                      </p:cBhvr>
                                    </p:animEffect>
                                    <p:set>
                                      <p:cBhvr>
                                        <p:cTn id="14" dur="1" fill="hold">
                                          <p:stCondLst>
                                            <p:cond delay="5999"/>
                                          </p:stCondLst>
                                        </p:cTn>
                                        <p:tgtEl>
                                          <p:spTgt spid="18"/>
                                        </p:tgtEl>
                                        <p:attrNameLst>
                                          <p:attrName>style.visibility</p:attrName>
                                        </p:attrNameLst>
                                      </p:cBhvr>
                                      <p:to>
                                        <p:strVal val="hidden"/>
                                      </p:to>
                                    </p:set>
                                  </p:childTnLst>
                                </p:cTn>
                              </p:par>
                              <p:par>
                                <p:cTn id="15" presetID="31" presetClass="exit" presetSubtype="0" fill="hold" nodeType="withEffect">
                                  <p:stCondLst>
                                    <p:cond delay="0"/>
                                  </p:stCondLst>
                                  <p:childTnLst>
                                    <p:anim calcmode="lin" valueType="num">
                                      <p:cBhvr>
                                        <p:cTn id="16" dur="6000"/>
                                        <p:tgtEl>
                                          <p:spTgt spid="14339"/>
                                        </p:tgtEl>
                                        <p:attrNameLst>
                                          <p:attrName>ppt_w</p:attrName>
                                        </p:attrNameLst>
                                      </p:cBhvr>
                                      <p:tavLst>
                                        <p:tav tm="0">
                                          <p:val>
                                            <p:strVal val="ppt_w"/>
                                          </p:val>
                                        </p:tav>
                                        <p:tav tm="100000">
                                          <p:val>
                                            <p:fltVal val="0"/>
                                          </p:val>
                                        </p:tav>
                                      </p:tavLst>
                                    </p:anim>
                                    <p:anim calcmode="lin" valueType="num">
                                      <p:cBhvr>
                                        <p:cTn id="17" dur="6000"/>
                                        <p:tgtEl>
                                          <p:spTgt spid="14339"/>
                                        </p:tgtEl>
                                        <p:attrNameLst>
                                          <p:attrName>ppt_h</p:attrName>
                                        </p:attrNameLst>
                                      </p:cBhvr>
                                      <p:tavLst>
                                        <p:tav tm="0">
                                          <p:val>
                                            <p:strVal val="ppt_h"/>
                                          </p:val>
                                        </p:tav>
                                        <p:tav tm="100000">
                                          <p:val>
                                            <p:fltVal val="0"/>
                                          </p:val>
                                        </p:tav>
                                      </p:tavLst>
                                    </p:anim>
                                    <p:anim calcmode="lin" valueType="num">
                                      <p:cBhvr>
                                        <p:cTn id="18" dur="6000"/>
                                        <p:tgtEl>
                                          <p:spTgt spid="14339"/>
                                        </p:tgtEl>
                                        <p:attrNameLst>
                                          <p:attrName>style.rotation</p:attrName>
                                        </p:attrNameLst>
                                      </p:cBhvr>
                                      <p:tavLst>
                                        <p:tav tm="0">
                                          <p:val>
                                            <p:fltVal val="0"/>
                                          </p:val>
                                        </p:tav>
                                        <p:tav tm="100000">
                                          <p:val>
                                            <p:fltVal val="90"/>
                                          </p:val>
                                        </p:tav>
                                      </p:tavLst>
                                    </p:anim>
                                    <p:animEffect transition="out" filter="fade">
                                      <p:cBhvr>
                                        <p:cTn id="19" dur="6000"/>
                                        <p:tgtEl>
                                          <p:spTgt spid="14339"/>
                                        </p:tgtEl>
                                      </p:cBhvr>
                                    </p:animEffect>
                                    <p:set>
                                      <p:cBhvr>
                                        <p:cTn id="20" dur="1" fill="hold">
                                          <p:stCondLst>
                                            <p:cond delay="5999"/>
                                          </p:stCondLst>
                                        </p:cTn>
                                        <p:tgtEl>
                                          <p:spTgt spid="14339"/>
                                        </p:tgtEl>
                                        <p:attrNameLst>
                                          <p:attrName>style.visibility</p:attrName>
                                        </p:attrNameLst>
                                      </p:cBhvr>
                                      <p:to>
                                        <p:strVal val="hidden"/>
                                      </p:to>
                                    </p:set>
                                  </p:childTnLst>
                                </p:cTn>
                              </p:par>
                              <p:par>
                                <p:cTn id="21" presetID="31" presetClass="exit" presetSubtype="0" fill="hold" nodeType="withEffect">
                                  <p:stCondLst>
                                    <p:cond delay="0"/>
                                  </p:stCondLst>
                                  <p:childTnLst>
                                    <p:anim calcmode="lin" valueType="num">
                                      <p:cBhvr>
                                        <p:cTn id="22" dur="6000"/>
                                        <p:tgtEl>
                                          <p:spTgt spid="13"/>
                                        </p:tgtEl>
                                        <p:attrNameLst>
                                          <p:attrName>ppt_w</p:attrName>
                                        </p:attrNameLst>
                                      </p:cBhvr>
                                      <p:tavLst>
                                        <p:tav tm="0">
                                          <p:val>
                                            <p:strVal val="ppt_w"/>
                                          </p:val>
                                        </p:tav>
                                        <p:tav tm="100000">
                                          <p:val>
                                            <p:fltVal val="0"/>
                                          </p:val>
                                        </p:tav>
                                      </p:tavLst>
                                    </p:anim>
                                    <p:anim calcmode="lin" valueType="num">
                                      <p:cBhvr>
                                        <p:cTn id="23" dur="6000"/>
                                        <p:tgtEl>
                                          <p:spTgt spid="13"/>
                                        </p:tgtEl>
                                        <p:attrNameLst>
                                          <p:attrName>ppt_h</p:attrName>
                                        </p:attrNameLst>
                                      </p:cBhvr>
                                      <p:tavLst>
                                        <p:tav tm="0">
                                          <p:val>
                                            <p:strVal val="ppt_h"/>
                                          </p:val>
                                        </p:tav>
                                        <p:tav tm="100000">
                                          <p:val>
                                            <p:fltVal val="0"/>
                                          </p:val>
                                        </p:tav>
                                      </p:tavLst>
                                    </p:anim>
                                    <p:anim calcmode="lin" valueType="num">
                                      <p:cBhvr>
                                        <p:cTn id="24" dur="6000"/>
                                        <p:tgtEl>
                                          <p:spTgt spid="13"/>
                                        </p:tgtEl>
                                        <p:attrNameLst>
                                          <p:attrName>style.rotation</p:attrName>
                                        </p:attrNameLst>
                                      </p:cBhvr>
                                      <p:tavLst>
                                        <p:tav tm="0">
                                          <p:val>
                                            <p:fltVal val="0"/>
                                          </p:val>
                                        </p:tav>
                                        <p:tav tm="100000">
                                          <p:val>
                                            <p:fltVal val="90"/>
                                          </p:val>
                                        </p:tav>
                                      </p:tavLst>
                                    </p:anim>
                                    <p:animEffect transition="out" filter="fade">
                                      <p:cBhvr>
                                        <p:cTn id="25" dur="6000"/>
                                        <p:tgtEl>
                                          <p:spTgt spid="13"/>
                                        </p:tgtEl>
                                      </p:cBhvr>
                                    </p:animEffect>
                                    <p:set>
                                      <p:cBhvr>
                                        <p:cTn id="26" dur="1" fill="hold">
                                          <p:stCondLst>
                                            <p:cond delay="5999"/>
                                          </p:stCondLst>
                                        </p:cTn>
                                        <p:tgtEl>
                                          <p:spTgt spid="13"/>
                                        </p:tgtEl>
                                        <p:attrNameLst>
                                          <p:attrName>style.visibility</p:attrName>
                                        </p:attrNameLst>
                                      </p:cBhvr>
                                      <p:to>
                                        <p:strVal val="hidden"/>
                                      </p:to>
                                    </p:set>
                                  </p:childTnLst>
                                </p:cTn>
                              </p:par>
                              <p:par>
                                <p:cTn id="27" presetID="31" presetClass="exit" presetSubtype="0" fill="hold" nodeType="withEffect">
                                  <p:stCondLst>
                                    <p:cond delay="0"/>
                                  </p:stCondLst>
                                  <p:childTnLst>
                                    <p:anim calcmode="lin" valueType="num">
                                      <p:cBhvr>
                                        <p:cTn id="28" dur="6000"/>
                                        <p:tgtEl>
                                          <p:spTgt spid="12"/>
                                        </p:tgtEl>
                                        <p:attrNameLst>
                                          <p:attrName>ppt_w</p:attrName>
                                        </p:attrNameLst>
                                      </p:cBhvr>
                                      <p:tavLst>
                                        <p:tav tm="0">
                                          <p:val>
                                            <p:strVal val="ppt_w"/>
                                          </p:val>
                                        </p:tav>
                                        <p:tav tm="100000">
                                          <p:val>
                                            <p:fltVal val="0"/>
                                          </p:val>
                                        </p:tav>
                                      </p:tavLst>
                                    </p:anim>
                                    <p:anim calcmode="lin" valueType="num">
                                      <p:cBhvr>
                                        <p:cTn id="29" dur="6000"/>
                                        <p:tgtEl>
                                          <p:spTgt spid="12"/>
                                        </p:tgtEl>
                                        <p:attrNameLst>
                                          <p:attrName>ppt_h</p:attrName>
                                        </p:attrNameLst>
                                      </p:cBhvr>
                                      <p:tavLst>
                                        <p:tav tm="0">
                                          <p:val>
                                            <p:strVal val="ppt_h"/>
                                          </p:val>
                                        </p:tav>
                                        <p:tav tm="100000">
                                          <p:val>
                                            <p:fltVal val="0"/>
                                          </p:val>
                                        </p:tav>
                                      </p:tavLst>
                                    </p:anim>
                                    <p:anim calcmode="lin" valueType="num">
                                      <p:cBhvr>
                                        <p:cTn id="30" dur="6000"/>
                                        <p:tgtEl>
                                          <p:spTgt spid="12"/>
                                        </p:tgtEl>
                                        <p:attrNameLst>
                                          <p:attrName>style.rotation</p:attrName>
                                        </p:attrNameLst>
                                      </p:cBhvr>
                                      <p:tavLst>
                                        <p:tav tm="0">
                                          <p:val>
                                            <p:fltVal val="0"/>
                                          </p:val>
                                        </p:tav>
                                        <p:tav tm="100000">
                                          <p:val>
                                            <p:fltVal val="90"/>
                                          </p:val>
                                        </p:tav>
                                      </p:tavLst>
                                    </p:anim>
                                    <p:animEffect transition="out" filter="fade">
                                      <p:cBhvr>
                                        <p:cTn id="31" dur="6000"/>
                                        <p:tgtEl>
                                          <p:spTgt spid="12"/>
                                        </p:tgtEl>
                                      </p:cBhvr>
                                    </p:animEffect>
                                    <p:set>
                                      <p:cBhvr>
                                        <p:cTn id="32" dur="1" fill="hold">
                                          <p:stCondLst>
                                            <p:cond delay="5999"/>
                                          </p:stCondLst>
                                        </p:cTn>
                                        <p:tgtEl>
                                          <p:spTgt spid="12"/>
                                        </p:tgtEl>
                                        <p:attrNameLst>
                                          <p:attrName>style.visibility</p:attrName>
                                        </p:attrNameLst>
                                      </p:cBhvr>
                                      <p:to>
                                        <p:strVal val="hidden"/>
                                      </p:to>
                                    </p:set>
                                  </p:childTnLst>
                                </p:cTn>
                              </p:par>
                              <p:par>
                                <p:cTn id="33" presetID="31" presetClass="exit" presetSubtype="0" fill="hold" nodeType="withEffect">
                                  <p:stCondLst>
                                    <p:cond delay="0"/>
                                  </p:stCondLst>
                                  <p:childTnLst>
                                    <p:anim calcmode="lin" valueType="num">
                                      <p:cBhvr>
                                        <p:cTn id="34" dur="6000"/>
                                        <p:tgtEl>
                                          <p:spTgt spid="14"/>
                                        </p:tgtEl>
                                        <p:attrNameLst>
                                          <p:attrName>ppt_w</p:attrName>
                                        </p:attrNameLst>
                                      </p:cBhvr>
                                      <p:tavLst>
                                        <p:tav tm="0">
                                          <p:val>
                                            <p:strVal val="ppt_w"/>
                                          </p:val>
                                        </p:tav>
                                        <p:tav tm="100000">
                                          <p:val>
                                            <p:fltVal val="0"/>
                                          </p:val>
                                        </p:tav>
                                      </p:tavLst>
                                    </p:anim>
                                    <p:anim calcmode="lin" valueType="num">
                                      <p:cBhvr>
                                        <p:cTn id="35" dur="6000"/>
                                        <p:tgtEl>
                                          <p:spTgt spid="14"/>
                                        </p:tgtEl>
                                        <p:attrNameLst>
                                          <p:attrName>ppt_h</p:attrName>
                                        </p:attrNameLst>
                                      </p:cBhvr>
                                      <p:tavLst>
                                        <p:tav tm="0">
                                          <p:val>
                                            <p:strVal val="ppt_h"/>
                                          </p:val>
                                        </p:tav>
                                        <p:tav tm="100000">
                                          <p:val>
                                            <p:fltVal val="0"/>
                                          </p:val>
                                        </p:tav>
                                      </p:tavLst>
                                    </p:anim>
                                    <p:anim calcmode="lin" valueType="num">
                                      <p:cBhvr>
                                        <p:cTn id="36" dur="6000"/>
                                        <p:tgtEl>
                                          <p:spTgt spid="14"/>
                                        </p:tgtEl>
                                        <p:attrNameLst>
                                          <p:attrName>style.rotation</p:attrName>
                                        </p:attrNameLst>
                                      </p:cBhvr>
                                      <p:tavLst>
                                        <p:tav tm="0">
                                          <p:val>
                                            <p:fltVal val="0"/>
                                          </p:val>
                                        </p:tav>
                                        <p:tav tm="100000">
                                          <p:val>
                                            <p:fltVal val="90"/>
                                          </p:val>
                                        </p:tav>
                                      </p:tavLst>
                                    </p:anim>
                                    <p:animEffect transition="out" filter="fade">
                                      <p:cBhvr>
                                        <p:cTn id="37" dur="6000"/>
                                        <p:tgtEl>
                                          <p:spTgt spid="14"/>
                                        </p:tgtEl>
                                      </p:cBhvr>
                                    </p:animEffect>
                                    <p:set>
                                      <p:cBhvr>
                                        <p:cTn id="38" dur="1" fill="hold">
                                          <p:stCondLst>
                                            <p:cond delay="5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397790" y="774915"/>
            <a:ext cx="11396420" cy="5548393"/>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3A61CFD0-D3AE-41D2-8221-59981EE912BE}"/>
              </a:ext>
            </a:extLst>
          </p:cNvPr>
          <p:cNvSpPr txBox="1"/>
          <p:nvPr/>
        </p:nvSpPr>
        <p:spPr>
          <a:xfrm>
            <a:off x="701299" y="980509"/>
            <a:ext cx="11092911" cy="4896982"/>
          </a:xfrm>
          <a:prstGeom prst="rect">
            <a:avLst/>
          </a:prstGeom>
          <a:noFill/>
        </p:spPr>
        <p:txBody>
          <a:bodyPr wrap="square">
            <a:spAutoFit/>
          </a:bodyPr>
          <a:lstStyle/>
          <a:p>
            <a:pPr marR="182880">
              <a:lnSpc>
                <a:spcPct val="115000"/>
              </a:lnSpc>
              <a:spcAft>
                <a:spcPts val="1000"/>
              </a:spcAft>
            </a:pP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2.2.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qua cảm nhận của anh đội viên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82880" lvl="0" indent="-342900" algn="just">
              <a:lnSpc>
                <a:spcPct val="115000"/>
              </a:lnSpc>
              <a:spcAft>
                <a:spcPts val="1000"/>
              </a:spcAft>
              <a:buFont typeface="Times New Roman" panose="02020603050405020304" pitchFamily="18" charset="0"/>
              <a:buChar char="-"/>
              <a:tabLst>
                <a:tab pos="228600" algn="l"/>
              </a:tabLst>
            </a:pPr>
            <a:r>
              <a:rPr lang="vi-VN"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khuya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bếp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lều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82880" lvl="0" indent="-342900" algn="just">
              <a:lnSpc>
                <a:spcPct val="115000"/>
              </a:lnSpc>
              <a:spcAft>
                <a:spcPts val="1000"/>
              </a:spcAft>
              <a:buFont typeface="Times New Roman" panose="02020603050405020304" pitchFamily="18" charset="0"/>
              <a:buChar char="-"/>
              <a:tabLst>
                <a:tab pos="228600" algn="l"/>
              </a:tabLs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Cử</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dém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nhón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sóc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mỉ</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lo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giấc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đứa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sóc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chu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sót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nhón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nâng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nâng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giấc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đứa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625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569031" y="497028"/>
            <a:ext cx="11178684" cy="1192286"/>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449451" y="2046885"/>
            <a:ext cx="11298263" cy="4611959"/>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5D7C4ABB-5083-4A3D-A2A8-2947E0297CF6}"/>
              </a:ext>
            </a:extLst>
          </p:cNvPr>
          <p:cNvSpPr txBox="1"/>
          <p:nvPr/>
        </p:nvSpPr>
        <p:spPr>
          <a:xfrm>
            <a:off x="569029" y="497028"/>
            <a:ext cx="11053939" cy="1043619"/>
          </a:xfrm>
          <a:prstGeom prst="rect">
            <a:avLst/>
          </a:prstGeom>
          <a:noFill/>
        </p:spPr>
        <p:txBody>
          <a:bodyPr wrap="square">
            <a:spAutoFit/>
          </a:bodyPr>
          <a:lstStyle/>
          <a:p>
            <a:pPr>
              <a:lnSpc>
                <a:spcPct val="115000"/>
              </a:lnSpc>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Hữu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EBADA5DE-4263-49DB-9269-66CC7B4A821A}"/>
              </a:ext>
            </a:extLst>
          </p:cNvPr>
          <p:cNvSpPr txBox="1"/>
          <p:nvPr/>
        </p:nvSpPr>
        <p:spPr>
          <a:xfrm>
            <a:off x="1041499" y="2046885"/>
            <a:ext cx="6114080" cy="548099"/>
          </a:xfrm>
          <a:prstGeom prst="rect">
            <a:avLst/>
          </a:prstGeom>
          <a:noFill/>
        </p:spPr>
        <p:txBody>
          <a:bodyPr wrap="square">
            <a:spAutoFit/>
          </a:bodyPr>
          <a:lstStyle/>
          <a:p>
            <a:pPr marR="30480" algn="just">
              <a:lnSpc>
                <a:spcPct val="115000"/>
              </a:lnSpc>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bị</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BF0B5099-5F53-4301-AC09-21288B454CE1}"/>
              </a:ext>
            </a:extLst>
          </p:cNvPr>
          <p:cNvSpPr txBox="1"/>
          <p:nvPr/>
        </p:nvSpPr>
        <p:spPr>
          <a:xfrm>
            <a:off x="1166247" y="2522071"/>
            <a:ext cx="10456719" cy="4136773"/>
          </a:xfrm>
          <a:prstGeom prst="rect">
            <a:avLst/>
          </a:prstGeom>
          <a:noFill/>
        </p:spPr>
        <p:txBody>
          <a:bodyPr wrap="square">
            <a:spAutoFit/>
          </a:bodyPr>
          <a:lstStyle/>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cậu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cuả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1949,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Huế</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đổ</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máu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Bè</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537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barn(inVertical)">
                                      <p:cBhvr>
                                        <p:cTn id="23" dur="5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barn(inVertical)">
                                      <p:cBhvr>
                                        <p:cTn id="28" dur="500"/>
                                        <p:tgtEl>
                                          <p:spTgt spid="9">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barn(inVertical)">
                                      <p:cBhvr>
                                        <p:cTn id="33" dur="500"/>
                                        <p:tgtEl>
                                          <p:spTgt spid="9">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9">
                                            <p:txEl>
                                              <p:pRg st="3" end="3"/>
                                            </p:txEl>
                                          </p:spTgt>
                                        </p:tgtEl>
                                        <p:attrNameLst>
                                          <p:attrName>style.visibility</p:attrName>
                                        </p:attrNameLst>
                                      </p:cBhvr>
                                      <p:to>
                                        <p:strVal val="visible"/>
                                      </p:to>
                                    </p:set>
                                    <p:animEffect transition="in" filter="barn(inVertical)">
                                      <p:cBhvr>
                                        <p:cTn id="38" dur="500"/>
                                        <p:tgtEl>
                                          <p:spTgt spid="9">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animEffect transition="in" filter="barn(inVertical)">
                                      <p:cBhvr>
                                        <p:cTn id="43"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29" y="984549"/>
            <a:ext cx="11163187" cy="4889309"/>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A41708EB-2A3E-4E3A-A400-0DE628B1310C}"/>
              </a:ext>
            </a:extLst>
          </p:cNvPr>
          <p:cNvSpPr txBox="1"/>
          <p:nvPr/>
        </p:nvSpPr>
        <p:spPr>
          <a:xfrm>
            <a:off x="569030" y="1437557"/>
            <a:ext cx="10915213" cy="3982885"/>
          </a:xfrm>
          <a:prstGeom prst="rect">
            <a:avLst/>
          </a:prstGeom>
          <a:noFill/>
        </p:spPr>
        <p:txBody>
          <a:bodyPr wrap="square">
            <a:spAutoFit/>
          </a:bodyPr>
          <a:lstStyle/>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Tưởng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tượng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chuyện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rPr>
              <a:t> hi </a:t>
            </a:r>
            <a:r>
              <a:rPr lang="en-US" sz="2800" dirty="0" err="1">
                <a:solidFill>
                  <a:srgbClr val="0D0D0D"/>
                </a:solidFill>
                <a:effectLst/>
                <a:latin typeface="Times New Roman" panose="02020603050405020304" pitchFamily="18" charset="0"/>
                <a:ea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giao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liên</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Trang </a:t>
            </a:r>
            <a:r>
              <a:rPr lang="en-US" sz="2800" dirty="0" err="1">
                <a:solidFill>
                  <a:srgbClr val="0D0D0D"/>
                </a:solidFill>
                <a:effectLst/>
                <a:latin typeface="Times New Roman" panose="02020603050405020304" pitchFamily="18" charset="0"/>
                <a:ea typeface="Times New Roman" panose="02020603050405020304" pitchFamily="18" charset="0"/>
              </a:rPr>
              <a:t>phục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cử</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điệu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bộ</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xắc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thoắn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thoắt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đầu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nghênh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nghênh</a:t>
            </a:r>
            <a:r>
              <a:rPr lang="en-US" sz="2800" dirty="0">
                <a:solidFill>
                  <a:srgbClr val="0D0D0D"/>
                </a:solidFill>
                <a:effectLst/>
                <a:latin typeface="Times New Roman" panose="02020603050405020304" pitchFamily="18" charset="0"/>
                <a:ea typeface="Times New Roman" panose="02020603050405020304" pitchFamily="18" charset="0"/>
              </a:rPr>
              <a:t>, ca </a:t>
            </a:r>
            <a:r>
              <a:rPr lang="en-US" sz="2800" dirty="0" err="1">
                <a:solidFill>
                  <a:srgbClr val="0D0D0D"/>
                </a:solidFill>
                <a:effectLst/>
                <a:latin typeface="Times New Roman" panose="02020603050405020304" pitchFamily="18" charset="0"/>
                <a:ea typeface="Times New Roman" panose="02020603050405020304" pitchFamily="18" charset="0"/>
              </a:rPr>
              <a:t>lô</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lệch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mồm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huýt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sáo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nhảy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đường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vàng</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rPr>
              <a:t> hi </a:t>
            </a:r>
            <a:r>
              <a:rPr lang="en-US" sz="2800" dirty="0" err="1">
                <a:solidFill>
                  <a:srgbClr val="0D0D0D"/>
                </a:solidFill>
                <a:effectLst/>
                <a:latin typeface="Times New Roman" panose="02020603050405020304" pitchFamily="18" charset="0"/>
                <a:ea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dòng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máu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tươi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tay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nắm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chặt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lúa</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đọc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nhận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rõ</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sâu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sắc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xót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chú</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bé</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1374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428787" y="495947"/>
            <a:ext cx="11520406" cy="5455402"/>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6756C9A3-BFD9-4535-A481-07B9DEB0296E}"/>
              </a:ext>
            </a:extLst>
          </p:cNvPr>
          <p:cNvSpPr txBox="1"/>
          <p:nvPr/>
        </p:nvSpPr>
        <p:spPr>
          <a:xfrm>
            <a:off x="840783" y="790483"/>
            <a:ext cx="6114080" cy="548099"/>
          </a:xfrm>
          <a:prstGeom prst="rect">
            <a:avLst/>
          </a:prstGeom>
          <a:noFill/>
        </p:spPr>
        <p:txBody>
          <a:bodyPr wrap="square">
            <a:spAutoFit/>
          </a:bodyPr>
          <a:lstStyle/>
          <a:p>
            <a:pPr marL="30480" marR="30480" algn="just">
              <a:lnSpc>
                <a:spcPct val="115000"/>
              </a:lnSpc>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rPr>
              <a:t>b) </a:t>
            </a:r>
            <a:r>
              <a:rPr lang="en-US" sz="2800" b="1" dirty="0" err="1">
                <a:solidFill>
                  <a:srgbClr val="000000"/>
                </a:solidFill>
                <a:effectLst/>
                <a:latin typeface="Times New Roman" panose="02020603050405020304" pitchFamily="18" charset="0"/>
                <a:ea typeface="Times New Roman" panose="02020603050405020304" pitchFamily="18" charset="0"/>
              </a:rPr>
              <a:t>Tìm</a:t>
            </a:r>
            <a:r>
              <a:rPr lang="en-US" sz="2800" b="1" dirty="0">
                <a:solidFill>
                  <a:srgbClr val="000000"/>
                </a:solidFill>
                <a:effectLst/>
                <a:latin typeface="Times New Roman" panose="02020603050405020304" pitchFamily="18" charset="0"/>
                <a:ea typeface="Times New Roman" panose="02020603050405020304" pitchFamily="18" charset="0"/>
              </a:rPr>
              <a:t> ý </a:t>
            </a:r>
            <a:r>
              <a:rPr lang="en-US" sz="2800" b="1" dirty="0" err="1">
                <a:solidFill>
                  <a:srgbClr val="000000"/>
                </a:solidFill>
                <a:effectLst/>
                <a:latin typeface="Times New Roman" panose="02020603050405020304" pitchFamily="18" charset="0"/>
                <a:ea typeface="Times New Roman" panose="02020603050405020304" pitchFamily="18" charset="0"/>
              </a:rPr>
              <a:t>và</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lập</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dàn</a:t>
            </a:r>
            <a:r>
              <a:rPr lang="en-US" sz="2800" b="1" dirty="0">
                <a:solidFill>
                  <a:srgbClr val="000000"/>
                </a:solidFill>
                <a:effectLst/>
                <a:latin typeface="Times New Roman" panose="02020603050405020304" pitchFamily="18" charset="0"/>
                <a:ea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xmlns="" id="{38083F00-0817-4F9F-A11E-935C968EBB35}"/>
              </a:ext>
            </a:extLst>
          </p:cNvPr>
          <p:cNvSpPr txBox="1"/>
          <p:nvPr/>
        </p:nvSpPr>
        <p:spPr>
          <a:xfrm>
            <a:off x="498908" y="1544647"/>
            <a:ext cx="11194184" cy="4278094"/>
          </a:xfrm>
          <a:prstGeom prst="rect">
            <a:avLst/>
          </a:prstGeom>
          <a:noFill/>
        </p:spPr>
        <p:txBody>
          <a:bodyPr wrap="square">
            <a:spAutoFit/>
          </a:bodyPr>
          <a:lstStyle/>
          <a:p>
            <a:pPr marL="30480" marR="30480" algn="just">
              <a:lnSpc>
                <a:spcPct val="150000"/>
              </a:lnSpc>
              <a:spcAft>
                <a:spcPts val="1200"/>
              </a:spcAft>
            </a:pP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Tìm</a:t>
            </a:r>
            <a:r>
              <a:rPr lang="en-US" sz="2800" b="1" dirty="0">
                <a:solidFill>
                  <a:srgbClr val="0070C0"/>
                </a:solidFill>
                <a:effectLst/>
                <a:latin typeface="Times New Roman" panose="02020603050405020304" pitchFamily="18" charset="0"/>
                <a:ea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thích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chi </a:t>
            </a:r>
            <a:r>
              <a:rPr lang="en-US" sz="2800" dirty="0" err="1">
                <a:solidFill>
                  <a:srgbClr val="0D0D0D"/>
                </a:solidFill>
                <a:effectLst/>
                <a:latin typeface="Times New Roman" panose="02020603050405020304" pitchFamily="18" charset="0"/>
                <a:ea typeface="Times New Roman" panose="02020603050405020304" pitchFamily="18" charset="0"/>
              </a:rPr>
              <a:t>tiết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ngoại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cử</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a:t>
            </a:r>
            <a:r>
              <a:rPr lang="en-US" sz="2800">
                <a:solidFill>
                  <a:srgbClr val="0D0D0D"/>
                </a:solidFill>
                <a:effectLst/>
                <a:latin typeface="Times New Roman" panose="02020603050405020304" pitchFamily="18" charset="0"/>
                <a:ea typeface="Times New Roman" panose="02020603050405020304" pitchFamily="18" charset="0"/>
              </a:rPr>
              <a:t>, </a:t>
            </a:r>
            <a:r>
              <a:rPr lang="en-US" sz="2800" smtClean="0">
                <a:solidFill>
                  <a:srgbClr val="0D0D0D"/>
                </a:solidFill>
                <a:effectLst/>
                <a:latin typeface="Times New Roman" panose="02020603050405020304" pitchFamily="18" charset="0"/>
                <a:ea typeface="Times New Roman" panose="02020603050405020304" pitchFamily="18" charset="0"/>
              </a:rPr>
              <a:t>điệu bộ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bởi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chúng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mang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nét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hồn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nhiên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thích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yếu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vì</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chúng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giúp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thấy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rõ</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cũng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như</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sâu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sắc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xót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chú</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bé</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5058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barn(inVertical)">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barn(inVertical)">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barn(inVertical)">
                                      <p:cBhvr>
                                        <p:cTn id="2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418054"/>
            <a:ext cx="11116692" cy="448680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956EF26D-402D-4E54-AAAC-F54E4E13FA13}"/>
              </a:ext>
            </a:extLst>
          </p:cNvPr>
          <p:cNvSpPr txBox="1"/>
          <p:nvPr/>
        </p:nvSpPr>
        <p:spPr>
          <a:xfrm>
            <a:off x="569030" y="1994715"/>
            <a:ext cx="11053940" cy="3373231"/>
          </a:xfrm>
          <a:prstGeom prst="rect">
            <a:avLst/>
          </a:prstGeom>
          <a:noFill/>
        </p:spPr>
        <p:txBody>
          <a:bodyPr wrap="square">
            <a:spAutoFit/>
          </a:bodyPr>
          <a:lstStyle/>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gợi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suy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nghĩ</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xúc</a:t>
            </a:r>
            <a:r>
              <a:rPr lang="en-US" sz="2800" dirty="0">
                <a:solidFill>
                  <a:srgbClr val="0D0D0D"/>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342900" marR="30480" lvl="0" indent="-342900" algn="just">
              <a:lnSpc>
                <a:spcPct val="115000"/>
              </a:lnSpc>
              <a:spcAft>
                <a:spcPts val="1200"/>
              </a:spcAft>
              <a:buFont typeface="Arial" panose="020B0604020202020204" pitchFamily="34" charset="0"/>
              <a:buChar char="•"/>
            </a:pPr>
            <a:r>
              <a:rPr lang="en-US" sz="2800" dirty="0" err="1">
                <a:solidFill>
                  <a:srgbClr val="0D0D0D"/>
                </a:solidFill>
                <a:effectLst/>
                <a:latin typeface="Times New Roman" panose="02020603050405020304" pitchFamily="18" charset="0"/>
                <a:ea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khắc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họa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chú</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bé</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hồn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nhiên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dũng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dám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nguy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hiểm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vì</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nhiệm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vụ</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cao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a:t>
            </a:r>
            <a:r>
              <a:rPr lang="en-US" sz="2800" dirty="0">
                <a:solidFill>
                  <a:srgbClr val="0D0D0D"/>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342900" marR="30480" lvl="0" indent="-342900" algn="just">
              <a:lnSpc>
                <a:spcPct val="115000"/>
              </a:lnSpc>
              <a:spcAft>
                <a:spcPts val="1200"/>
              </a:spcAft>
              <a:buFont typeface="Arial" panose="020B0604020202020204" pitchFamily="34" charset="0"/>
              <a:buChar char="•"/>
            </a:pPr>
            <a:r>
              <a:rPr lang="en-US" sz="2800" dirty="0" err="1">
                <a:solidFill>
                  <a:srgbClr val="0D0D0D"/>
                </a:solidFill>
                <a:effectLst/>
                <a:latin typeface="Times New Roman" panose="02020603050405020304" pitchFamily="18" charset="0"/>
                <a:ea typeface="Times New Roman" panose="02020603050405020304" pitchFamily="18" charset="0"/>
              </a:rPr>
              <a:t>Đó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tượng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cao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đẹp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err="1">
                <a:solidFill>
                  <a:srgbClr val="0D0D0D"/>
                </a:solidFill>
                <a:effectLst/>
                <a:latin typeface="Times New Roman" panose="02020603050405020304" pitchFamily="18" charset="0"/>
                <a:ea typeface="Times New Roman" panose="02020603050405020304" pitchFamily="18" charset="0"/>
              </a:rPr>
              <a:t>trong</a:t>
            </a:r>
            <a:r>
              <a:rPr lang="en-US" sz="2800">
                <a:solidFill>
                  <a:srgbClr val="0D0D0D"/>
                </a:solidFill>
                <a:effectLst/>
                <a:latin typeface="Times New Roman" panose="02020603050405020304" pitchFamily="18" charset="0"/>
                <a:ea typeface="Times New Roman" panose="02020603050405020304" pitchFamily="18" charset="0"/>
              </a:rPr>
              <a:t> </a:t>
            </a:r>
            <a:r>
              <a:rPr lang="en-US" sz="2800" smtClean="0">
                <a:solidFill>
                  <a:srgbClr val="0D0D0D"/>
                </a:solidFill>
                <a:effectLst/>
                <a:latin typeface="Times New Roman" panose="02020603050405020304" pitchFamily="18" charset="0"/>
                <a:ea typeface="Times New Roman" panose="02020603050405020304" pitchFamily="18" charset="0"/>
              </a:rPr>
              <a:t>bài thơ của </a:t>
            </a:r>
            <a:r>
              <a:rPr lang="en-US" sz="2800" dirty="0" err="1">
                <a:solidFill>
                  <a:srgbClr val="0D0D0D"/>
                </a:solidFill>
                <a:effectLst/>
                <a:latin typeface="Times New Roman" panose="02020603050405020304" pitchFamily="18" charset="0"/>
                <a:ea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Hữu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phục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bé</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đất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chìm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tranh</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0228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569030" y="497027"/>
            <a:ext cx="11023701" cy="5128857"/>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42D7CDD2-7892-4F54-A6BC-B37AC7C2516E}"/>
              </a:ext>
            </a:extLst>
          </p:cNvPr>
          <p:cNvSpPr txBox="1"/>
          <p:nvPr/>
        </p:nvSpPr>
        <p:spPr>
          <a:xfrm>
            <a:off x="840784" y="618763"/>
            <a:ext cx="3901698" cy="548099"/>
          </a:xfrm>
          <a:prstGeom prst="rect">
            <a:avLst/>
          </a:prstGeom>
          <a:noFill/>
        </p:spPr>
        <p:txBody>
          <a:bodyPr wrap="square">
            <a:spAutoFit/>
          </a:bodyPr>
          <a:lstStyle/>
          <a:p>
            <a:pPr marL="30480" marR="30480" algn="just">
              <a:lnSpc>
                <a:spcPct val="115000"/>
              </a:lnSpc>
              <a:spcAft>
                <a:spcPts val="1200"/>
              </a:spcAft>
            </a:pP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dàn</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8421866D-980A-4733-BABC-3AF3859C167B}"/>
              </a:ext>
            </a:extLst>
          </p:cNvPr>
          <p:cNvSpPr txBox="1"/>
          <p:nvPr/>
        </p:nvSpPr>
        <p:spPr>
          <a:xfrm>
            <a:off x="599269" y="1387099"/>
            <a:ext cx="10807484" cy="3982885"/>
          </a:xfrm>
          <a:prstGeom prst="rect">
            <a:avLst/>
          </a:prstGeom>
          <a:noFill/>
        </p:spPr>
        <p:txBody>
          <a:bodyPr wrap="square">
            <a:spAutoFit/>
          </a:bodyPr>
          <a:lstStyle/>
          <a:p>
            <a:pPr marR="30480" algn="just">
              <a:lnSpc>
                <a:spcPct val="115000"/>
              </a:lnSpc>
              <a:spcAft>
                <a:spcPts val="1200"/>
              </a:spcAft>
            </a:pP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ngắn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ngủi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63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barn(inVertical)">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barn(inVertical)">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barn(inVertical)">
                                      <p:cBhvr>
                                        <p:cTn id="3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960895"/>
            <a:ext cx="11163187" cy="5129939"/>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D64837D5-3EE7-46D7-B162-0BFB5C2EAAE0}"/>
              </a:ext>
            </a:extLst>
          </p:cNvPr>
          <p:cNvSpPr txBox="1"/>
          <p:nvPr/>
        </p:nvSpPr>
        <p:spPr>
          <a:xfrm>
            <a:off x="697536" y="1209717"/>
            <a:ext cx="10906173" cy="4632294"/>
          </a:xfrm>
          <a:prstGeom prst="rect">
            <a:avLst/>
          </a:prstGeom>
          <a:noFill/>
        </p:spPr>
        <p:txBody>
          <a:bodyPr wrap="square">
            <a:spAutoFit/>
          </a:bodyPr>
          <a:lstStyle/>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yếu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tiêu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biểu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tô</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đậm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342900" marR="30480" lvl="0" indent="-342900" algn="just">
              <a:lnSpc>
                <a:spcPct val="115000"/>
              </a:lnSpc>
              <a:spcAft>
                <a:spcPts val="1200"/>
              </a:spcAft>
              <a:buFont typeface="Symbol" panose="05050102010706020507" pitchFamily="18" charset="2"/>
              <a:buChar char=""/>
            </a:pPr>
            <a:r>
              <a:rPr lang="en-US" sz="2800" dirty="0" err="1">
                <a:solidFill>
                  <a:srgbClr val="0D0D0D"/>
                </a:solidFill>
                <a:effectLst/>
                <a:latin typeface="Times New Roman" panose="02020603050405020304" pitchFamily="18" charset="0"/>
                <a:ea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dáng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Bé</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loắt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choắt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đỏ</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bồ</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quân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xắc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xinh</a:t>
            </a:r>
            <a:r>
              <a:rPr lang="en-US" sz="2800" dirty="0">
                <a:solidFill>
                  <a:srgbClr val="0D0D0D"/>
                </a:solidFill>
                <a:effectLst/>
                <a:latin typeface="Times New Roman" panose="02020603050405020304" pitchFamily="18" charset="0"/>
                <a:ea typeface="Times New Roman" panose="02020603050405020304" pitchFamily="18" charset="0"/>
              </a:rPr>
              <a:t>, ca </a:t>
            </a:r>
            <a:r>
              <a:rPr lang="en-US" sz="2800" dirty="0" err="1">
                <a:solidFill>
                  <a:srgbClr val="0D0D0D"/>
                </a:solidFill>
                <a:effectLst/>
                <a:latin typeface="Times New Roman" panose="02020603050405020304" pitchFamily="18" charset="0"/>
                <a:ea typeface="Times New Roman" panose="02020603050405020304" pitchFamily="18" charset="0"/>
              </a:rPr>
              <a:t>lô</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lệch</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42900" marR="30480" lvl="0" indent="-342900" algn="just">
              <a:lnSpc>
                <a:spcPct val="115000"/>
              </a:lnSpc>
              <a:spcAft>
                <a:spcPts val="1200"/>
              </a:spcAft>
              <a:buFont typeface="Symbol" panose="05050102010706020507" pitchFamily="18" charset="2"/>
              <a:buChar char=""/>
            </a:pPr>
            <a:r>
              <a:rPr lang="en-US" sz="2800" dirty="0" err="1">
                <a:solidFill>
                  <a:srgbClr val="0D0D0D"/>
                </a:solidFill>
                <a:effectLst/>
                <a:latin typeface="Times New Roman" panose="02020603050405020304" pitchFamily="18" charset="0"/>
                <a:ea typeface="Times New Roman" panose="02020603050405020304" pitchFamily="18" charset="0"/>
              </a:rPr>
              <a:t>Cử</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Thoăn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thoắt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nghênh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nghênh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huýt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sáo</a:t>
            </a:r>
            <a:r>
              <a:rPr lang="en-US" sz="2800" dirty="0">
                <a:solidFill>
                  <a:srgbClr val="0D0D0D"/>
                </a:solidFill>
                <a:effectLst/>
                <a:latin typeface="Times New Roman" panose="02020603050405020304" pitchFamily="18" charset="0"/>
                <a:ea typeface="Times New Roman" panose="02020603050405020304" pitchFamily="18" charset="0"/>
              </a:rPr>
              <a:t> vang, </a:t>
            </a:r>
            <a:r>
              <a:rPr lang="en-US" sz="2800" dirty="0" err="1">
                <a:solidFill>
                  <a:srgbClr val="0D0D0D"/>
                </a:solidFill>
                <a:effectLst/>
                <a:latin typeface="Times New Roman" panose="02020603050405020304" pitchFamily="18" charset="0"/>
                <a:ea typeface="Times New Roman" panose="02020603050405020304" pitchFamily="18" charset="0"/>
              </a:rPr>
              <a:t>nhảy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đường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vàng</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42900" marR="30480" lvl="0" indent="-342900" algn="just">
              <a:lnSpc>
                <a:spcPct val="115000"/>
              </a:lnSpc>
              <a:spcAft>
                <a:spcPts val="1200"/>
              </a:spcAft>
              <a:buFont typeface="Symbol" panose="05050102010706020507" pitchFamily="18" charset="2"/>
              <a:buChar char=""/>
            </a:pPr>
            <a:r>
              <a:rPr lang="en-US" sz="2800" dirty="0" err="1">
                <a:solidFill>
                  <a:srgbClr val="0D0D0D"/>
                </a:solidFill>
                <a:effectLst/>
                <a:latin typeface="Times New Roman" panose="02020603050405020304" pitchFamily="18" charset="0"/>
                <a:ea typeface="Times New Roman" panose="02020603050405020304" pitchFamily="18" charset="0"/>
              </a:rPr>
              <a:t>Lời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nói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nhiên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thật</a:t>
            </a:r>
            <a:endParaRPr lang="en-US" sz="2800" dirty="0">
              <a:effectLst/>
              <a:latin typeface="Times New Roman" panose="02020603050405020304" pitchFamily="18" charset="0"/>
              <a:ea typeface="Times New Roman" panose="02020603050405020304" pitchFamily="18" charset="0"/>
            </a:endParaRPr>
          </a:p>
          <a:p>
            <a:pPr marL="342900" marR="30480" lvl="0" indent="-342900" algn="just">
              <a:lnSpc>
                <a:spcPct val="115000"/>
              </a:lnSpc>
              <a:spcAft>
                <a:spcPts val="1200"/>
              </a:spcAft>
              <a:buFont typeface="Symbol" panose="05050102010706020507" pitchFamily="18" charset="2"/>
              <a:buChar char=""/>
            </a:pPr>
            <a:r>
              <a:rPr lang="en-US" sz="2800" dirty="0" err="1">
                <a:solidFill>
                  <a:srgbClr val="0D0D0D"/>
                </a:solidFill>
                <a:effectLst/>
                <a:latin typeface="Times New Roman" panose="02020603050405020304" pitchFamily="18" charset="0"/>
                <a:ea typeface="Times New Roman" panose="02020603050405020304" pitchFamily="18" charset="0"/>
              </a:rPr>
              <a:t>Đặc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biệt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hi </a:t>
            </a:r>
            <a:r>
              <a:rPr lang="en-US" sz="2800" dirty="0" err="1">
                <a:solidFill>
                  <a:srgbClr val="0D0D0D"/>
                </a:solidFill>
                <a:effectLst/>
                <a:latin typeface="Times New Roman" panose="02020603050405020304" pitchFamily="18" charset="0"/>
                <a:ea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anh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dũng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đường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nhiệm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vụ</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2418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921790"/>
            <a:ext cx="11132190" cy="2944678"/>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8251A81B-151B-4983-9415-AD253A959F79}"/>
              </a:ext>
            </a:extLst>
          </p:cNvPr>
          <p:cNvSpPr txBox="1"/>
          <p:nvPr/>
        </p:nvSpPr>
        <p:spPr>
          <a:xfrm>
            <a:off x="569030" y="2789909"/>
            <a:ext cx="11053940" cy="1307537"/>
          </a:xfrm>
          <a:prstGeom prst="rect">
            <a:avLst/>
          </a:prstGeom>
          <a:noFill/>
        </p:spPr>
        <p:txBody>
          <a:bodyPr wrap="square">
            <a:spAutoFit/>
          </a:bodyPr>
          <a:lstStyle/>
          <a:p>
            <a:pPr marL="30480" marR="30480" algn="just">
              <a:lnSpc>
                <a:spcPct val="150000"/>
              </a:lnSpc>
              <a:spcAft>
                <a:spcPts val="1200"/>
              </a:spcAft>
            </a:pP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Kết</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đoạn</a:t>
            </a:r>
            <a:r>
              <a:rPr lang="en-US" sz="2800" b="1" dirty="0">
                <a:solidFill>
                  <a:srgbClr val="0D0D0D"/>
                </a:solidFill>
                <a:effectLst/>
                <a:latin typeface="Times New Roman" panose="02020603050405020304" pitchFamily="18" charset="0"/>
                <a:ea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Bằng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bốn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chữ</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giản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dị</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lớp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thiếu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niên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nhỏ</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tuổi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kì</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kháng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4928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371959" y="644931"/>
            <a:ext cx="11313763" cy="592635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BA940AE-703C-4811-8132-BBA908EB7EC9}"/>
              </a:ext>
            </a:extLst>
          </p:cNvPr>
          <p:cNvSpPr txBox="1"/>
          <p:nvPr/>
        </p:nvSpPr>
        <p:spPr>
          <a:xfrm>
            <a:off x="1042261" y="621153"/>
            <a:ext cx="6114080" cy="579967"/>
          </a:xfrm>
          <a:prstGeom prst="rect">
            <a:avLst/>
          </a:prstGeom>
          <a:noFill/>
        </p:spPr>
        <p:txBody>
          <a:bodyPr wrap="square">
            <a:spAutoFit/>
          </a:bodyPr>
          <a:lstStyle/>
          <a:p>
            <a:pPr marL="30480" marR="30480" algn="just">
              <a:lnSpc>
                <a:spcPct val="150000"/>
              </a:lnSpc>
              <a:spcAft>
                <a:spcPts val="1200"/>
              </a:spcAft>
            </a:pP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6972710F-6E5A-4D20-AFC2-B559C29CBF5B}"/>
              </a:ext>
            </a:extLst>
          </p:cNvPr>
          <p:cNvSpPr txBox="1"/>
          <p:nvPr/>
        </p:nvSpPr>
        <p:spPr>
          <a:xfrm>
            <a:off x="732296" y="1155720"/>
            <a:ext cx="10953426" cy="5078313"/>
          </a:xfrm>
          <a:prstGeom prst="rect">
            <a:avLst/>
          </a:prstGeom>
          <a:noFill/>
        </p:spPr>
        <p:txBody>
          <a:bodyPr wrap="square">
            <a:spAutoFit/>
          </a:bodyPr>
          <a:lstStyle/>
          <a:p>
            <a:pPr>
              <a:lnSpc>
                <a:spcPct val="150000"/>
              </a:lnSpc>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Hữ</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ngắn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ngủi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nhảnh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mảnh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lối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say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mê</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nhắn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xắc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xinh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xinh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sướng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vụ</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616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929899"/>
            <a:ext cx="11147689" cy="4726982"/>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916007F-FAAE-4EE7-865C-5FAE814FE6D9}"/>
              </a:ext>
            </a:extLst>
          </p:cNvPr>
          <p:cNvSpPr txBox="1"/>
          <p:nvPr/>
        </p:nvSpPr>
        <p:spPr>
          <a:xfrm>
            <a:off x="705286" y="1037259"/>
            <a:ext cx="10875176" cy="4512261"/>
          </a:xfrm>
          <a:prstGeom prst="rect">
            <a:avLst/>
          </a:prstGeom>
          <a:noFill/>
        </p:spPr>
        <p:txBody>
          <a:bodyPr wrap="square">
            <a:spAutoFit/>
          </a:bodyPr>
          <a:lstStyle/>
          <a:p>
            <a:pPr marL="30480" marR="30480" indent="180340" algn="just">
              <a:lnSpc>
                <a:spcPct val="115000"/>
              </a:lnSpc>
              <a:spcAft>
                <a:spcPts val="1200"/>
              </a:spcAf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ửng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bồ</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quẩn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thoăn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thoắt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nghênh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nghênh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miệng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huýt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vang,…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tô</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lúa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nằm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máu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chảy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bốn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dám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20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569030" y="497028"/>
            <a:ext cx="4917370" cy="628832"/>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7301481A-EFFE-4DD1-9ABA-94033EC1D0E2}"/>
              </a:ext>
            </a:extLst>
          </p:cNvPr>
          <p:cNvSpPr txBox="1"/>
          <p:nvPr/>
        </p:nvSpPr>
        <p:spPr>
          <a:xfrm>
            <a:off x="701298" y="524517"/>
            <a:ext cx="6114080" cy="548099"/>
          </a:xfrm>
          <a:prstGeom prst="rect">
            <a:avLst/>
          </a:prstGeom>
          <a:noFill/>
        </p:spPr>
        <p:txBody>
          <a:bodyPr wrap="square">
            <a:spAutoFit/>
          </a:bodyPr>
          <a:lstStyle/>
          <a:p>
            <a:pPr marL="30480" marR="30480" algn="just">
              <a:lnSpc>
                <a:spcPct val="115000"/>
              </a:lnSpc>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85843887-B6E7-48E7-99E8-400D2D7AF05A}"/>
              </a:ext>
            </a:extLst>
          </p:cNvPr>
          <p:cNvSpPr txBox="1"/>
          <p:nvPr/>
        </p:nvSpPr>
        <p:spPr>
          <a:xfrm>
            <a:off x="510799" y="1474488"/>
            <a:ext cx="11170402" cy="5153462"/>
          </a:xfrm>
          <a:prstGeom prst="rect">
            <a:avLst/>
          </a:prstGeom>
          <a:solidFill>
            <a:schemeClr val="accent6">
              <a:lumMod val="60000"/>
              <a:lumOff val="40000"/>
            </a:schemeClr>
          </a:solidFill>
        </p:spPr>
        <p:txBody>
          <a:bodyPr wrap="square">
            <a:spAutoFit/>
          </a:bodyPr>
          <a:lstStyle/>
          <a:p>
            <a:pPr algn="ctr">
              <a:lnSpc>
                <a:spcPct val="115000"/>
              </a:lnSpc>
              <a:spcAft>
                <a:spcPts val="1000"/>
              </a:spcAft>
              <a:tabLst>
                <a:tab pos="1386840" algn="l"/>
              </a:tabLst>
            </a:pP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PHIẾU CHỈNH SỬA BÀI VIẾT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1386840" algn="l"/>
              </a:tabLst>
            </a:pP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Nhiệm</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vụ</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Hãy</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đọc</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mình</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hoàn</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chỉnh</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bằng</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1386840" algn="l"/>
              </a:tabLst>
            </a:pP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cách</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trả</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lời</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câu</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hỏi</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sau</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1.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Đoạn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em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đã</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giới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thiệu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nhan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tên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giả</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nêu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xúc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chung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người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Nội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dung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đoạn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em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đã</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nêu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đánh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giá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ý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nghĩa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chi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tiết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mang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tính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tự</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sự</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miêu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tả</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chưa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248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569028" y="1007390"/>
            <a:ext cx="11287173" cy="5269424"/>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FB2E4C14-7C42-4BC9-8636-841A320C06DC}"/>
              </a:ext>
            </a:extLst>
          </p:cNvPr>
          <p:cNvSpPr txBox="1"/>
          <p:nvPr/>
        </p:nvSpPr>
        <p:spPr>
          <a:xfrm>
            <a:off x="774648" y="1129491"/>
            <a:ext cx="10875935" cy="5025222"/>
          </a:xfrm>
          <a:prstGeom prst="rect">
            <a:avLst/>
          </a:prstGeom>
          <a:noFill/>
        </p:spPr>
        <p:txBody>
          <a:bodyPr wrap="square">
            <a:spAutoFit/>
          </a:bodyPr>
          <a:lstStyle/>
          <a:p>
            <a:pPr marL="342900" marR="182880" lvl="0" indent="-342900" algn="just">
              <a:lnSpc>
                <a:spcPct val="115000"/>
              </a:lnSpc>
              <a:spcAft>
                <a:spcPts val="1000"/>
              </a:spcAft>
              <a:buFont typeface="Times New Roman" panose="02020603050405020304" pitchFamily="18" charset="0"/>
              <a:buChar char="-"/>
              <a:tabLst>
                <a:tab pos="228600" algn="l"/>
              </a:tabLs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trầm</a:t>
            </a:r>
            <a:r>
              <a:rPr lang="en-US" sz="2800"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ngâm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tóc</a:t>
            </a:r>
            <a:r>
              <a:rPr lang="en-US" sz="2800"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đinh</a:t>
            </a:r>
            <a:r>
              <a:rPr lang="en-US" sz="2800"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chòm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im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phăng</a:t>
            </a:r>
            <a:r>
              <a:rPr lang="en-US" sz="2800"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phắc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lồng</a:t>
            </a:r>
            <a:r>
              <a:rPr lang="en-US" sz="2800"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lộng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ngọn</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gũi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thiêng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liêng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nâng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sóc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đoàn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bao la,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rộng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839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5" name="TextBox 4">
            <a:extLst>
              <a:ext uri="{FF2B5EF4-FFF2-40B4-BE49-F238E27FC236}">
                <a16:creationId xmlns:a16="http://schemas.microsoft.com/office/drawing/2014/main" xmlns="" id="{9927935C-2D3D-4E18-A99E-E0B739A053F6}"/>
              </a:ext>
            </a:extLst>
          </p:cNvPr>
          <p:cNvSpPr txBox="1"/>
          <p:nvPr/>
        </p:nvSpPr>
        <p:spPr>
          <a:xfrm>
            <a:off x="214393" y="448681"/>
            <a:ext cx="11812291" cy="6409319"/>
          </a:xfrm>
          <a:prstGeom prst="rect">
            <a:avLst/>
          </a:prstGeom>
          <a:solidFill>
            <a:schemeClr val="accent6">
              <a:lumMod val="60000"/>
              <a:lumOff val="40000"/>
            </a:schemeClr>
          </a:solidFill>
        </p:spPr>
        <p:txBody>
          <a:bodyPr wrap="square">
            <a:spAutoFit/>
          </a:bodyPr>
          <a:lstStyle/>
          <a:p>
            <a:pPr algn="just">
              <a:lnSpc>
                <a:spcPct val="115000"/>
              </a:lnSpc>
              <a:spcAft>
                <a:spcPts val="1000"/>
              </a:spcAft>
              <a:tabLst>
                <a:tab pos="1386840" algn="l"/>
              </a:tabLst>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3.Em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có</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dùng</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những</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từ</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ngữ</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thể</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hiện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được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xúc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mình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chưa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tabLst>
                <a:tab pos="1386840" algn="l"/>
              </a:tabLst>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4.Có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nên</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bổ</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sung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nội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dung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cho</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không</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Nếu</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có</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hãy</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rõ</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ý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cần</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bổ</a:t>
            </a:r>
            <a:r>
              <a:rPr lang="en-US" sz="2800" dirty="0">
                <a:latin typeface="Calibri" panose="020F0502020204030204" pitchFamily="34" charset="0"/>
                <a:ea typeface="MS Mincho" panose="02020609040205080304" pitchFamily="49" charset="-128"/>
                <a:cs typeface="Times New Roman" panose="02020603050405020304" pitchFamily="18" charset="0"/>
              </a:rPr>
              <a:t> </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sung.)</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tabLst>
                <a:tab pos="1386840" algn="l"/>
              </a:tabLst>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5.Có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nên</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lược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bỏ</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câu</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không</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Nếu</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có</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hãy</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rõ</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câu</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a:latin typeface="Calibri" panose="020F0502020204030204" pitchFamily="34" charset="0"/>
                <a:ea typeface="MS Mincho" panose="02020609040205080304" pitchFamily="49" charset="-128"/>
                <a:cs typeface="Times New Roman" panose="02020603050405020304" pitchFamily="18" charset="0"/>
              </a:rPr>
              <a:t> </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hay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đoạn</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cần</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lược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bỏ</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tabLst>
                <a:tab pos="1386840" algn="l"/>
              </a:tabLst>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6.Bài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có</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mắc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lỗi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chính</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tả</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hay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lỗi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diễn</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đạt</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không</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Nếu</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có</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hãy</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rõ</a:t>
            </a:r>
            <a:r>
              <a:rPr lang="en-US" sz="2800" dirty="0">
                <a:latin typeface="Calibri" panose="020F0502020204030204" pitchFamily="34"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mắc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lỗi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chính</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tả</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hay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lỗi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diễn</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đạt</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cần</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sửa</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chữa</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548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867905" y="497028"/>
            <a:ext cx="499045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FC103633-B886-4E11-AD92-CB71D82B7F9D}"/>
              </a:ext>
            </a:extLst>
          </p:cNvPr>
          <p:cNvSpPr txBox="1"/>
          <p:nvPr/>
        </p:nvSpPr>
        <p:spPr>
          <a:xfrm>
            <a:off x="1042262" y="616262"/>
            <a:ext cx="5389535" cy="489749"/>
          </a:xfrm>
          <a:prstGeom prst="rect">
            <a:avLst/>
          </a:prstGeom>
          <a:noFill/>
        </p:spPr>
        <p:txBody>
          <a:bodyPr wrap="square">
            <a:spAutoFit/>
          </a:bodyPr>
          <a:lstStyle/>
          <a:p>
            <a:pPr>
              <a:lnSpc>
                <a:spcPct val="115000"/>
              </a:lnSpc>
              <a:spcAft>
                <a:spcPts val="10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BÁO CÁO SẢN PHẨM VIẾT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xmlns="" id="{F993E98D-8AB8-4E72-B631-25931F442BA8}"/>
              </a:ext>
            </a:extLst>
          </p:cNvPr>
          <p:cNvGraphicFramePr>
            <a:graphicFrameLocks noGrp="1"/>
          </p:cNvGraphicFramePr>
          <p:nvPr>
            <p:extLst>
              <p:ext uri="{D42A27DB-BD31-4B8C-83A1-F6EECF244321}">
                <p14:modId xmlns:p14="http://schemas.microsoft.com/office/powerpoint/2010/main" val="1291876254"/>
              </p:ext>
            </p:extLst>
          </p:nvPr>
        </p:nvGraphicFramePr>
        <p:xfrm>
          <a:off x="511444" y="1394849"/>
          <a:ext cx="11375754" cy="5542280"/>
        </p:xfrm>
        <a:graphic>
          <a:graphicData uri="http://schemas.openxmlformats.org/drawingml/2006/table">
            <a:tbl>
              <a:tblPr firstRow="1" firstCol="1" bandRow="1" bandCol="1"/>
              <a:tblGrid>
                <a:gridCol w="2075194">
                  <a:extLst>
                    <a:ext uri="{9D8B030D-6E8A-4147-A177-3AD203B41FA5}">
                      <a16:colId xmlns:a16="http://schemas.microsoft.com/office/drawing/2014/main" xmlns="" val="2610301202"/>
                    </a:ext>
                  </a:extLst>
                </a:gridCol>
                <a:gridCol w="2680180">
                  <a:extLst>
                    <a:ext uri="{9D8B030D-6E8A-4147-A177-3AD203B41FA5}">
                      <a16:colId xmlns:a16="http://schemas.microsoft.com/office/drawing/2014/main" xmlns="" val="2317910620"/>
                    </a:ext>
                  </a:extLst>
                </a:gridCol>
                <a:gridCol w="2680180">
                  <a:extLst>
                    <a:ext uri="{9D8B030D-6E8A-4147-A177-3AD203B41FA5}">
                      <a16:colId xmlns:a16="http://schemas.microsoft.com/office/drawing/2014/main" xmlns="" val="1008217178"/>
                    </a:ext>
                  </a:extLst>
                </a:gridCol>
                <a:gridCol w="2323194">
                  <a:extLst>
                    <a:ext uri="{9D8B030D-6E8A-4147-A177-3AD203B41FA5}">
                      <a16:colId xmlns:a16="http://schemas.microsoft.com/office/drawing/2014/main" xmlns="" val="68484924"/>
                    </a:ext>
                  </a:extLst>
                </a:gridCol>
                <a:gridCol w="1617006">
                  <a:extLst>
                    <a:ext uri="{9D8B030D-6E8A-4147-A177-3AD203B41FA5}">
                      <a16:colId xmlns:a16="http://schemas.microsoft.com/office/drawing/2014/main" xmlns="" val="3608526025"/>
                    </a:ext>
                  </a:extLst>
                </a:gridCol>
              </a:tblGrid>
              <a:tr h="835294">
                <a:tc>
                  <a:txBody>
                    <a:bodyPr/>
                    <a:lstStyle/>
                    <a:p>
                      <a:pPr>
                        <a:lnSpc>
                          <a:spcPct val="115000"/>
                        </a:lnSpc>
                        <a:spcAft>
                          <a:spcPts val="1000"/>
                        </a:spcAft>
                        <a:tabLst>
                          <a:tab pos="602615" algn="l"/>
                        </a:tabLst>
                      </a:pPr>
                      <a:r>
                        <a:rPr lang="en-US" sz="2000" b="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Mức độ</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602615" algn="l"/>
                        </a:tabLst>
                      </a:pPr>
                      <a:r>
                        <a:rPr lang="en-US" sz="2000" b="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602615" algn="l"/>
                        </a:tabLst>
                      </a:pPr>
                      <a:r>
                        <a:rPr lang="en-US" sz="2000" b="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Tiêu chí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041" marR="63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chemeClr val="accent6">
                        <a:lumMod val="60000"/>
                        <a:lumOff val="40000"/>
                      </a:schemeClr>
                    </a:solidFill>
                  </a:tcPr>
                </a:tc>
                <a:tc>
                  <a:txBody>
                    <a:bodyPr/>
                    <a:lstStyle/>
                    <a:p>
                      <a:pPr>
                        <a:lnSpc>
                          <a:spcPct val="115000"/>
                        </a:lnSpc>
                        <a:spcAft>
                          <a:spcPts val="1000"/>
                        </a:spcAft>
                        <a:tabLst>
                          <a:tab pos="602615" algn="l"/>
                        </a:tabLst>
                      </a:pPr>
                      <a:r>
                        <a:rPr lang="en-US" sz="2000" b="1"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602615" algn="l"/>
                        </a:tabLst>
                      </a:pPr>
                      <a:r>
                        <a:rPr lang="en-US" sz="2000" b="1"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000" b="1"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041" marR="63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nSpc>
                          <a:spcPct val="115000"/>
                        </a:lnSpc>
                        <a:spcAft>
                          <a:spcPts val="1000"/>
                        </a:spcAft>
                        <a:tabLst>
                          <a:tab pos="602615" algn="l"/>
                        </a:tabLst>
                      </a:pPr>
                      <a:r>
                        <a:rPr lang="en-US" sz="2000" b="1"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602615" algn="l"/>
                        </a:tabLst>
                      </a:pPr>
                      <a:r>
                        <a:rPr lang="en-US" sz="2000" b="1"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000" b="1"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041" marR="63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nSpc>
                          <a:spcPct val="115000"/>
                        </a:lnSpc>
                        <a:spcAft>
                          <a:spcPts val="1000"/>
                        </a:spcAft>
                        <a:tabLst>
                          <a:tab pos="602615" algn="l"/>
                        </a:tabLst>
                      </a:pPr>
                      <a:r>
                        <a:rPr lang="en-US" sz="2000" b="1"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602615" algn="l"/>
                        </a:tabLst>
                      </a:pPr>
                      <a:r>
                        <a:rPr lang="en-US" sz="2000" b="1"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000" b="1"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3</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041" marR="63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nSpc>
                          <a:spcPct val="115000"/>
                        </a:lnSpc>
                        <a:spcAft>
                          <a:spcPts val="1000"/>
                        </a:spcAft>
                      </a:pPr>
                      <a:r>
                        <a:rPr lang="en-US" sz="2000" b="1"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602615" algn="l"/>
                        </a:tabLst>
                      </a:pPr>
                      <a:r>
                        <a:rPr lang="en-US" sz="2000" b="1"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000" b="1"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4</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041" marR="63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1364278551"/>
                  </a:ext>
                </a:extLst>
              </a:tr>
              <a:tr h="3900341">
                <a:tc>
                  <a:txBody>
                    <a:bodyPr/>
                    <a:lstStyle/>
                    <a:p>
                      <a:pPr>
                        <a:lnSpc>
                          <a:spcPct val="115000"/>
                        </a:lnSpc>
                        <a:spcAft>
                          <a:spcPts val="1000"/>
                        </a:spcAft>
                        <a:tabLst>
                          <a:tab pos="602615" algn="l"/>
                        </a:tabLst>
                      </a:pP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sự</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602615" algn="l"/>
                        </a:tabLst>
                      </a:pP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(10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041" marR="63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nSpc>
                          <a:spcPct val="115000"/>
                        </a:lnSpc>
                        <a:spcAft>
                          <a:spcPts val="1000"/>
                        </a:spcAft>
                        <a:tabLst>
                          <a:tab pos="602615" algn="l"/>
                        </a:tabLst>
                      </a:pPr>
                      <a:r>
                        <a:rPr lang="vi-VN" sz="2000">
                          <a:effectLst/>
                          <a:latin typeface="Times New Roman" panose="02020603050405020304" pitchFamily="18" charset="0"/>
                          <a:ea typeface="Times New Roman" panose="02020603050405020304" pitchFamily="18" charset="0"/>
                          <a:cs typeface="Times New Roman" panose="02020603050405020304" pitchFamily="18" charset="0"/>
                        </a:rPr>
                        <a:t>Đảm bảo đầy đủ yêu cầu về kiến thức, kĩ năng </a:t>
                      </a:r>
                      <a:r>
                        <a:rPr lang="en-US" sz="200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viết đoạn văn ghi lại cảm xúc về một bài thơ có yếu tố miêu tả, tự sự;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vi-VN" sz="2000">
                          <a:effectLst/>
                          <a:latin typeface="Times New Roman" panose="02020603050405020304" pitchFamily="18" charset="0"/>
                          <a:ea typeface="Times New Roman" panose="02020603050405020304" pitchFamily="18" charset="0"/>
                          <a:cs typeface="Times New Roman" panose="02020603050405020304" pitchFamily="18" charset="0"/>
                        </a:rPr>
                        <a:t> lời văn trong sáng, văn viết giàu cảm xúc, giàu sức thuyết phục.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(9 -10 điểm)</a:t>
                      </a:r>
                    </a:p>
                    <a:p>
                      <a:pPr>
                        <a:lnSpc>
                          <a:spcPct val="115000"/>
                        </a:lnSpc>
                        <a:spcAft>
                          <a:spcPts val="1000"/>
                        </a:spcAft>
                        <a:tabLst>
                          <a:tab pos="602615" algn="l"/>
                        </a:tabLst>
                      </a:pPr>
                      <a:r>
                        <a:rPr lang="en-US" sz="200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041" marR="63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nSpc>
                          <a:spcPct val="115000"/>
                        </a:lnSpc>
                        <a:spcAft>
                          <a:spcPts val="1000"/>
                        </a:spcAft>
                        <a:tabLst>
                          <a:tab pos="602615" algn="l"/>
                        </a:tabLst>
                      </a:pPr>
                      <a:r>
                        <a:rPr lang="en-US" sz="200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a:effectLst/>
                          <a:latin typeface="Times New Roman" panose="02020603050405020304" pitchFamily="18" charset="0"/>
                          <a:ea typeface="Times New Roman" panose="02020603050405020304" pitchFamily="18" charset="0"/>
                          <a:cs typeface="Times New Roman" panose="02020603050405020304" pitchFamily="18" charset="0"/>
                        </a:rPr>
                        <a:t>Đảm bảo yêu cầu về kiến thức, kĩ năng</a:t>
                      </a:r>
                      <a:r>
                        <a:rPr lang="en-US" sz="200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viết đoạn văn ghi lại cảm xúc về một bài thơ có yếu tố miêu tả, tự sự </a:t>
                      </a:r>
                      <a:r>
                        <a:rPr lang="vi-VN" sz="2000">
                          <a:effectLst/>
                          <a:latin typeface="Times New Roman" panose="02020603050405020304" pitchFamily="18" charset="0"/>
                          <a:ea typeface="Times New Roman" panose="02020603050405020304" pitchFamily="18" charset="0"/>
                          <a:cs typeface="Times New Roman" panose="02020603050405020304" pitchFamily="18" charset="0"/>
                        </a:rPr>
                        <a:t>nhưng còn mắc một vài lỗi diễn đạt, văn viết có cảm xúc</a:t>
                      </a: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a:effectLst/>
                          <a:latin typeface="Times New Roman" panose="02020603050405020304" pitchFamily="18" charset="0"/>
                          <a:ea typeface="Times New Roman" panose="02020603050405020304" pitchFamily="18" charset="0"/>
                          <a:cs typeface="Times New Roman" panose="02020603050405020304" pitchFamily="18" charset="0"/>
                        </a:rPr>
                        <a:t>nhưng chưa rõ ràng, sâu sắc</a:t>
                      </a:r>
                      <a:r>
                        <a:rPr lang="en-US" sz="200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(7 - 8 điểm)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041" marR="63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nSpc>
                          <a:spcPct val="115000"/>
                        </a:lnSpc>
                        <a:spcAft>
                          <a:spcPts val="1000"/>
                        </a:spcAft>
                        <a:tabLst>
                          <a:tab pos="602615" algn="l"/>
                        </a:tabLst>
                      </a:pP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ràng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nặng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xuôi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602615" algn="l"/>
                        </a:tabLst>
                      </a:pP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(5- 6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041" marR="63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nSpc>
                          <a:spcPct val="115000"/>
                        </a:lnSpc>
                        <a:spcAft>
                          <a:spcPts val="1000"/>
                        </a:spcAft>
                        <a:tabLst>
                          <a:tab pos="602615" algn="l"/>
                        </a:tabLst>
                      </a:pP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sự</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000" b="1"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5điểm)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602615" algn="l"/>
                        </a:tabLst>
                      </a:pPr>
                      <a:r>
                        <a:rPr lang="en-US" sz="2000" b="1"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041" marR="63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4202924443"/>
                  </a:ext>
                </a:extLst>
              </a:tr>
            </a:tbl>
          </a:graphicData>
        </a:graphic>
      </p:graphicFrame>
    </p:spTree>
    <p:extLst>
      <p:ext uri="{BB962C8B-B14F-4D97-AF65-F5344CB8AC3E}">
        <p14:creationId xmlns:p14="http://schemas.microsoft.com/office/powerpoint/2010/main" val="128384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2769324" y="105068"/>
            <a:ext cx="6596743" cy="1239288"/>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8534" y="1552875"/>
            <a:ext cx="2517914"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3165565" y="169673"/>
            <a:ext cx="6096000" cy="1070037"/>
          </a:xfrm>
          <a:prstGeom prst="rect">
            <a:avLst/>
          </a:prstGeom>
        </p:spPr>
        <p:txBody>
          <a:bodyPr>
            <a:spAutoFit/>
          </a:bodyPr>
          <a:lstStyle/>
          <a:p>
            <a:pPr marR="91440" algn="ctr">
              <a:lnSpc>
                <a:spcPct val="115000"/>
              </a:lnSpc>
              <a:spcAft>
                <a:spcPts val="1000"/>
              </a:spcAft>
            </a:pPr>
            <a:r>
              <a:rPr lang="da-DK" sz="2400" b="1" dirty="0">
                <a:latin typeface="Times New Roman" panose="02020603050405020304" pitchFamily="18" charset="0"/>
                <a:ea typeface="Times New Roman" panose="02020603050405020304" pitchFamily="18" charset="0"/>
                <a:cs typeface="Times New Roman" panose="02020603050405020304" pitchFamily="18" charset="0"/>
              </a:rPr>
              <a:t>HOẠT ĐỘNG LUYỆN </a:t>
            </a:r>
            <a:r>
              <a:rPr lang="da-DK" sz="2400" b="1" dirty="0" smtClean="0">
                <a:latin typeface="Times New Roman" panose="02020603050405020304" pitchFamily="18" charset="0"/>
                <a:ea typeface="Times New Roman" panose="02020603050405020304" pitchFamily="18" charset="0"/>
                <a:cs typeface="Times New Roman" panose="02020603050405020304" pitchFamily="18" charset="0"/>
              </a:rPr>
              <a:t>TẬP:</a:t>
            </a:r>
          </a:p>
          <a:p>
            <a:pPr marR="91440" algn="ctr">
              <a:lnSpc>
                <a:spcPct val="115000"/>
              </a:lnSpc>
              <a:spcAft>
                <a:spcPts val="1000"/>
              </a:spcAft>
            </a:pPr>
            <a:r>
              <a:rPr lang="da-DK"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da-DK" sz="2400" b="1" dirty="0">
                <a:latin typeface="Times New Roman" panose="02020603050405020304" pitchFamily="18" charset="0"/>
                <a:ea typeface="Times New Roman" panose="02020603050405020304" pitchFamily="18" charset="0"/>
                <a:cs typeface="Times New Roman" panose="02020603050405020304" pitchFamily="18" charset="0"/>
              </a:rPr>
              <a:t>LUYỆN ĐỀ TỔNG HỢP CẢ BÀI HỌC 7</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616516" y="1627663"/>
            <a:ext cx="1699504" cy="517065"/>
          </a:xfrm>
          <a:prstGeom prst="rect">
            <a:avLst/>
          </a:prstGeom>
        </p:spPr>
        <p:txBody>
          <a:bodyPr wrap="none">
            <a:spAutoFit/>
          </a:bodyPr>
          <a:lstStyle/>
          <a:p>
            <a:pPr marL="457200" algn="ctr">
              <a:lnSpc>
                <a:spcPct val="115000"/>
              </a:lnSpc>
              <a:spcAft>
                <a:spcPts val="1000"/>
              </a:spcAft>
            </a:pPr>
            <a:r>
              <a:rPr lang="en-US" sz="24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BÀI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22514" y="2420147"/>
            <a:ext cx="11220994" cy="4437852"/>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7" name="Rectangle 6"/>
          <p:cNvSpPr/>
          <p:nvPr/>
        </p:nvSpPr>
        <p:spPr>
          <a:xfrm>
            <a:off x="1036160" y="2420147"/>
            <a:ext cx="3767378" cy="517065"/>
          </a:xfrm>
          <a:prstGeom prst="rect">
            <a:avLst/>
          </a:prstGeom>
        </p:spPr>
        <p:txBody>
          <a:bodyPr wrap="none">
            <a:spAutoFit/>
          </a:bodyPr>
          <a:lstStyle/>
          <a:p>
            <a:pPr>
              <a:lnSpc>
                <a:spcPct val="115000"/>
              </a:lnSpc>
              <a:spcAft>
                <a:spcPts val="1000"/>
              </a:spcAf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I.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(5.0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p:cNvSpPr/>
          <p:nvPr/>
        </p:nvSpPr>
        <p:spPr>
          <a:xfrm>
            <a:off x="1901310" y="2943082"/>
            <a:ext cx="9592493" cy="3914918"/>
          </a:xfrm>
          <a:prstGeom prst="rect">
            <a:avLst/>
          </a:prstGeom>
        </p:spPr>
        <p:txBody>
          <a:bodyPr wrap="square">
            <a:spAutoFit/>
          </a:bodyPr>
          <a:lstStyle/>
          <a:p>
            <a:pPr>
              <a:lnSpc>
                <a:spcPct val="115000"/>
              </a:lnSpc>
              <a:spcAft>
                <a:spcPts val="1000"/>
              </a:spcAf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Chị</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lúa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phất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phơ</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bím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tóc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cậu</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tre</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bá</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vai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thầm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Đàn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cò</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áo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Khiêng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chăn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mây</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Bác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đạp</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xe</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đỉnh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núi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Trần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Đăng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Khoa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231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P spid="7" grpId="0"/>
      <p:bldP spid="8" grpId="0"/>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384663"/>
            <a:ext cx="11226730" cy="4271554"/>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750423" y="1959182"/>
            <a:ext cx="10863943" cy="3578416"/>
          </a:xfrm>
          <a:prstGeom prst="rect">
            <a:avLst/>
          </a:prstGeom>
        </p:spPr>
        <p:txBody>
          <a:bodyPr wrap="square">
            <a:spAutoFit/>
          </a:bodyPr>
          <a:lstStyle/>
          <a:p>
            <a:pPr>
              <a:lnSpc>
                <a:spcPct val="115000"/>
              </a:lnSpc>
              <a:spcAft>
                <a:spcPts val="1000"/>
              </a:spcAf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hoá</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5.</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(5-7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bức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91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54479" y="1515290"/>
            <a:ext cx="11109164" cy="3331029"/>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761999" y="2165468"/>
            <a:ext cx="4616970" cy="587853"/>
          </a:xfrm>
          <a:prstGeom prst="rect">
            <a:avLst/>
          </a:prstGeom>
        </p:spPr>
        <p:txBody>
          <a:bodyPr wrap="none">
            <a:spAutoFit/>
          </a:bodyPr>
          <a:lstStyle/>
          <a:p>
            <a:pPr fontAlgn="base">
              <a:lnSpc>
                <a:spcPct val="115000"/>
              </a:lnSpc>
              <a:spcAft>
                <a:spcPts val="1000"/>
              </a:spcAft>
            </a:pPr>
            <a:r>
              <a:rPr lang="vi-VN" sz="28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Phần </a:t>
            </a:r>
            <a:r>
              <a:rPr lang="vi-VN" sz="2800" b="1" u="sng"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II. </a:t>
            </a:r>
            <a:r>
              <a:rPr lang="vi-VN" sz="28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 văn (</a:t>
            </a:r>
            <a:r>
              <a:rPr lang="en-US" sz="28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5,0 </a:t>
            </a:r>
            <a:r>
              <a:rPr lang="vi-VN" sz="28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điểm)</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892626" y="3133355"/>
            <a:ext cx="10432869" cy="954107"/>
          </a:xfrm>
          <a:prstGeom prst="rect">
            <a:avLst/>
          </a:prstGeom>
        </p:spPr>
        <p:txBody>
          <a:bodyPr wrap="square">
            <a:spAutoFit/>
          </a:bodyPr>
          <a:lstStyle/>
          <a:p>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MS Mincho"/>
              </a:rPr>
              <a:t>Viết</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bài</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văn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trình</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bày</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suy</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nghĩ</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của</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em</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về</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vai</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trò</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của</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thiên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nhiên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đối</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với</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cuộc</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sống</a:t>
            </a:r>
            <a:r>
              <a:rPr lang="en-US" sz="2800" dirty="0">
                <a:solidFill>
                  <a:srgbClr val="0D0D0D"/>
                </a:solidFill>
                <a:latin typeface="Times New Roman" panose="02020603050405020304" pitchFamily="18" charset="0"/>
                <a:ea typeface="MS Mincho"/>
              </a:rPr>
              <a:t> con </a:t>
            </a:r>
            <a:r>
              <a:rPr lang="en-US" sz="2800" dirty="0" err="1">
                <a:solidFill>
                  <a:srgbClr val="0D0D0D"/>
                </a:solidFill>
                <a:latin typeface="Times New Roman" panose="02020603050405020304" pitchFamily="18" charset="0"/>
                <a:ea typeface="MS Mincho"/>
              </a:rPr>
              <a:t>người</a:t>
            </a:r>
            <a:r>
              <a:rPr lang="en-US" sz="2800" dirty="0">
                <a:solidFill>
                  <a:srgbClr val="0D0D0D"/>
                </a:solidFill>
                <a:latin typeface="Times New Roman" panose="02020603050405020304" pitchFamily="18" charset="0"/>
                <a:ea typeface="MS Mincho"/>
              </a:rPr>
              <a:t>.</a:t>
            </a:r>
            <a:endParaRPr lang="en-US" sz="2800" dirty="0"/>
          </a:p>
        </p:txBody>
      </p:sp>
    </p:spTree>
    <p:extLst>
      <p:ext uri="{BB962C8B-B14F-4D97-AF65-F5344CB8AC3E}">
        <p14:creationId xmlns:p14="http://schemas.microsoft.com/office/powerpoint/2010/main" val="153274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4591065" y="497028"/>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5248620" y="537394"/>
            <a:ext cx="2217275" cy="548099"/>
          </a:xfrm>
          <a:prstGeom prst="rect">
            <a:avLst/>
          </a:prstGeom>
        </p:spPr>
        <p:txBody>
          <a:bodyPr wrap="none">
            <a:spAutoFit/>
          </a:bodyPr>
          <a:lstStyle/>
          <a:p>
            <a:pPr algn="ctr">
              <a:lnSpc>
                <a:spcPct val="115000"/>
              </a:lnSpc>
            </a:pPr>
            <a:r>
              <a:rPr lang="en-US" sz="2800" b="1" dirty="0">
                <a:solidFill>
                  <a:srgbClr val="FF0000"/>
                </a:solidFill>
                <a:latin typeface="Times New Roman" panose="02020603050405020304" pitchFamily="18" charset="0"/>
                <a:ea typeface="Times New Roman" panose="02020603050405020304" pitchFamily="18" charset="0"/>
              </a:rPr>
              <a:t>BIỂU ĐIỂM </a:t>
            </a:r>
            <a:endParaRPr lang="en-US" sz="2800" dirty="0">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89268725"/>
              </p:ext>
            </p:extLst>
          </p:nvPr>
        </p:nvGraphicFramePr>
        <p:xfrm>
          <a:off x="758374" y="1776550"/>
          <a:ext cx="10985863" cy="4306824"/>
        </p:xfrm>
        <a:graphic>
          <a:graphicData uri="http://schemas.openxmlformats.org/drawingml/2006/table">
            <a:tbl>
              <a:tblPr firstRow="1" firstCol="1" lastRow="1" lastCol="1" bandRow="1" bandCol="1">
                <a:tableStyleId>{5940675A-B579-460E-94D1-54222C63F5DA}</a:tableStyleId>
              </a:tblPr>
              <a:tblGrid>
                <a:gridCol w="997127">
                  <a:extLst>
                    <a:ext uri="{9D8B030D-6E8A-4147-A177-3AD203B41FA5}">
                      <a16:colId xmlns:a16="http://schemas.microsoft.com/office/drawing/2014/main" xmlns="" val="3306734063"/>
                    </a:ext>
                  </a:extLst>
                </a:gridCol>
                <a:gridCol w="307580">
                  <a:extLst>
                    <a:ext uri="{9D8B030D-6E8A-4147-A177-3AD203B41FA5}">
                      <a16:colId xmlns:a16="http://schemas.microsoft.com/office/drawing/2014/main" xmlns="" val="958829113"/>
                    </a:ext>
                  </a:extLst>
                </a:gridCol>
                <a:gridCol w="7395645">
                  <a:extLst>
                    <a:ext uri="{9D8B030D-6E8A-4147-A177-3AD203B41FA5}">
                      <a16:colId xmlns:a16="http://schemas.microsoft.com/office/drawing/2014/main" xmlns="" val="106255700"/>
                    </a:ext>
                  </a:extLst>
                </a:gridCol>
                <a:gridCol w="2285511">
                  <a:extLst>
                    <a:ext uri="{9D8B030D-6E8A-4147-A177-3AD203B41FA5}">
                      <a16:colId xmlns:a16="http://schemas.microsoft.com/office/drawing/2014/main" xmlns="" val="2009372267"/>
                    </a:ext>
                  </a:extLst>
                </a:gridCol>
              </a:tblGrid>
              <a:tr h="387686">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Câu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gridSpan="2">
                  <a:txBody>
                    <a:bodyPr/>
                    <a:lstStyle/>
                    <a:p>
                      <a:pPr>
                        <a:lnSpc>
                          <a:spcPct val="115000"/>
                        </a:lnSpc>
                        <a:spcAft>
                          <a:spcPts val="10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hMerge="1">
                  <a:txBody>
                    <a:bodyPr/>
                    <a:lstStyle/>
                    <a:p>
                      <a:endParaRPr lang="en-US"/>
                    </a:p>
                  </a:txBody>
                  <a:tcPr/>
                </a:tc>
                <a:tc>
                  <a:txBody>
                    <a:bodyPr/>
                    <a:lstStyle/>
                    <a:p>
                      <a:pPr algn="ctr">
                        <a:lnSpc>
                          <a:spcPct val="115000"/>
                        </a:lnSpc>
                        <a:spcAft>
                          <a:spcPts val="1000"/>
                        </a:spcAft>
                      </a:pPr>
                      <a:r>
                        <a:rPr lang="en-US" sz="2800" dirty="0" err="1">
                          <a:effectLst/>
                          <a:latin typeface="Times New Roman" panose="02020603050405020304" pitchFamily="18" charset="0"/>
                          <a:cs typeface="Times New Roman" panose="02020603050405020304" pitchFamily="18" charset="0"/>
                        </a:rPr>
                        <a:t>Điểm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3880654339"/>
                  </a:ext>
                </a:extLst>
              </a:tr>
              <a:tr h="387686">
                <a:tc gridSpan="4">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I. Đọc hiểu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928870408"/>
                  </a:ext>
                </a:extLst>
              </a:tr>
              <a:tr h="1016561">
                <a:tc gridSpan="2">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a:t>
                      </a:r>
                    </a:p>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hMerge="1">
                  <a:txBody>
                    <a:bodyPr/>
                    <a:lstStyle/>
                    <a:p>
                      <a:endParaRPr lang="en-US"/>
                    </a:p>
                  </a:txBody>
                  <a:tcP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Đoạn thơ trên được viết theo thể thơ tự do.</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0.5 đ</a:t>
                      </a:r>
                    </a:p>
                    <a:p>
                      <a:pPr>
                        <a:lnSpc>
                          <a:spcPct val="115000"/>
                        </a:lnSpc>
                        <a:spcAft>
                          <a:spcPts val="10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1395063180"/>
                  </a:ext>
                </a:extLst>
              </a:tr>
              <a:tr h="1016561">
                <a:tc gridSpan="2">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2</a:t>
                      </a:r>
                    </a:p>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hMerge="1">
                  <a:txBody>
                    <a:bodyPr/>
                    <a:lstStyle/>
                    <a:p>
                      <a:endParaRPr lang="en-US"/>
                    </a:p>
                  </a:txBody>
                  <a:tcP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Các sự vật: ruộng lúa xanh non; những chị lúa; những cậu tre, đàn cò trắng, cô gió, bác mặt trời.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0.5 đ</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1735366548"/>
                  </a:ext>
                </a:extLst>
              </a:tr>
              <a:tr h="1016561">
                <a:tc gridSpan="2">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3</a:t>
                      </a:r>
                    </a:p>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hMerge="1">
                  <a:txBody>
                    <a:bodyPr/>
                    <a:lstStyle/>
                    <a:p>
                      <a:endParaRPr lang="en-US"/>
                    </a:p>
                  </a:txBody>
                  <a:tcPr/>
                </a:tc>
                <a:tc>
                  <a:txBody>
                    <a:bodyPr/>
                    <a:lstStyle/>
                    <a:p>
                      <a:pPr>
                        <a:lnSpc>
                          <a:spcPct val="115000"/>
                        </a:lnSpc>
                        <a:spcAft>
                          <a:spcPts val="0"/>
                        </a:spcAft>
                      </a:pPr>
                      <a:r>
                        <a:rPr lang="en-US" sz="2800" dirty="0" err="1">
                          <a:effectLst/>
                          <a:latin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miêu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tranh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đồng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quê</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1000"/>
                        </a:spcAft>
                      </a:pPr>
                      <a:r>
                        <a:rPr lang="en-US" sz="2800" dirty="0">
                          <a:effectLst/>
                          <a:latin typeface="Times New Roman" panose="02020603050405020304" pitchFamily="18" charset="0"/>
                          <a:cs typeface="Times New Roman" panose="02020603050405020304" pitchFamily="18" charset="0"/>
                        </a:rPr>
                        <a:t>1.0 đ</a:t>
                      </a:r>
                    </a:p>
                    <a:p>
                      <a:pPr>
                        <a:lnSpc>
                          <a:spcPct val="115000"/>
                        </a:lnSpc>
                        <a:spcAft>
                          <a:spcPts val="10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2870993584"/>
                  </a:ext>
                </a:extLst>
              </a:tr>
            </a:tbl>
          </a:graphicData>
        </a:graphic>
      </p:graphicFrame>
    </p:spTree>
    <p:extLst>
      <p:ext uri="{BB962C8B-B14F-4D97-AF65-F5344CB8AC3E}">
        <p14:creationId xmlns:p14="http://schemas.microsoft.com/office/powerpoint/2010/main" val="193986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44603638"/>
              </p:ext>
            </p:extLst>
          </p:nvPr>
        </p:nvGraphicFramePr>
        <p:xfrm>
          <a:off x="378823" y="501556"/>
          <a:ext cx="11469189" cy="6257109"/>
        </p:xfrm>
        <a:graphic>
          <a:graphicData uri="http://schemas.openxmlformats.org/drawingml/2006/table">
            <a:tbl>
              <a:tblPr firstRow="1" firstCol="1" lastRow="1" lastCol="1" bandRow="1" bandCol="1">
                <a:tableStyleId>{5940675A-B579-460E-94D1-54222C63F5DA}</a:tableStyleId>
              </a:tblPr>
              <a:tblGrid>
                <a:gridCol w="1018903">
                  <a:extLst>
                    <a:ext uri="{9D8B030D-6E8A-4147-A177-3AD203B41FA5}">
                      <a16:colId xmlns:a16="http://schemas.microsoft.com/office/drawing/2014/main" xmlns="" val="3088673183"/>
                    </a:ext>
                  </a:extLst>
                </a:gridCol>
                <a:gridCol w="9901646">
                  <a:extLst>
                    <a:ext uri="{9D8B030D-6E8A-4147-A177-3AD203B41FA5}">
                      <a16:colId xmlns:a16="http://schemas.microsoft.com/office/drawing/2014/main" xmlns="" val="1620063709"/>
                    </a:ext>
                  </a:extLst>
                </a:gridCol>
                <a:gridCol w="548640">
                  <a:extLst>
                    <a:ext uri="{9D8B030D-6E8A-4147-A177-3AD203B41FA5}">
                      <a16:colId xmlns:a16="http://schemas.microsoft.com/office/drawing/2014/main" xmlns="" val="1115360570"/>
                    </a:ext>
                  </a:extLst>
                </a:gridCol>
              </a:tblGrid>
              <a:tr h="478930">
                <a:tc>
                  <a:txBody>
                    <a:bodyPr/>
                    <a:lstStyle/>
                    <a:p>
                      <a:pPr algn="ctr">
                        <a:lnSpc>
                          <a:spcPct val="115000"/>
                        </a:lnSpc>
                        <a:spcAft>
                          <a:spcPts val="1000"/>
                        </a:spcAft>
                      </a:pPr>
                      <a:r>
                        <a:rPr lang="en-US" sz="2400" dirty="0" err="1">
                          <a:effectLst/>
                          <a:latin typeface="Times New Roman" panose="02020603050405020304" pitchFamily="18" charset="0"/>
                          <a:cs typeface="Times New Roman" panose="02020603050405020304" pitchFamily="18" charset="0"/>
                        </a:rPr>
                        <a:t>Câu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15000"/>
                        </a:lnSpc>
                        <a:spcAft>
                          <a:spcPts val="100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Yêu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cầu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endParaRPr lang="en-US"/>
                    </a:p>
                  </a:txBody>
                  <a:tcPr>
                    <a:solidFill>
                      <a:schemeClr val="accent6">
                        <a:lumMod val="40000"/>
                        <a:lumOff val="60000"/>
                      </a:schemeClr>
                    </a:solidFill>
                  </a:tcPr>
                </a:tc>
                <a:extLst>
                  <a:ext uri="{0D108BD9-81ED-4DB2-BD59-A6C34878D82A}">
                    <a16:rowId xmlns:a16="http://schemas.microsoft.com/office/drawing/2014/main" xmlns="" val="2941642593"/>
                  </a:ext>
                </a:extLst>
              </a:tr>
              <a:tr h="420498">
                <a:tc gridSpan="3">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I. Đọc hiểu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84633805"/>
                  </a:ext>
                </a:extLst>
              </a:tr>
              <a:tr h="5357555">
                <a:tc>
                  <a:txBody>
                    <a:bodyPr/>
                    <a:lstStyle/>
                    <a:p>
                      <a:pPr algn="ctr">
                        <a:lnSpc>
                          <a:spcPct val="115000"/>
                        </a:lnSpc>
                        <a:spcAft>
                          <a:spcPts val="1000"/>
                        </a:spcAft>
                      </a:pPr>
                      <a:r>
                        <a:rPr lang="en-US" sz="2400" dirty="0">
                          <a:effectLst/>
                          <a:latin typeface="Times New Roman" panose="02020603050405020304" pitchFamily="18" charset="0"/>
                          <a:cs typeface="Times New Roman" panose="02020603050405020304" pitchFamily="18" charset="0"/>
                        </a:rPr>
                        <a:t>4</a:t>
                      </a:r>
                    </a:p>
                    <a:p>
                      <a:pPr algn="ctr">
                        <a:lnSpc>
                          <a:spcPct val="115000"/>
                        </a:lnSpc>
                        <a:spcAft>
                          <a:spcPts val="100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hóa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chị</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lúa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bím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tóc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cậu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tre</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vai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nhau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thì</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thầm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đứng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đàn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cò</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khiêng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mây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mặt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đạp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xe</a:t>
                      </a:r>
                      <a:r>
                        <a:rPr lang="en-US" sz="2400" dirty="0">
                          <a:effectLst/>
                          <a:latin typeface="Times New Roman" panose="02020603050405020304" pitchFamily="18" charset="0"/>
                          <a:cs typeface="Times New Roman" panose="02020603050405020304" pitchFamily="18" charset="0"/>
                        </a:rPr>
                        <a:t>".</a:t>
                      </a:r>
                    </a:p>
                    <a:p>
                      <a:pP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hoá</a:t>
                      </a:r>
                      <a:r>
                        <a:rPr lang="en-US" sz="2400" dirty="0">
                          <a:effectLst/>
                          <a:latin typeface="Times New Roman" panose="02020603050405020304" pitchFamily="18" charset="0"/>
                          <a:cs typeface="Times New Roman" panose="02020603050405020304" pitchFamily="18" charset="0"/>
                        </a:rPr>
                        <a:t>: 0.25 </a:t>
                      </a:r>
                      <a:r>
                        <a:rPr lang="en-US" sz="2400" dirty="0" err="1">
                          <a:effectLst/>
                          <a:latin typeface="Times New Roman" panose="02020603050405020304" pitchFamily="18" charset="0"/>
                          <a:cs typeface="Times New Roman" panose="02020603050405020304" pitchFamily="18" charset="0"/>
                        </a:rPr>
                        <a:t>điểm</a:t>
                      </a:r>
                      <a:endParaRPr lang="en-US" sz="2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cs typeface="Times New Roman" panose="02020603050405020304" pitchFamily="18" charset="0"/>
                        </a:rPr>
                        <a:t>:</a:t>
                      </a:r>
                    </a:p>
                    <a:p>
                      <a:pP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trở</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hồn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chị</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lúa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điệu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cậu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tre</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đàn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cò</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mặt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mẫn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đồng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quê</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tươi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đẹp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đẽ</a:t>
                      </a:r>
                      <a:r>
                        <a:rPr lang="en-US" sz="2400" dirty="0">
                          <a:effectLst/>
                          <a:latin typeface="Times New Roman" panose="02020603050405020304" pitchFamily="18" charset="0"/>
                          <a:cs typeface="Times New Roman" panose="02020603050405020304" pitchFamily="18" charset="0"/>
                        </a:rPr>
                        <a:t>.</a:t>
                      </a:r>
                    </a:p>
                    <a:p>
                      <a:pP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nhìn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hồn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nghịch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vui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tươi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viết</a:t>
                      </a:r>
                      <a:r>
                        <a:rPr lang="en-US" sz="2400" dirty="0">
                          <a:effectLst/>
                          <a:latin typeface="Times New Roman" panose="02020603050405020304" pitchFamily="18" charset="0"/>
                          <a:cs typeface="Times New Roman" panose="02020603050405020304" pitchFamily="18" charset="0"/>
                        </a:rPr>
                        <a:t>.</a:t>
                      </a:r>
                    </a:p>
                    <a:p>
                      <a:pP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giàu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gợi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cảm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hơn</a:t>
                      </a:r>
                      <a:r>
                        <a:rPr lang="en-US" sz="2400" dirty="0">
                          <a:effectLst/>
                          <a:latin typeface="Times New Roman" panose="02020603050405020304" pitchFamily="18" charset="0"/>
                          <a:cs typeface="Times New Roman" panose="02020603050405020304" pitchFamily="18" charset="0"/>
                        </a:rPr>
                        <a:t>.</a:t>
                      </a:r>
                    </a:p>
                    <a:p>
                      <a:pPr>
                        <a:lnSpc>
                          <a:spcPct val="115000"/>
                        </a:lnSpc>
                        <a:spcAft>
                          <a:spcPts val="1000"/>
                        </a:spcAft>
                      </a:pPr>
                      <a:r>
                        <a:rPr lang="en-US" sz="2400" dirty="0" err="1">
                          <a:effectLst/>
                          <a:latin typeface="Times New Roman" panose="02020603050405020304" pitchFamily="18" charset="0"/>
                          <a:cs typeface="Times New Roman" panose="02020603050405020304" pitchFamily="18" charset="0"/>
                        </a:rPr>
                        <a:t>Đủ</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cả</a:t>
                      </a:r>
                      <a:r>
                        <a:rPr lang="en-US" sz="2400" dirty="0">
                          <a:effectLst/>
                          <a:latin typeface="Times New Roman" panose="02020603050405020304" pitchFamily="18" charset="0"/>
                          <a:cs typeface="Times New Roman" panose="02020603050405020304" pitchFamily="18" charset="0"/>
                        </a:rPr>
                        <a:t> 3 ý: 0,75 đ</a:t>
                      </a:r>
                    </a:p>
                    <a:p>
                      <a:pPr>
                        <a:lnSpc>
                          <a:spcPct val="115000"/>
                        </a:lnSpc>
                        <a:spcAft>
                          <a:spcPts val="1000"/>
                        </a:spcAft>
                      </a:pPr>
                      <a:r>
                        <a:rPr lang="en-US" sz="2400" dirty="0" err="1">
                          <a:effectLst/>
                          <a:latin typeface="Times New Roman" panose="02020603050405020304" pitchFamily="18" charset="0"/>
                          <a:cs typeface="Times New Roman" panose="02020603050405020304" pitchFamily="18" charset="0"/>
                        </a:rPr>
                        <a:t>Đúng</a:t>
                      </a:r>
                      <a:r>
                        <a:rPr lang="en-US" sz="2400" dirty="0">
                          <a:effectLst/>
                          <a:latin typeface="Times New Roman" panose="02020603050405020304" pitchFamily="18" charset="0"/>
                          <a:cs typeface="Times New Roman" panose="02020603050405020304" pitchFamily="18" charset="0"/>
                        </a:rPr>
                        <a:t> 1 ý: 0,25 đ</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endParaRPr lang="en-US" dirty="0"/>
                    </a:p>
                  </a:txBody>
                  <a:tcPr>
                    <a:solidFill>
                      <a:schemeClr val="accent6">
                        <a:lumMod val="40000"/>
                        <a:lumOff val="60000"/>
                      </a:schemeClr>
                    </a:solidFill>
                  </a:tcPr>
                </a:tc>
                <a:extLst>
                  <a:ext uri="{0D108BD9-81ED-4DB2-BD59-A6C34878D82A}">
                    <a16:rowId xmlns:a16="http://schemas.microsoft.com/office/drawing/2014/main" xmlns="" val="1038460440"/>
                  </a:ext>
                </a:extLst>
              </a:tr>
            </a:tbl>
          </a:graphicData>
        </a:graphic>
      </p:graphicFrame>
    </p:spTree>
    <p:extLst>
      <p:ext uri="{BB962C8B-B14F-4D97-AF65-F5344CB8AC3E}">
        <p14:creationId xmlns:p14="http://schemas.microsoft.com/office/powerpoint/2010/main" val="99766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4858355"/>
              </p:ext>
            </p:extLst>
          </p:nvPr>
        </p:nvGraphicFramePr>
        <p:xfrm>
          <a:off x="744583" y="1698173"/>
          <a:ext cx="10816045" cy="4367648"/>
        </p:xfrm>
        <a:graphic>
          <a:graphicData uri="http://schemas.openxmlformats.org/drawingml/2006/table">
            <a:tbl>
              <a:tblPr firstRow="1" firstCol="1" lastRow="1" lastCol="1" bandRow="1" bandCol="1">
                <a:tableStyleId>{5940675A-B579-460E-94D1-54222C63F5DA}</a:tableStyleId>
              </a:tblPr>
              <a:tblGrid>
                <a:gridCol w="1284538">
                  <a:extLst>
                    <a:ext uri="{9D8B030D-6E8A-4147-A177-3AD203B41FA5}">
                      <a16:colId xmlns:a16="http://schemas.microsoft.com/office/drawing/2014/main" xmlns="" val="3148843038"/>
                    </a:ext>
                  </a:extLst>
                </a:gridCol>
                <a:gridCol w="7281324">
                  <a:extLst>
                    <a:ext uri="{9D8B030D-6E8A-4147-A177-3AD203B41FA5}">
                      <a16:colId xmlns:a16="http://schemas.microsoft.com/office/drawing/2014/main" xmlns="" val="3481708827"/>
                    </a:ext>
                  </a:extLst>
                </a:gridCol>
                <a:gridCol w="2250183">
                  <a:extLst>
                    <a:ext uri="{9D8B030D-6E8A-4147-A177-3AD203B41FA5}">
                      <a16:colId xmlns:a16="http://schemas.microsoft.com/office/drawing/2014/main" xmlns="" val="2363253609"/>
                    </a:ext>
                  </a:extLst>
                </a:gridCol>
              </a:tblGrid>
              <a:tr h="425053">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Câu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15000"/>
                        </a:lnSpc>
                        <a:spcAft>
                          <a:spcPts val="10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Điểm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2453837241"/>
                  </a:ext>
                </a:extLst>
              </a:tr>
              <a:tr h="425053">
                <a:tc gridSpan="3">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I. Đọc hiểu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664650156"/>
                  </a:ext>
                </a:extLst>
              </a:tr>
              <a:tr h="3386192">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5</a:t>
                      </a:r>
                    </a:p>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 Đảm bảo hình thức đoạn văn, không sai lỗi chính tả, ngữ pháp.</a:t>
                      </a:r>
                    </a:p>
                    <a:p>
                      <a:pPr>
                        <a:lnSpc>
                          <a:spcPct val="115000"/>
                        </a:lnSpc>
                        <a:spcAft>
                          <a:spcPts val="1000"/>
                        </a:spcAft>
                      </a:pPr>
                      <a:r>
                        <a:rPr lang="en-US" sz="2800">
                          <a:effectLst/>
                          <a:latin typeface="Times New Roman" panose="02020603050405020304" pitchFamily="18" charset="0"/>
                          <a:cs typeface="Times New Roman" panose="02020603050405020304" pitchFamily="18" charset="0"/>
                        </a:rPr>
                        <a:t>- Nội dung: Bức tranh làng quê trong cảm nhận của nhà thơ hiện lên thật trong sáng, bình yên nhưng cũng sống động biết mấy. Tất cả đều rất hồn nhiên, đáng yêu và cùng đầy ấn tượng.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1000"/>
                        </a:spcAft>
                      </a:pPr>
                      <a:r>
                        <a:rPr lang="en-US" sz="2800" dirty="0">
                          <a:effectLst/>
                          <a:latin typeface="Times New Roman" panose="02020603050405020304" pitchFamily="18" charset="0"/>
                          <a:cs typeface="Times New Roman" panose="02020603050405020304" pitchFamily="18" charset="0"/>
                        </a:rPr>
                        <a:t>2.0 đ</a:t>
                      </a:r>
                    </a:p>
                    <a:p>
                      <a:pPr>
                        <a:lnSpc>
                          <a:spcPct val="115000"/>
                        </a:lnSpc>
                        <a:spcAft>
                          <a:spcPts val="10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2841450634"/>
                  </a:ext>
                </a:extLst>
              </a:tr>
            </a:tbl>
          </a:graphicData>
        </a:graphic>
      </p:graphicFrame>
    </p:spTree>
    <p:extLst>
      <p:ext uri="{BB962C8B-B14F-4D97-AF65-F5344CB8AC3E}">
        <p14:creationId xmlns:p14="http://schemas.microsoft.com/office/powerpoint/2010/main" val="64586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68747433"/>
              </p:ext>
            </p:extLst>
          </p:nvPr>
        </p:nvGraphicFramePr>
        <p:xfrm>
          <a:off x="600890" y="1907179"/>
          <a:ext cx="11090366" cy="4416552"/>
        </p:xfrm>
        <a:graphic>
          <a:graphicData uri="http://schemas.openxmlformats.org/drawingml/2006/table">
            <a:tbl>
              <a:tblPr firstRow="1" firstCol="1" lastRow="1" lastCol="1" bandRow="1" bandCol="1">
                <a:tableStyleId>{5940675A-B579-460E-94D1-54222C63F5DA}</a:tableStyleId>
              </a:tblPr>
              <a:tblGrid>
                <a:gridCol w="2599510">
                  <a:extLst>
                    <a:ext uri="{9D8B030D-6E8A-4147-A177-3AD203B41FA5}">
                      <a16:colId xmlns:a16="http://schemas.microsoft.com/office/drawing/2014/main" xmlns="" val="375936752"/>
                    </a:ext>
                  </a:extLst>
                </a:gridCol>
                <a:gridCol w="7023180">
                  <a:extLst>
                    <a:ext uri="{9D8B030D-6E8A-4147-A177-3AD203B41FA5}">
                      <a16:colId xmlns:a16="http://schemas.microsoft.com/office/drawing/2014/main" xmlns="" val="2526257518"/>
                    </a:ext>
                  </a:extLst>
                </a:gridCol>
                <a:gridCol w="1467676">
                  <a:extLst>
                    <a:ext uri="{9D8B030D-6E8A-4147-A177-3AD203B41FA5}">
                      <a16:colId xmlns:a16="http://schemas.microsoft.com/office/drawing/2014/main" xmlns="" val="4052049047"/>
                    </a:ext>
                  </a:extLst>
                </a:gridCol>
              </a:tblGrid>
              <a:tr h="448616">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Câu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15000"/>
                        </a:lnSpc>
                        <a:spcAft>
                          <a:spcPts val="10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Điểm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1802449104"/>
                  </a:ext>
                </a:extLst>
              </a:tr>
              <a:tr h="2366677">
                <a:tc rowSpan="2">
                  <a:txBody>
                    <a:bodyPr/>
                    <a:lstStyle/>
                    <a:p>
                      <a:pPr algn="ctr">
                        <a:lnSpc>
                          <a:spcPct val="115000"/>
                        </a:lnSpc>
                        <a:spcAft>
                          <a:spcPts val="1000"/>
                        </a:spcAft>
                      </a:pPr>
                      <a:r>
                        <a:rPr lang="en-US" sz="2800" dirty="0" err="1">
                          <a:effectLst/>
                          <a:latin typeface="Times New Roman" panose="02020603050405020304" pitchFamily="18" charset="0"/>
                          <a:cs typeface="Times New Roman" panose="02020603050405020304" pitchFamily="18" charset="0"/>
                        </a:rPr>
                        <a:t>Phần</a:t>
                      </a:r>
                      <a:r>
                        <a:rPr lang="en-US" sz="2800" dirty="0">
                          <a:effectLst/>
                          <a:latin typeface="Times New Roman" panose="02020603050405020304" pitchFamily="18" charset="0"/>
                          <a:cs typeface="Times New Roman" panose="02020603050405020304" pitchFamily="18" charset="0"/>
                        </a:rPr>
                        <a:t> II. </a:t>
                      </a: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lập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bản</a:t>
                      </a:r>
                      <a:endParaRPr lang="en-US" sz="2800" dirty="0">
                        <a:effectLst/>
                        <a:latin typeface="Times New Roman" panose="02020603050405020304" pitchFamily="18" charset="0"/>
                        <a:cs typeface="Times New Roman" panose="02020603050405020304" pitchFamily="18" charset="0"/>
                      </a:endParaRPr>
                    </a:p>
                    <a:p>
                      <a:pPr algn="ctr">
                        <a:lnSpc>
                          <a:spcPct val="115000"/>
                        </a:lnSpc>
                        <a:spcAft>
                          <a:spcPts val="10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a. Đảm bảo cấu trúc của một bài văn nghị luận xã hội:  Có đầy đủ các phần: Mở bài, Thân bài, Kết bài. Mở bài giới thiệu được vấn đề; Thân bài trình bày làm rõ vấn đề; Kết bài khẳng định lại vấn đề, rút ra bài học cho bản thân.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0.5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2917730168"/>
                  </a:ext>
                </a:extLst>
              </a:tr>
              <a:tr h="1407647">
                <a:tc vMerge="1">
                  <a:txBody>
                    <a:bodyPr/>
                    <a:lstStyle/>
                    <a:p>
                      <a:endParaRPr lang="en-US"/>
                    </a:p>
                  </a:txBody>
                  <a:tcPr/>
                </a:tc>
                <a:tc>
                  <a:txBody>
                    <a:bodyPr/>
                    <a:lstStyle/>
                    <a:p>
                      <a:pPr algn="just">
                        <a:lnSpc>
                          <a:spcPct val="115000"/>
                        </a:lnSpc>
                        <a:spcAft>
                          <a:spcPts val="1000"/>
                        </a:spcAft>
                      </a:pPr>
                      <a:r>
                        <a:rPr lang="en-US" sz="2800" dirty="0">
                          <a:effectLst/>
                          <a:latin typeface="Times New Roman" panose="02020603050405020304" pitchFamily="18" charset="0"/>
                          <a:cs typeface="Times New Roman" panose="02020603050405020304" pitchFamily="18" charset="0"/>
                        </a:rPr>
                        <a:t>b. </a:t>
                      </a:r>
                      <a:r>
                        <a:rPr lang="en-US" sz="2800" dirty="0" err="1">
                          <a:effectLst/>
                          <a:latin typeface="Times New Roman" panose="02020603050405020304" pitchFamily="18" charset="0"/>
                          <a:cs typeface="Times New Roman" panose="02020603050405020304" pitchFamily="18" charset="0"/>
                        </a:rPr>
                        <a:t>Xác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đúng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bày</a:t>
                      </a:r>
                      <a:r>
                        <a:rPr lang="en-US" sz="2800" dirty="0">
                          <a:effectLst/>
                          <a:latin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cs typeface="Times New Roman" panose="02020603050405020304" pitchFamily="18" charset="0"/>
                        </a:rPr>
                        <a:t>kiến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vai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trò</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sống</a:t>
                      </a:r>
                      <a:r>
                        <a:rPr lang="en-US" sz="2800" dirty="0">
                          <a:effectLst/>
                          <a:latin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cs typeface="Times New Roman" panose="02020603050405020304" pitchFamily="18" charset="0"/>
                        </a:rPr>
                        <a:t>người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1000"/>
                        </a:spcAft>
                      </a:pPr>
                      <a:r>
                        <a:rPr lang="en-US" sz="2800" dirty="0">
                          <a:effectLst/>
                          <a:latin typeface="Times New Roman" panose="02020603050405020304" pitchFamily="18" charset="0"/>
                          <a:cs typeface="Times New Roman" panose="02020603050405020304" pitchFamily="18" charset="0"/>
                        </a:rPr>
                        <a:t>0.5</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3803018233"/>
                  </a:ext>
                </a:extLst>
              </a:tr>
            </a:tbl>
          </a:graphicData>
        </a:graphic>
      </p:graphicFrame>
    </p:spTree>
    <p:extLst>
      <p:ext uri="{BB962C8B-B14F-4D97-AF65-F5344CB8AC3E}">
        <p14:creationId xmlns:p14="http://schemas.microsoft.com/office/powerpoint/2010/main" val="309522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7026738"/>
              </p:ext>
            </p:extLst>
          </p:nvPr>
        </p:nvGraphicFramePr>
        <p:xfrm>
          <a:off x="365760" y="1031966"/>
          <a:ext cx="11508377" cy="5427762"/>
        </p:xfrm>
        <a:graphic>
          <a:graphicData uri="http://schemas.openxmlformats.org/drawingml/2006/table">
            <a:tbl>
              <a:tblPr firstRow="1" firstCol="1" lastRow="1" lastCol="1" bandRow="1" bandCol="1">
                <a:tableStyleId>{5940675A-B579-460E-94D1-54222C63F5DA}</a:tableStyleId>
              </a:tblPr>
              <a:tblGrid>
                <a:gridCol w="539667">
                  <a:extLst>
                    <a:ext uri="{9D8B030D-6E8A-4147-A177-3AD203B41FA5}">
                      <a16:colId xmlns:a16="http://schemas.microsoft.com/office/drawing/2014/main" xmlns="" val="3295234728"/>
                    </a:ext>
                  </a:extLst>
                </a:gridCol>
                <a:gridCol w="10285182">
                  <a:extLst>
                    <a:ext uri="{9D8B030D-6E8A-4147-A177-3AD203B41FA5}">
                      <a16:colId xmlns:a16="http://schemas.microsoft.com/office/drawing/2014/main" xmlns="" val="2655619597"/>
                    </a:ext>
                  </a:extLst>
                </a:gridCol>
                <a:gridCol w="683528">
                  <a:extLst>
                    <a:ext uri="{9D8B030D-6E8A-4147-A177-3AD203B41FA5}">
                      <a16:colId xmlns:a16="http://schemas.microsoft.com/office/drawing/2014/main" xmlns="" val="1530949793"/>
                    </a:ext>
                  </a:extLst>
                </a:gridCol>
              </a:tblGrid>
              <a:tr h="5427762">
                <a:tc>
                  <a:txBody>
                    <a:bodyPr/>
                    <a:lstStyle/>
                    <a:p>
                      <a:pPr>
                        <a:lnSpc>
                          <a:spcPct val="115000"/>
                        </a:lnSpc>
                        <a:spcAft>
                          <a:spcPts val="1000"/>
                        </a:spcAft>
                      </a:pPr>
                      <a:endParaRPr lang="en-US" sz="2400" dirty="0">
                        <a:effectLst/>
                        <a:latin typeface="Times New Roman" panose="02020603050405020304" pitchFamily="18" charset="0"/>
                        <a:cs typeface="Times New Roman" panose="02020603050405020304" pitchFamily="18" charset="0"/>
                      </a:endParaRPr>
                    </a:p>
                  </a:txBody>
                  <a:tcPr marL="23821" marR="23821" marT="0" marB="0">
                    <a:solidFill>
                      <a:schemeClr val="accent6">
                        <a:lumMod val="40000"/>
                        <a:lumOff val="60000"/>
                      </a:schemeClr>
                    </a:solidFill>
                  </a:tcPr>
                </a:tc>
                <a:tc>
                  <a:txBody>
                    <a:bodyPr/>
                    <a:lstStyle/>
                    <a:p>
                      <a:pPr>
                        <a:lnSpc>
                          <a:spcPct val="115000"/>
                        </a:lnSpc>
                        <a:spcAft>
                          <a:spcPts val="1200"/>
                        </a:spcAft>
                      </a:pPr>
                      <a:r>
                        <a:rPr lang="en-US" sz="2400" dirty="0">
                          <a:effectLst/>
                          <a:latin typeface="Times New Roman" panose="02020603050405020304" pitchFamily="18" charset="0"/>
                          <a:cs typeface="Times New Roman" panose="02020603050405020304" pitchFamily="18" charset="0"/>
                        </a:rPr>
                        <a:t>c. </a:t>
                      </a:r>
                      <a:r>
                        <a:rPr lang="en-US" sz="2400" dirty="0" err="1">
                          <a:effectLst/>
                          <a:latin typeface="Times New Roman" panose="02020603050405020304" pitchFamily="18" charset="0"/>
                          <a:cs typeface="Times New Roman" panose="02020603050405020304" pitchFamily="18" charset="0"/>
                        </a:rPr>
                        <a:t>Triển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khai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vấn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bày</a:t>
                      </a:r>
                      <a:r>
                        <a:rPr lang="en-US" sz="2400" dirty="0">
                          <a:effectLst/>
                          <a:latin typeface="Times New Roman" panose="02020603050405020304" pitchFamily="18" charset="0"/>
                          <a:cs typeface="Times New Roman" panose="02020603050405020304" pitchFamily="18" charset="0"/>
                        </a:rPr>
                        <a:t> ý </a:t>
                      </a:r>
                      <a:r>
                        <a:rPr lang="en-US" sz="2400" dirty="0" err="1">
                          <a:effectLst/>
                          <a:latin typeface="Times New Roman" panose="02020603050405020304" pitchFamily="18" charset="0"/>
                          <a:cs typeface="Times New Roman" panose="02020603050405020304" pitchFamily="18" charset="0"/>
                        </a:rPr>
                        <a:t>kiến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theo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tự</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định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tỏ</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vấn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nêu</a:t>
                      </a:r>
                      <a:r>
                        <a:rPr lang="en-US" sz="2400" dirty="0">
                          <a:effectLst/>
                          <a:latin typeface="Times New Roman" panose="02020603050405020304" pitchFamily="18" charset="0"/>
                          <a:cs typeface="Times New Roman" panose="02020603050405020304" pitchFamily="18" charset="0"/>
                        </a:rPr>
                        <a:t> ở </a:t>
                      </a:r>
                      <a:r>
                        <a:rPr lang="en-US" sz="2400" dirty="0" err="1">
                          <a:effectLst/>
                          <a:latin typeface="Times New Roman" panose="02020603050405020304" pitchFamily="18" charset="0"/>
                          <a:cs typeface="Times New Roman" panose="02020603050405020304" pitchFamily="18" charset="0"/>
                        </a:rPr>
                        <a:t>mở</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cs typeface="Times New Roman" panose="02020603050405020304" pitchFamily="18" charset="0"/>
                        </a:rPr>
                        <a:t>: </a:t>
                      </a:r>
                    </a:p>
                    <a:p>
                      <a:pPr marL="342900" lvl="0" indent="-342900">
                        <a:lnSpc>
                          <a:spcPct val="115000"/>
                        </a:lnSpc>
                        <a:spcAft>
                          <a:spcPts val="0"/>
                        </a:spcAft>
                        <a:buFont typeface="Times New Roman" panose="02020603050405020304" pitchFamily="18" charset="0"/>
                        <a:buChar char="-"/>
                        <a:tabLst>
                          <a:tab pos="457200" algn="l"/>
                        </a:tabLst>
                      </a:pPr>
                      <a:r>
                        <a:rPr lang="en-US" sz="2400" dirty="0" err="1">
                          <a:effectLst/>
                          <a:latin typeface="Times New Roman" panose="02020603050405020304" pitchFamily="18" charset="0"/>
                          <a:cs typeface="Times New Roman" panose="02020603050405020304" pitchFamily="18" charset="0"/>
                        </a:rPr>
                        <a:t>Thiên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yếu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môi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trường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xung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quanh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chúng</a:t>
                      </a:r>
                      <a:r>
                        <a:rPr lang="en-US" sz="2400" dirty="0">
                          <a:effectLst/>
                          <a:latin typeface="Times New Roman" panose="02020603050405020304" pitchFamily="18" charset="0"/>
                          <a:cs typeface="Times New Roman" panose="02020603050405020304" pitchFamily="18" charset="0"/>
                        </a:rPr>
                        <a:t> ta </a:t>
                      </a:r>
                      <a:r>
                        <a:rPr lang="en-US" sz="2400" dirty="0" err="1">
                          <a:effectLst/>
                          <a:latin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cây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cối</a:t>
                      </a:r>
                      <a:r>
                        <a:rPr lang="en-US" sz="2400" dirty="0">
                          <a:effectLst/>
                          <a:latin typeface="Times New Roman" panose="02020603050405020304" pitchFamily="18" charset="0"/>
                          <a:cs typeface="Times New Roman" panose="02020603050405020304" pitchFamily="18" charset="0"/>
                        </a:rPr>
                        <a:t>, ...</a:t>
                      </a:r>
                    </a:p>
                    <a:p>
                      <a:pPr marL="342900" lvl="0" indent="-342900">
                        <a:lnSpc>
                          <a:spcPct val="115000"/>
                        </a:lnSpc>
                        <a:spcAft>
                          <a:spcPts val="1000"/>
                        </a:spcAft>
                        <a:buFont typeface="Times New Roman" panose="02020603050405020304" pitchFamily="18" charset="0"/>
                        <a:buChar char="-"/>
                        <a:tabLst>
                          <a:tab pos="457200" algn="l"/>
                        </a:tabLst>
                      </a:pPr>
                      <a:r>
                        <a:rPr lang="en-US" sz="2400" dirty="0" err="1">
                          <a:effectLst/>
                          <a:latin typeface="Times New Roman" panose="02020603050405020304" pitchFamily="18" charset="0"/>
                          <a:cs typeface="Times New Roman" panose="02020603050405020304" pitchFamily="18" charset="0"/>
                        </a:rPr>
                        <a:t>Thiên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gắn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cuộc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sống</a:t>
                      </a:r>
                      <a:r>
                        <a:rPr lang="en-US" sz="2400" dirty="0">
                          <a:effectLst/>
                          <a:latin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quan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hệ</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hữu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tách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rời</a:t>
                      </a:r>
                      <a:r>
                        <a:rPr lang="en-US" sz="2400" dirty="0">
                          <a:effectLst/>
                          <a:latin typeface="Times New Roman" panose="02020603050405020304" pitchFamily="18" charset="0"/>
                          <a:cs typeface="Times New Roman" panose="02020603050405020304" pitchFamily="18" charset="0"/>
                        </a:rPr>
                        <a:t>:</a:t>
                      </a:r>
                    </a:p>
                    <a:p>
                      <a:pPr>
                        <a:lnSpc>
                          <a:spcPct val="115000"/>
                        </a:lnSpc>
                        <a:spcAft>
                          <a:spcPts val="100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nôi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cung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cấp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nguồn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tài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phục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vụ</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cuộc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xuất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hoạt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Đơn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chúng</a:t>
                      </a:r>
                      <a:r>
                        <a:rPr lang="en-US" sz="2400" dirty="0">
                          <a:effectLst/>
                          <a:latin typeface="Times New Roman" panose="02020603050405020304" pitchFamily="18" charset="0"/>
                          <a:cs typeface="Times New Roman" panose="02020603050405020304" pitchFamily="18" charset="0"/>
                        </a:rPr>
                        <a:t> ta </a:t>
                      </a:r>
                      <a:r>
                        <a:rPr lang="en-US" sz="2400" dirty="0" err="1">
                          <a:effectLst/>
                          <a:latin typeface="Times New Roman" panose="02020603050405020304" pitchFamily="18" charset="0"/>
                          <a:cs typeface="Times New Roman" panose="02020603050405020304" pitchFamily="18" charset="0"/>
                        </a:rPr>
                        <a:t>phải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thở</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tự</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uống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tự</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khai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loại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khoáng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lâm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thổ</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hải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phục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vụ</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cầu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mình</a:t>
                      </a:r>
                      <a:r>
                        <a:rPr lang="en-US" sz="2400" dirty="0">
                          <a:effectLst/>
                          <a:latin typeface="Times New Roman" panose="02020603050405020304" pitchFamily="18" charset="0"/>
                          <a:cs typeface="Times New Roman" panose="02020603050405020304" pitchFamily="18" charset="0"/>
                        </a:rPr>
                        <a:t>. </a:t>
                      </a:r>
                    </a:p>
                    <a:p>
                      <a:pPr>
                        <a:lnSpc>
                          <a:spcPct val="115000"/>
                        </a:lnSpc>
                        <a:spcAft>
                          <a:spcPts val="1000"/>
                        </a:spcAft>
                      </a:pPr>
                      <a:endParaRPr lang="en-US" sz="2400" dirty="0">
                        <a:effectLst/>
                        <a:latin typeface="Times New Roman" panose="02020603050405020304" pitchFamily="18" charset="0"/>
                        <a:cs typeface="Times New Roman" panose="02020603050405020304" pitchFamily="18" charset="0"/>
                      </a:endParaRPr>
                    </a:p>
                  </a:txBody>
                  <a:tcPr marL="23821" marR="23821" marT="0" marB="0">
                    <a:solidFill>
                      <a:schemeClr val="accent6">
                        <a:lumMod val="40000"/>
                        <a:lumOff val="60000"/>
                      </a:schemeClr>
                    </a:solidFill>
                  </a:tcPr>
                </a:tc>
                <a:tc>
                  <a:txBody>
                    <a:bodyPr/>
                    <a:lstStyle/>
                    <a:p>
                      <a:pPr algn="ctr">
                        <a:lnSpc>
                          <a:spcPct val="115000"/>
                        </a:lnSpc>
                        <a:spcAft>
                          <a:spcPts val="1000"/>
                        </a:spcAft>
                      </a:pPr>
                      <a:r>
                        <a:rPr lang="en-US" sz="2400" dirty="0">
                          <a:effectLst/>
                          <a:latin typeface="Times New Roman" panose="02020603050405020304" pitchFamily="18" charset="0"/>
                          <a:cs typeface="Times New Roman" panose="02020603050405020304" pitchFamily="18" charset="0"/>
                        </a:rPr>
                        <a:t>3.0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21" marR="23821" marT="0" marB="0">
                    <a:solidFill>
                      <a:schemeClr val="accent6">
                        <a:lumMod val="40000"/>
                        <a:lumOff val="60000"/>
                      </a:schemeClr>
                    </a:solidFill>
                  </a:tcPr>
                </a:tc>
                <a:extLst>
                  <a:ext uri="{0D108BD9-81ED-4DB2-BD59-A6C34878D82A}">
                    <a16:rowId xmlns:a16="http://schemas.microsoft.com/office/drawing/2014/main" xmlns="" val="1230635108"/>
                  </a:ext>
                </a:extLst>
              </a:tr>
            </a:tbl>
          </a:graphicData>
        </a:graphic>
      </p:graphicFrame>
    </p:spTree>
    <p:extLst>
      <p:ext uri="{BB962C8B-B14F-4D97-AF65-F5344CB8AC3E}">
        <p14:creationId xmlns:p14="http://schemas.microsoft.com/office/powerpoint/2010/main" val="145414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569030" y="1224366"/>
            <a:ext cx="11240678" cy="4649492"/>
          </a:xfrm>
          <a:prstGeom prst="roundRect">
            <a:avLst>
              <a:gd name="adj" fmla="val 16667"/>
            </a:avLst>
          </a:prstGeom>
          <a:ln>
            <a:noFill/>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59DBB68E-666D-424B-A31B-42F8722DB2A1}"/>
              </a:ext>
            </a:extLst>
          </p:cNvPr>
          <p:cNvSpPr txBox="1"/>
          <p:nvPr/>
        </p:nvSpPr>
        <p:spPr>
          <a:xfrm>
            <a:off x="569030" y="1838058"/>
            <a:ext cx="11240678" cy="3649461"/>
          </a:xfrm>
          <a:prstGeom prst="rect">
            <a:avLst/>
          </a:prstGeom>
          <a:noFill/>
        </p:spPr>
        <p:txBody>
          <a:bodyPr wrap="square">
            <a:spAutoFit/>
          </a:bodyPr>
          <a:lstStyle/>
          <a:p>
            <a:pPr algn="just">
              <a:lnSpc>
                <a:spcPct val="115000"/>
              </a:lnSpc>
              <a:spcAft>
                <a:spcPts val="10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la,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894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80543424"/>
              </p:ext>
            </p:extLst>
          </p:nvPr>
        </p:nvGraphicFramePr>
        <p:xfrm>
          <a:off x="431076" y="1214846"/>
          <a:ext cx="11286307" cy="5414700"/>
        </p:xfrm>
        <a:graphic>
          <a:graphicData uri="http://schemas.openxmlformats.org/drawingml/2006/table">
            <a:tbl>
              <a:tblPr firstRow="1" firstCol="1" lastRow="1" lastCol="1" bandRow="1" bandCol="1">
                <a:tableStyleId>{5940675A-B579-460E-94D1-54222C63F5DA}</a:tableStyleId>
              </a:tblPr>
              <a:tblGrid>
                <a:gridCol w="718092">
                  <a:extLst>
                    <a:ext uri="{9D8B030D-6E8A-4147-A177-3AD203B41FA5}">
                      <a16:colId xmlns:a16="http://schemas.microsoft.com/office/drawing/2014/main" xmlns="" val="2655619597"/>
                    </a:ext>
                  </a:extLst>
                </a:gridCol>
                <a:gridCol w="9835640">
                  <a:extLst>
                    <a:ext uri="{9D8B030D-6E8A-4147-A177-3AD203B41FA5}">
                      <a16:colId xmlns:a16="http://schemas.microsoft.com/office/drawing/2014/main" xmlns="" val="3113380205"/>
                    </a:ext>
                  </a:extLst>
                </a:gridCol>
                <a:gridCol w="732575">
                  <a:extLst>
                    <a:ext uri="{9D8B030D-6E8A-4147-A177-3AD203B41FA5}">
                      <a16:colId xmlns:a16="http://schemas.microsoft.com/office/drawing/2014/main" xmlns="" val="1530949793"/>
                    </a:ext>
                  </a:extLst>
                </a:gridCol>
              </a:tblGrid>
              <a:tr h="5414700">
                <a:tc>
                  <a:txBody>
                    <a:bodyPr/>
                    <a:lstStyle/>
                    <a:p>
                      <a:pPr>
                        <a:lnSpc>
                          <a:spcPct val="115000"/>
                        </a:lnSpc>
                        <a:spcAft>
                          <a:spcPts val="1000"/>
                        </a:spcAft>
                      </a:pPr>
                      <a:endParaRPr lang="en-US" sz="2800" dirty="0">
                        <a:effectLst/>
                        <a:latin typeface="Times New Roman" panose="02020603050405020304" pitchFamily="18" charset="0"/>
                        <a:cs typeface="Times New Roman" panose="02020603050405020304" pitchFamily="18" charset="0"/>
                      </a:endParaRPr>
                    </a:p>
                  </a:txBody>
                  <a:tcPr marL="23821" marR="23821" marT="0" marB="0">
                    <a:solidFill>
                      <a:schemeClr val="accent6">
                        <a:lumMod val="40000"/>
                        <a:lumOff val="60000"/>
                      </a:schemeClr>
                    </a:solidFill>
                  </a:tcPr>
                </a:tc>
                <a:tc>
                  <a:txBody>
                    <a:bodyPr/>
                    <a:lstStyle/>
                    <a:p>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không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chỉ</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đem</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lại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những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nguồn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lợi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về</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kinh</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tế</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lương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thực</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hay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thực</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phẩm</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mà</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chúng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còn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mang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đến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những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danh</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lam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thắng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cảnh</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khắp</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mọi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nơi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trên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thế</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giới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làm</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phong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phú</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thêm</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cho</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cuộc</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sống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của</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con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người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Tìm</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về</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con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người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sẽ</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được</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thanh</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lọc</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tâm</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hồn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thấy</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thư</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thái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thoải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mái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hơn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a:t>
                      </a:r>
                    </a:p>
                    <a:p>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Wingdings" panose="05000000000000000000" pitchFamily="2" charset="2"/>
                        </a:rPr>
                        <a:t></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có</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vai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trò</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rất</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quan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trọng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đối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với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tất</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cả</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con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người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cũng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như</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tất</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cả</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những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sinh</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vật</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sống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trên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trái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đất</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Và</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nếu</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chúng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ta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biết</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khai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thác</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sử</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dụng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hợp</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lí</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cũng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như</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bảo</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tồn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gìn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giữ</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thì</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nó</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sẽ</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trở</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thành</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một</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trong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những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tài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sản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quý</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giá</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nhất</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của</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con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người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chúng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ta.</a:t>
                      </a:r>
                      <a:endParaRPr lang="en-US" sz="28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endParaRPr>
                    </a:p>
                  </a:txBody>
                  <a:tcPr marL="23821" marR="23821" marT="0" marB="0">
                    <a:solidFill>
                      <a:schemeClr val="accent6">
                        <a:lumMod val="40000"/>
                        <a:lumOff val="60000"/>
                      </a:schemeClr>
                    </a:solidFill>
                  </a:tcPr>
                </a:tc>
                <a:tc>
                  <a:txBody>
                    <a:bodyPr/>
                    <a:lstStyle/>
                    <a:p>
                      <a:pPr algn="ctr">
                        <a:lnSpc>
                          <a:spcPct val="115000"/>
                        </a:lnSpc>
                        <a:spcAft>
                          <a:spcPts val="1000"/>
                        </a:spcAft>
                      </a:pPr>
                      <a:r>
                        <a:rPr lang="en-US" sz="2400" dirty="0">
                          <a:effectLst/>
                          <a:latin typeface="Times New Roman" panose="02020603050405020304" pitchFamily="18" charset="0"/>
                          <a:cs typeface="Times New Roman" panose="02020603050405020304" pitchFamily="18" charset="0"/>
                        </a:rPr>
                        <a:t>3.0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21" marR="23821" marT="0" marB="0">
                    <a:solidFill>
                      <a:schemeClr val="accent6">
                        <a:lumMod val="40000"/>
                        <a:lumOff val="60000"/>
                      </a:schemeClr>
                    </a:solidFill>
                  </a:tcPr>
                </a:tc>
                <a:extLst>
                  <a:ext uri="{0D108BD9-81ED-4DB2-BD59-A6C34878D82A}">
                    <a16:rowId xmlns:a16="http://schemas.microsoft.com/office/drawing/2014/main" xmlns="" val="1230635108"/>
                  </a:ext>
                </a:extLst>
              </a:tr>
            </a:tbl>
          </a:graphicData>
        </a:graphic>
      </p:graphicFrame>
    </p:spTree>
    <p:extLst>
      <p:ext uri="{BB962C8B-B14F-4D97-AF65-F5344CB8AC3E}">
        <p14:creationId xmlns:p14="http://schemas.microsoft.com/office/powerpoint/2010/main" val="84819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39052070"/>
              </p:ext>
            </p:extLst>
          </p:nvPr>
        </p:nvGraphicFramePr>
        <p:xfrm>
          <a:off x="391887" y="783772"/>
          <a:ext cx="11286307" cy="5547360"/>
        </p:xfrm>
        <a:graphic>
          <a:graphicData uri="http://schemas.openxmlformats.org/drawingml/2006/table">
            <a:tbl>
              <a:tblPr firstRow="1" firstCol="1" lastRow="1" lastCol="1" bandRow="1" bandCol="1">
                <a:tableStyleId>{5940675A-B579-460E-94D1-54222C63F5DA}</a:tableStyleId>
              </a:tblPr>
              <a:tblGrid>
                <a:gridCol w="718092">
                  <a:extLst>
                    <a:ext uri="{9D8B030D-6E8A-4147-A177-3AD203B41FA5}">
                      <a16:colId xmlns:a16="http://schemas.microsoft.com/office/drawing/2014/main" xmlns="" val="2655619597"/>
                    </a:ext>
                  </a:extLst>
                </a:gridCol>
                <a:gridCol w="9835640">
                  <a:extLst>
                    <a:ext uri="{9D8B030D-6E8A-4147-A177-3AD203B41FA5}">
                      <a16:colId xmlns:a16="http://schemas.microsoft.com/office/drawing/2014/main" xmlns="" val="3113380205"/>
                    </a:ext>
                  </a:extLst>
                </a:gridCol>
                <a:gridCol w="732575">
                  <a:extLst>
                    <a:ext uri="{9D8B030D-6E8A-4147-A177-3AD203B41FA5}">
                      <a16:colId xmlns:a16="http://schemas.microsoft.com/office/drawing/2014/main" xmlns="" val="1530949793"/>
                    </a:ext>
                  </a:extLst>
                </a:gridCol>
              </a:tblGrid>
              <a:tr h="5414700">
                <a:tc>
                  <a:txBody>
                    <a:bodyPr/>
                    <a:lstStyle/>
                    <a:p>
                      <a:pPr>
                        <a:lnSpc>
                          <a:spcPct val="115000"/>
                        </a:lnSpc>
                        <a:spcAft>
                          <a:spcPts val="1000"/>
                        </a:spcAft>
                      </a:pPr>
                      <a:endParaRPr lang="en-US" sz="2800" dirty="0">
                        <a:effectLst/>
                        <a:latin typeface="Times New Roman" panose="02020603050405020304" pitchFamily="18" charset="0"/>
                        <a:cs typeface="Times New Roman" panose="02020603050405020304" pitchFamily="18" charset="0"/>
                      </a:endParaRPr>
                    </a:p>
                  </a:txBody>
                  <a:tcPr marL="23821" marR="23821" marT="0" marB="0">
                    <a:solidFill>
                      <a:schemeClr val="accent6">
                        <a:lumMod val="40000"/>
                        <a:lumOff val="60000"/>
                      </a:schemeClr>
                    </a:solidFill>
                  </a:tcPr>
                </a:tc>
                <a:tc>
                  <a:txBody>
                    <a:bodyPr/>
                    <a:lstStyle/>
                    <a:p>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Tuy</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con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người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hiện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nay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nhiều</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người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không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biết</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tôn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trọng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và</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bảo</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vệ</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có</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nhiều</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hành</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động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phá</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hoại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gây</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ô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nhiễm</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khai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thác</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cạn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kiệt</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tài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nguyên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khiến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đang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bị</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biến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đổi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gây</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ra</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những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thảm</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hoạ</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mà</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con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người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lại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trở</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thành</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nạn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nhân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a:t>
                      </a:r>
                    </a:p>
                    <a:p>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Rút</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ra</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bài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học</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p>
                    <a:p>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Bài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học</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bản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thân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ý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thức</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về</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sự</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quan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trọng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của</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môi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trường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đối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với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đời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sống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con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người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có</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những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việc</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làm</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thiết</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thực</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để</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bảo</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vệ</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như</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tuyên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truyền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cho</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những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người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xung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quanh</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mình</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biết</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về</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lợi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ích</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của</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khi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chúng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được</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bảo</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vệ</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và</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tác</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hại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khi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chúng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ta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phá</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hoại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tài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sản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ấy</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a:t>
                      </a:r>
                    </a:p>
                    <a:p>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Toàn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nhân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loại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hãy</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chung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tay</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để</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bảo</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vệ</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môi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trường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sống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chung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của</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chúng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ta. </a:t>
                      </a:r>
                      <a:endParaRPr lang="en-US" sz="28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endParaRPr>
                    </a:p>
                  </a:txBody>
                  <a:tcPr marL="23821" marR="23821" marT="0" marB="0">
                    <a:solidFill>
                      <a:schemeClr val="accent6">
                        <a:lumMod val="40000"/>
                        <a:lumOff val="60000"/>
                      </a:schemeClr>
                    </a:solidFill>
                  </a:tcPr>
                </a:tc>
                <a:tc>
                  <a:txBody>
                    <a:bodyPr/>
                    <a:lstStyle/>
                    <a:p>
                      <a:pPr algn="ctr">
                        <a:lnSpc>
                          <a:spcPct val="115000"/>
                        </a:lnSpc>
                        <a:spcAft>
                          <a:spcPts val="1000"/>
                        </a:spcAft>
                      </a:pPr>
                      <a:r>
                        <a:rPr lang="en-US" sz="2800" dirty="0">
                          <a:effectLst/>
                          <a:latin typeface="Times New Roman" panose="02020603050405020304" pitchFamily="18" charset="0"/>
                          <a:cs typeface="Times New Roman" panose="02020603050405020304" pitchFamily="18" charset="0"/>
                        </a:rPr>
                        <a:t>3.0</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21" marR="23821" marT="0" marB="0">
                    <a:solidFill>
                      <a:schemeClr val="accent6">
                        <a:lumMod val="40000"/>
                        <a:lumOff val="60000"/>
                      </a:schemeClr>
                    </a:solidFill>
                  </a:tcPr>
                </a:tc>
                <a:extLst>
                  <a:ext uri="{0D108BD9-81ED-4DB2-BD59-A6C34878D82A}">
                    <a16:rowId xmlns:a16="http://schemas.microsoft.com/office/drawing/2014/main" xmlns="" val="1230635108"/>
                  </a:ext>
                </a:extLst>
              </a:tr>
            </a:tbl>
          </a:graphicData>
        </a:graphic>
      </p:graphicFrame>
    </p:spTree>
    <p:extLst>
      <p:ext uri="{BB962C8B-B14F-4D97-AF65-F5344CB8AC3E}">
        <p14:creationId xmlns:p14="http://schemas.microsoft.com/office/powerpoint/2010/main" val="424059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54139051"/>
              </p:ext>
            </p:extLst>
          </p:nvPr>
        </p:nvGraphicFramePr>
        <p:xfrm>
          <a:off x="1080656" y="1870363"/>
          <a:ext cx="10325304" cy="2789931"/>
        </p:xfrm>
        <a:graphic>
          <a:graphicData uri="http://schemas.openxmlformats.org/drawingml/2006/table">
            <a:tbl>
              <a:tblPr firstRow="1" firstCol="1" lastRow="1" lastCol="1" bandRow="1" bandCol="1">
                <a:tableStyleId>{5940675A-B579-460E-94D1-54222C63F5DA}</a:tableStyleId>
              </a:tblPr>
              <a:tblGrid>
                <a:gridCol w="1177635">
                  <a:extLst>
                    <a:ext uri="{9D8B030D-6E8A-4147-A177-3AD203B41FA5}">
                      <a16:colId xmlns:a16="http://schemas.microsoft.com/office/drawing/2014/main" xmlns="" val="13967221"/>
                    </a:ext>
                  </a:extLst>
                </a:gridCol>
                <a:gridCol w="8201587">
                  <a:extLst>
                    <a:ext uri="{9D8B030D-6E8A-4147-A177-3AD203B41FA5}">
                      <a16:colId xmlns:a16="http://schemas.microsoft.com/office/drawing/2014/main" xmlns="" val="2762727628"/>
                    </a:ext>
                  </a:extLst>
                </a:gridCol>
                <a:gridCol w="946082">
                  <a:extLst>
                    <a:ext uri="{9D8B030D-6E8A-4147-A177-3AD203B41FA5}">
                      <a16:colId xmlns:a16="http://schemas.microsoft.com/office/drawing/2014/main" xmlns="" val="3647291483"/>
                    </a:ext>
                  </a:extLst>
                </a:gridCol>
              </a:tblGrid>
              <a:tr h="1360343">
                <a:tc>
                  <a:txBody>
                    <a:bodyPr/>
                    <a:lstStyle/>
                    <a:p>
                      <a:pPr algn="just">
                        <a:lnSpc>
                          <a:spcPct val="115000"/>
                        </a:lnSpc>
                        <a:spcAft>
                          <a:spcPts val="100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just">
                        <a:lnSpc>
                          <a:spcPct val="115000"/>
                        </a:lnSpc>
                        <a:spcAft>
                          <a:spcPts val="1000"/>
                        </a:spcAft>
                      </a:pPr>
                      <a:r>
                        <a:rPr lang="en-US" sz="2800" dirty="0">
                          <a:effectLst/>
                          <a:latin typeface="Times New Roman" panose="02020603050405020304" pitchFamily="18" charset="0"/>
                          <a:cs typeface="Times New Roman" panose="02020603050405020304" pitchFamily="18" charset="0"/>
                        </a:rPr>
                        <a:t>d. </a:t>
                      </a:r>
                      <a:r>
                        <a:rPr lang="en-US" sz="2800" dirty="0" err="1">
                          <a:effectLst/>
                          <a:latin typeface="Times New Roman" panose="02020603050405020304" pitchFamily="18" charset="0"/>
                          <a:cs typeface="Times New Roman" panose="02020603050405020304" pitchFamily="18" charset="0"/>
                        </a:rPr>
                        <a:t>Sáng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diễn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đạt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suy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nghĩ</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sắc</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1000"/>
                        </a:spcAft>
                      </a:pPr>
                      <a:r>
                        <a:rPr lang="en-US" sz="2800" dirty="0">
                          <a:effectLst/>
                          <a:latin typeface="Times New Roman" panose="02020603050405020304" pitchFamily="18" charset="0"/>
                          <a:cs typeface="Times New Roman" panose="02020603050405020304" pitchFamily="18" charset="0"/>
                        </a:rPr>
                        <a:t>0,5</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1310219931"/>
                  </a:ext>
                </a:extLst>
              </a:tr>
              <a:tr h="1429588">
                <a:tc>
                  <a:txBody>
                    <a:bodyPr/>
                    <a:lstStyle/>
                    <a:p>
                      <a:pPr algn="just">
                        <a:lnSpc>
                          <a:spcPct val="115000"/>
                        </a:lnSpc>
                        <a:spcAft>
                          <a:spcPts val="100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just">
                        <a:lnSpc>
                          <a:spcPct val="115000"/>
                        </a:lnSpc>
                        <a:spcAft>
                          <a:spcPts val="1000"/>
                        </a:spcAft>
                      </a:pPr>
                      <a:r>
                        <a:rPr lang="en-US" sz="2800" dirty="0">
                          <a:effectLst/>
                          <a:latin typeface="Times New Roman" panose="02020603050405020304" pitchFamily="18" charset="0"/>
                          <a:cs typeface="Times New Roman" panose="02020603050405020304" pitchFamily="18" charset="0"/>
                        </a:rPr>
                        <a:t>e. </a:t>
                      </a:r>
                      <a:r>
                        <a:rPr lang="en-US" sz="2800" dirty="0" err="1">
                          <a:effectLst/>
                          <a:latin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dùng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đặt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chuẩn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nghĩa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Tiếng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Việt</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1000"/>
                        </a:spcAft>
                      </a:pPr>
                      <a:r>
                        <a:rPr lang="en-US" sz="2800" dirty="0">
                          <a:effectLst/>
                          <a:latin typeface="Times New Roman" panose="02020603050405020304" pitchFamily="18" charset="0"/>
                          <a:cs typeface="Times New Roman" panose="02020603050405020304" pitchFamily="18" charset="0"/>
                        </a:rPr>
                        <a:t>0,5</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2528332624"/>
                  </a:ext>
                </a:extLst>
              </a:tr>
            </a:tbl>
          </a:graphicData>
        </a:graphic>
      </p:graphicFrame>
    </p:spTree>
    <p:extLst>
      <p:ext uri="{BB962C8B-B14F-4D97-AF65-F5344CB8AC3E}">
        <p14:creationId xmlns:p14="http://schemas.microsoft.com/office/powerpoint/2010/main" val="55315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569030" y="381085"/>
            <a:ext cx="7138056" cy="628832"/>
          </a:xfrm>
          <a:prstGeom prst="roundRect">
            <a:avLst>
              <a:gd name="adj" fmla="val 16667"/>
            </a:avLst>
          </a:prstGeom>
          <a:solidFill>
            <a:srgbClr val="00B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332411"/>
            <a:ext cx="11083039" cy="5471241"/>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827421" y="438737"/>
            <a:ext cx="5965159" cy="517065"/>
          </a:xfrm>
          <a:prstGeom prst="rect">
            <a:avLst/>
          </a:prstGeom>
        </p:spPr>
        <p:txBody>
          <a:bodyPr wrap="none">
            <a:spAutoFit/>
          </a:bodyPr>
          <a:lstStyle/>
          <a:p>
            <a:pPr algn="ctr">
              <a:lnSpc>
                <a:spcPct val="115000"/>
              </a:lnSpc>
              <a:spcAft>
                <a:spcPts val="1000"/>
              </a:spcAft>
            </a:pPr>
            <a:r>
              <a:rPr lang="da-DK"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HOẠT ĐỘNG VẬN DỤNG CẢ BÀI HỌC 7</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1096589" y="1332411"/>
            <a:ext cx="10027920" cy="5471241"/>
          </a:xfrm>
          <a:prstGeom prst="rect">
            <a:avLst/>
          </a:prstGeom>
        </p:spPr>
        <p:txBody>
          <a:bodyPr wrap="square">
            <a:spAutoFit/>
          </a:bodyPr>
          <a:lstStyle/>
          <a:p>
            <a:pPr>
              <a:lnSpc>
                <a:spcPct val="115000"/>
              </a:lnSpc>
              <a:spcAft>
                <a:spcPts val="1200"/>
              </a:spcAft>
              <a:tabLst>
                <a:tab pos="228600" algn="l"/>
              </a:tabLs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1200150">
              <a:lnSpc>
                <a:spcPct val="115000"/>
              </a:lnSpc>
              <a:spcAft>
                <a:spcPts val="1000"/>
              </a:spcAft>
              <a:tabLst>
                <a:tab pos="228600" algn="l"/>
              </a:tabLst>
            </a:pP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Trầu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tỉnh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Mở</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xanh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Lá</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tao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mày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chìa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nhé</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tao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nhẹ</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mày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đau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đâu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dậy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trầu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a:latin typeface="Times New Roman" panose="02020603050405020304" pitchFamily="18" charset="0"/>
                <a:ea typeface="Times New Roman" panose="02020603050405020304" pitchFamily="18" charset="0"/>
                <a:cs typeface="Times New Roman" panose="02020603050405020304" pitchFamily="18" charset="0"/>
              </a:rPr>
              <a:t>Tao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lá</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nhé</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a:latin typeface="Times New Roman" panose="02020603050405020304" pitchFamily="18" charset="0"/>
                <a:ea typeface="Times New Roman" panose="02020603050405020304" pitchFamily="18" charset="0"/>
                <a:cs typeface="Times New Roman" panose="02020603050405020304" pitchFamily="18" charset="0"/>
              </a:rPr>
              <a:t>Cho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Đừng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lụi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trầu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p>
          <a:p>
            <a:pPr marL="1200150">
              <a:lnSpc>
                <a:spcPct val="115000"/>
              </a:lnSpc>
              <a:spcAft>
                <a:spcPts val="1000"/>
              </a:spcAft>
              <a:tabLst>
                <a:tab pos="228600" algn="l"/>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trầu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Trần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Đăng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272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418012" y="979714"/>
            <a:ext cx="11207932" cy="4898572"/>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515291" y="1366384"/>
            <a:ext cx="11345783" cy="4125232"/>
          </a:xfrm>
          <a:prstGeom prst="rect">
            <a:avLst/>
          </a:prstGeom>
        </p:spPr>
        <p:txBody>
          <a:bodyPr wrap="square">
            <a:spAutoFit/>
          </a:bodyPr>
          <a:lstStyle/>
          <a:p>
            <a:pPr>
              <a:lnSpc>
                <a:spcPct val="115000"/>
              </a:lnSpc>
              <a:spcAft>
                <a:spcPts val="1125"/>
              </a:spcAft>
              <a:tabLst>
                <a:tab pos="228600" algn="l"/>
              </a:tabLs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125"/>
              </a:spcAft>
              <a:tabLst>
                <a:tab pos="228600" algn="l"/>
              </a:tabLs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đích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trầu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hái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125"/>
              </a:spcAft>
              <a:tabLst>
                <a:tab pos="228600" algn="l"/>
              </a:tabLs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1543050">
              <a:lnSpc>
                <a:spcPct val="115000"/>
              </a:lnSpc>
              <a:spcAft>
                <a:spcPts val="1125"/>
              </a:spcAft>
              <a:tabLst>
                <a:tab pos="228600"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Trầu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tỉnh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latin typeface="Times New Roman" panose="02020603050405020304" pitchFamily="18" charset="0"/>
                <a:ea typeface="Times New Roman" panose="02020603050405020304" pitchFamily="18" charset="0"/>
                <a:cs typeface="Times New Roman" panose="02020603050405020304" pitchFamily="18" charset="0"/>
              </a:rPr>
            </a:b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Mở</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mắt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xanh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1125"/>
              </a:spcAft>
              <a:tabLst>
                <a:tab pos="228600" algn="l"/>
              </a:tabLs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rút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xử</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555555"/>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13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05883FD3-5820-452F-BCF2-F9ECF2522FCD}"/>
              </a:ext>
            </a:extLst>
          </p:cNvPr>
          <p:cNvSpPr>
            <a:spLocks noChangeArrowheads="1"/>
          </p:cNvSpPr>
          <p:nvPr/>
        </p:nvSpPr>
        <p:spPr bwMode="auto">
          <a:xfrm>
            <a:off x="4591065" y="497028"/>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569030" y="1959428"/>
            <a:ext cx="11305107" cy="4036423"/>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4805473" y="517517"/>
            <a:ext cx="2891666" cy="587853"/>
          </a:xfrm>
          <a:prstGeom prst="rect">
            <a:avLst/>
          </a:prstGeom>
        </p:spPr>
        <p:txBody>
          <a:bodyPr wrap="square">
            <a:spAutoFit/>
          </a:bodyPr>
          <a:lstStyle/>
          <a:p>
            <a:pPr algn="ctr">
              <a:lnSpc>
                <a:spcPct val="115000"/>
              </a:lnSpc>
              <a:spcAft>
                <a:spcPts val="1125"/>
              </a:spcAft>
              <a:tabLst>
                <a:tab pos="228600" algn="l"/>
              </a:tabLst>
            </a:pP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lời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718457" y="2515930"/>
            <a:ext cx="10933612" cy="1590692"/>
          </a:xfrm>
          <a:prstGeom prst="rect">
            <a:avLst/>
          </a:prstGeom>
        </p:spPr>
        <p:txBody>
          <a:bodyPr wrap="square">
            <a:spAutoFit/>
          </a:bodyPr>
          <a:lstStyle/>
          <a:p>
            <a:pPr>
              <a:lnSpc>
                <a:spcPct val="115000"/>
              </a:lnSpc>
              <a:spcAft>
                <a:spcPts val="1125"/>
              </a:spcAft>
              <a:tabLst>
                <a:tab pos="228600" algn="l"/>
              </a:tabLs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1: </a:t>
            </a:r>
            <a:endParaRPr lang="en-US" sz="2800" b="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1125"/>
              </a:spcAft>
              <a:tabLst>
                <a:tab pos="228600" algn="l"/>
              </a:tabLst>
            </a:pPr>
            <a:r>
              <a:rPr lang="en-US" sz="2800" dirty="0" err="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endParaRPr lang="en-US" sz="28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718457" y="3716029"/>
            <a:ext cx="1372492" cy="523220"/>
          </a:xfrm>
          <a:prstGeom prst="rect">
            <a:avLst/>
          </a:prstGeom>
        </p:spPr>
        <p:txBody>
          <a:bodyPr wrap="none">
            <a:spAutoFit/>
          </a:bodyPr>
          <a:lstStyle/>
          <a:p>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 </a:t>
            </a:r>
            <a:endParaRPr lang="en-US" sz="2800" dirty="0"/>
          </a:p>
        </p:txBody>
      </p:sp>
      <p:sp>
        <p:nvSpPr>
          <p:cNvPr id="7" name="Rectangle 6"/>
          <p:cNvSpPr/>
          <p:nvPr/>
        </p:nvSpPr>
        <p:spPr>
          <a:xfrm>
            <a:off x="694509" y="4383391"/>
            <a:ext cx="11088188" cy="954107"/>
          </a:xfrm>
          <a:prstGeom prst="rect">
            <a:avLst/>
          </a:prstGeom>
        </p:spPr>
        <p:txBody>
          <a:bodyPr wrap="square">
            <a:spAutoFit/>
          </a:bodyPr>
          <a:lstStyle/>
          <a:p>
            <a:pPr>
              <a:spcAft>
                <a:spcPts val="1125"/>
              </a:spcAft>
              <a:tabLst>
                <a:tab pos="228600" algn="l"/>
              </a:tabLst>
            </a:pP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đích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trầu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hái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mong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trầu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lụi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niệm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hái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trầu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dễ</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trầu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lụi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640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barn(inVertical)">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barn(inVertical)">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6" grpId="0"/>
      <p:bldP spid="7" grpId="0"/>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7E55300D-1F5C-49B5-920E-3723609A532A}"/>
              </a:ext>
            </a:extLst>
          </p:cNvPr>
          <p:cNvSpPr>
            <a:spLocks noChangeArrowheads="1"/>
          </p:cNvSpPr>
          <p:nvPr/>
        </p:nvSpPr>
        <p:spPr bwMode="auto">
          <a:xfrm>
            <a:off x="569030" y="927463"/>
            <a:ext cx="10978536" cy="4872445"/>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730829" y="1212423"/>
            <a:ext cx="10654937" cy="4302524"/>
          </a:xfrm>
          <a:prstGeom prst="rect">
            <a:avLst/>
          </a:prstGeom>
        </p:spPr>
        <p:txBody>
          <a:bodyPr wrap="square">
            <a:spAutoFit/>
          </a:bodyPr>
          <a:lstStyle/>
          <a:p>
            <a:pPr>
              <a:lnSpc>
                <a:spcPct val="115000"/>
              </a:lnSpc>
              <a:spcAft>
                <a:spcPts val="1125"/>
              </a:spcAft>
              <a:tabLst>
                <a:tab pos="228600" algn="l"/>
              </a:tabLs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125"/>
              </a:spcAft>
              <a:buFont typeface="Times New Roman" panose="02020603050405020304" pitchFamily="18" charset="0"/>
              <a:buChar char="-"/>
              <a:tabLst>
                <a:tab pos="228600" algn="l"/>
              </a:tabLst>
            </a:pP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ẩn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chiếc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trầu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dựa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125"/>
              </a:spcAft>
              <a:buFont typeface="Times New Roman" panose="02020603050405020304" pitchFamily="18" charset="0"/>
              <a:buChar char="-"/>
              <a:tabLst>
                <a:tab pos="228600" algn="l"/>
              </a:tabLst>
            </a:pP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trầu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125"/>
              </a:spcAft>
              <a:buFont typeface="Times New Roman" panose="02020603050405020304" pitchFamily="18" charset="0"/>
              <a:buChar char="-"/>
              <a:tabLst>
                <a:tab pos="228600" algn="l"/>
              </a:tabLst>
            </a:pP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125"/>
              </a:spcAft>
              <a:tabLst>
                <a:tab pos="228600" algn="l"/>
              </a:tabLs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thêm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giàu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125"/>
              </a:spcAft>
              <a:tabLst>
                <a:tab pos="228600" algn="l"/>
              </a:tabLs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Nhấn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vẻ</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trầu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lăng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kính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trữ</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125"/>
              </a:spcAft>
              <a:tabLst>
                <a:tab pos="228600" algn="l"/>
              </a:tabLs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trữ</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307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barn(inVertical)">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barn(inVertical)">
                                      <p:cBhvr>
                                        <p:cTn id="4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B5E19E4C-0613-41DD-853C-9105F3BEAA46}"/>
              </a:ext>
            </a:extLst>
          </p:cNvPr>
          <p:cNvSpPr>
            <a:spLocks noChangeArrowheads="1"/>
          </p:cNvSpPr>
          <p:nvPr/>
        </p:nvSpPr>
        <p:spPr bwMode="auto">
          <a:xfrm>
            <a:off x="569030" y="1698171"/>
            <a:ext cx="11096101" cy="4349931"/>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743891" y="1922538"/>
            <a:ext cx="10746377" cy="3901196"/>
          </a:xfrm>
          <a:prstGeom prst="rect">
            <a:avLst/>
          </a:prstGeom>
        </p:spPr>
        <p:txBody>
          <a:bodyPr wrap="square">
            <a:spAutoFit/>
          </a:bodyPr>
          <a:lstStyle/>
          <a:p>
            <a:pPr>
              <a:lnSpc>
                <a:spcPct val="150000"/>
              </a:lnSpc>
              <a:spcAft>
                <a:spcPts val="1000"/>
              </a:spcAft>
              <a:tabLst>
                <a:tab pos="228600" algn="l"/>
              </a:tabLs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 HS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rút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tôn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bởi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Muôn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dù</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cỏ</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riêng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nó</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xử</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tôn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đẳng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muôn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vạn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682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11B4F03F-A78F-4E82-91D2-D6CBE9C777B7}"/>
              </a:ext>
            </a:extLst>
          </p:cNvPr>
          <p:cNvSpPr>
            <a:spLocks noChangeArrowheads="1"/>
          </p:cNvSpPr>
          <p:nvPr/>
        </p:nvSpPr>
        <p:spPr bwMode="auto">
          <a:xfrm>
            <a:off x="4591065" y="497028"/>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5502278A-5AA4-4FA2-8B38-8AC49B15DAC7}"/>
              </a:ext>
            </a:extLst>
          </p:cNvPr>
          <p:cNvSpPr>
            <a:spLocks noChangeArrowheads="1"/>
          </p:cNvSpPr>
          <p:nvPr/>
        </p:nvSpPr>
        <p:spPr bwMode="auto">
          <a:xfrm>
            <a:off x="569030" y="1672046"/>
            <a:ext cx="11122227" cy="4454434"/>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4761154" y="537394"/>
            <a:ext cx="2980303" cy="548099"/>
          </a:xfrm>
          <a:prstGeom prst="rect">
            <a:avLst/>
          </a:prstGeom>
        </p:spPr>
        <p:txBody>
          <a:bodyPr wrap="none">
            <a:spAutoFit/>
          </a:bodyPr>
          <a:lstStyle/>
          <a:p>
            <a:pPr algn="ctr">
              <a:lnSpc>
                <a:spcPct val="115000"/>
              </a:lnSpc>
              <a:spcAft>
                <a:spcPts val="100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học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709747" y="2392776"/>
            <a:ext cx="10772503" cy="3043141"/>
          </a:xfrm>
          <a:prstGeom prst="rect">
            <a:avLst/>
          </a:prstGeom>
        </p:spPr>
        <p:txBody>
          <a:bodyPr wrap="square">
            <a:spAutoFit/>
          </a:bodyPr>
          <a:lstStyle/>
          <a:p>
            <a:pPr>
              <a:lnSpc>
                <a:spcPct val="115000"/>
              </a:lnSpc>
              <a:spcAft>
                <a:spcPts val="100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GV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HS: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indent="180340">
              <a:lnSpc>
                <a:spcPct val="115000"/>
              </a:lnSpc>
              <a:spcAft>
                <a:spcPts val="1000"/>
              </a:spcAft>
            </a:pPr>
            <a:r>
              <a:rPr lang="pt-BR"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Tìm đọc và tham khảo các tài liệu liên quan đến nội dung bài học.</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indent="180340">
              <a:lnSpc>
                <a:spcPct val="115000"/>
              </a:lnSpc>
              <a:spcAft>
                <a:spcPts val="1000"/>
              </a:spcAft>
            </a:pPr>
            <a:r>
              <a:rPr lang="pt-BR"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Học bài ở nhà, ôn tập các nội dung đã học.</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indent="180340">
              <a:lnSpc>
                <a:spcPct val="115000"/>
              </a:lnSpc>
              <a:spcAft>
                <a:spcPts val="1000"/>
              </a:spcAft>
            </a:pPr>
            <a:r>
              <a:rPr lang="pt-BR"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Làm hoàn chỉnh các đề bài.</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indent="180340">
              <a:lnSpc>
                <a:spcPct val="115000"/>
              </a:lnSpc>
              <a:spcAft>
                <a:spcPts val="1000"/>
              </a:spcAft>
            </a:pPr>
            <a:r>
              <a:rPr lang="pt-BR"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Vẽ sơ đồ tư duy bài học.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649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barn(inVertical)">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barn(inVertical)">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barn(inVertical)">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barn(inVertical)">
                                      <p:cBhvr>
                                        <p:cTn id="35" dur="500"/>
                                        <p:tgtEl>
                                          <p:spTgt spid="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barn(inVertical)">
                                      <p:cBhvr>
                                        <p:cTn id="4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7E55300D-1F5C-49B5-920E-3723609A532A}"/>
              </a:ext>
            </a:extLst>
          </p:cNvPr>
          <p:cNvSpPr>
            <a:spLocks noChangeArrowheads="1"/>
          </p:cNvSpPr>
          <p:nvPr/>
        </p:nvSpPr>
        <p:spPr bwMode="auto">
          <a:xfrm>
            <a:off x="569030" y="805912"/>
            <a:ext cx="11178685" cy="5501898"/>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41688141-0FB3-42D9-85C4-80C0AAA0584F}"/>
              </a:ext>
            </a:extLst>
          </p:cNvPr>
          <p:cNvSpPr txBox="1"/>
          <p:nvPr/>
        </p:nvSpPr>
        <p:spPr>
          <a:xfrm>
            <a:off x="857041" y="1030255"/>
            <a:ext cx="10890674" cy="4906408"/>
          </a:xfrm>
          <a:prstGeom prst="rect">
            <a:avLst/>
          </a:prstGeom>
          <a:noFill/>
        </p:spPr>
        <p:txBody>
          <a:bodyPr wrap="square">
            <a:spAutoFit/>
          </a:bodyPr>
          <a:lstStyle/>
          <a:p>
            <a:pPr marR="182880">
              <a:lnSpc>
                <a:spcPct val="115000"/>
              </a:lnSpc>
              <a:spcAft>
                <a:spcPts val="1000"/>
              </a:spcAf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Tình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Bác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dậy</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dõi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“Anh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Ấm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ngọn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-&gt;</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lao,vĩ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gũi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Thổn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thốt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lắm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lo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bộn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khỏe</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983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barn(inVertical)">
                                      <p:cBhvr>
                                        <p:cTn id="40" dur="500"/>
                                        <p:tgtEl>
                                          <p:spTgt spid="5">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animEffect transition="in" filter="barn(inVertical)">
                                      <p:cBhvr>
                                        <p:cTn id="45" dur="500"/>
                                        <p:tgtEl>
                                          <p:spTgt spid="5">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5">
                                            <p:txEl>
                                              <p:pRg st="8" end="8"/>
                                            </p:txEl>
                                          </p:spTgt>
                                        </p:tgtEl>
                                        <p:attrNameLst>
                                          <p:attrName>style.visibility</p:attrName>
                                        </p:attrNameLst>
                                      </p:cBhvr>
                                      <p:to>
                                        <p:strVal val="visible"/>
                                      </p:to>
                                    </p:set>
                                    <p:animEffect transition="in" filter="barn(inVertical)">
                                      <p:cBhvr>
                                        <p:cTn id="50"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B5E19E4C-0613-41DD-853C-9105F3BEAA46}"/>
              </a:ext>
            </a:extLst>
          </p:cNvPr>
          <p:cNvSpPr>
            <a:spLocks noChangeArrowheads="1"/>
          </p:cNvSpPr>
          <p:nvPr/>
        </p:nvSpPr>
        <p:spPr bwMode="auto">
          <a:xfrm>
            <a:off x="557939" y="732623"/>
            <a:ext cx="10957303" cy="5668178"/>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D69A456-860D-4639-AB15-BCDB5D8FB5E0}"/>
              </a:ext>
            </a:extLst>
          </p:cNvPr>
          <p:cNvSpPr txBox="1"/>
          <p:nvPr/>
        </p:nvSpPr>
        <p:spPr>
          <a:xfrm>
            <a:off x="785247" y="1050334"/>
            <a:ext cx="10621505" cy="5075044"/>
          </a:xfrm>
          <a:prstGeom prst="rect">
            <a:avLst/>
          </a:prstGeom>
          <a:noFill/>
        </p:spPr>
        <p:txBody>
          <a:bodyPr wrap="square">
            <a:spAutoFit/>
          </a:bodyPr>
          <a:lstStyle/>
          <a:p>
            <a:pPr marR="182880" algn="just">
              <a:lnSpc>
                <a:spcPct val="115000"/>
              </a:lnSpc>
              <a:spcAft>
                <a:spcPts val="1000"/>
              </a:spcAft>
            </a:pP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dậy</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Hốt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hoảng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nằng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nặc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nằng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nặc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lặp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cụm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lo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82880" lvl="0" indent="-342900" algn="just">
              <a:lnSpc>
                <a:spcPct val="115000"/>
              </a:lnSpc>
              <a:spcAft>
                <a:spcPts val="1000"/>
              </a:spcAft>
              <a:buFont typeface="Times New Roman" panose="02020603050405020304" pitchFamily="18" charset="0"/>
              <a:buChar char="-"/>
              <a:tabLst>
                <a:tab pos="228600" algn="l"/>
              </a:tabLs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sướng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mênh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mông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Anh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mênh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477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barn(inVertical)">
                                      <p:cBhvr>
                                        <p:cTn id="4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433953" y="488197"/>
            <a:ext cx="11437749" cy="6160576"/>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35326392-DF4A-43F6-809C-890A7C1DEE16}"/>
              </a:ext>
            </a:extLst>
          </p:cNvPr>
          <p:cNvSpPr txBox="1"/>
          <p:nvPr/>
        </p:nvSpPr>
        <p:spPr>
          <a:xfrm>
            <a:off x="689408" y="998268"/>
            <a:ext cx="10813183" cy="5371535"/>
          </a:xfrm>
          <a:prstGeom prst="rect">
            <a:avLst/>
          </a:prstGeom>
          <a:noFill/>
        </p:spPr>
        <p:txBody>
          <a:bodyPr wrap="square">
            <a:spAutoFit/>
          </a:bodyPr>
          <a:lstStyle/>
          <a:p>
            <a:pPr marR="182880"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vâng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hốt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hoảng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sướng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dậy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tỉnh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giấc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rệt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Đêm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nay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ngủ</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điệp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3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dòng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4, 35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62.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4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Khẳng</a:t>
            </a:r>
            <a:r>
              <a:rPr lang="vi-VN" sz="2400" spc="3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định</a:t>
            </a:r>
            <a:r>
              <a:rPr lang="vi-VN" sz="2400" spc="3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đêm</a:t>
            </a:r>
            <a:r>
              <a:rPr lang="vi-VN" sz="24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nay</a:t>
            </a:r>
            <a:r>
              <a:rPr lang="vi-VN" sz="2400"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cũng</a:t>
            </a:r>
            <a:r>
              <a:rPr lang="vi-VN" sz="2400" spc="3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như</a:t>
            </a:r>
            <a:r>
              <a:rPr lang="vi-VN" sz="2400"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biết</a:t>
            </a:r>
            <a:r>
              <a:rPr lang="vi-VN" sz="2400" spc="3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bao</a:t>
            </a:r>
            <a:r>
              <a:rPr lang="vi-VN" sz="24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đêm</a:t>
            </a:r>
            <a:r>
              <a:rPr lang="vi-VN" sz="2400" spc="14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khác</a:t>
            </a:r>
            <a:r>
              <a:rPr lang="vi-VN" sz="2400" spc="11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Bác</a:t>
            </a:r>
            <a:r>
              <a:rPr lang="vi-VN" sz="2400" spc="11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đã</a:t>
            </a:r>
            <a:r>
              <a:rPr lang="vi-VN" sz="2400" spc="11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10" dirty="0">
                <a:effectLst/>
                <a:latin typeface="Times New Roman" panose="02020603050405020304" pitchFamily="18" charset="0"/>
                <a:ea typeface="Calibri" panose="020F0502020204030204" pitchFamily="34" charset="0"/>
                <a:cs typeface="Times New Roman" panose="02020603050405020304" pitchFamily="18" charset="0"/>
              </a:rPr>
              <a:t>mất</a:t>
            </a:r>
            <a:r>
              <a:rPr lang="vi-VN" sz="2400" spc="12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ngủ</a:t>
            </a:r>
            <a:r>
              <a:rPr lang="vi-VN" sz="2400" spc="11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vì</a:t>
            </a:r>
            <a:r>
              <a:rPr lang="vi-VN" sz="2400" spc="12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lo</a:t>
            </a:r>
            <a:r>
              <a:rPr lang="vi-VN" sz="2400" spc="12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cho</a:t>
            </a:r>
            <a:r>
              <a:rPr lang="vi-VN" sz="2400" spc="12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dân,</a:t>
            </a:r>
            <a:r>
              <a:rPr lang="vi-VN" sz="2400" spc="11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cho</a:t>
            </a:r>
            <a:r>
              <a:rPr lang="vi-VN" sz="2400" spc="10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nước.</a:t>
            </a:r>
            <a:r>
              <a:rPr lang="vi-VN" sz="2400" spc="14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Bác </a:t>
            </a:r>
            <a:r>
              <a:rPr lang="vi-VN" sz="2400" spc="-10" dirty="0">
                <a:effectLst/>
                <a:latin typeface="Times New Roman" panose="02020603050405020304" pitchFamily="18" charset="0"/>
                <a:ea typeface="Calibri" panose="020F0502020204030204" pitchFamily="34" charset="0"/>
                <a:cs typeface="Times New Roman" panose="02020603050405020304" pitchFamily="18" charset="0"/>
              </a:rPr>
              <a:t>hiện</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lên</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kì</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vĩ</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10" dirty="0">
                <a:effectLst/>
                <a:latin typeface="Times New Roman" panose="02020603050405020304" pitchFamily="18" charset="0"/>
                <a:ea typeface="Calibri" panose="020F0502020204030204" pitchFamily="34" charset="0"/>
                <a:cs typeface="Times New Roman" panose="02020603050405020304" pitchFamily="18" charset="0"/>
              </a:rPr>
              <a:t>nhưng</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10" dirty="0">
                <a:effectLst/>
                <a:latin typeface="Times New Roman" panose="02020603050405020304" pitchFamily="18" charset="0"/>
                <a:ea typeface="Calibri" panose="020F0502020204030204" pitchFamily="34" charset="0"/>
                <a:cs typeface="Times New Roman" panose="02020603050405020304" pitchFamily="18" charset="0"/>
              </a:rPr>
              <a:t>cũng</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rất</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đời</a:t>
            </a:r>
            <a:r>
              <a:rPr lang="vi-VN" sz="24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thường.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804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402956" y="945397"/>
            <a:ext cx="11621790" cy="5114439"/>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C55238B1-15C5-4CDD-BEBA-5006D8FB8F58}"/>
              </a:ext>
            </a:extLst>
          </p:cNvPr>
          <p:cNvSpPr txBox="1"/>
          <p:nvPr/>
        </p:nvSpPr>
        <p:spPr>
          <a:xfrm>
            <a:off x="627796" y="1125152"/>
            <a:ext cx="11455717" cy="4503797"/>
          </a:xfrm>
          <a:prstGeom prst="rect">
            <a:avLst/>
          </a:prstGeom>
          <a:noFill/>
        </p:spPr>
        <p:txBody>
          <a:bodyPr wrap="square">
            <a:spAutoFit/>
          </a:bodyPr>
          <a:lstStyle/>
          <a:p>
            <a:pPr marR="182880" algn="just">
              <a:lnSpc>
                <a:spcPct val="115000"/>
              </a:lnSpc>
              <a:spcAft>
                <a:spcPts val="1000"/>
              </a:spcAft>
              <a:tabLst>
                <a:tab pos="264160" algn="l"/>
              </a:tabLst>
            </a:pP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spc="-5" dirty="0" err="1">
                <a:effectLst/>
                <a:latin typeface="Times New Roman" panose="02020603050405020304" pitchFamily="18" charset="0"/>
                <a:ea typeface="Calibri" panose="020F0502020204030204" pitchFamily="34" charset="0"/>
                <a:cs typeface="Times New Roman" panose="02020603050405020304" pitchFamily="18" charset="0"/>
              </a:rPr>
              <a:t>Khổ</a:t>
            </a:r>
            <a:r>
              <a:rPr lang="en-US" sz="2800" b="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spc="-5" dirty="0" err="1">
                <a:effectLst/>
                <a:latin typeface="Times New Roman" panose="02020603050405020304" pitchFamily="18" charset="0"/>
                <a:ea typeface="Calibri" panose="020F0502020204030204" pitchFamily="34" charset="0"/>
                <a:cs typeface="Times New Roman" panose="02020603050405020304" pitchFamily="18" charset="0"/>
              </a:rPr>
              <a:t>cuối</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tabLst>
                <a:tab pos="264160" algn="l"/>
              </a:tabLst>
            </a:pP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Đêm</a:t>
            </a:r>
            <a:r>
              <a:rPr lang="en-US" sz="2800" i="1" spc="-5" dirty="0">
                <a:effectLst/>
                <a:latin typeface="Times New Roman" panose="02020603050405020304" pitchFamily="18" charset="0"/>
                <a:ea typeface="Calibri" panose="020F0502020204030204" pitchFamily="34" charset="0"/>
                <a:cs typeface="Times New Roman" panose="02020603050405020304" pitchFamily="18" charset="0"/>
              </a:rPr>
              <a:t> nay </a:t>
            </a: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i="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ngồi</a:t>
            </a:r>
            <a:r>
              <a:rPr lang="en-US" sz="2800" i="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đó</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tabLst>
                <a:tab pos="264160" algn="l"/>
              </a:tabLst>
            </a:pPr>
            <a:r>
              <a:rPr lang="en-US" sz="2800" i="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Đêm</a:t>
            </a:r>
            <a:r>
              <a:rPr lang="en-US" sz="2800" i="1" spc="-5" dirty="0">
                <a:effectLst/>
                <a:latin typeface="Times New Roman" panose="02020603050405020304" pitchFamily="18" charset="0"/>
                <a:ea typeface="Calibri" panose="020F0502020204030204" pitchFamily="34" charset="0"/>
                <a:cs typeface="Times New Roman" panose="02020603050405020304" pitchFamily="18" charset="0"/>
              </a:rPr>
              <a:t> nay </a:t>
            </a: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i="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i="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ngủ</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91440" marR="182880" algn="just">
              <a:lnSpc>
                <a:spcPct val="115000"/>
              </a:lnSpc>
              <a:spcAft>
                <a:spcPts val="1000"/>
              </a:spcAft>
              <a:tabLst>
                <a:tab pos="264160" algn="l"/>
              </a:tabLst>
            </a:pP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800" i="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i="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lẽ</a:t>
            </a:r>
            <a:r>
              <a:rPr lang="en-US" sz="2800" i="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2800" i="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tình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91440" marR="182880" algn="just">
              <a:lnSpc>
                <a:spcPct val="115000"/>
              </a:lnSpc>
              <a:spcAft>
                <a:spcPts val="1000"/>
              </a:spcAft>
              <a:tabLst>
                <a:tab pos="264160" algn="l"/>
              </a:tabLst>
            </a:pP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i="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i="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Hồ</a:t>
            </a:r>
            <a:r>
              <a:rPr lang="en-US" sz="2800" i="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800" i="1" spc="-5" dirty="0">
                <a:effectLst/>
                <a:latin typeface="Times New Roman" panose="02020603050405020304" pitchFamily="18" charset="0"/>
                <a:ea typeface="Calibri" panose="020F0502020204030204" pitchFamily="34" charset="0"/>
                <a:cs typeface="Times New Roman" panose="02020603050405020304" pitchFamily="18" charset="0"/>
              </a:rPr>
              <a:t> Minh</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spc="-5"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Lời</a:t>
            </a:r>
            <a:r>
              <a:rPr lang="vi-VN" sz="2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giải</a:t>
            </a:r>
            <a:r>
              <a:rPr lang="vi-VN" sz="28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thích</a:t>
            </a:r>
            <a:r>
              <a:rPr lang="vi-VN" sz="2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10" dirty="0">
                <a:effectLst/>
                <a:latin typeface="Times New Roman" panose="02020603050405020304" pitchFamily="18" charset="0"/>
                <a:ea typeface="Calibri" panose="020F0502020204030204" pitchFamily="34" charset="0"/>
                <a:cs typeface="Times New Roman" panose="02020603050405020304" pitchFamily="18" charset="0"/>
              </a:rPr>
              <a:t>như</a:t>
            </a:r>
            <a:r>
              <a:rPr lang="vi-VN" sz="2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10" dirty="0">
                <a:effectLst/>
                <a:latin typeface="Times New Roman" panose="02020603050405020304" pitchFamily="18" charset="0"/>
                <a:ea typeface="Calibri" panose="020F0502020204030204" pitchFamily="34" charset="0"/>
                <a:cs typeface="Times New Roman" panose="02020603050405020304" pitchFamily="18" charset="0"/>
              </a:rPr>
              <a:t>một</a:t>
            </a:r>
            <a:r>
              <a:rPr lang="vi-VN" sz="2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chân</a:t>
            </a:r>
            <a:r>
              <a:rPr lang="vi-VN" sz="2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lí</a:t>
            </a:r>
            <a:r>
              <a:rPr lang="vi-VN" sz="2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chắc</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chắn</a:t>
            </a:r>
            <a:r>
              <a:rPr lang="vi-VN" sz="2800" spc="11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khẳng</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định</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10" dirty="0">
                <a:effectLst/>
                <a:latin typeface="Times New Roman" panose="02020603050405020304" pitchFamily="18" charset="0"/>
                <a:ea typeface="Calibri" panose="020F0502020204030204" pitchFamily="34" charset="0"/>
                <a:cs typeface="Times New Roman" panose="02020603050405020304" pitchFamily="18" charset="0"/>
              </a:rPr>
              <a:t>Bác</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10" dirty="0">
                <a:effectLst/>
                <a:latin typeface="Times New Roman" panose="02020603050405020304" pitchFamily="18" charset="0"/>
                <a:ea typeface="Calibri" panose="020F0502020204030204" pitchFamily="34" charset="0"/>
                <a:cs typeface="Times New Roman" panose="02020603050405020304" pitchFamily="18" charset="0"/>
              </a:rPr>
              <a:t>giản</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dị</a:t>
            </a:r>
            <a:r>
              <a:rPr lang="vi-VN" sz="28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nhưng</a:t>
            </a:r>
            <a:r>
              <a:rPr lang="vi-VN" sz="2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cũng</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thật</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10" dirty="0">
                <a:effectLst/>
                <a:latin typeface="Times New Roman" panose="02020603050405020304" pitchFamily="18" charset="0"/>
                <a:ea typeface="Calibri" panose="020F0502020204030204" pitchFamily="34" charset="0"/>
                <a:cs typeface="Times New Roman" panose="02020603050405020304" pitchFamily="18" charset="0"/>
              </a:rPr>
              <a:t>cao</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cả.</a:t>
            </a:r>
            <a:r>
              <a:rPr lang="vi-VN" sz="2800" b="1" i="1" spc="8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Lời thơ khẳng định tình</a:t>
            </a:r>
            <a:r>
              <a:rPr lang="vi-VN" sz="2800" spc="8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yêu</a:t>
            </a:r>
            <a:r>
              <a:rPr lang="vi-VN" sz="2800" spc="6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thương,</a:t>
            </a:r>
            <a:r>
              <a:rPr lang="vi-VN" sz="2800" spc="7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chăm</a:t>
            </a:r>
            <a:r>
              <a:rPr lang="vi-VN" sz="2800" spc="1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sóc</a:t>
            </a:r>
            <a:r>
              <a:rPr lang="vi-VN" sz="2800" spc="8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của</a:t>
            </a:r>
            <a:r>
              <a:rPr lang="vi-VN" sz="2800" spc="8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Bác</a:t>
            </a:r>
            <a:r>
              <a:rPr lang="vi-VN" sz="2800" spc="6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dành</a:t>
            </a:r>
            <a:r>
              <a:rPr lang="vi-VN" sz="2800" spc="13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cho</a:t>
            </a:r>
            <a:r>
              <a:rPr lang="vi-VN" sz="2800" spc="6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các</a:t>
            </a:r>
            <a:r>
              <a:rPr lang="vi-VN" sz="2800" spc="5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chiến</a:t>
            </a:r>
            <a:r>
              <a:rPr lang="vi-VN" sz="2800" spc="5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sĩ,</a:t>
            </a:r>
            <a:r>
              <a:rPr lang="vi-VN" sz="28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cho</a:t>
            </a:r>
            <a:r>
              <a:rPr lang="vi-VN" sz="28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dâ</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n</a:t>
            </a:r>
            <a:r>
              <a:rPr lang="en-US" sz="2800" spc="6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và</a:t>
            </a:r>
            <a:r>
              <a:rPr lang="vi-VN" sz="2800" spc="6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10" dirty="0">
                <a:effectLst/>
                <a:latin typeface="Times New Roman" panose="02020603050405020304" pitchFamily="18" charset="0"/>
                <a:ea typeface="Calibri" panose="020F0502020204030204" pitchFamily="34" charset="0"/>
                <a:cs typeface="Times New Roman" panose="02020603050405020304" pitchFamily="18" charset="0"/>
              </a:rPr>
              <a:t>lòng</a:t>
            </a:r>
            <a:r>
              <a:rPr lang="vi-VN" sz="2800" spc="6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kính</a:t>
            </a:r>
            <a:r>
              <a:rPr lang="vi-VN" sz="2800" spc="5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yêu</a:t>
            </a:r>
            <a:r>
              <a:rPr lang="vi-VN" sz="2800" spc="4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của</a:t>
            </a:r>
            <a:r>
              <a:rPr lang="vi-VN" sz="2800" spc="13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anh</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10" dirty="0">
                <a:effectLst/>
                <a:latin typeface="Times New Roman" panose="02020603050405020304" pitchFamily="18" charset="0"/>
                <a:ea typeface="Calibri" panose="020F0502020204030204" pitchFamily="34" charset="0"/>
                <a:cs typeface="Times New Roman" panose="02020603050405020304" pitchFamily="18" charset="0"/>
              </a:rPr>
              <a:t>đội</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viên</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dành cho</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Bác.</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15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569030" y="650677"/>
            <a:ext cx="11256177" cy="5605744"/>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AA9896A7-281B-4154-86FB-0D241F5E9357}"/>
              </a:ext>
            </a:extLst>
          </p:cNvPr>
          <p:cNvSpPr txBox="1"/>
          <p:nvPr/>
        </p:nvSpPr>
        <p:spPr>
          <a:xfrm>
            <a:off x="789841" y="960895"/>
            <a:ext cx="10814554" cy="4975208"/>
          </a:xfrm>
          <a:prstGeom prst="rect">
            <a:avLst/>
          </a:prstGeom>
          <a:noFill/>
        </p:spPr>
        <p:txBody>
          <a:bodyPr wrap="square">
            <a:spAutoFit/>
          </a:bodyPr>
          <a:lstStyle/>
          <a:p>
            <a:pPr>
              <a:lnSpc>
                <a:spcPct val="150000"/>
              </a:lnSpc>
              <a:spcAft>
                <a:spcPts val="1000"/>
              </a:spcAf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quát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992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064C14D9-54C1-4BD1-87BB-926CC688574A}"/>
              </a:ext>
            </a:extLst>
          </p:cNvPr>
          <p:cNvSpPr>
            <a:spLocks noChangeArrowheads="1"/>
          </p:cNvSpPr>
          <p:nvPr/>
        </p:nvSpPr>
        <p:spPr bwMode="auto">
          <a:xfrm>
            <a:off x="569029" y="497027"/>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569030" y="2326105"/>
            <a:ext cx="11141707" cy="3916531"/>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E62A2AE6-04F7-4992-BCD1-13EE0AAA4B2A}"/>
              </a:ext>
            </a:extLst>
          </p:cNvPr>
          <p:cNvSpPr txBox="1"/>
          <p:nvPr/>
        </p:nvSpPr>
        <p:spPr>
          <a:xfrm>
            <a:off x="858253" y="536029"/>
            <a:ext cx="3320483" cy="548099"/>
          </a:xfrm>
          <a:prstGeom prst="rect">
            <a:avLst/>
          </a:prstGeom>
          <a:noFill/>
        </p:spPr>
        <p:txBody>
          <a:bodyPr wrap="square">
            <a:spAutoFit/>
          </a:bodyPr>
          <a:lstStyle/>
          <a:p>
            <a:pPr marL="342900" lvl="0" indent="-342900" algn="just">
              <a:lnSpc>
                <a:spcPct val="115000"/>
              </a:lnSpc>
              <a:spcAft>
                <a:spcPts val="1000"/>
              </a:spcAft>
              <a:buFont typeface="+mj-lt"/>
              <a:buAutoNum type="romanUcPeriod" startAt="4"/>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LUYỆN ĐỀ</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484BF871-167E-4350-8B95-234F200382D9}"/>
              </a:ext>
            </a:extLst>
          </p:cNvPr>
          <p:cNvSpPr txBox="1"/>
          <p:nvPr/>
        </p:nvSpPr>
        <p:spPr>
          <a:xfrm>
            <a:off x="681789" y="1526328"/>
            <a:ext cx="6112042" cy="548099"/>
          </a:xfrm>
          <a:prstGeom prst="rect">
            <a:avLst/>
          </a:prstGeom>
          <a:noFill/>
        </p:spPr>
        <p:txBody>
          <a:bodyPr wrap="square">
            <a:spAutoFit/>
          </a:bodyPr>
          <a:lstStyle/>
          <a:p>
            <a:pPr algn="just">
              <a:lnSpc>
                <a:spcPct val="115000"/>
              </a:lnSpc>
              <a:spcAft>
                <a:spcPts val="10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DẠNG 1: TRẮC NGHIỆM: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D6DDC62C-BF3A-4C75-A8F9-EC48D0146554}"/>
              </a:ext>
            </a:extLst>
          </p:cNvPr>
          <p:cNvSpPr txBox="1"/>
          <p:nvPr/>
        </p:nvSpPr>
        <p:spPr>
          <a:xfrm>
            <a:off x="762001" y="2891040"/>
            <a:ext cx="10941181" cy="2786660"/>
          </a:xfrm>
          <a:prstGeom prst="rect">
            <a:avLst/>
          </a:prstGeom>
          <a:noFill/>
        </p:spPr>
        <p:txBody>
          <a:bodyPr wrap="square">
            <a:spAutoFit/>
          </a:bodyPr>
          <a:lstStyle/>
          <a:p>
            <a:pPr>
              <a:lnSpc>
                <a:spcPct val="115000"/>
              </a:lnSpc>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D. Khi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bình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733A98AB-78CF-4D7A-AC1C-411E38AB1ADB}"/>
              </a:ext>
            </a:extLst>
          </p:cNvPr>
          <p:cNvSpPr txBox="1"/>
          <p:nvPr/>
        </p:nvSpPr>
        <p:spPr>
          <a:xfrm>
            <a:off x="761999" y="3901518"/>
            <a:ext cx="1323474" cy="523220"/>
          </a:xfrm>
          <a:prstGeom prst="rect">
            <a:avLst/>
          </a:prstGeom>
          <a:noFill/>
        </p:spPr>
        <p:txBody>
          <a:bodyPr wrap="square">
            <a:spAutoFit/>
          </a:bodyPr>
          <a:lstStyle/>
          <a:p>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240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barn(inVertical)">
                                      <p:cBhvr>
                                        <p:cTn id="25" dur="5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barn(inVertical)">
                                      <p:cBhvr>
                                        <p:cTn id="30" dur="500"/>
                                        <p:tgtEl>
                                          <p:spTgt spid="9">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animEffect transition="in" filter="barn(inVertical)">
                                      <p:cBhvr>
                                        <p:cTn id="35" dur="500"/>
                                        <p:tgtEl>
                                          <p:spTgt spid="9">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9">
                                            <p:txEl>
                                              <p:pRg st="3" end="3"/>
                                            </p:txEl>
                                          </p:spTgt>
                                        </p:tgtEl>
                                        <p:attrNameLst>
                                          <p:attrName>style.visibility</p:attrName>
                                        </p:attrNameLst>
                                      </p:cBhvr>
                                      <p:to>
                                        <p:strVal val="visible"/>
                                      </p:to>
                                    </p:set>
                                    <p:animEffect transition="in" filter="barn(inVertical)">
                                      <p:cBhvr>
                                        <p:cTn id="40" dur="500"/>
                                        <p:tgtEl>
                                          <p:spTgt spid="9">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9">
                                            <p:txEl>
                                              <p:pRg st="4" end="4"/>
                                            </p:txEl>
                                          </p:spTgt>
                                        </p:tgtEl>
                                        <p:attrNameLst>
                                          <p:attrName>style.visibility</p:attrName>
                                        </p:attrNameLst>
                                      </p:cBhvr>
                                      <p:to>
                                        <p:strVal val="visible"/>
                                      </p:to>
                                    </p:set>
                                    <p:animEffect transition="in" filter="barn(inVertical)">
                                      <p:cBhvr>
                                        <p:cTn id="45" dur="500"/>
                                        <p:tgtEl>
                                          <p:spTgt spid="9">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569029" y="802105"/>
            <a:ext cx="11141707" cy="5005137"/>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9132A092-A072-4E8F-A338-9972C13D6F24}"/>
              </a:ext>
            </a:extLst>
          </p:cNvPr>
          <p:cNvSpPr txBox="1"/>
          <p:nvPr/>
        </p:nvSpPr>
        <p:spPr>
          <a:xfrm>
            <a:off x="854242" y="1697115"/>
            <a:ext cx="9296400" cy="2940549"/>
          </a:xfrm>
          <a:prstGeom prst="rect">
            <a:avLst/>
          </a:prstGeom>
          <a:noFill/>
        </p:spPr>
        <p:txBody>
          <a:bodyPr wrap="square">
            <a:spAutoFit/>
          </a:bodyPr>
          <a:lstStyle/>
          <a:p>
            <a:pPr>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7150" indent="-57150">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7150" indent="-57150">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7150" indent="-57150">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7150" indent="-57150">
              <a:lnSpc>
                <a:spcPct val="115000"/>
              </a:lnSpc>
              <a:spcBef>
                <a:spcPts val="20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243F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022CF6DB-1B8F-496B-A1BC-885A4BEDD1CF}"/>
              </a:ext>
            </a:extLst>
          </p:cNvPr>
          <p:cNvSpPr txBox="1"/>
          <p:nvPr/>
        </p:nvSpPr>
        <p:spPr>
          <a:xfrm>
            <a:off x="854242" y="4113872"/>
            <a:ext cx="1676400"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061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3518116" y="497028"/>
            <a:ext cx="5532894" cy="828076"/>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2061276"/>
            <a:ext cx="11209682" cy="3471620"/>
          </a:xfrm>
          <a:prstGeom prst="roundRect">
            <a:avLst>
              <a:gd name="adj" fmla="val 16667"/>
            </a:avLst>
          </a:prstGeom>
          <a:solidFill>
            <a:schemeClr val="accent6">
              <a:lumMod val="40000"/>
              <a:lumOff val="60000"/>
            </a:schemeClr>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7B3D8025-048E-47B6-ACC6-9F94D897F6A4}"/>
              </a:ext>
            </a:extLst>
          </p:cNvPr>
          <p:cNvSpPr txBox="1"/>
          <p:nvPr/>
        </p:nvSpPr>
        <p:spPr>
          <a:xfrm>
            <a:off x="3194266" y="616102"/>
            <a:ext cx="6114080" cy="556434"/>
          </a:xfrm>
          <a:prstGeom prst="rect">
            <a:avLst/>
          </a:prstGeom>
          <a:noFill/>
        </p:spPr>
        <p:txBody>
          <a:bodyPr wrap="square">
            <a:spAutoFit/>
          </a:bodyPr>
          <a:lstStyle/>
          <a:p>
            <a:pPr marR="91440" algn="ctr">
              <a:lnSpc>
                <a:spcPct val="115000"/>
              </a:lnSpc>
              <a:spcAft>
                <a:spcPts val="1000"/>
              </a:spcAft>
            </a:pPr>
            <a:r>
              <a:rPr lang="da-DK" sz="2800" b="1" dirty="0">
                <a:effectLst/>
                <a:latin typeface="Times New Roman" panose="02020603050405020304" pitchFamily="18" charset="0"/>
                <a:ea typeface="Times New Roman" panose="02020603050405020304" pitchFamily="18" charset="0"/>
                <a:cs typeface="Times New Roman" panose="02020603050405020304" pitchFamily="18" charset="0"/>
              </a:rPr>
              <a:t>HOẠT ĐỘNG 1: KHỞI ĐỘNG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D29D8804-FDE8-452A-8450-36F329FDF53E}"/>
              </a:ext>
            </a:extLst>
          </p:cNvPr>
          <p:cNvSpPr txBox="1"/>
          <p:nvPr/>
        </p:nvSpPr>
        <p:spPr>
          <a:xfrm>
            <a:off x="755542" y="2684323"/>
            <a:ext cx="10867428" cy="2171235"/>
          </a:xfrm>
          <a:prstGeom prst="rect">
            <a:avLst/>
          </a:prstGeom>
          <a:noFill/>
        </p:spPr>
        <p:txBody>
          <a:bodyPr wrap="square">
            <a:spAutoFit/>
          </a:bodyPr>
          <a:lstStyle/>
          <a:p>
            <a:pPr algn="just">
              <a:lnSpc>
                <a:spcPct val="115000"/>
              </a:lnSpc>
            </a:pP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Chuyển giao nhiệm vụ (GV)</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da-DK" sz="2800" dirty="0">
                <a:effectLst/>
                <a:latin typeface="Times New Roman" panose="02020603050405020304" pitchFamily="18" charset="0"/>
                <a:ea typeface="Times New Roman" panose="02020603050405020304" pitchFamily="18" charset="0"/>
                <a:cs typeface="Times New Roman" panose="02020603050405020304" pitchFamily="18" charset="0"/>
              </a:rPr>
              <a:t>GV yêu cầu HS hoàn thành Phiếu học tập 01: </a:t>
            </a:r>
            <a:r>
              <a:rPr lang="da-DK"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Viết theo trí nhớ những nội dung của bài học 07: Thơ (Thơ có yếu tố tự sự, miêu tả).</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da-DK" sz="2800" dirty="0">
                <a:effectLst/>
                <a:latin typeface="Times New Roman" panose="02020603050405020304" pitchFamily="18" charset="0"/>
                <a:ea typeface="Times New Roman" panose="02020603050405020304" pitchFamily="18" charset="0"/>
                <a:cs typeface="Times New Roman" panose="02020603050405020304" pitchFamily="18" charset="0"/>
              </a:rPr>
              <a:t>Thời gian: 03 phút. Làm việc cá nhân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619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7E55300D-1F5C-49B5-920E-3723609A532A}"/>
              </a:ext>
            </a:extLst>
          </p:cNvPr>
          <p:cNvSpPr>
            <a:spLocks noChangeArrowheads="1"/>
          </p:cNvSpPr>
          <p:nvPr/>
        </p:nvSpPr>
        <p:spPr bwMode="auto">
          <a:xfrm>
            <a:off x="569030" y="1556084"/>
            <a:ext cx="11189833" cy="449179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DB7BBDD6-8EAC-4030-A912-B8643004E292}"/>
              </a:ext>
            </a:extLst>
          </p:cNvPr>
          <p:cNvSpPr txBox="1"/>
          <p:nvPr/>
        </p:nvSpPr>
        <p:spPr>
          <a:xfrm>
            <a:off x="797628" y="1995274"/>
            <a:ext cx="10868991" cy="3528658"/>
          </a:xfrm>
          <a:prstGeom prst="rect">
            <a:avLst/>
          </a:prstGeom>
          <a:noFill/>
        </p:spPr>
        <p:txBody>
          <a:bodyPr wrap="square">
            <a:spAutoFit/>
          </a:bodyPr>
          <a:lstStyle/>
          <a:p>
            <a:pPr>
              <a:lnSpc>
                <a:spcPct val="150000"/>
              </a:lnSpc>
            </a:pP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ai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Anh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Bef>
                <a:spcPts val="20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Anh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a:t>
            </a:r>
            <a:endParaRPr lang="en-US" sz="2800" dirty="0">
              <a:solidFill>
                <a:srgbClr val="243F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3520977B-8D77-4C76-9F22-09833FE1B08C}"/>
              </a:ext>
            </a:extLst>
          </p:cNvPr>
          <p:cNvSpPr txBox="1"/>
          <p:nvPr/>
        </p:nvSpPr>
        <p:spPr>
          <a:xfrm>
            <a:off x="1018672" y="4182978"/>
            <a:ext cx="922421" cy="661207"/>
          </a:xfrm>
          <a:prstGeom prst="rect">
            <a:avLst/>
          </a:prstGeom>
          <a:noFill/>
        </p:spPr>
        <p:txBody>
          <a:bodyPr wrap="square">
            <a:spAutoFit/>
          </a:bodyPr>
          <a:lstStyle/>
          <a:p>
            <a:pPr>
              <a:lnSpc>
                <a:spcPct val="150000"/>
              </a:lnSpc>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163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B5E19E4C-0613-41DD-853C-9105F3BEAA46}"/>
              </a:ext>
            </a:extLst>
          </p:cNvPr>
          <p:cNvSpPr>
            <a:spLocks noChangeArrowheads="1"/>
          </p:cNvSpPr>
          <p:nvPr/>
        </p:nvSpPr>
        <p:spPr bwMode="auto">
          <a:xfrm>
            <a:off x="569030" y="1138989"/>
            <a:ext cx="11125665" cy="4620127"/>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AA42595-EFF6-409F-A7AB-E3E31EBBC772}"/>
              </a:ext>
            </a:extLst>
          </p:cNvPr>
          <p:cNvSpPr txBox="1"/>
          <p:nvPr/>
        </p:nvSpPr>
        <p:spPr>
          <a:xfrm>
            <a:off x="640755" y="1384739"/>
            <a:ext cx="11053940" cy="3785139"/>
          </a:xfrm>
          <a:prstGeom prst="rect">
            <a:avLst/>
          </a:prstGeom>
          <a:noFill/>
        </p:spPr>
        <p:txBody>
          <a:bodyPr wrap="square">
            <a:spAutoFit/>
          </a:bodyPr>
          <a:lstStyle/>
          <a:p>
            <a:pPr marL="228600">
              <a:lnSpc>
                <a:spcPct val="150000"/>
              </a:lnSpc>
              <a:spcAft>
                <a:spcPts val="1000"/>
              </a:spcAft>
            </a:pP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Bef>
                <a:spcPts val="20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endParaRPr lang="en-US" sz="2800" dirty="0">
              <a:solidFill>
                <a:srgbClr val="243F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44B49AFE-6115-4385-A92C-0F648770FD9C}"/>
              </a:ext>
            </a:extLst>
          </p:cNvPr>
          <p:cNvSpPr txBox="1"/>
          <p:nvPr/>
        </p:nvSpPr>
        <p:spPr>
          <a:xfrm>
            <a:off x="874295" y="4471735"/>
            <a:ext cx="1034716" cy="661207"/>
          </a:xfrm>
          <a:prstGeom prst="rect">
            <a:avLst/>
          </a:prstGeom>
          <a:noFill/>
        </p:spPr>
        <p:txBody>
          <a:bodyPr wrap="square">
            <a:spAutoFit/>
          </a:bodyPr>
          <a:lstStyle/>
          <a:p>
            <a:pPr>
              <a:lnSpc>
                <a:spcPct val="150000"/>
              </a:lnSpc>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050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5502278A-5AA4-4FA2-8B38-8AC49B15DAC7}"/>
              </a:ext>
            </a:extLst>
          </p:cNvPr>
          <p:cNvSpPr>
            <a:spLocks noChangeArrowheads="1"/>
          </p:cNvSpPr>
          <p:nvPr/>
        </p:nvSpPr>
        <p:spPr bwMode="auto">
          <a:xfrm>
            <a:off x="517125" y="1225549"/>
            <a:ext cx="11157749" cy="472607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9FD03090-3479-43FA-80CF-155AF07117FB}"/>
              </a:ext>
            </a:extLst>
          </p:cNvPr>
          <p:cNvSpPr txBox="1"/>
          <p:nvPr/>
        </p:nvSpPr>
        <p:spPr>
          <a:xfrm>
            <a:off x="794083" y="1824256"/>
            <a:ext cx="11025169" cy="3528658"/>
          </a:xfrm>
          <a:prstGeom prst="rect">
            <a:avLst/>
          </a:prstGeom>
          <a:noFill/>
        </p:spPr>
        <p:txBody>
          <a:bodyPr wrap="square">
            <a:spAutoFit/>
          </a:bodyPr>
          <a:lstStyle/>
          <a:p>
            <a:pPr>
              <a:lnSpc>
                <a:spcPct val="150000"/>
              </a:lnSpc>
            </a:pP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Bef>
                <a:spcPts val="20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tóc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243F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lồng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cú</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E6DE1E10-0C6D-43B7-82F1-5607E4A244FA}"/>
              </a:ext>
            </a:extLst>
          </p:cNvPr>
          <p:cNvSpPr txBox="1"/>
          <p:nvPr/>
        </p:nvSpPr>
        <p:spPr>
          <a:xfrm>
            <a:off x="1018674" y="2634734"/>
            <a:ext cx="1596189"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dirty="0">
              <a:solidFill>
                <a:srgbClr val="FF0000"/>
              </a:solidFill>
            </a:endParaRPr>
          </a:p>
        </p:txBody>
      </p:sp>
    </p:spTree>
    <p:extLst>
      <p:ext uri="{BB962C8B-B14F-4D97-AF65-F5344CB8AC3E}">
        <p14:creationId xmlns:p14="http://schemas.microsoft.com/office/powerpoint/2010/main" val="103525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E618D00-0153-4F1E-A98F-9FC179148E02}"/>
              </a:ext>
            </a:extLst>
          </p:cNvPr>
          <p:cNvSpPr>
            <a:spLocks noChangeArrowheads="1"/>
          </p:cNvSpPr>
          <p:nvPr/>
        </p:nvSpPr>
        <p:spPr bwMode="auto">
          <a:xfrm>
            <a:off x="569030" y="1010654"/>
            <a:ext cx="11093581" cy="4604084"/>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CAF81212-0B19-4B1C-BBC9-D59F0D12CD98}"/>
              </a:ext>
            </a:extLst>
          </p:cNvPr>
          <p:cNvSpPr txBox="1"/>
          <p:nvPr/>
        </p:nvSpPr>
        <p:spPr>
          <a:xfrm>
            <a:off x="569030" y="1548367"/>
            <a:ext cx="11093581" cy="3528658"/>
          </a:xfrm>
          <a:prstGeom prst="rect">
            <a:avLst/>
          </a:prstGeom>
          <a:noFill/>
        </p:spPr>
        <p:txBody>
          <a:bodyPr wrap="square">
            <a:spAutoFit/>
          </a:bodyPr>
          <a:lstStyle/>
          <a:p>
            <a:pPr>
              <a:lnSpc>
                <a:spcPct val="150000"/>
              </a:lnSpc>
            </a:pP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6: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đỉều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Bef>
                <a:spcPts val="20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243F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hôm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27726590-6D6E-498B-8628-94929C8763FF}"/>
              </a:ext>
            </a:extLst>
          </p:cNvPr>
          <p:cNvSpPr txBox="1"/>
          <p:nvPr/>
        </p:nvSpPr>
        <p:spPr>
          <a:xfrm>
            <a:off x="794084" y="3114326"/>
            <a:ext cx="1179095"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dirty="0">
              <a:solidFill>
                <a:srgbClr val="FF0000"/>
              </a:solidFill>
            </a:endParaRPr>
          </a:p>
        </p:txBody>
      </p:sp>
    </p:spTree>
    <p:extLst>
      <p:ext uri="{BB962C8B-B14F-4D97-AF65-F5344CB8AC3E}">
        <p14:creationId xmlns:p14="http://schemas.microsoft.com/office/powerpoint/2010/main" val="159681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043BEF8-2AD7-4E06-85EC-AAEBEF6C1984}"/>
              </a:ext>
            </a:extLst>
          </p:cNvPr>
          <p:cNvSpPr>
            <a:spLocks noChangeArrowheads="1"/>
          </p:cNvSpPr>
          <p:nvPr/>
        </p:nvSpPr>
        <p:spPr bwMode="auto">
          <a:xfrm>
            <a:off x="385012" y="1418053"/>
            <a:ext cx="11277600" cy="4244809"/>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89CE91E6-36E8-4997-AE5B-52A79A193F6A}"/>
              </a:ext>
            </a:extLst>
          </p:cNvPr>
          <p:cNvSpPr txBox="1"/>
          <p:nvPr/>
        </p:nvSpPr>
        <p:spPr>
          <a:xfrm>
            <a:off x="312824" y="1776128"/>
            <a:ext cx="11421976" cy="3528658"/>
          </a:xfrm>
          <a:prstGeom prst="rect">
            <a:avLst/>
          </a:prstGeom>
          <a:noFill/>
        </p:spPr>
        <p:txBody>
          <a:bodyPr wrap="square">
            <a:spAutoFit/>
          </a:bodyPr>
          <a:lstStyle/>
          <a:p>
            <a:pPr>
              <a:lnSpc>
                <a:spcPct val="150000"/>
              </a:lnSpc>
            </a:pP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7: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Huệ</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Bef>
                <a:spcPts val="20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243F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khỏe</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8EEF1501-3B45-4CF3-B767-3AFF565FA4E2}"/>
              </a:ext>
            </a:extLst>
          </p:cNvPr>
          <p:cNvSpPr txBox="1"/>
          <p:nvPr/>
        </p:nvSpPr>
        <p:spPr>
          <a:xfrm>
            <a:off x="537410" y="2441300"/>
            <a:ext cx="1852863" cy="661207"/>
          </a:xfrm>
          <a:prstGeom prst="rect">
            <a:avLst/>
          </a:prstGeom>
          <a:noFill/>
        </p:spPr>
        <p:txBody>
          <a:bodyPr wrap="square">
            <a:spAutoFit/>
          </a:bodyPr>
          <a:lstStyle/>
          <a:p>
            <a:pPr>
              <a:lnSpc>
                <a:spcPct val="150000"/>
              </a:lnSpc>
            </a:pP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689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A8972BDD-0327-42B7-9151-63E5F0EFE66C}"/>
              </a:ext>
            </a:extLst>
          </p:cNvPr>
          <p:cNvSpPr>
            <a:spLocks noChangeArrowheads="1"/>
          </p:cNvSpPr>
          <p:nvPr/>
        </p:nvSpPr>
        <p:spPr bwMode="auto">
          <a:xfrm>
            <a:off x="569030" y="497028"/>
            <a:ext cx="6425328"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a16="http://schemas.microsoft.com/office/drawing/2014/main" xmlns="" id="{0B17B26B-E4E8-4D13-A0E2-42AB07FF760F}"/>
              </a:ext>
            </a:extLst>
          </p:cNvPr>
          <p:cNvSpPr>
            <a:spLocks noChangeArrowheads="1"/>
          </p:cNvSpPr>
          <p:nvPr/>
        </p:nvSpPr>
        <p:spPr bwMode="auto">
          <a:xfrm>
            <a:off x="569030" y="1418054"/>
            <a:ext cx="11189833" cy="4823844"/>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9C5CE415-54DD-4F4A-8671-730BC26335BA}"/>
              </a:ext>
            </a:extLst>
          </p:cNvPr>
          <p:cNvSpPr txBox="1"/>
          <p:nvPr/>
        </p:nvSpPr>
        <p:spPr>
          <a:xfrm>
            <a:off x="713873" y="567976"/>
            <a:ext cx="6112042" cy="556434"/>
          </a:xfrm>
          <a:prstGeom prst="rect">
            <a:avLst/>
          </a:prstGeom>
          <a:noFill/>
        </p:spPr>
        <p:txBody>
          <a:bodyPr wrap="square">
            <a:spAutoFit/>
          </a:bodyPr>
          <a:lstStyle/>
          <a:p>
            <a:pPr algn="just">
              <a:lnSpc>
                <a:spcPct val="115000"/>
              </a:lnSpc>
              <a:spcAft>
                <a:spcPts val="10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DẠNG 2: THỰC HÀNH ĐỌC HIỂU:</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5B85B6E2-63B4-4279-95CB-1E889089959D}"/>
              </a:ext>
            </a:extLst>
          </p:cNvPr>
          <p:cNvSpPr txBox="1"/>
          <p:nvPr/>
        </p:nvSpPr>
        <p:spPr>
          <a:xfrm>
            <a:off x="1130968" y="1537128"/>
            <a:ext cx="9825789" cy="556434"/>
          </a:xfrm>
          <a:prstGeom prst="rect">
            <a:avLst/>
          </a:prstGeom>
          <a:noFill/>
        </p:spPr>
        <p:txBody>
          <a:bodyPr wrap="square">
            <a:spAutoFit/>
          </a:bodyPr>
          <a:lstStyle/>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01:</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B4796234-417F-42C3-BF87-D940E5EE2EE8}"/>
              </a:ext>
            </a:extLst>
          </p:cNvPr>
          <p:cNvSpPr txBox="1"/>
          <p:nvPr/>
        </p:nvSpPr>
        <p:spPr>
          <a:xfrm>
            <a:off x="1371600" y="2132887"/>
            <a:ext cx="6112042" cy="4401205"/>
          </a:xfrm>
          <a:prstGeom prst="rect">
            <a:avLst/>
          </a:prstGeom>
          <a:noFill/>
        </p:spPr>
        <p:txBody>
          <a:bodyPr wrap="square">
            <a:spAutoFit/>
          </a:bodyPr>
          <a:lstStyle/>
          <a:p>
            <a:r>
              <a:rPr lang="en-US" sz="2800" dirty="0">
                <a:effectLst/>
                <a:latin typeface="Times New Roman" panose="02020603050405020304" pitchFamily="18" charset="0"/>
                <a:ea typeface="Times New Roman" panose="02020603050405020304" pitchFamily="18" charset="0"/>
              </a:rPr>
              <a:t>Anh </a:t>
            </a:r>
            <a:r>
              <a:rPr lang="en-US" sz="2800" dirty="0" err="1">
                <a:effectLst/>
                <a:latin typeface="Times New Roman" panose="02020603050405020304" pitchFamily="18" charset="0"/>
                <a:ea typeface="Times New Roman" panose="02020603050405020304" pitchFamily="18" charset="0"/>
              </a:rPr>
              <a:t>đội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dậy</a:t>
            </a:r>
            <a:r>
              <a:rPr lang="en-US" sz="2800" dirty="0">
                <a:effectLst/>
                <a:latin typeface="Times New Roman" panose="02020603050405020304" pitchFamily="18" charset="0"/>
                <a:ea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rPr>
              <a:t>Thấy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khuya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lắm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rồi</a:t>
            </a:r>
            <a:r>
              <a:rPr lang="en-US" sz="2800" dirty="0">
                <a:effectLst/>
                <a:latin typeface="Times New Roman" panose="02020603050405020304" pitchFamily="18" charset="0"/>
                <a:ea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rPr>
              <a:t>Mà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sao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vẫn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ngồi</a:t>
            </a:r>
            <a:r>
              <a:rPr lang="en-US" sz="2800" dirty="0">
                <a:effectLst/>
                <a:latin typeface="Times New Roman" panose="02020603050405020304" pitchFamily="18" charset="0"/>
                <a:ea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rPr>
              <a:t>Đêm</a:t>
            </a:r>
            <a:r>
              <a:rPr lang="en-US" sz="2800" dirty="0">
                <a:effectLst/>
                <a:latin typeface="Times New Roman" panose="02020603050405020304" pitchFamily="18" charset="0"/>
                <a:ea typeface="Times New Roman" panose="02020603050405020304" pitchFamily="18" charset="0"/>
              </a:rPr>
              <a:t> nay </a:t>
            </a:r>
            <a:r>
              <a:rPr lang="en-US" sz="2800" dirty="0" err="1">
                <a:effectLst/>
                <a:latin typeface="Times New Roman" panose="02020603050405020304" pitchFamily="18" charset="0"/>
                <a:ea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ngủ</a:t>
            </a:r>
            <a:r>
              <a:rPr lang="en-US" sz="2800" dirty="0">
                <a:effectLst/>
                <a:latin typeface="Times New Roman" panose="02020603050405020304" pitchFamily="18" charset="0"/>
                <a:ea typeface="Times New Roman" panose="02020603050405020304" pitchFamily="18" charset="0"/>
              </a:rPr>
              <a:t>.</a:t>
            </a:r>
            <a:br>
              <a:rPr lang="en-US" sz="2800" dirty="0">
                <a:effectLst/>
                <a:latin typeface="Times New Roman" panose="02020603050405020304" pitchFamily="18" charset="0"/>
                <a:ea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rPr>
              <a:t>Lặng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yên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bếp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lửa</a:t>
            </a:r>
            <a:r>
              <a:rPr lang="en-US" sz="2800" dirty="0">
                <a:effectLst/>
                <a:latin typeface="Times New Roman" panose="02020603050405020304" pitchFamily="18" charset="0"/>
                <a:ea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rPr>
              <a:t>Vẻ</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mặt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trầm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ngâm</a:t>
            </a:r>
            <a:r>
              <a:rPr lang="en-US" sz="2800" dirty="0">
                <a:effectLst/>
                <a:latin typeface="Times New Roman" panose="02020603050405020304" pitchFamily="18" charset="0"/>
                <a:ea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rPr>
              <a:t>Ngoài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mưa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lâm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thâm</a:t>
            </a:r>
            <a:r>
              <a:rPr lang="en-US" sz="2800" dirty="0">
                <a:effectLst/>
                <a:latin typeface="Times New Roman" panose="02020603050405020304" pitchFamily="18" charset="0"/>
                <a:ea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rPr>
              <a:t>Mái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lều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tranh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xác</a:t>
            </a:r>
            <a:r>
              <a:rPr lang="en-US" sz="2800" dirty="0">
                <a:effectLst/>
                <a:latin typeface="Times New Roman" panose="02020603050405020304" pitchFamily="18" charset="0"/>
                <a:ea typeface="Times New Roman" panose="02020603050405020304" pitchFamily="18" charset="0"/>
              </a:rPr>
              <a:t>.</a:t>
            </a:r>
            <a:br>
              <a:rPr lang="en-US" sz="2800" dirty="0">
                <a:effectLst/>
                <a:latin typeface="Times New Roman" panose="02020603050405020304" pitchFamily="18" charset="0"/>
                <a:ea typeface="Times New Roman" panose="02020603050405020304" pitchFamily="18" charset="0"/>
              </a:rPr>
            </a:br>
            <a:endParaRPr lang="en-US" sz="2800" dirty="0"/>
          </a:p>
        </p:txBody>
      </p:sp>
    </p:spTree>
    <p:extLst>
      <p:ext uri="{BB962C8B-B14F-4D97-AF65-F5344CB8AC3E}">
        <p14:creationId xmlns:p14="http://schemas.microsoft.com/office/powerpoint/2010/main" val="156691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1258839" y="786063"/>
            <a:ext cx="10483981" cy="5358063"/>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xmlns="" id="{A1BFCD32-0148-4260-8B44-59C509B75EC8}"/>
              </a:ext>
            </a:extLst>
          </p:cNvPr>
          <p:cNvSpPr txBox="1"/>
          <p:nvPr/>
        </p:nvSpPr>
        <p:spPr>
          <a:xfrm>
            <a:off x="2193291" y="920941"/>
            <a:ext cx="8615076" cy="5016117"/>
          </a:xfrm>
          <a:prstGeom prst="rect">
            <a:avLst/>
          </a:prstGeom>
          <a:noFill/>
        </p:spPr>
        <p:txBody>
          <a:bodyPr wrap="square">
            <a:spAutoFit/>
          </a:bodyPr>
          <a:lstStyle/>
          <a:p>
            <a:pPr marL="1085850">
              <a:lnSpc>
                <a:spcPct val="115000"/>
              </a:lnSpc>
              <a:spcAft>
                <a:spcPts val="100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Càng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càng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tóc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Đốt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nằm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dém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nhón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nhàng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0264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Minh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Huệ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362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569030" y="994611"/>
            <a:ext cx="11398381" cy="5085347"/>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64D18037-DBA7-48A9-A69C-A15326AA0F97}"/>
              </a:ext>
            </a:extLst>
          </p:cNvPr>
          <p:cNvSpPr txBox="1"/>
          <p:nvPr/>
        </p:nvSpPr>
        <p:spPr>
          <a:xfrm>
            <a:off x="633663" y="1716112"/>
            <a:ext cx="11253537" cy="3905941"/>
          </a:xfrm>
          <a:prstGeom prst="rect">
            <a:avLst/>
          </a:prstGeom>
          <a:noFill/>
        </p:spPr>
        <p:txBody>
          <a:bodyPr wrap="square">
            <a:spAutoFit/>
          </a:bodyPr>
          <a:lstStyle/>
          <a:p>
            <a:pPr>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nhắc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a:t>
            </a:r>
          </a:p>
        </p:txBody>
      </p:sp>
    </p:spTree>
    <p:extLst>
      <p:ext uri="{BB962C8B-B14F-4D97-AF65-F5344CB8AC3E}">
        <p14:creationId xmlns:p14="http://schemas.microsoft.com/office/powerpoint/2010/main" val="425789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05883FD3-5820-452F-BCF2-F9ECF2522FCD}"/>
              </a:ext>
            </a:extLst>
          </p:cNvPr>
          <p:cNvSpPr>
            <a:spLocks noChangeArrowheads="1"/>
          </p:cNvSpPr>
          <p:nvPr/>
        </p:nvSpPr>
        <p:spPr bwMode="auto">
          <a:xfrm>
            <a:off x="4591065" y="497028"/>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545432" y="1418054"/>
            <a:ext cx="11133221" cy="4823844"/>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90B09B4-7A61-4493-90BB-BD5C738BAE5A}"/>
              </a:ext>
            </a:extLst>
          </p:cNvPr>
          <p:cNvSpPr txBox="1"/>
          <p:nvPr/>
        </p:nvSpPr>
        <p:spPr>
          <a:xfrm>
            <a:off x="4844716" y="551772"/>
            <a:ext cx="2903622" cy="548099"/>
          </a:xfrm>
          <a:prstGeom prst="rect">
            <a:avLst/>
          </a:prstGeom>
          <a:noFill/>
        </p:spPr>
        <p:txBody>
          <a:bodyPr wrap="square">
            <a:spAutoFit/>
          </a:bodyPr>
          <a:lstStyle/>
          <a:p>
            <a:pPr algn="ctr">
              <a:lnSpc>
                <a:spcPct val="115000"/>
              </a:lnSpc>
              <a:spcAft>
                <a:spcPts val="100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0D414852-65CA-4463-B76E-74D63D4DF7CB}"/>
              </a:ext>
            </a:extLst>
          </p:cNvPr>
          <p:cNvSpPr txBox="1"/>
          <p:nvPr/>
        </p:nvSpPr>
        <p:spPr>
          <a:xfrm>
            <a:off x="629653" y="2022173"/>
            <a:ext cx="10964778" cy="3615605"/>
          </a:xfrm>
          <a:prstGeom prst="rect">
            <a:avLst/>
          </a:prstGeom>
          <a:noFill/>
        </p:spPr>
        <p:txBody>
          <a:bodyPr wrap="square">
            <a:spAutoFit/>
          </a:bodyPr>
          <a:lstStyle/>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120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qua chi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khuya</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lắm</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55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arn(inVertical)">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barn(inVertical)">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barn(inVertical)">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barn(inVertical)">
                                      <p:cBhvr>
                                        <p:cTn id="38"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7E55300D-1F5C-49B5-920E-3723609A532A}"/>
              </a:ext>
            </a:extLst>
          </p:cNvPr>
          <p:cNvSpPr>
            <a:spLocks noChangeArrowheads="1"/>
          </p:cNvSpPr>
          <p:nvPr/>
        </p:nvSpPr>
        <p:spPr bwMode="auto">
          <a:xfrm>
            <a:off x="569030" y="1418054"/>
            <a:ext cx="11029412" cy="4004178"/>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D5FF4634-9C04-4044-A894-0C2AD5E1A5CD}"/>
              </a:ext>
            </a:extLst>
          </p:cNvPr>
          <p:cNvSpPr txBox="1"/>
          <p:nvPr/>
        </p:nvSpPr>
        <p:spPr>
          <a:xfrm>
            <a:off x="593558" y="1933077"/>
            <a:ext cx="10595811" cy="2991845"/>
          </a:xfrm>
          <a:prstGeom prst="rect">
            <a:avLst/>
          </a:prstGeom>
          <a:noFill/>
        </p:spPr>
        <p:txBody>
          <a:bodyPr wrap="square">
            <a:spAutoFit/>
          </a:bodyPr>
          <a:lstStyle/>
          <a:p>
            <a:pPr>
              <a:lnSpc>
                <a:spcPct val="115000"/>
              </a:lnSpc>
              <a:spcAft>
                <a:spcPts val="1200"/>
              </a:spcAft>
            </a:pP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Lặng</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yên</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bếp</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lâm</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thâm</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Mái</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lều</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xơ</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khuya</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dừng</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túp</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lều</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tạm</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354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 name="Picture 3">
            <a:extLst>
              <a:ext uri="{FF2B5EF4-FFF2-40B4-BE49-F238E27FC236}">
                <a16:creationId xmlns:a16="http://schemas.microsoft.com/office/drawing/2014/main" xmlns="" id="{EC7EEC45-147C-4D5E-BC8D-1FB05EBD7C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p:spPr>
      </p:pic>
      <p:sp>
        <p:nvSpPr>
          <p:cNvPr id="5" name="Cloud 3">
            <a:extLst>
              <a:ext uri="{FF2B5EF4-FFF2-40B4-BE49-F238E27FC236}">
                <a16:creationId xmlns:a16="http://schemas.microsoft.com/office/drawing/2014/main" xmlns="" id="{2C6F6A02-08DF-4B68-BAD7-C36AFE083E0A}"/>
              </a:ext>
            </a:extLst>
          </p:cNvPr>
          <p:cNvSpPr>
            <a:spLocks/>
          </p:cNvSpPr>
          <p:nvPr/>
        </p:nvSpPr>
        <p:spPr bwMode="auto">
          <a:xfrm>
            <a:off x="3828082" y="0"/>
            <a:ext cx="5067946" cy="1749371"/>
          </a:xfrm>
          <a:custGeom>
            <a:avLst/>
            <a:gdLst>
              <a:gd name="T0" fmla="*/ 275310 w 43200"/>
              <a:gd name="T1" fmla="*/ 415560 h 43200"/>
              <a:gd name="T2" fmla="*/ 126714 w 43200"/>
              <a:gd name="T3" fmla="*/ 402908 h 43200"/>
              <a:gd name="T4" fmla="*/ 406424 w 43200"/>
              <a:gd name="T5" fmla="*/ 554022 h 43200"/>
              <a:gd name="T6" fmla="*/ 341425 w 43200"/>
              <a:gd name="T7" fmla="*/ 560070 h 43200"/>
              <a:gd name="T8" fmla="*/ 966665 w 43200"/>
              <a:gd name="T9" fmla="*/ 620554 h 43200"/>
              <a:gd name="T10" fmla="*/ 927478 w 43200"/>
              <a:gd name="T11" fmla="*/ 592931 h 43200"/>
              <a:gd name="T12" fmla="*/ 1691107 w 43200"/>
              <a:gd name="T13" fmla="*/ 551672 h 43200"/>
              <a:gd name="T14" fmla="*/ 1675444 w 43200"/>
              <a:gd name="T15" fmla="*/ 581978 h 43200"/>
              <a:gd name="T16" fmla="*/ 2002144 w 43200"/>
              <a:gd name="T17" fmla="*/ 364395 h 43200"/>
              <a:gd name="T18" fmla="*/ 2192860 w 43200"/>
              <a:gd name="T19" fmla="*/ 477679 h 43200"/>
              <a:gd name="T20" fmla="*/ 2452038 w 43200"/>
              <a:gd name="T21" fmla="*/ 243745 h 43200"/>
              <a:gd name="T22" fmla="*/ 2367093 w 43200"/>
              <a:gd name="T23" fmla="*/ 286226 h 43200"/>
              <a:gd name="T24" fmla="*/ 2248239 w 43200"/>
              <a:gd name="T25" fmla="*/ 86138 h 43200"/>
              <a:gd name="T26" fmla="*/ 2252698 w 43200"/>
              <a:gd name="T27" fmla="*/ 106204 h 43200"/>
              <a:gd name="T28" fmla="*/ 1705832 w 43200"/>
              <a:gd name="T29" fmla="*/ 62738 h 43200"/>
              <a:gd name="T30" fmla="*/ 1749361 w 43200"/>
              <a:gd name="T31" fmla="*/ 37148 h 43200"/>
              <a:gd name="T32" fmla="*/ 1298880 w 43200"/>
              <a:gd name="T33" fmla="*/ 74930 h 43200"/>
              <a:gd name="T34" fmla="*/ 1319940 w 43200"/>
              <a:gd name="T35" fmla="*/ 52864 h 43200"/>
              <a:gd name="T36" fmla="*/ 821296 w 43200"/>
              <a:gd name="T37" fmla="*/ 82423 h 43200"/>
              <a:gd name="T38" fmla="*/ 897559 w 43200"/>
              <a:gd name="T39" fmla="*/ 103823 h 43200"/>
              <a:gd name="T40" fmla="*/ 242106 w 43200"/>
              <a:gd name="T41" fmla="*/ 250650 h 43200"/>
              <a:gd name="T42" fmla="*/ 228790 w 43200"/>
              <a:gd name="T43" fmla="*/ 228124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FFFFFF"/>
          </a:solidFill>
          <a:ln w="25400">
            <a:solidFill>
              <a:srgbClr val="F79646"/>
            </a:solidFill>
            <a:miter lim="800000"/>
            <a:headEnd/>
            <a:tailEnd/>
          </a:ln>
        </p:spPr>
        <p:txBody>
          <a:bodyPr rot="0" vert="horz" wrap="square" lIns="91440" tIns="45720" rIns="91440" bIns="45720" anchor="ctr" anchorCtr="0" upright="1">
            <a:noAutofit/>
          </a:bodyPr>
          <a:lstStyle/>
          <a:p>
            <a:pPr algn="ctr">
              <a:lnSpc>
                <a:spcPct val="115000"/>
              </a:lnSpc>
              <a:spcAft>
                <a:spcPts val="1000"/>
              </a:spcAft>
            </a:pP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01</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xmlns="" id="{F04D68C4-408C-405D-A645-7AA13C765760}"/>
              </a:ext>
            </a:extLst>
          </p:cNvPr>
          <p:cNvGraphicFramePr>
            <a:graphicFrameLocks noGrp="1"/>
          </p:cNvGraphicFramePr>
          <p:nvPr>
            <p:extLst>
              <p:ext uri="{D42A27DB-BD31-4B8C-83A1-F6EECF244321}">
                <p14:modId xmlns:p14="http://schemas.microsoft.com/office/powerpoint/2010/main" val="1181950367"/>
              </p:ext>
            </p:extLst>
          </p:nvPr>
        </p:nvGraphicFramePr>
        <p:xfrm>
          <a:off x="309966" y="1735810"/>
          <a:ext cx="11468745" cy="5033014"/>
        </p:xfrm>
        <a:graphic>
          <a:graphicData uri="http://schemas.openxmlformats.org/drawingml/2006/table">
            <a:tbl>
              <a:tblPr firstRow="1" firstCol="1" bandRow="1" bandCol="1">
                <a:tableStyleId>{5940675A-B579-460E-94D1-54222C63F5DA}</a:tableStyleId>
              </a:tblPr>
              <a:tblGrid>
                <a:gridCol w="3046000">
                  <a:extLst>
                    <a:ext uri="{9D8B030D-6E8A-4147-A177-3AD203B41FA5}">
                      <a16:colId xmlns:a16="http://schemas.microsoft.com/office/drawing/2014/main" xmlns="" val="770591218"/>
                    </a:ext>
                  </a:extLst>
                </a:gridCol>
                <a:gridCol w="8422745">
                  <a:extLst>
                    <a:ext uri="{9D8B030D-6E8A-4147-A177-3AD203B41FA5}">
                      <a16:colId xmlns:a16="http://schemas.microsoft.com/office/drawing/2014/main" xmlns="" val="2514938703"/>
                    </a:ext>
                  </a:extLst>
                </a:gridCol>
              </a:tblGrid>
              <a:tr h="440102">
                <a:tc>
                  <a:txBody>
                    <a:bodyPr/>
                    <a:lstStyle/>
                    <a:p>
                      <a:pPr algn="ctr">
                        <a:lnSpc>
                          <a:spcPct val="115000"/>
                        </a:lnSpc>
                        <a:spcAft>
                          <a:spcPts val="1000"/>
                        </a:spcAft>
                      </a:pPr>
                      <a:r>
                        <a:rPr lang="en-US" sz="2400" dirty="0">
                          <a:solidFill>
                            <a:srgbClr val="FF0000"/>
                          </a:solidFill>
                          <a:effectLst/>
                          <a:latin typeface="Times New Roman" panose="02020603050405020304" pitchFamily="18" charset="0"/>
                          <a:cs typeface="Times New Roman" panose="02020603050405020304" pitchFamily="18" charset="0"/>
                        </a:rPr>
                        <a:t>KĨ NĂNG</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ctr">
                        <a:lnSpc>
                          <a:spcPct val="115000"/>
                        </a:lnSpc>
                        <a:spcAft>
                          <a:spcPts val="1000"/>
                        </a:spcAft>
                      </a:pPr>
                      <a:r>
                        <a:rPr lang="en-US" sz="2400">
                          <a:solidFill>
                            <a:srgbClr val="FF0000"/>
                          </a:solidFill>
                          <a:effectLst/>
                          <a:latin typeface="Times New Roman" panose="02020603050405020304" pitchFamily="18" charset="0"/>
                          <a:cs typeface="Times New Roman" panose="02020603050405020304" pitchFamily="18" charset="0"/>
                        </a:rPr>
                        <a:t>NỘI DUNG CỤ THỂ</a:t>
                      </a:r>
                      <a:endPar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xmlns="" val="3477660435"/>
                  </a:ext>
                </a:extLst>
              </a:tr>
              <a:tr h="1047557">
                <a:tc rowSpan="4">
                  <a:txBody>
                    <a:bodyPr/>
                    <a:lstStyle/>
                    <a:p>
                      <a:pPr>
                        <a:lnSpc>
                          <a:spcPct val="115000"/>
                        </a:lnSpc>
                        <a:spcAft>
                          <a:spcPts val="1000"/>
                        </a:spcAft>
                      </a:pPr>
                      <a:r>
                        <a:rPr lang="en-US" sz="2400" dirty="0" err="1">
                          <a:solidFill>
                            <a:srgbClr val="FF0000"/>
                          </a:solidFill>
                          <a:effectLst/>
                          <a:latin typeface="Times New Roman" panose="02020603050405020304" pitchFamily="18" charset="0"/>
                          <a:cs typeface="Times New Roman" panose="02020603050405020304" pitchFamily="18" charset="0"/>
                        </a:rPr>
                        <a:t>Đọc</a:t>
                      </a:r>
                      <a:r>
                        <a:rPr lang="en-US" sz="2400" dirty="0">
                          <a:solidFill>
                            <a:srgbClr val="FF0000"/>
                          </a:solidFill>
                          <a:effectLst/>
                          <a:latin typeface="Times New Roman" panose="02020603050405020304" pitchFamily="18" charset="0"/>
                          <a:cs typeface="Times New Roman" panose="02020603050405020304" pitchFamily="18" charset="0"/>
                        </a:rPr>
                        <a:t> – </a:t>
                      </a:r>
                      <a:r>
                        <a:rPr lang="en-US" sz="2400" dirty="0" err="1">
                          <a:solidFill>
                            <a:srgbClr val="FF0000"/>
                          </a:solidFill>
                          <a:effectLst/>
                          <a:latin typeface="Times New Roman" panose="02020603050405020304" pitchFamily="18" charset="0"/>
                          <a:cs typeface="Times New Roman" panose="02020603050405020304" pitchFamily="18" charset="0"/>
                        </a:rPr>
                        <a:t>hiểu</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văn</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bản</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15000"/>
                        </a:lnSpc>
                        <a:spcAft>
                          <a:spcPts val="1000"/>
                        </a:spcAft>
                      </a:pPr>
                      <a:r>
                        <a:rPr lang="en-US" sz="2400" dirty="0" err="1">
                          <a:solidFill>
                            <a:srgbClr val="FF0000"/>
                          </a:solidFill>
                          <a:effectLst/>
                          <a:latin typeface="Times New Roman" panose="02020603050405020304" pitchFamily="18" charset="0"/>
                          <a:cs typeface="Times New Roman" panose="02020603050405020304" pitchFamily="18" charset="0"/>
                        </a:rPr>
                        <a:t>Văn</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bản</a:t>
                      </a:r>
                      <a:r>
                        <a:rPr lang="en-US" sz="2400" dirty="0">
                          <a:solidFill>
                            <a:srgbClr val="FF0000"/>
                          </a:solidFill>
                          <a:effectLst/>
                          <a:latin typeface="Times New Roman" panose="02020603050405020304" pitchFamily="18" charset="0"/>
                          <a:cs typeface="Times New Roman" panose="02020603050405020304" pitchFamily="18" charset="0"/>
                        </a:rPr>
                        <a:t> 1:………………………………………………………</a:t>
                      </a:r>
                    </a:p>
                  </a:txBody>
                  <a:tcPr marL="68580" marR="68580" marT="0" marB="0">
                    <a:solidFill>
                      <a:schemeClr val="accent6">
                        <a:lumMod val="20000"/>
                        <a:lumOff val="80000"/>
                      </a:schemeClr>
                    </a:solidFill>
                  </a:tcPr>
                </a:tc>
                <a:extLst>
                  <a:ext uri="{0D108BD9-81ED-4DB2-BD59-A6C34878D82A}">
                    <a16:rowId xmlns:a16="http://schemas.microsoft.com/office/drawing/2014/main" xmlns="" val="1925547335"/>
                  </a:ext>
                </a:extLst>
              </a:tr>
              <a:tr h="775094">
                <a:tc vMerge="1">
                  <a:txBody>
                    <a:bodyPr/>
                    <a:lstStyle/>
                    <a:p>
                      <a:endParaRPr lang="en-US"/>
                    </a:p>
                  </a:txBody>
                  <a:tcPr/>
                </a:tc>
                <a:tc>
                  <a:txBody>
                    <a:bodyPr/>
                    <a:lstStyle/>
                    <a:p>
                      <a:pPr>
                        <a:lnSpc>
                          <a:spcPct val="115000"/>
                        </a:lnSpc>
                        <a:spcAft>
                          <a:spcPts val="1000"/>
                        </a:spcAft>
                      </a:pPr>
                      <a:r>
                        <a:rPr lang="en-US" sz="2400" dirty="0" err="1">
                          <a:solidFill>
                            <a:srgbClr val="FF0000"/>
                          </a:solidFill>
                          <a:effectLst/>
                          <a:latin typeface="Times New Roman" panose="02020603050405020304" pitchFamily="18" charset="0"/>
                          <a:cs typeface="Times New Roman" panose="02020603050405020304" pitchFamily="18" charset="0"/>
                        </a:rPr>
                        <a:t>Văn</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bản</a:t>
                      </a:r>
                      <a:r>
                        <a:rPr lang="en-US" sz="2400" dirty="0">
                          <a:solidFill>
                            <a:srgbClr val="FF0000"/>
                          </a:solidFill>
                          <a:effectLst/>
                          <a:latin typeface="Times New Roman" panose="02020603050405020304" pitchFamily="18" charset="0"/>
                          <a:cs typeface="Times New Roman" panose="02020603050405020304" pitchFamily="18" charset="0"/>
                        </a:rPr>
                        <a:t> 2: ………………………………………………………</a:t>
                      </a:r>
                    </a:p>
                  </a:txBody>
                  <a:tcPr marL="68580" marR="68580" marT="0" marB="0">
                    <a:solidFill>
                      <a:schemeClr val="accent6">
                        <a:lumMod val="20000"/>
                        <a:lumOff val="80000"/>
                      </a:schemeClr>
                    </a:solidFill>
                  </a:tcPr>
                </a:tc>
                <a:extLst>
                  <a:ext uri="{0D108BD9-81ED-4DB2-BD59-A6C34878D82A}">
                    <a16:rowId xmlns:a16="http://schemas.microsoft.com/office/drawing/2014/main" xmlns="" val="2711213629"/>
                  </a:ext>
                </a:extLst>
              </a:tr>
              <a:tr h="819615">
                <a:tc vMerge="1">
                  <a:txBody>
                    <a:bodyPr/>
                    <a:lstStyle/>
                    <a:p>
                      <a:endParaRPr lang="en-US"/>
                    </a:p>
                  </a:txBody>
                  <a:tcPr/>
                </a:tc>
                <a:tc>
                  <a:txBody>
                    <a:bodyPr/>
                    <a:lstStyle/>
                    <a:p>
                      <a:pPr>
                        <a:lnSpc>
                          <a:spcPct val="115000"/>
                        </a:lnSpc>
                        <a:spcAft>
                          <a:spcPts val="1000"/>
                        </a:spcAft>
                      </a:pPr>
                      <a:r>
                        <a:rPr lang="en-US" sz="2400" dirty="0" err="1">
                          <a:solidFill>
                            <a:srgbClr val="FF0000"/>
                          </a:solidFill>
                          <a:effectLst/>
                          <a:latin typeface="Times New Roman" panose="02020603050405020304" pitchFamily="18" charset="0"/>
                          <a:cs typeface="Times New Roman" panose="02020603050405020304" pitchFamily="18" charset="0"/>
                        </a:rPr>
                        <a:t>Thực</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hành</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đọc</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hiểu</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Văn</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smtClean="0">
                          <a:solidFill>
                            <a:srgbClr val="FF0000"/>
                          </a:solidFill>
                          <a:effectLst/>
                          <a:latin typeface="Times New Roman" panose="02020603050405020304" pitchFamily="18" charset="0"/>
                          <a:cs typeface="Times New Roman" panose="02020603050405020304" pitchFamily="18" charset="0"/>
                        </a:rPr>
                        <a:t>bản</a:t>
                      </a:r>
                      <a:r>
                        <a:rPr lang="en-US" sz="2400" dirty="0" smtClean="0">
                          <a:solidFill>
                            <a:srgbClr val="FF0000"/>
                          </a:solidFill>
                          <a:effectLst/>
                          <a:latin typeface="Times New Roman" panose="02020603050405020304" pitchFamily="18" charset="0"/>
                          <a:cs typeface="Times New Roman" panose="02020603050405020304" pitchFamily="18" charset="0"/>
                        </a:rPr>
                        <a:t> ……………………………………………………….</a:t>
                      </a:r>
                      <a:endParaRPr lang="en-US" sz="2400"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xmlns="" val="2274090897"/>
                  </a:ext>
                </a:extLst>
              </a:tr>
              <a:tr h="819615">
                <a:tc vMerge="1">
                  <a:txBody>
                    <a:bodyPr/>
                    <a:lstStyle/>
                    <a:p>
                      <a:endParaRPr lang="en-US"/>
                    </a:p>
                  </a:txBody>
                  <a:tcPr/>
                </a:tc>
                <a:tc>
                  <a:txBody>
                    <a:bodyPr/>
                    <a:lstStyle/>
                    <a:p>
                      <a:pPr>
                        <a:lnSpc>
                          <a:spcPct val="115000"/>
                        </a:lnSpc>
                        <a:spcAft>
                          <a:spcPts val="1000"/>
                        </a:spcAft>
                      </a:pPr>
                      <a:r>
                        <a:rPr lang="en-US" sz="2400" dirty="0" err="1">
                          <a:solidFill>
                            <a:srgbClr val="FF0000"/>
                          </a:solidFill>
                          <a:effectLst/>
                          <a:latin typeface="Times New Roman" panose="02020603050405020304" pitchFamily="18" charset="0"/>
                          <a:cs typeface="Times New Roman" panose="02020603050405020304" pitchFamily="18" charset="0"/>
                        </a:rPr>
                        <a:t>Thực</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hành</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tiếng</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Việt</a:t>
                      </a:r>
                      <a:r>
                        <a:rPr lang="en-US" sz="2400" dirty="0">
                          <a:solidFill>
                            <a:srgbClr val="FF0000"/>
                          </a:solidFill>
                          <a:effectLst/>
                          <a:latin typeface="Times New Roman" panose="02020603050405020304" pitchFamily="18" charset="0"/>
                          <a:cs typeface="Times New Roman" panose="02020603050405020304" pitchFamily="18" charset="0"/>
                        </a:rPr>
                        <a:t>: ………………………………………………………</a:t>
                      </a:r>
                    </a:p>
                  </a:txBody>
                  <a:tcPr marL="68580" marR="68580" marT="0" marB="0">
                    <a:solidFill>
                      <a:schemeClr val="accent6">
                        <a:lumMod val="20000"/>
                        <a:lumOff val="80000"/>
                      </a:schemeClr>
                    </a:solidFill>
                  </a:tcPr>
                </a:tc>
                <a:extLst>
                  <a:ext uri="{0D108BD9-81ED-4DB2-BD59-A6C34878D82A}">
                    <a16:rowId xmlns:a16="http://schemas.microsoft.com/office/drawing/2014/main" xmlns="" val="1228019674"/>
                  </a:ext>
                </a:extLst>
              </a:tr>
              <a:tr h="392696">
                <a:tc>
                  <a:txBody>
                    <a:bodyPr/>
                    <a:lstStyle/>
                    <a:p>
                      <a:pPr>
                        <a:lnSpc>
                          <a:spcPct val="115000"/>
                        </a:lnSpc>
                        <a:spcAft>
                          <a:spcPts val="1000"/>
                        </a:spcAft>
                      </a:pPr>
                      <a:r>
                        <a:rPr lang="en-US" sz="2400">
                          <a:solidFill>
                            <a:srgbClr val="FF0000"/>
                          </a:solidFill>
                          <a:effectLst/>
                          <a:latin typeface="Times New Roman" panose="02020603050405020304" pitchFamily="18" charset="0"/>
                          <a:cs typeface="Times New Roman" panose="02020603050405020304" pitchFamily="18" charset="0"/>
                        </a:rPr>
                        <a:t>Viết</a:t>
                      </a:r>
                      <a:endPar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15000"/>
                        </a:lnSpc>
                        <a:spcAft>
                          <a:spcPts val="1000"/>
                        </a:spcAft>
                      </a:pPr>
                      <a:r>
                        <a:rPr lang="en-US" sz="2400" dirty="0">
                          <a:solidFill>
                            <a:srgbClr val="FF0000"/>
                          </a:solidFill>
                          <a:effectLst/>
                          <a:latin typeface="Times New Roman" panose="02020603050405020304" pitchFamily="18" charset="0"/>
                          <a:cs typeface="Times New Roman" panose="02020603050405020304" pitchFamily="18" charset="0"/>
                        </a:rPr>
                        <a:t>………………………………………………………</a:t>
                      </a:r>
                    </a:p>
                  </a:txBody>
                  <a:tcPr marL="68580" marR="68580" marT="0" marB="0">
                    <a:solidFill>
                      <a:schemeClr val="accent6">
                        <a:lumMod val="20000"/>
                        <a:lumOff val="80000"/>
                      </a:schemeClr>
                    </a:solidFill>
                  </a:tcPr>
                </a:tc>
                <a:extLst>
                  <a:ext uri="{0D108BD9-81ED-4DB2-BD59-A6C34878D82A}">
                    <a16:rowId xmlns:a16="http://schemas.microsoft.com/office/drawing/2014/main" xmlns="" val="3433380575"/>
                  </a:ext>
                </a:extLst>
              </a:tr>
              <a:tr h="688774">
                <a:tc>
                  <a:txBody>
                    <a:bodyPr/>
                    <a:lstStyle/>
                    <a:p>
                      <a:pPr>
                        <a:lnSpc>
                          <a:spcPct val="115000"/>
                        </a:lnSpc>
                        <a:spcAft>
                          <a:spcPts val="1000"/>
                        </a:spcAft>
                      </a:pPr>
                      <a:r>
                        <a:rPr lang="en-US" sz="2400" dirty="0" err="1">
                          <a:solidFill>
                            <a:srgbClr val="FF0000"/>
                          </a:solidFill>
                          <a:effectLst/>
                          <a:latin typeface="Times New Roman" panose="02020603050405020304" pitchFamily="18" charset="0"/>
                          <a:cs typeface="Times New Roman" panose="02020603050405020304" pitchFamily="18" charset="0"/>
                        </a:rPr>
                        <a:t>Nói</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và</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nghe</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15000"/>
                        </a:lnSpc>
                        <a:spcAft>
                          <a:spcPts val="1000"/>
                        </a:spcAft>
                      </a:pPr>
                      <a:r>
                        <a:rPr lang="en-US" sz="2400" dirty="0">
                          <a:solidFill>
                            <a:srgbClr val="FF0000"/>
                          </a:solidFill>
                          <a:effectLst/>
                          <a:latin typeface="Times New Roman" panose="02020603050405020304" pitchFamily="18" charset="0"/>
                          <a:cs typeface="Times New Roman" panose="02020603050405020304" pitchFamily="18" charset="0"/>
                        </a:rPr>
                        <a:t>…………………………………………………………</a:t>
                      </a:r>
                    </a:p>
                  </a:txBody>
                  <a:tcPr marL="68580" marR="68580" marT="0" marB="0">
                    <a:solidFill>
                      <a:schemeClr val="accent6">
                        <a:lumMod val="20000"/>
                        <a:lumOff val="80000"/>
                      </a:schemeClr>
                    </a:solidFill>
                  </a:tcPr>
                </a:tc>
                <a:extLst>
                  <a:ext uri="{0D108BD9-81ED-4DB2-BD59-A6C34878D82A}">
                    <a16:rowId xmlns:a16="http://schemas.microsoft.com/office/drawing/2014/main" xmlns="" val="2348599054"/>
                  </a:ext>
                </a:extLst>
              </a:tr>
            </a:tbl>
          </a:graphicData>
        </a:graphic>
      </p:graphicFrame>
    </p:spTree>
    <p:extLst>
      <p:ext uri="{BB962C8B-B14F-4D97-AF65-F5344CB8AC3E}">
        <p14:creationId xmlns:p14="http://schemas.microsoft.com/office/powerpoint/2010/main" val="102877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B5E19E4C-0613-41DD-853C-9105F3BEAA46}"/>
              </a:ext>
            </a:extLst>
          </p:cNvPr>
          <p:cNvSpPr>
            <a:spLocks noChangeArrowheads="1"/>
          </p:cNvSpPr>
          <p:nvPr/>
        </p:nvSpPr>
        <p:spPr bwMode="auto">
          <a:xfrm>
            <a:off x="465220" y="882486"/>
            <a:ext cx="11065275" cy="5309768"/>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AE6C739B-A160-4FEF-A1DB-3AF48C2E71BF}"/>
              </a:ext>
            </a:extLst>
          </p:cNvPr>
          <p:cNvSpPr txBox="1"/>
          <p:nvPr/>
        </p:nvSpPr>
        <p:spPr>
          <a:xfrm>
            <a:off x="731803" y="1335014"/>
            <a:ext cx="10728391" cy="4640501"/>
          </a:xfrm>
          <a:prstGeom prst="rect">
            <a:avLst/>
          </a:prstGeom>
          <a:noFill/>
        </p:spPr>
        <p:txBody>
          <a:bodyPr wrap="square">
            <a:spAutoFit/>
          </a:bodyPr>
          <a:lstStyle/>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3:</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228600" algn="l"/>
              </a:tabLs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trầm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228600" algn="l"/>
              </a:tabLs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gn="just">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nghỉ</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khuya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lẽo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57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203158"/>
            <a:ext cx="11109623" cy="4860758"/>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58565127-C171-4798-B168-1F850F473574}"/>
              </a:ext>
            </a:extLst>
          </p:cNvPr>
          <p:cNvSpPr txBox="1"/>
          <p:nvPr/>
        </p:nvSpPr>
        <p:spPr>
          <a:xfrm>
            <a:off x="858253" y="1430209"/>
            <a:ext cx="10764717" cy="4406656"/>
          </a:xfrm>
          <a:prstGeom prst="rect">
            <a:avLst/>
          </a:prstGeom>
          <a:noFill/>
        </p:spPr>
        <p:txBody>
          <a:bodyPr wrap="square">
            <a:spAutoFit/>
          </a:bodyPr>
          <a:lstStyle/>
          <a:p>
            <a:pPr marR="182880" algn="just">
              <a:lnSpc>
                <a:spcPct val="115000"/>
              </a:lnSpc>
              <a:spcAft>
                <a:spcPts val="1000"/>
              </a:spcAf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182880" lvl="0" indent="-342900" algn="just">
              <a:lnSpc>
                <a:spcPct val="115000"/>
              </a:lnSpc>
              <a:spcAft>
                <a:spcPts val="1000"/>
              </a:spcAft>
              <a:buFont typeface="Times New Roman" panose="02020603050405020304" pitchFamily="18" charset="0"/>
              <a:buChar char="-"/>
              <a:tabLst>
                <a:tab pos="228600" algn="l"/>
              </a:tabLs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sóc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lo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giấc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đứa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82880" lvl="0" indent="-342900" algn="just">
              <a:lnSpc>
                <a:spcPct val="115000"/>
              </a:lnSpc>
              <a:spcAft>
                <a:spcPts val="1000"/>
              </a:spcAft>
              <a:buFont typeface="Times New Roman" panose="02020603050405020304" pitchFamily="18" charset="0"/>
              <a:buChar char="-"/>
              <a:tabLst>
                <a:tab pos="228600" algn="l"/>
              </a:tabLs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bao la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nhắc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20"/>
              </a:spcAft>
              <a:buFont typeface="Symbol" panose="05050102010706020507" pitchFamily="18" charset="2"/>
              <a:buChar char=""/>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Ai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Hồ Chí Minh"/>
              </a:rPr>
              <a:t>Hồ</a:t>
            </a:r>
            <a:r>
              <a:rPr lang="en-US" sz="2400" i="1"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Hồ Chí Minh"/>
              </a:rPr>
              <a:t> </a:t>
            </a:r>
            <a:r>
              <a:rPr lang="en-US" sz="2400" i="1"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Hồ Chí Minh"/>
              </a:rPr>
              <a:t>Chí</a:t>
            </a:r>
            <a:r>
              <a:rPr lang="en-US" sz="2400" i="1"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Hồ Chí Minh"/>
              </a:rPr>
              <a:t> Minh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tooltip="Phong Nhã"/>
              </a:rPr>
              <a:t>Phong</a:t>
            </a:r>
            <a:r>
              <a:rPr lang="en-US" sz="2400"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tooltip="Phong Nhã"/>
              </a:rPr>
              <a:t> </a:t>
            </a:r>
            <a:r>
              <a:rPr lang="en-US" sz="24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tooltip="Phong Nhã"/>
              </a:rPr>
              <a:t>Nhã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tooltip="Hoàng Long"/>
              </a:rPr>
              <a:t>Hoàng</a:t>
            </a:r>
            <a:r>
              <a:rPr lang="en-US" sz="2400"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tooltip="Hoàng Long"/>
              </a:rPr>
              <a:t> Long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tooltip="Hoàng Lân"/>
              </a:rPr>
              <a:t>Hoàng</a:t>
            </a:r>
            <a:r>
              <a:rPr lang="en-US" sz="2400"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tooltip="Hoàng Lân"/>
              </a:rPr>
              <a:t> </a:t>
            </a:r>
            <a:r>
              <a:rPr lang="en-US" sz="24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tooltip="Hoàng Lân"/>
              </a:rPr>
              <a:t>Lân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Thu)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bao la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Yến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9465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barn(inVertical)">
                                      <p:cBhvr>
                                        <p:cTn id="4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1917032" y="508380"/>
            <a:ext cx="8357936" cy="6012736"/>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C96D6DE-55FD-4600-9E09-A7F1D87FE90B}"/>
              </a:ext>
            </a:extLst>
          </p:cNvPr>
          <p:cNvSpPr txBox="1"/>
          <p:nvPr/>
        </p:nvSpPr>
        <p:spPr>
          <a:xfrm>
            <a:off x="3376863" y="542237"/>
            <a:ext cx="7210927" cy="3247877"/>
          </a:xfrm>
          <a:prstGeom prst="rect">
            <a:avLst/>
          </a:prstGeom>
          <a:noFill/>
        </p:spPr>
        <p:txBody>
          <a:bodyPr wrap="square">
            <a:spAutoFit/>
          </a:bodyPr>
          <a:lstStyle/>
          <a:p>
            <a:pPr marR="182880" algn="just">
              <a:lnSpc>
                <a:spcPct val="115000"/>
              </a:lnSpc>
              <a:spcAft>
                <a:spcPts val="10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con </a:t>
            </a:r>
          </a:p>
          <a:p>
            <a:pPr>
              <a:lnSpc>
                <a:spcPct val="115000"/>
              </a:lnSpc>
              <a:spcAft>
                <a:spcPts val="100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chăng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son</a:t>
            </a:r>
          </a:p>
          <a:p>
            <a:pPr>
              <a:lnSpc>
                <a:spcPct val="115000"/>
              </a:lnSpc>
              <a:spcAft>
                <a:spcPts val="10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trượng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15000"/>
              </a:lnSpc>
              <a:spcAft>
                <a:spcPts val="100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mòn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15000"/>
              </a:lnSpc>
              <a:spcAft>
                <a:spcPts val="10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xmlns="" id="{934A57A1-8DE7-4FAF-864A-31E7757B3DD7}"/>
              </a:ext>
            </a:extLst>
          </p:cNvPr>
          <p:cNvSpPr txBox="1"/>
          <p:nvPr/>
        </p:nvSpPr>
        <p:spPr>
          <a:xfrm>
            <a:off x="3457073" y="3823970"/>
            <a:ext cx="6112042" cy="2694520"/>
          </a:xfrm>
          <a:prstGeom prst="rect">
            <a:avLst/>
          </a:prstGeom>
          <a:noFill/>
        </p:spPr>
        <p:txBody>
          <a:bodyPr wrap="square">
            <a:spAutoFit/>
          </a:bodyPr>
          <a:lstStyle/>
          <a:p>
            <a:pPr>
              <a:lnSpc>
                <a:spcPct val="115000"/>
              </a:lnSpc>
              <a:spcAft>
                <a:spcPts val="10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Ôi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ta</a:t>
            </a:r>
          </a:p>
          <a:p>
            <a:pPr>
              <a:lnSpc>
                <a:spcPct val="115000"/>
              </a:lnSpc>
              <a:spcAft>
                <a:spcPts val="100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cỏ</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thảy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chảu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nặng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10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Theo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p>
        </p:txBody>
      </p:sp>
    </p:spTree>
    <p:extLst>
      <p:ext uri="{BB962C8B-B14F-4D97-AF65-F5344CB8AC3E}">
        <p14:creationId xmlns:p14="http://schemas.microsoft.com/office/powerpoint/2010/main" val="81691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569030" y="882315"/>
            <a:ext cx="11205875" cy="5309937"/>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195B0AF8-7CB6-4BE0-9005-4888A8893513}"/>
              </a:ext>
            </a:extLst>
          </p:cNvPr>
          <p:cNvSpPr txBox="1"/>
          <p:nvPr/>
        </p:nvSpPr>
        <p:spPr>
          <a:xfrm>
            <a:off x="1243264" y="1128131"/>
            <a:ext cx="9970168" cy="556434"/>
          </a:xfrm>
          <a:prstGeom prst="rect">
            <a:avLst/>
          </a:prstGeom>
          <a:noFill/>
        </p:spPr>
        <p:txBody>
          <a:bodyPr wrap="square">
            <a:spAutoFit/>
          </a:bodyPr>
          <a:lstStyle/>
          <a:p>
            <a:pPr marR="182880"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02: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D30D4ECC-1E5B-400C-BC67-AD9971E61C0F}"/>
              </a:ext>
            </a:extLst>
          </p:cNvPr>
          <p:cNvSpPr txBox="1"/>
          <p:nvPr/>
        </p:nvSpPr>
        <p:spPr>
          <a:xfrm>
            <a:off x="3115946" y="1764631"/>
            <a:ext cx="6112042" cy="4832092"/>
          </a:xfrm>
          <a:prstGeom prst="rect">
            <a:avLst/>
          </a:prstGeom>
          <a:noFill/>
        </p:spPr>
        <p:txBody>
          <a:bodyPr wrap="square">
            <a:spAutoFit/>
          </a:bodyPr>
          <a:lstStyle/>
          <a:p>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đoàn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rPr>
              <a:t>Đêm</a:t>
            </a:r>
            <a:r>
              <a:rPr lang="en-US" sz="2800" dirty="0">
                <a:effectLst/>
                <a:latin typeface="Times New Roman" panose="02020603050405020304" pitchFamily="18" charset="0"/>
                <a:ea typeface="Times New Roman" panose="02020603050405020304" pitchFamily="18" charset="0"/>
              </a:rPr>
              <a:t> nay </a:t>
            </a:r>
            <a:r>
              <a:rPr lang="en-US" sz="2800" dirty="0" err="1">
                <a:effectLst/>
                <a:latin typeface="Times New Roman" panose="02020603050405020304" pitchFamily="18" charset="0"/>
                <a:ea typeface="Times New Roman" panose="02020603050405020304" pitchFamily="18" charset="0"/>
              </a:rPr>
              <a:t>ngủ</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ngoài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rừng</a:t>
            </a:r>
            <a:r>
              <a:rPr lang="en-US" sz="2800" dirty="0">
                <a:effectLst/>
                <a:latin typeface="Times New Roman" panose="02020603050405020304" pitchFamily="18" charset="0"/>
                <a:ea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rPr>
              <a:t>Rải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cây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chiếu</a:t>
            </a:r>
            <a:r>
              <a:rPr lang="en-US" sz="2800" dirty="0">
                <a:effectLst/>
                <a:latin typeface="Times New Roman" panose="02020603050405020304" pitchFamily="18" charset="0"/>
                <a:ea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rPr>
              <a:t>Manh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áo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phủ</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chăn</a:t>
            </a:r>
            <a:r>
              <a:rPr lang="en-US" sz="2800" dirty="0">
                <a:effectLst/>
                <a:latin typeface="Times New Roman" panose="02020603050405020304" pitchFamily="18" charset="0"/>
                <a:ea typeface="Times New Roman" panose="02020603050405020304" pitchFamily="18" charset="0"/>
              </a:rPr>
              <a:t>...</a:t>
            </a:r>
            <a:br>
              <a:rPr lang="en-US" sz="2800" dirty="0">
                <a:effectLst/>
                <a:latin typeface="Times New Roman" panose="02020603050405020304" pitchFamily="18" charset="0"/>
                <a:ea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rPr>
              <a:t>Trời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thì</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mưa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lâm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thâm</a:t>
            </a:r>
            <a:r>
              <a:rPr lang="en-US" sz="2800" dirty="0">
                <a:effectLst/>
                <a:latin typeface="Times New Roman" panose="02020603050405020304" pitchFamily="18" charset="0"/>
                <a:ea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sao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khỏi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ướt</a:t>
            </a:r>
            <a:r>
              <a:rPr lang="en-US" sz="2800" dirty="0">
                <a:effectLst/>
                <a:latin typeface="Times New Roman" panose="02020603050405020304" pitchFamily="18" charset="0"/>
                <a:ea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rPr>
              <a:t>Càng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càng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nóng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ruột</a:t>
            </a:r>
            <a:r>
              <a:rPr lang="en-US" sz="2800" dirty="0">
                <a:effectLst/>
                <a:latin typeface="Times New Roman" panose="02020603050405020304" pitchFamily="18" charset="0"/>
                <a:ea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rPr>
              <a:t>Mong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mau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mau</a:t>
            </a:r>
            <a:r>
              <a:rPr lang="en-US" sz="2800" dirty="0">
                <a:effectLst/>
                <a:latin typeface="Times New Roman" panose="02020603050405020304" pitchFamily="18" charset="0"/>
                <a:ea typeface="Times New Roman" panose="02020603050405020304" pitchFamily="18" charset="0"/>
              </a:rPr>
              <a:t>.</a:t>
            </a:r>
            <a:br>
              <a:rPr lang="en-US" sz="2800" dirty="0">
                <a:effectLst/>
                <a:latin typeface="Times New Roman" panose="02020603050405020304" pitchFamily="18" charset="0"/>
                <a:ea typeface="Times New Roman" panose="02020603050405020304" pitchFamily="18" charset="0"/>
              </a:rPr>
            </a:br>
            <a:endParaRPr lang="en-US" sz="2800" dirty="0"/>
          </a:p>
        </p:txBody>
      </p:sp>
    </p:spTree>
    <p:extLst>
      <p:ext uri="{BB962C8B-B14F-4D97-AF65-F5344CB8AC3E}">
        <p14:creationId xmlns:p14="http://schemas.microsoft.com/office/powerpoint/2010/main" val="157823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1957138" y="818148"/>
            <a:ext cx="9176084" cy="5582652"/>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413727D-5C99-4CC3-BC5C-2C6B2066A46C}"/>
              </a:ext>
            </a:extLst>
          </p:cNvPr>
          <p:cNvSpPr txBox="1"/>
          <p:nvPr/>
        </p:nvSpPr>
        <p:spPr>
          <a:xfrm>
            <a:off x="2414336" y="982089"/>
            <a:ext cx="8510337" cy="5136021"/>
          </a:xfrm>
          <a:prstGeom prst="rect">
            <a:avLst/>
          </a:prstGeom>
          <a:noFill/>
        </p:spPr>
        <p:txBody>
          <a:bodyPr wrap="square">
            <a:spAutoFit/>
          </a:bodyPr>
          <a:lstStyle/>
          <a:p>
            <a:pPr marL="971550">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Anh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ngọn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hồng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sướng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mênh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Anh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Minh.</a:t>
            </a:r>
          </a:p>
          <a:p>
            <a:pPr marL="1085850">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Minh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Huệ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8626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385011" y="786062"/>
            <a:ext cx="11502189" cy="5342021"/>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353EFB0E-012F-4946-A507-60B8CCB36427}"/>
              </a:ext>
            </a:extLst>
          </p:cNvPr>
          <p:cNvSpPr txBox="1"/>
          <p:nvPr/>
        </p:nvSpPr>
        <p:spPr>
          <a:xfrm>
            <a:off x="529389" y="1102862"/>
            <a:ext cx="11213431" cy="4529702"/>
          </a:xfrm>
          <a:prstGeom prst="rect">
            <a:avLst/>
          </a:prstGeom>
          <a:noFill/>
        </p:spPr>
        <p:txBody>
          <a:bodyPr wrap="square">
            <a:spAutoFit/>
          </a:bodyPr>
          <a:lstStyle/>
          <a:p>
            <a:pPr>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lo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lo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5:</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gương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Minh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596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9BADEE02-1241-4161-BAD0-8DBCF84A91C2}"/>
              </a:ext>
            </a:extLst>
          </p:cNvPr>
          <p:cNvSpPr>
            <a:spLocks noChangeArrowheads="1"/>
          </p:cNvSpPr>
          <p:nvPr/>
        </p:nvSpPr>
        <p:spPr bwMode="auto">
          <a:xfrm>
            <a:off x="4591065" y="497027"/>
            <a:ext cx="3320483" cy="834467"/>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7E55300D-1F5C-49B5-920E-3723609A532A}"/>
              </a:ext>
            </a:extLst>
          </p:cNvPr>
          <p:cNvSpPr>
            <a:spLocks noChangeArrowheads="1"/>
          </p:cNvSpPr>
          <p:nvPr/>
        </p:nvSpPr>
        <p:spPr bwMode="auto">
          <a:xfrm>
            <a:off x="569030" y="2085473"/>
            <a:ext cx="11141707" cy="4275499"/>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F82FF393-FE87-44F0-8769-2122D0B8DDF2}"/>
              </a:ext>
            </a:extLst>
          </p:cNvPr>
          <p:cNvSpPr txBox="1"/>
          <p:nvPr/>
        </p:nvSpPr>
        <p:spPr>
          <a:xfrm>
            <a:off x="4876800" y="616102"/>
            <a:ext cx="2887580" cy="548099"/>
          </a:xfrm>
          <a:prstGeom prst="rect">
            <a:avLst/>
          </a:prstGeom>
          <a:noFill/>
        </p:spPr>
        <p:txBody>
          <a:bodyPr wrap="square">
            <a:spAutoFit/>
          </a:bodyPr>
          <a:lstStyle/>
          <a:p>
            <a:pPr algn="ctr">
              <a:lnSpc>
                <a:spcPct val="115000"/>
              </a:lnSpc>
              <a:spcAft>
                <a:spcPts val="100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4E912CD4-27C7-4D81-BB63-4FDD6BF6D884}"/>
              </a:ext>
            </a:extLst>
          </p:cNvPr>
          <p:cNvSpPr txBox="1"/>
          <p:nvPr/>
        </p:nvSpPr>
        <p:spPr>
          <a:xfrm>
            <a:off x="680452" y="2324527"/>
            <a:ext cx="11141707" cy="3528658"/>
          </a:xfrm>
          <a:prstGeom prst="rect">
            <a:avLst/>
          </a:prstGeom>
          <a:noFill/>
        </p:spPr>
        <p:txBody>
          <a:bodyPr wrap="square">
            <a:spAutoFit/>
          </a:bodyPr>
          <a:lstStyle/>
          <a:p>
            <a:pPr algn="just">
              <a:lnSpc>
                <a:spcPct val="150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chứ</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20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2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núi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mỏng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đắp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lẽo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051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arn(inVertical)">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barn(inVertical)">
                                      <p:cBhvr>
                                        <p:cTn id="28"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B5E19E4C-0613-41DD-853C-9105F3BEAA46}"/>
              </a:ext>
            </a:extLst>
          </p:cNvPr>
          <p:cNvSpPr>
            <a:spLocks noChangeArrowheads="1"/>
          </p:cNvSpPr>
          <p:nvPr/>
        </p:nvSpPr>
        <p:spPr bwMode="auto">
          <a:xfrm>
            <a:off x="569030" y="961563"/>
            <a:ext cx="11061496" cy="4990057"/>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EADC3E98-0288-4593-91F3-DCAB3B79FC2F}"/>
              </a:ext>
            </a:extLst>
          </p:cNvPr>
          <p:cNvSpPr txBox="1"/>
          <p:nvPr/>
        </p:nvSpPr>
        <p:spPr>
          <a:xfrm>
            <a:off x="774031" y="1411909"/>
            <a:ext cx="10643937" cy="4034181"/>
          </a:xfrm>
          <a:prstGeom prst="rect">
            <a:avLst/>
          </a:prstGeom>
          <a:noFill/>
        </p:spPr>
        <p:txBody>
          <a:bodyPr wrap="square">
            <a:spAutoFit/>
          </a:bodyPr>
          <a:lstStyle/>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3:</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chiếu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Manh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lâm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thâm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đoàn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6331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5502278A-5AA4-4FA2-8B38-8AC49B15DAC7}"/>
              </a:ext>
            </a:extLst>
          </p:cNvPr>
          <p:cNvSpPr>
            <a:spLocks noChangeArrowheads="1"/>
          </p:cNvSpPr>
          <p:nvPr/>
        </p:nvSpPr>
        <p:spPr bwMode="auto">
          <a:xfrm>
            <a:off x="569030" y="1540041"/>
            <a:ext cx="11093581" cy="4122821"/>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1EF28DD9-2032-4C85-A387-0B26FF5B94EF}"/>
              </a:ext>
            </a:extLst>
          </p:cNvPr>
          <p:cNvSpPr txBox="1"/>
          <p:nvPr/>
        </p:nvSpPr>
        <p:spPr>
          <a:xfrm>
            <a:off x="649704" y="2240818"/>
            <a:ext cx="10925139" cy="265842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nSpc>
                <a:spcPct val="115000"/>
              </a:lnSpc>
              <a:spcAft>
                <a:spcPts val="1000"/>
              </a:spcAft>
            </a:pP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4:</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91440" marR="182880" algn="just">
              <a:lnSpc>
                <a:spcPct val="115000"/>
              </a:lnSpc>
              <a:spcAft>
                <a:spcPts val="1000"/>
              </a:spcAft>
              <a:tabLst>
                <a:tab pos="264160" algn="l"/>
              </a:tabLst>
            </a:pP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Anh </a:t>
            </a:r>
            <a:r>
              <a:rPr lang="en-US" sz="2800" spc="-5"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viên</a:t>
            </a: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chân</a:t>
            </a: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bình</a:t>
            </a: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dị</a:t>
            </a: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lao</a:t>
            </a: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vi-VN" sz="2800" spc="8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vi-VN" sz="2800" spc="6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vô</a:t>
            </a: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bờ</a:t>
            </a:r>
            <a:r>
              <a:rPr lang="vi-VN"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2800" spc="7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chăm</a:t>
            </a:r>
            <a:r>
              <a:rPr lang="vi-VN" sz="2800" spc="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sóc</a:t>
            </a:r>
            <a:r>
              <a:rPr lang="vi-VN" sz="2800" spc="8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quan tâm, lo lắng ân cần </a:t>
            </a:r>
            <a:r>
              <a:rPr lang="vi-VN"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vi-VN" sz="2800" spc="8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Bác</a:t>
            </a:r>
            <a:r>
              <a:rPr lang="vi-VN" sz="2800" spc="6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dành</a:t>
            </a:r>
            <a:r>
              <a:rPr lang="vi-VN" sz="2800" spc="13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vi-VN" sz="2800" spc="6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800" spc="5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vi-VN" sz="2800" spc="5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sĩ,</a:t>
            </a:r>
            <a:r>
              <a:rPr lang="vi-VN" sz="2800" spc="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vi-VN" sz="2800" spc="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spc="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dâ</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t>
            </a:r>
            <a:r>
              <a:rPr lang="vi-VN" sz="2800" spc="6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Tình cảm của Bác dành cho đồng bào luôn sáng ngời trong mọi hoàn cảnh.</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752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E618D00-0153-4F1E-A98F-9FC179148E02}"/>
              </a:ext>
            </a:extLst>
          </p:cNvPr>
          <p:cNvSpPr>
            <a:spLocks noChangeArrowheads="1"/>
          </p:cNvSpPr>
          <p:nvPr/>
        </p:nvSpPr>
        <p:spPr bwMode="auto">
          <a:xfrm>
            <a:off x="513580" y="753979"/>
            <a:ext cx="11309452" cy="5438274"/>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9AACCCBA-A8AA-4452-AF9A-3367636514C1}"/>
              </a:ext>
            </a:extLst>
          </p:cNvPr>
          <p:cNvSpPr txBox="1"/>
          <p:nvPr/>
        </p:nvSpPr>
        <p:spPr>
          <a:xfrm>
            <a:off x="713641" y="871472"/>
            <a:ext cx="10964779" cy="5115055"/>
          </a:xfrm>
          <a:prstGeom prst="rect">
            <a:avLst/>
          </a:prstGeom>
          <a:noFill/>
        </p:spPr>
        <p:txBody>
          <a:bodyPr wrap="square">
            <a:spAutoFit/>
          </a:bodyPr>
          <a:lstStyle/>
          <a:p>
            <a:pPr>
              <a:lnSpc>
                <a:spcPct val="115000"/>
              </a:lnSpc>
              <a:spcAft>
                <a:spcPts val="1000"/>
              </a:spcAf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5:</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HS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gương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Minh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Times New Roman" panose="02020603050405020304" pitchFamily="18" charset="0"/>
              <a:buChar char="-"/>
              <a:tabLst>
                <a:tab pos="228600" algn="l"/>
              </a:tabLs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tắt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Times New Roman" panose="02020603050405020304" pitchFamily="18" charset="0"/>
              <a:buChar char="-"/>
              <a:tabLst>
                <a:tab pos="228600" algn="l"/>
              </a:tabLs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cù</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tập</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Times New Roman" panose="02020603050405020304" pitchFamily="18" charset="0"/>
              <a:buChar char="-"/>
              <a:tabLst>
                <a:tab pos="228600" algn="l"/>
              </a:tabLs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ủng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hộ</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nghèo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bão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lụt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Times New Roman" panose="02020603050405020304" pitchFamily="18" charset="0"/>
              <a:buChar char="-"/>
              <a:tabLst>
                <a:tab pos="228600" algn="l"/>
              </a:tabLs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Times New Roman" panose="02020603050405020304" pitchFamily="18" charset="0"/>
              <a:buChar char="-"/>
              <a:tabLst>
                <a:tab pos="228600" algn="l"/>
              </a:tabLs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403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barn(inVertical)">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barn(inVertical)">
                                      <p:cBhvr>
                                        <p:cTn id="4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459784" y="774914"/>
            <a:ext cx="11272434" cy="5703377"/>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6F089A8-521A-4DA7-BADE-9493F7DE1FF6}"/>
              </a:ext>
            </a:extLst>
          </p:cNvPr>
          <p:cNvSpPr txBox="1"/>
          <p:nvPr/>
        </p:nvSpPr>
        <p:spPr>
          <a:xfrm>
            <a:off x="826044" y="1000770"/>
            <a:ext cx="10906173" cy="3410421"/>
          </a:xfrm>
          <a:prstGeom prst="rect">
            <a:avLst/>
          </a:prstGeom>
          <a:noFill/>
        </p:spPr>
        <p:txBody>
          <a:bodyPr wrap="square">
            <a:spAutoFit/>
          </a:bodyPr>
          <a:lstStyle/>
          <a:p>
            <a:pPr>
              <a:lnSpc>
                <a:spcPct val="115000"/>
              </a:lnSpc>
              <a:spcAft>
                <a:spcPts val="1000"/>
              </a:spcAft>
            </a:pPr>
            <a:r>
              <a:rPr lang="da-DK"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a:t>
            </a:r>
            <a:r>
              <a:rPr lang="da-DK" sz="2800" b="1" dirty="0">
                <a:effectLst/>
                <a:latin typeface="Times New Roman" panose="02020603050405020304" pitchFamily="18" charset="0"/>
                <a:ea typeface="Times New Roman" panose="02020603050405020304" pitchFamily="18" charset="0"/>
                <a:cs typeface="Times New Roman" panose="02020603050405020304" pitchFamily="18" charset="0"/>
              </a:rPr>
              <a:t>Thực hiện nhiệm vụ:</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da-DK" sz="2800" dirty="0">
                <a:effectLst/>
                <a:latin typeface="Times New Roman" panose="02020603050405020304" pitchFamily="18" charset="0"/>
                <a:ea typeface="Times New Roman" panose="02020603050405020304" pitchFamily="18" charset="0"/>
                <a:cs typeface="Times New Roman" panose="02020603050405020304" pitchFamily="18" charset="0"/>
              </a:rPr>
              <a:t>HS làm việc cá nhân, hoàn thành phiếu học tập 01.</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da-DK"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a:t>
            </a:r>
            <a:r>
              <a:rPr lang="da-DK" sz="2800" b="1" dirty="0">
                <a:effectLst/>
                <a:latin typeface="Times New Roman" panose="02020603050405020304" pitchFamily="18" charset="0"/>
                <a:ea typeface="Times New Roman" panose="02020603050405020304" pitchFamily="18" charset="0"/>
                <a:cs typeface="Times New Roman" panose="02020603050405020304" pitchFamily="18" charset="0"/>
              </a:rPr>
              <a:t>Báo cáo sản phẩm học tập:</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Times New Roman" panose="02020603050405020304" pitchFamily="18" charset="0"/>
              <a:buChar char="-"/>
            </a:pPr>
            <a:r>
              <a:rPr lang="da-DK" sz="2800" dirty="0">
                <a:effectLst/>
                <a:latin typeface="Times New Roman" panose="02020603050405020304" pitchFamily="18" charset="0"/>
                <a:ea typeface="Times New Roman" panose="02020603050405020304" pitchFamily="18" charset="0"/>
                <a:cs typeface="Times New Roman" panose="02020603050405020304" pitchFamily="18" charset="0"/>
              </a:rPr>
              <a:t>GV gọi 1 số HS trả lời nhanh các nội dung của Phiếu học tập.</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Times New Roman" panose="02020603050405020304" pitchFamily="18" charset="0"/>
              <a:buChar char="-"/>
            </a:pPr>
            <a:r>
              <a:rPr lang="da-DK" sz="2800" dirty="0">
                <a:effectLst/>
                <a:latin typeface="Times New Roman" panose="02020603050405020304" pitchFamily="18" charset="0"/>
                <a:ea typeface="Times New Roman" panose="02020603050405020304" pitchFamily="18" charset="0"/>
                <a:cs typeface="Times New Roman" panose="02020603050405020304" pitchFamily="18" charset="0"/>
              </a:rPr>
              <a:t> GV có thể gọi 1 số HS xung phong đọc thuộc lòng các văn bản thơ phần Đọc hiểu văn bản.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2AA3EEF8-FA3E-4FB3-8439-29C3DFCFF20E}"/>
              </a:ext>
            </a:extLst>
          </p:cNvPr>
          <p:cNvSpPr txBox="1"/>
          <p:nvPr/>
        </p:nvSpPr>
        <p:spPr>
          <a:xfrm>
            <a:off x="826044" y="4411191"/>
            <a:ext cx="10539912" cy="1795620"/>
          </a:xfrm>
          <a:prstGeom prst="rect">
            <a:avLst/>
          </a:prstGeom>
          <a:noFill/>
        </p:spPr>
        <p:txBody>
          <a:bodyPr wrap="square">
            <a:spAutoFit/>
          </a:bodyPr>
          <a:lstStyle/>
          <a:p>
            <a:pPr>
              <a:lnSpc>
                <a:spcPct val="115000"/>
              </a:lnSpc>
              <a:spcAft>
                <a:spcPts val="1000"/>
              </a:spcAft>
            </a:pPr>
            <a:r>
              <a:rPr lang="da-DK"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4:</a:t>
            </a:r>
            <a:r>
              <a:rPr lang="da-DK" sz="2800" b="1" dirty="0">
                <a:effectLst/>
                <a:latin typeface="Times New Roman" panose="02020603050405020304" pitchFamily="18" charset="0"/>
                <a:ea typeface="Times New Roman" panose="02020603050405020304" pitchFamily="18" charset="0"/>
                <a:cs typeface="Times New Roman" panose="02020603050405020304" pitchFamily="18" charset="0"/>
              </a:rPr>
              <a:t> Đánh giá, nhận xét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da-DK" sz="2800" dirty="0">
                <a:effectLst/>
                <a:latin typeface="Times New Roman" panose="02020603050405020304" pitchFamily="18" charset="0"/>
                <a:ea typeface="Times New Roman" panose="02020603050405020304" pitchFamily="18" charset="0"/>
                <a:cs typeface="Times New Roman" panose="02020603050405020304" pitchFamily="18" charset="0"/>
              </a:rPr>
              <a:t>- GV nhận xét, khen và biểu dương các HS phát biểu , đọc bài tốt.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da-DK" sz="2800" dirty="0">
                <a:effectLst/>
                <a:latin typeface="Times New Roman" panose="02020603050405020304" pitchFamily="18" charset="0"/>
                <a:ea typeface="Times New Roman" panose="02020603050405020304" pitchFamily="18" charset="0"/>
                <a:cs typeface="Times New Roman" panose="02020603050405020304" pitchFamily="18" charset="0"/>
              </a:rPr>
              <a:t> - GV giới thiệu nội dung ôn tập:</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409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barn(inVertical)">
                                      <p:cBhvr>
                                        <p:cTn id="35" dur="5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barn(inVertical)">
                                      <p:cBhvr>
                                        <p:cTn id="40" dur="500"/>
                                        <p:tgtEl>
                                          <p:spTgt spid="7">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7">
                                            <p:txEl>
                                              <p:pRg st="2" end="2"/>
                                            </p:txEl>
                                          </p:spTgt>
                                        </p:tgtEl>
                                        <p:attrNameLst>
                                          <p:attrName>style.visibility</p:attrName>
                                        </p:attrNameLst>
                                      </p:cBhvr>
                                      <p:to>
                                        <p:strVal val="visible"/>
                                      </p:to>
                                    </p:set>
                                    <p:animEffect transition="in" filter="barn(inVertical)">
                                      <p:cBhvr>
                                        <p:cTn id="4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054DF82B-665D-413C-AE63-1712791258D3}"/>
              </a:ext>
            </a:extLst>
          </p:cNvPr>
          <p:cNvSpPr>
            <a:spLocks noChangeArrowheads="1"/>
          </p:cNvSpPr>
          <p:nvPr/>
        </p:nvSpPr>
        <p:spPr bwMode="auto">
          <a:xfrm>
            <a:off x="569031" y="497028"/>
            <a:ext cx="11173790" cy="746236"/>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a16="http://schemas.microsoft.com/office/drawing/2014/main" xmlns="" id="{3043BEF8-2AD7-4E06-85EC-AAEBEF6C1984}"/>
              </a:ext>
            </a:extLst>
          </p:cNvPr>
          <p:cNvSpPr>
            <a:spLocks noChangeArrowheads="1"/>
          </p:cNvSpPr>
          <p:nvPr/>
        </p:nvSpPr>
        <p:spPr bwMode="auto">
          <a:xfrm>
            <a:off x="569031" y="1608499"/>
            <a:ext cx="11173790" cy="4752473"/>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708F451F-69C1-4740-80A3-614A3382CB53}"/>
              </a:ext>
            </a:extLst>
          </p:cNvPr>
          <p:cNvSpPr txBox="1"/>
          <p:nvPr/>
        </p:nvSpPr>
        <p:spPr>
          <a:xfrm>
            <a:off x="569030" y="605565"/>
            <a:ext cx="11053940" cy="490199"/>
          </a:xfrm>
          <a:prstGeom prst="rect">
            <a:avLst/>
          </a:prstGeom>
          <a:noFill/>
        </p:spPr>
        <p:txBody>
          <a:bodyPr wrap="square">
            <a:spAutoFit/>
          </a:bodyPr>
          <a:lstStyle/>
          <a:p>
            <a:pPr algn="just">
              <a:lnSpc>
                <a:spcPct val="115000"/>
              </a:lnSpc>
              <a:spcAft>
                <a:spcPts val="10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ĐỀ ĐỌC HIỂU VĂN BẢN THƠ CÓ YẾU TỐ TỰ SỰ, MIÊU TẢ NGOÀI SGK</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A4A0D638-46EE-4AD9-A117-90970D2A3D9B}"/>
              </a:ext>
            </a:extLst>
          </p:cNvPr>
          <p:cNvSpPr txBox="1"/>
          <p:nvPr/>
        </p:nvSpPr>
        <p:spPr>
          <a:xfrm>
            <a:off x="1531671" y="1809775"/>
            <a:ext cx="10211149" cy="556434"/>
          </a:xfrm>
          <a:prstGeom prst="rect">
            <a:avLst/>
          </a:prstGeom>
          <a:noFill/>
        </p:spPr>
        <p:txBody>
          <a:bodyPr wrap="square">
            <a:spAutoFit/>
          </a:bodyPr>
          <a:lstStyle/>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03:</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8F3114D9-2F4D-471B-863B-C327A788402C}"/>
              </a:ext>
            </a:extLst>
          </p:cNvPr>
          <p:cNvSpPr txBox="1"/>
          <p:nvPr/>
        </p:nvSpPr>
        <p:spPr>
          <a:xfrm>
            <a:off x="3144254" y="2561607"/>
            <a:ext cx="7956882" cy="3539430"/>
          </a:xfrm>
          <a:prstGeom prst="rect">
            <a:avLst/>
          </a:prstGeom>
          <a:noFill/>
        </p:spPr>
        <p:txBody>
          <a:bodyPr wrap="square">
            <a:spAutoFit/>
          </a:bodyPr>
          <a:lstStyle/>
          <a:p>
            <a:pPr algn="ct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ct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Quỳnh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p>
        </p:txBody>
      </p:sp>
      <p:sp>
        <p:nvSpPr>
          <p:cNvPr id="13" name="TextBox 12">
            <a:extLst>
              <a:ext uri="{FF2B5EF4-FFF2-40B4-BE49-F238E27FC236}">
                <a16:creationId xmlns:a16="http://schemas.microsoft.com/office/drawing/2014/main" xmlns="" id="{6645055D-A40B-413A-879D-B8A116BD3290}"/>
              </a:ext>
            </a:extLst>
          </p:cNvPr>
          <p:cNvSpPr txBox="1"/>
          <p:nvPr/>
        </p:nvSpPr>
        <p:spPr>
          <a:xfrm>
            <a:off x="0" y="2517769"/>
            <a:ext cx="5847697" cy="3539430"/>
          </a:xfrm>
          <a:prstGeom prst="rect">
            <a:avLst/>
          </a:prstGeom>
          <a:noFill/>
        </p:spPr>
        <p:txBody>
          <a:bodyPr wrap="square">
            <a:spAutoFit/>
          </a:bodyPr>
          <a:lstStyle/>
          <a:p>
            <a:pPr algn="ct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bồng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sóc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800" dirty="0"/>
          </a:p>
        </p:txBody>
      </p:sp>
      <p:cxnSp>
        <p:nvCxnSpPr>
          <p:cNvPr id="15" name="Straight Connector 14">
            <a:extLst>
              <a:ext uri="{FF2B5EF4-FFF2-40B4-BE49-F238E27FC236}">
                <a16:creationId xmlns:a16="http://schemas.microsoft.com/office/drawing/2014/main" xmlns="" id="{139AAD88-C3AB-4AB1-97EA-DE26AAF986C0}"/>
              </a:ext>
            </a:extLst>
          </p:cNvPr>
          <p:cNvCxnSpPr/>
          <p:nvPr/>
        </p:nvCxnSpPr>
        <p:spPr>
          <a:xfrm>
            <a:off x="5277853" y="2517769"/>
            <a:ext cx="0" cy="2700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7847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9" grpId="0"/>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B17B26B-E4E8-4D13-A0E2-42AB07FF760F}"/>
              </a:ext>
            </a:extLst>
          </p:cNvPr>
          <p:cNvSpPr>
            <a:spLocks noChangeArrowheads="1"/>
          </p:cNvSpPr>
          <p:nvPr/>
        </p:nvSpPr>
        <p:spPr bwMode="auto">
          <a:xfrm>
            <a:off x="288758" y="882316"/>
            <a:ext cx="11454063" cy="5566610"/>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257C7B69-8ADC-4B1A-9F86-9E0192333F64}"/>
              </a:ext>
            </a:extLst>
          </p:cNvPr>
          <p:cNvSpPr txBox="1"/>
          <p:nvPr/>
        </p:nvSpPr>
        <p:spPr>
          <a:xfrm>
            <a:off x="509104" y="1522662"/>
            <a:ext cx="11173791" cy="4285917"/>
          </a:xfrm>
          <a:prstGeom prst="rect">
            <a:avLst/>
          </a:prstGeom>
          <a:noFill/>
        </p:spPr>
        <p:txBody>
          <a:bodyPr wrap="square">
            <a:spAutoFit/>
          </a:bodyPr>
          <a:lstStyle/>
          <a:p>
            <a:pPr>
              <a:lnSpc>
                <a:spcPct val="150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ra?</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khoa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smartphone,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đĩa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344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4591065" y="497028"/>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860884"/>
            <a:ext cx="11125665" cy="3320716"/>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2B82620-EEF4-4ADD-B136-D0F31B16D4C9}"/>
              </a:ext>
            </a:extLst>
          </p:cNvPr>
          <p:cNvSpPr txBox="1"/>
          <p:nvPr/>
        </p:nvSpPr>
        <p:spPr>
          <a:xfrm>
            <a:off x="4931843" y="503530"/>
            <a:ext cx="2638926" cy="548099"/>
          </a:xfrm>
          <a:prstGeom prst="rect">
            <a:avLst/>
          </a:prstGeom>
          <a:noFill/>
        </p:spPr>
        <p:txBody>
          <a:bodyPr wrap="square">
            <a:spAutoFit/>
          </a:bodyPr>
          <a:lstStyle/>
          <a:p>
            <a:pPr algn="ctr">
              <a:lnSpc>
                <a:spcPct val="115000"/>
              </a:lnSpc>
              <a:spcAft>
                <a:spcPts val="100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E33B1B70-D35A-4BD7-9EF4-4CE6A58AB48E}"/>
              </a:ext>
            </a:extLst>
          </p:cNvPr>
          <p:cNvSpPr txBox="1"/>
          <p:nvPr/>
        </p:nvSpPr>
        <p:spPr>
          <a:xfrm>
            <a:off x="569030" y="2416134"/>
            <a:ext cx="11053940" cy="2162900"/>
          </a:xfrm>
          <a:prstGeom prst="rect">
            <a:avLst/>
          </a:prstGeom>
          <a:noFill/>
        </p:spPr>
        <p:txBody>
          <a:bodyPr wrap="square">
            <a:spAutoFit/>
          </a:bodyPr>
          <a:lstStyle/>
          <a:p>
            <a:pPr>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bang,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gừng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lấm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0320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barn(inVertical)">
                                      <p:cBhvr>
                                        <p:cTn id="20" dur="500"/>
                                        <p:tgtEl>
                                          <p:spTgt spid="7">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arn(inVertical)">
                                      <p:cBhvr>
                                        <p:cTn id="23"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433137" y="737937"/>
            <a:ext cx="11325726" cy="5390147"/>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A2EA778-425F-4E39-A11D-890AC63DAF9F}"/>
              </a:ext>
            </a:extLst>
          </p:cNvPr>
          <p:cNvSpPr txBox="1"/>
          <p:nvPr/>
        </p:nvSpPr>
        <p:spPr>
          <a:xfrm>
            <a:off x="545432" y="891478"/>
            <a:ext cx="11325726" cy="5075044"/>
          </a:xfrm>
          <a:prstGeom prst="rect">
            <a:avLst/>
          </a:prstGeom>
          <a:noFill/>
        </p:spPr>
        <p:txBody>
          <a:bodyPr wrap="square">
            <a:spAutoFit/>
          </a:bodyPr>
          <a:lstStyle/>
          <a:p>
            <a:pPr>
              <a:lnSpc>
                <a:spcPct val="115000"/>
              </a:lnSpc>
              <a:spcAft>
                <a:spcPts val="10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lvl="0" indent="-342900">
              <a:lnSpc>
                <a:spcPct val="115000"/>
              </a:lnSpc>
              <a:spcAft>
                <a:spcPts val="1000"/>
              </a:spcAft>
              <a:buFont typeface="Times New Roman" panose="02020603050405020304" pitchFamily="18" charset="0"/>
              <a:buChar char="-"/>
              <a:tabLst>
                <a:tab pos="457200" algn="l"/>
              </a:tabLs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Times New Roman" panose="02020603050405020304" pitchFamily="18" charset="0"/>
              <a:buChar char="-"/>
              <a:tabLst>
                <a:tab pos="457200" algn="l"/>
              </a:tabLs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15000"/>
              </a:lnSpc>
              <a:spcAft>
                <a:spcPts val="10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15000"/>
              </a:lnSpc>
              <a:spcAft>
                <a:spcPts val="10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thắm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tuệ</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nuôi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15000"/>
              </a:lnSpc>
              <a:spcAft>
                <a:spcPts val="10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Khẳng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la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15000"/>
              </a:lnSpc>
              <a:spcAft>
                <a:spcPts val="10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giọng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040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barn(inVertical)">
                                      <p:cBhvr>
                                        <p:cTn id="4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433137" y="722208"/>
            <a:ext cx="11325725" cy="5710676"/>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D99D3E6A-AE86-45CC-B14F-0F8E69E7E568}"/>
              </a:ext>
            </a:extLst>
          </p:cNvPr>
          <p:cNvSpPr txBox="1"/>
          <p:nvPr/>
        </p:nvSpPr>
        <p:spPr>
          <a:xfrm>
            <a:off x="629420" y="1110571"/>
            <a:ext cx="10812378" cy="5025222"/>
          </a:xfrm>
          <a:prstGeom prst="rect">
            <a:avLst/>
          </a:prstGeom>
          <a:noFill/>
        </p:spPr>
        <p:txBody>
          <a:bodyPr wrap="square">
            <a:spAutoFit/>
          </a:bodyPr>
          <a:lstStyle/>
          <a:p>
            <a:pPr>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khoa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smartphone,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đĩa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HS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tỏ</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228600">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Tầm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228600">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a:t>
            </a:r>
          </a:p>
        </p:txBody>
      </p:sp>
    </p:spTree>
    <p:extLst>
      <p:ext uri="{BB962C8B-B14F-4D97-AF65-F5344CB8AC3E}">
        <p14:creationId xmlns:p14="http://schemas.microsoft.com/office/powerpoint/2010/main" val="375191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7E55300D-1F5C-49B5-920E-3723609A532A}"/>
              </a:ext>
            </a:extLst>
          </p:cNvPr>
          <p:cNvSpPr>
            <a:spLocks noChangeArrowheads="1"/>
          </p:cNvSpPr>
          <p:nvPr/>
        </p:nvSpPr>
        <p:spPr bwMode="auto">
          <a:xfrm>
            <a:off x="452957" y="1058778"/>
            <a:ext cx="11402159" cy="5181601"/>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A64186FC-0BBA-4F95-94FA-D12748EABD6C}"/>
              </a:ext>
            </a:extLst>
          </p:cNvPr>
          <p:cNvSpPr txBox="1"/>
          <p:nvPr/>
        </p:nvSpPr>
        <p:spPr>
          <a:xfrm>
            <a:off x="569030" y="1480979"/>
            <a:ext cx="11286086" cy="4529702"/>
          </a:xfrm>
          <a:prstGeom prst="rect">
            <a:avLst/>
          </a:prstGeom>
          <a:noFill/>
        </p:spPr>
        <p:txBody>
          <a:bodyPr wrap="square">
            <a:spAutoFit/>
          </a:bodyPr>
          <a:lstStyle/>
          <a:p>
            <a:pPr>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228600">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ấm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vọng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a:t>
            </a:r>
          </a:p>
          <a:p>
            <a:pPr marL="228600">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sữa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bồi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đắp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a:t>
            </a:r>
          </a:p>
          <a:p>
            <a:pPr marL="228600">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chở</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228600">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4782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B5E19E4C-0613-41DD-853C-9105F3BEAA46}"/>
              </a:ext>
            </a:extLst>
          </p:cNvPr>
          <p:cNvSpPr>
            <a:spLocks noChangeArrowheads="1"/>
          </p:cNvSpPr>
          <p:nvPr/>
        </p:nvSpPr>
        <p:spPr bwMode="auto">
          <a:xfrm>
            <a:off x="481263" y="677779"/>
            <a:ext cx="11254002" cy="550244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6A280D10-05D7-4319-A746-A567E7446E2B}"/>
              </a:ext>
            </a:extLst>
          </p:cNvPr>
          <p:cNvSpPr txBox="1"/>
          <p:nvPr/>
        </p:nvSpPr>
        <p:spPr>
          <a:xfrm>
            <a:off x="681325" y="881696"/>
            <a:ext cx="10371686" cy="523220"/>
          </a:xfrm>
          <a:prstGeom prst="rect">
            <a:avLst/>
          </a:prstGeom>
          <a:noFill/>
        </p:spPr>
        <p:txBody>
          <a:bodyPr wrap="square">
            <a:spAutoFit/>
          </a:bodyPr>
          <a:lstStyle/>
          <a:p>
            <a:pPr marL="457200">
              <a:spcAft>
                <a:spcPts val="1000"/>
              </a:spcAft>
              <a:tabLst>
                <a:tab pos="628650" algn="l"/>
              </a:tabLs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04: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38D49074-B8BC-4AEA-B4FF-4199B406500D}"/>
              </a:ext>
            </a:extLst>
          </p:cNvPr>
          <p:cNvSpPr txBox="1"/>
          <p:nvPr/>
        </p:nvSpPr>
        <p:spPr>
          <a:xfrm>
            <a:off x="681325" y="1534373"/>
            <a:ext cx="11053940" cy="4401205"/>
          </a:xfrm>
          <a:prstGeom prst="rect">
            <a:avLst/>
          </a:prstGeom>
          <a:noFill/>
        </p:spPr>
        <p:txBody>
          <a:bodyPr wrap="square">
            <a:spAutoFit/>
          </a:bodyPr>
          <a:lstStyle/>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mây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Bọn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tớ</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dậy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Bọn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tớ</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bọn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tớ</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vầng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cậu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bổng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tầng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mây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mỉm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Mây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sóng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Ta- go)</a:t>
            </a:r>
            <a:endParaRPr lang="en-US" sz="2800" dirty="0"/>
          </a:p>
        </p:txBody>
      </p:sp>
    </p:spTree>
    <p:extLst>
      <p:ext uri="{BB962C8B-B14F-4D97-AF65-F5344CB8AC3E}">
        <p14:creationId xmlns:p14="http://schemas.microsoft.com/office/powerpoint/2010/main" val="166716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417096" y="1026695"/>
            <a:ext cx="11189136" cy="4812631"/>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C200790-BD09-4E54-9EE8-F982416B4DB0}"/>
              </a:ext>
            </a:extLst>
          </p:cNvPr>
          <p:cNvSpPr txBox="1"/>
          <p:nvPr/>
        </p:nvSpPr>
        <p:spPr>
          <a:xfrm>
            <a:off x="665051" y="1290209"/>
            <a:ext cx="10941180" cy="4277581"/>
          </a:xfrm>
          <a:prstGeom prst="rect">
            <a:avLst/>
          </a:prstGeom>
          <a:noFill/>
        </p:spPr>
        <p:txBody>
          <a:bodyPr wrap="square">
            <a:spAutoFit/>
          </a:bodyPr>
          <a:lstStyle/>
          <a:p>
            <a:pPr>
              <a:lnSpc>
                <a:spcPct val="150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oạn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50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ngoặc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kép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50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rê</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mây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50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bè</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game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dỗ</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9408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064C14D9-54C1-4BD1-87BB-926CC688574A}"/>
              </a:ext>
            </a:extLst>
          </p:cNvPr>
          <p:cNvSpPr>
            <a:spLocks noChangeArrowheads="1"/>
          </p:cNvSpPr>
          <p:nvPr/>
        </p:nvSpPr>
        <p:spPr bwMode="auto">
          <a:xfrm>
            <a:off x="4591065" y="497028"/>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535406" y="1427748"/>
            <a:ext cx="11351794" cy="526181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874BC140-010F-400A-B822-0F584EF0A5BC}"/>
              </a:ext>
            </a:extLst>
          </p:cNvPr>
          <p:cNvSpPr txBox="1"/>
          <p:nvPr/>
        </p:nvSpPr>
        <p:spPr>
          <a:xfrm>
            <a:off x="5317958" y="569935"/>
            <a:ext cx="2831432" cy="483017"/>
          </a:xfrm>
          <a:prstGeom prst="rect">
            <a:avLst/>
          </a:prstGeom>
          <a:noFill/>
        </p:spPr>
        <p:txBody>
          <a:bodyPr wrap="square">
            <a:spAutoFit/>
          </a:bodyPr>
          <a:lstStyle/>
          <a:p>
            <a:pPr>
              <a:lnSpc>
                <a:spcPct val="115000"/>
              </a:lnSpc>
              <a:spcAft>
                <a:spcPts val="1000"/>
              </a:spcAf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F15B64AB-46A4-4EE6-BBEB-F5CFB40638AF}"/>
              </a:ext>
            </a:extLst>
          </p:cNvPr>
          <p:cNvSpPr txBox="1"/>
          <p:nvPr/>
        </p:nvSpPr>
        <p:spPr>
          <a:xfrm>
            <a:off x="799635" y="1427748"/>
            <a:ext cx="11087565" cy="5719514"/>
          </a:xfrm>
          <a:prstGeom prst="rect">
            <a:avLst/>
          </a:prstGeom>
          <a:noFill/>
        </p:spPr>
        <p:txBody>
          <a:bodyPr wrap="square">
            <a:spAutoFit/>
          </a:bodyPr>
          <a:lstStyle/>
          <a:p>
            <a:pPr>
              <a:lnSpc>
                <a:spcPct val="150000"/>
              </a:lnSpc>
              <a:spcAft>
                <a:spcPts val="1000"/>
              </a:spcAf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50000"/>
              </a:lnSpc>
              <a:spcAft>
                <a:spcPts val="1000"/>
              </a:spcAf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ngoặc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kép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nSpc>
                <a:spcPct val="150000"/>
              </a:lnSpc>
              <a:spcAft>
                <a:spcPts val="1000"/>
              </a:spcAft>
              <a:buFont typeface="Arial" panose="020B0604020202020204" pitchFamily="34" charset="0"/>
              <a:buChar char="-"/>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50000"/>
              </a:lnSpc>
              <a:spcAft>
                <a:spcPts val="10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mây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50000"/>
              </a:lnSpc>
              <a:spcAft>
                <a:spcPts val="10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Bọn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tớ</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dậy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chiều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Bọn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tớ</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bọn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tớ</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vầng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đợi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985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arn(inVertical)">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barn(inVertical)">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barn(inVertical)">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barn(inVertical)">
                                      <p:cBhvr>
                                        <p:cTn id="38" dur="500"/>
                                        <p:tgtEl>
                                          <p:spTgt spid="7">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animEffect transition="in" filter="barn(inVertical)">
                                      <p:cBhvr>
                                        <p:cTn id="43"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569030" y="912831"/>
            <a:ext cx="11157749" cy="5231295"/>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B7B93DF8-D6B2-4E24-A4A8-D7E2F8A5DFD3}"/>
              </a:ext>
            </a:extLst>
          </p:cNvPr>
          <p:cNvSpPr txBox="1"/>
          <p:nvPr/>
        </p:nvSpPr>
        <p:spPr>
          <a:xfrm>
            <a:off x="745958" y="1391867"/>
            <a:ext cx="10877012" cy="4273221"/>
          </a:xfrm>
          <a:prstGeom prst="rect">
            <a:avLst/>
          </a:prstGeom>
          <a:noFill/>
        </p:spPr>
        <p:txBody>
          <a:bodyPr wrap="square">
            <a:spAutoFit/>
          </a:bodyPr>
          <a:lstStyle/>
          <a:p>
            <a:pPr>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rê</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mây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ham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nSpc>
                <a:spcPct val="115000"/>
              </a:lnSpc>
              <a:spcAft>
                <a:spcPts val="1000"/>
              </a:spcAft>
              <a:buFont typeface="Arial" panose="020B0604020202020204" pitchFamily="34" charset="0"/>
              <a:buChar char="-"/>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mây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dỗ</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1277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8BE18D39-7242-4A5A-8C9A-00403A2F893C}"/>
              </a:ext>
            </a:extLst>
          </p:cNvPr>
          <p:cNvGraphicFramePr>
            <a:graphicFrameLocks noGrp="1"/>
          </p:cNvGraphicFramePr>
          <p:nvPr>
            <p:extLst>
              <p:ext uri="{D42A27DB-BD31-4B8C-83A1-F6EECF244321}">
                <p14:modId xmlns:p14="http://schemas.microsoft.com/office/powerpoint/2010/main" val="2526899578"/>
              </p:ext>
            </p:extLst>
          </p:nvPr>
        </p:nvGraphicFramePr>
        <p:xfrm>
          <a:off x="402956" y="588935"/>
          <a:ext cx="11577234" cy="6090831"/>
        </p:xfrm>
        <a:graphic>
          <a:graphicData uri="http://schemas.openxmlformats.org/drawingml/2006/table">
            <a:tbl>
              <a:tblPr firstRow="1" firstCol="1" bandRow="1">
                <a:tableStyleId>{5940675A-B579-460E-94D1-54222C63F5DA}</a:tableStyleId>
              </a:tblPr>
              <a:tblGrid>
                <a:gridCol w="2865324">
                  <a:extLst>
                    <a:ext uri="{9D8B030D-6E8A-4147-A177-3AD203B41FA5}">
                      <a16:colId xmlns:a16="http://schemas.microsoft.com/office/drawing/2014/main" xmlns="" val="731459104"/>
                    </a:ext>
                  </a:extLst>
                </a:gridCol>
                <a:gridCol w="8711910">
                  <a:extLst>
                    <a:ext uri="{9D8B030D-6E8A-4147-A177-3AD203B41FA5}">
                      <a16:colId xmlns:a16="http://schemas.microsoft.com/office/drawing/2014/main" xmlns="" val="4014886674"/>
                    </a:ext>
                  </a:extLst>
                </a:gridCol>
              </a:tblGrid>
              <a:tr h="524410">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KĨ NĂNG</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1000"/>
                        </a:spcAft>
                      </a:pPr>
                      <a:r>
                        <a:rPr lang="en-US" sz="2800" dirty="0">
                          <a:solidFill>
                            <a:srgbClr val="FF0000"/>
                          </a:solidFill>
                          <a:effectLst/>
                          <a:latin typeface="Times New Roman" panose="02020603050405020304" pitchFamily="18" charset="0"/>
                          <a:cs typeface="Times New Roman" panose="02020603050405020304" pitchFamily="18" charset="0"/>
                        </a:rPr>
                        <a:t>NỘI DUNG CỤ THỂ</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xmlns="" val="2289656490"/>
                  </a:ext>
                </a:extLst>
              </a:tr>
              <a:tr h="1242117">
                <a:tc rowSpan="4">
                  <a:txBody>
                    <a:bodyPr/>
                    <a:lstStyle/>
                    <a:p>
                      <a:pPr algn="just">
                        <a:lnSpc>
                          <a:spcPct val="115000"/>
                        </a:lnSpc>
                        <a:spcAft>
                          <a:spcPts val="1000"/>
                        </a:spcAft>
                      </a:pPr>
                      <a:r>
                        <a:rPr lang="en-US" sz="2800" dirty="0" err="1">
                          <a:solidFill>
                            <a:srgbClr val="FF0000"/>
                          </a:solidFill>
                          <a:effectLst/>
                          <a:latin typeface="Times New Roman" panose="02020603050405020304" pitchFamily="18" charset="0"/>
                          <a:cs typeface="Times New Roman" panose="02020603050405020304" pitchFamily="18" charset="0"/>
                        </a:rPr>
                        <a:t>Đọc</a:t>
                      </a:r>
                      <a:r>
                        <a:rPr lang="en-US" sz="2800" dirty="0">
                          <a:solidFill>
                            <a:srgbClr val="FF0000"/>
                          </a:solidFill>
                          <a:effectLst/>
                          <a:latin typeface="Times New Roman" panose="02020603050405020304" pitchFamily="18" charset="0"/>
                          <a:cs typeface="Times New Roman" panose="02020603050405020304" pitchFamily="18" charset="0"/>
                        </a:rPr>
                        <a:t> – </a:t>
                      </a:r>
                      <a:r>
                        <a:rPr lang="en-US" sz="2800" dirty="0" err="1">
                          <a:solidFill>
                            <a:srgbClr val="FF0000"/>
                          </a:solidFill>
                          <a:effectLst/>
                          <a:latin typeface="Times New Roman" panose="02020603050405020304" pitchFamily="18" charset="0"/>
                          <a:cs typeface="Times New Roman" panose="02020603050405020304" pitchFamily="18" charset="0"/>
                        </a:rPr>
                        <a:t>hiểu</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văn</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bản</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just">
                        <a:lnSpc>
                          <a:spcPct val="115000"/>
                        </a:lnSpc>
                        <a:spcAft>
                          <a:spcPts val="1000"/>
                        </a:spcAft>
                      </a:pPr>
                      <a:r>
                        <a:rPr lang="da-DK" sz="2800">
                          <a:solidFill>
                            <a:srgbClr val="FF0000"/>
                          </a:solidFill>
                          <a:effectLst/>
                          <a:latin typeface="Times New Roman" panose="02020603050405020304" pitchFamily="18" charset="0"/>
                          <a:cs typeface="Times New Roman" panose="02020603050405020304" pitchFamily="18" charset="0"/>
                        </a:rPr>
                        <a:t>Đọc hiểu văn bản: </a:t>
                      </a:r>
                      <a:endParaRPr lang="en-US" sz="2800">
                        <a:solidFill>
                          <a:srgbClr val="FF0000"/>
                        </a:solidFill>
                        <a:effectLst/>
                        <a:latin typeface="Times New Roman" panose="02020603050405020304" pitchFamily="18" charset="0"/>
                        <a:cs typeface="Times New Roman" panose="02020603050405020304" pitchFamily="18" charset="0"/>
                      </a:endParaRPr>
                    </a:p>
                    <a:p>
                      <a:pPr algn="just">
                        <a:lnSpc>
                          <a:spcPct val="115000"/>
                        </a:lnSpc>
                        <a:spcAft>
                          <a:spcPts val="1000"/>
                        </a:spcAft>
                      </a:pPr>
                      <a:r>
                        <a:rPr lang="da-DK" sz="2800">
                          <a:solidFill>
                            <a:srgbClr val="FF0000"/>
                          </a:solidFill>
                          <a:effectLst/>
                          <a:latin typeface="Times New Roman" panose="02020603050405020304" pitchFamily="18" charset="0"/>
                          <a:cs typeface="Times New Roman" panose="02020603050405020304" pitchFamily="18" charset="0"/>
                        </a:rPr>
                        <a:t>+Văn bản 1: </a:t>
                      </a:r>
                      <a:r>
                        <a:rPr lang="en-US" sz="2800">
                          <a:solidFill>
                            <a:srgbClr val="FF0000"/>
                          </a:solidFill>
                          <a:effectLst/>
                          <a:latin typeface="Times New Roman" panose="02020603050405020304" pitchFamily="18" charset="0"/>
                          <a:cs typeface="Times New Roman" panose="02020603050405020304" pitchFamily="18" charset="0"/>
                        </a:rPr>
                        <a:t>Đêm nay Bác không ngủ (Minh Huệ)</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xmlns="" val="2888701565"/>
                  </a:ext>
                </a:extLst>
              </a:tr>
              <a:tr h="524410">
                <a:tc vMerge="1">
                  <a:txBody>
                    <a:bodyPr/>
                    <a:lstStyle/>
                    <a:p>
                      <a:endParaRPr lang="en-US"/>
                    </a:p>
                  </a:txBody>
                  <a:tcPr/>
                </a:tc>
                <a:tc>
                  <a:txBody>
                    <a:bodyPr/>
                    <a:lstStyle/>
                    <a:p>
                      <a:pPr algn="just">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 Văn bản 2: Lượm (Tố Hữu)         </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xmlns="" val="3399776181"/>
                  </a:ext>
                </a:extLst>
              </a:tr>
              <a:tr h="524410">
                <a:tc vMerge="1">
                  <a:txBody>
                    <a:bodyPr/>
                    <a:lstStyle/>
                    <a:p>
                      <a:endParaRPr lang="en-US"/>
                    </a:p>
                  </a:txBody>
                  <a:tcPr/>
                </a:tc>
                <a:tc>
                  <a:txBody>
                    <a:bodyPr/>
                    <a:lstStyle/>
                    <a:p>
                      <a:pPr algn="just">
                        <a:lnSpc>
                          <a:spcPct val="115000"/>
                        </a:lnSpc>
                        <a:spcAft>
                          <a:spcPts val="1000"/>
                        </a:spcAft>
                      </a:pPr>
                      <a:r>
                        <a:rPr lang="en-US" sz="2800" dirty="0" err="1">
                          <a:solidFill>
                            <a:srgbClr val="FF0000"/>
                          </a:solidFill>
                          <a:effectLst/>
                          <a:latin typeface="Times New Roman" panose="02020603050405020304" pitchFamily="18" charset="0"/>
                          <a:cs typeface="Times New Roman" panose="02020603050405020304" pitchFamily="18" charset="0"/>
                        </a:rPr>
                        <a:t>Thực</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hành</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Tiếng</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Việt</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Biện</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pháp</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tu</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từ</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hoán</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d</a:t>
                      </a:r>
                      <a:r>
                        <a:rPr lang="en-US" sz="2800" dirty="0" err="1">
                          <a:solidFill>
                            <a:srgbClr val="FF0000"/>
                          </a:solidFill>
                          <a:effectLst/>
                          <a:highlight>
                            <a:srgbClr val="D3D3D3"/>
                          </a:highlight>
                          <a:latin typeface="Times New Roman" panose="02020603050405020304" pitchFamily="18" charset="0"/>
                          <a:cs typeface="Times New Roman" panose="02020603050405020304" pitchFamily="18" charset="0"/>
                        </a:rPr>
                        <a:t>ụ</a:t>
                      </a:r>
                      <a:r>
                        <a:rPr lang="en-US" sz="2800" dirty="0">
                          <a:solidFill>
                            <a:srgbClr val="FF0000"/>
                          </a:solidFill>
                          <a:effectLst/>
                          <a:highlight>
                            <a:srgbClr val="D3D3D3"/>
                          </a:highlight>
                          <a:latin typeface="Times New Roman" panose="02020603050405020304" pitchFamily="18" charset="0"/>
                          <a:cs typeface="Times New Roman" panose="02020603050405020304" pitchFamily="18" charset="0"/>
                        </a:rPr>
                        <a:t>.</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xmlns="" val="2274044477"/>
                  </a:ext>
                </a:extLst>
              </a:tr>
              <a:tr h="1242117">
                <a:tc vMerge="1">
                  <a:txBody>
                    <a:bodyPr/>
                    <a:lstStyle/>
                    <a:p>
                      <a:endParaRPr lang="en-US"/>
                    </a:p>
                  </a:txBody>
                  <a:tcPr/>
                </a:tc>
                <a:tc>
                  <a:txBody>
                    <a:bodyPr/>
                    <a:lstStyle/>
                    <a:p>
                      <a:pPr algn="just">
                        <a:lnSpc>
                          <a:spcPct val="115000"/>
                        </a:lnSpc>
                        <a:spcAft>
                          <a:spcPts val="1000"/>
                        </a:spcAft>
                      </a:pPr>
                      <a:r>
                        <a:rPr lang="da-DK" sz="2800" dirty="0">
                          <a:solidFill>
                            <a:srgbClr val="FF0000"/>
                          </a:solidFill>
                          <a:effectLst/>
                          <a:latin typeface="Times New Roman" panose="02020603050405020304" pitchFamily="18" charset="0"/>
                          <a:cs typeface="Times New Roman" panose="02020603050405020304" pitchFamily="18" charset="0"/>
                        </a:rPr>
                        <a:t>Thực hành đọc hiểu: </a:t>
                      </a:r>
                      <a:endParaRPr lang="en-US" sz="2800" dirty="0">
                        <a:solidFill>
                          <a:srgbClr val="FF0000"/>
                        </a:solidFill>
                        <a:effectLst/>
                        <a:latin typeface="Times New Roman" panose="02020603050405020304" pitchFamily="18" charset="0"/>
                        <a:cs typeface="Times New Roman" panose="02020603050405020304" pitchFamily="18" charset="0"/>
                      </a:endParaRPr>
                    </a:p>
                    <a:p>
                      <a:pPr algn="just">
                        <a:lnSpc>
                          <a:spcPct val="115000"/>
                        </a:lnSpc>
                        <a:spcAft>
                          <a:spcPts val="1000"/>
                        </a:spcAft>
                      </a:pPr>
                      <a:r>
                        <a:rPr lang="da-DK" sz="2800" dirty="0">
                          <a:solidFill>
                            <a:srgbClr val="FF0000"/>
                          </a:solidFill>
                          <a:effectLst/>
                          <a:latin typeface="Times New Roman" panose="02020603050405020304" pitchFamily="18" charset="0"/>
                          <a:cs typeface="Times New Roman" panose="02020603050405020304" pitchFamily="18" charset="0"/>
                        </a:rPr>
                        <a:t>+ Văn bản: </a:t>
                      </a:r>
                      <a:r>
                        <a:rPr lang="en-US" sz="2800" dirty="0" err="1">
                          <a:solidFill>
                            <a:srgbClr val="FF0000"/>
                          </a:solidFill>
                          <a:effectLst/>
                          <a:latin typeface="Times New Roman" panose="02020603050405020304" pitchFamily="18" charset="0"/>
                          <a:cs typeface="Times New Roman" panose="02020603050405020304" pitchFamily="18" charset="0"/>
                        </a:rPr>
                        <a:t>Cô</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bé</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bán</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diêm</a:t>
                      </a:r>
                      <a:r>
                        <a:rPr lang="en-US" sz="2800" dirty="0">
                          <a:solidFill>
                            <a:srgbClr val="FF0000"/>
                          </a:solidFill>
                          <a:effectLst/>
                          <a:latin typeface="Times New Roman" panose="02020603050405020304" pitchFamily="18" charset="0"/>
                          <a:cs typeface="Times New Roman" panose="02020603050405020304" pitchFamily="18" charset="0"/>
                        </a:rPr>
                        <a:t> (An-</a:t>
                      </a:r>
                      <a:r>
                        <a:rPr lang="en-US" sz="2800" dirty="0" err="1">
                          <a:solidFill>
                            <a:srgbClr val="FF0000"/>
                          </a:solidFill>
                          <a:effectLst/>
                          <a:latin typeface="Times New Roman" panose="02020603050405020304" pitchFamily="18" charset="0"/>
                          <a:cs typeface="Times New Roman" panose="02020603050405020304" pitchFamily="18" charset="0"/>
                        </a:rPr>
                        <a:t>đéc</a:t>
                      </a:r>
                      <a:r>
                        <a:rPr lang="en-US" sz="2800" dirty="0">
                          <a:solidFill>
                            <a:srgbClr val="FF0000"/>
                          </a:solidFill>
                          <a:effectLst/>
                          <a:latin typeface="Times New Roman" panose="02020603050405020304" pitchFamily="18" charset="0"/>
                          <a:cs typeface="Times New Roman" panose="02020603050405020304" pitchFamily="18" charset="0"/>
                        </a:rPr>
                        <a:t>-xen)</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xmlns="" val="2934929269"/>
                  </a:ext>
                </a:extLst>
              </a:tr>
              <a:tr h="1094564">
                <a:tc>
                  <a:txBody>
                    <a:bodyPr/>
                    <a:lstStyle/>
                    <a:p>
                      <a:pPr algn="just">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Viết</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R="548640" algn="just">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Viết: Viết đoạn văn ghi lại cảm xúc về bài thơ có yếu tố tự sự, miêu tả.</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xmlns="" val="3925285721"/>
                  </a:ext>
                </a:extLst>
              </a:tr>
              <a:tr h="938803">
                <a:tc>
                  <a:txBody>
                    <a:bodyPr/>
                    <a:lstStyle/>
                    <a:p>
                      <a:pPr algn="just">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Nói và nghe</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R="548640" algn="just">
                        <a:lnSpc>
                          <a:spcPct val="115000"/>
                        </a:lnSpc>
                        <a:spcAft>
                          <a:spcPts val="1000"/>
                        </a:spcAft>
                      </a:pPr>
                      <a:r>
                        <a:rPr lang="en-US" sz="2800" dirty="0" err="1">
                          <a:solidFill>
                            <a:srgbClr val="FF0000"/>
                          </a:solidFill>
                          <a:effectLst/>
                          <a:latin typeface="Times New Roman" panose="02020603050405020304" pitchFamily="18" charset="0"/>
                          <a:cs typeface="Times New Roman" panose="02020603050405020304" pitchFamily="18" charset="0"/>
                        </a:rPr>
                        <a:t>Nói</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và</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nghe</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Trình</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bày</a:t>
                      </a:r>
                      <a:r>
                        <a:rPr lang="en-US" sz="2800" dirty="0">
                          <a:solidFill>
                            <a:srgbClr val="FF0000"/>
                          </a:solidFill>
                          <a:effectLst/>
                          <a:latin typeface="Times New Roman" panose="02020603050405020304" pitchFamily="18" charset="0"/>
                          <a:cs typeface="Times New Roman" panose="02020603050405020304" pitchFamily="18" charset="0"/>
                        </a:rPr>
                        <a:t> ý </a:t>
                      </a:r>
                      <a:r>
                        <a:rPr lang="en-US" sz="2800" dirty="0" err="1">
                          <a:solidFill>
                            <a:srgbClr val="FF0000"/>
                          </a:solidFill>
                          <a:effectLst/>
                          <a:latin typeface="Times New Roman" panose="02020603050405020304" pitchFamily="18" charset="0"/>
                          <a:cs typeface="Times New Roman" panose="02020603050405020304" pitchFamily="18" charset="0"/>
                        </a:rPr>
                        <a:t>kiến</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về</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một</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vấn</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đề</a:t>
                      </a:r>
                      <a:r>
                        <a:rPr lang="vi-VN" sz="2800" dirty="0">
                          <a:solidFill>
                            <a:srgbClr val="FF0000"/>
                          </a:solidFill>
                          <a:effectLst/>
                          <a:latin typeface="Times New Roman" panose="02020603050405020304" pitchFamily="18" charset="0"/>
                          <a:cs typeface="Times New Roman" panose="02020603050405020304" pitchFamily="18" charset="0"/>
                        </a:rPr>
                        <a:t>	</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xmlns="" val="3713529854"/>
                  </a:ext>
                </a:extLst>
              </a:tr>
            </a:tbl>
          </a:graphicData>
        </a:graphic>
      </p:graphicFrame>
    </p:spTree>
    <p:extLst>
      <p:ext uri="{BB962C8B-B14F-4D97-AF65-F5344CB8AC3E}">
        <p14:creationId xmlns:p14="http://schemas.microsoft.com/office/powerpoint/2010/main" val="106390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589548" y="770021"/>
            <a:ext cx="11201399" cy="5743074"/>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197C6F04-029B-423F-93AE-21E28E0E4F8D}"/>
              </a:ext>
            </a:extLst>
          </p:cNvPr>
          <p:cNvSpPr txBox="1"/>
          <p:nvPr/>
        </p:nvSpPr>
        <p:spPr>
          <a:xfrm>
            <a:off x="757524" y="999374"/>
            <a:ext cx="10844928" cy="5392502"/>
          </a:xfrm>
          <a:prstGeom prst="rect">
            <a:avLst/>
          </a:prstGeom>
          <a:noFill/>
        </p:spPr>
        <p:txBody>
          <a:bodyPr wrap="square">
            <a:spAutoFit/>
          </a:bodyPr>
          <a:lstStyle/>
          <a:p>
            <a:pPr>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bè</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game,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dỗ</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nSpc>
                <a:spcPct val="115000"/>
              </a:lnSpc>
              <a:spcAft>
                <a:spcPts val="1000"/>
              </a:spcAft>
              <a:buFont typeface="Arial" panose="020B0604020202020204" pitchFamily="34" charset="0"/>
              <a:buChar char="-"/>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Sẵn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sàng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game...</a:t>
            </a:r>
          </a:p>
          <a:p>
            <a:pPr marL="342900" lvl="0" indent="-342900">
              <a:lnSpc>
                <a:spcPct val="115000"/>
              </a:lnSpc>
              <a:spcAft>
                <a:spcPts val="1000"/>
              </a:spcAft>
              <a:buFont typeface="Arial" panose="020B0604020202020204" pitchFamily="34" charset="0"/>
              <a:buChar char="-"/>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dọn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dẹp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cửa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tưới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nSpc>
                <a:spcPct val="115000"/>
              </a:lnSpc>
              <a:spcAft>
                <a:spcPts val="1000"/>
              </a:spcAft>
              <a:buFont typeface="Arial" panose="020B0604020202020204" pitchFamily="34" charset="0"/>
              <a:buChar char="-"/>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sóc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dọn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thôn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xóm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ngõ</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thao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0657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05883FD3-5820-452F-BCF2-F9ECF2522FCD}"/>
              </a:ext>
            </a:extLst>
          </p:cNvPr>
          <p:cNvSpPr>
            <a:spLocks noChangeArrowheads="1"/>
          </p:cNvSpPr>
          <p:nvPr/>
        </p:nvSpPr>
        <p:spPr bwMode="auto">
          <a:xfrm>
            <a:off x="4591065" y="497028"/>
            <a:ext cx="4536893" cy="1010930"/>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656389" y="2662989"/>
            <a:ext cx="11189833" cy="2470485"/>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B4E47B39-CA57-4F20-906C-7367FBCC4FB5}"/>
              </a:ext>
            </a:extLst>
          </p:cNvPr>
          <p:cNvSpPr txBox="1"/>
          <p:nvPr/>
        </p:nvSpPr>
        <p:spPr>
          <a:xfrm>
            <a:off x="4890342" y="751127"/>
            <a:ext cx="3938337" cy="523220"/>
          </a:xfrm>
          <a:prstGeom prst="rect">
            <a:avLst/>
          </a:prstGeom>
          <a:noFill/>
        </p:spPr>
        <p:txBody>
          <a:bodyPr wrap="square">
            <a:spAutoFit/>
          </a:bodyPr>
          <a:lstStyle/>
          <a:p>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DẠNG 3: VIẾT NGẮN</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25987576-686F-4F28-96EF-C7A965DAC0F3}"/>
              </a:ext>
            </a:extLst>
          </p:cNvPr>
          <p:cNvSpPr txBox="1"/>
          <p:nvPr/>
        </p:nvSpPr>
        <p:spPr>
          <a:xfrm>
            <a:off x="834190" y="3248329"/>
            <a:ext cx="10701422" cy="1043619"/>
          </a:xfrm>
          <a:prstGeom prst="rect">
            <a:avLst/>
          </a:prstGeom>
          <a:noFill/>
        </p:spPr>
        <p:txBody>
          <a:bodyPr wrap="square">
            <a:spAutoFit/>
          </a:bodyPr>
          <a:lstStyle/>
          <a:p>
            <a:pPr algn="just">
              <a:lnSpc>
                <a:spcPct val="115000"/>
              </a:lnSpc>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01: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4526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7E55300D-1F5C-49B5-920E-3723609A532A}"/>
              </a:ext>
            </a:extLst>
          </p:cNvPr>
          <p:cNvSpPr>
            <a:spLocks noChangeArrowheads="1"/>
          </p:cNvSpPr>
          <p:nvPr/>
        </p:nvSpPr>
        <p:spPr bwMode="auto">
          <a:xfrm>
            <a:off x="569030" y="673769"/>
            <a:ext cx="10949202" cy="571099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D820B077-8CEF-497E-A852-967C5DCFCD53}"/>
              </a:ext>
            </a:extLst>
          </p:cNvPr>
          <p:cNvSpPr txBox="1"/>
          <p:nvPr/>
        </p:nvSpPr>
        <p:spPr>
          <a:xfrm>
            <a:off x="673768" y="673769"/>
            <a:ext cx="10623885" cy="5579413"/>
          </a:xfrm>
          <a:prstGeom prst="rect">
            <a:avLst/>
          </a:prstGeom>
          <a:noFill/>
        </p:spPr>
        <p:txBody>
          <a:bodyPr wrap="square">
            <a:spAutoFit/>
          </a:bodyPr>
          <a:lstStyle/>
          <a:p>
            <a:pPr algn="just">
              <a:lnSpc>
                <a:spcPct val="115000"/>
              </a:lnSpc>
            </a:pP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u="sng" dirty="0" err="1">
                <a:solidFill>
                  <a:srgbClr val="0D0D0D"/>
                </a:solidFill>
                <a:effectLst/>
                <a:latin typeface="Times New Roman" panose="02020603050405020304" pitchFamily="18" charset="0"/>
                <a:ea typeface="Times New Roman" panose="02020603050405020304" pitchFamily="18" charset="0"/>
              </a:rPr>
              <a:t>Gợi</a:t>
            </a:r>
            <a:r>
              <a:rPr lang="en-US" sz="2400" b="1" u="sng" dirty="0">
                <a:solidFill>
                  <a:srgbClr val="0D0D0D"/>
                </a:solidFill>
                <a:effectLst/>
                <a:latin typeface="Times New Roman" panose="02020603050405020304" pitchFamily="18" charset="0"/>
                <a:ea typeface="Times New Roman" panose="02020603050405020304" pitchFamily="18" charset="0"/>
              </a:rPr>
              <a:t> ý</a:t>
            </a:r>
            <a:endParaRPr lang="en-US" sz="2400" u="sng" dirty="0">
              <a:effectLst/>
              <a:latin typeface="Times New Roman" panose="02020603050405020304" pitchFamily="18" charset="0"/>
              <a:ea typeface="Times New Roman" panose="02020603050405020304" pitchFamily="18" charset="0"/>
            </a:endParaRPr>
          </a:p>
          <a:p>
            <a:pPr indent="457200">
              <a:lnSpc>
                <a:spcPct val="115000"/>
              </a:lnSpc>
              <a:spcAft>
                <a:spcPts val="10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Minh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Huệ</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lung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linh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huyền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thoại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xua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lạnh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lẽo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lung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linh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ngọn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hồng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chập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chờn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khuya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lạnh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lẽo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lâm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thâm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Xung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nằm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đốt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đém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nhón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lộ</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nâng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niu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tụ</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cha - con,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cháu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Anh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khoảnh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phúc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bập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bùng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lồng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lộng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nứa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chập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chờn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ấm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áp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khung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phảng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p>
        </p:txBody>
      </p:sp>
    </p:spTree>
    <p:extLst>
      <p:ext uri="{BB962C8B-B14F-4D97-AF65-F5344CB8AC3E}">
        <p14:creationId xmlns:p14="http://schemas.microsoft.com/office/powerpoint/2010/main" val="250905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8" name="Rounded Rectangle 10">
            <a:extLst>
              <a:ext uri="{FF2B5EF4-FFF2-40B4-BE49-F238E27FC236}">
                <a16:creationId xmlns:a16="http://schemas.microsoft.com/office/drawing/2014/main" xmlns="" id="{25B044F7-A65E-4884-B393-4FECA0BD7C03}"/>
              </a:ext>
            </a:extLst>
          </p:cNvPr>
          <p:cNvSpPr>
            <a:spLocks noChangeArrowheads="1"/>
          </p:cNvSpPr>
          <p:nvPr/>
        </p:nvSpPr>
        <p:spPr bwMode="auto">
          <a:xfrm>
            <a:off x="577516" y="2542674"/>
            <a:ext cx="11309684" cy="3906252"/>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B5E19E4C-0613-41DD-853C-9105F3BEAA46}"/>
              </a:ext>
            </a:extLst>
          </p:cNvPr>
          <p:cNvSpPr>
            <a:spLocks noChangeArrowheads="1"/>
          </p:cNvSpPr>
          <p:nvPr/>
        </p:nvSpPr>
        <p:spPr bwMode="auto">
          <a:xfrm>
            <a:off x="436683" y="558433"/>
            <a:ext cx="11450517" cy="1488454"/>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49AC728-DC3B-4123-A51C-117BC79E738C}"/>
              </a:ext>
            </a:extLst>
          </p:cNvPr>
          <p:cNvSpPr txBox="1"/>
          <p:nvPr/>
        </p:nvSpPr>
        <p:spPr>
          <a:xfrm>
            <a:off x="436683" y="729352"/>
            <a:ext cx="11450517" cy="1043619"/>
          </a:xfrm>
          <a:prstGeom prst="rect">
            <a:avLst/>
          </a:prstGeom>
          <a:noFill/>
        </p:spPr>
        <p:txBody>
          <a:bodyPr wrap="square">
            <a:spAutoFit/>
          </a:bodyPr>
          <a:lstStyle/>
          <a:p>
            <a:pPr>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02: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Huệ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xmlns="" id="{F06ACC59-22AD-44A7-AF00-D16A5BC17309}"/>
              </a:ext>
            </a:extLst>
          </p:cNvPr>
          <p:cNvSpPr txBox="1"/>
          <p:nvPr/>
        </p:nvSpPr>
        <p:spPr>
          <a:xfrm>
            <a:off x="577516" y="2542674"/>
            <a:ext cx="11309684" cy="3666901"/>
          </a:xfrm>
          <a:prstGeom prst="rect">
            <a:avLst/>
          </a:prstGeom>
          <a:noFill/>
        </p:spPr>
        <p:txBody>
          <a:bodyPr wrap="square">
            <a:spAutoFit/>
          </a:bodyPr>
          <a:lstStyle/>
          <a:p>
            <a:pPr algn="ctr">
              <a:lnSpc>
                <a:spcPct val="115000"/>
              </a:lnSpc>
              <a:spcAft>
                <a:spcPts val="1000"/>
              </a:spcAft>
            </a:pP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bối</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thăm</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nghỉ</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lều</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trú</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lạnh</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suốt</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649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barn(inVertical)">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barn(inVertical)">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barn(inVertical)">
                                      <p:cBhvr>
                                        <p:cTn id="30" dur="500"/>
                                        <p:tgtEl>
                                          <p:spTgt spid="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barn(inVertical)">
                                      <p:cBhvr>
                                        <p:cTn id="35" dur="500"/>
                                        <p:tgtEl>
                                          <p:spTgt spid="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barn(inVertical)">
                                      <p:cBhvr>
                                        <p:cTn id="40" dur="500"/>
                                        <p:tgtEl>
                                          <p:spTgt spid="7">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Effect transition="in" filter="barn(inVertical)">
                                      <p:cBhvr>
                                        <p:cTn id="45"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5502278A-5AA4-4FA2-8B38-8AC49B15DAC7}"/>
              </a:ext>
            </a:extLst>
          </p:cNvPr>
          <p:cNvSpPr>
            <a:spLocks noChangeArrowheads="1"/>
          </p:cNvSpPr>
          <p:nvPr/>
        </p:nvSpPr>
        <p:spPr bwMode="auto">
          <a:xfrm>
            <a:off x="569030" y="1106905"/>
            <a:ext cx="11233948" cy="5213684"/>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8BE7BEE8-5F1A-4208-9CDE-3A70E9EBFC82}"/>
              </a:ext>
            </a:extLst>
          </p:cNvPr>
          <p:cNvSpPr txBox="1"/>
          <p:nvPr/>
        </p:nvSpPr>
        <p:spPr>
          <a:xfrm>
            <a:off x="677314" y="1489844"/>
            <a:ext cx="11125664" cy="4401461"/>
          </a:xfrm>
          <a:prstGeom prst="rect">
            <a:avLst/>
          </a:prstGeom>
          <a:noFill/>
        </p:spPr>
        <p:txBody>
          <a:bodyPr wrap="square">
            <a:spAutoFit/>
          </a:bodyPr>
          <a:lstStyle/>
          <a:p>
            <a:pPr>
              <a:lnSpc>
                <a:spcPct val="115000"/>
              </a:lnSpc>
              <a:spcAft>
                <a:spcPts val="1000"/>
              </a:spcAft>
            </a:pP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xưng</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(Anh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giấc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bếp</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dém</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mời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khuyên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yên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mai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giặc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tha</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xin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gìn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khoẻ</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nhắm</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692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E618D00-0153-4F1E-A98F-9FC179148E02}"/>
              </a:ext>
            </a:extLst>
          </p:cNvPr>
          <p:cNvSpPr>
            <a:spLocks noChangeArrowheads="1"/>
          </p:cNvSpPr>
          <p:nvPr/>
        </p:nvSpPr>
        <p:spPr bwMode="auto">
          <a:xfrm>
            <a:off x="569030" y="1418054"/>
            <a:ext cx="11173791" cy="403626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7C1577DD-12A0-4248-AE92-3C04F8CA6192}"/>
              </a:ext>
            </a:extLst>
          </p:cNvPr>
          <p:cNvSpPr txBox="1"/>
          <p:nvPr/>
        </p:nvSpPr>
        <p:spPr>
          <a:xfrm>
            <a:off x="688881" y="1613375"/>
            <a:ext cx="11053940" cy="3631250"/>
          </a:xfrm>
          <a:prstGeom prst="rect">
            <a:avLst/>
          </a:prstGeom>
          <a:noFill/>
        </p:spPr>
        <p:txBody>
          <a:bodyPr wrap="square">
            <a:spAutoFit/>
          </a:bodyPr>
          <a:lstStyle/>
          <a:p>
            <a:pPr>
              <a:lnSpc>
                <a:spcPct val="150000"/>
              </a:lnSpc>
              <a:spcAft>
                <a:spcPts val="1000"/>
              </a:spcAft>
            </a:pP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pP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pP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Càng</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mến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pP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sướng</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hào</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ngọn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cờ</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vinh</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quang</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Đảng</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701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17" name="Picture 16">
            <a:extLst>
              <a:ext uri="{FF2B5EF4-FFF2-40B4-BE49-F238E27FC236}">
                <a16:creationId xmlns:a16="http://schemas.microsoft.com/office/drawing/2014/main" xmlns="" id="{CF2BB9D0-C575-4362-AE9F-9B2941A8A9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664" y="2850034"/>
            <a:ext cx="3056288" cy="3974002"/>
          </a:xfrm>
          <a:prstGeom prst="rect">
            <a:avLst/>
          </a:prstGeom>
        </p:spPr>
      </p:pic>
      <p:sp>
        <p:nvSpPr>
          <p:cNvPr id="2" name="Rounded Rectangle 10">
            <a:extLst>
              <a:ext uri="{FF2B5EF4-FFF2-40B4-BE49-F238E27FC236}">
                <a16:creationId xmlns:a16="http://schemas.microsoft.com/office/drawing/2014/main" xmlns="" id="{054DF82B-665D-413C-AE63-1712791258D3}"/>
              </a:ext>
            </a:extLst>
          </p:cNvPr>
          <p:cNvSpPr>
            <a:spLocks noChangeArrowheads="1"/>
          </p:cNvSpPr>
          <p:nvPr/>
        </p:nvSpPr>
        <p:spPr bwMode="auto">
          <a:xfrm>
            <a:off x="669625" y="2023433"/>
            <a:ext cx="2486891" cy="628832"/>
          </a:xfrm>
          <a:prstGeom prst="roundRect">
            <a:avLst>
              <a:gd name="adj" fmla="val 16667"/>
            </a:avLst>
          </a:prstGeom>
          <a:ln>
            <a:headEnd/>
            <a:tailEn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a16="http://schemas.microsoft.com/office/drawing/2014/main" xmlns="" id="{3043BEF8-2AD7-4E06-85EC-AAEBEF6C1984}"/>
              </a:ext>
            </a:extLst>
          </p:cNvPr>
          <p:cNvSpPr>
            <a:spLocks noChangeArrowheads="1"/>
          </p:cNvSpPr>
          <p:nvPr/>
        </p:nvSpPr>
        <p:spPr bwMode="auto">
          <a:xfrm>
            <a:off x="4347409" y="2599459"/>
            <a:ext cx="7555833" cy="3974003"/>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9" name="Picture 8">
            <a:extLst>
              <a:ext uri="{FF2B5EF4-FFF2-40B4-BE49-F238E27FC236}">
                <a16:creationId xmlns:a16="http://schemas.microsoft.com/office/drawing/2014/main" xmlns="" id="{40EAB5CF-D78D-445B-A68E-E8649CCB8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7788" y="284537"/>
            <a:ext cx="7026443" cy="1608431"/>
          </a:xfrm>
          <a:prstGeom prst="rect">
            <a:avLst/>
          </a:prstGeom>
        </p:spPr>
      </p:pic>
      <p:sp>
        <p:nvSpPr>
          <p:cNvPr id="5" name="TextBox 4">
            <a:extLst>
              <a:ext uri="{FF2B5EF4-FFF2-40B4-BE49-F238E27FC236}">
                <a16:creationId xmlns:a16="http://schemas.microsoft.com/office/drawing/2014/main" xmlns="" id="{40433E1D-EA45-4EE1-AD53-736911A7D6F7}"/>
              </a:ext>
            </a:extLst>
          </p:cNvPr>
          <p:cNvSpPr txBox="1"/>
          <p:nvPr/>
        </p:nvSpPr>
        <p:spPr>
          <a:xfrm>
            <a:off x="2438399" y="381598"/>
            <a:ext cx="7555833" cy="1317348"/>
          </a:xfrm>
          <a:prstGeom prst="rect">
            <a:avLst/>
          </a:prstGeom>
          <a:noFill/>
        </p:spPr>
        <p:txBody>
          <a:bodyPr wrap="square">
            <a:spAutoFit/>
          </a:bodyPr>
          <a:lstStyle/>
          <a:p>
            <a:pPr marL="457200" indent="228600" algn="ctr">
              <a:lnSpc>
                <a:spcPct val="115000"/>
              </a:lnSpc>
              <a:spcAft>
                <a:spcPts val="1000"/>
              </a:spcAft>
            </a:pP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ÔN TẬP VĂN BẢN 2:  LƯỢM</a:t>
            </a:r>
          </a:p>
          <a:p>
            <a:pPr marL="457200" indent="228600" algn="ctr">
              <a:lnSpc>
                <a:spcPct val="115000"/>
              </a:lnSpc>
              <a:spcAft>
                <a:spcPts val="1000"/>
              </a:spcAft>
            </a:pP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(TỐ HỮU)    </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E94A7EFA-3586-4E1E-851B-5C8D4000CE1A}"/>
              </a:ext>
            </a:extLst>
          </p:cNvPr>
          <p:cNvSpPr txBox="1"/>
          <p:nvPr/>
        </p:nvSpPr>
        <p:spPr>
          <a:xfrm>
            <a:off x="827725" y="2090737"/>
            <a:ext cx="2486891" cy="523220"/>
          </a:xfrm>
          <a:prstGeom prst="rect">
            <a:avLst/>
          </a:prstGeom>
          <a:noFill/>
        </p:spPr>
        <p:txBody>
          <a:bodyPr wrap="square">
            <a:spAutoFit/>
          </a:bodyPr>
          <a:lstStyle/>
          <a:p>
            <a:r>
              <a:rPr lang="en-US" sz="2800" b="1" dirty="0">
                <a:solidFill>
                  <a:srgbClr val="FF0000"/>
                </a:solidFill>
                <a:effectLst/>
                <a:latin typeface="Times New Roman" panose="02020603050405020304" pitchFamily="18" charset="0"/>
                <a:ea typeface="Times New Roman" panose="02020603050405020304" pitchFamily="18" charset="0"/>
              </a:rPr>
              <a:t>I. TÁC GIẢ</a:t>
            </a:r>
            <a:endParaRPr lang="en-US" sz="2800" dirty="0"/>
          </a:p>
        </p:txBody>
      </p:sp>
      <p:sp>
        <p:nvSpPr>
          <p:cNvPr id="10" name="TextBox 9">
            <a:extLst>
              <a:ext uri="{FF2B5EF4-FFF2-40B4-BE49-F238E27FC236}">
                <a16:creationId xmlns:a16="http://schemas.microsoft.com/office/drawing/2014/main" xmlns="" id="{FE1B43AF-C471-4D9B-AC22-B818C0BA0786}"/>
              </a:ext>
            </a:extLst>
          </p:cNvPr>
          <p:cNvSpPr txBox="1"/>
          <p:nvPr/>
        </p:nvSpPr>
        <p:spPr>
          <a:xfrm>
            <a:off x="4414838" y="2762980"/>
            <a:ext cx="7804604" cy="3646960"/>
          </a:xfrm>
          <a:prstGeom prst="rect">
            <a:avLst/>
          </a:prstGeom>
          <a:noFill/>
        </p:spPr>
        <p:txBody>
          <a:bodyPr wrap="square">
            <a:spAutoFit/>
          </a:bodyPr>
          <a:lstStyle/>
          <a:p>
            <a:pPr>
              <a:lnSpc>
                <a:spcPct val="115000"/>
              </a:lnSpc>
              <a:spcAft>
                <a:spcPts val="1200"/>
              </a:spcAft>
            </a:pP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b="1" dirty="0" err="1">
                <a:solidFill>
                  <a:srgbClr val="363636"/>
                </a:solidFill>
                <a:effectLst/>
                <a:latin typeface="Times New Roman" panose="02020603050405020304" pitchFamily="18" charset="0"/>
                <a:ea typeface="Times New Roman" panose="02020603050405020304" pitchFamily="18" charset="0"/>
              </a:rPr>
              <a:t>Tên</a:t>
            </a:r>
            <a:r>
              <a:rPr lang="en-US" sz="2400" b="1" dirty="0">
                <a:solidFill>
                  <a:srgbClr val="363636"/>
                </a:solidFill>
                <a:effectLst/>
                <a:latin typeface="Times New Roman" panose="02020603050405020304" pitchFamily="18" charset="0"/>
                <a:ea typeface="Times New Roman" panose="02020603050405020304" pitchFamily="18" charset="0"/>
              </a:rPr>
              <a:t> </a:t>
            </a:r>
            <a:r>
              <a:rPr lang="en-US" sz="2400" b="1" dirty="0" err="1">
                <a:solidFill>
                  <a:srgbClr val="363636"/>
                </a:solidFill>
                <a:effectLst/>
                <a:latin typeface="Times New Roman" panose="02020603050405020304" pitchFamily="18" charset="0"/>
                <a:ea typeface="Times New Roman" panose="02020603050405020304" pitchFamily="18" charset="0"/>
              </a:rPr>
              <a:t>thật</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Nguyễn</a:t>
            </a:r>
            <a:r>
              <a:rPr lang="en-US" sz="2400" dirty="0">
                <a:solidFill>
                  <a:srgbClr val="4A4A4A"/>
                </a:solidFill>
                <a:effectLst/>
                <a:latin typeface="Times New Roman" panose="02020603050405020304" pitchFamily="18" charset="0"/>
                <a:ea typeface="Times New Roman" panose="02020603050405020304" pitchFamily="18" charset="0"/>
              </a:rPr>
              <a:t> Kim </a:t>
            </a:r>
            <a:r>
              <a:rPr lang="en-US" sz="2400" dirty="0" err="1">
                <a:solidFill>
                  <a:srgbClr val="4A4A4A"/>
                </a:solidFill>
                <a:effectLst/>
                <a:latin typeface="Times New Roman" panose="02020603050405020304" pitchFamily="18" charset="0"/>
                <a:ea typeface="Times New Roman" panose="02020603050405020304" pitchFamily="18" charset="0"/>
              </a:rPr>
              <a:t>Thành</a:t>
            </a:r>
            <a:r>
              <a:rPr lang="en-US" sz="2400" dirty="0">
                <a:solidFill>
                  <a:srgbClr val="4A4A4A"/>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b="1" dirty="0" err="1">
                <a:solidFill>
                  <a:srgbClr val="363636"/>
                </a:solidFill>
                <a:effectLst/>
                <a:latin typeface="Times New Roman" panose="02020603050405020304" pitchFamily="18" charset="0"/>
                <a:ea typeface="Times New Roman" panose="02020603050405020304" pitchFamily="18" charset="0"/>
              </a:rPr>
              <a:t>Quê</a:t>
            </a:r>
            <a:r>
              <a:rPr lang="en-US" sz="2400" b="1" dirty="0">
                <a:solidFill>
                  <a:srgbClr val="363636"/>
                </a:solidFill>
                <a:effectLst/>
                <a:latin typeface="Times New Roman" panose="02020603050405020304" pitchFamily="18" charset="0"/>
                <a:ea typeface="Times New Roman" panose="02020603050405020304" pitchFamily="18" charset="0"/>
              </a:rPr>
              <a:t> </a:t>
            </a:r>
            <a:r>
              <a:rPr lang="en-US" sz="2400" b="1" dirty="0" err="1">
                <a:solidFill>
                  <a:srgbClr val="363636"/>
                </a:solidFill>
                <a:effectLst/>
                <a:latin typeface="Times New Roman" panose="02020603050405020304" pitchFamily="18" charset="0"/>
                <a:ea typeface="Times New Roman" panose="02020603050405020304" pitchFamily="18" charset="0"/>
              </a:rPr>
              <a:t>quán</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Thừa</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Thiên</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Huế</a:t>
            </a:r>
            <a:r>
              <a:rPr lang="en-US" sz="2400" dirty="0">
                <a:solidFill>
                  <a:srgbClr val="4A4A4A"/>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b="1" dirty="0" err="1">
                <a:solidFill>
                  <a:srgbClr val="363636"/>
                </a:solidFill>
                <a:effectLst/>
                <a:latin typeface="Times New Roman" panose="02020603050405020304" pitchFamily="18" charset="0"/>
                <a:ea typeface="Times New Roman" panose="02020603050405020304" pitchFamily="18" charset="0"/>
              </a:rPr>
              <a:t>Vị</a:t>
            </a:r>
            <a:r>
              <a:rPr lang="en-US" sz="2400" b="1" dirty="0">
                <a:solidFill>
                  <a:srgbClr val="363636"/>
                </a:solidFill>
                <a:effectLst/>
                <a:latin typeface="Times New Roman" panose="02020603050405020304" pitchFamily="18" charset="0"/>
                <a:ea typeface="Times New Roman" panose="02020603050405020304" pitchFamily="18" charset="0"/>
              </a:rPr>
              <a:t> </a:t>
            </a:r>
            <a:r>
              <a:rPr lang="en-US" sz="2400" b="1" dirty="0" err="1">
                <a:solidFill>
                  <a:srgbClr val="363636"/>
                </a:solidFill>
                <a:effectLst/>
                <a:latin typeface="Times New Roman" panose="02020603050405020304" pitchFamily="18" charset="0"/>
                <a:ea typeface="Times New Roman" panose="02020603050405020304" pitchFamily="18" charset="0"/>
              </a:rPr>
              <a:t>trí</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Là</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nhà</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cách</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mạng</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nhà</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thơ</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lớn</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của</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thơ</a:t>
            </a:r>
            <a:r>
              <a:rPr lang="en-US" sz="2400" dirty="0">
                <a:solidFill>
                  <a:srgbClr val="4A4A4A"/>
                </a:solidFill>
                <a:effectLst/>
                <a:latin typeface="Times New Roman" panose="02020603050405020304" pitchFamily="18" charset="0"/>
                <a:ea typeface="Times New Roman" panose="02020603050405020304" pitchFamily="18" charset="0"/>
              </a:rPr>
              <a:t> ca </a:t>
            </a:r>
            <a:r>
              <a:rPr lang="en-US" sz="2400" dirty="0" err="1">
                <a:solidFill>
                  <a:srgbClr val="4A4A4A"/>
                </a:solidFill>
                <a:effectLst/>
                <a:latin typeface="Times New Roman" panose="02020603050405020304" pitchFamily="18" charset="0"/>
                <a:ea typeface="Times New Roman" panose="02020603050405020304" pitchFamily="18" charset="0"/>
              </a:rPr>
              <a:t>hiện</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đại</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Việt</a:t>
            </a:r>
            <a:r>
              <a:rPr lang="en-US" sz="2400" dirty="0">
                <a:solidFill>
                  <a:srgbClr val="4A4A4A"/>
                </a:solidFill>
                <a:effectLst/>
                <a:latin typeface="Times New Roman" panose="02020603050405020304" pitchFamily="18" charset="0"/>
                <a:ea typeface="Times New Roman" panose="02020603050405020304" pitchFamily="18" charset="0"/>
              </a:rPr>
              <a:t> Nam.</a:t>
            </a:r>
            <a:endParaRPr lang="en-US" sz="24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b="1" dirty="0" err="1">
                <a:solidFill>
                  <a:srgbClr val="4A4A4A"/>
                </a:solidFill>
                <a:effectLst/>
                <a:latin typeface="Times New Roman" panose="02020603050405020304" pitchFamily="18" charset="0"/>
                <a:ea typeface="Times New Roman" panose="02020603050405020304" pitchFamily="18" charset="0"/>
              </a:rPr>
              <a:t>Phong</a:t>
            </a:r>
            <a:r>
              <a:rPr lang="en-US" sz="2400" b="1" dirty="0">
                <a:solidFill>
                  <a:srgbClr val="4A4A4A"/>
                </a:solidFill>
                <a:effectLst/>
                <a:latin typeface="Times New Roman" panose="02020603050405020304" pitchFamily="18" charset="0"/>
                <a:ea typeface="Times New Roman" panose="02020603050405020304" pitchFamily="18" charset="0"/>
              </a:rPr>
              <a:t> </a:t>
            </a:r>
            <a:r>
              <a:rPr lang="en-US" sz="2400" b="1" dirty="0" err="1">
                <a:solidFill>
                  <a:srgbClr val="4A4A4A"/>
                </a:solidFill>
                <a:effectLst/>
                <a:latin typeface="Times New Roman" panose="02020603050405020304" pitchFamily="18" charset="0"/>
                <a:ea typeface="Times New Roman" panose="02020603050405020304" pitchFamily="18" charset="0"/>
              </a:rPr>
              <a:t>cách</a:t>
            </a:r>
            <a:r>
              <a:rPr lang="en-US" sz="2400" b="1" dirty="0">
                <a:solidFill>
                  <a:srgbClr val="4A4A4A"/>
                </a:solidFill>
                <a:effectLst/>
                <a:latin typeface="Times New Roman" panose="02020603050405020304" pitchFamily="18" charset="0"/>
                <a:ea typeface="Times New Roman" panose="02020603050405020304" pitchFamily="18" charset="0"/>
              </a:rPr>
              <a:t> </a:t>
            </a:r>
            <a:r>
              <a:rPr lang="en-US" sz="2400" b="1" dirty="0" err="1">
                <a:solidFill>
                  <a:srgbClr val="4A4A4A"/>
                </a:solidFill>
                <a:effectLst/>
                <a:latin typeface="Times New Roman" panose="02020603050405020304" pitchFamily="18" charset="0"/>
                <a:ea typeface="Times New Roman" panose="02020603050405020304" pitchFamily="18" charset="0"/>
              </a:rPr>
              <a:t>thơ</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thơ</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trữ</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tình</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chính</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trị</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đậm</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đà</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tính</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dân</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tộc</a:t>
            </a:r>
            <a:r>
              <a:rPr lang="en-US" sz="2400" dirty="0">
                <a:solidFill>
                  <a:srgbClr val="4A4A4A"/>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b="1" dirty="0" err="1">
                <a:solidFill>
                  <a:srgbClr val="363636"/>
                </a:solidFill>
                <a:effectLst/>
                <a:latin typeface="Times New Roman" panose="02020603050405020304" pitchFamily="18" charset="0"/>
                <a:ea typeface="Times New Roman" panose="02020603050405020304" pitchFamily="18" charset="0"/>
              </a:rPr>
              <a:t>Giải</a:t>
            </a:r>
            <a:r>
              <a:rPr lang="en-US" sz="2400" b="1" dirty="0">
                <a:solidFill>
                  <a:srgbClr val="363636"/>
                </a:solidFill>
                <a:effectLst/>
                <a:latin typeface="Times New Roman" panose="02020603050405020304" pitchFamily="18" charset="0"/>
                <a:ea typeface="Times New Roman" panose="02020603050405020304" pitchFamily="18" charset="0"/>
              </a:rPr>
              <a:t> </a:t>
            </a:r>
            <a:r>
              <a:rPr lang="en-US" sz="2400" b="1" dirty="0" err="1">
                <a:solidFill>
                  <a:srgbClr val="363636"/>
                </a:solidFill>
                <a:effectLst/>
                <a:latin typeface="Times New Roman" panose="02020603050405020304" pitchFamily="18" charset="0"/>
                <a:ea typeface="Times New Roman" panose="02020603050405020304" pitchFamily="18" charset="0"/>
              </a:rPr>
              <a:t>thưởng</a:t>
            </a:r>
            <a:r>
              <a:rPr lang="en-US" sz="2400" dirty="0">
                <a:solidFill>
                  <a:srgbClr val="4A4A4A"/>
                </a:solidFill>
                <a:effectLst/>
                <a:latin typeface="Times New Roman" panose="02020603050405020304" pitchFamily="18" charset="0"/>
                <a:ea typeface="Times New Roman" panose="02020603050405020304" pitchFamily="18" charset="0"/>
              </a:rPr>
              <a:t>: 1996 </a:t>
            </a:r>
            <a:r>
              <a:rPr lang="en-US" sz="2400" dirty="0" err="1">
                <a:solidFill>
                  <a:srgbClr val="4A4A4A"/>
                </a:solidFill>
                <a:effectLst/>
                <a:latin typeface="Times New Roman" panose="02020603050405020304" pitchFamily="18" charset="0"/>
                <a:ea typeface="Times New Roman" panose="02020603050405020304" pitchFamily="18" charset="0"/>
              </a:rPr>
              <a:t>được</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tặng</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giải</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thưởng</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Hồ</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Chí</a:t>
            </a:r>
            <a:r>
              <a:rPr lang="en-US" sz="2400" dirty="0">
                <a:solidFill>
                  <a:srgbClr val="4A4A4A"/>
                </a:solidFill>
                <a:effectLst/>
                <a:latin typeface="Times New Roman" panose="02020603050405020304" pitchFamily="18" charset="0"/>
                <a:ea typeface="Times New Roman" panose="02020603050405020304" pitchFamily="18" charset="0"/>
              </a:rPr>
              <a:t> Minh </a:t>
            </a:r>
            <a:r>
              <a:rPr lang="en-US" sz="2400" dirty="0" err="1">
                <a:solidFill>
                  <a:srgbClr val="4A4A4A"/>
                </a:solidFill>
                <a:effectLst/>
                <a:latin typeface="Times New Roman" panose="02020603050405020304" pitchFamily="18" charset="0"/>
                <a:ea typeface="Times New Roman" panose="02020603050405020304" pitchFamily="18" charset="0"/>
              </a:rPr>
              <a:t>về</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văn</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học</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nghệ</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thuật</a:t>
            </a:r>
            <a:r>
              <a:rPr lang="en-US" sz="2400" dirty="0">
                <a:solidFill>
                  <a:srgbClr val="4A4A4A"/>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pic>
        <p:nvPicPr>
          <p:cNvPr id="11" name="Picture 10">
            <a:extLst>
              <a:ext uri="{FF2B5EF4-FFF2-40B4-BE49-F238E27FC236}">
                <a16:creationId xmlns:a16="http://schemas.microsoft.com/office/drawing/2014/main" xmlns="" id="{F0D7C67F-4B42-4ED7-BD01-CCFC1F99C2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725" y="3117273"/>
            <a:ext cx="2760602" cy="3560618"/>
          </a:xfrm>
          <a:prstGeom prst="rect">
            <a:avLst/>
          </a:prstGeom>
        </p:spPr>
      </p:pic>
    </p:spTree>
    <p:extLst>
      <p:ext uri="{BB962C8B-B14F-4D97-AF65-F5344CB8AC3E}">
        <p14:creationId xmlns:p14="http://schemas.microsoft.com/office/powerpoint/2010/main" val="251380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1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A8972BDD-0327-42B7-9151-63E5F0EFE66C}"/>
              </a:ext>
            </a:extLst>
          </p:cNvPr>
          <p:cNvSpPr>
            <a:spLocks noChangeArrowheads="1"/>
          </p:cNvSpPr>
          <p:nvPr/>
        </p:nvSpPr>
        <p:spPr bwMode="auto">
          <a:xfrm>
            <a:off x="569030" y="535437"/>
            <a:ext cx="3878983" cy="843912"/>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0B17B26B-E4E8-4D13-A0E2-42AB07FF760F}"/>
              </a:ext>
            </a:extLst>
          </p:cNvPr>
          <p:cNvSpPr>
            <a:spLocks noChangeArrowheads="1"/>
          </p:cNvSpPr>
          <p:nvPr/>
        </p:nvSpPr>
        <p:spPr bwMode="auto">
          <a:xfrm>
            <a:off x="569030" y="2123268"/>
            <a:ext cx="11209682" cy="3967566"/>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0F80137-DFE6-4E10-97E2-2F862C2E5175}"/>
              </a:ext>
            </a:extLst>
          </p:cNvPr>
          <p:cNvSpPr txBox="1"/>
          <p:nvPr/>
        </p:nvSpPr>
        <p:spPr>
          <a:xfrm>
            <a:off x="716797" y="654511"/>
            <a:ext cx="3731216" cy="548099"/>
          </a:xfrm>
          <a:prstGeom prst="rect">
            <a:avLst/>
          </a:prstGeom>
          <a:noFill/>
        </p:spPr>
        <p:txBody>
          <a:bodyPr wrap="square">
            <a:spAutoFit/>
          </a:bodyPr>
          <a:lstStyle/>
          <a:p>
            <a:pPr>
              <a:lnSpc>
                <a:spcPct val="115000"/>
              </a:lnSpc>
              <a:spcAft>
                <a:spcPts val="1000"/>
              </a:spcAft>
              <a:tabLst>
                <a:tab pos="1386840" algn="l"/>
              </a:tabLs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II</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5CEF38CA-1EAE-4EF8-915C-EFA6BCB16284}"/>
              </a:ext>
            </a:extLst>
          </p:cNvPr>
          <p:cNvSpPr txBox="1"/>
          <p:nvPr/>
        </p:nvSpPr>
        <p:spPr>
          <a:xfrm>
            <a:off x="569030" y="2543026"/>
            <a:ext cx="11053940" cy="2856679"/>
          </a:xfrm>
          <a:prstGeom prst="rect">
            <a:avLst/>
          </a:prstGeom>
          <a:noFill/>
        </p:spPr>
        <p:txBody>
          <a:bodyPr wrap="square">
            <a:spAutoFit/>
          </a:bodyPr>
          <a:lstStyle/>
          <a:p>
            <a:pPr>
              <a:lnSpc>
                <a:spcPct val="150000"/>
              </a:lnSpc>
              <a:spcAft>
                <a:spcPts val="1000"/>
              </a:spcAft>
              <a:tabLst>
                <a:tab pos="1386840" algn="l"/>
              </a:tabLs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1.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xứ</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tabLst>
                <a:tab pos="1386840" algn="l"/>
              </a:tabLs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In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Bắc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1949,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971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arn(inVertical)">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barn(inVertical)">
                                      <p:cBhvr>
                                        <p:cTn id="28"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317356"/>
            <a:ext cx="10992706" cy="4602998"/>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A8BF4245-0E55-4159-A08D-8AF795A3549F}"/>
              </a:ext>
            </a:extLst>
          </p:cNvPr>
          <p:cNvSpPr txBox="1"/>
          <p:nvPr/>
        </p:nvSpPr>
        <p:spPr>
          <a:xfrm>
            <a:off x="669389" y="1767231"/>
            <a:ext cx="10791987" cy="3641253"/>
          </a:xfrm>
          <a:prstGeom prst="rect">
            <a:avLst/>
          </a:prstGeom>
          <a:noFill/>
        </p:spPr>
        <p:txBody>
          <a:bodyPr wrap="square">
            <a:spAutoFit/>
          </a:bodyPr>
          <a:lstStyle/>
          <a:p>
            <a:pPr>
              <a:lnSpc>
                <a:spcPct val="115000"/>
              </a:lnSpc>
              <a:spcAft>
                <a:spcPts val="1200"/>
              </a:spcAf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PTBĐ</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xưng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tắt</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02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TG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TG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6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353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064C14D9-54C1-4BD1-87BB-926CC688574A}"/>
              </a:ext>
            </a:extLst>
          </p:cNvPr>
          <p:cNvSpPr>
            <a:spLocks noChangeArrowheads="1"/>
          </p:cNvSpPr>
          <p:nvPr/>
        </p:nvSpPr>
        <p:spPr bwMode="auto">
          <a:xfrm>
            <a:off x="867905" y="1193369"/>
            <a:ext cx="10988298" cy="4618495"/>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339897A7-8F9C-4E7E-9F63-A7C91E1B5302}"/>
              </a:ext>
            </a:extLst>
          </p:cNvPr>
          <p:cNvSpPr txBox="1"/>
          <p:nvPr/>
        </p:nvSpPr>
        <p:spPr>
          <a:xfrm>
            <a:off x="986080" y="1648518"/>
            <a:ext cx="10751948" cy="3708195"/>
          </a:xfrm>
          <a:prstGeom prst="rect">
            <a:avLst/>
          </a:prstGeom>
          <a:noFill/>
        </p:spPr>
        <p:txBody>
          <a:bodyPr wrap="square">
            <a:spAutoFit/>
          </a:bodyPr>
          <a:lstStyle/>
          <a:p>
            <a:pPr>
              <a:lnSpc>
                <a:spcPct val="150000"/>
              </a:lnSpc>
              <a:spcAft>
                <a:spcPts val="1200"/>
              </a:spcAft>
            </a:pPr>
            <a:r>
              <a:rPr lang="en-US" sz="2800" b="1" dirty="0">
                <a:solidFill>
                  <a:srgbClr val="0D0D0D"/>
                </a:solidFill>
                <a:effectLst/>
                <a:latin typeface="Times New Roman" panose="02020603050405020304" pitchFamily="18" charset="0"/>
                <a:ea typeface="Times New Roman" panose="02020603050405020304" pitchFamily="18" charset="0"/>
              </a:rPr>
              <a:t>3</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Bố</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cục</a:t>
            </a:r>
            <a:r>
              <a:rPr lang="en-US" sz="2800" dirty="0">
                <a:solidFill>
                  <a:srgbClr val="0D0D0D"/>
                </a:solidFill>
                <a:effectLst/>
                <a:latin typeface="Times New Roman" panose="02020603050405020304" pitchFamily="18" charset="0"/>
                <a:ea typeface="Times New Roman" panose="02020603050405020304" pitchFamily="18" charset="0"/>
              </a:rPr>
              <a:t>: 3 </a:t>
            </a:r>
            <a:r>
              <a:rPr lang="en-US" sz="2800" dirty="0" err="1">
                <a:solidFill>
                  <a:srgbClr val="0D0D0D"/>
                </a:solidFill>
                <a:effectLst/>
                <a:latin typeface="Times New Roman" panose="02020603050405020304" pitchFamily="18" charset="0"/>
                <a:ea typeface="Times New Roman" panose="02020603050405020304" pitchFamily="18" charset="0"/>
              </a:rPr>
              <a:t>phần</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rPr>
              <a:t>Phần</a:t>
            </a:r>
            <a:r>
              <a:rPr lang="en-US" sz="2800" u="sng" dirty="0">
                <a:solidFill>
                  <a:srgbClr val="0D0D0D"/>
                </a:solidFill>
                <a:effectLst/>
                <a:latin typeface="Times New Roman" panose="02020603050405020304" pitchFamily="18" charset="0"/>
                <a:ea typeface="Times New Roman" panose="02020603050405020304" pitchFamily="18" charset="0"/>
              </a:rPr>
              <a:t> 1</a:t>
            </a:r>
            <a:r>
              <a:rPr lang="en-US" sz="2800" dirty="0">
                <a:solidFill>
                  <a:srgbClr val="0D0D0D"/>
                </a:solidFill>
                <a:effectLst/>
                <a:latin typeface="Times New Roman" panose="02020603050405020304" pitchFamily="18" charset="0"/>
                <a:ea typeface="Times New Roman" panose="02020603050405020304" pitchFamily="18" charset="0"/>
              </a:rPr>
              <a:t> (5 </a:t>
            </a:r>
            <a:r>
              <a:rPr lang="en-US" sz="2800" dirty="0" err="1">
                <a:solidFill>
                  <a:srgbClr val="0D0D0D"/>
                </a:solidFill>
                <a:effectLst/>
                <a:latin typeface="Times New Roman" panose="02020603050405020304" pitchFamily="18" charset="0"/>
                <a:ea typeface="Times New Roman" panose="02020603050405020304" pitchFamily="18" charset="0"/>
              </a:rPr>
              <a:t>khổ</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đầu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cuộc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gặp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gỡ</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rPr>
              <a:t>Phần</a:t>
            </a:r>
            <a:r>
              <a:rPr lang="en-US" sz="2800" u="sng" dirty="0">
                <a:solidFill>
                  <a:srgbClr val="0D0D0D"/>
                </a:solidFill>
                <a:effectLst/>
                <a:latin typeface="Times New Roman" panose="02020603050405020304" pitchFamily="18" charset="0"/>
                <a:ea typeface="Times New Roman" panose="02020603050405020304" pitchFamily="18" charset="0"/>
              </a:rPr>
              <a:t> 2</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Tiếp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Lượm</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ơi</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còn</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không</a:t>
            </a:r>
            <a:r>
              <a:rPr lang="en-US" sz="2800" i="1" dirty="0">
                <a:solidFill>
                  <a:srgbClr val="0D0D0D"/>
                </a:solidFill>
                <a:effectLst/>
                <a:latin typeface="Times New Roman" panose="02020603050405020304" pitchFamily="18" charset="0"/>
                <a:ea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chuyện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chuyến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liên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cuối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cùng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cùng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hi </a:t>
            </a:r>
            <a:r>
              <a:rPr lang="en-US" sz="2800" dirty="0" err="1">
                <a:solidFill>
                  <a:srgbClr val="0D0D0D"/>
                </a:solidFill>
                <a:effectLst/>
                <a:latin typeface="Times New Roman" panose="02020603050405020304" pitchFamily="18" charset="0"/>
                <a:ea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rPr>
              <a:t>Phần</a:t>
            </a:r>
            <a:r>
              <a:rPr lang="en-US" sz="2800" u="sng" dirty="0">
                <a:solidFill>
                  <a:srgbClr val="0D0D0D"/>
                </a:solidFill>
                <a:effectLst/>
                <a:latin typeface="Times New Roman" panose="02020603050405020304" pitchFamily="18" charset="0"/>
                <a:ea typeface="Times New Roman" panose="02020603050405020304" pitchFamily="18" charset="0"/>
              </a:rPr>
              <a:t> 3</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Còn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còn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sống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mãi</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2885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3161654" y="263471"/>
            <a:ext cx="6664271" cy="1130159"/>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927651"/>
            <a:ext cx="11302672" cy="628832"/>
          </a:xfrm>
          <a:prstGeom prst="roundRect">
            <a:avLst>
              <a:gd name="adj" fmla="val 16667"/>
            </a:avLst>
          </a:prstGeom>
          <a:solidFill>
            <a:schemeClr val="accent6">
              <a:lumMod val="60000"/>
              <a:lumOff val="40000"/>
            </a:schemeClr>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8510E0C1-2FE9-498C-A76E-49A3FE44DF60}"/>
              </a:ext>
            </a:extLst>
          </p:cNvPr>
          <p:cNvSpPr txBox="1"/>
          <p:nvPr/>
        </p:nvSpPr>
        <p:spPr>
          <a:xfrm>
            <a:off x="3781587" y="507035"/>
            <a:ext cx="6044338" cy="548099"/>
          </a:xfrm>
          <a:prstGeom prst="rect">
            <a:avLst/>
          </a:prstGeom>
          <a:noFill/>
        </p:spPr>
        <p:txBody>
          <a:bodyPr wrap="square">
            <a:spAutoFit/>
          </a:bodyPr>
          <a:lstStyle/>
          <a:p>
            <a:pPr>
              <a:lnSpc>
                <a:spcPct val="115000"/>
              </a:lnSpc>
              <a:spcAft>
                <a:spcPts val="1000"/>
              </a:spcAf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ÔN TẬP ĐỌC HIỂU VĂN BẢN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1AF15E58-60CB-4606-B1AD-DD354C5E0B3C}"/>
              </a:ext>
            </a:extLst>
          </p:cNvPr>
          <p:cNvSpPr txBox="1"/>
          <p:nvPr/>
        </p:nvSpPr>
        <p:spPr>
          <a:xfrm>
            <a:off x="569030" y="2000750"/>
            <a:ext cx="11053939" cy="482633"/>
          </a:xfrm>
          <a:prstGeom prst="rect">
            <a:avLst/>
          </a:prstGeom>
          <a:noFill/>
        </p:spPr>
        <p:txBody>
          <a:bodyPr wrap="square">
            <a:spAutoFit/>
          </a:bodyPr>
          <a:lstStyle/>
          <a:p>
            <a:pPr algn="just">
              <a:lnSpc>
                <a:spcPct val="115000"/>
              </a:lnSpc>
              <a:spcAft>
                <a:spcPts val="10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KIẾN THỨC CHUNG VỀ THƠ CÓ SỬ DỤNG YẾU TỐ TỰ SỰ VÀ MIÊU TẢ</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ounded Rectangle 10">
            <a:extLst>
              <a:ext uri="{FF2B5EF4-FFF2-40B4-BE49-F238E27FC236}">
                <a16:creationId xmlns:a16="http://schemas.microsoft.com/office/drawing/2014/main" xmlns="" id="{B025FDBC-26BD-4660-9A86-24F0B7980A59}"/>
              </a:ext>
            </a:extLst>
          </p:cNvPr>
          <p:cNvSpPr>
            <a:spLocks noChangeArrowheads="1"/>
          </p:cNvSpPr>
          <p:nvPr/>
        </p:nvSpPr>
        <p:spPr bwMode="auto">
          <a:xfrm>
            <a:off x="522155" y="3429000"/>
            <a:ext cx="11147689" cy="2936108"/>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29113D85-8AA1-4513-97D3-700FF1672124}"/>
              </a:ext>
            </a:extLst>
          </p:cNvPr>
          <p:cNvSpPr txBox="1"/>
          <p:nvPr/>
        </p:nvSpPr>
        <p:spPr>
          <a:xfrm>
            <a:off x="600026" y="3815604"/>
            <a:ext cx="10636273" cy="2162900"/>
          </a:xfrm>
          <a:prstGeom prst="rect">
            <a:avLst/>
          </a:prstGeom>
          <a:noFill/>
        </p:spPr>
        <p:txBody>
          <a:bodyPr wrap="square">
            <a:spAutoFit/>
          </a:bodyPr>
          <a:lstStyle/>
          <a:p>
            <a:pPr algn="just">
              <a:lnSpc>
                <a:spcPct val="115000"/>
              </a:lnSpc>
              <a:spcAft>
                <a:spcPts val="1000"/>
              </a:spcAf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Khái niệm: </a:t>
            </a: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 thơ trong đó người viết thường kể lại sự việc và miêu tả sự việc, qua đó thể hiện tình cảm, thái độ của mình.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 dụng</a:t>
            </a: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của yếu tố tự sự và miêu tả:</a:t>
            </a: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 cho sự việc, sự vật hiện lên cụ thể, chi tiết hơn; góp phần bộc lộ tình cảm, cảm xúc của người viết.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202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barn(inVertical)">
                                      <p:cBhvr>
                                        <p:cTn id="28" dur="500"/>
                                        <p:tgtEl>
                                          <p:spTgt spid="1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0">
                                            <p:txEl>
                                              <p:pRg st="1" end="1"/>
                                            </p:txEl>
                                          </p:spTgt>
                                        </p:tgtEl>
                                        <p:attrNameLst>
                                          <p:attrName>style.visibility</p:attrName>
                                        </p:attrNameLst>
                                      </p:cBhvr>
                                      <p:to>
                                        <p:strVal val="visible"/>
                                      </p:to>
                                    </p:set>
                                    <p:animEffect transition="in" filter="barn(inVertical)">
                                      <p:cBhvr>
                                        <p:cTn id="33"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588936" y="1131375"/>
            <a:ext cx="11050291" cy="5021451"/>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BA7BB1B4-2AA3-4C9F-A225-E81374D4F77A}"/>
              </a:ext>
            </a:extLst>
          </p:cNvPr>
          <p:cNvSpPr txBox="1"/>
          <p:nvPr/>
        </p:nvSpPr>
        <p:spPr>
          <a:xfrm>
            <a:off x="811078" y="1371600"/>
            <a:ext cx="10569844" cy="4504054"/>
          </a:xfrm>
          <a:prstGeom prst="rect">
            <a:avLst/>
          </a:prstGeom>
          <a:noFill/>
        </p:spPr>
        <p:txBody>
          <a:bodyPr wrap="square">
            <a:spAutoFit/>
          </a:bodyPr>
          <a:lstStyle/>
          <a:p>
            <a:pPr marL="30480" marR="30480" algn="just">
              <a:lnSpc>
                <a:spcPct val="115000"/>
              </a:lnSpc>
              <a:spcAft>
                <a:spcPts val="1200"/>
              </a:spcAft>
            </a:pP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4.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Đặc</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sắc</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nội</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dung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nghệ</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thuật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750"/>
              </a:spcAft>
            </a:pP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xưng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hô</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8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750"/>
              </a:spcAft>
            </a:pP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thán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750"/>
              </a:spcAft>
            </a:pP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590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7E55300D-1F5C-49B5-920E-3723609A532A}"/>
              </a:ext>
            </a:extLst>
          </p:cNvPr>
          <p:cNvSpPr>
            <a:spLocks noChangeArrowheads="1"/>
          </p:cNvSpPr>
          <p:nvPr/>
        </p:nvSpPr>
        <p:spPr bwMode="auto">
          <a:xfrm>
            <a:off x="569030" y="1720312"/>
            <a:ext cx="11023702" cy="409155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04FB80D-A731-44D3-9E4D-AC863D338ED9}"/>
              </a:ext>
            </a:extLst>
          </p:cNvPr>
          <p:cNvSpPr txBox="1"/>
          <p:nvPr/>
        </p:nvSpPr>
        <p:spPr>
          <a:xfrm>
            <a:off x="716797" y="2260803"/>
            <a:ext cx="10627962" cy="2658420"/>
          </a:xfrm>
          <a:prstGeom prst="rect">
            <a:avLst/>
          </a:prstGeom>
          <a:noFill/>
        </p:spPr>
        <p:txBody>
          <a:bodyPr wrap="square">
            <a:spAutoFit/>
          </a:bodyPr>
          <a:lstStyle/>
          <a:p>
            <a:pPr algn="just">
              <a:lnSpc>
                <a:spcPct val="115000"/>
              </a:lnSpc>
              <a:spcAft>
                <a:spcPts val="1000"/>
              </a:spcAft>
            </a:pPr>
            <a:r>
              <a:rPr lang="pt-BR"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Nội dung: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15000"/>
              </a:lnSpc>
              <a:spcAft>
                <a:spcPts val="1000"/>
              </a:spcAft>
            </a:pPr>
            <a:r>
              <a:rPr lang="pt-BR"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hăng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5392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99FFF514-6F6A-4636-A702-FD21026C2197}"/>
              </a:ext>
            </a:extLst>
          </p:cNvPr>
          <p:cNvSpPr>
            <a:spLocks noChangeArrowheads="1"/>
          </p:cNvSpPr>
          <p:nvPr/>
        </p:nvSpPr>
        <p:spPr bwMode="auto">
          <a:xfrm>
            <a:off x="591941" y="535436"/>
            <a:ext cx="8304086" cy="808619"/>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B5E19E4C-0613-41DD-853C-9105F3BEAA46}"/>
              </a:ext>
            </a:extLst>
          </p:cNvPr>
          <p:cNvSpPr>
            <a:spLocks noChangeArrowheads="1"/>
          </p:cNvSpPr>
          <p:nvPr/>
        </p:nvSpPr>
        <p:spPr bwMode="auto">
          <a:xfrm>
            <a:off x="569029" y="2288098"/>
            <a:ext cx="11042485" cy="4034466"/>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81825DC2-783A-4BFC-B45E-DBCF519491B9}"/>
              </a:ext>
            </a:extLst>
          </p:cNvPr>
          <p:cNvSpPr txBox="1"/>
          <p:nvPr/>
        </p:nvSpPr>
        <p:spPr>
          <a:xfrm>
            <a:off x="569030" y="674064"/>
            <a:ext cx="9272394" cy="548099"/>
          </a:xfrm>
          <a:prstGeom prst="rect">
            <a:avLst/>
          </a:prstGeom>
          <a:noFill/>
        </p:spPr>
        <p:txBody>
          <a:bodyPr wrap="square">
            <a:spAutoFit/>
          </a:bodyPr>
          <a:lstStyle/>
          <a:p>
            <a:pPr marL="457200">
              <a:lnSpc>
                <a:spcPct val="115000"/>
              </a:lnSpc>
              <a:spcAft>
                <a:spcPts val="1000"/>
              </a:spcAft>
            </a:pP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III. </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ĐỊNH HƯỚNG PHÂN TÍCH VĂN BẢN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ADB71C5B-329F-4322-B4CC-A124CDC4E980}"/>
              </a:ext>
            </a:extLst>
          </p:cNvPr>
          <p:cNvSpPr txBox="1"/>
          <p:nvPr/>
        </p:nvSpPr>
        <p:spPr>
          <a:xfrm>
            <a:off x="4405394" y="2288098"/>
            <a:ext cx="2367365" cy="548099"/>
          </a:xfrm>
          <a:prstGeom prst="rect">
            <a:avLst/>
          </a:prstGeom>
          <a:noFill/>
        </p:spPr>
        <p:txBody>
          <a:bodyPr wrap="square">
            <a:spAutoFit/>
          </a:bodyPr>
          <a:lstStyle/>
          <a:p>
            <a:pPr marL="457200">
              <a:lnSpc>
                <a:spcPct val="115000"/>
              </a:lnSpc>
              <a:spcAft>
                <a:spcPts val="10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Dàn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8CADFCA4-E074-41D3-8D16-E6CDA6EE78C2}"/>
              </a:ext>
            </a:extLst>
          </p:cNvPr>
          <p:cNvSpPr txBox="1"/>
          <p:nvPr/>
        </p:nvSpPr>
        <p:spPr>
          <a:xfrm>
            <a:off x="580485" y="2836197"/>
            <a:ext cx="10841766" cy="2907976"/>
          </a:xfrm>
          <a:prstGeom prst="rect">
            <a:avLst/>
          </a:prstGeom>
          <a:noFill/>
        </p:spPr>
        <p:txBody>
          <a:bodyPr wrap="square">
            <a:spAutoFit/>
          </a:bodyPr>
          <a:lstStyle/>
          <a:p>
            <a:pPr marL="30480" marR="30480" algn="just">
              <a:lnSpc>
                <a:spcPct val="150000"/>
              </a:lnSpc>
              <a:spcAft>
                <a:spcPts val="120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50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Hữu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50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68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barn(inVertical)">
                                      <p:cBhvr>
                                        <p:cTn id="23" dur="5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barn(inVertical)">
                                      <p:cBhvr>
                                        <p:cTn id="28" dur="500"/>
                                        <p:tgtEl>
                                          <p:spTgt spid="9">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barn(inVertical)">
                                      <p:cBhvr>
                                        <p:cTn id="33"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325464" y="650929"/>
            <a:ext cx="11422251" cy="5672379"/>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BA556DB2-4073-43EF-A881-B627DCCCC402}"/>
              </a:ext>
            </a:extLst>
          </p:cNvPr>
          <p:cNvSpPr txBox="1"/>
          <p:nvPr/>
        </p:nvSpPr>
        <p:spPr>
          <a:xfrm>
            <a:off x="444285" y="836239"/>
            <a:ext cx="11053940" cy="5185522"/>
          </a:xfrm>
          <a:prstGeom prst="rect">
            <a:avLst/>
          </a:prstGeom>
          <a:noFill/>
        </p:spPr>
        <p:txBody>
          <a:bodyPr wrap="square">
            <a:spAutoFit/>
          </a:bodyPr>
          <a:lstStyle/>
          <a:p>
            <a:pPr marL="457200">
              <a:lnSpc>
                <a:spcPct val="150000"/>
              </a:lnSpc>
            </a:pPr>
            <a:r>
              <a:rPr lang="pt-BR"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Cách 1:</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50000"/>
              </a:lnSpc>
            </a:pPr>
            <a:r>
              <a:rPr lang="pt-BR"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 Hữu là một trong những cánh chim đầu đàn của nền thơ ca cách mạng Việt Nam. Đường thơ của Tố Hữu luôn gắn bó mật thiết với các chặng đường lịch sử của dân tộc. Do đó, hình tượng trung tâm trong các sáng tác của Tố Hữu là hình ảnh của các anh bộ đội cụ Hồ, các cô gái thanh niên xung phong, các em nhỏ liên lạc dũng cảm,... Bài thơ “Lượm” là một trong những bài thơ xuất sắc của Tố Hữu viết về tấm gương em nhỏ dũn cảm hi sinh vì độc lập của Tổ quốc.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788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569030" y="1069383"/>
            <a:ext cx="10884217" cy="5052447"/>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62DAD544-425A-4389-BD12-E64F03A9368F}"/>
              </a:ext>
            </a:extLst>
          </p:cNvPr>
          <p:cNvSpPr txBox="1"/>
          <p:nvPr/>
        </p:nvSpPr>
        <p:spPr>
          <a:xfrm>
            <a:off x="738753" y="1418449"/>
            <a:ext cx="10544013" cy="4021101"/>
          </a:xfrm>
          <a:prstGeom prst="rect">
            <a:avLst/>
          </a:prstGeom>
          <a:noFill/>
        </p:spPr>
        <p:txBody>
          <a:bodyPr wrap="square">
            <a:spAutoFit/>
          </a:bodyPr>
          <a:lstStyle/>
          <a:p>
            <a:pPr marL="457200">
              <a:lnSpc>
                <a:spcPct val="150000"/>
              </a:lnSpc>
              <a:spcAft>
                <a:spcPts val="1000"/>
              </a:spcAft>
            </a:pPr>
            <a:r>
              <a:rPr lang="pt-BR"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Cách 2:</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kêu</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niên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xung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xông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pha</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cống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hiến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đọng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737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588290" y="805912"/>
            <a:ext cx="11174924" cy="5594888"/>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842D355A-ED05-43A0-9D21-18CC71358B58}"/>
              </a:ext>
            </a:extLst>
          </p:cNvPr>
          <p:cNvSpPr txBox="1"/>
          <p:nvPr/>
        </p:nvSpPr>
        <p:spPr>
          <a:xfrm>
            <a:off x="728534" y="913560"/>
            <a:ext cx="10875176" cy="5255606"/>
          </a:xfrm>
          <a:prstGeom prst="rect">
            <a:avLst/>
          </a:prstGeom>
          <a:noFill/>
        </p:spPr>
        <p:txBody>
          <a:bodyPr wrap="square">
            <a:spAutoFit/>
          </a:bodyPr>
          <a:lstStyle/>
          <a:p>
            <a:pPr>
              <a:lnSpc>
                <a:spcPct val="150000"/>
              </a:lnSpc>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50000"/>
              </a:lnSpc>
              <a:spcAft>
                <a:spcPts val="10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B1: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900"/>
              </a:spcAft>
              <a:buFont typeface="Arial" panose="020B0604020202020204" pitchFamily="34" charset="0"/>
              <a:buChar char="-"/>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1949, in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ngắn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ngủi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chú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xuyên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suốt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dạy</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097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278969" y="317716"/>
            <a:ext cx="11778712" cy="622257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2F5083C5-B06B-4199-9268-C80C2E88EE00}"/>
              </a:ext>
            </a:extLst>
          </p:cNvPr>
          <p:cNvSpPr txBox="1"/>
          <p:nvPr/>
        </p:nvSpPr>
        <p:spPr>
          <a:xfrm>
            <a:off x="397791" y="521633"/>
            <a:ext cx="11515240" cy="5814733"/>
          </a:xfrm>
          <a:prstGeom prst="rect">
            <a:avLst/>
          </a:prstGeom>
          <a:noFill/>
        </p:spPr>
        <p:txBody>
          <a:bodyPr wrap="square">
            <a:spAutoFit/>
          </a:bodyPr>
          <a:lstStyle/>
          <a:p>
            <a:pPr>
              <a:lnSpc>
                <a:spcPct val="115000"/>
              </a:lnSpc>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B2: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2.1.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gỡ</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cháu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Huế</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Bè</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loắt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choắt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Trang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xắc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lệch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nhẹn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thoắt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nghênh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nghênh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huýt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vang,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nhảy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Cháu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nhắn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nhẹn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616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barn(inVertical)">
                                      <p:cBhvr>
                                        <p:cTn id="40" dur="500"/>
                                        <p:tgtEl>
                                          <p:spTgt spid="5">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animEffect transition="in" filter="barn(inVertical)">
                                      <p:cBhvr>
                                        <p:cTn id="45" dur="500"/>
                                        <p:tgtEl>
                                          <p:spTgt spid="5">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5">
                                            <p:txEl>
                                              <p:pRg st="8" end="8"/>
                                            </p:txEl>
                                          </p:spTgt>
                                        </p:tgtEl>
                                        <p:attrNameLst>
                                          <p:attrName>style.visibility</p:attrName>
                                        </p:attrNameLst>
                                      </p:cBhvr>
                                      <p:to>
                                        <p:strVal val="visible"/>
                                      </p:to>
                                    </p:set>
                                    <p:animEffect transition="in" filter="barn(inVertical)">
                                      <p:cBhvr>
                                        <p:cTn id="50"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351294" y="654337"/>
            <a:ext cx="11489412" cy="568447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1B1663C6-6E5F-40CF-9DF6-A938D2998B71}"/>
              </a:ext>
            </a:extLst>
          </p:cNvPr>
          <p:cNvSpPr txBox="1"/>
          <p:nvPr/>
        </p:nvSpPr>
        <p:spPr>
          <a:xfrm>
            <a:off x="763293" y="819879"/>
            <a:ext cx="11077413" cy="5390002"/>
          </a:xfrm>
          <a:prstGeom prst="rect">
            <a:avLst/>
          </a:prstGeom>
          <a:noFill/>
        </p:spPr>
        <p:txBody>
          <a:bodyPr wrap="square">
            <a:spAutoFit/>
          </a:bodyPr>
          <a:lstStyle/>
          <a:p>
            <a:pPr marL="30480" marR="30480" algn="just">
              <a:lnSpc>
                <a:spcPct val="115000"/>
              </a:lnSpc>
              <a:spcAft>
                <a:spcPts val="1200"/>
              </a:spcAft>
            </a:pP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2.2.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vụ</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vèo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vèo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nhẹn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hăng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trận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nghèo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Nằm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nắm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chặt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lìa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khỏi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Xót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343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barn(inVertical)">
                                      <p:cBhvr>
                                        <p:cTn id="40" dur="500"/>
                                        <p:tgtEl>
                                          <p:spTgt spid="5">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animEffect transition="in" filter="barn(inVertical)">
                                      <p:cBhvr>
                                        <p:cTn id="45"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7E55300D-1F5C-49B5-920E-3723609A532A}"/>
              </a:ext>
            </a:extLst>
          </p:cNvPr>
          <p:cNvSpPr>
            <a:spLocks noChangeArrowheads="1"/>
          </p:cNvSpPr>
          <p:nvPr/>
        </p:nvSpPr>
        <p:spPr bwMode="auto">
          <a:xfrm>
            <a:off x="569030" y="1100380"/>
            <a:ext cx="11054699" cy="491296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4A260E67-2C33-41DB-938B-F62AE9ED3B87}"/>
              </a:ext>
            </a:extLst>
          </p:cNvPr>
          <p:cNvSpPr txBox="1"/>
          <p:nvPr/>
        </p:nvSpPr>
        <p:spPr>
          <a:xfrm>
            <a:off x="706997" y="1328681"/>
            <a:ext cx="10915973" cy="4200637"/>
          </a:xfrm>
          <a:prstGeom prst="rect">
            <a:avLst/>
          </a:prstGeom>
          <a:noFill/>
        </p:spPr>
        <p:txBody>
          <a:bodyPr wrap="square">
            <a:spAutoFit/>
          </a:bodyPr>
          <a:lstStyle/>
          <a:p>
            <a:pPr marL="30480" marR="30480" algn="just">
              <a:lnSpc>
                <a:spcPct val="150000"/>
              </a:lnSpc>
              <a:spcAft>
                <a:spcPts val="1200"/>
              </a:spcAft>
            </a:pP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2. 3.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mãi</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50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xót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017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B5E19E4C-0613-41DD-853C-9105F3BEAA46}"/>
              </a:ext>
            </a:extLst>
          </p:cNvPr>
          <p:cNvSpPr>
            <a:spLocks noChangeArrowheads="1"/>
          </p:cNvSpPr>
          <p:nvPr/>
        </p:nvSpPr>
        <p:spPr bwMode="auto">
          <a:xfrm>
            <a:off x="724013" y="937607"/>
            <a:ext cx="11085695" cy="501374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3E7EEAAA-99BD-439A-94DF-F41946413278}"/>
              </a:ext>
            </a:extLst>
          </p:cNvPr>
          <p:cNvSpPr txBox="1"/>
          <p:nvPr/>
        </p:nvSpPr>
        <p:spPr>
          <a:xfrm>
            <a:off x="832500" y="1153594"/>
            <a:ext cx="10868719" cy="4581767"/>
          </a:xfrm>
          <a:prstGeom prst="rect">
            <a:avLst/>
          </a:prstGeom>
          <a:noFill/>
        </p:spPr>
        <p:txBody>
          <a:bodyPr wrap="square">
            <a:spAutoFit/>
          </a:bodyPr>
          <a:lstStyle/>
          <a:p>
            <a:pPr>
              <a:lnSpc>
                <a:spcPct val="115000"/>
              </a:lnSpc>
              <a:spcAft>
                <a:spcPts val="1000"/>
              </a:spcAf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quát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hăng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866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3914776" y="410163"/>
            <a:ext cx="4400549" cy="628832"/>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7E55D7F9-B062-4640-8B7C-6C1AEE2A27FC}"/>
              </a:ext>
            </a:extLst>
          </p:cNvPr>
          <p:cNvSpPr txBox="1"/>
          <p:nvPr/>
        </p:nvSpPr>
        <p:spPr>
          <a:xfrm>
            <a:off x="4265425" y="479704"/>
            <a:ext cx="3907025" cy="489749"/>
          </a:xfrm>
          <a:prstGeom prst="rect">
            <a:avLst/>
          </a:prstGeom>
          <a:noFill/>
        </p:spPr>
        <p:txBody>
          <a:bodyPr wrap="square">
            <a:spAutoFit/>
          </a:bodyPr>
          <a:lstStyle/>
          <a:p>
            <a:pPr algn="just">
              <a:lnSpc>
                <a:spcPct val="115000"/>
              </a:lnSpc>
              <a:spcAft>
                <a:spcPts val="10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VĂN BẢN ĐỌC HIỂU</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836DBFD6-B299-48BA-8986-553C169A8ABF}"/>
              </a:ext>
            </a:extLst>
          </p:cNvPr>
          <p:cNvSpPr txBox="1"/>
          <p:nvPr/>
        </p:nvSpPr>
        <p:spPr>
          <a:xfrm>
            <a:off x="2187175" y="1195401"/>
            <a:ext cx="9619060" cy="490199"/>
          </a:xfrm>
          <a:prstGeom prst="rect">
            <a:avLst/>
          </a:prstGeom>
          <a:noFill/>
        </p:spPr>
        <p:txBody>
          <a:bodyPr wrap="square">
            <a:spAutoFit/>
          </a:bodyPr>
          <a:lstStyle/>
          <a:p>
            <a:pPr algn="just">
              <a:lnSpc>
                <a:spcPct val="115000"/>
              </a:lnSpc>
              <a:spcAft>
                <a:spcPts val="1000"/>
              </a:spcAft>
            </a:pP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phiếu</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01: </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Chia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06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xmlns="" id="{ACB4A3E6-F59E-4EC3-B6E5-C9B173FB8062}"/>
              </a:ext>
            </a:extLst>
          </p:cNvPr>
          <p:cNvGraphicFramePr>
            <a:graphicFrameLocks noGrp="1"/>
          </p:cNvGraphicFramePr>
          <p:nvPr>
            <p:extLst>
              <p:ext uri="{D42A27DB-BD31-4B8C-83A1-F6EECF244321}">
                <p14:modId xmlns:p14="http://schemas.microsoft.com/office/powerpoint/2010/main" val="3927943177"/>
              </p:ext>
            </p:extLst>
          </p:nvPr>
        </p:nvGraphicFramePr>
        <p:xfrm>
          <a:off x="170481" y="1842006"/>
          <a:ext cx="11759583" cy="5053476"/>
        </p:xfrm>
        <a:graphic>
          <a:graphicData uri="http://schemas.openxmlformats.org/drawingml/2006/table">
            <a:tbl>
              <a:tblPr firstRow="1" firstCol="1" bandRow="1">
                <a:tableStyleId>{5940675A-B579-460E-94D1-54222C63F5DA}</a:tableStyleId>
              </a:tblPr>
              <a:tblGrid>
                <a:gridCol w="2398722">
                  <a:extLst>
                    <a:ext uri="{9D8B030D-6E8A-4147-A177-3AD203B41FA5}">
                      <a16:colId xmlns:a16="http://schemas.microsoft.com/office/drawing/2014/main" xmlns="" val="1193083318"/>
                    </a:ext>
                  </a:extLst>
                </a:gridCol>
                <a:gridCol w="3261674">
                  <a:extLst>
                    <a:ext uri="{9D8B030D-6E8A-4147-A177-3AD203B41FA5}">
                      <a16:colId xmlns:a16="http://schemas.microsoft.com/office/drawing/2014/main" xmlns="" val="2149698183"/>
                    </a:ext>
                  </a:extLst>
                </a:gridCol>
                <a:gridCol w="2106195">
                  <a:extLst>
                    <a:ext uri="{9D8B030D-6E8A-4147-A177-3AD203B41FA5}">
                      <a16:colId xmlns:a16="http://schemas.microsoft.com/office/drawing/2014/main" xmlns="" val="4065268214"/>
                    </a:ext>
                  </a:extLst>
                </a:gridCol>
                <a:gridCol w="3992992">
                  <a:extLst>
                    <a:ext uri="{9D8B030D-6E8A-4147-A177-3AD203B41FA5}">
                      <a16:colId xmlns:a16="http://schemas.microsoft.com/office/drawing/2014/main" xmlns="" val="2608041017"/>
                    </a:ext>
                  </a:extLst>
                </a:gridCol>
              </a:tblGrid>
              <a:tr h="819308">
                <a:tc>
                  <a:txBody>
                    <a:bodyPr/>
                    <a:lstStyle/>
                    <a:p>
                      <a:pPr algn="just">
                        <a:lnSpc>
                          <a:spcPct val="115000"/>
                        </a:lnSpc>
                        <a:spcAft>
                          <a:spcPts val="1000"/>
                        </a:spcAft>
                      </a:pPr>
                      <a:r>
                        <a:rPr lang="en-US" sz="2400" dirty="0" err="1">
                          <a:effectLst/>
                          <a:latin typeface="Times New Roman" panose="02020603050405020304" pitchFamily="18" charset="0"/>
                          <a:cs typeface="Times New Roman" panose="02020603050405020304" pitchFamily="18" charset="0"/>
                        </a:rPr>
                        <a:t>Tên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tc>
                  <a:txBody>
                    <a:bodyPr/>
                    <a:lstStyle/>
                    <a:p>
                      <a:pPr>
                        <a:lnSpc>
                          <a:spcPct val="115000"/>
                        </a:lnSpc>
                        <a:spcAft>
                          <a:spcPts val="1000"/>
                        </a:spcAft>
                      </a:pPr>
                      <a:r>
                        <a:rPr lang="en-US" sz="2400" dirty="0" err="1">
                          <a:effectLst/>
                          <a:latin typeface="Times New Roman" panose="02020603050405020304" pitchFamily="18" charset="0"/>
                          <a:cs typeface="Times New Roman" panose="02020603050405020304" pitchFamily="18" charset="0"/>
                        </a:rPr>
                        <a:t>Đêm</a:t>
                      </a:r>
                      <a:r>
                        <a:rPr lang="en-US" sz="2400" dirty="0">
                          <a:effectLst/>
                          <a:latin typeface="Times New Roman" panose="02020603050405020304" pitchFamily="18" charset="0"/>
                          <a:cs typeface="Times New Roman" panose="02020603050405020304" pitchFamily="18" charset="0"/>
                        </a:rPr>
                        <a:t> nay </a:t>
                      </a:r>
                      <a:r>
                        <a:rPr lang="en-US" sz="2400" dirty="0" err="1">
                          <a:effectLst/>
                          <a:latin typeface="Times New Roman" panose="02020603050405020304" pitchFamily="18" charset="0"/>
                          <a:cs typeface="Times New Roman" panose="02020603050405020304" pitchFamily="18" charset="0"/>
                        </a:rPr>
                        <a:t>Bác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ngủ</a:t>
                      </a:r>
                      <a:r>
                        <a:rPr lang="en-US" sz="2400" dirty="0">
                          <a:effectLst/>
                          <a:latin typeface="Times New Roman" panose="02020603050405020304" pitchFamily="18" charset="0"/>
                          <a:cs typeface="Times New Roman" panose="02020603050405020304" pitchFamily="18" charset="0"/>
                        </a:rPr>
                        <a:t> (Minh </a:t>
                      </a:r>
                      <a:r>
                        <a:rPr lang="en-US" sz="2400" dirty="0" err="1">
                          <a:effectLst/>
                          <a:latin typeface="Times New Roman" panose="02020603050405020304" pitchFamily="18" charset="0"/>
                          <a:cs typeface="Times New Roman" panose="02020603050405020304" pitchFamily="18" charset="0"/>
                        </a:rPr>
                        <a:t>Huệ</a:t>
                      </a: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nhóm</a:t>
                      </a:r>
                      <a:r>
                        <a:rPr lang="en-US" sz="2400" dirty="0">
                          <a:effectLst/>
                          <a:latin typeface="Times New Roman" panose="02020603050405020304" pitchFamily="18" charset="0"/>
                          <a:cs typeface="Times New Roman" panose="02020603050405020304" pitchFamily="18" charset="0"/>
                        </a:rPr>
                        <a:t> 1, 2)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tc>
                  <a:txBody>
                    <a:bodyPr/>
                    <a:lstStyle/>
                    <a:p>
                      <a:pPr algn="just">
                        <a:lnSpc>
                          <a:spcPct val="115000"/>
                        </a:lnSpc>
                        <a:spcAft>
                          <a:spcPts val="1000"/>
                        </a:spcAft>
                      </a:pPr>
                      <a:r>
                        <a:rPr lang="en-US" sz="2400" dirty="0" err="1">
                          <a:effectLst/>
                          <a:latin typeface="Times New Roman" panose="02020603050405020304" pitchFamily="18" charset="0"/>
                          <a:cs typeface="Times New Roman" panose="02020603050405020304" pitchFamily="18" charset="0"/>
                        </a:rPr>
                        <a:t>Lượm</a:t>
                      </a: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Tố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Hữu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nhóm</a:t>
                      </a:r>
                      <a:r>
                        <a:rPr lang="en-US" sz="2400" dirty="0">
                          <a:effectLst/>
                          <a:latin typeface="Times New Roman" panose="02020603050405020304" pitchFamily="18" charset="0"/>
                          <a:cs typeface="Times New Roman" panose="02020603050405020304" pitchFamily="18" charset="0"/>
                        </a:rPr>
                        <a:t> 3, 4)</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tc>
                  <a:txBody>
                    <a:bodyPr/>
                    <a:lstStyle/>
                    <a:p>
                      <a:pPr algn="just">
                        <a:lnSpc>
                          <a:spcPct val="115000"/>
                        </a:lnSpc>
                        <a:spcAft>
                          <a:spcPts val="1000"/>
                        </a:spcAft>
                      </a:pPr>
                      <a:r>
                        <a:rPr lang="en-US" sz="2400" dirty="0" err="1">
                          <a:effectLst/>
                          <a:latin typeface="Times New Roman" panose="02020603050405020304" pitchFamily="18" charset="0"/>
                          <a:cs typeface="Times New Roman" panose="02020603050405020304" pitchFamily="18" charset="0"/>
                        </a:rPr>
                        <a:t>Gấu</a:t>
                      </a:r>
                      <a:r>
                        <a:rPr lang="en-US" sz="2400" dirty="0">
                          <a:effectLst/>
                          <a:latin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vòng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kiềng</a:t>
                      </a:r>
                      <a:r>
                        <a:rPr lang="en-US" sz="2400" dirty="0">
                          <a:effectLst/>
                          <a:latin typeface="Times New Roman" panose="02020603050405020304" pitchFamily="18" charset="0"/>
                          <a:cs typeface="Times New Roman" panose="02020603050405020304" pitchFamily="18" charset="0"/>
                        </a:rPr>
                        <a:t>(U-</a:t>
                      </a:r>
                      <a:r>
                        <a:rPr lang="en-US" sz="2400" dirty="0" err="1">
                          <a:effectLst/>
                          <a:latin typeface="Times New Roman" panose="02020603050405020304" pitchFamily="18" charset="0"/>
                          <a:cs typeface="Times New Roman" panose="02020603050405020304" pitchFamily="18" charset="0"/>
                        </a:rPr>
                        <a:t>xa</a:t>
                      </a: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chốp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nhóm</a:t>
                      </a:r>
                      <a:r>
                        <a:rPr lang="en-US" sz="2400" dirty="0">
                          <a:effectLst/>
                          <a:latin typeface="Times New Roman" panose="02020603050405020304" pitchFamily="18" charset="0"/>
                          <a:cs typeface="Times New Roman" panose="02020603050405020304" pitchFamily="18" charset="0"/>
                        </a:rPr>
                        <a:t> 5, 6)</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extLst>
                  <a:ext uri="{0D108BD9-81ED-4DB2-BD59-A6C34878D82A}">
                    <a16:rowId xmlns:a16="http://schemas.microsoft.com/office/drawing/2014/main" xmlns="" val="2069958192"/>
                  </a:ext>
                </a:extLst>
              </a:tr>
              <a:tr h="1246067">
                <a:tc>
                  <a:txBody>
                    <a:bodyPr/>
                    <a:lstStyle/>
                    <a:p>
                      <a:pPr marL="0" lvl="0" indent="0" algn="just">
                        <a:lnSpc>
                          <a:spcPct val="115000"/>
                        </a:lnSpc>
                        <a:spcAft>
                          <a:spcPts val="1000"/>
                        </a:spcAft>
                        <a:buFont typeface="+mj-lt"/>
                        <a:buNone/>
                      </a:pPr>
                      <a:r>
                        <a:rPr lang="en-US" sz="2400" dirty="0">
                          <a:effectLst/>
                          <a:latin typeface="Times New Roman" panose="02020603050405020304" pitchFamily="18" charset="0"/>
                          <a:cs typeface="Times New Roman" panose="02020603050405020304" pitchFamily="18" charset="0"/>
                        </a:rPr>
                        <a:t>1.Tóm </a:t>
                      </a:r>
                      <a:r>
                        <a:rPr lang="en-US" sz="2400" dirty="0" err="1">
                          <a:effectLst/>
                          <a:latin typeface="Times New Roman" panose="02020603050405020304" pitchFamily="18" charset="0"/>
                          <a:cs typeface="Times New Roman" panose="02020603050405020304" pitchFamily="18" charset="0"/>
                        </a:rPr>
                        <a:t>tắt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khoảng</a:t>
                      </a:r>
                      <a:r>
                        <a:rPr lang="en-US" sz="2400" dirty="0">
                          <a:effectLst/>
                          <a:latin typeface="Times New Roman" panose="02020603050405020304" pitchFamily="18" charset="0"/>
                          <a:cs typeface="Times New Roman" panose="02020603050405020304" pitchFamily="18" charset="0"/>
                        </a:rPr>
                        <a:t> 5 – 7 </a:t>
                      </a:r>
                      <a:r>
                        <a:rPr lang="en-US" sz="2400" dirty="0" err="1">
                          <a:effectLst/>
                          <a:latin typeface="Times New Roman" panose="02020603050405020304" pitchFamily="18" charset="0"/>
                          <a:cs typeface="Times New Roman" panose="02020603050405020304" pitchFamily="18" charset="0"/>
                        </a:rPr>
                        <a:t>dòng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tc>
                  <a:txBody>
                    <a:bodyPr/>
                    <a:lstStyle/>
                    <a:p>
                      <a:pPr algn="just">
                        <a:lnSpc>
                          <a:spcPct val="115000"/>
                        </a:lnSpc>
                        <a:spcAft>
                          <a:spcPts val="100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tc>
                  <a:txBody>
                    <a:bodyPr/>
                    <a:lstStyle/>
                    <a:p>
                      <a:pPr algn="just">
                        <a:lnSpc>
                          <a:spcPct val="115000"/>
                        </a:lnSpc>
                        <a:spcAft>
                          <a:spcPts val="100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tc>
                  <a:txBody>
                    <a:bodyPr/>
                    <a:lstStyle/>
                    <a:p>
                      <a:pPr algn="just">
                        <a:lnSpc>
                          <a:spcPct val="115000"/>
                        </a:lnSpc>
                        <a:spcAft>
                          <a:spcPts val="100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extLst>
                  <a:ext uri="{0D108BD9-81ED-4DB2-BD59-A6C34878D82A}">
                    <a16:rowId xmlns:a16="http://schemas.microsoft.com/office/drawing/2014/main" xmlns="" val="3607420186"/>
                  </a:ext>
                </a:extLst>
              </a:tr>
              <a:tr h="1246067">
                <a:tc>
                  <a:txBody>
                    <a:bodyPr/>
                    <a:lstStyle/>
                    <a:p>
                      <a:pPr marL="0" lvl="0" indent="0" algn="just">
                        <a:lnSpc>
                          <a:spcPct val="115000"/>
                        </a:lnSpc>
                        <a:spcAft>
                          <a:spcPts val="1000"/>
                        </a:spcAft>
                        <a:buFont typeface="+mj-lt"/>
                        <a:buNone/>
                      </a:pPr>
                      <a:r>
                        <a:rPr lang="en-US" sz="2400" dirty="0">
                          <a:effectLst/>
                          <a:latin typeface="Times New Roman" panose="02020603050405020304" pitchFamily="18" charset="0"/>
                          <a:cs typeface="Times New Roman" panose="02020603050405020304" pitchFamily="18" charset="0"/>
                        </a:rPr>
                        <a:t>2.Chỉ ra </a:t>
                      </a:r>
                      <a:r>
                        <a:rPr lang="en-US" sz="2400" dirty="0" err="1">
                          <a:effectLst/>
                          <a:latin typeface="Times New Roman" panose="02020603050405020304" pitchFamily="18" charset="0"/>
                          <a:cs typeface="Times New Roman" panose="02020603050405020304" pitchFamily="18" charset="0"/>
                        </a:rPr>
                        <a:t>yếu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miêu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thơ</a:t>
                      </a:r>
                      <a:endParaRPr lang="en-US" sz="2400" dirty="0">
                        <a:effectLst/>
                        <a:latin typeface="Times New Roman" panose="02020603050405020304" pitchFamily="18" charset="0"/>
                        <a:cs typeface="Times New Roman" panose="02020603050405020304" pitchFamily="18" charset="0"/>
                      </a:endParaRPr>
                    </a:p>
                  </a:txBody>
                  <a:tcPr marL="62220" marR="62220" marT="0" marB="0">
                    <a:solidFill>
                      <a:srgbClr val="92D050"/>
                    </a:solidFill>
                  </a:tcPr>
                </a:tc>
                <a:tc>
                  <a:txBody>
                    <a:bodyPr/>
                    <a:lstStyle/>
                    <a:p>
                      <a:pPr algn="just">
                        <a:lnSpc>
                          <a:spcPct val="115000"/>
                        </a:lnSpc>
                        <a:spcAft>
                          <a:spcPts val="100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tc>
                  <a:txBody>
                    <a:bodyPr/>
                    <a:lstStyle/>
                    <a:p>
                      <a:pPr algn="just">
                        <a:lnSpc>
                          <a:spcPct val="115000"/>
                        </a:lnSpc>
                        <a:spcAft>
                          <a:spcPts val="1000"/>
                        </a:spcAft>
                      </a:pPr>
                      <a:r>
                        <a:rPr lang="en-US" sz="2000">
                          <a:effectLst/>
                          <a:latin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tc>
                  <a:txBody>
                    <a:bodyPr/>
                    <a:lstStyle/>
                    <a:p>
                      <a:pPr algn="just">
                        <a:lnSpc>
                          <a:spcPct val="115000"/>
                        </a:lnSpc>
                        <a:spcAft>
                          <a:spcPts val="1000"/>
                        </a:spcAft>
                      </a:pPr>
                      <a:r>
                        <a:rPr lang="en-US" sz="2000">
                          <a:effectLst/>
                          <a:latin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extLst>
                  <a:ext uri="{0D108BD9-81ED-4DB2-BD59-A6C34878D82A}">
                    <a16:rowId xmlns:a16="http://schemas.microsoft.com/office/drawing/2014/main" xmlns="" val="2889688932"/>
                  </a:ext>
                </a:extLst>
              </a:tr>
              <a:tr h="844242">
                <a:tc>
                  <a:txBody>
                    <a:bodyPr/>
                    <a:lstStyle/>
                    <a:p>
                      <a:pPr marL="0" lvl="0" indent="0" algn="just">
                        <a:lnSpc>
                          <a:spcPct val="115000"/>
                        </a:lnSpc>
                        <a:spcAft>
                          <a:spcPts val="1000"/>
                        </a:spcAft>
                        <a:buFont typeface="+mj-lt"/>
                        <a:buNone/>
                      </a:pPr>
                      <a:r>
                        <a:rPr lang="en-US" sz="2400" dirty="0">
                          <a:effectLst/>
                          <a:latin typeface="Times New Roman" panose="02020603050405020304" pitchFamily="18" charset="0"/>
                          <a:cs typeface="Times New Roman" panose="02020603050405020304" pitchFamily="18" charset="0"/>
                        </a:rPr>
                        <a:t>3.Nội dung, ý </a:t>
                      </a:r>
                      <a:r>
                        <a:rPr lang="en-US" sz="2400" dirty="0" err="1">
                          <a:effectLst/>
                          <a:latin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thơ</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tc>
                  <a:txBody>
                    <a:bodyPr/>
                    <a:lstStyle/>
                    <a:p>
                      <a:pPr algn="just">
                        <a:lnSpc>
                          <a:spcPct val="115000"/>
                        </a:lnSpc>
                        <a:spcAft>
                          <a:spcPts val="1000"/>
                        </a:spcAft>
                      </a:pPr>
                      <a:r>
                        <a:rPr lang="en-US" sz="2000">
                          <a:effectLst/>
                          <a:latin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tc>
                  <a:txBody>
                    <a:bodyPr/>
                    <a:lstStyle/>
                    <a:p>
                      <a:pPr algn="just">
                        <a:lnSpc>
                          <a:spcPct val="115000"/>
                        </a:lnSpc>
                        <a:spcAft>
                          <a:spcPts val="1000"/>
                        </a:spcAft>
                      </a:pPr>
                      <a:r>
                        <a:rPr lang="en-US" sz="2000">
                          <a:effectLst/>
                          <a:latin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tc>
                  <a:txBody>
                    <a:bodyPr/>
                    <a:lstStyle/>
                    <a:p>
                      <a:pPr algn="just">
                        <a:lnSpc>
                          <a:spcPct val="115000"/>
                        </a:lnSpc>
                        <a:spcAft>
                          <a:spcPts val="1000"/>
                        </a:spcAft>
                      </a:pPr>
                      <a:r>
                        <a:rPr lang="en-US" sz="2000">
                          <a:effectLst/>
                          <a:latin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extLst>
                  <a:ext uri="{0D108BD9-81ED-4DB2-BD59-A6C34878D82A}">
                    <a16:rowId xmlns:a16="http://schemas.microsoft.com/office/drawing/2014/main" xmlns="" val="869940431"/>
                  </a:ext>
                </a:extLst>
              </a:tr>
              <a:tr h="844242">
                <a:tc>
                  <a:txBody>
                    <a:bodyPr/>
                    <a:lstStyle/>
                    <a:p>
                      <a:pPr marL="0" lvl="0" indent="0" algn="just">
                        <a:lnSpc>
                          <a:spcPct val="115000"/>
                        </a:lnSpc>
                        <a:spcAft>
                          <a:spcPts val="1000"/>
                        </a:spcAft>
                        <a:buFont typeface="+mj-lt"/>
                        <a:buNone/>
                      </a:pPr>
                      <a:r>
                        <a:rPr lang="en-US" sz="2400" dirty="0">
                          <a:effectLst/>
                          <a:latin typeface="Times New Roman" panose="02020603050405020304" pitchFamily="18" charset="0"/>
                          <a:cs typeface="Times New Roman" panose="02020603050405020304" pitchFamily="18" charset="0"/>
                        </a:rPr>
                        <a:t>4.Đặc </a:t>
                      </a:r>
                      <a:r>
                        <a:rPr lang="en-US" sz="2400" dirty="0" err="1">
                          <a:effectLst/>
                          <a:latin typeface="Times New Roman" panose="02020603050405020304" pitchFamily="18" charset="0"/>
                          <a:cs typeface="Times New Roman" panose="02020603050405020304" pitchFamily="18" charset="0"/>
                        </a:rPr>
                        <a:t>sắc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nghệ</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thuật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tc>
                  <a:txBody>
                    <a:bodyPr/>
                    <a:lstStyle/>
                    <a:p>
                      <a:pPr algn="just">
                        <a:lnSpc>
                          <a:spcPct val="115000"/>
                        </a:lnSpc>
                        <a:spcAft>
                          <a:spcPts val="100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tc>
                  <a:txBody>
                    <a:bodyPr/>
                    <a:lstStyle/>
                    <a:p>
                      <a:pPr algn="just">
                        <a:lnSpc>
                          <a:spcPct val="115000"/>
                        </a:lnSpc>
                        <a:spcAft>
                          <a:spcPts val="100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tc>
                  <a:txBody>
                    <a:bodyPr/>
                    <a:lstStyle/>
                    <a:p>
                      <a:pPr algn="just">
                        <a:lnSpc>
                          <a:spcPct val="115000"/>
                        </a:lnSpc>
                        <a:spcAft>
                          <a:spcPts val="100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extLst>
                  <a:ext uri="{0D108BD9-81ED-4DB2-BD59-A6C34878D82A}">
                    <a16:rowId xmlns:a16="http://schemas.microsoft.com/office/drawing/2014/main" xmlns="" val="4059316230"/>
                  </a:ext>
                </a:extLst>
              </a:tr>
            </a:tbl>
          </a:graphicData>
        </a:graphic>
      </p:graphicFrame>
    </p:spTree>
    <p:extLst>
      <p:ext uri="{BB962C8B-B14F-4D97-AF65-F5344CB8AC3E}">
        <p14:creationId xmlns:p14="http://schemas.microsoft.com/office/powerpoint/2010/main" val="401254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11B4F03F-A78F-4E82-91D2-D6CBE9C777B7}"/>
              </a:ext>
            </a:extLst>
          </p:cNvPr>
          <p:cNvSpPr>
            <a:spLocks noChangeArrowheads="1"/>
          </p:cNvSpPr>
          <p:nvPr/>
        </p:nvSpPr>
        <p:spPr bwMode="auto">
          <a:xfrm>
            <a:off x="731987" y="535437"/>
            <a:ext cx="3320483" cy="628832"/>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5502278A-5AA4-4FA2-8B38-8AC49B15DAC7}"/>
              </a:ext>
            </a:extLst>
          </p:cNvPr>
          <p:cNvSpPr>
            <a:spLocks noChangeArrowheads="1"/>
          </p:cNvSpPr>
          <p:nvPr/>
        </p:nvSpPr>
        <p:spPr bwMode="auto">
          <a:xfrm>
            <a:off x="569030" y="2149350"/>
            <a:ext cx="11023702" cy="4054137"/>
          </a:xfrm>
          <a:prstGeom prst="roundRect">
            <a:avLst>
              <a:gd name="adj" fmla="val 16667"/>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6BF26F8-58D3-4F08-BBE8-4AEC0E46B31D}"/>
              </a:ext>
            </a:extLst>
          </p:cNvPr>
          <p:cNvSpPr txBox="1"/>
          <p:nvPr/>
        </p:nvSpPr>
        <p:spPr>
          <a:xfrm>
            <a:off x="1026765" y="608017"/>
            <a:ext cx="3514240" cy="548099"/>
          </a:xfrm>
          <a:prstGeom prst="rect">
            <a:avLst/>
          </a:prstGeom>
          <a:noFill/>
        </p:spPr>
        <p:txBody>
          <a:bodyPr wrap="square">
            <a:spAutoFit/>
          </a:bodyPr>
          <a:lstStyle/>
          <a:p>
            <a:pPr lvl="0">
              <a:lnSpc>
                <a:spcPct val="115000"/>
              </a:lnSpc>
              <a:spcAft>
                <a:spcPts val="1000"/>
              </a:spcAft>
              <a:buClr>
                <a:srgbClr val="FF0000"/>
              </a:buClr>
              <a:tabLst>
                <a:tab pos="628650" algn="l"/>
              </a:tabLs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II. LUYỆN TẬP</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85EBE492-4CE7-451C-885F-AF1BF3A95D79}"/>
              </a:ext>
            </a:extLst>
          </p:cNvPr>
          <p:cNvSpPr txBox="1"/>
          <p:nvPr/>
        </p:nvSpPr>
        <p:spPr>
          <a:xfrm>
            <a:off x="731987" y="1461468"/>
            <a:ext cx="6114080" cy="548099"/>
          </a:xfrm>
          <a:prstGeom prst="rect">
            <a:avLst/>
          </a:prstGeom>
          <a:noFill/>
        </p:spPr>
        <p:txBody>
          <a:bodyPr wrap="square">
            <a:spAutoFit/>
          </a:bodyPr>
          <a:lstStyle/>
          <a:p>
            <a:pPr>
              <a:lnSpc>
                <a:spcPct val="115000"/>
              </a:lnSpc>
              <a:spcAft>
                <a:spcPts val="1000"/>
              </a:spcAft>
              <a:tabLst>
                <a:tab pos="628650" algn="l"/>
              </a:tabLs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DẠNG 1: TRẮC NGHIỆM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016028AF-95D9-4653-81EC-DCE44D719005}"/>
              </a:ext>
            </a:extLst>
          </p:cNvPr>
          <p:cNvSpPr txBox="1"/>
          <p:nvPr/>
        </p:nvSpPr>
        <p:spPr>
          <a:xfrm>
            <a:off x="731986" y="2654847"/>
            <a:ext cx="10628271" cy="3043141"/>
          </a:xfrm>
          <a:prstGeom prst="rect">
            <a:avLst/>
          </a:prstGeom>
          <a:noFill/>
        </p:spPr>
        <p:txBody>
          <a:bodyPr wrap="square">
            <a:spAutoFit/>
          </a:bodyPr>
          <a:lstStyle/>
          <a:p>
            <a:pPr algn="just">
              <a:lnSpc>
                <a:spcPct val="115000"/>
              </a:lnSpc>
              <a:spcAft>
                <a:spcPts val="1000"/>
              </a:spcAft>
            </a:pP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1945.</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1949,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1975,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5FE9F4D2-6359-4317-AFE5-08242B6BFFF5}"/>
              </a:ext>
            </a:extLst>
          </p:cNvPr>
          <p:cNvSpPr txBox="1"/>
          <p:nvPr/>
        </p:nvSpPr>
        <p:spPr>
          <a:xfrm>
            <a:off x="731986" y="3912952"/>
            <a:ext cx="1120062"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07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barn(inVertical)">
                                      <p:cBhvr>
                                        <p:cTn id="25" dur="5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barn(inVertical)">
                                      <p:cBhvr>
                                        <p:cTn id="30" dur="500"/>
                                        <p:tgtEl>
                                          <p:spTgt spid="9">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animEffect transition="in" filter="barn(inVertical)">
                                      <p:cBhvr>
                                        <p:cTn id="35" dur="500"/>
                                        <p:tgtEl>
                                          <p:spTgt spid="9">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9">
                                            <p:txEl>
                                              <p:pRg st="3" end="3"/>
                                            </p:txEl>
                                          </p:spTgt>
                                        </p:tgtEl>
                                        <p:attrNameLst>
                                          <p:attrName>style.visibility</p:attrName>
                                        </p:attrNameLst>
                                      </p:cBhvr>
                                      <p:to>
                                        <p:strVal val="visible"/>
                                      </p:to>
                                    </p:set>
                                    <p:animEffect transition="in" filter="barn(inVertical)">
                                      <p:cBhvr>
                                        <p:cTn id="40" dur="500"/>
                                        <p:tgtEl>
                                          <p:spTgt spid="9">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9">
                                            <p:txEl>
                                              <p:pRg st="4" end="4"/>
                                            </p:txEl>
                                          </p:spTgt>
                                        </p:tgtEl>
                                        <p:attrNameLst>
                                          <p:attrName>style.visibility</p:attrName>
                                        </p:attrNameLst>
                                      </p:cBhvr>
                                      <p:to>
                                        <p:strVal val="visible"/>
                                      </p:to>
                                    </p:set>
                                    <p:animEffect transition="in" filter="barn(inVertical)">
                                      <p:cBhvr>
                                        <p:cTn id="45" dur="500"/>
                                        <p:tgtEl>
                                          <p:spTgt spid="9">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11"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E618D00-0153-4F1E-A98F-9FC179148E02}"/>
              </a:ext>
            </a:extLst>
          </p:cNvPr>
          <p:cNvSpPr>
            <a:spLocks noChangeArrowheads="1"/>
          </p:cNvSpPr>
          <p:nvPr/>
        </p:nvSpPr>
        <p:spPr bwMode="auto">
          <a:xfrm>
            <a:off x="569030" y="1534332"/>
            <a:ext cx="11070197" cy="4138048"/>
          </a:xfrm>
          <a:prstGeom prst="roundRect">
            <a:avLst>
              <a:gd name="adj" fmla="val 16667"/>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37490862-A597-43A6-8AA5-566789D70F37}"/>
              </a:ext>
            </a:extLst>
          </p:cNvPr>
          <p:cNvSpPr txBox="1"/>
          <p:nvPr/>
        </p:nvSpPr>
        <p:spPr>
          <a:xfrm>
            <a:off x="732295" y="2094886"/>
            <a:ext cx="10116518" cy="3043141"/>
          </a:xfrm>
          <a:prstGeom prst="rect">
            <a:avLst/>
          </a:prstGeom>
          <a:noFill/>
        </p:spPr>
        <p:txBody>
          <a:bodyPr wrap="square">
            <a:spAutoFit/>
          </a:bodyPr>
          <a:lstStyle/>
          <a:p>
            <a:pPr algn="just">
              <a:lnSpc>
                <a:spcPct val="115000"/>
              </a:lnSpc>
              <a:spcAft>
                <a:spcPts val="1000"/>
              </a:spcAft>
            </a:pP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7B30FBD3-C252-4F92-9C96-B536B3DB593B}"/>
              </a:ext>
            </a:extLst>
          </p:cNvPr>
          <p:cNvSpPr txBox="1"/>
          <p:nvPr/>
        </p:nvSpPr>
        <p:spPr>
          <a:xfrm>
            <a:off x="732295" y="2747074"/>
            <a:ext cx="1499460"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818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043BEF8-2AD7-4E06-85EC-AAEBEF6C1984}"/>
              </a:ext>
            </a:extLst>
          </p:cNvPr>
          <p:cNvSpPr>
            <a:spLocks noChangeArrowheads="1"/>
          </p:cNvSpPr>
          <p:nvPr/>
        </p:nvSpPr>
        <p:spPr bwMode="auto">
          <a:xfrm>
            <a:off x="615525" y="1433552"/>
            <a:ext cx="11116692" cy="3851370"/>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552F9F16-080A-4840-BC5A-B38E899BEC12}"/>
              </a:ext>
            </a:extLst>
          </p:cNvPr>
          <p:cNvSpPr txBox="1"/>
          <p:nvPr/>
        </p:nvSpPr>
        <p:spPr>
          <a:xfrm>
            <a:off x="949270" y="1903706"/>
            <a:ext cx="9233115" cy="3043141"/>
          </a:xfrm>
          <a:prstGeom prst="rect">
            <a:avLst/>
          </a:prstGeom>
          <a:noFill/>
        </p:spPr>
        <p:txBody>
          <a:bodyPr wrap="square">
            <a:spAutoFit/>
          </a:bodyPr>
          <a:lstStyle/>
          <a:p>
            <a:pPr algn="just">
              <a:lnSpc>
                <a:spcPct val="115000"/>
              </a:lnSpc>
              <a:spcAft>
                <a:spcPts val="1000"/>
              </a:spcAft>
            </a:pP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Du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C444D76F-F9A9-4A33-8475-3AA732D477B5}"/>
              </a:ext>
            </a:extLst>
          </p:cNvPr>
          <p:cNvSpPr txBox="1"/>
          <p:nvPr/>
        </p:nvSpPr>
        <p:spPr>
          <a:xfrm>
            <a:off x="949270" y="3785458"/>
            <a:ext cx="1313481"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5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B17B26B-E4E8-4D13-A0E2-42AB07FF760F}"/>
              </a:ext>
            </a:extLst>
          </p:cNvPr>
          <p:cNvSpPr>
            <a:spLocks noChangeArrowheads="1"/>
          </p:cNvSpPr>
          <p:nvPr/>
        </p:nvSpPr>
        <p:spPr bwMode="auto">
          <a:xfrm>
            <a:off x="569030" y="1418054"/>
            <a:ext cx="10992706" cy="4254326"/>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E70F4C06-6B9B-4D8A-B9F7-BFFBFE1C94BC}"/>
              </a:ext>
            </a:extLst>
          </p:cNvPr>
          <p:cNvSpPr txBox="1"/>
          <p:nvPr/>
        </p:nvSpPr>
        <p:spPr>
          <a:xfrm>
            <a:off x="661640" y="1775886"/>
            <a:ext cx="10807485" cy="3538661"/>
          </a:xfrm>
          <a:prstGeom prst="rect">
            <a:avLst/>
          </a:prstGeom>
          <a:noFill/>
        </p:spPr>
        <p:txBody>
          <a:bodyPr wrap="square">
            <a:spAutoFit/>
          </a:bodyPr>
          <a:lstStyle/>
          <a:p>
            <a:pPr algn="just">
              <a:lnSpc>
                <a:spcPct val="115000"/>
              </a:lnSpc>
              <a:spcAft>
                <a:spcPts val="1000"/>
              </a:spcAft>
            </a:pP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CC69969C-FDEB-450A-B0D9-C78A189449BD}"/>
              </a:ext>
            </a:extLst>
          </p:cNvPr>
          <p:cNvSpPr txBox="1"/>
          <p:nvPr/>
        </p:nvSpPr>
        <p:spPr>
          <a:xfrm>
            <a:off x="662017" y="4158733"/>
            <a:ext cx="1638945"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dirty="0">
              <a:solidFill>
                <a:srgbClr val="FF0000"/>
              </a:solidFill>
            </a:endParaRPr>
          </a:p>
        </p:txBody>
      </p:sp>
    </p:spTree>
    <p:extLst>
      <p:ext uri="{BB962C8B-B14F-4D97-AF65-F5344CB8AC3E}">
        <p14:creationId xmlns:p14="http://schemas.microsoft.com/office/powerpoint/2010/main" val="359493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418054"/>
            <a:ext cx="11054699" cy="3882366"/>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D884A75F-422C-45A7-8B77-1BBD9A812C94}"/>
              </a:ext>
            </a:extLst>
          </p:cNvPr>
          <p:cNvSpPr txBox="1"/>
          <p:nvPr/>
        </p:nvSpPr>
        <p:spPr>
          <a:xfrm>
            <a:off x="836263" y="1659669"/>
            <a:ext cx="10519474" cy="3538661"/>
          </a:xfrm>
          <a:prstGeom prst="rect">
            <a:avLst/>
          </a:prstGeom>
          <a:noFill/>
        </p:spPr>
        <p:txBody>
          <a:bodyPr wrap="square">
            <a:spAutoFit/>
          </a:bodyPr>
          <a:lstStyle/>
          <a:p>
            <a:pPr algn="just">
              <a:lnSpc>
                <a:spcPct val="115000"/>
              </a:lnSpc>
              <a:spcAft>
                <a:spcPts val="1000"/>
              </a:spcAft>
            </a:pP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5.</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họa</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hăng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siêng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73EFB9EF-D465-4223-8B2D-41B9F4DE93F9}"/>
              </a:ext>
            </a:extLst>
          </p:cNvPr>
          <p:cNvSpPr txBox="1"/>
          <p:nvPr/>
        </p:nvSpPr>
        <p:spPr>
          <a:xfrm rot="10800000" flipV="1">
            <a:off x="836263" y="2788926"/>
            <a:ext cx="1158498"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dirty="0">
              <a:solidFill>
                <a:srgbClr val="FF0000"/>
              </a:solidFill>
            </a:endParaRPr>
          </a:p>
        </p:txBody>
      </p:sp>
    </p:spTree>
    <p:extLst>
      <p:ext uri="{BB962C8B-B14F-4D97-AF65-F5344CB8AC3E}">
        <p14:creationId xmlns:p14="http://schemas.microsoft.com/office/powerpoint/2010/main" val="271027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569030" y="1131376"/>
            <a:ext cx="10992706" cy="4572000"/>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4E888054-6FBD-4E11-BB36-71D962064656}"/>
              </a:ext>
            </a:extLst>
          </p:cNvPr>
          <p:cNvSpPr txBox="1"/>
          <p:nvPr/>
        </p:nvSpPr>
        <p:spPr>
          <a:xfrm>
            <a:off x="677138" y="1659669"/>
            <a:ext cx="10776489" cy="3538661"/>
          </a:xfrm>
          <a:prstGeom prst="rect">
            <a:avLst/>
          </a:prstGeom>
          <a:noFill/>
        </p:spPr>
        <p:txBody>
          <a:bodyPr wrap="square">
            <a:spAutoFit/>
          </a:bodyPr>
          <a:lstStyle/>
          <a:p>
            <a:pPr algn="just">
              <a:lnSpc>
                <a:spcPct val="115000"/>
              </a:lnSpc>
              <a:spcAft>
                <a:spcPts val="1000"/>
              </a:spcAft>
            </a:pP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6.</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nhẹn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loắt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choắt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xắc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xinh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xinh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thoăn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thoắt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nghênh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nghênh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Ca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lô</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lệch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Mồm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huýt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vang.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cười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híp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mí</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bồ</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5F8891CE-5E3E-47BC-871C-C06A9900306C}"/>
              </a:ext>
            </a:extLst>
          </p:cNvPr>
          <p:cNvSpPr txBox="1"/>
          <p:nvPr/>
        </p:nvSpPr>
        <p:spPr>
          <a:xfrm>
            <a:off x="677515" y="3417376"/>
            <a:ext cx="1452965" cy="523220"/>
          </a:xfrm>
          <a:prstGeom prst="rect">
            <a:avLst/>
          </a:prstGeom>
          <a:noFill/>
        </p:spPr>
        <p:txBody>
          <a:bodyPr wrap="square">
            <a:spAutoFit/>
          </a:bodyPr>
          <a:lstStyle/>
          <a:p>
            <a:r>
              <a:rPr lang="en-US" sz="28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dirty="0">
              <a:solidFill>
                <a:srgbClr val="FF0000"/>
              </a:solidFill>
            </a:endParaRPr>
          </a:p>
        </p:txBody>
      </p:sp>
    </p:spTree>
    <p:extLst>
      <p:ext uri="{BB962C8B-B14F-4D97-AF65-F5344CB8AC3E}">
        <p14:creationId xmlns:p14="http://schemas.microsoft.com/office/powerpoint/2010/main" val="163581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387459" y="565688"/>
            <a:ext cx="11174278" cy="5943599"/>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9B60DD00-1572-4B16-A5E6-3BAE207CFBD7}"/>
              </a:ext>
            </a:extLst>
          </p:cNvPr>
          <p:cNvSpPr txBox="1"/>
          <p:nvPr/>
        </p:nvSpPr>
        <p:spPr>
          <a:xfrm>
            <a:off x="856281" y="754129"/>
            <a:ext cx="9837549" cy="5538183"/>
          </a:xfrm>
          <a:prstGeom prst="rect">
            <a:avLst/>
          </a:prstGeom>
          <a:noFill/>
        </p:spPr>
        <p:txBody>
          <a:bodyPr wrap="square">
            <a:spAutoFit/>
          </a:bodyPr>
          <a:lstStyle/>
          <a:p>
            <a:pPr algn="just">
              <a:lnSpc>
                <a:spcPct val="115000"/>
              </a:lnSpc>
              <a:spcAft>
                <a:spcPts val="1000"/>
              </a:spcAft>
            </a:pP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7</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bốn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 </a:t>
            </a:r>
            <a:r>
              <a:rPr lang="en-US" sz="2800" u="sng"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18EF79DE-8CA4-4A20-8AA5-41EB50B2A10C}"/>
              </a:ext>
            </a:extLst>
          </p:cNvPr>
          <p:cNvSpPr txBox="1"/>
          <p:nvPr/>
        </p:nvSpPr>
        <p:spPr>
          <a:xfrm>
            <a:off x="856281" y="5106564"/>
            <a:ext cx="1421969"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E720FF47-08A8-418A-9F3A-EB281D2EB536}"/>
              </a:ext>
            </a:extLst>
          </p:cNvPr>
          <p:cNvSpPr txBox="1"/>
          <p:nvPr/>
        </p:nvSpPr>
        <p:spPr>
          <a:xfrm>
            <a:off x="3262393" y="1492879"/>
            <a:ext cx="6152826" cy="2419380"/>
          </a:xfrm>
          <a:prstGeom prst="rect">
            <a:avLst/>
          </a:prstGeom>
          <a:noFill/>
        </p:spPr>
        <p:txBody>
          <a:bodyPr wrap="square">
            <a:spAutoFit/>
          </a:bodyPr>
          <a:lstStyle/>
          <a:p>
            <a:pPr indent="914400" algn="just">
              <a:lnSpc>
                <a:spcPct val="115000"/>
              </a:lnSpc>
              <a:spcAft>
                <a:spcPts val="100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lô</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lệch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914400" algn="just">
              <a:lnSpc>
                <a:spcPct val="115000"/>
              </a:lnSpc>
              <a:spcAft>
                <a:spcPts val="1000"/>
              </a:spcAft>
            </a:pP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Mồm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huýt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vang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914400" algn="just">
              <a:lnSpc>
                <a:spcPct val="115000"/>
              </a:lnSpc>
              <a:spcAft>
                <a:spcPts val="1000"/>
              </a:spcAft>
            </a:pP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chích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914400" algn="just">
              <a:lnSpc>
                <a:spcPct val="115000"/>
              </a:lnSpc>
              <a:spcAft>
                <a:spcPts val="1000"/>
              </a:spcAft>
            </a:pP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Nhảy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16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animEffect transition="in" filter="barn(inVertical)">
                                      <p:cBhvr>
                                        <p:cTn id="20" dur="500"/>
                                        <p:tgtEl>
                                          <p:spTgt spid="5">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barn(inVertical)">
                                      <p:cBhvr>
                                        <p:cTn id="25" dur="500"/>
                                        <p:tgtEl>
                                          <p:spTgt spid="5">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barn(inVertical)">
                                      <p:cBhvr>
                                        <p:cTn id="30" dur="500"/>
                                        <p:tgtEl>
                                          <p:spTgt spid="5">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barn(inVertical)">
                                      <p:cBhvr>
                                        <p:cTn id="35" dur="500"/>
                                        <p:tgtEl>
                                          <p:spTgt spid="5">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9"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7E55300D-1F5C-49B5-920E-3723609A532A}"/>
              </a:ext>
            </a:extLst>
          </p:cNvPr>
          <p:cNvSpPr>
            <a:spLocks noChangeArrowheads="1"/>
          </p:cNvSpPr>
          <p:nvPr/>
        </p:nvSpPr>
        <p:spPr bwMode="auto">
          <a:xfrm>
            <a:off x="490780" y="991891"/>
            <a:ext cx="11210440" cy="4974955"/>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A94D98BB-3AF7-4C63-AFA9-A279B4A1C4FD}"/>
              </a:ext>
            </a:extLst>
          </p:cNvPr>
          <p:cNvSpPr txBox="1"/>
          <p:nvPr/>
        </p:nvSpPr>
        <p:spPr>
          <a:xfrm>
            <a:off x="857040" y="1085331"/>
            <a:ext cx="10844180" cy="4405821"/>
          </a:xfrm>
          <a:prstGeom prst="rect">
            <a:avLst/>
          </a:prstGeom>
          <a:noFill/>
        </p:spPr>
        <p:txBody>
          <a:bodyPr wrap="square">
            <a:spAutoFit/>
          </a:bodyPr>
          <a:lstStyle/>
          <a:p>
            <a:pPr algn="just">
              <a:lnSpc>
                <a:spcPct val="150000"/>
              </a:lnSpc>
              <a:spcAft>
                <a:spcPts val="1000"/>
              </a:spcAft>
            </a:pP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8</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giống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Lê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Võ</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Kim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29F330D6-82F6-4477-8B6E-FF63AB6796D5}"/>
              </a:ext>
            </a:extLst>
          </p:cNvPr>
          <p:cNvSpPr txBox="1"/>
          <p:nvPr/>
        </p:nvSpPr>
        <p:spPr>
          <a:xfrm>
            <a:off x="857040" y="4791598"/>
            <a:ext cx="1112003" cy="661207"/>
          </a:xfrm>
          <a:prstGeom prst="rect">
            <a:avLst/>
          </a:prstGeom>
          <a:noFill/>
        </p:spPr>
        <p:txBody>
          <a:bodyPr wrap="square">
            <a:spAutoFit/>
          </a:bodyPr>
          <a:lstStyle/>
          <a:p>
            <a:pPr>
              <a:lnSpc>
                <a:spcPct val="150000"/>
              </a:lnSpc>
            </a:pP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091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301858"/>
            <a:ext cx="11116692" cy="4308528"/>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C3C6A1FD-0029-458A-A35D-5C358D6145F3}"/>
              </a:ext>
            </a:extLst>
          </p:cNvPr>
          <p:cNvSpPr txBox="1"/>
          <p:nvPr/>
        </p:nvSpPr>
        <p:spPr>
          <a:xfrm>
            <a:off x="732296" y="1659669"/>
            <a:ext cx="10844938" cy="3538661"/>
          </a:xfrm>
          <a:prstGeom prst="rect">
            <a:avLst/>
          </a:prstGeom>
          <a:noFill/>
        </p:spPr>
        <p:txBody>
          <a:bodyPr wrap="square">
            <a:spAutoFit/>
          </a:bodyPr>
          <a:lstStyle/>
          <a:p>
            <a:pPr algn="just">
              <a:lnSpc>
                <a:spcPct val="115000"/>
              </a:lnSpc>
              <a:spcAft>
                <a:spcPts val="1000"/>
              </a:spcAft>
            </a:pP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9.</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gan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Thượng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khẩn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Sợ</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nghèo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Bỏ</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trận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vèo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vèo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nằm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Tay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nắm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chặt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8C4B91FF-571C-4427-B69D-9FE688F8A5CB}"/>
              </a:ext>
            </a:extLst>
          </p:cNvPr>
          <p:cNvSpPr txBox="1"/>
          <p:nvPr/>
        </p:nvSpPr>
        <p:spPr>
          <a:xfrm>
            <a:off x="732294" y="4039260"/>
            <a:ext cx="1809426" cy="523220"/>
          </a:xfrm>
          <a:prstGeom prst="rect">
            <a:avLst/>
          </a:prstGeom>
          <a:noFill/>
        </p:spPr>
        <p:txBody>
          <a:bodyPr wrap="square">
            <a:spAutoFit/>
          </a:bodyPr>
          <a:lstStyle/>
          <a:p>
            <a:r>
              <a:rPr lang="en-US" sz="28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dirty="0">
              <a:solidFill>
                <a:srgbClr val="FF0000"/>
              </a:solidFill>
            </a:endParaRPr>
          </a:p>
        </p:txBody>
      </p:sp>
    </p:spTree>
    <p:extLst>
      <p:ext uri="{BB962C8B-B14F-4D97-AF65-F5344CB8AC3E}">
        <p14:creationId xmlns:p14="http://schemas.microsoft.com/office/powerpoint/2010/main" val="22021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064C14D9-54C1-4BD1-87BB-926CC688574A}"/>
              </a:ext>
            </a:extLst>
          </p:cNvPr>
          <p:cNvSpPr>
            <a:spLocks noChangeArrowheads="1"/>
          </p:cNvSpPr>
          <p:nvPr/>
        </p:nvSpPr>
        <p:spPr bwMode="auto">
          <a:xfrm>
            <a:off x="3057041" y="419806"/>
            <a:ext cx="6582905" cy="706054"/>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569030" y="1379349"/>
            <a:ext cx="11333668" cy="5269424"/>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98439C3A-683B-457F-A077-34FAF18C9C05}"/>
              </a:ext>
            </a:extLst>
          </p:cNvPr>
          <p:cNvSpPr txBox="1"/>
          <p:nvPr/>
        </p:nvSpPr>
        <p:spPr>
          <a:xfrm>
            <a:off x="3444499" y="497028"/>
            <a:ext cx="6195447" cy="548099"/>
          </a:xfrm>
          <a:prstGeom prst="rect">
            <a:avLst/>
          </a:prstGeom>
          <a:noFill/>
        </p:spPr>
        <p:txBody>
          <a:bodyPr wrap="square">
            <a:spAutoFit/>
          </a:bodyPr>
          <a:lstStyle/>
          <a:p>
            <a:pPr marR="30480" algn="just">
              <a:lnSpc>
                <a:spcPct val="115000"/>
              </a:lnSpc>
              <a:spcAft>
                <a:spcPts val="12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DẠNG 2: LUYỆN TẬP ĐỌC HIỂU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C737EF82-E971-457C-B850-EDE26F865AFD}"/>
              </a:ext>
            </a:extLst>
          </p:cNvPr>
          <p:cNvSpPr txBox="1"/>
          <p:nvPr/>
        </p:nvSpPr>
        <p:spPr>
          <a:xfrm>
            <a:off x="3643585" y="2103031"/>
            <a:ext cx="4582332" cy="3282181"/>
          </a:xfrm>
          <a:prstGeom prst="rect">
            <a:avLst/>
          </a:prstGeom>
          <a:noFill/>
        </p:spPr>
        <p:txBody>
          <a:bodyPr wrap="square">
            <a:spAutoFit/>
          </a:bodyPr>
          <a:lstStyle/>
          <a:p>
            <a:pPr marL="1028700">
              <a:lnSpc>
                <a:spcPct val="115000"/>
              </a:lnSpc>
              <a:spcAft>
                <a:spcPts val="1000"/>
              </a:spcAft>
            </a:pP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Huế</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đổ</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máu</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cờ</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Bè</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028700">
              <a:lnSpc>
                <a:spcPct val="115000"/>
              </a:lnSpc>
              <a:spcAft>
                <a:spcPts val="10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028700">
              <a:lnSpc>
                <a:spcPct val="115000"/>
              </a:lnSpc>
              <a:spcAft>
                <a:spcPts val="1000"/>
              </a:spcAft>
            </a:pP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24222D31-9035-4D38-82E1-86232A35C9D5}"/>
              </a:ext>
            </a:extLst>
          </p:cNvPr>
          <p:cNvSpPr txBox="1"/>
          <p:nvPr/>
        </p:nvSpPr>
        <p:spPr>
          <a:xfrm>
            <a:off x="3643585" y="4347480"/>
            <a:ext cx="6114080" cy="2042995"/>
          </a:xfrm>
          <a:prstGeom prst="rect">
            <a:avLst/>
          </a:prstGeom>
          <a:noFill/>
        </p:spPr>
        <p:txBody>
          <a:bodyPr wrap="square">
            <a:spAutoFit/>
          </a:bodyPr>
          <a:lstStyle/>
          <a:p>
            <a:pPr marL="1028700">
              <a:lnSpc>
                <a:spcPct val="115000"/>
              </a:lnSpc>
              <a:spcAft>
                <a:spcPts val="1000"/>
              </a:spcAft>
            </a:pP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loắt</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choắt</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xắc</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xinh</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xinh</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thoăn</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thoắt</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nghênh</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nghênh</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AF6E1B5B-548F-4C2E-8806-C137868A9A3B}"/>
              </a:ext>
            </a:extLst>
          </p:cNvPr>
          <p:cNvSpPr txBox="1"/>
          <p:nvPr/>
        </p:nvSpPr>
        <p:spPr>
          <a:xfrm>
            <a:off x="1221975" y="1489022"/>
            <a:ext cx="8535690" cy="548099"/>
          </a:xfrm>
          <a:prstGeom prst="rect">
            <a:avLst/>
          </a:prstGeom>
          <a:noFill/>
        </p:spPr>
        <p:txBody>
          <a:bodyPr wrap="square">
            <a:spAutoFit/>
          </a:bodyPr>
          <a:lstStyle/>
          <a:p>
            <a:pPr marL="457200">
              <a:lnSpc>
                <a:spcPct val="115000"/>
              </a:lnSpc>
              <a:spcAft>
                <a:spcPts val="1000"/>
              </a:spcAft>
              <a:tabLst>
                <a:tab pos="628650" algn="l"/>
              </a:tabLs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01: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885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9"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343924" y="1651733"/>
            <a:ext cx="2817731" cy="644985"/>
          </a:xfrm>
          <a:prstGeom prst="roundRect">
            <a:avLst>
              <a:gd name="adj" fmla="val 16667"/>
            </a:avLst>
          </a:prstGeom>
          <a:solidFill>
            <a:schemeClr val="accent6">
              <a:lumMod val="60000"/>
              <a:lumOff val="40000"/>
            </a:schemeClr>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xmlns="" id="{BE09EDBF-AAC8-4A9A-AE44-85EC6A3BA8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1655" y="114048"/>
            <a:ext cx="7237708" cy="1310331"/>
          </a:xfrm>
          <a:prstGeom prst="rect">
            <a:avLst/>
          </a:prstGeom>
        </p:spPr>
      </p:pic>
      <p:sp>
        <p:nvSpPr>
          <p:cNvPr id="5" name="TextBox 4">
            <a:extLst>
              <a:ext uri="{FF2B5EF4-FFF2-40B4-BE49-F238E27FC236}">
                <a16:creationId xmlns:a16="http://schemas.microsoft.com/office/drawing/2014/main" xmlns="" id="{69FA2B16-B25D-44D6-A81B-21695F2907BC}"/>
              </a:ext>
            </a:extLst>
          </p:cNvPr>
          <p:cNvSpPr txBox="1"/>
          <p:nvPr/>
        </p:nvSpPr>
        <p:spPr>
          <a:xfrm>
            <a:off x="3386661" y="226500"/>
            <a:ext cx="6787696" cy="1085425"/>
          </a:xfrm>
          <a:prstGeom prst="rect">
            <a:avLst/>
          </a:prstGeom>
          <a:noFill/>
        </p:spPr>
        <p:txBody>
          <a:bodyPr wrap="square">
            <a:spAutoFit/>
          </a:bodyPr>
          <a:lstStyle/>
          <a:p>
            <a:pPr algn="ctr">
              <a:lnSpc>
                <a:spcPct val="115000"/>
              </a:lnSpc>
              <a:spcAft>
                <a:spcPts val="1000"/>
              </a:spcAft>
              <a:tabLst>
                <a:tab pos="400050" algn="l"/>
              </a:tabLs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ÔN TẬP: ĐÊM NAY BÁC KHÔNG NGỦ</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en-US" sz="2400" b="1" dirty="0">
                <a:solidFill>
                  <a:srgbClr val="FF0000"/>
                </a:solidFill>
                <a:effectLst/>
                <a:latin typeface="Times New Roman" panose="02020603050405020304" pitchFamily="18" charset="0"/>
                <a:ea typeface="Times New Roman" panose="02020603050405020304" pitchFamily="18" charset="0"/>
              </a:rPr>
              <a:t>(MINH HUỆ)</a:t>
            </a:r>
            <a:endParaRPr lang="en-US" sz="2400" dirty="0"/>
          </a:p>
        </p:txBody>
      </p:sp>
      <p:sp>
        <p:nvSpPr>
          <p:cNvPr id="9" name="TextBox 8">
            <a:extLst>
              <a:ext uri="{FF2B5EF4-FFF2-40B4-BE49-F238E27FC236}">
                <a16:creationId xmlns:a16="http://schemas.microsoft.com/office/drawing/2014/main" xmlns="" id="{658181B5-8AB4-4667-B076-2C6AD2A6DC2E}"/>
              </a:ext>
            </a:extLst>
          </p:cNvPr>
          <p:cNvSpPr txBox="1"/>
          <p:nvPr/>
        </p:nvSpPr>
        <p:spPr>
          <a:xfrm>
            <a:off x="596687" y="1733542"/>
            <a:ext cx="6183822" cy="490199"/>
          </a:xfrm>
          <a:prstGeom prst="rect">
            <a:avLst/>
          </a:prstGeom>
          <a:noFill/>
        </p:spPr>
        <p:txBody>
          <a:bodyPr wrap="square">
            <a:spAutoFit/>
          </a:bodyPr>
          <a:lstStyle/>
          <a:p>
            <a:pPr marL="342900" lvl="0" indent="-342900">
              <a:lnSpc>
                <a:spcPct val="115000"/>
              </a:lnSpc>
              <a:spcAft>
                <a:spcPts val="1000"/>
              </a:spcAft>
              <a:buClr>
                <a:srgbClr val="FF0000"/>
              </a:buClr>
              <a:buFont typeface="+mj-lt"/>
              <a:buAutoNum type="romanUcPeriod"/>
              <a:tabLst>
                <a:tab pos="400050" algn="l"/>
              </a:tabLs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TÁC GIẢ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ounded Rectangle 10">
            <a:extLst>
              <a:ext uri="{FF2B5EF4-FFF2-40B4-BE49-F238E27FC236}">
                <a16:creationId xmlns:a16="http://schemas.microsoft.com/office/drawing/2014/main" xmlns="" id="{16530B90-CD19-4E12-8210-2CFAA27EA7D0}"/>
              </a:ext>
            </a:extLst>
          </p:cNvPr>
          <p:cNvSpPr>
            <a:spLocks noChangeArrowheads="1"/>
          </p:cNvSpPr>
          <p:nvPr/>
        </p:nvSpPr>
        <p:spPr bwMode="auto">
          <a:xfrm>
            <a:off x="3704096" y="2223740"/>
            <a:ext cx="8307090" cy="4472777"/>
          </a:xfrm>
          <a:prstGeom prst="roundRect">
            <a:avLst>
              <a:gd name="adj" fmla="val 16667"/>
            </a:avLst>
          </a:prstGeom>
          <a:solidFill>
            <a:schemeClr val="accent6">
              <a:lumMod val="60000"/>
              <a:lumOff val="40000"/>
            </a:schemeClr>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12" name="Picture 11">
            <a:extLst>
              <a:ext uri="{FF2B5EF4-FFF2-40B4-BE49-F238E27FC236}">
                <a16:creationId xmlns:a16="http://schemas.microsoft.com/office/drawing/2014/main" xmlns="" id="{5CD6CC8F-7250-43E4-BF98-277F5BF8CD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44094" y="2997092"/>
            <a:ext cx="4110644" cy="3100854"/>
          </a:xfrm>
          <a:prstGeom prst="rect">
            <a:avLst/>
          </a:prstGeom>
        </p:spPr>
      </p:pic>
      <p:pic>
        <p:nvPicPr>
          <p:cNvPr id="13" name="Picture 12">
            <a:extLst>
              <a:ext uri="{FF2B5EF4-FFF2-40B4-BE49-F238E27FC236}">
                <a16:creationId xmlns:a16="http://schemas.microsoft.com/office/drawing/2014/main" xmlns="" id="{06999EBF-04A5-4CCB-A8AE-6C6A93A42FFA}"/>
              </a:ext>
            </a:extLst>
          </p:cNvPr>
          <p:cNvPicPr>
            <a:picLocks noChangeAspect="1"/>
          </p:cNvPicPr>
          <p:nvPr/>
        </p:nvPicPr>
        <p:blipFill>
          <a:blip r:embed="rId5"/>
          <a:stretch>
            <a:fillRect/>
          </a:stretch>
        </p:blipFill>
        <p:spPr>
          <a:xfrm>
            <a:off x="267328" y="2636877"/>
            <a:ext cx="2687797" cy="3835553"/>
          </a:xfrm>
          <a:prstGeom prst="rect">
            <a:avLst/>
          </a:prstGeom>
        </p:spPr>
      </p:pic>
      <p:sp>
        <p:nvSpPr>
          <p:cNvPr id="15" name="TextBox 14">
            <a:extLst>
              <a:ext uri="{FF2B5EF4-FFF2-40B4-BE49-F238E27FC236}">
                <a16:creationId xmlns:a16="http://schemas.microsoft.com/office/drawing/2014/main" xmlns="" id="{B049CB24-78FD-4A30-A648-69637E29D6AA}"/>
              </a:ext>
            </a:extLst>
          </p:cNvPr>
          <p:cNvSpPr txBox="1"/>
          <p:nvPr/>
        </p:nvSpPr>
        <p:spPr>
          <a:xfrm>
            <a:off x="3874576" y="2423745"/>
            <a:ext cx="7973499" cy="4272773"/>
          </a:xfrm>
          <a:prstGeom prst="rect">
            <a:avLst/>
          </a:prstGeom>
          <a:noFill/>
        </p:spPr>
        <p:txBody>
          <a:bodyPr wrap="square">
            <a:spAutoFit/>
          </a:bodyPr>
          <a:lstStyle/>
          <a:p>
            <a:pPr algn="just">
              <a:lnSpc>
                <a:spcPct val="115000"/>
              </a:lnSpc>
              <a:spcAft>
                <a:spcPts val="1000"/>
              </a:spcAft>
              <a:tabLst>
                <a:tab pos="1386840" algn="l"/>
              </a:tabLst>
            </a:pP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Minh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Huệ</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(3/10/1927 - 11/10/2003),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Nam.</a:t>
            </a:r>
            <a:endParaRPr lang="en-US"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tabLst>
                <a:tab pos="1386840" algn="l"/>
              </a:tabLst>
            </a:pP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Bến</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phường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Quang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tooltip="Vinh">
                  <a:extLst>
                    <a:ext uri="{A12FA001-AC4F-418D-AE19-62706E023703}">
                      <ahyp:hlinkClr xmlns:ahyp="http://schemas.microsoft.com/office/drawing/2018/hyperlinkcolor" xmlns="" val="tx"/>
                    </a:ext>
                  </a:extLst>
                </a:hlinkClick>
              </a:rPr>
              <a:t>Vinh</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tỉnh</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xmlns="" val="tx"/>
                    </a:ext>
                  </a:extLst>
                </a:hlinkClick>
              </a:rPr>
              <a:t>Nghệ</a:t>
            </a:r>
            <a:r>
              <a:rPr lang="en-US" sz="2400"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xmlns="" val="tx"/>
                    </a:ext>
                  </a:extLst>
                </a:hlinkClick>
              </a:rPr>
              <a:t> An</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Tx/>
              <a:buChar char="-"/>
              <a:tabLst>
                <a:tab pos="1386840" algn="l"/>
              </a:tabLst>
            </a:pP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tooltip="Việt Minh">
                  <a:extLst>
                    <a:ext uri="{A12FA001-AC4F-418D-AE19-62706E023703}">
                      <ahyp:hlinkClr xmlns:ahyp="http://schemas.microsoft.com/office/drawing/2018/hyperlinkcolor" xmlns="" val="tx"/>
                    </a:ext>
                  </a:extLst>
                </a:hlinkClick>
              </a:rPr>
              <a:t>Việt</a:t>
            </a:r>
            <a:r>
              <a:rPr lang="en-US" sz="2400"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tooltip="Việt Minh">
                  <a:extLst>
                    <a:ext uri="{A12FA001-AC4F-418D-AE19-62706E023703}">
                      <ahyp:hlinkClr xmlns:ahyp="http://schemas.microsoft.com/office/drawing/2018/hyperlinkcolor" xmlns="" val="tx"/>
                    </a:ext>
                  </a:extLst>
                </a:hlinkClick>
              </a:rPr>
              <a:t> Minh</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1945;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1951,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24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Tx/>
              <a:buChar char="-"/>
              <a:tabLst>
                <a:tab pos="1386840" algn="l"/>
              </a:tabLst>
            </a:pP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Huệ</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tặng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thưởng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(1985);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(1959);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hào</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(1970).</a:t>
            </a:r>
            <a:endParaRPr lang="en-US"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874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barn(inVertical)">
                                      <p:cBhvr>
                                        <p:cTn id="36" dur="500"/>
                                        <p:tgtEl>
                                          <p:spTgt spid="1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5">
                                            <p:txEl>
                                              <p:pRg st="1" end="1"/>
                                            </p:txEl>
                                          </p:spTgt>
                                        </p:tgtEl>
                                        <p:attrNameLst>
                                          <p:attrName>style.visibility</p:attrName>
                                        </p:attrNameLst>
                                      </p:cBhvr>
                                      <p:to>
                                        <p:strVal val="visible"/>
                                      </p:to>
                                    </p:set>
                                    <p:animEffect transition="in" filter="barn(inVertical)">
                                      <p:cBhvr>
                                        <p:cTn id="41" dur="500"/>
                                        <p:tgtEl>
                                          <p:spTgt spid="15">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5">
                                            <p:txEl>
                                              <p:pRg st="2" end="2"/>
                                            </p:txEl>
                                          </p:spTgt>
                                        </p:tgtEl>
                                        <p:attrNameLst>
                                          <p:attrName>style.visibility</p:attrName>
                                        </p:attrNameLst>
                                      </p:cBhvr>
                                      <p:to>
                                        <p:strVal val="visible"/>
                                      </p:to>
                                    </p:set>
                                    <p:animEffect transition="in" filter="barn(inVertical)">
                                      <p:cBhvr>
                                        <p:cTn id="46" dur="500"/>
                                        <p:tgtEl>
                                          <p:spTgt spid="15">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5">
                                            <p:txEl>
                                              <p:pRg st="3" end="3"/>
                                            </p:txEl>
                                          </p:spTgt>
                                        </p:tgtEl>
                                        <p:attrNameLst>
                                          <p:attrName>style.visibility</p:attrName>
                                        </p:attrNameLst>
                                      </p:cBhvr>
                                      <p:to>
                                        <p:strVal val="visible"/>
                                      </p:to>
                                    </p:set>
                                    <p:animEffect transition="in" filter="barn(inVertical)">
                                      <p:cBhvr>
                                        <p:cTn id="51"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9" grpId="0"/>
      <p:bldP spid="10"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1348353" y="1549831"/>
            <a:ext cx="9205993" cy="3983064"/>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xmlns="" id="{E47438B8-55D3-4449-9F1A-BFADD96E43AE}"/>
              </a:ext>
            </a:extLst>
          </p:cNvPr>
          <p:cNvSpPr txBox="1"/>
          <p:nvPr/>
        </p:nvSpPr>
        <p:spPr>
          <a:xfrm>
            <a:off x="4210106" y="1988414"/>
            <a:ext cx="4437948" cy="1815882"/>
          </a:xfrm>
          <a:prstGeom prst="rect">
            <a:avLst/>
          </a:prstGeom>
          <a:noFill/>
        </p:spPr>
        <p:txBody>
          <a:bodyPr wrap="square">
            <a:spAutoFit/>
          </a:bodyPr>
          <a:lstStyle/>
          <a:p>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lô</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lệnh</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Mồm</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huýt</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sáo</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vang</a:t>
            </a:r>
            <a:b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chích</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Nhảy</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8005D383-41EF-4806-B77B-F05372AFF68B}"/>
              </a:ext>
            </a:extLst>
          </p:cNvPr>
          <p:cNvSpPr txBox="1"/>
          <p:nvPr/>
        </p:nvSpPr>
        <p:spPr>
          <a:xfrm>
            <a:off x="4179376" y="4337731"/>
            <a:ext cx="5672380" cy="523220"/>
          </a:xfrm>
          <a:prstGeom prst="rect">
            <a:avLst/>
          </a:prstGeom>
          <a:noFill/>
        </p:spPr>
        <p:txBody>
          <a:bodyPr wrap="square">
            <a:spAutoFit/>
          </a:bodyPr>
          <a:lstStyle/>
          <a:p>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658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7E55300D-1F5C-49B5-920E-3723609A532A}"/>
              </a:ext>
            </a:extLst>
          </p:cNvPr>
          <p:cNvSpPr>
            <a:spLocks noChangeArrowheads="1"/>
          </p:cNvSpPr>
          <p:nvPr/>
        </p:nvSpPr>
        <p:spPr bwMode="auto">
          <a:xfrm>
            <a:off x="569030" y="1208869"/>
            <a:ext cx="11209682" cy="4819972"/>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B1525E4C-5E0C-4984-A157-0D12A13EC49F}"/>
              </a:ext>
            </a:extLst>
          </p:cNvPr>
          <p:cNvSpPr txBox="1"/>
          <p:nvPr/>
        </p:nvSpPr>
        <p:spPr>
          <a:xfrm>
            <a:off x="821523" y="1473167"/>
            <a:ext cx="10704695" cy="4225580"/>
          </a:xfrm>
          <a:prstGeom prst="rect">
            <a:avLst/>
          </a:prstGeom>
          <a:noFill/>
        </p:spPr>
        <p:txBody>
          <a:bodyPr wrap="square">
            <a:spAutoFit/>
          </a:bodyPr>
          <a:lstStyle/>
          <a:p>
            <a:pPr>
              <a:lnSpc>
                <a:spcPct val="115000"/>
              </a:lnSpc>
              <a:spcAft>
                <a:spcPts val="100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ngắt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nhịp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2b</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(GV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gương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407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barn(inVertical)">
                                      <p:cBhvr>
                                        <p:cTn id="4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99FFF514-6F6A-4636-A702-FD21026C2197}"/>
              </a:ext>
            </a:extLst>
          </p:cNvPr>
          <p:cNvSpPr>
            <a:spLocks noChangeArrowheads="1"/>
          </p:cNvSpPr>
          <p:nvPr/>
        </p:nvSpPr>
        <p:spPr bwMode="auto">
          <a:xfrm>
            <a:off x="4591065" y="497028"/>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B5E19E4C-0613-41DD-853C-9105F3BEAA46}"/>
              </a:ext>
            </a:extLst>
          </p:cNvPr>
          <p:cNvSpPr>
            <a:spLocks noChangeArrowheads="1"/>
          </p:cNvSpPr>
          <p:nvPr/>
        </p:nvSpPr>
        <p:spPr bwMode="auto">
          <a:xfrm>
            <a:off x="569030" y="1759527"/>
            <a:ext cx="10985661" cy="3962399"/>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5BD9DB27-A956-4AE3-BEF6-2746E165D100}"/>
              </a:ext>
            </a:extLst>
          </p:cNvPr>
          <p:cNvSpPr txBox="1"/>
          <p:nvPr/>
        </p:nvSpPr>
        <p:spPr>
          <a:xfrm>
            <a:off x="4779818" y="532972"/>
            <a:ext cx="2964874" cy="556434"/>
          </a:xfrm>
          <a:prstGeom prst="rect">
            <a:avLst/>
          </a:prstGeom>
          <a:noFill/>
        </p:spPr>
        <p:txBody>
          <a:bodyPr wrap="square">
            <a:spAutoFit/>
          </a:bodyPr>
          <a:lstStyle/>
          <a:p>
            <a:pPr algn="ctr">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EF2AE587-B8AC-4D8B-BF0D-43C2D01FC81A}"/>
              </a:ext>
            </a:extLst>
          </p:cNvPr>
          <p:cNvSpPr txBox="1"/>
          <p:nvPr/>
        </p:nvSpPr>
        <p:spPr>
          <a:xfrm>
            <a:off x="758536" y="1936937"/>
            <a:ext cx="10674927" cy="3503010"/>
          </a:xfrm>
          <a:prstGeom prst="rect">
            <a:avLst/>
          </a:prstGeom>
          <a:noFill/>
        </p:spPr>
        <p:txBody>
          <a:bodyPr wrap="square">
            <a:spAutoFit/>
          </a:bodyPr>
          <a:lstStyle/>
          <a:p>
            <a:pPr>
              <a:lnSpc>
                <a:spcPct val="150000"/>
              </a:lnSpc>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ngắt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nhịp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cờ</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cháu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Bè</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62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arn(inVertical)">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barn(inVertical)">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barn(inVertical)">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barn(inVertical)">
                                      <p:cBhvr>
                                        <p:cTn id="38"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5502278A-5AA4-4FA2-8B38-8AC49B15DAC7}"/>
              </a:ext>
            </a:extLst>
          </p:cNvPr>
          <p:cNvSpPr>
            <a:spLocks noChangeArrowheads="1"/>
          </p:cNvSpPr>
          <p:nvPr/>
        </p:nvSpPr>
        <p:spPr bwMode="auto">
          <a:xfrm>
            <a:off x="569030" y="1193369"/>
            <a:ext cx="11147689" cy="4664989"/>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6A6CA19B-1547-4411-92C6-63C881888CEF}"/>
              </a:ext>
            </a:extLst>
          </p:cNvPr>
          <p:cNvSpPr txBox="1"/>
          <p:nvPr/>
        </p:nvSpPr>
        <p:spPr>
          <a:xfrm>
            <a:off x="809786" y="1673144"/>
            <a:ext cx="10658959" cy="4529702"/>
          </a:xfrm>
          <a:prstGeom prst="rect">
            <a:avLst/>
          </a:prstGeom>
          <a:noFill/>
        </p:spPr>
        <p:txBody>
          <a:bodyPr wrap="square">
            <a:spAutoFit/>
          </a:bodyPr>
          <a:lstStyle/>
          <a:p>
            <a:pPr algn="just">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loắt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choắt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xinh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xinh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thoăn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thoắt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nghênh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nghênh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Arial" panose="020B0604020202020204" pitchFamily="34" charset="0"/>
              <a:buChar char="-"/>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mê</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018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E618D00-0153-4F1E-A98F-9FC179148E02}"/>
              </a:ext>
            </a:extLst>
          </p:cNvPr>
          <p:cNvSpPr>
            <a:spLocks noChangeArrowheads="1"/>
          </p:cNvSpPr>
          <p:nvPr/>
        </p:nvSpPr>
        <p:spPr bwMode="auto">
          <a:xfrm>
            <a:off x="351296" y="991893"/>
            <a:ext cx="11380922" cy="5160934"/>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365CE653-C24A-42FA-A794-9FBB9218B1A9}"/>
              </a:ext>
            </a:extLst>
          </p:cNvPr>
          <p:cNvSpPr txBox="1"/>
          <p:nvPr/>
        </p:nvSpPr>
        <p:spPr>
          <a:xfrm>
            <a:off x="459782" y="1307509"/>
            <a:ext cx="11380923" cy="4529702"/>
          </a:xfrm>
          <a:prstGeom prst="rect">
            <a:avLst/>
          </a:prstGeom>
          <a:noFill/>
        </p:spPr>
        <p:txBody>
          <a:bodyPr wrap="square">
            <a:spAutoFit/>
          </a:bodyPr>
          <a:lstStyle/>
          <a:p>
            <a:pPr algn="just">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2b:</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mồm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huýt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vang-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vang,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nhẹn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981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043BEF8-2AD7-4E06-85EC-AAEBEF6C1984}"/>
              </a:ext>
            </a:extLst>
          </p:cNvPr>
          <p:cNvSpPr>
            <a:spLocks noChangeArrowheads="1"/>
          </p:cNvSpPr>
          <p:nvPr/>
        </p:nvSpPr>
        <p:spPr bwMode="auto">
          <a:xfrm>
            <a:off x="542441" y="836908"/>
            <a:ext cx="10910806" cy="525392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E6EE27B7-3CA8-4806-8B0D-B0C49021626E}"/>
              </a:ext>
            </a:extLst>
          </p:cNvPr>
          <p:cNvSpPr txBox="1"/>
          <p:nvPr/>
        </p:nvSpPr>
        <p:spPr>
          <a:xfrm>
            <a:off x="808495" y="960895"/>
            <a:ext cx="10575010" cy="5392502"/>
          </a:xfrm>
          <a:prstGeom prst="rect">
            <a:avLst/>
          </a:prstGeom>
          <a:noFill/>
        </p:spPr>
        <p:txBody>
          <a:bodyPr wrap="square">
            <a:spAutoFit/>
          </a:bodyPr>
          <a:lstStyle/>
          <a:p>
            <a:pPr algn="just">
              <a:lnSpc>
                <a:spcPct val="115000"/>
              </a:lnSpc>
              <a:spcAft>
                <a:spcPts val="100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2c: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HS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Arial" panose="020B0604020202020204" pitchFamily="34" charset="0"/>
              <a:buChar char="-"/>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Đổ</a:t>
            </a:r>
            <a:r>
              <a:rPr lang="en-US" sz="28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máu</a:t>
            </a:r>
            <a:r>
              <a:rPr lang="en-US" sz="28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mát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ám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ra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mát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2a, 2b)</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843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barn(inVertical)">
                                      <p:cBhvr>
                                        <p:cTn id="4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B17B26B-E4E8-4D13-A0E2-42AB07FF760F}"/>
              </a:ext>
            </a:extLst>
          </p:cNvPr>
          <p:cNvSpPr>
            <a:spLocks noChangeArrowheads="1"/>
          </p:cNvSpPr>
          <p:nvPr/>
        </p:nvSpPr>
        <p:spPr bwMode="auto">
          <a:xfrm>
            <a:off x="449451" y="712923"/>
            <a:ext cx="11329261" cy="5439904"/>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79BBCF5-4A15-4D24-81D6-0B0AC9C95FE5}"/>
              </a:ext>
            </a:extLst>
          </p:cNvPr>
          <p:cNvSpPr txBox="1"/>
          <p:nvPr/>
        </p:nvSpPr>
        <p:spPr>
          <a:xfrm>
            <a:off x="836642" y="999641"/>
            <a:ext cx="10674457" cy="4948278"/>
          </a:xfrm>
          <a:prstGeom prst="rect">
            <a:avLst/>
          </a:prstGeom>
          <a:noFill/>
        </p:spPr>
        <p:txBody>
          <a:bodyPr wrap="square">
            <a:spAutoFit/>
          </a:bodyPr>
          <a:lstStyle/>
          <a:p>
            <a:pPr algn="just">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nhộn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nghịch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hăng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30480" algn="just">
              <a:lnSpc>
                <a:spcPct val="115000"/>
              </a:lnSpc>
              <a:spcAft>
                <a:spcPts val="12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30480" lvl="0" indent="-342900" algn="just">
              <a:lnSpc>
                <a:spcPct val="115000"/>
              </a:lnSpc>
              <a:spcAft>
                <a:spcPts val="1200"/>
              </a:spcAft>
              <a:buFont typeface="Arial" panose="020B0604020202020204" pitchFamily="34" charset="0"/>
              <a:buChar char="-"/>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Kim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Võ</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30480" lvl="0" indent="-342900" algn="just">
              <a:lnSpc>
                <a:spcPct val="115000"/>
              </a:lnSpc>
              <a:spcAft>
                <a:spcPts val="1200"/>
              </a:spcAft>
              <a:buFont typeface="Arial" panose="020B0604020202020204" pitchFamily="34" charset="0"/>
              <a:buChar char="-"/>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giặc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435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1255362" y="464949"/>
            <a:ext cx="9159499" cy="5765369"/>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CBA8BD80-4374-4210-B2DA-8318FB733271}"/>
              </a:ext>
            </a:extLst>
          </p:cNvPr>
          <p:cNvSpPr txBox="1"/>
          <p:nvPr/>
        </p:nvSpPr>
        <p:spPr>
          <a:xfrm>
            <a:off x="1777139" y="716373"/>
            <a:ext cx="7698783" cy="556434"/>
          </a:xfrm>
          <a:prstGeom prst="rect">
            <a:avLst/>
          </a:prstGeom>
          <a:noFill/>
        </p:spPr>
        <p:txBody>
          <a:bodyPr wrap="square">
            <a:spAutoFit/>
          </a:bodyPr>
          <a:lstStyle/>
          <a:p>
            <a:pPr algn="just">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02: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E3439068-857E-406E-90E5-82EF6E7A9A23}"/>
              </a:ext>
            </a:extLst>
          </p:cNvPr>
          <p:cNvSpPr txBox="1"/>
          <p:nvPr/>
        </p:nvSpPr>
        <p:spPr>
          <a:xfrm>
            <a:off x="2651882" y="1653612"/>
            <a:ext cx="6114080" cy="5513945"/>
          </a:xfrm>
          <a:prstGeom prst="rect">
            <a:avLst/>
          </a:prstGeom>
          <a:noFill/>
        </p:spPr>
        <p:txBody>
          <a:bodyPr wrap="square">
            <a:spAutoFit/>
          </a:bodyPr>
          <a:lstStyle/>
          <a:p>
            <a:pPr marL="1143000">
              <a:lnSpc>
                <a:spcPct val="115000"/>
              </a:lnSpc>
              <a:spcAft>
                <a:spcPts val="1000"/>
              </a:spcAft>
            </a:pP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hôm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hôm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Bỏ</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bao</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Vụt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trận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Đạn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vèo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vèo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Thượng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khẩn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Sợ</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nghèo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107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1937288" y="200306"/>
            <a:ext cx="8152109" cy="6457388"/>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8E07B16-452B-4011-B949-7F7026CC11C7}"/>
              </a:ext>
            </a:extLst>
          </p:cNvPr>
          <p:cNvSpPr txBox="1"/>
          <p:nvPr/>
        </p:nvSpPr>
        <p:spPr>
          <a:xfrm>
            <a:off x="3568485" y="286719"/>
            <a:ext cx="6114080" cy="6370975"/>
          </a:xfrm>
          <a:prstGeom prst="rect">
            <a:avLst/>
          </a:prstGeom>
          <a:noFill/>
        </p:spPr>
        <p:txBody>
          <a:bodyPr wrap="square">
            <a:spAutoFit/>
          </a:bodyPr>
          <a:lstStyle/>
          <a:p>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vắng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Lúa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trổ</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đòng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đòng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Ca-</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lô</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Nhấp</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nhô</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Bỗng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loè</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chớp</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Thôi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máu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Cháu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nằm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lúa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Tay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nắm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chặt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bông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Lúa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thơm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mùi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sữa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232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591898" y="840783"/>
            <a:ext cx="11008204" cy="5176434"/>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AB2BA5B9-AB18-449B-B768-9C2A687BA63B}"/>
              </a:ext>
            </a:extLst>
          </p:cNvPr>
          <p:cNvSpPr txBox="1"/>
          <p:nvPr/>
        </p:nvSpPr>
        <p:spPr>
          <a:xfrm>
            <a:off x="692257" y="1226089"/>
            <a:ext cx="10807485" cy="4405821"/>
          </a:xfrm>
          <a:prstGeom prst="rect">
            <a:avLst/>
          </a:prstGeom>
          <a:noFill/>
        </p:spPr>
        <p:txBody>
          <a:bodyPr wrap="square">
            <a:spAutoFit/>
          </a:bodyPr>
          <a:lstStyle/>
          <a:p>
            <a:pPr algn="just">
              <a:lnSpc>
                <a:spcPct val="150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Chép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gan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4b</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10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798</TotalTime>
  <Words>16031</Words>
  <PresentationFormat>Widescreen</PresentationFormat>
  <Paragraphs>1169</Paragraphs>
  <Slides>228</Slides>
  <Notes>227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228</vt:i4>
      </vt:variant>
    </vt:vector>
  </HeadingPairs>
  <TitlesOfParts>
    <vt:vector size="241" baseType="lpstr">
      <vt:lpstr>SimSun</vt:lpstr>
      <vt:lpstr>Arial</vt:lpstr>
      <vt:lpstr>Calibri</vt:lpstr>
      <vt:lpstr>Calibri Light</vt:lpstr>
      <vt:lpstr>Constantia</vt:lpstr>
      <vt:lpstr>MS Mincho</vt:lpstr>
      <vt:lpstr>Noto Sans Symbols</vt:lpstr>
      <vt:lpstr>SimHei</vt:lpstr>
      <vt:lpstr>Symbol</vt:lpstr>
      <vt:lpstr>Times New Roman</vt:lpstr>
      <vt:lpstr>Wingdings</vt:lpstr>
      <vt:lpstr>Office Theme</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2021-08-07T08:11:40Z</dcterms:created>
  <dcterms:modified xsi:type="dcterms:W3CDTF">2023-02-20T10:29:31Z</dcterms:modified>
</cp:coreProperties>
</file>