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1.wav" ContentType="audio/wav"/>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6" r:id="rId2"/>
    <p:sldMasterId id="2147483708" r:id="rId3"/>
    <p:sldMasterId id="2147483720" r:id="rId4"/>
    <p:sldMasterId id="2147483732" r:id="rId5"/>
    <p:sldMasterId id="2147483744" r:id="rId6"/>
  </p:sldMasterIdLst>
  <p:notesMasterIdLst>
    <p:notesMasterId r:id="rId44"/>
  </p:notesMasterIdLst>
  <p:sldIdLst>
    <p:sldId id="380" r:id="rId7"/>
    <p:sldId id="371" r:id="rId8"/>
    <p:sldId id="273" r:id="rId9"/>
    <p:sldId id="274" r:id="rId10"/>
    <p:sldId id="278" r:id="rId11"/>
    <p:sldId id="374" r:id="rId12"/>
    <p:sldId id="372" r:id="rId13"/>
    <p:sldId id="375" r:id="rId14"/>
    <p:sldId id="287" r:id="rId15"/>
    <p:sldId id="377" r:id="rId16"/>
    <p:sldId id="288" r:id="rId17"/>
    <p:sldId id="325" r:id="rId18"/>
    <p:sldId id="360" r:id="rId19"/>
    <p:sldId id="362" r:id="rId20"/>
    <p:sldId id="298" r:id="rId21"/>
    <p:sldId id="291" r:id="rId22"/>
    <p:sldId id="363" r:id="rId23"/>
    <p:sldId id="292" r:id="rId24"/>
    <p:sldId id="367" r:id="rId25"/>
    <p:sldId id="378" r:id="rId26"/>
    <p:sldId id="368" r:id="rId27"/>
    <p:sldId id="356" r:id="rId28"/>
    <p:sldId id="370" r:id="rId29"/>
    <p:sldId id="366" r:id="rId30"/>
    <p:sldId id="369" r:id="rId31"/>
    <p:sldId id="297" r:id="rId32"/>
    <p:sldId id="338" r:id="rId33"/>
    <p:sldId id="359" r:id="rId34"/>
    <p:sldId id="307" r:id="rId35"/>
    <p:sldId id="308" r:id="rId36"/>
    <p:sldId id="309" r:id="rId37"/>
    <p:sldId id="310" r:id="rId38"/>
    <p:sldId id="312" r:id="rId39"/>
    <p:sldId id="364" r:id="rId40"/>
    <p:sldId id="357" r:id="rId41"/>
    <p:sldId id="382" r:id="rId42"/>
    <p:sldId id="381" r:id="rId43"/>
  </p:sldIdLst>
  <p:sldSz cx="12192000" cy="6858000"/>
  <p:notesSz cx="6858000" cy="9144000"/>
  <p:embeddedFontLs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Lucida Sans" panose="020B0604020202020204" charset="0"/>
      <p:regular r:id="rId51"/>
      <p:bold r:id="rId52"/>
      <p:italic r:id="rId53"/>
      <p:boldItalic r:id="rId54"/>
    </p:embeddedFont>
    <p:embeddedFont>
      <p:font typeface="Wingdings 3" panose="05040102010807070707" pitchFamily="18" charset="2"/>
      <p:regular r:id="rId55"/>
    </p:embeddedFont>
    <p:embeddedFont>
      <p:font typeface="Book Antiqua" panose="02040602050305030304" pitchFamily="18" charset="0"/>
      <p:regular r:id="rId56"/>
      <p:bold r:id="rId57"/>
      <p:italic r:id="rId58"/>
      <p:boldItalic r:id="rId59"/>
    </p:embeddedFont>
    <p:embeddedFont>
      <p:font typeface="Tahoma" panose="020B0604030504040204" pitchFamily="34" charset="0"/>
      <p:regular r:id="rId60"/>
      <p:bold r:id="rId61"/>
    </p:embeddedFont>
    <p:embeddedFont>
      <p:font typeface="Wingdings 2" panose="05020102010507070707" pitchFamily="18" charset="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6600"/>
    <a:srgbClr val="006666"/>
    <a:srgbClr val="FF9900"/>
    <a:srgbClr val="0033CC"/>
    <a:srgbClr val="008000"/>
    <a:srgbClr val="E6E6E6"/>
    <a:srgbClr val="000000"/>
    <a:srgbClr val="668B06"/>
    <a:srgbClr val="30C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9" autoAdjust="0"/>
    <p:restoredTop sz="94660"/>
  </p:normalViewPr>
  <p:slideViewPr>
    <p:cSldViewPr snapToGrid="0">
      <p:cViewPr varScale="1">
        <p:scale>
          <a:sx n="69" d="100"/>
          <a:sy n="69" d="100"/>
        </p:scale>
        <p:origin x="7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CB77B-D9BC-4D94-82FF-100498A1F223}"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D5E62-41EE-4265-9E9F-F117BE4E52CB}" type="slidenum">
              <a:rPr lang="en-US" smtClean="0"/>
              <a:t>‹#›</a:t>
            </a:fld>
            <a:endParaRPr lang="en-US"/>
          </a:p>
        </p:txBody>
      </p:sp>
    </p:spTree>
    <p:extLst>
      <p:ext uri="{BB962C8B-B14F-4D97-AF65-F5344CB8AC3E}">
        <p14:creationId xmlns:p14="http://schemas.microsoft.com/office/powerpoint/2010/main" val="131680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9780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1949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585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746873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28598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0"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10566400" y="6416704"/>
            <a:ext cx="1016000" cy="365125"/>
          </a:xfrm>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1088163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6"/>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6"/>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3683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86"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29"/>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86" y="2362229"/>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5874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85842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64972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3" y="1524008"/>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79"/>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05601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5022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85353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60589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67"/>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869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15108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1194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91"/>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30021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3375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02912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67137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3871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91"/>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69848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245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53"/>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00386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53133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08736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15108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1194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91"/>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30021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3375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02912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671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54518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38718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2453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53"/>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0038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53133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08736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51062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34509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1505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18406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266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78965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9658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14058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87381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1275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08757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99023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59755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04565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91"/>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73558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997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9471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7305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19181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98829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67553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53"/>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46656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16380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6875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5355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06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53"/>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035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704"/>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0394400-8E3B-40FD-87FC-153B57A3FB16}" type="datetimeFigureOut">
              <a:rPr lang="en-US" smtClean="0">
                <a:solidFill>
                  <a:prstClr val="white">
                    <a:shade val="50000"/>
                  </a:prstClr>
                </a:solidFill>
              </a:rPr>
              <a:pPr/>
              <a:t>11/7/2022</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704"/>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704"/>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EBFD38B-F8AD-43CF-B765-8460C8C3BA69}"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3889978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26" indent="-41147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58" indent="-283457"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28" indent="-228594"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278" indent="-182875"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297" indent="-182875"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48" indent="-182875"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11" indent="-182875"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074" indent="-182875"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37" indent="-182875"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579195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579195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47980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07/11/2022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587443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jpg"/><Relationship Id="rId5" Type="http://schemas.openxmlformats.org/officeDocument/2006/relationships/slideLayout" Target="../slideLayouts/slideLayout45.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 Target="slide4.xml"/><Relationship Id="rId12" Type="http://schemas.openxmlformats.org/officeDocument/2006/relationships/image" Target="../media/image1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xml"/><Relationship Id="rId11" Type="http://schemas.openxmlformats.org/officeDocument/2006/relationships/image" Target="../media/image10.gif"/><Relationship Id="rId5" Type="http://schemas.openxmlformats.org/officeDocument/2006/relationships/image" Target="../media/image8.png"/><Relationship Id="rId10" Type="http://schemas.openxmlformats.org/officeDocument/2006/relationships/image" Target="../media/image9.gif"/><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2.xml"/><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slide" Target="slide9.xml"/><Relationship Id="rId12" Type="http://schemas.openxmlformats.org/officeDocument/2006/relationships/image" Target="../media/image1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8.xml"/><Relationship Id="rId11" Type="http://schemas.openxmlformats.org/officeDocument/2006/relationships/image" Target="../media/image10.gif"/><Relationship Id="rId5" Type="http://schemas.openxmlformats.org/officeDocument/2006/relationships/image" Target="../media/image8.png"/><Relationship Id="rId10" Type="http://schemas.openxmlformats.org/officeDocument/2006/relationships/image" Target="../media/image9.gif"/><Relationship Id="rId4" Type="http://schemas.openxmlformats.org/officeDocument/2006/relationships/image" Target="../media/image7.png"/><Relationship Id="rId9" Type="http://schemas.openxmlformats.org/officeDocument/2006/relationships/slide" Target="slide11.xml"/><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slide" Target="slide7.xml"/><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89" y="0"/>
            <a:ext cx="13028389" cy="6858000"/>
          </a:xfrm>
          <a:prstGeom prst="rect">
            <a:avLst/>
          </a:prstGeom>
        </p:spPr>
      </p:pic>
      <p:sp>
        <p:nvSpPr>
          <p:cNvPr id="2" name="Title 1"/>
          <p:cNvSpPr>
            <a:spLocks noGrp="1"/>
          </p:cNvSpPr>
          <p:nvPr>
            <p:ph type="ctrTitle"/>
          </p:nvPr>
        </p:nvSpPr>
        <p:spPr>
          <a:xfrm>
            <a:off x="914400" y="685801"/>
            <a:ext cx="10363200" cy="2914651"/>
          </a:xfrm>
        </p:spPr>
        <p:txBody>
          <a:bodyPr>
            <a:prstTxWarp prst="textDeflateBottom">
              <a:avLst/>
            </a:prstTxWarp>
            <a:normAutofit/>
          </a:bodyPr>
          <a:lstStyle/>
          <a:p>
            <a:r>
              <a:rPr lang="en-US"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CHÀO MỪNG THẦY CÔ GIÁO VÀ CÁC EM</a:t>
            </a:r>
            <a:endParaRPr lang="en-US"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2336800" y="3600451"/>
            <a:ext cx="8534400" cy="1752600"/>
          </a:xfrm>
        </p:spPr>
        <p:txBody>
          <a:bodyPr/>
          <a:lstStyle/>
          <a:p>
            <a:r>
              <a:rPr lang="en-US" b="1" dirty="0" smtClean="0">
                <a:solidFill>
                  <a:srgbClr val="0070C0"/>
                </a:solidFill>
                <a:latin typeface="Times New Roman" panose="02020603050405020304" pitchFamily="18" charset="0"/>
                <a:cs typeface="Times New Roman" panose="02020603050405020304" pitchFamily="18" charset="0"/>
              </a:rPr>
              <a:t>Giáo viên: Phạm Thị Yên</a:t>
            </a:r>
          </a:p>
          <a:p>
            <a:r>
              <a:rPr lang="en-US" b="1" dirty="0" smtClean="0">
                <a:solidFill>
                  <a:srgbClr val="0070C0"/>
                </a:solidFill>
                <a:latin typeface="Times New Roman" panose="02020603050405020304" pitchFamily="18" charset="0"/>
                <a:cs typeface="Times New Roman" panose="02020603050405020304" pitchFamily="18" charset="0"/>
              </a:rPr>
              <a:t>Trường: THCS Quang Sơn</a:t>
            </a:r>
            <a:endParaRPr lang="en-US" b="1" dirty="0">
              <a:solidFill>
                <a:srgbClr val="0070C0"/>
              </a:solidFill>
              <a:latin typeface="Times New Roman" panose="02020603050405020304" pitchFamily="18" charset="0"/>
              <a:cs typeface="Times New Roman" panose="02020603050405020304" pitchFamily="18" charset="0"/>
            </a:endParaRPr>
          </a:p>
        </p:txBody>
      </p:sp>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8800" y="6269183"/>
            <a:ext cx="812800" cy="609600"/>
          </a:xfrm>
          <a:prstGeom prst="rect">
            <a:avLst/>
          </a:prstGeom>
        </p:spPr>
      </p:pic>
      <p:pic>
        <p:nvPicPr>
          <p:cNvPr id="7" name="Tieng vo tay - Bida Car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192000" y="6269183"/>
            <a:ext cx="812800" cy="609600"/>
          </a:xfrm>
          <a:prstGeom prst="rect">
            <a:avLst/>
          </a:prstGeom>
        </p:spPr>
      </p:pic>
    </p:spTree>
    <p:extLst>
      <p:ext uri="{BB962C8B-B14F-4D97-AF65-F5344CB8AC3E}">
        <p14:creationId xmlns:p14="http://schemas.microsoft.com/office/powerpoint/2010/main" val="3465521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108323" y="361950"/>
            <a:ext cx="11921752" cy="18097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b="1" i="1">
              <a:solidFill>
                <a:srgbClr val="0033CC"/>
              </a:solidFill>
              <a:latin typeface="Times New Roman" panose="02020603050405020304" pitchFamily="18" charset="0"/>
              <a:cs typeface="Times New Roman" panose="02020603050405020304" pitchFamily="18" charset="0"/>
            </a:endParaRPr>
          </a:p>
          <a:p>
            <a:pPr algn="ctr">
              <a:defRPr/>
            </a:pPr>
            <a:endParaRPr lang="en-US" sz="3200" b="1" i="1">
              <a:solidFill>
                <a:srgbClr val="0033CC"/>
              </a:solidFill>
              <a:latin typeface="Times New Roman" panose="02020603050405020304" pitchFamily="18" charset="0"/>
              <a:cs typeface="Times New Roman" panose="02020603050405020304" pitchFamily="18" charset="0"/>
            </a:endParaRPr>
          </a:p>
          <a:p>
            <a:pPr algn="ctr">
              <a:defRPr/>
            </a:pPr>
            <a:r>
              <a:rPr lang="en-US" sz="3200" b="1" i="1">
                <a:solidFill>
                  <a:srgbClr val="0033CC"/>
                </a:solidFill>
                <a:latin typeface="Times New Roman" panose="02020603050405020304" pitchFamily="18" charset="0"/>
                <a:cs typeface="Times New Roman" panose="02020603050405020304" pitchFamily="18" charset="0"/>
              </a:rPr>
              <a:t>Ngày ngày dòng người đi trong thương nhớ</a:t>
            </a:r>
          </a:p>
          <a:p>
            <a:pPr algn="ctr">
              <a:defRPr/>
            </a:pPr>
            <a:r>
              <a:rPr lang="en-US" sz="3200" b="1" i="1">
                <a:solidFill>
                  <a:srgbClr val="0033CC"/>
                </a:solidFill>
                <a:latin typeface="Times New Roman" panose="02020603050405020304" pitchFamily="18" charset="0"/>
                <a:cs typeface="Times New Roman" panose="02020603050405020304" pitchFamily="18" charset="0"/>
              </a:rPr>
              <a:t>Kết tràng hoa dâng bảy mươi chín mùa </a:t>
            </a:r>
            <a:r>
              <a:rPr lang="en-US" sz="3200" b="1" i="1" u="sng">
                <a:solidFill>
                  <a:srgbClr val="0033CC"/>
                </a:solidFill>
                <a:latin typeface="Times New Roman" panose="02020603050405020304" pitchFamily="18" charset="0"/>
                <a:cs typeface="Times New Roman" panose="02020603050405020304" pitchFamily="18" charset="0"/>
              </a:rPr>
              <a:t>xuân.</a:t>
            </a:r>
            <a:endParaRPr lang="en-US" sz="3200" b="1" i="1">
              <a:solidFill>
                <a:srgbClr val="0033CC"/>
              </a:solidFill>
              <a:latin typeface="Times New Roman" panose="02020603050405020304" pitchFamily="18" charset="0"/>
              <a:cs typeface="Times New Roman" panose="02020603050405020304" pitchFamily="18" charset="0"/>
            </a:endParaRPr>
          </a:p>
          <a:p>
            <a:pPr lvl="0">
              <a:defRPr/>
            </a:pPr>
            <a:r>
              <a:rPr lang="en-US" sz="3200" b="1">
                <a:solidFill>
                  <a:srgbClr val="FF0000"/>
                </a:solidFill>
                <a:latin typeface="Times New Roman" panose="02020603050405020304" pitchFamily="18" charset="0"/>
                <a:cs typeface="Times New Roman" panose="02020603050405020304" pitchFamily="18" charset="0"/>
              </a:rPr>
              <a:t>   3. Từ </a:t>
            </a:r>
            <a:r>
              <a:rPr lang="en-US" sz="3200" b="1" i="1">
                <a:solidFill>
                  <a:srgbClr val="FF0000"/>
                </a:solidFill>
                <a:latin typeface="Times New Roman" panose="02020603050405020304" pitchFamily="18" charset="0"/>
                <a:cs typeface="Times New Roman" panose="02020603050405020304" pitchFamily="18" charset="0"/>
              </a:rPr>
              <a:t>“xuân” </a:t>
            </a:r>
            <a:r>
              <a:rPr lang="en-US" sz="3200" b="1">
                <a:solidFill>
                  <a:srgbClr val="FF0000"/>
                </a:solidFill>
                <a:latin typeface="Times New Roman" panose="02020603050405020304" pitchFamily="18" charset="0"/>
                <a:cs typeface="Times New Roman" panose="02020603050405020304" pitchFamily="18" charset="0"/>
              </a:rPr>
              <a:t>trong câu thơ thứ hai có nghĩa là: </a:t>
            </a:r>
            <a:endParaRPr lang="vi-VN" sz="3200" b="1">
              <a:solidFill>
                <a:srgbClr val="FF0000"/>
              </a:solidFill>
              <a:latin typeface="Times New Roman" panose="02020603050405020304" pitchFamily="18" charset="0"/>
              <a:cs typeface="Times New Roman" panose="02020603050405020304" pitchFamily="18" charset="0"/>
            </a:endParaRPr>
          </a:p>
          <a:p>
            <a:pPr algn="ctr">
              <a:defRPr/>
            </a:pP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08355" y="3029693"/>
            <a:ext cx="455917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a:t>
            </a:r>
          </a:p>
          <a:p>
            <a:pPr>
              <a:defRPr/>
            </a:pPr>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Hồ</a:t>
            </a:r>
            <a:r>
              <a:rPr lang="en-US" sz="3200" b="1" dirty="0">
                <a:solidFill>
                  <a:srgbClr val="00B050"/>
                </a:solidFill>
                <a:latin typeface="Times New Roman" pitchFamily="18" charset="0"/>
                <a:cs typeface="Times New Roman" pitchFamily="18" charset="0"/>
              </a:rPr>
              <a:t>.</a:t>
            </a:r>
            <a:endParaRPr lang="vi-VN" sz="3200" b="1" dirty="0">
              <a:solidFill>
                <a:srgbClr val="00B050"/>
              </a:solidFill>
              <a:latin typeface="Times New Roman" pitchFamily="18" charset="0"/>
              <a:cs typeface="Times New Roman" pitchFamily="18" charset="0"/>
            </a:endParaRPr>
          </a:p>
          <a:p>
            <a:pPr>
              <a:defRPr/>
            </a:pP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847110" y="2972088"/>
            <a:ext cx="50352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mùa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năm</a:t>
            </a:r>
            <a:r>
              <a:rPr lang="en-US" sz="3200" b="1" dirty="0">
                <a:solidFill>
                  <a:srgbClr val="00B050"/>
                </a:solidFill>
                <a:latin typeface="Times New Roman" pitchFamily="18" charset="0"/>
                <a:cs typeface="Times New Roman" pitchFamily="18" charset="0"/>
              </a:rPr>
              <a:t> </a:t>
            </a:r>
            <a:endParaRPr lang="vi-VN" sz="3200" b="1" dirty="0">
              <a:solidFill>
                <a:srgbClr val="00B050"/>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82369" y="3061083"/>
            <a:ext cx="885137" cy="708059"/>
          </a:xfrm>
          <a:prstGeom prst="rect">
            <a:avLst/>
          </a:prstGeom>
          <a:effectLst>
            <a:innerShdw blurRad="63500" dist="50800" dir="16200000">
              <a:prstClr val="black">
                <a:alpha val="50000"/>
              </a:prstClr>
            </a:innerShdw>
          </a:effectLst>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9905" y="2986828"/>
            <a:ext cx="804743" cy="7071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7" name="Cloud 56">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31190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95445" y="201326"/>
            <a:ext cx="11867955" cy="20751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3200" b="1" i="1">
              <a:solidFill>
                <a:srgbClr val="0033CC"/>
              </a:solidFill>
              <a:latin typeface="Times New Roman" panose="02020603050405020304" pitchFamily="18" charset="0"/>
              <a:cs typeface="Times New Roman" panose="02020603050405020304" pitchFamily="18" charset="0"/>
            </a:endParaRPr>
          </a:p>
          <a:p>
            <a:pPr lvl="0" algn="ctr">
              <a:defRPr/>
            </a:pPr>
            <a:r>
              <a:rPr lang="en-US" sz="3200" b="1" i="1">
                <a:solidFill>
                  <a:srgbClr val="0033CC"/>
                </a:solidFill>
                <a:latin typeface="Times New Roman" panose="02020603050405020304" pitchFamily="18" charset="0"/>
                <a:cs typeface="Times New Roman" panose="02020603050405020304" pitchFamily="18" charset="0"/>
              </a:rPr>
              <a:t>     Một mùa </a:t>
            </a:r>
            <a:r>
              <a:rPr lang="en-US" sz="3200" b="1" i="1" u="sng">
                <a:solidFill>
                  <a:srgbClr val="0033CC"/>
                </a:solidFill>
                <a:latin typeface="Times New Roman" panose="02020603050405020304" pitchFamily="18" charset="0"/>
                <a:cs typeface="Times New Roman" panose="02020603050405020304" pitchFamily="18" charset="0"/>
              </a:rPr>
              <a:t>xuân</a:t>
            </a:r>
            <a:r>
              <a:rPr lang="en-US" sz="3200" b="1" i="1">
                <a:solidFill>
                  <a:srgbClr val="0033CC"/>
                </a:solidFill>
                <a:latin typeface="Times New Roman" panose="02020603050405020304" pitchFamily="18" charset="0"/>
                <a:cs typeface="Times New Roman" panose="02020603050405020304" pitchFamily="18" charset="0"/>
              </a:rPr>
              <a:t> nho nhỏ</a:t>
            </a:r>
          </a:p>
          <a:p>
            <a:pPr lvl="0" algn="ctr">
              <a:defRPr/>
            </a:pPr>
            <a:r>
              <a:rPr lang="en-US" sz="3200" b="1" i="1">
                <a:solidFill>
                  <a:srgbClr val="0033CC"/>
                </a:solidFill>
                <a:latin typeface="Times New Roman" panose="02020603050405020304" pitchFamily="18" charset="0"/>
                <a:cs typeface="Times New Roman" panose="02020603050405020304" pitchFamily="18" charset="0"/>
              </a:rPr>
              <a:t>Lặng lẽ dâng cho đời</a:t>
            </a:r>
            <a:endParaRPr lang="en-US" sz="3200" b="1" i="1" u="sng">
              <a:solidFill>
                <a:srgbClr val="0033CC"/>
              </a:solidFill>
              <a:latin typeface="Times New Roman" panose="02020603050405020304" pitchFamily="18" charset="0"/>
              <a:cs typeface="Times New Roman" panose="02020603050405020304" pitchFamily="18" charset="0"/>
            </a:endParaRPr>
          </a:p>
          <a:p>
            <a:pPr lvl="0">
              <a:defRPr/>
            </a:pPr>
            <a:r>
              <a:rPr lang="en-US" sz="3200" b="1">
                <a:solidFill>
                  <a:srgbClr val="FF0000"/>
                </a:solidFill>
                <a:latin typeface="Times New Roman" panose="02020603050405020304" pitchFamily="18" charset="0"/>
                <a:cs typeface="Times New Roman" panose="02020603050405020304" pitchFamily="18" charset="0"/>
              </a:rPr>
              <a:t>4. Từ </a:t>
            </a:r>
            <a:r>
              <a:rPr lang="en-US" sz="3200" b="1" i="1">
                <a:solidFill>
                  <a:srgbClr val="FF0000"/>
                </a:solidFill>
                <a:latin typeface="Times New Roman" panose="02020603050405020304" pitchFamily="18" charset="0"/>
                <a:cs typeface="Times New Roman" panose="02020603050405020304" pitchFamily="18" charset="0"/>
              </a:rPr>
              <a:t>“xuân” </a:t>
            </a:r>
            <a:r>
              <a:rPr lang="en-US" sz="3200" b="1">
                <a:solidFill>
                  <a:srgbClr val="FF0000"/>
                </a:solidFill>
                <a:latin typeface="Times New Roman" panose="02020603050405020304" pitchFamily="18" charset="0"/>
                <a:cs typeface="Times New Roman" panose="02020603050405020304" pitchFamily="18" charset="0"/>
              </a:rPr>
              <a:t>trong câu thơ thứ nhất  có nghĩa là:</a:t>
            </a:r>
            <a:endParaRPr lang="vi-VN" sz="3200" b="1">
              <a:solidFill>
                <a:srgbClr val="FF0000"/>
              </a:solidFill>
              <a:latin typeface="Times New Roman" panose="02020603050405020304" pitchFamily="18" charset="0"/>
              <a:cs typeface="Times New Roman" panose="02020603050405020304" pitchFamily="18" charset="0"/>
            </a:endParaRPr>
          </a:p>
          <a:p>
            <a:pPr algn="ctr">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28600" y="2543207"/>
            <a:ext cx="6400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A. </a:t>
            </a:r>
            <a:r>
              <a:rPr lang="en-US" sz="3200" b="1" dirty="0" err="1">
                <a:solidFill>
                  <a:srgbClr val="00B050"/>
                </a:solidFill>
                <a:latin typeface="Times New Roman" pitchFamily="18" charset="0"/>
                <a:cs typeface="Times New Roman" pitchFamily="18" charset="0"/>
              </a:rPr>
              <a:t>sự</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hiến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con </a:t>
            </a:r>
            <a:r>
              <a:rPr lang="en-US" sz="3200" b="1" dirty="0" err="1">
                <a:solidFill>
                  <a:srgbClr val="00B050"/>
                </a:solidFill>
                <a:latin typeface="Times New Roman" pitchFamily="18" charset="0"/>
                <a:cs typeface="Times New Roman" pitchFamily="18" charset="0"/>
              </a:rPr>
              <a:t>người</a:t>
            </a:r>
            <a:r>
              <a:rPr lang="en-US" sz="3200" b="1" dirty="0">
                <a:solidFill>
                  <a:srgbClr val="00B050"/>
                </a:solidFill>
                <a:latin typeface="Times New Roman" pitchFamily="18" charset="0"/>
                <a:cs typeface="Times New Roman" pitchFamily="18" charset="0"/>
              </a:rPr>
              <a:t> </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2" name="Rectangle 41"/>
          <p:cNvSpPr/>
          <p:nvPr/>
        </p:nvSpPr>
        <p:spPr>
          <a:xfrm>
            <a:off x="7056610" y="25512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mùa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năm</a:t>
            </a:r>
            <a:r>
              <a:rPr lang="en-US" sz="3200" b="1" dirty="0">
                <a:solidFill>
                  <a:srgbClr val="00B050"/>
                </a:solidFill>
                <a:latin typeface="Times New Roman" pitchFamily="18" charset="0"/>
                <a:cs typeface="Times New Roman" pitchFamily="18" charset="0"/>
              </a:rPr>
              <a:t> </a:t>
            </a:r>
            <a:endParaRPr lang="vi-VN" sz="3200" b="1" dirty="0">
              <a:solidFill>
                <a:srgbClr val="00B050"/>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744273" y="2551257"/>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55157" y="2614875"/>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Cloud 16">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03645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613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4" name="TextBox 3"/>
          <p:cNvSpPr txBox="1"/>
          <p:nvPr/>
        </p:nvSpPr>
        <p:spPr>
          <a:xfrm>
            <a:off x="141319" y="493228"/>
            <a:ext cx="12050683" cy="1323439"/>
          </a:xfrm>
          <a:prstGeom prst="rect">
            <a:avLst/>
          </a:prstGeom>
          <a:noFill/>
        </p:spPr>
        <p:txBody>
          <a:bodyPr wrap="square" rtlCol="0">
            <a:spAutoFit/>
          </a:bodyPr>
          <a:lstStyle/>
          <a:p>
            <a:pPr>
              <a:defRPr/>
            </a:pPr>
            <a:r>
              <a:rPr lang="en-US" sz="4000" dirty="0">
                <a:solidFill>
                  <a:srgbClr val="FFFFFF"/>
                </a:solidFill>
                <a:latin typeface="Times New Roman" pitchFamily="18" charset="0"/>
                <a:cs typeface="Times New Roman" pitchFamily="18" charset="0"/>
              </a:rPr>
              <a:t>Ví dụ:		</a:t>
            </a:r>
            <a:r>
              <a:rPr lang="en-US" sz="4000" i="1" dirty="0">
                <a:solidFill>
                  <a:srgbClr val="FFFFFF"/>
                </a:solidFill>
                <a:latin typeface="Times New Roman" pitchFamily="18" charset="0"/>
                <a:cs typeface="Times New Roman" pitchFamily="18" charset="0"/>
              </a:rPr>
              <a:t>Thị thơm</a:t>
            </a:r>
            <a:r>
              <a:rPr lang="en-US" sz="4000" b="1" i="1" baseline="30000" dirty="0">
                <a:solidFill>
                  <a:srgbClr val="FFFF00"/>
                </a:solidFill>
                <a:latin typeface="Times New Roman" pitchFamily="18" charset="0"/>
                <a:cs typeface="Times New Roman" pitchFamily="18" charset="0"/>
              </a:rPr>
              <a:t>1</a:t>
            </a:r>
            <a:r>
              <a:rPr lang="en-US" sz="4000" i="1" dirty="0">
                <a:solidFill>
                  <a:srgbClr val="FFFFFF"/>
                </a:solidFill>
                <a:latin typeface="Times New Roman" pitchFamily="18" charset="0"/>
                <a:cs typeface="Times New Roman" pitchFamily="18" charset="0"/>
              </a:rPr>
              <a:t> thì giấu người thơm</a:t>
            </a:r>
            <a:r>
              <a:rPr lang="en-US" sz="4000" b="1" i="1" baseline="30000" dirty="0">
                <a:solidFill>
                  <a:srgbClr val="FFFF00"/>
                </a:solidFill>
                <a:latin typeface="Times New Roman" pitchFamily="18" charset="0"/>
                <a:cs typeface="Times New Roman" pitchFamily="18" charset="0"/>
              </a:rPr>
              <a:t>2</a:t>
            </a:r>
            <a:endParaRPr lang="en-US" sz="4000" b="1" i="1" dirty="0">
              <a:solidFill>
                <a:srgbClr val="FFFF00"/>
              </a:solidFill>
              <a:latin typeface="Times New Roman" pitchFamily="18" charset="0"/>
              <a:cs typeface="Times New Roman" pitchFamily="18" charset="0"/>
            </a:endParaRPr>
          </a:p>
          <a:p>
            <a:pPr algn="ctr">
              <a:defRPr/>
            </a:pPr>
            <a:r>
              <a:rPr lang="en-US" sz="4000" i="1" dirty="0">
                <a:solidFill>
                  <a:srgbClr val="FFFFFF"/>
                </a:solidFill>
                <a:latin typeface="Times New Roman" pitchFamily="18" charset="0"/>
                <a:cs typeface="Times New Roman" pitchFamily="18" charset="0"/>
              </a:rPr>
              <a:t>Chăm làm thì được áo cơm cửa nhà.</a:t>
            </a:r>
          </a:p>
        </p:txBody>
      </p:sp>
    </p:spTree>
    <p:extLst>
      <p:ext uri="{BB962C8B-B14F-4D97-AF65-F5344CB8AC3E}">
        <p14:creationId xmlns:p14="http://schemas.microsoft.com/office/powerpoint/2010/main" val="2234989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ví dụ  từ thơ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022" y="195210"/>
            <a:ext cx="11305148" cy="6277511"/>
          </a:xfrm>
          <a:prstGeom prst="rect">
            <a:avLst/>
          </a:prstGeom>
        </p:spPr>
      </p:pic>
    </p:spTree>
    <p:extLst>
      <p:ext uri="{BB962C8B-B14F-4D97-AF65-F5344CB8AC3E}">
        <p14:creationId xmlns:p14="http://schemas.microsoft.com/office/powerpoint/2010/main" val="748671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4" name="TextBox 3"/>
          <p:cNvSpPr txBox="1"/>
          <p:nvPr/>
        </p:nvSpPr>
        <p:spPr>
          <a:xfrm>
            <a:off x="249389" y="443350"/>
            <a:ext cx="11379199" cy="3785652"/>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Ví dụ:		</a:t>
            </a:r>
            <a:r>
              <a:rPr lang="en-US" sz="4000" i="1" dirty="0">
                <a:solidFill>
                  <a:schemeClr val="bg1"/>
                </a:solidFill>
                <a:latin typeface="Times New Roman" pitchFamily="18" charset="0"/>
                <a:cs typeface="Times New Roman" pitchFamily="18" charset="0"/>
              </a:rPr>
              <a:t>Thị thơm</a:t>
            </a:r>
            <a:r>
              <a:rPr lang="en-US" sz="4000" b="1" i="1" baseline="30000" dirty="0">
                <a:solidFill>
                  <a:srgbClr val="FFFF00"/>
                </a:solidFill>
                <a:latin typeface="Times New Roman" pitchFamily="18" charset="0"/>
                <a:cs typeface="Times New Roman" pitchFamily="18" charset="0"/>
              </a:rPr>
              <a:t>1</a:t>
            </a:r>
            <a:r>
              <a:rPr lang="en-US" sz="4000" i="1" dirty="0">
                <a:solidFill>
                  <a:schemeClr val="bg1"/>
                </a:solidFill>
                <a:latin typeface="Times New Roman" pitchFamily="18" charset="0"/>
                <a:cs typeface="Times New Roman" pitchFamily="18" charset="0"/>
              </a:rPr>
              <a:t> thì giấu người thơm</a:t>
            </a:r>
            <a:r>
              <a:rPr lang="en-US" sz="4000" b="1" i="1" baseline="30000" dirty="0">
                <a:solidFill>
                  <a:srgbClr val="FFFF00"/>
                </a:solidFill>
                <a:latin typeface="Times New Roman" pitchFamily="18" charset="0"/>
                <a:cs typeface="Times New Roman" pitchFamily="18" charset="0"/>
              </a:rPr>
              <a:t>2</a:t>
            </a:r>
            <a:endParaRPr lang="en-US" sz="4000" b="1" i="1" dirty="0">
              <a:solidFill>
                <a:srgbClr val="FFFF00"/>
              </a:solidFill>
              <a:latin typeface="Times New Roman" pitchFamily="18" charset="0"/>
              <a:cs typeface="Times New Roman" pitchFamily="18" charset="0"/>
            </a:endParaRPr>
          </a:p>
          <a:p>
            <a:pPr algn="ctr"/>
            <a:r>
              <a:rPr lang="en-US" sz="4000" i="1" dirty="0">
                <a:solidFill>
                  <a:schemeClr val="bg1"/>
                </a:solidFill>
                <a:latin typeface="Times New Roman" pitchFamily="18" charset="0"/>
                <a:cs typeface="Times New Roman" pitchFamily="18" charset="0"/>
              </a:rPr>
              <a:t>Chăm làm thì được áo cơm cửa nhà.</a:t>
            </a:r>
          </a:p>
          <a:p>
            <a:pPr algn="ctr"/>
            <a:endParaRPr lang="en-US" sz="4000" i="1" dirty="0">
              <a:solidFill>
                <a:schemeClr val="bg1"/>
              </a:solidFill>
              <a:latin typeface="Times New Roman" pitchFamily="18" charset="0"/>
              <a:cs typeface="Times New Roman" pitchFamily="18" charset="0"/>
            </a:endParaRPr>
          </a:p>
          <a:p>
            <a:r>
              <a:rPr lang="en-US" sz="4000" dirty="0">
                <a:solidFill>
                  <a:schemeClr val="bg1"/>
                </a:solidFill>
                <a:latin typeface="Times New Roman" pitchFamily="18" charset="0"/>
                <a:cs typeface="Times New Roman" pitchFamily="18" charset="0"/>
              </a:rPr>
              <a:t>- Thơm</a:t>
            </a:r>
            <a:r>
              <a:rPr lang="en-US" sz="4000" b="1" baseline="30000" dirty="0">
                <a:solidFill>
                  <a:srgbClr val="FFFF00"/>
                </a:solidFill>
                <a:latin typeface="Times New Roman" pitchFamily="18" charset="0"/>
                <a:cs typeface="Times New Roman" pitchFamily="18" charset="0"/>
              </a:rPr>
              <a:t>1</a:t>
            </a:r>
            <a:r>
              <a:rPr lang="en-US" sz="4000" dirty="0">
                <a:solidFill>
                  <a:schemeClr val="bg1"/>
                </a:solidFill>
                <a:latin typeface="Times New Roman" pitchFamily="18" charset="0"/>
                <a:cs typeface="Times New Roman" pitchFamily="18" charset="0"/>
              </a:rPr>
              <a:t>: mùi hương dễ chịu</a:t>
            </a:r>
          </a:p>
          <a:p>
            <a:r>
              <a:rPr lang="en-US" sz="4000" dirty="0">
                <a:solidFill>
                  <a:schemeClr val="bg1"/>
                </a:solidFill>
                <a:latin typeface="Times New Roman" pitchFamily="18" charset="0"/>
                <a:cs typeface="Times New Roman" pitchFamily="18" charset="0"/>
              </a:rPr>
              <a:t>- Thơm</a:t>
            </a:r>
            <a:r>
              <a:rPr lang="en-US" sz="4000" b="1" baseline="30000" dirty="0">
                <a:solidFill>
                  <a:srgbClr val="FFFF00"/>
                </a:solidFill>
                <a:latin typeface="Times New Roman" pitchFamily="18" charset="0"/>
                <a:cs typeface="Times New Roman" pitchFamily="18" charset="0"/>
              </a:rPr>
              <a:t>2</a:t>
            </a:r>
            <a:r>
              <a:rPr lang="en-US" sz="4000" dirty="0">
                <a:solidFill>
                  <a:schemeClr val="bg1"/>
                </a:solidFill>
                <a:latin typeface="Times New Roman" pitchFamily="18" charset="0"/>
                <a:cs typeface="Times New Roman" pitchFamily="18" charset="0"/>
              </a:rPr>
              <a:t>: tấm lòng tốt đẹp, thơm thảo</a:t>
            </a:r>
          </a:p>
          <a:p>
            <a:r>
              <a:rPr lang="en-US" sz="4000" dirty="0">
                <a:solidFill>
                  <a:schemeClr val="bg1"/>
                </a:solidFill>
                <a:latin typeface="Times New Roman" pitchFamily="18" charset="0"/>
                <a:cs typeface="Times New Roman" pitchFamily="18" charset="0"/>
              </a:rPr>
              <a:t>được mọi người yêu mến, </a:t>
            </a:r>
            <a:r>
              <a:rPr lang="en-US" sz="4000" dirty="0" err="1">
                <a:solidFill>
                  <a:schemeClr val="bg1"/>
                </a:solidFill>
                <a:latin typeface="Times New Roman" pitchFamily="18" charset="0"/>
                <a:cs typeface="Times New Roman" pitchFamily="18" charset="0"/>
              </a:rPr>
              <a:t>ca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ngợi</a:t>
            </a:r>
            <a:r>
              <a:rPr lang="en-US" sz="4000" dirty="0">
                <a:solidFill>
                  <a:schemeClr val="bg1"/>
                </a:solidFill>
                <a:latin typeface="Times New Roman" pitchFamily="18" charset="0"/>
                <a:cs typeface="Times New Roman" pitchFamily="18" charset="0"/>
              </a:rPr>
              <a:t>.</a:t>
            </a:r>
          </a:p>
        </p:txBody>
      </p:sp>
      <p:sp>
        <p:nvSpPr>
          <p:cNvPr id="3" name="TextBox 2"/>
          <p:cNvSpPr txBox="1"/>
          <p:nvPr/>
        </p:nvSpPr>
        <p:spPr>
          <a:xfrm>
            <a:off x="8254549" y="2336177"/>
            <a:ext cx="3534295" cy="1323439"/>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nghĩa gốc.</a:t>
            </a:r>
          </a:p>
          <a:p>
            <a:r>
              <a:rPr lang="en-US" sz="4000" dirty="0">
                <a:solidFill>
                  <a:schemeClr val="bg1"/>
                </a:solidFill>
                <a:latin typeface="Times New Roman" pitchFamily="18" charset="0"/>
                <a:cs typeface="Times New Roman" pitchFamily="18" charset="0"/>
              </a:rPr>
              <a:t>- nghĩa chuyển</a:t>
            </a:r>
          </a:p>
        </p:txBody>
      </p:sp>
    </p:spTree>
    <p:extLst>
      <p:ext uri="{BB962C8B-B14F-4D97-AF65-F5344CB8AC3E}">
        <p14:creationId xmlns:p14="http://schemas.microsoft.com/office/powerpoint/2010/main" val="799642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579" y="369454"/>
            <a:ext cx="11339931" cy="5844455"/>
          </a:xfrm>
        </p:spPr>
        <p:txBody>
          <a:bodyPr>
            <a:normAutofit/>
          </a:bodyPr>
          <a:lstStyle/>
          <a:p>
            <a:pPr marL="0" indent="0" algn="just">
              <a:buNone/>
            </a:pPr>
            <a:r>
              <a:rPr lang="en-US" sz="4000" i="1" dirty="0">
                <a:solidFill>
                  <a:schemeClr val="bg1"/>
                </a:solidFill>
                <a:latin typeface="Times New Roman" pitchFamily="18" charset="0"/>
                <a:cs typeface="Times New Roman" pitchFamily="18" charset="0"/>
              </a:rPr>
              <a:t>       </a:t>
            </a:r>
          </a:p>
        </p:txBody>
      </p:sp>
      <p:sp>
        <p:nvSpPr>
          <p:cNvPr id="2" name="TextBox 1"/>
          <p:cNvSpPr txBox="1"/>
          <p:nvPr/>
        </p:nvSpPr>
        <p:spPr>
          <a:xfrm>
            <a:off x="497842" y="686267"/>
            <a:ext cx="11264669" cy="3416320"/>
          </a:xfrm>
          <a:prstGeom prst="rect">
            <a:avLst/>
          </a:prstGeom>
          <a:noFill/>
        </p:spPr>
        <p:txBody>
          <a:bodyPr wrap="square" rtlCol="0">
            <a:spAutoFit/>
          </a:bodyPr>
          <a:lstStyle/>
          <a:p>
            <a:pPr algn="just"/>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nhân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tố</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tham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cảnh</a:t>
            </a:r>
            <a:r>
              <a:rPr lang="en-US" sz="3600" dirty="0">
                <a:solidFill>
                  <a:schemeClr val="bg1"/>
                </a:solidFill>
                <a:latin typeface="Times New Roman" pitchFamily="18" charset="0"/>
                <a:cs typeface="Times New Roman" pitchFamily="18" charset="0"/>
              </a:rPr>
              <a:t>:</a:t>
            </a:r>
          </a:p>
          <a:p>
            <a:pPr algn="just"/>
            <a:r>
              <a:rPr lang="en-US" sz="3600" dirty="0">
                <a:solidFill>
                  <a:schemeClr val="bg1"/>
                </a:solidFill>
                <a:latin typeface="Times New Roman" pitchFamily="18" charset="0"/>
                <a:cs typeface="Times New Roman" pitchFamily="18" charset="0"/>
              </a:rPr>
              <a:t>	+ </a:t>
            </a:r>
            <a:r>
              <a:rPr lang="en-US" sz="3600" dirty="0" err="1">
                <a:solidFill>
                  <a:schemeClr val="bg1"/>
                </a:solidFill>
                <a:latin typeface="Times New Roman" pitchFamily="18" charset="0"/>
                <a:cs typeface="Times New Roman" pitchFamily="18" charset="0"/>
              </a:rPr>
              <a:t>Nhân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vật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giao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tiếp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nói</a:t>
            </a:r>
            <a:r>
              <a:rPr lang="en-US" sz="3600" dirty="0">
                <a:solidFill>
                  <a:schemeClr val="bg1"/>
                </a:solidFill>
                <a:latin typeface="Times New Roman" pitchFamily="18" charset="0"/>
                <a:cs typeface="Times New Roman" pitchFamily="18" charset="0"/>
              </a:rPr>
              <a:t> /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nghe</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viết</a:t>
            </a:r>
            <a:r>
              <a:rPr lang="en-US" sz="3600" dirty="0">
                <a:solidFill>
                  <a:schemeClr val="bg1"/>
                </a:solidFill>
                <a:latin typeface="Times New Roman" pitchFamily="18" charset="0"/>
                <a:cs typeface="Times New Roman" pitchFamily="18" charset="0"/>
              </a:rPr>
              <a:t> /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đọc</a:t>
            </a:r>
            <a:r>
              <a:rPr lang="en-US" sz="3600" dirty="0">
                <a:solidFill>
                  <a:schemeClr val="bg1"/>
                </a:solidFill>
                <a:latin typeface="Times New Roman" pitchFamily="18" charset="0"/>
                <a:cs typeface="Times New Roman" pitchFamily="18" charset="0"/>
              </a:rPr>
              <a:t>)</a:t>
            </a:r>
          </a:p>
          <a:p>
            <a:pPr algn="just"/>
            <a:r>
              <a:rPr lang="en-US" sz="3600" dirty="0">
                <a:solidFill>
                  <a:schemeClr val="bg1"/>
                </a:solidFill>
                <a:latin typeface="Times New Roman" pitchFamily="18" charset="0"/>
                <a:cs typeface="Times New Roman" pitchFamily="18" charset="0"/>
              </a:rPr>
              <a:t>	+ </a:t>
            </a:r>
            <a:r>
              <a:rPr lang="en-US" sz="3600" dirty="0" err="1">
                <a:solidFill>
                  <a:schemeClr val="bg1"/>
                </a:solidFill>
                <a:latin typeface="Times New Roman" pitchFamily="18" charset="0"/>
                <a:cs typeface="Times New Roman" pitchFamily="18" charset="0"/>
              </a:rPr>
              <a:t>Bối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cảnh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giao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tiếp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gian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địa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điểm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tình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huống</a:t>
            </a:r>
            <a:r>
              <a:rPr lang="en-US" sz="3600" dirty="0">
                <a:solidFill>
                  <a:schemeClr val="bg1"/>
                </a:solidFill>
                <a:latin typeface="Times New Roman" pitchFamily="18" charset="0"/>
                <a:cs typeface="Times New Roman" pitchFamily="18" charset="0"/>
              </a:rPr>
              <a:t>)</a:t>
            </a:r>
          </a:p>
          <a:p>
            <a:pPr algn="just"/>
            <a:r>
              <a:rPr lang="en-US" sz="3600" dirty="0">
                <a:solidFill>
                  <a:schemeClr val="bg1"/>
                </a:solidFill>
                <a:latin typeface="Times New Roman" pitchFamily="18" charset="0"/>
                <a:cs typeface="Times New Roman" pitchFamily="18" charset="0"/>
              </a:rPr>
              <a:t>	+ </a:t>
            </a:r>
            <a:r>
              <a:rPr lang="en-US" sz="3600" dirty="0" err="1">
                <a:solidFill>
                  <a:schemeClr val="bg1"/>
                </a:solidFill>
                <a:latin typeface="Times New Roman" pitchFamily="18" charset="0"/>
                <a:cs typeface="Times New Roman" pitchFamily="18" charset="0"/>
              </a:rPr>
              <a:t>Văn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cảnh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yếu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tố</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ngôn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như</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từ</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cụm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từ</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a:t>
            </a:r>
          </a:p>
          <a:p>
            <a:pPr marL="571486" indent="-571486" algn="just">
              <a:buFontTx/>
              <a:buChar char="-"/>
            </a:pPr>
            <a:endParaRPr 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0821792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2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TextBox 2"/>
          <p:cNvSpPr txBox="1"/>
          <p:nvPr/>
        </p:nvSpPr>
        <p:spPr>
          <a:xfrm>
            <a:off x="5316451" y="769999"/>
            <a:ext cx="5670204" cy="6107313"/>
          </a:xfrm>
          <a:prstGeom prst="rect">
            <a:avLst/>
          </a:prstGeom>
          <a:noFill/>
        </p:spPr>
        <p:txBody>
          <a:bodyPr wrap="square" rtlCol="0">
            <a:spAutoFit/>
          </a:bodyPr>
          <a:lstStyle/>
          <a:p>
            <a:pPr>
              <a:lnSpc>
                <a:spcPct val="90000"/>
              </a:lnSpc>
              <a:spcBef>
                <a:spcPts val="1000"/>
              </a:spcBef>
            </a:pPr>
            <a:r>
              <a:rPr lang="en-US" sz="2400" b="1" dirty="0">
                <a:solidFill>
                  <a:srgbClr val="FFFF00"/>
                </a:solidFill>
                <a:latin typeface="Times New Roman" pitchFamily="18" charset="0"/>
                <a:cs typeface="Times New Roman" pitchFamily="18" charset="0"/>
              </a:rPr>
              <a:t>Chỉ ra nghĩa gốc của các từ?</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Lộc: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Đi: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Làm:………………………….</a:t>
            </a:r>
          </a:p>
          <a:p>
            <a:pPr>
              <a:lnSpc>
                <a:spcPct val="90000"/>
              </a:lnSpc>
              <a:spcBef>
                <a:spcPts val="1000"/>
              </a:spcBef>
            </a:pPr>
            <a:r>
              <a:rPr lang="en-US" sz="2400" b="1" dirty="0">
                <a:solidFill>
                  <a:srgbClr val="FFFF00"/>
                </a:solidFill>
                <a:latin typeface="Times New Roman" pitchFamily="18" charset="0"/>
                <a:cs typeface="Times New Roman" pitchFamily="18" charset="0"/>
              </a:rPr>
              <a:t>Chỉ ra nghĩa của các từ trong câu thơ?</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Lộc:…………………………..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Đi: ……………………………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Làm:…………………………..  </a:t>
            </a:r>
          </a:p>
          <a:p>
            <a:pPr>
              <a:lnSpc>
                <a:spcPct val="90000"/>
              </a:lnSpc>
              <a:spcBef>
                <a:spcPts val="1000"/>
              </a:spcBef>
            </a:pPr>
            <a:r>
              <a:rPr lang="en-US" sz="2400" b="1" dirty="0">
                <a:solidFill>
                  <a:srgbClr val="FFFF00"/>
                </a:solidFill>
                <a:latin typeface="Times New Roman" pitchFamily="18" charset="0"/>
                <a:cs typeface="Times New Roman" pitchFamily="18" charset="0"/>
              </a:rPr>
              <a:t>Giá trị biểu đat của các từ trong khổ thơ?</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Lộc:…………………………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Đi: ……………………………. </a:t>
            </a:r>
          </a:p>
          <a:p>
            <a:pPr marL="228594" indent="-228594">
              <a:lnSpc>
                <a:spcPct val="90000"/>
              </a:lnSpc>
              <a:spcBef>
                <a:spcPts val="1000"/>
              </a:spcBef>
              <a:buFontTx/>
              <a:buChar char="-"/>
            </a:pPr>
            <a:r>
              <a:rPr lang="en-US" sz="2400" dirty="0">
                <a:solidFill>
                  <a:prstClr val="white"/>
                </a:solidFill>
                <a:latin typeface="Times New Roman" pitchFamily="18" charset="0"/>
                <a:cs typeface="Times New Roman" pitchFamily="18" charset="0"/>
              </a:rPr>
              <a:t>Làm: ………………………… </a:t>
            </a:r>
          </a:p>
          <a:p>
            <a:endParaRPr lang="en-US" sz="4000" dirty="0">
              <a:solidFill>
                <a:srgbClr val="FFFF00"/>
              </a:solidFill>
              <a:latin typeface="Times New Roman" pitchFamily="18" charset="0"/>
              <a:cs typeface="Times New Roman" pitchFamily="18" charset="0"/>
            </a:endParaRPr>
          </a:p>
        </p:txBody>
      </p:sp>
      <p:sp>
        <p:nvSpPr>
          <p:cNvPr id="5" name="TextBox 4"/>
          <p:cNvSpPr txBox="1"/>
          <p:nvPr/>
        </p:nvSpPr>
        <p:spPr>
          <a:xfrm>
            <a:off x="1145011" y="121131"/>
            <a:ext cx="10300996" cy="646331"/>
          </a:xfrm>
          <a:prstGeom prst="rect">
            <a:avLst/>
          </a:prstGeom>
          <a:noFill/>
        </p:spPr>
        <p:txBody>
          <a:bodyPr wrap="square" rtlCol="0">
            <a:spAutoFit/>
          </a:bodyPr>
          <a:lstStyle/>
          <a:p>
            <a:r>
              <a:rPr lang="en-US" sz="3600" dirty="0">
                <a:solidFill>
                  <a:srgbClr val="FFFF00"/>
                </a:solidFill>
                <a:latin typeface="Times New Roman" panose="02020603050405020304" pitchFamily="18" charset="0"/>
                <a:cs typeface="Times New Roman" panose="02020603050405020304" pitchFamily="18" charset="0"/>
              </a:rPr>
              <a:t>Phiếu học tập </a:t>
            </a:r>
            <a:r>
              <a:rPr lang="en-US" sz="3600" dirty="0" err="1">
                <a:solidFill>
                  <a:srgbClr val="FFFF00"/>
                </a:solidFill>
                <a:latin typeface="Times New Roman" panose="02020603050405020304" pitchFamily="18" charset="0"/>
                <a:cs typeface="Times New Roman" panose="02020603050405020304" pitchFamily="18" charset="0"/>
              </a:rPr>
              <a:t>số</a:t>
            </a:r>
            <a:r>
              <a:rPr lang="en-US" sz="3600" dirty="0">
                <a:solidFill>
                  <a:srgbClr val="FFFF00"/>
                </a:solidFill>
                <a:latin typeface="Times New Roman" panose="02020603050405020304" pitchFamily="18" charset="0"/>
                <a:cs typeface="Times New Roman" panose="02020603050405020304" pitchFamily="18" charset="0"/>
              </a:rPr>
              <a:t> 1 (</a:t>
            </a:r>
            <a:r>
              <a:rPr lang="en-US" sz="3600" dirty="0" err="1">
                <a:solidFill>
                  <a:srgbClr val="FFFF00"/>
                </a:solidFill>
                <a:latin typeface="Times New Roman" panose="02020603050405020304" pitchFamily="18" charset="0"/>
                <a:cs typeface="Times New Roman" panose="02020603050405020304" pitchFamily="18" charset="0"/>
              </a:rPr>
              <a:t>thảo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luận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nhóm</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thời</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gian</a:t>
            </a:r>
            <a:r>
              <a:rPr lang="en-US" sz="3600" dirty="0">
                <a:solidFill>
                  <a:srgbClr val="FFFF00"/>
                </a:solidFill>
                <a:latin typeface="Times New Roman" panose="02020603050405020304" pitchFamily="18" charset="0"/>
                <a:cs typeface="Times New Roman" panose="02020603050405020304" pitchFamily="18" charset="0"/>
              </a:rPr>
              <a:t> 5 </a:t>
            </a:r>
            <a:r>
              <a:rPr lang="en-US" sz="3600" dirty="0" err="1">
                <a:solidFill>
                  <a:srgbClr val="FFFF00"/>
                </a:solidFill>
                <a:latin typeface="Times New Roman" panose="02020603050405020304" pitchFamily="18" charset="0"/>
                <a:cs typeface="Times New Roman" panose="02020603050405020304" pitchFamily="18" charset="0"/>
              </a:rPr>
              <a:t>phút</a:t>
            </a:r>
            <a:r>
              <a:rPr lang="en-US" sz="3600" dirty="0">
                <a:solidFill>
                  <a:srgbClr val="FFFF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84664" y="730685"/>
            <a:ext cx="4606173" cy="3970318"/>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Cho các khổ thơ sau:</a:t>
            </a:r>
          </a:p>
          <a:p>
            <a:r>
              <a:rPr lang="en-US" sz="2800" dirty="0">
                <a:solidFill>
                  <a:schemeClr val="bg1"/>
                </a:solidFill>
                <a:latin typeface="Times New Roman" panose="02020603050405020304" pitchFamily="18" charset="0"/>
                <a:cs typeface="Times New Roman" panose="02020603050405020304" pitchFamily="18" charset="0"/>
              </a:rPr>
              <a:t>a. Mùa xuân người cầm súng</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Lộc</a:t>
            </a:r>
            <a:r>
              <a:rPr lang="en-US" sz="2800" dirty="0">
                <a:solidFill>
                  <a:schemeClr val="bg1"/>
                </a:solidFill>
                <a:latin typeface="Times New Roman" panose="02020603050405020304" pitchFamily="18" charset="0"/>
                <a:cs typeface="Times New Roman" panose="02020603050405020304" pitchFamily="18" charset="0"/>
              </a:rPr>
              <a:t> giắt đầy bên lưng</a:t>
            </a:r>
          </a:p>
          <a:p>
            <a:r>
              <a:rPr lang="en-US" sz="2800" dirty="0">
                <a:solidFill>
                  <a:schemeClr val="bg1"/>
                </a:solidFill>
                <a:latin typeface="Times New Roman" panose="02020603050405020304" pitchFamily="18" charset="0"/>
                <a:cs typeface="Times New Roman" panose="02020603050405020304" pitchFamily="18" charset="0"/>
              </a:rPr>
              <a:t>    Mùa xuân người ra đồng</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Lộc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nương mạ</a:t>
            </a:r>
          </a:p>
          <a:p>
            <a:r>
              <a:rPr lang="en-US" sz="2800" dirty="0">
                <a:solidFill>
                  <a:schemeClr val="bg1"/>
                </a:solidFill>
                <a:latin typeface="Times New Roman" panose="02020603050405020304" pitchFamily="18" charset="0"/>
                <a:cs typeface="Times New Roman" panose="02020603050405020304" pitchFamily="18" charset="0"/>
              </a:rPr>
              <a:t>b.  Đất nước như vì sao</a:t>
            </a:r>
          </a:p>
          <a:p>
            <a:r>
              <a:rPr lang="en-US" sz="2800" dirty="0">
                <a:solidFill>
                  <a:schemeClr val="bg1"/>
                </a:solidFill>
                <a:latin typeface="Times New Roman" panose="02020603050405020304" pitchFamily="18" charset="0"/>
                <a:cs typeface="Times New Roman" panose="02020603050405020304" pitchFamily="18" charset="0"/>
              </a:rPr>
              <a:t>     Cứ </a:t>
            </a:r>
            <a:r>
              <a:rPr lang="en-US" sz="2800" b="1" dirty="0">
                <a:solidFill>
                  <a:srgbClr val="FFFF00"/>
                </a:solidFill>
                <a:latin typeface="Times New Roman" panose="02020603050405020304" pitchFamily="18" charset="0"/>
                <a:cs typeface="Times New Roman" panose="02020603050405020304" pitchFamily="18" charset="0"/>
              </a:rPr>
              <a:t>đi</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lên phía trước</a:t>
            </a:r>
          </a:p>
          <a:p>
            <a:r>
              <a:rPr lang="en-US" sz="2800" dirty="0">
                <a:solidFill>
                  <a:schemeClr val="bg1"/>
                </a:solidFill>
                <a:latin typeface="Times New Roman" panose="02020603050405020304" pitchFamily="18" charset="0"/>
                <a:cs typeface="Times New Roman" panose="02020603050405020304" pitchFamily="18" charset="0"/>
              </a:rPr>
              <a:t>c.  Ta </a:t>
            </a:r>
            <a:r>
              <a:rPr lang="en-US" sz="2800" b="1" dirty="0">
                <a:solidFill>
                  <a:srgbClr val="FFFF00"/>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con chim hót</a:t>
            </a:r>
          </a:p>
          <a:p>
            <a:r>
              <a:rPr lang="en-US" sz="2800" dirty="0">
                <a:solidFill>
                  <a:schemeClr val="bg1"/>
                </a:solidFill>
                <a:latin typeface="Times New Roman" panose="02020603050405020304" pitchFamily="18" charset="0"/>
                <a:cs typeface="Times New Roman" panose="02020603050405020304" pitchFamily="18" charset="0"/>
              </a:rPr>
              <a:t>     Ta </a:t>
            </a:r>
            <a:r>
              <a:rPr lang="en-US" sz="2800" b="1" dirty="0">
                <a:solidFill>
                  <a:srgbClr val="FFFF00"/>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một cành hoa</a:t>
            </a:r>
          </a:p>
        </p:txBody>
      </p:sp>
    </p:spTree>
    <p:extLst>
      <p:ext uri="{BB962C8B-B14F-4D97-AF65-F5344CB8AC3E}">
        <p14:creationId xmlns:p14="http://schemas.microsoft.com/office/powerpoint/2010/main" val="2398943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23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7" y="478535"/>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1"/>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7"/>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3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3"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50271" y="367753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294539" y="367753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42" y="95112"/>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 1</a:t>
            </a: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1847" y="478533"/>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9"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rId14" action="ppaction://hlinksldjump"/>
          </p:cNvPr>
          <p:cNvSpPr/>
          <p:nvPr/>
        </p:nvSpPr>
        <p:spPr>
          <a:xfrm rot="5400000">
            <a:off x="11351622" y="258646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Tree>
    <p:extLst>
      <p:ext uri="{BB962C8B-B14F-4D97-AF65-F5344CB8AC3E}">
        <p14:creationId xmlns:p14="http://schemas.microsoft.com/office/powerpoint/2010/main" val="10002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877807"/>
              </p:ext>
            </p:extLst>
          </p:nvPr>
        </p:nvGraphicFramePr>
        <p:xfrm>
          <a:off x="-2" y="74620"/>
          <a:ext cx="12062693" cy="6879441"/>
        </p:xfrm>
        <a:graphic>
          <a:graphicData uri="http://schemas.openxmlformats.org/drawingml/2006/table">
            <a:tbl>
              <a:tblPr firstRow="1" bandRow="1">
                <a:tableStyleId>{5C22544A-7EE6-4342-B048-85BDC9FD1C3A}</a:tableStyleId>
              </a:tblPr>
              <a:tblGrid>
                <a:gridCol w="1052947">
                  <a:extLst>
                    <a:ext uri="{9D8B030D-6E8A-4147-A177-3AD203B41FA5}">
                      <a16:colId xmlns:a16="http://schemas.microsoft.com/office/drawing/2014/main" val="20000"/>
                    </a:ext>
                  </a:extLst>
                </a:gridCol>
                <a:gridCol w="3629891">
                  <a:extLst>
                    <a:ext uri="{9D8B030D-6E8A-4147-A177-3AD203B41FA5}">
                      <a16:colId xmlns:a16="http://schemas.microsoft.com/office/drawing/2014/main" val="20001"/>
                    </a:ext>
                  </a:extLst>
                </a:gridCol>
                <a:gridCol w="7379855">
                  <a:extLst>
                    <a:ext uri="{9D8B030D-6E8A-4147-A177-3AD203B41FA5}">
                      <a16:colId xmlns:a16="http://schemas.microsoft.com/office/drawing/2014/main" val="20002"/>
                    </a:ext>
                  </a:extLst>
                </a:gridCol>
              </a:tblGrid>
              <a:tr h="1554480">
                <a:tc>
                  <a:txBody>
                    <a:bodyPr/>
                    <a:lstStyle/>
                    <a:p>
                      <a:pPr algn="ctr"/>
                      <a:endParaRPr lang="en-US" sz="3200" dirty="0" smtClean="0">
                        <a:latin typeface="Times New Roman" pitchFamily="18" charset="0"/>
                        <a:cs typeface="Times New Roman" pitchFamily="18" charset="0"/>
                      </a:endParaRPr>
                    </a:p>
                    <a:p>
                      <a:pPr algn="ctr"/>
                      <a:r>
                        <a:rPr lang="en-US" sz="3200" dirty="0" err="1" smtClean="0">
                          <a:latin typeface="Times New Roman" pitchFamily="18" charset="0"/>
                          <a:cs typeface="Times New Roman" pitchFamily="18" charset="0"/>
                        </a:rPr>
                        <a:t>Từ</a:t>
                      </a:r>
                      <a:endParaRPr lang="en-US" sz="3200" dirty="0">
                        <a:latin typeface="Times New Roman" pitchFamily="18" charset="0"/>
                        <a:cs typeface="Times New Roman" pitchFamily="18" charset="0"/>
                      </a:endParaRPr>
                    </a:p>
                  </a:txBody>
                  <a:tcPr/>
                </a:tc>
                <a:tc>
                  <a:txBody>
                    <a:bodyPr/>
                    <a:lstStyle/>
                    <a:p>
                      <a:pPr algn="ctr"/>
                      <a:endParaRPr lang="en-US" sz="3200" smtClean="0">
                        <a:latin typeface="Times New Roman" pitchFamily="18" charset="0"/>
                        <a:cs typeface="Times New Roman" pitchFamily="18" charset="0"/>
                      </a:endParaRPr>
                    </a:p>
                    <a:p>
                      <a:pPr algn="ctr"/>
                      <a:r>
                        <a:rPr lang="en-US" sz="3200" smtClean="0">
                          <a:latin typeface="Times New Roman" pitchFamily="18" charset="0"/>
                          <a:cs typeface="Times New Roman" pitchFamily="18" charset="0"/>
                        </a:rPr>
                        <a:t>Nghĩa</a:t>
                      </a:r>
                      <a:r>
                        <a:rPr lang="en-US" sz="3200" baseline="0" smtClean="0">
                          <a:latin typeface="Times New Roman" pitchFamily="18" charset="0"/>
                          <a:cs typeface="Times New Roman" pitchFamily="18" charset="0"/>
                        </a:rPr>
                        <a:t> trong từ điển</a:t>
                      </a:r>
                      <a:endParaRPr lang="en-US" sz="320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latin typeface="Times New Roman" pitchFamily="18" charset="0"/>
                          <a:cs typeface="Times New Roman" pitchFamily="18" charset="0"/>
                        </a:rPr>
                        <a:t>Nghĩa</a:t>
                      </a:r>
                      <a:r>
                        <a:rPr lang="en-US" sz="3200" baseline="0" smtClean="0">
                          <a:latin typeface="Times New Roman" pitchFamily="18" charset="0"/>
                          <a:cs typeface="Times New Roman" pitchFamily="18" charset="0"/>
                        </a:rPr>
                        <a:t> trong văn cảnh</a:t>
                      </a:r>
                      <a:endParaRPr lang="en-US" sz="3200" smtClean="0">
                        <a:latin typeface="Times New Roman" pitchFamily="18" charset="0"/>
                        <a:cs typeface="Times New Roman" pitchFamily="18" charset="0"/>
                      </a:endParaRPr>
                    </a:p>
                    <a:p>
                      <a:pPr algn="ctr"/>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168599">
                <a:tc>
                  <a:txBody>
                    <a:bodyPr/>
                    <a:lstStyle/>
                    <a:p>
                      <a:pPr algn="ctr"/>
                      <a:r>
                        <a:rPr lang="en-US" sz="3200" smtClean="0">
                          <a:solidFill>
                            <a:schemeClr val="bg1"/>
                          </a:solidFill>
                          <a:latin typeface="Times New Roman" pitchFamily="18" charset="0"/>
                          <a:cs typeface="Times New Roman" pitchFamily="18" charset="0"/>
                        </a:rPr>
                        <a:t>Lộc</a:t>
                      </a:r>
                      <a:endParaRPr lang="en-US" sz="3200">
                        <a:latin typeface="Times New Roman" pitchFamily="18" charset="0"/>
                        <a:cs typeface="Times New Roman" pitchFamily="18" charset="0"/>
                      </a:endParaRP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smtClean="0">
                          <a:solidFill>
                            <a:schemeClr val="bg1"/>
                          </a:solidFill>
                          <a:latin typeface="Times New Roman" pitchFamily="18" charset="0"/>
                          <a:cs typeface="Times New Roman" pitchFamily="18" charset="0"/>
                        </a:rPr>
                        <a:t>chồi non, lá non của cây cối.</a:t>
                      </a: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smtClean="0">
                          <a:solidFill>
                            <a:schemeClr val="bg1"/>
                          </a:solidFill>
                          <a:latin typeface="Times New Roman" pitchFamily="18" charset="0"/>
                          <a:cs typeface="Times New Roman" pitchFamily="18" charset="0"/>
                        </a:rPr>
                        <a:t>May mắn, hạnh phúc và niềm tin, hi vọng.</a:t>
                      </a:r>
                    </a:p>
                  </a:txBody>
                  <a:tcPr>
                    <a:solidFill>
                      <a:srgbClr val="006600"/>
                    </a:solidFill>
                  </a:tcPr>
                </a:tc>
                <a:extLst>
                  <a:ext uri="{0D108BD9-81ED-4DB2-BD59-A6C34878D82A}">
                    <a16:rowId xmlns:a16="http://schemas.microsoft.com/office/drawing/2014/main" val="10001"/>
                  </a:ext>
                </a:extLst>
              </a:tr>
              <a:tr h="1479863">
                <a:tc>
                  <a:txBody>
                    <a:bodyPr/>
                    <a:lstStyle/>
                    <a:p>
                      <a:pPr algn="ctr"/>
                      <a:r>
                        <a:rPr lang="en-US" sz="3200" smtClean="0">
                          <a:solidFill>
                            <a:schemeClr val="bg1"/>
                          </a:solidFill>
                          <a:latin typeface="Times New Roman" pitchFamily="18" charset="0"/>
                          <a:cs typeface="Times New Roman" pitchFamily="18" charset="0"/>
                        </a:rPr>
                        <a:t>Đi</a:t>
                      </a:r>
                      <a:endParaRPr lang="en-US" sz="3200">
                        <a:latin typeface="Times New Roman" pitchFamily="18" charset="0"/>
                        <a:cs typeface="Times New Roman" pitchFamily="18" charset="0"/>
                      </a:endParaRP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smtClean="0">
                          <a:solidFill>
                            <a:schemeClr val="bg1"/>
                          </a:solidFill>
                          <a:latin typeface="Times New Roman" pitchFamily="18" charset="0"/>
                          <a:cs typeface="Times New Roman" pitchFamily="18" charset="0"/>
                        </a:rPr>
                        <a:t>hoạt động dời chỗ bằng hai chân</a:t>
                      </a: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bg1"/>
                          </a:solidFill>
                          <a:latin typeface="Times New Roman" pitchFamily="18" charset="0"/>
                          <a:cs typeface="Times New Roman" pitchFamily="18" charset="0"/>
                        </a:rPr>
                        <a:t>Sự</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tiến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lên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phát</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triển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không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ngừng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của</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đất</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nước</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trong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tương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lai</a:t>
                      </a:r>
                      <a:r>
                        <a:rPr lang="en-US" sz="3200" dirty="0" smtClean="0">
                          <a:solidFill>
                            <a:schemeClr val="bg1"/>
                          </a:solidFill>
                          <a:latin typeface="Times New Roman" pitchFamily="18" charset="0"/>
                          <a:cs typeface="Times New Roman" pitchFamily="18" charset="0"/>
                        </a:rPr>
                        <a:t>.</a:t>
                      </a:r>
                    </a:p>
                  </a:txBody>
                  <a:tcPr>
                    <a:solidFill>
                      <a:srgbClr val="006600"/>
                    </a:solidFill>
                  </a:tcPr>
                </a:tc>
                <a:extLst>
                  <a:ext uri="{0D108BD9-81ED-4DB2-BD59-A6C34878D82A}">
                    <a16:rowId xmlns:a16="http://schemas.microsoft.com/office/drawing/2014/main" val="10002"/>
                  </a:ext>
                </a:extLst>
              </a:tr>
              <a:tr h="2676500">
                <a:tc>
                  <a:txBody>
                    <a:bodyPr/>
                    <a:lstStyle/>
                    <a:p>
                      <a:pPr algn="ctr"/>
                      <a:r>
                        <a:rPr lang="en-US" sz="3200" smtClean="0">
                          <a:solidFill>
                            <a:schemeClr val="bg1"/>
                          </a:solidFill>
                          <a:latin typeface="Times New Roman" pitchFamily="18" charset="0"/>
                          <a:cs typeface="Times New Roman" pitchFamily="18" charset="0"/>
                        </a:rPr>
                        <a:t>Làm</a:t>
                      </a:r>
                      <a:endParaRPr lang="en-US" sz="3200">
                        <a:latin typeface="Times New Roman" pitchFamily="18" charset="0"/>
                        <a:cs typeface="Times New Roman" pitchFamily="18" charset="0"/>
                      </a:endParaRPr>
                    </a:p>
                  </a:txBody>
                  <a:tcPr>
                    <a:solidFill>
                      <a:srgbClr val="006600"/>
                    </a:solidFill>
                  </a:tcPr>
                </a:tc>
                <a:tc>
                  <a:txBody>
                    <a:bodyPr/>
                    <a:lstStyle/>
                    <a:p>
                      <a:r>
                        <a:rPr lang="en-US" sz="3200" smtClean="0">
                          <a:solidFill>
                            <a:schemeClr val="bg1"/>
                          </a:solidFill>
                          <a:latin typeface="Times New Roman" pitchFamily="18" charset="0"/>
                          <a:cs typeface="Times New Roman" pitchFamily="18" charset="0"/>
                        </a:rPr>
                        <a:t>dùng công sức vào những việc khác nhau nhằm mục đích nhất định nào đó.</a:t>
                      </a:r>
                      <a:endParaRPr lang="en-US" sz="3200">
                        <a:latin typeface="Times New Roman" pitchFamily="18" charset="0"/>
                        <a:cs typeface="Times New Roman" pitchFamily="18" charset="0"/>
                      </a:endParaRP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smtClean="0">
                          <a:solidFill>
                            <a:schemeClr val="bg1"/>
                          </a:solidFill>
                          <a:latin typeface="Times New Roman" pitchFamily="18" charset="0"/>
                          <a:cs typeface="Times New Roman" pitchFamily="18" charset="0"/>
                        </a:rPr>
                        <a:t>Trở thành, biến thành, hóa thân.</a:t>
                      </a:r>
                    </a:p>
                  </a:txBody>
                  <a:tcPr>
                    <a:solidFill>
                      <a:srgbClr val="0066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81328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23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439" y="323273"/>
            <a:ext cx="11573164" cy="5853691"/>
          </a:xfrm>
        </p:spPr>
        <p:txBody>
          <a:bodyPr>
            <a:normAutofit/>
          </a:bodyPr>
          <a:lstStyle/>
          <a:p>
            <a:pPr marL="0" indent="0">
              <a:buNone/>
            </a:pPr>
            <a:r>
              <a:rPr lang="en-US" sz="3600" b="1" dirty="0">
                <a:solidFill>
                  <a:srgbClr val="FFFF00"/>
                </a:solidFill>
                <a:latin typeface="Times New Roman" pitchFamily="18" charset="0"/>
                <a:cs typeface="Times New Roman" pitchFamily="18" charset="0"/>
              </a:rPr>
              <a:t>Bài tập 2 – trang  93/ SGK.</a:t>
            </a:r>
          </a:p>
        </p:txBody>
      </p:sp>
      <p:pic>
        <p:nvPicPr>
          <p:cNvPr id="2" name="video bai tâ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965" y="1038933"/>
            <a:ext cx="10083339" cy="5361867"/>
          </a:xfrm>
          <a:prstGeom prst="rect">
            <a:avLst/>
          </a:prstGeom>
        </p:spPr>
      </p:pic>
    </p:spTree>
    <p:extLst>
      <p:ext uri="{BB962C8B-B14F-4D97-AF65-F5344CB8AC3E}">
        <p14:creationId xmlns:p14="http://schemas.microsoft.com/office/powerpoint/2010/main" val="1847964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344" y="379846"/>
            <a:ext cx="5519460" cy="646331"/>
          </a:xfrm>
          <a:prstGeom prst="rect">
            <a:avLst/>
          </a:prstGeom>
        </p:spPr>
        <p:txBody>
          <a:bodyPr wrap="none">
            <a:spAutoFit/>
          </a:bodyPr>
          <a:lstStyle/>
          <a:p>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tập</a:t>
            </a:r>
            <a:r>
              <a:rPr lang="en-US" sz="3600" b="1" dirty="0">
                <a:solidFill>
                  <a:srgbClr val="FFFF00"/>
                </a:solidFill>
                <a:latin typeface="Times New Roman" pitchFamily="18" charset="0"/>
                <a:cs typeface="Times New Roman" pitchFamily="18" charset="0"/>
              </a:rPr>
              <a:t> 2 – </a:t>
            </a:r>
            <a:r>
              <a:rPr lang="en-US" sz="3600" b="1" dirty="0" err="1">
                <a:solidFill>
                  <a:srgbClr val="FFFF00"/>
                </a:solidFill>
                <a:latin typeface="Times New Roman" pitchFamily="18" charset="0"/>
                <a:cs typeface="Times New Roman" pitchFamily="18" charset="0"/>
              </a:rPr>
              <a:t>trang</a:t>
            </a:r>
            <a:r>
              <a:rPr lang="en-US" sz="3600" b="1" dirty="0">
                <a:solidFill>
                  <a:srgbClr val="FFFF00"/>
                </a:solidFill>
                <a:latin typeface="Times New Roman" pitchFamily="18" charset="0"/>
                <a:cs typeface="Times New Roman" pitchFamily="18" charset="0"/>
              </a:rPr>
              <a:t>  93/ SGK.</a:t>
            </a:r>
          </a:p>
        </p:txBody>
      </p:sp>
      <p:sp>
        <p:nvSpPr>
          <p:cNvPr id="3" name="Rectangle 2"/>
          <p:cNvSpPr/>
          <p:nvPr/>
        </p:nvSpPr>
        <p:spPr>
          <a:xfrm>
            <a:off x="1096353" y="1200796"/>
            <a:ext cx="10357719" cy="3539430"/>
          </a:xfrm>
          <a:prstGeom prst="rect">
            <a:avLst/>
          </a:prstGeom>
        </p:spPr>
        <p:txBody>
          <a:bodyPr wrap="square">
            <a:spAutoFit/>
          </a:bodyPr>
          <a:lstStyle/>
          <a:p>
            <a:pPr algn="just"/>
            <a:r>
              <a:rPr lang="en-US" sz="2400" b="1" dirty="0">
                <a:solidFill>
                  <a:srgbClr val="FFFF00"/>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Từ</a:t>
            </a:r>
            <a:r>
              <a:rPr lang="en-US" sz="2800" b="1">
                <a:solidFill>
                  <a:schemeClr val="bg1"/>
                </a:solidFill>
                <a:latin typeface="Times New Roman" pitchFamily="18" charset="0"/>
                <a:cs typeface="Times New Roman" pitchFamily="18" charset="0"/>
              </a:rPr>
              <a:t> “giọt”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câu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nhiều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nhau</a:t>
            </a:r>
            <a:r>
              <a:rPr lang="en-US" sz="2800" b="1" dirty="0">
                <a:solidFill>
                  <a:schemeClr val="bg1"/>
                </a:solidFill>
                <a:latin typeface="Times New Roman" pitchFamily="18" charset="0"/>
                <a:cs typeface="Times New Roman" pitchFamily="18" charset="0"/>
              </a:rPr>
              <a:t>: </a:t>
            </a:r>
          </a:p>
          <a:p>
            <a:pPr algn="just"/>
            <a:r>
              <a:rPr lang="en-US" sz="2800" b="1" dirty="0" err="1">
                <a:solidFill>
                  <a:schemeClr val="bg1"/>
                </a:solidFill>
                <a:latin typeface="Times New Roman" pitchFamily="18" charset="0"/>
                <a:cs typeface="Times New Roman" pitchFamily="18" charset="0"/>
              </a:rPr>
              <a:t>Người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thì</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giọt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sương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người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giọt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mưa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xuân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người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lại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giải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giọt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âm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thanh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tiếng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chim</a:t>
            </a:r>
            <a:r>
              <a:rPr lang="en-US" sz="2800" b="1" dirty="0">
                <a:solidFill>
                  <a:schemeClr val="bg1"/>
                </a:solidFill>
                <a:latin typeface="Times New Roman" pitchFamily="18" charset="0"/>
                <a:cs typeface="Times New Roman" pitchFamily="18" charset="0"/>
              </a:rPr>
              <a:t>. Theo </a:t>
            </a:r>
            <a:r>
              <a:rPr lang="en-US" sz="2800" b="1" dirty="0" err="1">
                <a:solidFill>
                  <a:schemeClr val="bg1"/>
                </a:solidFill>
                <a:latin typeface="Times New Roman" pitchFamily="18" charset="0"/>
                <a:cs typeface="Times New Roman" pitchFamily="18" charset="0"/>
              </a:rPr>
              <a:t>em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ngữ</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cảnh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này</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thể</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chọn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Vì</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sao</a:t>
            </a:r>
            <a:r>
              <a:rPr lang="en-US" sz="2800" b="1" dirty="0">
                <a:solidFill>
                  <a:schemeClr val="bg1"/>
                </a:solidFill>
                <a:latin typeface="Times New Roman" pitchFamily="18" charset="0"/>
                <a:cs typeface="Times New Roman" pitchFamily="18" charset="0"/>
              </a:rPr>
              <a:t>?</a:t>
            </a:r>
          </a:p>
          <a:p>
            <a:pPr lvl="7"/>
            <a:r>
              <a:rPr lang="en-US" sz="2800" b="1" dirty="0" err="1">
                <a:solidFill>
                  <a:schemeClr val="bg1"/>
                </a:solidFill>
                <a:latin typeface="Times New Roman" pitchFamily="18" charset="0"/>
                <a:cs typeface="Times New Roman" pitchFamily="18" charset="0"/>
              </a:rPr>
              <a:t>Ơi</a:t>
            </a:r>
            <a:r>
              <a:rPr lang="en-US" sz="2800" b="1" dirty="0">
                <a:solidFill>
                  <a:schemeClr val="bg1"/>
                </a:solidFill>
                <a:latin typeface="Times New Roman" pitchFamily="18" charset="0"/>
                <a:cs typeface="Times New Roman" pitchFamily="18" charset="0"/>
              </a:rPr>
              <a:t> con </a:t>
            </a:r>
            <a:r>
              <a:rPr lang="en-US" sz="2800" b="1" dirty="0" err="1">
                <a:solidFill>
                  <a:schemeClr val="bg1"/>
                </a:solidFill>
                <a:latin typeface="Times New Roman" pitchFamily="18" charset="0"/>
                <a:cs typeface="Times New Roman" pitchFamily="18" charset="0"/>
              </a:rPr>
              <a:t>chim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chiền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chiện</a:t>
            </a:r>
            <a:endParaRPr lang="en-US" sz="2800" b="1" dirty="0">
              <a:solidFill>
                <a:schemeClr val="bg1"/>
              </a:solidFill>
              <a:latin typeface="Times New Roman" pitchFamily="18" charset="0"/>
              <a:cs typeface="Times New Roman" pitchFamily="18" charset="0"/>
            </a:endParaRPr>
          </a:p>
          <a:p>
            <a:pPr lvl="7"/>
            <a:r>
              <a:rPr lang="en-US" sz="2800" b="1" dirty="0" err="1">
                <a:solidFill>
                  <a:schemeClr val="bg1"/>
                </a:solidFill>
                <a:latin typeface="Times New Roman" pitchFamily="18" charset="0"/>
                <a:cs typeface="Times New Roman" pitchFamily="18" charset="0"/>
              </a:rPr>
              <a:t>Hót</a:t>
            </a:r>
            <a:r>
              <a:rPr lang="en-US" sz="2800" b="1" dirty="0">
                <a:solidFill>
                  <a:schemeClr val="bg1"/>
                </a:solidFill>
                <a:latin typeface="Times New Roman" pitchFamily="18" charset="0"/>
                <a:cs typeface="Times New Roman" pitchFamily="18" charset="0"/>
              </a:rPr>
              <a:t> chi </a:t>
            </a:r>
            <a:r>
              <a:rPr lang="en-US" sz="2800" b="1" dirty="0" err="1">
                <a:solidFill>
                  <a:schemeClr val="bg1"/>
                </a:solidFill>
                <a:latin typeface="Times New Roman" pitchFamily="18" charset="0"/>
                <a:cs typeface="Times New Roman" pitchFamily="18" charset="0"/>
              </a:rPr>
              <a:t>mà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vang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trời</a:t>
            </a:r>
            <a:endParaRPr lang="en-US" sz="2800" b="1" dirty="0">
              <a:solidFill>
                <a:schemeClr val="bg1"/>
              </a:solidFill>
              <a:latin typeface="Times New Roman" pitchFamily="18" charset="0"/>
              <a:cs typeface="Times New Roman" pitchFamily="18" charset="0"/>
            </a:endParaRPr>
          </a:p>
          <a:p>
            <a:pPr lvl="7"/>
            <a:r>
              <a:rPr lang="en-US" sz="2800" b="1" dirty="0" err="1">
                <a:solidFill>
                  <a:schemeClr val="bg1"/>
                </a:solidFill>
                <a:latin typeface="Times New Roman" pitchFamily="18" charset="0"/>
                <a:cs typeface="Times New Roman" pitchFamily="18" charset="0"/>
              </a:rPr>
              <a:t>Từng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giọt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sương</a:t>
            </a:r>
            <a:r>
              <a:rPr lang="en-US" sz="2800" b="1" dirty="0">
                <a:solidFill>
                  <a:schemeClr val="bg1"/>
                </a:solidFill>
                <a:latin typeface="Times New Roman" pitchFamily="18" charset="0"/>
                <a:cs typeface="Times New Roman" pitchFamily="18" charset="0"/>
              </a:rPr>
              <a:t> long </a:t>
            </a:r>
            <a:r>
              <a:rPr lang="en-US" sz="2800" b="1" dirty="0" err="1">
                <a:solidFill>
                  <a:schemeClr val="bg1"/>
                </a:solidFill>
                <a:latin typeface="Times New Roman" pitchFamily="18" charset="0"/>
                <a:cs typeface="Times New Roman" pitchFamily="18" charset="0"/>
              </a:rPr>
              <a:t>lanh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rơi</a:t>
            </a:r>
            <a:endParaRPr lang="en-US" sz="2800" b="1" dirty="0">
              <a:solidFill>
                <a:schemeClr val="bg1"/>
              </a:solidFill>
              <a:latin typeface="Times New Roman" pitchFamily="18" charset="0"/>
              <a:cs typeface="Times New Roman" pitchFamily="18" charset="0"/>
            </a:endParaRPr>
          </a:p>
          <a:p>
            <a:pPr lvl="7"/>
            <a:r>
              <a:rPr lang="en-US" sz="2800" b="1" dirty="0" err="1">
                <a:solidFill>
                  <a:schemeClr val="bg1"/>
                </a:solidFill>
                <a:latin typeface="Times New Roman" pitchFamily="18" charset="0"/>
                <a:cs typeface="Times New Roman" pitchFamily="18" charset="0"/>
              </a:rPr>
              <a:t>Tôi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đưa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tay</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tôi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hứng</a:t>
            </a:r>
            <a:r>
              <a:rPr lang="en-US" sz="2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732723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439" y="323273"/>
            <a:ext cx="11573164" cy="5853691"/>
          </a:xfrm>
        </p:spPr>
        <p:txBody>
          <a:bodyPr>
            <a:normAutofit/>
          </a:bodyPr>
          <a:lstStyle/>
          <a:p>
            <a:pPr marL="0" indent="0">
              <a:buNone/>
            </a:pPr>
            <a:r>
              <a:rPr lang="en-US" sz="3600" b="1">
                <a:solidFill>
                  <a:srgbClr val="FFFF00"/>
                </a:solidFill>
                <a:latin typeface="Times New Roman" pitchFamily="18" charset="0"/>
                <a:cs typeface="Times New Roman" pitchFamily="18" charset="0"/>
              </a:rPr>
              <a:t>Bài tập 2 – trang  93/ SGK.</a:t>
            </a:r>
          </a:p>
          <a:p>
            <a:pPr marL="0" indent="0">
              <a:buNone/>
            </a:pPr>
            <a:r>
              <a:rPr lang="en-US" sz="3600">
                <a:solidFill>
                  <a:schemeClr val="bg1"/>
                </a:solidFill>
                <a:latin typeface="Times New Roman" pitchFamily="18" charset="0"/>
                <a:cs typeface="Times New Roman" pitchFamily="18" charset="0"/>
              </a:rPr>
              <a:t>- </a:t>
            </a:r>
            <a:r>
              <a:rPr lang="en-US" sz="3600" b="1" i="1">
                <a:solidFill>
                  <a:schemeClr val="bg1"/>
                </a:solidFill>
                <a:latin typeface="Times New Roman" pitchFamily="18" charset="0"/>
                <a:cs typeface="Times New Roman" pitchFamily="18" charset="0"/>
              </a:rPr>
              <a:t>Giọt long lanh </a:t>
            </a:r>
            <a:r>
              <a:rPr lang="en-US" sz="3600">
                <a:solidFill>
                  <a:schemeClr val="bg1"/>
                </a:solidFill>
                <a:latin typeface="Times New Roman" pitchFamily="18" charset="0"/>
                <a:cs typeface="Times New Roman" pitchFamily="18" charset="0"/>
              </a:rPr>
              <a:t>được hiểu là giọt âm thanh của tiếng chim.</a:t>
            </a:r>
          </a:p>
          <a:p>
            <a:pPr marL="0" indent="0">
              <a:buNone/>
            </a:pPr>
            <a:r>
              <a:rPr lang="en-US" sz="3600">
                <a:solidFill>
                  <a:schemeClr val="bg1"/>
                </a:solidFill>
                <a:latin typeface="Times New Roman" pitchFamily="18" charset="0"/>
                <a:cs typeface="Times New Roman" pitchFamily="18" charset="0"/>
              </a:rPr>
              <a:t>Vì: đặt trong ngữ cảnh của khổ thơ và mối liên hệ giữa các câu thơ. Tiếng chim hót vang xa như ngưng lại thành từng giọt có hình khối, trong trẻo, long lanh.</a:t>
            </a:r>
            <a:endParaRPr lang="en-US" sz="36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00926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23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65" y="304825"/>
            <a:ext cx="11979563" cy="5872163"/>
          </a:xfrm>
        </p:spPr>
        <p:txBody>
          <a:bodyPr>
            <a:normAutofit lnSpcReduction="10000"/>
          </a:bodyPr>
          <a:lstStyle/>
          <a:p>
            <a:pPr marL="0" indent="0" algn="just">
              <a:lnSpc>
                <a:spcPct val="107000"/>
              </a:lnSpc>
              <a:spcAft>
                <a:spcPts val="800"/>
              </a:spcAft>
              <a:buNone/>
            </a:pPr>
            <a:r>
              <a:rPr lang="en-US" sz="3600" b="1" dirty="0">
                <a:solidFill>
                  <a:srgbClr val="FF0000"/>
                </a:solidFill>
                <a:latin typeface="Times New Roman"/>
                <a:ea typeface="Calibri"/>
                <a:cs typeface="Times New Roman"/>
              </a:rPr>
              <a:t>	PHIẾU HỌC TẬP SỐ 2  (BÀI TẬP 3 - TRANG 93)</a:t>
            </a:r>
            <a:endParaRPr lang="en-US" sz="2000" dirty="0">
              <a:latin typeface="Times New Roman"/>
              <a:ea typeface="Calibri"/>
              <a:cs typeface="Times New Roman"/>
            </a:endParaRPr>
          </a:p>
          <a:p>
            <a:pPr marL="0" indent="0" algn="just">
              <a:lnSpc>
                <a:spcPct val="107000"/>
              </a:lnSpc>
              <a:spcAft>
                <a:spcPts val="800"/>
              </a:spcAft>
              <a:buNone/>
            </a:pPr>
            <a:r>
              <a:rPr lang="en-US" sz="3600" dirty="0">
                <a:latin typeface="Times New Roman"/>
                <a:ea typeface="Calibri"/>
                <a:cs typeface="Times New Roman"/>
              </a:rPr>
              <a:t>	</a:t>
            </a:r>
            <a:r>
              <a:rPr lang="en-US" sz="3800" dirty="0">
                <a:solidFill>
                  <a:schemeClr val="bg1"/>
                </a:solidFill>
                <a:latin typeface="Times New Roman"/>
                <a:ea typeface="Calibri"/>
                <a:cs typeface="Times New Roman"/>
              </a:rPr>
              <a:t>Theo em trong bài thơ “</a:t>
            </a:r>
            <a:r>
              <a:rPr lang="en-US" sz="3800" i="1" dirty="0">
                <a:solidFill>
                  <a:schemeClr val="bg1"/>
                </a:solidFill>
                <a:latin typeface="Times New Roman"/>
                <a:ea typeface="Calibri"/>
                <a:cs typeface="Times New Roman"/>
              </a:rPr>
              <a:t>Mùa xuân nho nhỏ</a:t>
            </a:r>
            <a:r>
              <a:rPr lang="en-US" sz="3800" dirty="0">
                <a:solidFill>
                  <a:schemeClr val="bg1"/>
                </a:solidFill>
                <a:latin typeface="Times New Roman"/>
                <a:ea typeface="Calibri"/>
                <a:cs typeface="Times New Roman"/>
              </a:rPr>
              <a:t>” của Thanh Hải, biện pháp tu từ nào có vị trí nổi bật nhất? Hãy cho biết tác dụng của việc sử dụng biện pháp tu từ đó?</a:t>
            </a:r>
          </a:p>
          <a:p>
            <a:pPr marL="0" indent="0" algn="just">
              <a:lnSpc>
                <a:spcPct val="107000"/>
              </a:lnSpc>
              <a:spcAft>
                <a:spcPts val="800"/>
              </a:spcAft>
              <a:buNone/>
            </a:pPr>
            <a:r>
              <a:rPr lang="en-US" sz="3800" dirty="0">
                <a:solidFill>
                  <a:srgbClr val="FFFF00"/>
                </a:solidFill>
                <a:latin typeface="Times New Roman"/>
                <a:ea typeface="Calibri"/>
                <a:cs typeface="Times New Roman"/>
              </a:rPr>
              <a:t>Gợi ý:</a:t>
            </a:r>
          </a:p>
          <a:p>
            <a:pPr marL="0" indent="0" algn="just">
              <a:lnSpc>
                <a:spcPct val="107000"/>
              </a:lnSpc>
              <a:spcAft>
                <a:spcPts val="800"/>
              </a:spcAft>
              <a:buNone/>
            </a:pPr>
            <a:r>
              <a:rPr lang="en-US" sz="3800" i="1" dirty="0">
                <a:solidFill>
                  <a:schemeClr val="bg1"/>
                </a:solidFill>
                <a:latin typeface="Times New Roman"/>
                <a:ea typeface="Calibri"/>
                <a:cs typeface="Times New Roman"/>
              </a:rPr>
              <a:t>+ Chỉ ra biện pháp tu từ nào nổi bật nhất?</a:t>
            </a:r>
          </a:p>
          <a:p>
            <a:pPr marL="0" indent="0" algn="just">
              <a:lnSpc>
                <a:spcPct val="107000"/>
              </a:lnSpc>
              <a:spcAft>
                <a:spcPts val="800"/>
              </a:spcAft>
              <a:buNone/>
            </a:pPr>
            <a:r>
              <a:rPr lang="en-US" sz="3800" i="1" dirty="0">
                <a:solidFill>
                  <a:schemeClr val="bg1"/>
                </a:solidFill>
                <a:latin typeface="Times New Roman"/>
                <a:ea typeface="Calibri"/>
                <a:cs typeface="Times New Roman"/>
              </a:rPr>
              <a:t>+ Thể hiện ở các câu thơ, hình ảnh thơ nào?</a:t>
            </a:r>
          </a:p>
          <a:p>
            <a:pPr marL="0" indent="0" algn="just">
              <a:lnSpc>
                <a:spcPct val="107000"/>
              </a:lnSpc>
              <a:spcAft>
                <a:spcPts val="800"/>
              </a:spcAft>
              <a:buNone/>
            </a:pPr>
            <a:r>
              <a:rPr lang="en-US" sz="3800" i="1" dirty="0">
                <a:solidFill>
                  <a:schemeClr val="bg1"/>
                </a:solidFill>
                <a:latin typeface="Times New Roman"/>
                <a:ea typeface="Calibri"/>
                <a:cs typeface="Times New Roman"/>
              </a:rPr>
              <a:t>+ Nêu tác dụng của việc sử dụng biện pháp tu từ đó?</a:t>
            </a:r>
          </a:p>
          <a:p>
            <a:pPr marL="0" indent="0" algn="just">
              <a:buNone/>
            </a:pPr>
            <a:endParaRPr lang="en-US" sz="36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45553892"/>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TextBox 2"/>
          <p:cNvSpPr txBox="1"/>
          <p:nvPr/>
        </p:nvSpPr>
        <p:spPr>
          <a:xfrm>
            <a:off x="295566" y="387952"/>
            <a:ext cx="11628581" cy="6455613"/>
          </a:xfrm>
          <a:prstGeom prst="rect">
            <a:avLst/>
          </a:prstGeom>
          <a:noFill/>
        </p:spPr>
        <p:txBody>
          <a:bodyPr wrap="square" rtlCol="0">
            <a:spAutoFit/>
          </a:bodyPr>
          <a:lstStyle/>
          <a:p>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tập</a:t>
            </a:r>
            <a:r>
              <a:rPr lang="en-US" sz="3600" b="1" dirty="0">
                <a:solidFill>
                  <a:srgbClr val="FFFF00"/>
                </a:solidFill>
                <a:latin typeface="Times New Roman" pitchFamily="18" charset="0"/>
                <a:cs typeface="Times New Roman" pitchFamily="18" charset="0"/>
              </a:rPr>
              <a:t> 3</a:t>
            </a:r>
          </a:p>
          <a:p>
            <a:pPr algn="just">
              <a:lnSpc>
                <a:spcPct val="107000"/>
              </a:lnSpc>
              <a:spcAft>
                <a:spcPts val="800"/>
              </a:spcAft>
            </a:pPr>
            <a:r>
              <a:rPr lang="en-US" sz="3600" i="1" dirty="0" err="1">
                <a:solidFill>
                  <a:schemeClr val="bg1"/>
                </a:solidFill>
                <a:latin typeface="Times New Roman"/>
                <a:ea typeface="Calibri"/>
                <a:cs typeface="Times New Roman"/>
              </a:rPr>
              <a:t>Biện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pháp</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tu</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từ</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nổi</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bật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nhất</a:t>
            </a:r>
            <a:r>
              <a:rPr lang="en-US" sz="3600" i="1" dirty="0">
                <a:solidFill>
                  <a:schemeClr val="bg1"/>
                </a:solidFill>
                <a:latin typeface="Times New Roman"/>
                <a:ea typeface="Calibri"/>
                <a:cs typeface="Times New Roman"/>
              </a:rPr>
              <a:t>: </a:t>
            </a:r>
          </a:p>
          <a:p>
            <a:pPr algn="just">
              <a:lnSpc>
                <a:spcPct val="107000"/>
              </a:lnSpc>
              <a:spcAft>
                <a:spcPts val="800"/>
              </a:spcAft>
            </a:pP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Ẩn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dụ</a:t>
            </a:r>
            <a:r>
              <a:rPr lang="en-US" sz="3600" i="1" dirty="0">
                <a:solidFill>
                  <a:schemeClr val="bg1"/>
                </a:solidFill>
                <a:latin typeface="Times New Roman"/>
                <a:ea typeface="Calibri"/>
                <a:cs typeface="Times New Roman"/>
              </a:rPr>
              <a:t>: Con </a:t>
            </a:r>
            <a:r>
              <a:rPr lang="en-US" sz="3600" i="1" dirty="0" err="1">
                <a:solidFill>
                  <a:schemeClr val="bg1"/>
                </a:solidFill>
                <a:latin typeface="Times New Roman"/>
                <a:ea typeface="Calibri"/>
                <a:cs typeface="Times New Roman"/>
              </a:rPr>
              <a:t>chim</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cành</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hoa</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nốt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trầm</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mùa</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xuân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nho</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nhỏ</a:t>
            </a:r>
            <a:endParaRPr lang="en-US" sz="3600" i="1" dirty="0">
              <a:solidFill>
                <a:schemeClr val="bg1"/>
              </a:solidFill>
              <a:latin typeface="Times New Roman"/>
              <a:ea typeface="Calibri"/>
              <a:cs typeface="Times New Roman"/>
            </a:endParaRPr>
          </a:p>
          <a:p>
            <a:pPr algn="just">
              <a:lnSpc>
                <a:spcPct val="107000"/>
              </a:lnSpc>
              <a:spcAft>
                <a:spcPts val="800"/>
              </a:spcAft>
            </a:pPr>
            <a:r>
              <a:rPr lang="en-US" sz="3600" i="1" dirty="0">
                <a:solidFill>
                  <a:schemeClr val="bg1"/>
                </a:solidFill>
                <a:latin typeface="Times New Roman"/>
                <a:ea typeface="Calibri"/>
                <a:cs typeface="Times New Roman"/>
              </a:rPr>
              <a:t>-&gt; </a:t>
            </a:r>
            <a:r>
              <a:rPr lang="en-US" sz="3600" i="1" dirty="0" err="1">
                <a:solidFill>
                  <a:schemeClr val="bg1"/>
                </a:solidFill>
                <a:latin typeface="Times New Roman"/>
                <a:ea typeface="Calibri"/>
                <a:cs typeface="Times New Roman"/>
              </a:rPr>
              <a:t>tác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dụng</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thể</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hiện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ước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nguyện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chân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thành</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tha</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thiết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của</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nhà</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thơ</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được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cống</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hiến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những</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gì</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tốt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đẹp</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dù</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là</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nhỏ</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bé</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đơn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sơ</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cho</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cuộc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đời</a:t>
            </a:r>
            <a:r>
              <a:rPr lang="en-US" sz="3600" i="1" dirty="0">
                <a:solidFill>
                  <a:schemeClr val="bg1"/>
                </a:solidFill>
                <a:latin typeface="Times New Roman"/>
                <a:ea typeface="Calibri"/>
                <a:cs typeface="Times New Roman"/>
              </a:rPr>
              <a:t>.</a:t>
            </a:r>
          </a:p>
          <a:p>
            <a:pPr algn="just">
              <a:lnSpc>
                <a:spcPct val="107000"/>
              </a:lnSpc>
              <a:spcAft>
                <a:spcPts val="800"/>
              </a:spcAft>
            </a:pP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Điệp</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ngữ</a:t>
            </a:r>
            <a:r>
              <a:rPr lang="en-US" sz="3600" i="1" dirty="0">
                <a:solidFill>
                  <a:schemeClr val="bg1"/>
                </a:solidFill>
                <a:latin typeface="Times New Roman"/>
                <a:ea typeface="Calibri"/>
                <a:cs typeface="Times New Roman"/>
              </a:rPr>
              <a:t>: ta </a:t>
            </a:r>
            <a:r>
              <a:rPr lang="en-US" sz="3600" i="1" dirty="0" err="1">
                <a:solidFill>
                  <a:schemeClr val="bg1"/>
                </a:solidFill>
                <a:latin typeface="Times New Roman"/>
                <a:ea typeface="Calibri"/>
                <a:cs typeface="Times New Roman"/>
              </a:rPr>
              <a:t>làm</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dù</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là</a:t>
            </a:r>
            <a:r>
              <a:rPr lang="en-US" sz="3600" i="1" dirty="0">
                <a:solidFill>
                  <a:schemeClr val="bg1"/>
                </a:solidFill>
                <a:latin typeface="Times New Roman"/>
                <a:ea typeface="Calibri"/>
                <a:cs typeface="Times New Roman"/>
              </a:rPr>
              <a:t>…</a:t>
            </a:r>
          </a:p>
          <a:p>
            <a:pPr algn="just">
              <a:lnSpc>
                <a:spcPct val="107000"/>
              </a:lnSpc>
              <a:spcAft>
                <a:spcPts val="800"/>
              </a:spcAft>
            </a:pPr>
            <a:r>
              <a:rPr lang="en-US" sz="3600" i="1" dirty="0">
                <a:solidFill>
                  <a:schemeClr val="bg1"/>
                </a:solidFill>
                <a:latin typeface="Times New Roman"/>
                <a:ea typeface="Calibri"/>
                <a:cs typeface="Times New Roman"/>
              </a:rPr>
              <a:t>-&gt; </a:t>
            </a:r>
            <a:r>
              <a:rPr lang="en-US" sz="3600" i="1" dirty="0" err="1">
                <a:solidFill>
                  <a:schemeClr val="bg1"/>
                </a:solidFill>
                <a:latin typeface="Times New Roman"/>
                <a:ea typeface="Calibri"/>
                <a:cs typeface="Times New Roman"/>
              </a:rPr>
              <a:t>nhấn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mạnh</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sự</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quyết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tâm</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khát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khao</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được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cống</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hiến</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cho</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quê</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hương</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đất</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nước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của</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tác</a:t>
            </a:r>
            <a:r>
              <a:rPr lang="en-US" sz="3600" i="1" dirty="0">
                <a:solidFill>
                  <a:schemeClr val="bg1"/>
                </a:solidFill>
                <a:latin typeface="Times New Roman"/>
                <a:ea typeface="Calibri"/>
                <a:cs typeface="Times New Roman"/>
              </a:rPr>
              <a:t> </a:t>
            </a:r>
            <a:r>
              <a:rPr lang="en-US" sz="3600" i="1" dirty="0" err="1">
                <a:solidFill>
                  <a:schemeClr val="bg1"/>
                </a:solidFill>
                <a:latin typeface="Times New Roman"/>
                <a:ea typeface="Calibri"/>
                <a:cs typeface="Times New Roman"/>
              </a:rPr>
              <a:t>giả</a:t>
            </a:r>
            <a:r>
              <a:rPr lang="en-US" sz="3600" i="1" dirty="0">
                <a:solidFill>
                  <a:schemeClr val="bg1"/>
                </a:solidFill>
                <a:latin typeface="Times New Roman"/>
                <a:ea typeface="Calibri"/>
                <a:cs typeface="Times New Roman"/>
              </a:rPr>
              <a:t>.</a:t>
            </a:r>
          </a:p>
          <a:p>
            <a:endParaRPr lang="en-US" sz="3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119314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31" y="163090"/>
            <a:ext cx="11630891" cy="5757429"/>
          </a:xfrm>
        </p:spPr>
        <p:txBody>
          <a:bodyPr/>
          <a:lstStyle/>
          <a:p>
            <a:pPr marL="0" indent="0">
              <a:buNone/>
            </a:pPr>
            <a:r>
              <a:rPr lang="en-US" dirty="0"/>
              <a:t> </a:t>
            </a:r>
            <a:r>
              <a:rPr lang="en-US" dirty="0" smtClean="0"/>
              <a:t>                                      </a:t>
            </a:r>
            <a:r>
              <a:rPr lang="en-US" sz="4000" dirty="0">
                <a:solidFill>
                  <a:srgbClr val="FFFF00"/>
                </a:solidFill>
                <a:latin typeface="Times New Roman" pitchFamily="18" charset="0"/>
                <a:cs typeface="Times New Roman" pitchFamily="18" charset="0"/>
              </a:rPr>
              <a:t>AI NHANH HƠN</a:t>
            </a:r>
          </a:p>
          <a:p>
            <a:pPr marL="0" indent="0">
              <a:buNone/>
            </a:pP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Trò</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chơi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có</a:t>
            </a:r>
            <a:r>
              <a:rPr lang="en-US" sz="4000" dirty="0">
                <a:solidFill>
                  <a:srgbClr val="FFFF00"/>
                </a:solidFill>
                <a:latin typeface="Times New Roman" pitchFamily="18" charset="0"/>
                <a:cs typeface="Times New Roman" pitchFamily="18" charset="0"/>
              </a:rPr>
              <a:t> 10 </a:t>
            </a:r>
            <a:r>
              <a:rPr lang="en-US" sz="4000" dirty="0" err="1">
                <a:solidFill>
                  <a:srgbClr val="FFFF00"/>
                </a:solidFill>
                <a:latin typeface="Times New Roman" pitchFamily="18" charset="0"/>
                <a:cs typeface="Times New Roman" pitchFamily="18" charset="0"/>
              </a:rPr>
              <a:t>câu</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hỏi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trắc</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nghiệm</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Mỗi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câu</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hỏi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có</a:t>
            </a:r>
            <a:r>
              <a:rPr lang="en-US" sz="4000" dirty="0">
                <a:solidFill>
                  <a:srgbClr val="FFFF00"/>
                </a:solidFill>
                <a:latin typeface="Times New Roman" pitchFamily="18" charset="0"/>
                <a:cs typeface="Times New Roman" pitchFamily="18" charset="0"/>
              </a:rPr>
              <a:t> 2 </a:t>
            </a:r>
            <a:r>
              <a:rPr lang="en-US" sz="4000" dirty="0" err="1">
                <a:solidFill>
                  <a:srgbClr val="FFFF00"/>
                </a:solidFill>
                <a:latin typeface="Times New Roman" pitchFamily="18" charset="0"/>
                <a:cs typeface="Times New Roman" pitchFamily="18" charset="0"/>
              </a:rPr>
              <a:t>phương</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án</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trả</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lời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Em</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hãy</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chọn</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câu</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trả</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lời</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đúng</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nhất</a:t>
            </a:r>
            <a:r>
              <a:rPr lang="en-US" sz="4000" dirty="0">
                <a:solidFill>
                  <a:srgbClr val="FFFF00"/>
                </a:solidFill>
                <a:latin typeface="Times New Roman" pitchFamily="18" charset="0"/>
                <a:cs typeface="Times New Roman" pitchFamily="18" charset="0"/>
              </a:rPr>
              <a:t>. Ai </a:t>
            </a:r>
            <a:r>
              <a:rPr lang="en-US" sz="4000" dirty="0" err="1">
                <a:solidFill>
                  <a:srgbClr val="FFFF00"/>
                </a:solidFill>
                <a:latin typeface="Times New Roman" pitchFamily="18" charset="0"/>
                <a:cs typeface="Times New Roman" pitchFamily="18" charset="0"/>
              </a:rPr>
              <a:t>nhanh</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hơn</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sẽ</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được</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quyền</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tham</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gia</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trò</a:t>
            </a:r>
            <a:r>
              <a:rPr lang="en-US" sz="4000" dirty="0">
                <a:solidFill>
                  <a:srgbClr val="FFFF00"/>
                </a:solidFill>
                <a:latin typeface="Times New Roman" pitchFamily="18" charset="0"/>
                <a:cs typeface="Times New Roman" pitchFamily="18" charset="0"/>
              </a:rPr>
              <a:t> </a:t>
            </a:r>
            <a:r>
              <a:rPr lang="en-US" sz="4000" dirty="0" err="1">
                <a:solidFill>
                  <a:srgbClr val="FFFF00"/>
                </a:solidFill>
                <a:latin typeface="Times New Roman" pitchFamily="18" charset="0"/>
                <a:cs typeface="Times New Roman" pitchFamily="18" charset="0"/>
              </a:rPr>
              <a:t>chơi</a:t>
            </a:r>
            <a:r>
              <a:rPr lang="en-US" sz="4000"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515070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1"/>
          <p:cNvSpPr/>
          <p:nvPr/>
        </p:nvSpPr>
        <p:spPr>
          <a:xfrm>
            <a:off x="6005947" y="2729316"/>
            <a:ext cx="5096164"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Bác đã đi rồi sao Bác ơi! </a:t>
            </a:r>
          </a:p>
        </p:txBody>
      </p:sp>
      <p:sp>
        <p:nvSpPr>
          <p:cNvPr id="6" name="Rounded Rectangle 5"/>
          <p:cNvSpPr/>
          <p:nvPr/>
        </p:nvSpPr>
        <p:spPr>
          <a:xfrm>
            <a:off x="639399" y="356731"/>
            <a:ext cx="10206943" cy="838200"/>
          </a:xfrm>
          <a:prstGeom prst="round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srgbClr val="FF0000"/>
                </a:solidFill>
                <a:latin typeface="Times New Roman" panose="02020603050405020304" pitchFamily="18" charset="0"/>
                <a:cs typeface="Times New Roman" panose="02020603050405020304" pitchFamily="18" charset="0"/>
              </a:rPr>
              <a:t>Chọn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đáp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phù</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hợp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nghĩa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từ</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sau</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7" name="A1"/>
          <p:cNvSpPr/>
          <p:nvPr/>
        </p:nvSpPr>
        <p:spPr>
          <a:xfrm>
            <a:off x="381003" y="2729316"/>
            <a:ext cx="4791364"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Em đi giữa biển vàng</a:t>
            </a:r>
          </a:p>
        </p:txBody>
      </p:sp>
      <p:sp>
        <p:nvSpPr>
          <p:cNvPr id="10" name="A2"/>
          <p:cNvSpPr/>
          <p:nvPr/>
        </p:nvSpPr>
        <p:spPr>
          <a:xfrm>
            <a:off x="381001" y="5350172"/>
            <a:ext cx="4874491"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0" y="3961232"/>
            <a:ext cx="12192000"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2</a:t>
            </a:r>
            <a:r>
              <a:rPr lang="en-US" sz="2800" b="1" i="1">
                <a:solidFill>
                  <a:prstClr val="white"/>
                </a:solidFill>
                <a:latin typeface="Times New Roman" panose="02020603050405020304" pitchFamily="18" charset="0"/>
                <a:cs typeface="Times New Roman" panose="02020603050405020304" pitchFamily="18" charset="0"/>
              </a:rPr>
              <a:t>. “chân” với nghĩa là bộ phận của thân thể người  và động vật dùng để đi và đứng</a:t>
            </a:r>
            <a:endParaRPr lang="en-US" sz="2800" b="1" i="1" dirty="0">
              <a:solidFill>
                <a:prstClr val="white"/>
              </a:solidFill>
              <a:latin typeface="Times New Roman" panose="02020603050405020304" pitchFamily="18" charset="0"/>
              <a:cs typeface="Times New Roman" panose="02020603050405020304" pitchFamily="18" charset="0"/>
            </a:endParaRPr>
          </a:p>
        </p:txBody>
      </p:sp>
      <p:sp>
        <p:nvSpPr>
          <p:cNvPr id="12" name="B2"/>
          <p:cNvSpPr/>
          <p:nvPr/>
        </p:nvSpPr>
        <p:spPr>
          <a:xfrm>
            <a:off x="6225312" y="5334000"/>
            <a:ext cx="4876803"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Chiếc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398476" y="1466283"/>
            <a:ext cx="8475099"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Câu 1. “đi” với nghĩa là không còn tồn tại trên cõi đời</a:t>
            </a:r>
          </a:p>
        </p:txBody>
      </p:sp>
      <p:pic>
        <p:nvPicPr>
          <p:cNvPr id="14" name="Picture 13"/>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403776" y="2589879"/>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4386" y="2643886"/>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2535" y="5163252"/>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7585" y="5162391"/>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7244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 presetClass="entr" presetSubtype="9"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 presetClass="entr" presetSubtype="3"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7" grpId="0" animBg="1"/>
      <p:bldP spid="10" grpId="0" animBg="1"/>
      <p:bldP spid="11" grpId="0" animBg="1"/>
      <p:bldP spid="12"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108319" y="62969"/>
            <a:ext cx="12083684" cy="20134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a:solidFill>
                  <a:srgbClr val="0033CC"/>
                </a:solidFill>
                <a:latin typeface="Times New Roman" panose="02020603050405020304" pitchFamily="18" charset="0"/>
                <a:cs typeface="Times New Roman" panose="02020603050405020304" pitchFamily="18" charset="0"/>
              </a:rPr>
              <a:t>“Ngày ngày </a:t>
            </a:r>
            <a:r>
              <a:rPr lang="en-US" sz="3200" b="1" i="1" u="sng">
                <a:solidFill>
                  <a:srgbClr val="0033CC"/>
                </a:solidFill>
                <a:latin typeface="Times New Roman" panose="02020603050405020304" pitchFamily="18" charset="0"/>
                <a:cs typeface="Times New Roman" panose="02020603050405020304" pitchFamily="18" charset="0"/>
              </a:rPr>
              <a:t>mặt trời </a:t>
            </a:r>
            <a:r>
              <a:rPr lang="en-US" sz="3200" b="1" i="1">
                <a:solidFill>
                  <a:srgbClr val="0033CC"/>
                </a:solidFill>
                <a:latin typeface="Times New Roman" panose="02020603050405020304" pitchFamily="18" charset="0"/>
                <a:cs typeface="Times New Roman" panose="02020603050405020304" pitchFamily="18" charset="0"/>
              </a:rPr>
              <a:t>đi qua trên lăng</a:t>
            </a:r>
          </a:p>
          <a:p>
            <a:pPr algn="ctr">
              <a:defRPr/>
            </a:pPr>
            <a:r>
              <a:rPr lang="en-US" sz="3200" b="1" i="1">
                <a:solidFill>
                  <a:srgbClr val="0033CC"/>
                </a:solidFill>
                <a:latin typeface="Times New Roman" panose="02020603050405020304" pitchFamily="18" charset="0"/>
                <a:cs typeface="Times New Roman" panose="02020603050405020304" pitchFamily="18" charset="0"/>
              </a:rPr>
              <a:t>Thấy một mặt trời trong lăng rất đỏ”</a:t>
            </a:r>
          </a:p>
          <a:p>
            <a:pPr algn="just">
              <a:defRPr/>
            </a:pPr>
            <a:r>
              <a:rPr lang="en-US" sz="3200" b="1">
                <a:solidFill>
                  <a:srgbClr val="FF0000"/>
                </a:solidFill>
                <a:latin typeface="Times New Roman" panose="02020603050405020304" pitchFamily="18" charset="0"/>
                <a:cs typeface="Times New Roman" panose="02020603050405020304" pitchFamily="18" charset="0"/>
              </a:rPr>
              <a:t>1. Nghĩa của từ “mặt trời” trong câu thơ thứ nhất được hiểu là:</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A"/>
          <p:cNvSpPr/>
          <p:nvPr/>
        </p:nvSpPr>
        <p:spPr>
          <a:xfrm>
            <a:off x="628655" y="2672661"/>
            <a:ext cx="56996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rgbClr val="00B050"/>
                </a:solidFill>
                <a:latin typeface="Times New Roman" pitchFamily="18" charset="0"/>
                <a:cs typeface="Times New Roman" pitchFamily="18" charset="0"/>
              </a:rPr>
              <a:t>A.</a:t>
            </a:r>
            <a:r>
              <a:rPr lang="en-US" sz="3200" b="1" dirty="0">
                <a:solidFill>
                  <a:srgbClr val="00B050"/>
                </a:solidFill>
                <a:latin typeface="+mj-lt"/>
              </a:rPr>
              <a:t> </a:t>
            </a:r>
            <a:r>
              <a:rPr lang="en-US" sz="3200" b="1" dirty="0" err="1">
                <a:solidFill>
                  <a:srgbClr val="00B050"/>
                </a:solidFill>
                <a:latin typeface="Times New Roman" pitchFamily="18" charset="0"/>
                <a:cs typeface="Times New Roman" pitchFamily="18" charset="0"/>
              </a:rPr>
              <a:t>mặt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nhiên</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2" name="B"/>
          <p:cNvSpPr/>
          <p:nvPr/>
        </p:nvSpPr>
        <p:spPr>
          <a:xfrm>
            <a:off x="6931037" y="2699304"/>
            <a:ext cx="41063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mj-lt"/>
              </a:rPr>
              <a:t>   </a:t>
            </a:r>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Bác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Hồ</a:t>
            </a:r>
            <a:endParaRPr lang="vi-VN" sz="3200" b="1" dirty="0">
              <a:solidFill>
                <a:srgbClr val="00B050"/>
              </a:solidFill>
              <a:latin typeface="Times New Roman" pitchFamily="18" charset="0"/>
              <a:cs typeface="Times New Roman" pitchFamily="18" charset="0"/>
            </a:endParaRPr>
          </a:p>
        </p:txBody>
      </p:sp>
      <p:pic>
        <p:nvPicPr>
          <p:cNvPr id="47" name="Dung"/>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79568" y="2653057"/>
            <a:ext cx="748760"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S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7450" y="2746510"/>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7" name="Cloud 56">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1"/>
          <p:cNvSpPr/>
          <p:nvPr/>
        </p:nvSpPr>
        <p:spPr>
          <a:xfrm>
            <a:off x="6382337" y="1758711"/>
            <a:ext cx="5352473"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ngọt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ngào</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269358" y="316247"/>
            <a:ext cx="8830063"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3. “</a:t>
            </a:r>
            <a:r>
              <a:rPr lang="en-US" sz="2800" b="1" i="1" dirty="0" err="1">
                <a:solidFill>
                  <a:prstClr val="white"/>
                </a:solidFill>
                <a:latin typeface="Times New Roman" panose="02020603050405020304" pitchFamily="18" charset="0"/>
                <a:cs typeface="Times New Roman" panose="02020603050405020304" pitchFamily="18" charset="0"/>
              </a:rPr>
              <a:t>ngọt</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giọng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nói</a:t>
            </a:r>
            <a:r>
              <a:rPr lang="en-US" sz="2800" b="1" i="1" dirty="0">
                <a:solidFill>
                  <a:prstClr val="white"/>
                </a:solidFill>
                <a:latin typeface="Times New Roman" panose="02020603050405020304" pitchFamily="18" charset="0"/>
                <a:cs typeface="Times New Roman" panose="02020603050405020304" pitchFamily="18" charset="0"/>
              </a:rPr>
              <a:t> hay, </a:t>
            </a:r>
            <a:r>
              <a:rPr lang="en-US" sz="2800" b="1" i="1" dirty="0" err="1">
                <a:solidFill>
                  <a:prstClr val="white"/>
                </a:solidFill>
                <a:latin typeface="Times New Roman" panose="02020603050405020304" pitchFamily="18" charset="0"/>
                <a:cs typeface="Times New Roman" panose="02020603050405020304" pitchFamily="18" charset="0"/>
              </a:rPr>
              <a:t>êm</a:t>
            </a:r>
            <a:r>
              <a:rPr lang="en-US" sz="2800" b="1" i="1" dirty="0">
                <a:solidFill>
                  <a:prstClr val="white"/>
                </a:solidFill>
                <a:latin typeface="Times New Roman" panose="02020603050405020304" pitchFamily="18" charset="0"/>
                <a:cs typeface="Times New Roman" panose="02020603050405020304" pitchFamily="18" charset="0"/>
              </a:rPr>
              <a:t> tai, </a:t>
            </a:r>
            <a:r>
              <a:rPr lang="en-US" sz="2800" b="1" i="1" dirty="0" err="1">
                <a:solidFill>
                  <a:prstClr val="white"/>
                </a:solidFill>
                <a:latin typeface="Times New Roman" panose="02020603050405020304" pitchFamily="18" charset="0"/>
                <a:cs typeface="Times New Roman" panose="02020603050405020304" pitchFamily="18" charset="0"/>
              </a:rPr>
              <a:t>dễ</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nghe</a:t>
            </a:r>
            <a:endParaRPr lang="en-US" sz="2800" b="1" i="1" dirty="0">
              <a:solidFill>
                <a:prstClr val="white"/>
              </a:solidFill>
              <a:latin typeface="Times New Roman" panose="02020603050405020304" pitchFamily="18" charset="0"/>
              <a:cs typeface="Times New Roman" panose="02020603050405020304" pitchFamily="18" charset="0"/>
            </a:endParaRPr>
          </a:p>
        </p:txBody>
      </p:sp>
      <p:sp>
        <p:nvSpPr>
          <p:cNvPr id="14" name="A1"/>
          <p:cNvSpPr/>
          <p:nvPr/>
        </p:nvSpPr>
        <p:spPr>
          <a:xfrm>
            <a:off x="265545" y="1788560"/>
            <a:ext cx="5664200"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Quả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ngọt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83357" y="3195861"/>
            <a:ext cx="11060947"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4. “</a:t>
            </a:r>
            <a:r>
              <a:rPr lang="en-US" sz="2800" b="1" i="1" dirty="0" err="1">
                <a:solidFill>
                  <a:prstClr val="white"/>
                </a:solidFill>
                <a:latin typeface="Times New Roman" panose="02020603050405020304" pitchFamily="18" charset="0"/>
                <a:cs typeface="Times New Roman" panose="02020603050405020304" pitchFamily="18" charset="0"/>
              </a:rPr>
              <a:t>vàng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tư</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chất</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của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người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có</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những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tình</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cảm</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tốt</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đẹp</a:t>
            </a:r>
            <a:endParaRPr lang="en-US" sz="2800" b="1" i="1" dirty="0">
              <a:solidFill>
                <a:prstClr val="white"/>
              </a:solidFill>
              <a:latin typeface="Times New Roman" panose="02020603050405020304" pitchFamily="18" charset="0"/>
              <a:cs typeface="Times New Roman" panose="02020603050405020304" pitchFamily="18" charset="0"/>
            </a:endParaRPr>
          </a:p>
        </p:txBody>
      </p:sp>
      <p:sp>
        <p:nvSpPr>
          <p:cNvPr id="16" name="B2"/>
          <p:cNvSpPr/>
          <p:nvPr/>
        </p:nvSpPr>
        <p:spPr>
          <a:xfrm>
            <a:off x="6400803" y="4454565"/>
            <a:ext cx="5143500" cy="736571"/>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tầm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vàng</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9" name="A2"/>
          <p:cNvSpPr/>
          <p:nvPr/>
        </p:nvSpPr>
        <p:spPr>
          <a:xfrm>
            <a:off x="265545" y="4407637"/>
            <a:ext cx="4830331" cy="830423"/>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Chiếc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rơi</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160661" y="1434531"/>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006" y="1758714"/>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271" y="4483939"/>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46088" y="4278008"/>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4228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 presetClass="entr" presetSubtype="9"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10" grpId="0" animBg="1"/>
      <p:bldP spid="14" grpId="0" animBg="1"/>
      <p:bldP spid="15" grpId="0" animBg="1"/>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1"/>
          <p:cNvSpPr/>
          <p:nvPr/>
        </p:nvSpPr>
        <p:spPr>
          <a:xfrm>
            <a:off x="0" y="1574223"/>
            <a:ext cx="5791200"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6461" y="306423"/>
            <a:ext cx="8992681"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5. “</a:t>
            </a:r>
            <a:r>
              <a:rPr lang="en-US" sz="2800" b="1" i="1" dirty="0" err="1">
                <a:solidFill>
                  <a:prstClr val="white"/>
                </a:solidFill>
                <a:latin typeface="Times New Roman" panose="02020603050405020304" pitchFamily="18" charset="0"/>
                <a:cs typeface="Times New Roman" panose="02020603050405020304" pitchFamily="18" charset="0"/>
              </a:rPr>
              <a:t>nhà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nơi</a:t>
            </a:r>
            <a:r>
              <a:rPr lang="en-US" sz="2800" b="1" i="1" dirty="0">
                <a:solidFill>
                  <a:prstClr val="white"/>
                </a:solidFill>
                <a:latin typeface="Times New Roman" panose="02020603050405020304" pitchFamily="18" charset="0"/>
                <a:cs typeface="Times New Roman" panose="02020603050405020304" pitchFamily="18" charset="0"/>
              </a:rPr>
              <a:t> ở, </a:t>
            </a:r>
            <a:r>
              <a:rPr lang="en-US" sz="2800" b="1" i="1" dirty="0" err="1">
                <a:solidFill>
                  <a:prstClr val="white"/>
                </a:solidFill>
                <a:latin typeface="Times New Roman" panose="02020603050405020304" pitchFamily="18" charset="0"/>
                <a:cs typeface="Times New Roman" panose="02020603050405020304" pitchFamily="18" charset="0"/>
              </a:rPr>
              <a:t>nơi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cư</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trú</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của</a:t>
            </a:r>
            <a:r>
              <a:rPr lang="en-US" sz="2800" b="1" i="1" dirty="0">
                <a:solidFill>
                  <a:prstClr val="white"/>
                </a:solidFill>
                <a:latin typeface="Times New Roman" panose="02020603050405020304" pitchFamily="18" charset="0"/>
                <a:cs typeface="Times New Roman" panose="02020603050405020304" pitchFamily="18" charset="0"/>
              </a:rPr>
              <a:t> con </a:t>
            </a:r>
            <a:r>
              <a:rPr lang="en-US" sz="2800" b="1" i="1" dirty="0" err="1">
                <a:solidFill>
                  <a:prstClr val="white"/>
                </a:solidFill>
                <a:latin typeface="Times New Roman" panose="02020603050405020304" pitchFamily="18" charset="0"/>
                <a:cs typeface="Times New Roman" panose="02020603050405020304" pitchFamily="18" charset="0"/>
              </a:rPr>
              <a:t>người</a:t>
            </a:r>
            <a:r>
              <a:rPr lang="en-US" sz="2800" b="1" i="1" dirty="0">
                <a:solidFill>
                  <a:prstClr val="white"/>
                </a:solidFill>
                <a:latin typeface="Times New Roman" panose="02020603050405020304" pitchFamily="18" charset="0"/>
                <a:cs typeface="Times New Roman" panose="02020603050405020304" pitchFamily="18" charset="0"/>
              </a:rPr>
              <a:t> </a:t>
            </a:r>
          </a:p>
        </p:txBody>
      </p:sp>
      <p:sp>
        <p:nvSpPr>
          <p:cNvPr id="7" name="B1"/>
          <p:cNvSpPr/>
          <p:nvPr/>
        </p:nvSpPr>
        <p:spPr>
          <a:xfrm>
            <a:off x="6296891" y="1488787"/>
            <a:ext cx="5664200"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4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viên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B2"/>
          <p:cNvSpPr/>
          <p:nvPr/>
        </p:nvSpPr>
        <p:spPr>
          <a:xfrm>
            <a:off x="6530118" y="5287551"/>
            <a:ext cx="5430983"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77532" y="3495675"/>
            <a:ext cx="11783561"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6. “</a:t>
            </a:r>
            <a:r>
              <a:rPr lang="en-US" sz="2800" b="1" i="1" dirty="0" err="1">
                <a:solidFill>
                  <a:prstClr val="white"/>
                </a:solidFill>
                <a:latin typeface="Times New Roman" panose="02020603050405020304" pitchFamily="18" charset="0"/>
                <a:cs typeface="Times New Roman" panose="02020603050405020304" pitchFamily="18" charset="0"/>
              </a:rPr>
              <a:t>cân</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hai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phía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ngang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bằng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nhau</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tương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đương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nhau</a:t>
            </a:r>
            <a:endParaRPr lang="en-US" sz="2800" b="1" i="1" dirty="0">
              <a:solidFill>
                <a:prstClr val="white"/>
              </a:solidFill>
              <a:latin typeface="Times New Roman" panose="02020603050405020304" pitchFamily="18" charset="0"/>
              <a:cs typeface="Times New Roman" panose="02020603050405020304" pitchFamily="18" charset="0"/>
            </a:endParaRPr>
          </a:p>
        </p:txBody>
      </p:sp>
      <p:sp>
        <p:nvSpPr>
          <p:cNvPr id="13" name="A2"/>
          <p:cNvSpPr/>
          <p:nvPr/>
        </p:nvSpPr>
        <p:spPr>
          <a:xfrm>
            <a:off x="6" y="5352761"/>
            <a:ext cx="5514111"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Mẹ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mua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chiếc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cân</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7585" y="1466531"/>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845" y="1444362"/>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585" y="5287554"/>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796825" y="5141069"/>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06784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2" presetClass="entr" presetSubtype="3"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1+#ppt_w/2"/>
                                          </p:val>
                                        </p:tav>
                                        <p:tav tm="100000">
                                          <p:val>
                                            <p:strVal val="#ppt_x"/>
                                          </p:val>
                                        </p:tav>
                                      </p:tavLst>
                                    </p:anim>
                                    <p:anim calcmode="lin" valueType="num">
                                      <p:cBhvr additive="base">
                                        <p:cTn id="45"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 presetClass="entr" presetSubtype="9"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1"/>
          <p:cNvSpPr/>
          <p:nvPr/>
        </p:nvSpPr>
        <p:spPr>
          <a:xfrm>
            <a:off x="460310" y="1545639"/>
            <a:ext cx="5235647"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Oa-sinh-tơn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Mỹ</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101598" y="152400"/>
            <a:ext cx="12182764"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7. </a:t>
            </a:r>
            <a:r>
              <a:rPr lang="en-US" sz="2800" b="1" i="1" dirty="0">
                <a:solidFill>
                  <a:prstClr val="white"/>
                </a:solidFill>
                <a:latin typeface="Times New Roman" panose="02020603050405020304" pitchFamily="18" charset="0"/>
                <a:cs typeface="Times New Roman" panose="02020603050405020304" pitchFamily="18" charset="0"/>
              </a:rPr>
              <a:t>“</a:t>
            </a:r>
            <a:r>
              <a:rPr lang="en-US" sz="2800" b="1" i="1" dirty="0" err="1">
                <a:solidFill>
                  <a:prstClr val="white"/>
                </a:solidFill>
                <a:latin typeface="Times New Roman" panose="02020603050405020304" pitchFamily="18" charset="0"/>
                <a:cs typeface="Times New Roman" panose="02020603050405020304" pitchFamily="18" charset="0"/>
              </a:rPr>
              <a:t>trắng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nơi</a:t>
            </a:r>
            <a:r>
              <a:rPr lang="en-US" sz="2800" b="1" i="1" dirty="0">
                <a:solidFill>
                  <a:prstClr val="white"/>
                </a:solidFill>
                <a:latin typeface="Times New Roman" panose="02020603050405020304" pitchFamily="18" charset="0"/>
                <a:cs typeface="Times New Roman" panose="02020603050405020304" pitchFamily="18" charset="0"/>
              </a:rPr>
              <a:t> ở </a:t>
            </a:r>
            <a:r>
              <a:rPr lang="en-US" sz="2800" b="1" i="1" dirty="0" err="1">
                <a:solidFill>
                  <a:prstClr val="white"/>
                </a:solidFill>
                <a:latin typeface="Times New Roman" panose="02020603050405020304" pitchFamily="18" charset="0"/>
                <a:cs typeface="Times New Roman" panose="02020603050405020304" pitchFamily="18" charset="0"/>
              </a:rPr>
              <a:t>và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làm</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việc</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chính</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thức</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của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tổng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thống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Mỹ</a:t>
            </a:r>
            <a:r>
              <a:rPr lang="en-US" sz="2800" b="1" i="1" dirty="0">
                <a:solidFill>
                  <a:prstClr val="white"/>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B1"/>
          <p:cNvSpPr/>
          <p:nvPr/>
        </p:nvSpPr>
        <p:spPr>
          <a:xfrm>
            <a:off x="6659420" y="1545639"/>
            <a:ext cx="4808680" cy="685800"/>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trường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B2"/>
          <p:cNvSpPr/>
          <p:nvPr/>
        </p:nvSpPr>
        <p:spPr>
          <a:xfrm>
            <a:off x="6289973" y="5093565"/>
            <a:ext cx="5073361" cy="628651"/>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Buồng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 y="3429000"/>
            <a:ext cx="12081164"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8. </a:t>
            </a:r>
            <a:r>
              <a:rPr lang="en-US" sz="2800" b="1" i="1" dirty="0">
                <a:solidFill>
                  <a:prstClr val="white"/>
                </a:solidFill>
                <a:latin typeface="Times New Roman" panose="02020603050405020304" pitchFamily="18" charset="0"/>
                <a:cs typeface="Times New Roman" panose="02020603050405020304" pitchFamily="18" charset="0"/>
              </a:rPr>
              <a:t>“</a:t>
            </a:r>
            <a:r>
              <a:rPr lang="en-US" sz="2800" b="1" i="1" dirty="0" err="1">
                <a:solidFill>
                  <a:prstClr val="white"/>
                </a:solidFill>
                <a:latin typeface="Times New Roman" panose="02020603050405020304" pitchFamily="18" charset="0"/>
                <a:cs typeface="Times New Roman" panose="02020603050405020304" pitchFamily="18" charset="0"/>
              </a:rPr>
              <a:t>chín</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quả</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già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thường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có</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màu</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đỏ</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hoặc</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vàng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ngoài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vỏ</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ruột</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mềm</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thơm</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ngon</a:t>
            </a:r>
            <a:r>
              <a:rPr lang="en-US" sz="2800" b="1" i="1" dirty="0">
                <a:solidFill>
                  <a:prstClr val="white"/>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A2"/>
          <p:cNvSpPr/>
          <p:nvPr/>
        </p:nvSpPr>
        <p:spPr>
          <a:xfrm>
            <a:off x="371477" y="5034107"/>
            <a:ext cx="4972051" cy="628651"/>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chắn</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52454" y="1442279"/>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845" y="1444362"/>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7234" y="4994836"/>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796825" y="5141069"/>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684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 presetClass="entr" presetSubtype="3"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 presetClass="entr" presetSubtype="9"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1"/>
          <p:cNvSpPr/>
          <p:nvPr/>
        </p:nvSpPr>
        <p:spPr>
          <a:xfrm>
            <a:off x="273055" y="1781175"/>
            <a:ext cx="5060951" cy="895351"/>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chạy</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32964" y="350195"/>
            <a:ext cx="10406429" cy="9906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9. “</a:t>
            </a:r>
            <a:r>
              <a:rPr lang="en-US" sz="2800" b="1" i="1" dirty="0" err="1">
                <a:solidFill>
                  <a:prstClr val="white"/>
                </a:solidFill>
                <a:latin typeface="Times New Roman" panose="02020603050405020304" pitchFamily="18" charset="0"/>
                <a:cs typeface="Times New Roman" panose="02020603050405020304" pitchFamily="18" charset="0"/>
              </a:rPr>
              <a:t>chạy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bán</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được</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nhanh</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vì</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có</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nhiều</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người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mua</a:t>
            </a:r>
            <a:endParaRPr lang="en-US" sz="2800" b="1" i="1" dirty="0">
              <a:solidFill>
                <a:prstClr val="white"/>
              </a:solidFill>
              <a:latin typeface="Times New Roman" panose="02020603050405020304" pitchFamily="18" charset="0"/>
              <a:cs typeface="Times New Roman" panose="02020603050405020304" pitchFamily="18" charset="0"/>
            </a:endParaRPr>
          </a:p>
        </p:txBody>
      </p:sp>
      <p:sp>
        <p:nvSpPr>
          <p:cNvPr id="9" name="B1"/>
          <p:cNvSpPr/>
          <p:nvPr/>
        </p:nvSpPr>
        <p:spPr>
          <a:xfrm>
            <a:off x="6518285" y="1781175"/>
            <a:ext cx="4873625" cy="895351"/>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chạy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B2"/>
          <p:cNvSpPr/>
          <p:nvPr/>
        </p:nvSpPr>
        <p:spPr>
          <a:xfrm>
            <a:off x="6362707" y="5114945"/>
            <a:ext cx="4905373" cy="981076"/>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a:t>
            </a:r>
            <a:r>
              <a:rPr lang="en-US" sz="2800" dirty="0">
                <a:solidFill>
                  <a:schemeClr val="bg1"/>
                </a:solidFill>
                <a:latin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cs typeface="Times New Roman" panose="02020603050405020304" pitchFamily="18" charset="0"/>
              </a:rPr>
              <a:t>lả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rập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rờn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845756" y="3531140"/>
            <a:ext cx="10393637" cy="83820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prstClr val="white"/>
                </a:solidFill>
                <a:latin typeface="Times New Roman" panose="02020603050405020304" pitchFamily="18" charset="0"/>
                <a:cs typeface="Times New Roman" panose="02020603050405020304" pitchFamily="18" charset="0"/>
              </a:rPr>
              <a:t>Câu</a:t>
            </a:r>
            <a:r>
              <a:rPr lang="en-US" sz="2800" b="1" i="1" dirty="0">
                <a:solidFill>
                  <a:prstClr val="white"/>
                </a:solidFill>
                <a:latin typeface="Times New Roman" panose="02020603050405020304" pitchFamily="18" charset="0"/>
                <a:cs typeface="Times New Roman" panose="02020603050405020304" pitchFamily="18" charset="0"/>
              </a:rPr>
              <a:t> 10. “bay”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nghĩa</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là</a:t>
            </a:r>
            <a:r>
              <a:rPr lang="en-US" sz="2800" b="1" i="1" dirty="0">
                <a:solidFill>
                  <a:prstClr val="white"/>
                </a:solidFill>
                <a:latin typeface="Times New Roman" panose="02020603050405020304" pitchFamily="18" charset="0"/>
                <a:cs typeface="Times New Roman" panose="02020603050405020304" pitchFamily="18" charset="0"/>
              </a:rPr>
              <a:t>  di </a:t>
            </a:r>
            <a:r>
              <a:rPr lang="en-US" sz="2800" b="1" i="1" dirty="0" err="1">
                <a:solidFill>
                  <a:prstClr val="white"/>
                </a:solidFill>
                <a:latin typeface="Times New Roman" panose="02020603050405020304" pitchFamily="18" charset="0"/>
                <a:cs typeface="Times New Roman" panose="02020603050405020304" pitchFamily="18" charset="0"/>
              </a:rPr>
              <a:t>chuyển</a:t>
            </a:r>
            <a:r>
              <a:rPr lang="en-US" sz="2800" b="1" i="1" dirty="0">
                <a:solidFill>
                  <a:prstClr val="white"/>
                </a:solidFill>
                <a:latin typeface="Times New Roman" panose="02020603050405020304" pitchFamily="18" charset="0"/>
                <a:cs typeface="Times New Roman" panose="02020603050405020304" pitchFamily="18" charset="0"/>
              </a:rPr>
              <a:t> ở </a:t>
            </a:r>
            <a:r>
              <a:rPr lang="en-US" sz="2800" b="1" i="1" dirty="0" err="1">
                <a:solidFill>
                  <a:prstClr val="white"/>
                </a:solidFill>
                <a:latin typeface="Times New Roman" panose="02020603050405020304" pitchFamily="18" charset="0"/>
                <a:cs typeface="Times New Roman" panose="02020603050405020304" pitchFamily="18" charset="0"/>
              </a:rPr>
              <a:t>trên</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không</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với</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tốc</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độ</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nhanh</a:t>
            </a:r>
            <a:r>
              <a:rPr lang="en-US" sz="2800" b="1" i="1" dirty="0">
                <a:solidFill>
                  <a:prstClr val="white"/>
                </a:solidFill>
                <a:latin typeface="Times New Roman" panose="02020603050405020304" pitchFamily="18" charset="0"/>
                <a:cs typeface="Times New Roman" panose="02020603050405020304" pitchFamily="18" charset="0"/>
              </a:rPr>
              <a:t> </a:t>
            </a:r>
          </a:p>
        </p:txBody>
      </p:sp>
      <p:sp>
        <p:nvSpPr>
          <p:cNvPr id="12" name="A2"/>
          <p:cNvSpPr/>
          <p:nvPr/>
        </p:nvSpPr>
        <p:spPr>
          <a:xfrm>
            <a:off x="500787" y="5114943"/>
            <a:ext cx="4950716" cy="981076"/>
          </a:xfrm>
          <a:prstGeom prst="flowChartTerminator">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Chiếc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cs typeface="Times New Roman" panose="02020603050405020304" pitchFamily="18" charset="0"/>
              </a:rPr>
              <a:t>màu</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448872" y="1656288"/>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941" y="1757388"/>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266" y="5130424"/>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481732" y="5097841"/>
            <a:ext cx="885137"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463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 presetClass="entr" presetSubtype="3"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1+#ppt_w/2"/>
                                          </p:val>
                                        </p:tav>
                                        <p:tav tm="100000">
                                          <p:val>
                                            <p:strVal val="#ppt_x"/>
                                          </p:val>
                                        </p:tav>
                                      </p:tavLst>
                                    </p:anim>
                                    <p:anim calcmode="lin" valueType="num">
                                      <p:cBhvr additive="base">
                                        <p:cTn id="45"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 presetClass="entr" presetSubtype="9"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73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042" y="341745"/>
            <a:ext cx="11526983" cy="5835219"/>
          </a:xfrm>
        </p:spPr>
        <p:txBody>
          <a:bodyPr>
            <a:normAutofit/>
          </a:bodyPr>
          <a:lstStyle/>
          <a:p>
            <a:pPr marL="0" indent="0" algn="just">
              <a:lnSpc>
                <a:spcPct val="107000"/>
              </a:lnSpc>
              <a:buNone/>
            </a:pPr>
            <a:r>
              <a:rPr lang="en-US" sz="3600" b="1" dirty="0" err="1">
                <a:solidFill>
                  <a:srgbClr val="FFFF00"/>
                </a:solidFill>
                <a:latin typeface="Times New Roman" pitchFamily="18" charset="0"/>
                <a:ea typeface="Calibri"/>
                <a:cs typeface="Times New Roman" pitchFamily="18" charset="0"/>
              </a:rPr>
              <a:t>Bài</a:t>
            </a:r>
            <a:r>
              <a:rPr lang="en-US" sz="3600" b="1" dirty="0">
                <a:solidFill>
                  <a:srgbClr val="FFFF00"/>
                </a:solidFill>
                <a:latin typeface="Times New Roman" pitchFamily="18" charset="0"/>
                <a:ea typeface="Calibri"/>
                <a:cs typeface="Times New Roman" pitchFamily="18" charset="0"/>
              </a:rPr>
              <a:t> </a:t>
            </a:r>
            <a:r>
              <a:rPr lang="en-US" sz="3600" b="1" dirty="0" err="1">
                <a:solidFill>
                  <a:srgbClr val="FFFF00"/>
                </a:solidFill>
                <a:latin typeface="Times New Roman" pitchFamily="18" charset="0"/>
                <a:ea typeface="Calibri"/>
                <a:cs typeface="Times New Roman" pitchFamily="18" charset="0"/>
              </a:rPr>
              <a:t>tập</a:t>
            </a:r>
            <a:r>
              <a:rPr lang="en-US" sz="3600" b="1" dirty="0">
                <a:solidFill>
                  <a:srgbClr val="FFFF00"/>
                </a:solidFill>
                <a:latin typeface="Times New Roman" pitchFamily="18" charset="0"/>
                <a:ea typeface="Calibri"/>
                <a:cs typeface="Times New Roman" pitchFamily="18" charset="0"/>
              </a:rPr>
              <a:t> 2 :</a:t>
            </a:r>
          </a:p>
          <a:p>
            <a:pPr marL="0" indent="0" algn="just">
              <a:lnSpc>
                <a:spcPct val="107000"/>
              </a:lnSpc>
              <a:buNone/>
            </a:pP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đặt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hai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hai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ngữ</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cảnh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khác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giải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thích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mỗi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ngữ</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cảnh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đó</a:t>
            </a:r>
            <a:r>
              <a:rPr lang="en-US" sz="3600" dirty="0">
                <a:solidFill>
                  <a:prstClr val="white"/>
                </a:solidFill>
                <a:latin typeface="Times New Roman" pitchFamily="18" charset="0"/>
                <a:cs typeface="Times New Roman" pitchFamily="18" charset="0"/>
              </a:rPr>
              <a:t>?</a:t>
            </a:r>
          </a:p>
          <a:p>
            <a:endParaRPr lang="en-US" sz="3600" dirty="0"/>
          </a:p>
        </p:txBody>
      </p:sp>
    </p:spTree>
    <p:extLst>
      <p:ext uri="{BB962C8B-B14F-4D97-AF65-F5344CB8AC3E}">
        <p14:creationId xmlns:p14="http://schemas.microsoft.com/office/powerpoint/2010/main" val="3376895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042" y="341745"/>
            <a:ext cx="11526983" cy="5835219"/>
          </a:xfrm>
        </p:spPr>
        <p:txBody>
          <a:bodyPr/>
          <a:lstStyle/>
          <a:p>
            <a:pPr marL="0" indent="0" algn="just">
              <a:lnSpc>
                <a:spcPct val="107000"/>
              </a:lnSpc>
              <a:buNone/>
            </a:pPr>
            <a:r>
              <a:rPr lang="en-US" sz="3200" b="1" dirty="0">
                <a:solidFill>
                  <a:srgbClr val="FFFF00"/>
                </a:solidFill>
                <a:latin typeface="Times New Roman" pitchFamily="18" charset="0"/>
                <a:ea typeface="Calibri"/>
                <a:cs typeface="Times New Roman" pitchFamily="18" charset="0"/>
              </a:rPr>
              <a:t>                                </a:t>
            </a:r>
            <a:r>
              <a:rPr lang="en-US" sz="3200" b="1" dirty="0" err="1">
                <a:solidFill>
                  <a:srgbClr val="FFFF00"/>
                </a:solidFill>
                <a:latin typeface="Times New Roman" pitchFamily="18" charset="0"/>
                <a:ea typeface="Calibri"/>
                <a:cs typeface="Times New Roman" pitchFamily="18" charset="0"/>
              </a:rPr>
              <a:t>Hướng</a:t>
            </a:r>
            <a:r>
              <a:rPr lang="en-US" sz="3200" b="1" dirty="0">
                <a:solidFill>
                  <a:srgbClr val="FFFF00"/>
                </a:solidFill>
                <a:latin typeface="Times New Roman" pitchFamily="18" charset="0"/>
                <a:ea typeface="Calibri"/>
                <a:cs typeface="Times New Roman" pitchFamily="18" charset="0"/>
              </a:rPr>
              <a:t> </a:t>
            </a:r>
            <a:r>
              <a:rPr lang="en-US" sz="3200" b="1" dirty="0" err="1">
                <a:solidFill>
                  <a:srgbClr val="FFFF00"/>
                </a:solidFill>
                <a:latin typeface="Times New Roman" pitchFamily="18" charset="0"/>
                <a:ea typeface="Calibri"/>
                <a:cs typeface="Times New Roman" pitchFamily="18" charset="0"/>
              </a:rPr>
              <a:t>dẫn</a:t>
            </a:r>
            <a:r>
              <a:rPr lang="en-US" sz="3200" b="1" dirty="0">
                <a:solidFill>
                  <a:srgbClr val="FFFF00"/>
                </a:solidFill>
                <a:latin typeface="Times New Roman" pitchFamily="18" charset="0"/>
                <a:ea typeface="Calibri"/>
                <a:cs typeface="Times New Roman" pitchFamily="18" charset="0"/>
              </a:rPr>
              <a:t> </a:t>
            </a:r>
            <a:r>
              <a:rPr lang="en-US" sz="3200" b="1" dirty="0" err="1">
                <a:solidFill>
                  <a:srgbClr val="FFFF00"/>
                </a:solidFill>
                <a:latin typeface="Times New Roman" pitchFamily="18" charset="0"/>
                <a:ea typeface="Calibri"/>
                <a:cs typeface="Times New Roman" pitchFamily="18" charset="0"/>
              </a:rPr>
              <a:t>về</a:t>
            </a:r>
            <a:r>
              <a:rPr lang="en-US" sz="3200" b="1" dirty="0">
                <a:solidFill>
                  <a:srgbClr val="FFFF00"/>
                </a:solidFill>
                <a:latin typeface="Times New Roman" pitchFamily="18" charset="0"/>
                <a:ea typeface="Calibri"/>
                <a:cs typeface="Times New Roman" pitchFamily="18" charset="0"/>
              </a:rPr>
              <a:t> </a:t>
            </a:r>
            <a:r>
              <a:rPr lang="en-US" sz="3200" b="1" dirty="0" err="1">
                <a:solidFill>
                  <a:srgbClr val="FFFF00"/>
                </a:solidFill>
                <a:latin typeface="Times New Roman" pitchFamily="18" charset="0"/>
                <a:ea typeface="Calibri"/>
                <a:cs typeface="Times New Roman" pitchFamily="18" charset="0"/>
              </a:rPr>
              <a:t>nhà</a:t>
            </a:r>
            <a:endParaRPr lang="en-US" sz="3200" b="1" dirty="0">
              <a:solidFill>
                <a:srgbClr val="FFFF00"/>
              </a:solidFill>
              <a:latin typeface="Times New Roman" pitchFamily="18" charset="0"/>
              <a:ea typeface="Calibri"/>
              <a:cs typeface="Times New Roman" pitchFamily="18" charset="0"/>
            </a:endParaRPr>
          </a:p>
          <a:p>
            <a:pPr lvl="0" algn="just">
              <a:lnSpc>
                <a:spcPct val="107000"/>
              </a:lnSpc>
              <a:buFontTx/>
              <a:buChar char="-"/>
            </a:pPr>
            <a:r>
              <a:rPr lang="en-US" sz="3200" b="1" dirty="0" err="1">
                <a:solidFill>
                  <a:schemeClr val="bg1"/>
                </a:solidFill>
                <a:latin typeface="Times New Roman" pitchFamily="18" charset="0"/>
                <a:cs typeface="Times New Roman" pitchFamily="18" charset="0"/>
              </a:rPr>
              <a:t>Học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bài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nghĩa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trong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cảnh</a:t>
            </a:r>
            <a:r>
              <a:rPr lang="en-US" sz="3200" b="1" dirty="0">
                <a:solidFill>
                  <a:schemeClr val="bg1"/>
                </a:solidFill>
                <a:latin typeface="Times New Roman" pitchFamily="18" charset="0"/>
                <a:cs typeface="Times New Roman" pitchFamily="18" charset="0"/>
              </a:rPr>
              <a:t>.</a:t>
            </a:r>
          </a:p>
          <a:p>
            <a:pPr lvl="0" algn="just">
              <a:lnSpc>
                <a:spcPct val="107000"/>
              </a:lnSpc>
              <a:buFontTx/>
              <a:buChar char="-"/>
            </a:pPr>
            <a:r>
              <a:rPr lang="en-US" sz="3200" b="1" dirty="0" err="1">
                <a:solidFill>
                  <a:schemeClr val="bg1"/>
                </a:solidFill>
                <a:latin typeface="Times New Roman" pitchFamily="18" charset="0"/>
                <a:cs typeface="Times New Roman" pitchFamily="18" charset="0"/>
              </a:rPr>
              <a:t>Soạn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văn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bản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Gò</a:t>
            </a:r>
            <a:r>
              <a:rPr lang="en-US" sz="3200" b="1" dirty="0">
                <a:solidFill>
                  <a:schemeClr val="bg1"/>
                </a:solidFill>
                <a:latin typeface="Times New Roman" pitchFamily="18" charset="0"/>
                <a:cs typeface="Times New Roman" pitchFamily="18" charset="0"/>
              </a:rPr>
              <a:t> me – </a:t>
            </a:r>
            <a:r>
              <a:rPr lang="en-US" sz="3200" b="1" dirty="0" err="1">
                <a:solidFill>
                  <a:schemeClr val="bg1"/>
                </a:solidFill>
                <a:latin typeface="Times New Roman" pitchFamily="18" charset="0"/>
                <a:cs typeface="Times New Roman" pitchFamily="18" charset="0"/>
              </a:rPr>
              <a:t>Hoàng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Tố</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Nguyên</a:t>
            </a:r>
            <a:endParaRPr lang="en-US" sz="3200" b="1" dirty="0">
              <a:solidFill>
                <a:schemeClr val="bg1"/>
              </a:solidFill>
              <a:latin typeface="Times New Roman" pitchFamily="18" charset="0"/>
              <a:cs typeface="Times New Roman" pitchFamily="18" charset="0"/>
            </a:endParaRPr>
          </a:p>
          <a:p>
            <a:pPr lvl="0" algn="just">
              <a:lnSpc>
                <a:spcPct val="107000"/>
              </a:lnSpc>
              <a:buFontTx/>
              <a:buChar char="-"/>
            </a:pP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nhóm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tìm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hiểu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thông</a:t>
            </a:r>
            <a:r>
              <a:rPr lang="en-US" sz="3200" b="1" dirty="0">
                <a:solidFill>
                  <a:schemeClr val="bg1"/>
                </a:solidFill>
                <a:latin typeface="Times New Roman" pitchFamily="18" charset="0"/>
                <a:cs typeface="Times New Roman" pitchFamily="18" charset="0"/>
              </a:rPr>
              <a:t> tin </a:t>
            </a:r>
            <a:r>
              <a:rPr lang="en-US" sz="3200" b="1" dirty="0" err="1">
                <a:solidFill>
                  <a:schemeClr val="bg1"/>
                </a:solidFill>
                <a:latin typeface="Times New Roman" pitchFamily="18" charset="0"/>
                <a:cs typeface="Times New Roman" pitchFamily="18" charset="0"/>
              </a:rPr>
              <a:t>về</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giả</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Hoàng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Tố</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Nguyên</a:t>
            </a:r>
            <a:r>
              <a:rPr lang="en-US" sz="3200" b="1" dirty="0">
                <a:solidFill>
                  <a:schemeClr val="bg1"/>
                </a:solidFill>
                <a:latin typeface="Times New Roman" pitchFamily="18" charset="0"/>
                <a:cs typeface="Times New Roman" pitchFamily="18" charset="0"/>
              </a:rPr>
              <a:t>.</a:t>
            </a:r>
          </a:p>
          <a:p>
            <a:pPr lvl="0" algn="just">
              <a:lnSpc>
                <a:spcPct val="107000"/>
              </a:lnSpc>
              <a:buFontTx/>
              <a:buChar char="-"/>
            </a:pPr>
            <a:r>
              <a:rPr lang="en-US" sz="3200" b="1" dirty="0" err="1">
                <a:solidFill>
                  <a:schemeClr val="bg1"/>
                </a:solidFill>
                <a:latin typeface="Times New Roman" pitchFamily="18" charset="0"/>
                <a:cs typeface="Times New Roman" pitchFamily="18" charset="0"/>
              </a:rPr>
              <a:t>Trả</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lời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câu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hỏi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sau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bài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học</a:t>
            </a:r>
            <a:r>
              <a:rPr lang="en-US" sz="3200" b="1" dirty="0">
                <a:solidFill>
                  <a:schemeClr val="bg1"/>
                </a:solidFill>
                <a:latin typeface="Times New Roman" pitchFamily="18" charset="0"/>
                <a:cs typeface="Times New Roman" pitchFamily="18" charset="0"/>
              </a:rPr>
              <a:t>.</a:t>
            </a:r>
          </a:p>
          <a:p>
            <a:pPr marL="0" indent="0" algn="just">
              <a:lnSpc>
                <a:spcPct val="107000"/>
              </a:lnSpc>
              <a:buNone/>
            </a:pPr>
            <a:endParaRPr lang="en-US" sz="3200" dirty="0">
              <a:solidFill>
                <a:prstClr val="white"/>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264490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032" y="-34635"/>
            <a:ext cx="12293600" cy="6892636"/>
          </a:xfrm>
        </p:spPr>
      </p:pic>
      <p:sp>
        <p:nvSpPr>
          <p:cNvPr id="3" name="Title 2"/>
          <p:cNvSpPr>
            <a:spLocks noGrp="1"/>
          </p:cNvSpPr>
          <p:nvPr>
            <p:ph type="title"/>
          </p:nvPr>
        </p:nvSpPr>
        <p:spPr>
          <a:xfrm>
            <a:off x="1921267" y="1985481"/>
            <a:ext cx="10972800"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CHÚC CÁC EM HỌC TỐT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801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108325" y="176784"/>
            <a:ext cx="11883651" cy="18234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i="1">
                <a:solidFill>
                  <a:srgbClr val="0033CC"/>
                </a:solidFill>
                <a:latin typeface="Times New Roman" panose="02020603050405020304" pitchFamily="18" charset="0"/>
                <a:cs typeface="Times New Roman" panose="02020603050405020304" pitchFamily="18" charset="0"/>
              </a:rPr>
              <a:t>“Ngày ngày mặt trời đi qua trên lăng</a:t>
            </a:r>
          </a:p>
          <a:p>
            <a:pPr lvl="0" algn="ctr">
              <a:defRPr/>
            </a:pPr>
            <a:r>
              <a:rPr lang="en-US" sz="3200" b="1" i="1">
                <a:solidFill>
                  <a:srgbClr val="0033CC"/>
                </a:solidFill>
                <a:latin typeface="Times New Roman" panose="02020603050405020304" pitchFamily="18" charset="0"/>
                <a:cs typeface="Times New Roman" panose="02020603050405020304" pitchFamily="18" charset="0"/>
              </a:rPr>
              <a:t>Thấy một </a:t>
            </a:r>
            <a:r>
              <a:rPr lang="en-US" sz="3200" b="1" i="1" u="sng">
                <a:solidFill>
                  <a:srgbClr val="0033CC"/>
                </a:solidFill>
                <a:latin typeface="Times New Roman" panose="02020603050405020304" pitchFamily="18" charset="0"/>
                <a:cs typeface="Times New Roman" panose="02020603050405020304" pitchFamily="18" charset="0"/>
              </a:rPr>
              <a:t>mặt trời </a:t>
            </a:r>
            <a:r>
              <a:rPr lang="en-US" sz="3200" b="1" i="1">
                <a:solidFill>
                  <a:srgbClr val="0033CC"/>
                </a:solidFill>
                <a:latin typeface="Times New Roman" panose="02020603050405020304" pitchFamily="18" charset="0"/>
                <a:cs typeface="Times New Roman" panose="02020603050405020304" pitchFamily="18" charset="0"/>
              </a:rPr>
              <a:t>trong lăng rất đỏ”</a:t>
            </a:r>
          </a:p>
          <a:p>
            <a:pPr algn="ctr">
              <a:defRPr/>
            </a:pPr>
            <a:r>
              <a:rPr lang="en-US" sz="3200" b="1">
                <a:solidFill>
                  <a:srgbClr val="FF0000"/>
                </a:solidFill>
                <a:latin typeface="Times New Roman" panose="02020603050405020304" pitchFamily="18" charset="0"/>
                <a:cs typeface="Times New Roman" panose="02020603050405020304" pitchFamily="18" charset="0"/>
              </a:rPr>
              <a:t>2. Nghĩa của từ “mặt trời” trong câu thơ thứ hai  được hiểu là </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A"/>
          <p:cNvSpPr/>
          <p:nvPr/>
        </p:nvSpPr>
        <p:spPr>
          <a:xfrm>
            <a:off x="846731" y="2329335"/>
            <a:ext cx="57653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mặt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nhiên</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2" name="B"/>
          <p:cNvSpPr/>
          <p:nvPr/>
        </p:nvSpPr>
        <p:spPr>
          <a:xfrm>
            <a:off x="7362827" y="2289727"/>
            <a:ext cx="367458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B. </a:t>
            </a:r>
            <a:r>
              <a:rPr lang="en-US" sz="3200" b="1" dirty="0" err="1">
                <a:solidFill>
                  <a:srgbClr val="00B050"/>
                </a:solidFill>
                <a:latin typeface="Times New Roman" pitchFamily="18" charset="0"/>
                <a:cs typeface="Times New Roman" pitchFamily="18" charset="0"/>
              </a:rPr>
              <a:t>Bác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Hồ</a:t>
            </a:r>
            <a:endParaRPr lang="vi-VN" sz="3200" b="1" dirty="0">
              <a:solidFill>
                <a:srgbClr val="00B050"/>
              </a:solidFill>
              <a:latin typeface="Times New Roman" pitchFamily="18" charset="0"/>
              <a:cs typeface="Times New Roman" pitchFamily="18" charset="0"/>
            </a:endParaRPr>
          </a:p>
        </p:txBody>
      </p:sp>
      <p:pic>
        <p:nvPicPr>
          <p:cNvPr id="47" name="S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6404" y="2389417"/>
            <a:ext cx="805723"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Đu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2678" y="2297969"/>
            <a:ext cx="804743" cy="6437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Cloud 17">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95453" y="201335"/>
            <a:ext cx="12010831" cy="20084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a:solidFill>
                  <a:srgbClr val="0033CC"/>
                </a:solidFill>
                <a:latin typeface="Times New Roman" panose="02020603050405020304" pitchFamily="18" charset="0"/>
                <a:cs typeface="Times New Roman" panose="02020603050405020304" pitchFamily="18" charset="0"/>
              </a:rPr>
              <a:t>“</a:t>
            </a:r>
            <a:r>
              <a:rPr lang="en-US" sz="3200" b="1" i="1" u="sng">
                <a:solidFill>
                  <a:srgbClr val="0033CC"/>
                </a:solidFill>
                <a:latin typeface="Times New Roman" panose="02020603050405020304" pitchFamily="18" charset="0"/>
                <a:cs typeface="Times New Roman" panose="02020603050405020304" pitchFamily="18" charset="0"/>
              </a:rPr>
              <a:t>Mặt trời </a:t>
            </a:r>
            <a:r>
              <a:rPr lang="en-US" sz="3200" b="1" i="1">
                <a:solidFill>
                  <a:srgbClr val="0033CC"/>
                </a:solidFill>
                <a:latin typeface="Times New Roman" panose="02020603050405020304" pitchFamily="18" charset="0"/>
                <a:cs typeface="Times New Roman" panose="02020603050405020304" pitchFamily="18" charset="0"/>
              </a:rPr>
              <a:t>của bắp thì nằm trên đồi</a:t>
            </a:r>
          </a:p>
          <a:p>
            <a:pPr algn="ctr">
              <a:defRPr/>
            </a:pPr>
            <a:r>
              <a:rPr lang="en-US" sz="3200" b="1" i="1">
                <a:solidFill>
                  <a:srgbClr val="0033CC"/>
                </a:solidFill>
                <a:latin typeface="Times New Roman" panose="02020603050405020304" pitchFamily="18" charset="0"/>
                <a:cs typeface="Times New Roman" panose="02020603050405020304" pitchFamily="18" charset="0"/>
              </a:rPr>
              <a:t>Mặt trời của mẹ em nằm trên lưng”</a:t>
            </a:r>
          </a:p>
          <a:p>
            <a:pPr lvl="0" algn="just">
              <a:defRPr/>
            </a:pPr>
            <a:r>
              <a:rPr lang="en-US" sz="3200" b="1">
                <a:solidFill>
                  <a:srgbClr val="FF0000"/>
                </a:solidFill>
                <a:latin typeface="Times New Roman" panose="02020603050405020304" pitchFamily="18" charset="0"/>
                <a:cs typeface="Times New Roman" panose="02020603050405020304" pitchFamily="18" charset="0"/>
              </a:rPr>
              <a:t>3. Nghĩa của từ “mặt trời” trong câu thơ thứ nhất được hiểu là </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95325" y="2499077"/>
            <a:ext cx="573405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mặt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nhiên</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pic>
        <p:nvPicPr>
          <p:cNvPr id="47" name="Picture 46"/>
          <p:cNvPicPr>
            <a:picLocks noChangeAspect="1"/>
          </p:cNvPicPr>
          <p:nvPr/>
        </p:nvPicPr>
        <p:blipFill rotWithShape="1">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saturation sat="102000"/>
                    </a14:imgEffect>
                  </a14:imgLayer>
                </a14:imgProps>
              </a:ext>
              <a:ext uri="{28A0092B-C50C-407E-A947-70E740481C1C}">
                <a14:useLocalDpi xmlns:a14="http://schemas.microsoft.com/office/drawing/2010/main" val="0"/>
              </a:ext>
            </a:extLst>
          </a:blip>
          <a:srcRect r="-5485"/>
          <a:stretch/>
        </p:blipFill>
        <p:spPr>
          <a:xfrm>
            <a:off x="5812411" y="2464668"/>
            <a:ext cx="621824" cy="708059"/>
          </a:xfrm>
          <a:prstGeom prst="rect">
            <a:avLst/>
          </a:prstGeom>
          <a:noFill/>
          <a:effectLst>
            <a:innerShdw blurRad="63500" dist="50800" dir="13500000">
              <a:prstClr val="black">
                <a:alpha val="50000"/>
              </a:prstClr>
            </a:innerShdw>
          </a:effectLst>
        </p:spPr>
      </p:pic>
      <p:sp>
        <p:nvSpPr>
          <p:cNvPr id="42" name="Rectangle 41"/>
          <p:cNvSpPr/>
          <p:nvPr/>
        </p:nvSpPr>
        <p:spPr>
          <a:xfrm>
            <a:off x="7026711" y="2490943"/>
            <a:ext cx="31566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mj-lt"/>
              </a:rPr>
              <a:t>    </a:t>
            </a:r>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em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bé</a:t>
            </a:r>
            <a:endParaRPr lang="vi-VN" sz="3200" b="1" dirty="0">
              <a:solidFill>
                <a:srgbClr val="00B050"/>
              </a:solidFill>
              <a:latin typeface="Times New Roman" pitchFamily="18" charset="0"/>
              <a:cs typeface="Times New Roman" pitchFamily="18" charset="0"/>
            </a:endParaRPr>
          </a:p>
        </p:txBody>
      </p:sp>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74586" y="2495464"/>
            <a:ext cx="804743" cy="7071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Cloud 16">
            <a:hlinkClick r:id="rId13"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3" y="158220"/>
            <a:ext cx="12264652" cy="21087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b="1" i="1">
              <a:solidFill>
                <a:srgbClr val="0033CC"/>
              </a:solidFill>
              <a:latin typeface="Times New Roman" panose="02020603050405020304" pitchFamily="18" charset="0"/>
              <a:cs typeface="Times New Roman" panose="02020603050405020304" pitchFamily="18" charset="0"/>
            </a:endParaRPr>
          </a:p>
          <a:p>
            <a:pPr algn="ctr">
              <a:defRPr/>
            </a:pPr>
            <a:endParaRPr lang="en-US" sz="3200" b="1" i="1">
              <a:solidFill>
                <a:srgbClr val="0033CC"/>
              </a:solidFill>
              <a:latin typeface="Times New Roman" panose="02020603050405020304" pitchFamily="18" charset="0"/>
              <a:cs typeface="Times New Roman" panose="02020603050405020304" pitchFamily="18" charset="0"/>
            </a:endParaRPr>
          </a:p>
          <a:p>
            <a:pPr algn="ctr">
              <a:defRPr/>
            </a:pPr>
            <a:endParaRPr lang="en-US" sz="3200" b="1" i="1">
              <a:solidFill>
                <a:srgbClr val="0033CC"/>
              </a:solidFill>
              <a:latin typeface="Times New Roman" panose="02020603050405020304" pitchFamily="18" charset="0"/>
              <a:cs typeface="Times New Roman" panose="02020603050405020304" pitchFamily="18" charset="0"/>
            </a:endParaRPr>
          </a:p>
          <a:p>
            <a:pPr algn="ctr">
              <a:defRPr/>
            </a:pPr>
            <a:r>
              <a:rPr lang="en-US" sz="3200" b="1" i="1">
                <a:solidFill>
                  <a:srgbClr val="0033CC"/>
                </a:solidFill>
                <a:latin typeface="Times New Roman" panose="02020603050405020304" pitchFamily="18" charset="0"/>
                <a:cs typeface="Times New Roman" panose="02020603050405020304" pitchFamily="18" charset="0"/>
              </a:rPr>
              <a:t>“Mặt trời của bắp thì nằm trên đồi</a:t>
            </a:r>
          </a:p>
          <a:p>
            <a:pPr algn="ctr">
              <a:defRPr/>
            </a:pPr>
            <a:r>
              <a:rPr lang="en-US" sz="3200" b="1" i="1" u="sng">
                <a:solidFill>
                  <a:srgbClr val="0033CC"/>
                </a:solidFill>
                <a:latin typeface="Times New Roman" panose="02020603050405020304" pitchFamily="18" charset="0"/>
                <a:cs typeface="Times New Roman" panose="02020603050405020304" pitchFamily="18" charset="0"/>
              </a:rPr>
              <a:t>Mặt trời </a:t>
            </a:r>
            <a:r>
              <a:rPr lang="en-US" sz="3200" b="1" i="1">
                <a:solidFill>
                  <a:srgbClr val="0033CC"/>
                </a:solidFill>
                <a:latin typeface="Times New Roman" panose="02020603050405020304" pitchFamily="18" charset="0"/>
                <a:cs typeface="Times New Roman" panose="02020603050405020304" pitchFamily="18" charset="0"/>
              </a:rPr>
              <a:t>của mẹ em nằm trên lưng”</a:t>
            </a:r>
          </a:p>
          <a:p>
            <a:pPr algn="just">
              <a:defRPr/>
            </a:pPr>
            <a:r>
              <a:rPr lang="en-US" sz="3200" b="1">
                <a:solidFill>
                  <a:srgbClr val="FF0000"/>
                </a:solidFill>
                <a:latin typeface="Times New Roman" panose="02020603050405020304" pitchFamily="18" charset="0"/>
                <a:cs typeface="Times New Roman" panose="02020603050405020304" pitchFamily="18" charset="0"/>
              </a:rPr>
              <a:t>4. Nghĩa của từ “mặt trời” trong câu thơ thứ hai được hiểu là </a:t>
            </a:r>
            <a:endParaRPr lang="vi-VN" sz="3200" b="1">
              <a:solidFill>
                <a:srgbClr val="FF0000"/>
              </a:solidFill>
              <a:latin typeface="Times New Roman" panose="02020603050405020304" pitchFamily="18" charset="0"/>
              <a:cs typeface="Times New Roman" panose="02020603050405020304" pitchFamily="18" charset="0"/>
            </a:endParaRPr>
          </a:p>
          <a:p>
            <a:pPr algn="ctr">
              <a:defRPr/>
            </a:pPr>
            <a:endParaRPr lang="en-US" sz="3200" b="1">
              <a:solidFill>
                <a:srgbClr val="FF0000"/>
              </a:solidFill>
              <a:latin typeface="Times New Roman" panose="02020603050405020304" pitchFamily="18" charset="0"/>
              <a:cs typeface="Times New Roman" panose="02020603050405020304" pitchFamily="18" charset="0"/>
            </a:endParaRPr>
          </a:p>
          <a:p>
            <a:pPr algn="ctr">
              <a:defRPr/>
            </a:pP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42977" y="2923199"/>
            <a:ext cx="303847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a:t>
            </a:r>
          </a:p>
          <a:p>
            <a:pPr>
              <a:defRPr/>
            </a:pPr>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em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bé</a:t>
            </a:r>
            <a:endParaRPr lang="vi-VN" sz="3200" b="1" dirty="0">
              <a:solidFill>
                <a:srgbClr val="00B050"/>
              </a:solidFill>
              <a:latin typeface="Times New Roman" pitchFamily="18" charset="0"/>
              <a:cs typeface="Times New Roman" pitchFamily="18" charset="0"/>
            </a:endParaRPr>
          </a:p>
          <a:p>
            <a:pPr>
              <a:defRPr/>
            </a:pP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113720" y="2909331"/>
            <a:ext cx="606863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a:t>
            </a:r>
          </a:p>
          <a:p>
            <a:pPr>
              <a:defRPr/>
            </a:pPr>
            <a:r>
              <a:rPr lang="en-US" sz="3200" b="1" dirty="0">
                <a:solidFill>
                  <a:srgbClr val="00B050"/>
                </a:solidFill>
                <a:latin typeface="Times New Roman" pitchFamily="18" charset="0"/>
                <a:cs typeface="Times New Roman" pitchFamily="18" charset="0"/>
              </a:rPr>
              <a:t>   B. </a:t>
            </a:r>
            <a:r>
              <a:rPr lang="en-US" sz="3200" b="1" dirty="0" err="1">
                <a:solidFill>
                  <a:srgbClr val="00B050"/>
                </a:solidFill>
                <a:latin typeface="Times New Roman" pitchFamily="18" charset="0"/>
                <a:cs typeface="Times New Roman" pitchFamily="18" charset="0"/>
              </a:rPr>
              <a:t>mặt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nhiên</a:t>
            </a:r>
            <a:endParaRPr lang="vi-VN" sz="3200" b="1" dirty="0">
              <a:solidFill>
                <a:srgbClr val="00B050"/>
              </a:solidFill>
              <a:latin typeface="Times New Roman" pitchFamily="18" charset="0"/>
              <a:cs typeface="Times New Roman" pitchFamily="18" charset="0"/>
            </a:endParaRPr>
          </a:p>
          <a:p>
            <a:pPr>
              <a:defRPr/>
            </a:pPr>
            <a:r>
              <a:rPr lang="en-US" sz="3200" b="1" dirty="0">
                <a:solidFill>
                  <a:srgbClr val="00B050"/>
                </a:solidFill>
                <a:latin typeface="Times New Roman" pitchFamily="18" charset="0"/>
                <a:cs typeface="Times New Roman" pitchFamily="18" charset="0"/>
              </a:rPr>
              <a:t> </a:t>
            </a:r>
            <a:endParaRPr lang="vi-VN" sz="3200" b="1" dirty="0">
              <a:solidFill>
                <a:srgbClr val="00B050"/>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96321" y="2972099"/>
            <a:ext cx="885137" cy="708059"/>
          </a:xfrm>
          <a:prstGeom prst="rect">
            <a:avLst/>
          </a:prstGeom>
          <a:ln>
            <a:noFill/>
          </a:ln>
          <a:effectLst>
            <a:glow rad="1397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9822" y="2986828"/>
            <a:ext cx="804743" cy="7071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7" name="Cloud 56">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364847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7" y="478535"/>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1"/>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7"/>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3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3"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50271" y="367753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294539" y="367753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42" y="95112"/>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 2</a:t>
            </a:r>
            <a:endPar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1847" y="478533"/>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9"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p:cNvSpPr/>
          <p:nvPr/>
        </p:nvSpPr>
        <p:spPr>
          <a:xfrm rot="16200000">
            <a:off x="10840538" y="233067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rId14" action="ppaction://hlinksldjump"/>
          </p:cNvPr>
          <p:cNvSpPr/>
          <p:nvPr/>
        </p:nvSpPr>
        <p:spPr>
          <a:xfrm rot="5400000">
            <a:off x="11351622" y="258646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Tree>
    <p:extLst>
      <p:ext uri="{BB962C8B-B14F-4D97-AF65-F5344CB8AC3E}">
        <p14:creationId xmlns:p14="http://schemas.microsoft.com/office/powerpoint/2010/main" val="10002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108315" y="62485"/>
            <a:ext cx="10526728" cy="17853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a:solidFill>
                  <a:srgbClr val="0033CC"/>
                </a:solidFill>
                <a:latin typeface="Times New Roman" panose="02020603050405020304" pitchFamily="18" charset="0"/>
                <a:cs typeface="Times New Roman" panose="02020603050405020304" pitchFamily="18" charset="0"/>
              </a:rPr>
              <a:t>Mùa </a:t>
            </a:r>
            <a:r>
              <a:rPr lang="en-US" sz="3200" b="1" i="1" u="sng">
                <a:solidFill>
                  <a:srgbClr val="0033CC"/>
                </a:solidFill>
                <a:latin typeface="Times New Roman" panose="02020603050405020304" pitchFamily="18" charset="0"/>
                <a:cs typeface="Times New Roman" panose="02020603050405020304" pitchFamily="18" charset="0"/>
              </a:rPr>
              <a:t>xuân </a:t>
            </a:r>
            <a:r>
              <a:rPr lang="en-US" sz="3200" b="1" i="1">
                <a:solidFill>
                  <a:srgbClr val="0033CC"/>
                </a:solidFill>
                <a:latin typeface="Times New Roman" panose="02020603050405020304" pitchFamily="18" charset="0"/>
                <a:cs typeface="Times New Roman" panose="02020603050405020304" pitchFamily="18" charset="0"/>
              </a:rPr>
              <a:t>là tết trồng cây</a:t>
            </a:r>
          </a:p>
          <a:p>
            <a:pPr algn="ctr">
              <a:defRPr/>
            </a:pPr>
            <a:r>
              <a:rPr lang="en-US" sz="3200" b="1" i="1">
                <a:solidFill>
                  <a:srgbClr val="0033CC"/>
                </a:solidFill>
                <a:latin typeface="Times New Roman" panose="02020603050405020304" pitchFamily="18" charset="0"/>
                <a:cs typeface="Times New Roman" panose="02020603050405020304" pitchFamily="18" charset="0"/>
              </a:rPr>
              <a:t>Làm cho đất nước càng ngày càng xuân</a:t>
            </a:r>
          </a:p>
          <a:p>
            <a:pPr>
              <a:defRPr/>
            </a:pPr>
            <a:r>
              <a:rPr lang="en-US" sz="3200" b="1">
                <a:solidFill>
                  <a:srgbClr val="FF0000"/>
                </a:solidFill>
                <a:latin typeface="Times New Roman" panose="02020603050405020304" pitchFamily="18" charset="0"/>
                <a:cs typeface="Times New Roman" panose="02020603050405020304" pitchFamily="18" charset="0"/>
              </a:rPr>
              <a:t>1. Từ </a:t>
            </a:r>
            <a:r>
              <a:rPr lang="en-US" sz="3200" b="1" i="1">
                <a:solidFill>
                  <a:srgbClr val="FF0000"/>
                </a:solidFill>
                <a:latin typeface="Times New Roman" panose="02020603050405020304" pitchFamily="18" charset="0"/>
                <a:cs typeface="Times New Roman" panose="02020603050405020304" pitchFamily="18" charset="0"/>
              </a:rPr>
              <a:t>“xuân” </a:t>
            </a:r>
            <a:r>
              <a:rPr lang="en-US" sz="3200" b="1">
                <a:solidFill>
                  <a:srgbClr val="FF0000"/>
                </a:solidFill>
                <a:latin typeface="Times New Roman" panose="02020603050405020304" pitchFamily="18" charset="0"/>
                <a:cs typeface="Times New Roman" panose="02020603050405020304" pitchFamily="18" charset="0"/>
              </a:rPr>
              <a:t>trong câu thơ thứ nhất  có nghĩa là:</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08551" y="2545615"/>
            <a:ext cx="51631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latin typeface="Times New Roman" pitchFamily="18" charset="0"/>
                <a:cs typeface="Times New Roman" pitchFamily="18" charset="0"/>
              </a:rPr>
              <a:t> A. </a:t>
            </a:r>
            <a:r>
              <a:rPr lang="en-US" sz="3200" b="1" dirty="0" err="1">
                <a:solidFill>
                  <a:srgbClr val="00B050"/>
                </a:solidFill>
                <a:latin typeface="Times New Roman" pitchFamily="18" charset="0"/>
                <a:cs typeface="Times New Roman" pitchFamily="18" charset="0"/>
              </a:rPr>
              <a:t>đất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nước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phát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triển</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587385" y="254561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rgbClr val="00B050"/>
                </a:solidFill>
                <a:latin typeface="Times New Roman" pitchFamily="18" charset="0"/>
                <a:cs typeface="Times New Roman" pitchFamily="18" charset="0"/>
              </a:rPr>
              <a:t> B.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mùa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năm</a:t>
            </a:r>
            <a:endParaRPr lang="vi-VN" sz="3200" b="1" dirty="0">
              <a:solidFill>
                <a:srgbClr val="00B050"/>
              </a:solidFill>
              <a:latin typeface="Times New Roman" pitchFamily="18" charset="0"/>
              <a:cs typeface="Times New Roman" pitchFamily="18" charset="0"/>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5960" y="2608381"/>
            <a:ext cx="805723"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3630" y="2577757"/>
            <a:ext cx="804743" cy="6437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Cloud 17">
            <a:hlinkClick r:id="rId12"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351554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57"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98" y="5130417"/>
            <a:ext cx="520391" cy="566575"/>
          </a:xfrm>
          <a:prstGeom prst="rect">
            <a:avLst/>
          </a:prstGeom>
        </p:spPr>
      </p:pic>
      <p:sp>
        <p:nvSpPr>
          <p:cNvPr id="4" name="Snip Diagonal Corner Rectangle 3"/>
          <p:cNvSpPr/>
          <p:nvPr/>
        </p:nvSpPr>
        <p:spPr>
          <a:xfrm>
            <a:off x="108315" y="62485"/>
            <a:ext cx="10526728" cy="17853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i="1">
                <a:solidFill>
                  <a:srgbClr val="0033CC"/>
                </a:solidFill>
                <a:latin typeface="Times New Roman" panose="02020603050405020304" pitchFamily="18" charset="0"/>
                <a:cs typeface="Times New Roman" panose="02020603050405020304" pitchFamily="18" charset="0"/>
              </a:rPr>
              <a:t>Mùa xuân là tết trồng cây</a:t>
            </a:r>
          </a:p>
          <a:p>
            <a:pPr algn="ctr">
              <a:defRPr/>
            </a:pPr>
            <a:r>
              <a:rPr lang="en-US" sz="3200" b="1" i="1">
                <a:solidFill>
                  <a:srgbClr val="0033CC"/>
                </a:solidFill>
                <a:latin typeface="Times New Roman" panose="02020603050405020304" pitchFamily="18" charset="0"/>
                <a:cs typeface="Times New Roman" panose="02020603050405020304" pitchFamily="18" charset="0"/>
              </a:rPr>
              <a:t>Làm cho đất nước càng ngày càng </a:t>
            </a:r>
            <a:r>
              <a:rPr lang="en-US" sz="3200" b="1" i="1" u="sng">
                <a:solidFill>
                  <a:srgbClr val="0033CC"/>
                </a:solidFill>
                <a:latin typeface="Times New Roman" panose="02020603050405020304" pitchFamily="18" charset="0"/>
                <a:cs typeface="Times New Roman" panose="02020603050405020304" pitchFamily="18" charset="0"/>
              </a:rPr>
              <a:t>xuân</a:t>
            </a:r>
          </a:p>
          <a:p>
            <a:pPr>
              <a:defRPr/>
            </a:pPr>
            <a:r>
              <a:rPr lang="en-US" sz="3200" b="1">
                <a:solidFill>
                  <a:srgbClr val="FF0000"/>
                </a:solidFill>
                <a:latin typeface="Times New Roman" panose="02020603050405020304" pitchFamily="18" charset="0"/>
                <a:cs typeface="Times New Roman" panose="02020603050405020304" pitchFamily="18" charset="0"/>
              </a:rPr>
              <a:t>2. Từ </a:t>
            </a:r>
            <a:r>
              <a:rPr lang="en-US" sz="3200" b="1" i="1">
                <a:solidFill>
                  <a:srgbClr val="FF0000"/>
                </a:solidFill>
                <a:latin typeface="Times New Roman" panose="02020603050405020304" pitchFamily="18" charset="0"/>
                <a:cs typeface="Times New Roman" panose="02020603050405020304" pitchFamily="18" charset="0"/>
              </a:rPr>
              <a:t>“xuân” </a:t>
            </a:r>
            <a:r>
              <a:rPr lang="en-US" sz="3200" b="1">
                <a:solidFill>
                  <a:srgbClr val="FF0000"/>
                </a:solidFill>
                <a:latin typeface="Times New Roman" panose="02020603050405020304" pitchFamily="18" charset="0"/>
                <a:cs typeface="Times New Roman" panose="02020603050405020304" pitchFamily="18" charset="0"/>
              </a:rPr>
              <a:t>trong câu thơ thứ hai có nghĩa là: </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08553" y="2545615"/>
            <a:ext cx="495116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mùa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năm</a:t>
            </a:r>
            <a:endParaRPr lang="vi-VN" sz="3200" b="1" dirty="0">
              <a:solidFill>
                <a:srgbClr val="00B050"/>
              </a:solidFill>
              <a:latin typeface="Times New Roman" pitchFamily="18" charset="0"/>
              <a:cs typeface="Times New Roman" pitchFamily="18" charset="0"/>
            </a:endParaRPr>
          </a:p>
        </p:txBody>
      </p:sp>
      <p:sp>
        <p:nvSpPr>
          <p:cNvPr id="40" name="Cloud 39"/>
          <p:cNvSpPr/>
          <p:nvPr/>
        </p:nvSpPr>
        <p:spPr>
          <a:xfrm>
            <a:off x="-683346" y="4902196"/>
            <a:ext cx="567115"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1" name="Cloud 40"/>
          <p:cNvSpPr/>
          <p:nvPr/>
        </p:nvSpPr>
        <p:spPr>
          <a:xfrm>
            <a:off x="13632603" y="470252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42" name="Rectangle 41"/>
          <p:cNvSpPr/>
          <p:nvPr/>
        </p:nvSpPr>
        <p:spPr>
          <a:xfrm>
            <a:off x="6130614" y="2549736"/>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đất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nước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phát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triển</a:t>
            </a:r>
            <a:endParaRPr lang="vi-VN" sz="3200" b="1" dirty="0">
              <a:solidFill>
                <a:srgbClr val="00B050"/>
              </a:solidFill>
              <a:latin typeface="Times New Roman" pitchFamily="18" charset="0"/>
              <a:cs typeface="Times New Roman" pitchFamily="18" charset="0"/>
            </a:endParaRPr>
          </a:p>
        </p:txBody>
      </p:sp>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3996" y="2577001"/>
            <a:ext cx="805723" cy="7080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3931" y="2631382"/>
            <a:ext cx="804743" cy="6437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Cloud 17">
            <a:hlinkClick r:id="rId10" action="ppaction://hlinksldjump"/>
          </p:cNvPr>
          <p:cNvSpPr/>
          <p:nvPr/>
        </p:nvSpPr>
        <p:spPr>
          <a:xfrm>
            <a:off x="4667500"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74119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42"/>
                  </p:tgtEl>
                </p:cond>
              </p:nextCondLst>
            </p:seq>
          </p:childTnLst>
        </p:cTn>
      </p:par>
    </p:tnLst>
    <p:bldLst>
      <p:bldP spid="26" grpId="0" animBg="1"/>
      <p:bldP spid="4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2432</TotalTime>
  <Words>1261</Words>
  <Application>Microsoft Office PowerPoint</Application>
  <PresentationFormat>Widescreen</PresentationFormat>
  <Paragraphs>207</Paragraphs>
  <Slides>37</Slides>
  <Notes>0</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37</vt:i4>
      </vt:variant>
    </vt:vector>
  </HeadingPairs>
  <TitlesOfParts>
    <vt:vector size="53" baseType="lpstr">
      <vt:lpstr>Times New Roman</vt:lpstr>
      <vt:lpstr>Calibri Light</vt:lpstr>
      <vt:lpstr>Calibri</vt:lpstr>
      <vt:lpstr>Lucida Sans</vt:lpstr>
      <vt:lpstr>Wingdings 3</vt:lpstr>
      <vt:lpstr>Arial</vt:lpstr>
      <vt:lpstr>Book Antiqua</vt:lpstr>
      <vt:lpstr>Tahoma</vt:lpstr>
      <vt:lpstr>Wingdings</vt:lpstr>
      <vt:lpstr>Wingdings 2</vt:lpstr>
      <vt:lpstr>2_Office Theme</vt:lpstr>
      <vt:lpstr>Apex</vt:lpstr>
      <vt:lpstr>3_Office Theme</vt:lpstr>
      <vt:lpstr>4_Office Theme</vt:lpstr>
      <vt:lpstr>Office Theme</vt:lpstr>
      <vt:lpstr>5_Office Theme</vt:lpstr>
      <vt:lpstr>CHÀO MỪNG THẦY CÔ GIÁO VÀ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364</cp:revision>
  <dcterms:created xsi:type="dcterms:W3CDTF">2018-05-10T00:06:18Z</dcterms:created>
  <dcterms:modified xsi:type="dcterms:W3CDTF">2022-11-06T21:07:52Z</dcterms:modified>
</cp:coreProperties>
</file>