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7E6231-D755-46CB-835D-83A689544AF4}" type="datetimeFigureOut">
              <a:rPr lang="en-US" smtClean="0"/>
              <a:t>3/17/2022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FBF458-5A7F-404A-A9AE-9A0EB392B4AC}" type="slidenum">
              <a:rPr lang="en-US" smtClean="0"/>
              <a:t>‹#›</a:t>
            </a:fld>
            <a:endParaRPr lang="en-US"/>
          </a:p>
        </p:txBody>
      </p:sp>
    </p:spTree>
    <p:extLst>
      <p:ext uri="{BB962C8B-B14F-4D97-AF65-F5344CB8AC3E}">
        <p14:creationId xmlns:p14="http://schemas.microsoft.com/office/powerpoint/2010/main" val="2414875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321" name="Google Shape;403;p37:notes"/>
          <p:cNvSpPr txBox="1">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a:spcBef>
                <a:spcPct val="0"/>
              </a:spcBef>
            </a:pPr>
            <a:endParaRPr lang="en-US" smtClean="0"/>
          </a:p>
        </p:txBody>
      </p:sp>
      <p:sp>
        <p:nvSpPr>
          <p:cNvPr id="56322" name="Google Shape;404;p37:notes"/>
          <p:cNvSpPr>
            <a:spLocks noGrp="1" noRot="1" noChangeAspect="1"/>
          </p:cNvSpPr>
          <p:nvPr>
            <p:ph type="sldImg" idx="2"/>
          </p:nvPr>
        </p:nvSpPr>
        <p:spPr bwMode="auto">
          <a:xfrm>
            <a:off x="1143000" y="685800"/>
            <a:ext cx="4572000" cy="3429000"/>
          </a:xfrm>
          <a:custGeom>
            <a:avLst/>
            <a:gdLst/>
            <a:ahLst/>
            <a:cxnLst>
              <a:cxn ang="0">
                <a:pos x="0" y="0"/>
              </a:cxn>
              <a:cxn ang="0">
                <a:pos x="120000" y="0"/>
              </a:cxn>
              <a:cxn ang="0">
                <a:pos x="120000" y="120000"/>
              </a:cxn>
              <a:cxn ang="0">
                <a:pos x="0" y="120000"/>
              </a:cxn>
            </a:cxnLst>
            <a:rect l="0" t="0" r="r" b="b"/>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0417" name="Google Shape;403;p37:notes"/>
          <p:cNvSpPr txBox="1">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a:spcBef>
                <a:spcPct val="0"/>
              </a:spcBef>
            </a:pPr>
            <a:endParaRPr lang="en-US" smtClean="0"/>
          </a:p>
        </p:txBody>
      </p:sp>
      <p:sp>
        <p:nvSpPr>
          <p:cNvPr id="60418" name="Google Shape;404;p37:notes"/>
          <p:cNvSpPr>
            <a:spLocks noGrp="1" noRot="1" noChangeAspect="1"/>
          </p:cNvSpPr>
          <p:nvPr>
            <p:ph type="sldImg" idx="2"/>
          </p:nvPr>
        </p:nvSpPr>
        <p:spPr bwMode="auto">
          <a:xfrm>
            <a:off x="1143000" y="685800"/>
            <a:ext cx="4572000" cy="3429000"/>
          </a:xfrm>
          <a:custGeom>
            <a:avLst/>
            <a:gdLst/>
            <a:ahLst/>
            <a:cxnLst>
              <a:cxn ang="0">
                <a:pos x="0" y="0"/>
              </a:cxn>
              <a:cxn ang="0">
                <a:pos x="120000" y="0"/>
              </a:cxn>
              <a:cxn ang="0">
                <a:pos x="120000" y="120000"/>
              </a:cxn>
              <a:cxn ang="0">
                <a:pos x="0" y="120000"/>
              </a:cxn>
            </a:cxnLst>
            <a:rect l="0" t="0" r="r" b="b"/>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2465" name="Google Shape;403;p37:notes"/>
          <p:cNvSpPr txBox="1">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a:spcBef>
                <a:spcPct val="0"/>
              </a:spcBef>
            </a:pPr>
            <a:endParaRPr lang="en-US" smtClean="0"/>
          </a:p>
        </p:txBody>
      </p:sp>
      <p:sp>
        <p:nvSpPr>
          <p:cNvPr id="62466" name="Google Shape;404;p37:notes"/>
          <p:cNvSpPr>
            <a:spLocks noGrp="1" noRot="1" noChangeAspect="1"/>
          </p:cNvSpPr>
          <p:nvPr>
            <p:ph type="sldImg" idx="2"/>
          </p:nvPr>
        </p:nvSpPr>
        <p:spPr bwMode="auto">
          <a:xfrm>
            <a:off x="1143000" y="685800"/>
            <a:ext cx="4572000" cy="3429000"/>
          </a:xfrm>
          <a:custGeom>
            <a:avLst/>
            <a:gdLst/>
            <a:ahLst/>
            <a:cxnLst>
              <a:cxn ang="0">
                <a:pos x="0" y="0"/>
              </a:cxn>
              <a:cxn ang="0">
                <a:pos x="120000" y="0"/>
              </a:cxn>
              <a:cxn ang="0">
                <a:pos x="120000" y="120000"/>
              </a:cxn>
              <a:cxn ang="0">
                <a:pos x="0" y="120000"/>
              </a:cxn>
            </a:cxnLst>
            <a:rect l="0" t="0" r="r" b="b"/>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6561" name="Google Shape;403;p37:notes"/>
          <p:cNvSpPr txBox="1">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a:spcBef>
                <a:spcPct val="0"/>
              </a:spcBef>
            </a:pPr>
            <a:endParaRPr lang="en-US" smtClean="0"/>
          </a:p>
        </p:txBody>
      </p:sp>
      <p:sp>
        <p:nvSpPr>
          <p:cNvPr id="66562" name="Google Shape;404;p37:notes"/>
          <p:cNvSpPr>
            <a:spLocks noGrp="1" noRot="1" noChangeAspect="1"/>
          </p:cNvSpPr>
          <p:nvPr>
            <p:ph type="sldImg" idx="2"/>
          </p:nvPr>
        </p:nvSpPr>
        <p:spPr bwMode="auto">
          <a:xfrm>
            <a:off x="1143000" y="685800"/>
            <a:ext cx="4572000" cy="3429000"/>
          </a:xfrm>
          <a:custGeom>
            <a:avLst/>
            <a:gdLst/>
            <a:ahLst/>
            <a:cxnLst>
              <a:cxn ang="0">
                <a:pos x="0" y="0"/>
              </a:cxn>
              <a:cxn ang="0">
                <a:pos x="120000" y="0"/>
              </a:cxn>
              <a:cxn ang="0">
                <a:pos x="120000" y="120000"/>
              </a:cxn>
              <a:cxn ang="0">
                <a:pos x="0" y="120000"/>
              </a:cxn>
            </a:cxnLst>
            <a:rect l="0" t="0" r="r" b="b"/>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0657" name="Google Shape;403;p37:notes"/>
          <p:cNvSpPr txBox="1">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a:spcBef>
                <a:spcPct val="0"/>
              </a:spcBef>
            </a:pPr>
            <a:endParaRPr lang="en-US" smtClean="0"/>
          </a:p>
        </p:txBody>
      </p:sp>
      <p:sp>
        <p:nvSpPr>
          <p:cNvPr id="70658" name="Google Shape;404;p37:notes"/>
          <p:cNvSpPr>
            <a:spLocks noGrp="1" noRot="1" noChangeAspect="1"/>
          </p:cNvSpPr>
          <p:nvPr>
            <p:ph type="sldImg" idx="2"/>
          </p:nvPr>
        </p:nvSpPr>
        <p:spPr bwMode="auto">
          <a:xfrm>
            <a:off x="1143000" y="685800"/>
            <a:ext cx="4572000" cy="3429000"/>
          </a:xfrm>
          <a:custGeom>
            <a:avLst/>
            <a:gdLst/>
            <a:ahLst/>
            <a:cxnLst>
              <a:cxn ang="0">
                <a:pos x="0" y="0"/>
              </a:cxn>
              <a:cxn ang="0">
                <a:pos x="120000" y="0"/>
              </a:cxn>
              <a:cxn ang="0">
                <a:pos x="120000" y="120000"/>
              </a:cxn>
              <a:cxn ang="0">
                <a:pos x="0" y="120000"/>
              </a:cxn>
            </a:cxnLst>
            <a:rect l="0" t="0" r="r" b="b"/>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4753" name="Google Shape;403;p37:notes"/>
          <p:cNvSpPr txBox="1">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a:spcBef>
                <a:spcPct val="0"/>
              </a:spcBef>
            </a:pPr>
            <a:endParaRPr lang="en-US" smtClean="0"/>
          </a:p>
        </p:txBody>
      </p:sp>
      <p:sp>
        <p:nvSpPr>
          <p:cNvPr id="74754" name="Google Shape;404;p37:notes"/>
          <p:cNvSpPr>
            <a:spLocks noGrp="1" noRot="1" noChangeAspect="1"/>
          </p:cNvSpPr>
          <p:nvPr>
            <p:ph type="sldImg" idx="2"/>
          </p:nvPr>
        </p:nvSpPr>
        <p:spPr bwMode="auto">
          <a:xfrm>
            <a:off x="1143000" y="685800"/>
            <a:ext cx="4572000" cy="3429000"/>
          </a:xfrm>
          <a:custGeom>
            <a:avLst/>
            <a:gdLst/>
            <a:ahLst/>
            <a:cxnLst>
              <a:cxn ang="0">
                <a:pos x="0" y="0"/>
              </a:cxn>
              <a:cxn ang="0">
                <a:pos x="120000" y="0"/>
              </a:cxn>
              <a:cxn ang="0">
                <a:pos x="120000" y="120000"/>
              </a:cxn>
              <a:cxn ang="0">
                <a:pos x="0" y="120000"/>
              </a:cxn>
            </a:cxnLst>
            <a:rect l="0" t="0" r="r" b="b"/>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8849" name="Google Shape;403;p37:notes"/>
          <p:cNvSpPr txBox="1">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a:spcBef>
                <a:spcPct val="0"/>
              </a:spcBef>
            </a:pPr>
            <a:endParaRPr lang="en-US" smtClean="0"/>
          </a:p>
        </p:txBody>
      </p:sp>
      <p:sp>
        <p:nvSpPr>
          <p:cNvPr id="78850" name="Google Shape;404;p37:notes"/>
          <p:cNvSpPr>
            <a:spLocks noGrp="1" noRot="1" noChangeAspect="1"/>
          </p:cNvSpPr>
          <p:nvPr>
            <p:ph type="sldImg" idx="2"/>
          </p:nvPr>
        </p:nvSpPr>
        <p:spPr bwMode="auto">
          <a:xfrm>
            <a:off x="1143000" y="685800"/>
            <a:ext cx="4572000" cy="3429000"/>
          </a:xfrm>
          <a:custGeom>
            <a:avLst/>
            <a:gdLst/>
            <a:ahLst/>
            <a:cxnLst>
              <a:cxn ang="0">
                <a:pos x="0" y="0"/>
              </a:cxn>
              <a:cxn ang="0">
                <a:pos x="120000" y="0"/>
              </a:cxn>
              <a:cxn ang="0">
                <a:pos x="120000" y="120000"/>
              </a:cxn>
              <a:cxn ang="0">
                <a:pos x="0" y="120000"/>
              </a:cxn>
            </a:cxnLst>
            <a:rect l="0" t="0" r="r" b="b"/>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8CD4D3-0923-4EDB-ACA3-5C4FD5B1E9B5}"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F8659-71A1-4CE9-8B9E-519E3886E64A}" type="slidenum">
              <a:rPr lang="en-US" smtClean="0"/>
              <a:t>‹#›</a:t>
            </a:fld>
            <a:endParaRPr lang="en-US"/>
          </a:p>
        </p:txBody>
      </p:sp>
    </p:spTree>
    <p:extLst>
      <p:ext uri="{BB962C8B-B14F-4D97-AF65-F5344CB8AC3E}">
        <p14:creationId xmlns:p14="http://schemas.microsoft.com/office/powerpoint/2010/main" val="2554586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8CD4D3-0923-4EDB-ACA3-5C4FD5B1E9B5}"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F8659-71A1-4CE9-8B9E-519E3886E64A}" type="slidenum">
              <a:rPr lang="en-US" smtClean="0"/>
              <a:t>‹#›</a:t>
            </a:fld>
            <a:endParaRPr lang="en-US"/>
          </a:p>
        </p:txBody>
      </p:sp>
    </p:spTree>
    <p:extLst>
      <p:ext uri="{BB962C8B-B14F-4D97-AF65-F5344CB8AC3E}">
        <p14:creationId xmlns:p14="http://schemas.microsoft.com/office/powerpoint/2010/main" val="213309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8CD4D3-0923-4EDB-ACA3-5C4FD5B1E9B5}"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F8659-71A1-4CE9-8B9E-519E3886E64A}" type="slidenum">
              <a:rPr lang="en-US" smtClean="0"/>
              <a:t>‹#›</a:t>
            </a:fld>
            <a:endParaRPr lang="en-US"/>
          </a:p>
        </p:txBody>
      </p:sp>
    </p:spTree>
    <p:extLst>
      <p:ext uri="{BB962C8B-B14F-4D97-AF65-F5344CB8AC3E}">
        <p14:creationId xmlns:p14="http://schemas.microsoft.com/office/powerpoint/2010/main" val="2155317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8CD4D3-0923-4EDB-ACA3-5C4FD5B1E9B5}"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F8659-71A1-4CE9-8B9E-519E3886E64A}" type="slidenum">
              <a:rPr lang="en-US" smtClean="0"/>
              <a:t>‹#›</a:t>
            </a:fld>
            <a:endParaRPr lang="en-US"/>
          </a:p>
        </p:txBody>
      </p:sp>
    </p:spTree>
    <p:extLst>
      <p:ext uri="{BB962C8B-B14F-4D97-AF65-F5344CB8AC3E}">
        <p14:creationId xmlns:p14="http://schemas.microsoft.com/office/powerpoint/2010/main" val="3911007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8CD4D3-0923-4EDB-ACA3-5C4FD5B1E9B5}"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F8659-71A1-4CE9-8B9E-519E3886E64A}" type="slidenum">
              <a:rPr lang="en-US" smtClean="0"/>
              <a:t>‹#›</a:t>
            </a:fld>
            <a:endParaRPr lang="en-US"/>
          </a:p>
        </p:txBody>
      </p:sp>
    </p:spTree>
    <p:extLst>
      <p:ext uri="{BB962C8B-B14F-4D97-AF65-F5344CB8AC3E}">
        <p14:creationId xmlns:p14="http://schemas.microsoft.com/office/powerpoint/2010/main" val="2552269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8CD4D3-0923-4EDB-ACA3-5C4FD5B1E9B5}"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F8659-71A1-4CE9-8B9E-519E3886E64A}" type="slidenum">
              <a:rPr lang="en-US" smtClean="0"/>
              <a:t>‹#›</a:t>
            </a:fld>
            <a:endParaRPr lang="en-US"/>
          </a:p>
        </p:txBody>
      </p:sp>
    </p:spTree>
    <p:extLst>
      <p:ext uri="{BB962C8B-B14F-4D97-AF65-F5344CB8AC3E}">
        <p14:creationId xmlns:p14="http://schemas.microsoft.com/office/powerpoint/2010/main" val="3365095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8CD4D3-0923-4EDB-ACA3-5C4FD5B1E9B5}" type="datetimeFigureOut">
              <a:rPr lang="en-US" smtClean="0"/>
              <a:t>3/17/2022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6F8659-71A1-4CE9-8B9E-519E3886E64A}" type="slidenum">
              <a:rPr lang="en-US" smtClean="0"/>
              <a:t>‹#›</a:t>
            </a:fld>
            <a:endParaRPr lang="en-US"/>
          </a:p>
        </p:txBody>
      </p:sp>
    </p:spTree>
    <p:extLst>
      <p:ext uri="{BB962C8B-B14F-4D97-AF65-F5344CB8AC3E}">
        <p14:creationId xmlns:p14="http://schemas.microsoft.com/office/powerpoint/2010/main" val="147832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8CD4D3-0923-4EDB-ACA3-5C4FD5B1E9B5}" type="datetimeFigureOut">
              <a:rPr lang="en-US" smtClean="0"/>
              <a:t>3/17/2022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6F8659-71A1-4CE9-8B9E-519E3886E64A}" type="slidenum">
              <a:rPr lang="en-US" smtClean="0"/>
              <a:t>‹#›</a:t>
            </a:fld>
            <a:endParaRPr lang="en-US"/>
          </a:p>
        </p:txBody>
      </p:sp>
    </p:spTree>
    <p:extLst>
      <p:ext uri="{BB962C8B-B14F-4D97-AF65-F5344CB8AC3E}">
        <p14:creationId xmlns:p14="http://schemas.microsoft.com/office/powerpoint/2010/main" val="2645039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8CD4D3-0923-4EDB-ACA3-5C4FD5B1E9B5}" type="datetimeFigureOut">
              <a:rPr lang="en-US" smtClean="0"/>
              <a:t>3/17/2022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6F8659-71A1-4CE9-8B9E-519E3886E64A}" type="slidenum">
              <a:rPr lang="en-US" smtClean="0"/>
              <a:t>‹#›</a:t>
            </a:fld>
            <a:endParaRPr lang="en-US"/>
          </a:p>
        </p:txBody>
      </p:sp>
    </p:spTree>
    <p:extLst>
      <p:ext uri="{BB962C8B-B14F-4D97-AF65-F5344CB8AC3E}">
        <p14:creationId xmlns:p14="http://schemas.microsoft.com/office/powerpoint/2010/main" val="3360623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8CD4D3-0923-4EDB-ACA3-5C4FD5B1E9B5}"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F8659-71A1-4CE9-8B9E-519E3886E64A}" type="slidenum">
              <a:rPr lang="en-US" smtClean="0"/>
              <a:t>‹#›</a:t>
            </a:fld>
            <a:endParaRPr lang="en-US"/>
          </a:p>
        </p:txBody>
      </p:sp>
    </p:spTree>
    <p:extLst>
      <p:ext uri="{BB962C8B-B14F-4D97-AF65-F5344CB8AC3E}">
        <p14:creationId xmlns:p14="http://schemas.microsoft.com/office/powerpoint/2010/main" val="3670280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8CD4D3-0923-4EDB-ACA3-5C4FD5B1E9B5}"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F8659-71A1-4CE9-8B9E-519E3886E64A}" type="slidenum">
              <a:rPr lang="en-US" smtClean="0"/>
              <a:t>‹#›</a:t>
            </a:fld>
            <a:endParaRPr lang="en-US"/>
          </a:p>
        </p:txBody>
      </p:sp>
    </p:spTree>
    <p:extLst>
      <p:ext uri="{BB962C8B-B14F-4D97-AF65-F5344CB8AC3E}">
        <p14:creationId xmlns:p14="http://schemas.microsoft.com/office/powerpoint/2010/main" val="1465414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8CD4D3-0923-4EDB-ACA3-5C4FD5B1E9B5}" type="datetimeFigureOut">
              <a:rPr lang="en-US" smtClean="0"/>
              <a:t>3/17/2022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6F8659-71A1-4CE9-8B9E-519E3886E64A}" type="slidenum">
              <a:rPr lang="en-US" smtClean="0"/>
              <a:t>‹#›</a:t>
            </a:fld>
            <a:endParaRPr lang="en-US"/>
          </a:p>
        </p:txBody>
      </p:sp>
    </p:spTree>
    <p:extLst>
      <p:ext uri="{BB962C8B-B14F-4D97-AF65-F5344CB8AC3E}">
        <p14:creationId xmlns:p14="http://schemas.microsoft.com/office/powerpoint/2010/main" val="2871815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 y="1524000"/>
            <a:ext cx="8991600" cy="2362200"/>
          </a:xfrm>
        </p:spPr>
        <p:txBody>
          <a:bodyPr>
            <a:normAutofit/>
          </a:bodyPr>
          <a:lstStyle/>
          <a:p>
            <a:r>
              <a:rPr lang="en-US" sz="4000" b="1" dirty="0" smtClean="0">
                <a:latin typeface="Times" pitchFamily="18" charset="0"/>
                <a:cs typeface="Times" pitchFamily="18" charset="0"/>
              </a:rPr>
              <a:t>VIẾT </a:t>
            </a:r>
            <a:r>
              <a:rPr lang="en-US" sz="4000" b="1" dirty="0" smtClean="0">
                <a:latin typeface="Times" pitchFamily="18" charset="0"/>
                <a:cs typeface="Times" pitchFamily="18" charset="0"/>
              </a:rPr>
              <a:t>BÀI VĂN </a:t>
            </a:r>
            <a:br>
              <a:rPr lang="en-US" sz="4000" b="1" dirty="0" smtClean="0">
                <a:latin typeface="Times" pitchFamily="18" charset="0"/>
                <a:cs typeface="Times" pitchFamily="18" charset="0"/>
              </a:rPr>
            </a:br>
            <a:r>
              <a:rPr lang="en-US" sz="4000" b="1" dirty="0" smtClean="0">
                <a:latin typeface="Times" pitchFamily="18" charset="0"/>
                <a:cs typeface="Times" pitchFamily="18" charset="0"/>
              </a:rPr>
              <a:t>THUYẾT MINH LẠI MỘT SỰ KIỆN</a:t>
            </a:r>
            <a:endParaRPr lang="en-US" sz="4000" b="1" dirty="0">
              <a:latin typeface="Times" pitchFamily="18" charset="0"/>
              <a:cs typeface="Times" pitchFamily="18" charset="0"/>
            </a:endParaRPr>
          </a:p>
        </p:txBody>
      </p:sp>
    </p:spTree>
    <p:extLst>
      <p:ext uri="{BB962C8B-B14F-4D97-AF65-F5344CB8AC3E}">
        <p14:creationId xmlns:p14="http://schemas.microsoft.com/office/powerpoint/2010/main" val="2943141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0" y="0"/>
            <a:ext cx="9144000" cy="685800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0" y="-22091"/>
            <a:ext cx="9144000" cy="6986528"/>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indent="457200" algn="just"/>
            <a:r>
              <a:rPr lang="en-US" sz="2800" dirty="0" err="1">
                <a:solidFill>
                  <a:srgbClr val="0D0D0D"/>
                </a:solidFill>
                <a:latin typeface="Times New Roman" pitchFamily="18" charset="0"/>
                <a:cs typeface="Times New Roman" pitchFamily="18" charset="0"/>
              </a:rPr>
              <a:t>Như</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trở</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thành</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thông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lệ</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vào</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ngày</a:t>
            </a:r>
            <a:r>
              <a:rPr lang="en-US" sz="2800" dirty="0">
                <a:solidFill>
                  <a:srgbClr val="0D0D0D"/>
                </a:solidFill>
                <a:latin typeface="Times New Roman" pitchFamily="18" charset="0"/>
                <a:cs typeface="Times New Roman" pitchFamily="18" charset="0"/>
              </a:rPr>
              <a:t> 20/11 </a:t>
            </a:r>
            <a:r>
              <a:rPr lang="en-US" sz="2800" dirty="0" err="1">
                <a:solidFill>
                  <a:srgbClr val="0D0D0D"/>
                </a:solidFill>
                <a:latin typeface="Times New Roman" pitchFamily="18" charset="0"/>
                <a:cs typeface="Times New Roman" pitchFamily="18" charset="0"/>
              </a:rPr>
              <a:t>hằng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năm</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tất</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cả</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các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trường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học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trong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cả</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nước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lại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sôi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động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với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những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phong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trào</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đua</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các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hoạt</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động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giảng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dạy</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tốt</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để</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chào</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mừng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ngày</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nhà</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giáo</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Việt</a:t>
            </a:r>
            <a:r>
              <a:rPr lang="en-US" sz="2800" dirty="0">
                <a:solidFill>
                  <a:srgbClr val="0D0D0D"/>
                </a:solidFill>
                <a:latin typeface="Times New Roman" pitchFamily="18" charset="0"/>
                <a:cs typeface="Times New Roman" pitchFamily="18" charset="0"/>
              </a:rPr>
              <a:t> Nam. </a:t>
            </a:r>
            <a:r>
              <a:rPr lang="en-US" sz="2800" dirty="0" err="1">
                <a:solidFill>
                  <a:srgbClr val="0D0D0D"/>
                </a:solidFill>
                <a:latin typeface="Times New Roman" pitchFamily="18" charset="0"/>
                <a:cs typeface="Times New Roman" pitchFamily="18" charset="0"/>
              </a:rPr>
              <a:t>Ngày</a:t>
            </a:r>
            <a:r>
              <a:rPr lang="en-US" sz="2800" dirty="0">
                <a:solidFill>
                  <a:srgbClr val="0D0D0D"/>
                </a:solidFill>
                <a:latin typeface="Times New Roman" pitchFamily="18" charset="0"/>
                <a:cs typeface="Times New Roman" pitchFamily="18" charset="0"/>
              </a:rPr>
              <a:t> 20/11 </a:t>
            </a:r>
            <a:r>
              <a:rPr lang="en-US" sz="2800" dirty="0" err="1">
                <a:solidFill>
                  <a:srgbClr val="0D0D0D"/>
                </a:solidFill>
                <a:latin typeface="Times New Roman" pitchFamily="18" charset="0"/>
                <a:cs typeface="Times New Roman" pitchFamily="18" charset="0"/>
              </a:rPr>
              <a:t>là</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dịp</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để</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các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thế</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hệ</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học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trò</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bày</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tỏ</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lòng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biết</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ơn</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sâu</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sắc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với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những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người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thầy</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để</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mọi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ngành</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mọi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nghề</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và</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toàn</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xã</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hội</a:t>
            </a:r>
            <a:r>
              <a:rPr lang="en-US" sz="2800" dirty="0">
                <a:solidFill>
                  <a:srgbClr val="0D0D0D"/>
                </a:solidFill>
                <a:latin typeface="Times New Roman" pitchFamily="18" charset="0"/>
                <a:cs typeface="Times New Roman" pitchFamily="18" charset="0"/>
              </a:rPr>
              <a:t> chia </a:t>
            </a:r>
            <a:r>
              <a:rPr lang="en-US" sz="2800" dirty="0" err="1">
                <a:solidFill>
                  <a:srgbClr val="0D0D0D"/>
                </a:solidFill>
                <a:latin typeface="Times New Roman" pitchFamily="18" charset="0"/>
                <a:cs typeface="Times New Roman" pitchFamily="18" charset="0"/>
              </a:rPr>
              <a:t>sẻ</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niềm</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vui</a:t>
            </a:r>
            <a:r>
              <a:rPr lang="en-US" sz="2800" dirty="0">
                <a:solidFill>
                  <a:srgbClr val="0D0D0D"/>
                </a:solidFill>
                <a:latin typeface="Times New Roman" pitchFamily="18" charset="0"/>
                <a:cs typeface="Times New Roman" pitchFamily="18" charset="0"/>
              </a:rPr>
              <a:t>, tri </a:t>
            </a:r>
            <a:r>
              <a:rPr lang="en-US" sz="2800" dirty="0" err="1">
                <a:solidFill>
                  <a:srgbClr val="0D0D0D"/>
                </a:solidFill>
                <a:latin typeface="Times New Roman" pitchFamily="18" charset="0"/>
                <a:cs typeface="Times New Roman" pitchFamily="18" charset="0"/>
              </a:rPr>
              <a:t>ân</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với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những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người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đã</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góp</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bao</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công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sức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và</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tâm</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huyết</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cho</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sự</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nghiệp</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trồng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người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cao</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cả</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góp</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phần</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xây</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dựng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đất</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nước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phồn</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vinh</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hạnh</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phúc.Đây</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cũng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là</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dịp</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để</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các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thế</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hệ</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học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trò</a:t>
            </a:r>
            <a:r>
              <a:rPr lang="en-US" sz="2800" dirty="0">
                <a:solidFill>
                  <a:srgbClr val="0D0D0D"/>
                </a:solidFill>
                <a:latin typeface="Times New Roman" pitchFamily="18" charset="0"/>
                <a:cs typeface="Times New Roman" pitchFamily="18" charset="0"/>
              </a:rPr>
              <a:t> tri </a:t>
            </a:r>
            <a:r>
              <a:rPr lang="en-US" sz="2800" dirty="0" err="1">
                <a:solidFill>
                  <a:srgbClr val="0D0D0D"/>
                </a:solidFill>
                <a:latin typeface="Times New Roman" pitchFamily="18" charset="0"/>
                <a:cs typeface="Times New Roman" pitchFamily="18" charset="0"/>
              </a:rPr>
              <a:t>ân</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tới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những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thầy</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cô</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dạy</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dỗ</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chúng</a:t>
            </a:r>
            <a:r>
              <a:rPr lang="en-US" sz="2800" dirty="0">
                <a:solidFill>
                  <a:srgbClr val="0D0D0D"/>
                </a:solidFill>
                <a:latin typeface="Times New Roman" pitchFamily="18" charset="0"/>
                <a:cs typeface="Times New Roman" pitchFamily="18" charset="0"/>
              </a:rPr>
              <a:t> ta </a:t>
            </a:r>
            <a:r>
              <a:rPr lang="en-US" sz="2800" dirty="0" err="1">
                <a:solidFill>
                  <a:srgbClr val="0D0D0D"/>
                </a:solidFill>
                <a:latin typeface="Times New Roman" pitchFamily="18" charset="0"/>
                <a:cs typeface="Times New Roman" pitchFamily="18" charset="0"/>
              </a:rPr>
              <a:t>nên</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ngườivới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các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hoạt</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động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như</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văn</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nghệ</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báo</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tường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cắm</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hoa</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tổ</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chức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mít</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tinh</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và</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nhiều</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hoạt</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động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có</a:t>
            </a:r>
            <a:r>
              <a:rPr lang="en-US" sz="2800" dirty="0">
                <a:solidFill>
                  <a:srgbClr val="0D0D0D"/>
                </a:solidFill>
                <a:latin typeface="Times New Roman" pitchFamily="18" charset="0"/>
                <a:cs typeface="Times New Roman" pitchFamily="18" charset="0"/>
              </a:rPr>
              <a:t> ý </a:t>
            </a:r>
            <a:r>
              <a:rPr lang="en-US" sz="2800" dirty="0" err="1">
                <a:solidFill>
                  <a:srgbClr val="0D0D0D"/>
                </a:solidFill>
                <a:latin typeface="Times New Roman" pitchFamily="18" charset="0"/>
                <a:cs typeface="Times New Roman" pitchFamily="18" charset="0"/>
              </a:rPr>
              <a:t>nghĩa</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khác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Và</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vào</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những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ngày</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này</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tất</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cả</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các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thế</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hệ</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học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trò</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cũng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như</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những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ngành</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nghề</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khác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trong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xã</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hội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đều</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giành</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thời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gian</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để</a:t>
            </a:r>
            <a:r>
              <a:rPr lang="en-US" sz="2800" dirty="0">
                <a:solidFill>
                  <a:srgbClr val="0D0D0D"/>
                </a:solidFill>
                <a:latin typeface="Times New Roman" pitchFamily="18" charset="0"/>
                <a:cs typeface="Times New Roman" pitchFamily="18" charset="0"/>
              </a:rPr>
              <a:t> chia </a:t>
            </a:r>
            <a:r>
              <a:rPr lang="en-US" sz="2800" dirty="0" err="1">
                <a:solidFill>
                  <a:srgbClr val="0D0D0D"/>
                </a:solidFill>
                <a:latin typeface="Times New Roman" pitchFamily="18" charset="0"/>
                <a:cs typeface="Times New Roman" pitchFamily="18" charset="0"/>
              </a:rPr>
              <a:t>sẻ</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và</a:t>
            </a:r>
            <a:r>
              <a:rPr lang="en-US" sz="2800" dirty="0">
                <a:solidFill>
                  <a:srgbClr val="0D0D0D"/>
                </a:solidFill>
                <a:latin typeface="Times New Roman" pitchFamily="18" charset="0"/>
                <a:cs typeface="Times New Roman" pitchFamily="18" charset="0"/>
              </a:rPr>
              <a:t> tri </a:t>
            </a:r>
            <a:r>
              <a:rPr lang="en-US" sz="2800" dirty="0" err="1">
                <a:solidFill>
                  <a:srgbClr val="0D0D0D"/>
                </a:solidFill>
                <a:latin typeface="Times New Roman" pitchFamily="18" charset="0"/>
                <a:cs typeface="Times New Roman" pitchFamily="18" charset="0"/>
              </a:rPr>
              <a:t>ân</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tới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những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người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thầy</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cô</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từng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ngày</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âm</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thầm</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lặng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lẽ</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cống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hiến</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hết</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cuộc</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đời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mình</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cho</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sự</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nghiệp</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trồng</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người</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của</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đất</a:t>
            </a:r>
            <a:r>
              <a:rPr lang="en-US" sz="2800" dirty="0">
                <a:solidFill>
                  <a:srgbClr val="0D0D0D"/>
                </a:solidFill>
                <a:latin typeface="Times New Roman" pitchFamily="18" charset="0"/>
                <a:cs typeface="Times New Roman" pitchFamily="18" charset="0"/>
              </a:rPr>
              <a:t> </a:t>
            </a:r>
            <a:r>
              <a:rPr lang="en-US" sz="2800" dirty="0" err="1">
                <a:solidFill>
                  <a:srgbClr val="0D0D0D"/>
                </a:solidFill>
                <a:latin typeface="Times New Roman" pitchFamily="18" charset="0"/>
                <a:cs typeface="Times New Roman" pitchFamily="18" charset="0"/>
              </a:rPr>
              <a:t>nước</a:t>
            </a:r>
            <a:r>
              <a:rPr lang="en-US" sz="2800" dirty="0">
                <a:solidFill>
                  <a:srgbClr val="0D0D0D"/>
                </a:solidFill>
                <a:latin typeface="Times New Roman" pitchFamily="18" charset="0"/>
                <a:cs typeface="Times New Roman" pitchFamily="18" charset="0"/>
              </a:rPr>
              <a:t>.</a:t>
            </a:r>
            <a:endParaRPr lang="en-US" sz="2800" dirty="0">
              <a:latin typeface="Calibri" pitchFamily="34" charset="0"/>
              <a:cs typeface="Times New Roman" pitchFamily="18" charset="0"/>
            </a:endParaRPr>
          </a:p>
        </p:txBody>
      </p:sp>
    </p:spTree>
    <p:extLst>
      <p:ext uri="{BB962C8B-B14F-4D97-AF65-F5344CB8AC3E}">
        <p14:creationId xmlns:p14="http://schemas.microsoft.com/office/powerpoint/2010/main" val="3791837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extLst>
          </p:cNvPr>
          <p:cNvSpPr txBox="1"/>
          <p:nvPr/>
        </p:nvSpPr>
        <p:spPr>
          <a:xfrm>
            <a:off x="58814" y="228600"/>
            <a:ext cx="9069946" cy="59093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nSpc>
                <a:spcPct val="150000"/>
              </a:lnSpc>
            </a:pPr>
            <a:r>
              <a:rPr lang="en-US" sz="3600" dirty="0" smtClean="0">
                <a:solidFill>
                  <a:srgbClr val="0D0D0D"/>
                </a:solidFill>
                <a:latin typeface="Times New Roman" pitchFamily="18" charset="0"/>
                <a:cs typeface="Times New Roman" pitchFamily="18" charset="0"/>
              </a:rPr>
              <a:t>   </a:t>
            </a:r>
            <a:r>
              <a:rPr lang="en-US" sz="3600" dirty="0" err="1" smtClean="0">
                <a:solidFill>
                  <a:srgbClr val="0D0D0D"/>
                </a:solidFill>
                <a:latin typeface="Times New Roman" pitchFamily="18" charset="0"/>
                <a:cs typeface="Times New Roman" pitchFamily="18" charset="0"/>
              </a:rPr>
              <a:t>Món</a:t>
            </a:r>
            <a:r>
              <a:rPr lang="en-US" sz="3600" dirty="0" smtClean="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quà</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đẹp</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đẽ</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nhất</a:t>
            </a:r>
            <a:r>
              <a:rPr lang="en-US" sz="3600" dirty="0">
                <a:solidFill>
                  <a:srgbClr val="0D0D0D"/>
                </a:solidFill>
                <a:latin typeface="Times New Roman" pitchFamily="18" charset="0"/>
                <a:cs typeface="Times New Roman" pitchFamily="18" charset="0"/>
              </a:rPr>
              <a:t>, ý </a:t>
            </a:r>
            <a:r>
              <a:rPr lang="en-US" sz="3600" dirty="0" err="1">
                <a:solidFill>
                  <a:srgbClr val="0D0D0D"/>
                </a:solidFill>
                <a:latin typeface="Times New Roman" pitchFamily="18" charset="0"/>
                <a:cs typeface="Times New Roman" pitchFamily="18" charset="0"/>
              </a:rPr>
              <a:t>nghĩa</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nhất</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để</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gửi</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đến</a:t>
            </a:r>
            <a:r>
              <a:rPr lang="en-US" sz="3600" dirty="0">
                <a:solidFill>
                  <a:srgbClr val="0D0D0D"/>
                </a:solidFill>
                <a:latin typeface="Times New Roman" pitchFamily="18" charset="0"/>
                <a:cs typeface="Times New Roman" pitchFamily="18" charset="0"/>
              </a:rPr>
              <a:t> </a:t>
            </a:r>
            <a:r>
              <a:rPr lang="en-US" sz="3600" dirty="0" err="1" smtClean="0">
                <a:solidFill>
                  <a:srgbClr val="0D0D0D"/>
                </a:solidFill>
                <a:latin typeface="Times New Roman" pitchFamily="18" charset="0"/>
                <a:cs typeface="Times New Roman" pitchFamily="18" charset="0"/>
              </a:rPr>
              <a:t>thầy</a:t>
            </a:r>
            <a:r>
              <a:rPr lang="en-US" sz="3600" dirty="0" smtClean="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cô</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của</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mình</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không</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chỉ</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là</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những</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thứ</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vật</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chất</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mà</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là</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sự</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cố</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gắng</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tiến</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bộ</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kết</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quả</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học</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tập</a:t>
            </a:r>
            <a:r>
              <a:rPr lang="en-US" sz="3600" dirty="0">
                <a:solidFill>
                  <a:srgbClr val="0D0D0D"/>
                </a:solidFill>
                <a:latin typeface="Times New Roman" pitchFamily="18" charset="0"/>
                <a:cs typeface="Times New Roman" pitchFamily="18" charset="0"/>
              </a:rPr>
              <a:t> </a:t>
            </a:r>
            <a:r>
              <a:rPr lang="en-US" sz="3600" dirty="0" err="1" smtClean="0">
                <a:solidFill>
                  <a:srgbClr val="0D0D0D"/>
                </a:solidFill>
                <a:latin typeface="Times New Roman" pitchFamily="18" charset="0"/>
                <a:cs typeface="Times New Roman" pitchFamily="18" charset="0"/>
              </a:rPr>
              <a:t>tốt</a:t>
            </a:r>
            <a:r>
              <a:rPr lang="en-US" sz="3600" dirty="0" smtClean="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của</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mỗi</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người</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học</a:t>
            </a:r>
            <a:r>
              <a:rPr lang="en-US" sz="3600" dirty="0">
                <a:solidFill>
                  <a:srgbClr val="0D0D0D"/>
                </a:solidFill>
                <a:latin typeface="Times New Roman" pitchFamily="18" charset="0"/>
                <a:cs typeface="Times New Roman" pitchFamily="18" charset="0"/>
              </a:rPr>
              <a:t> </a:t>
            </a:r>
            <a:r>
              <a:rPr lang="en-US" sz="3600" dirty="0" err="1" smtClean="0">
                <a:solidFill>
                  <a:srgbClr val="0D0D0D"/>
                </a:solidFill>
                <a:latin typeface="Times New Roman" pitchFamily="18" charset="0"/>
                <a:cs typeface="Times New Roman" pitchFamily="18" charset="0"/>
              </a:rPr>
              <a:t>sinh</a:t>
            </a:r>
            <a:r>
              <a:rPr lang="en-US" sz="3600" dirty="0" smtClean="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để</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không</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phụ</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công</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lao</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dạy</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dỗ</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của</a:t>
            </a:r>
            <a:r>
              <a:rPr lang="en-US" sz="3600" dirty="0">
                <a:solidFill>
                  <a:srgbClr val="0D0D0D"/>
                </a:solidFill>
                <a:latin typeface="Times New Roman" pitchFamily="18" charset="0"/>
                <a:cs typeface="Times New Roman" pitchFamily="18" charset="0"/>
              </a:rPr>
              <a:t> </a:t>
            </a:r>
            <a:r>
              <a:rPr lang="en-US" sz="3600" dirty="0" err="1" smtClean="0">
                <a:solidFill>
                  <a:srgbClr val="0D0D0D"/>
                </a:solidFill>
                <a:latin typeface="Times New Roman" pitchFamily="18" charset="0"/>
                <a:cs typeface="Times New Roman" pitchFamily="18" charset="0"/>
              </a:rPr>
              <a:t>các</a:t>
            </a:r>
            <a:r>
              <a:rPr lang="en-US" sz="3600" dirty="0" smtClean="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thầy</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cô</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Ngày</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lễ</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nhà</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giáo</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Việt</a:t>
            </a:r>
            <a:r>
              <a:rPr lang="en-US" sz="3600" dirty="0">
                <a:solidFill>
                  <a:srgbClr val="0D0D0D"/>
                </a:solidFill>
                <a:latin typeface="Times New Roman" pitchFamily="18" charset="0"/>
                <a:cs typeface="Times New Roman" pitchFamily="18" charset="0"/>
              </a:rPr>
              <a:t> Nam 20 </a:t>
            </a:r>
            <a:r>
              <a:rPr lang="en-US" sz="3600" dirty="0" err="1">
                <a:solidFill>
                  <a:srgbClr val="0D0D0D"/>
                </a:solidFill>
                <a:latin typeface="Times New Roman" pitchFamily="18" charset="0"/>
                <a:cs typeface="Times New Roman" pitchFamily="18" charset="0"/>
              </a:rPr>
              <a:t>tháng</a:t>
            </a:r>
            <a:r>
              <a:rPr lang="en-US" sz="3600" dirty="0">
                <a:solidFill>
                  <a:srgbClr val="0D0D0D"/>
                </a:solidFill>
                <a:latin typeface="Times New Roman" pitchFamily="18" charset="0"/>
                <a:cs typeface="Times New Roman" pitchFamily="18" charset="0"/>
              </a:rPr>
              <a:t> 11 </a:t>
            </a:r>
            <a:r>
              <a:rPr lang="en-US" sz="3600" dirty="0" err="1">
                <a:solidFill>
                  <a:srgbClr val="0D0D0D"/>
                </a:solidFill>
                <a:latin typeface="Times New Roman" pitchFamily="18" charset="0"/>
                <a:cs typeface="Times New Roman" pitchFamily="18" charset="0"/>
              </a:rPr>
              <a:t>là</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một</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ngày</a:t>
            </a:r>
            <a:r>
              <a:rPr lang="en-US" sz="3600" dirty="0">
                <a:solidFill>
                  <a:srgbClr val="0D0D0D"/>
                </a:solidFill>
                <a:latin typeface="Times New Roman" pitchFamily="18" charset="0"/>
                <a:cs typeface="Times New Roman" pitchFamily="18" charset="0"/>
              </a:rPr>
              <a:t> </a:t>
            </a:r>
            <a:r>
              <a:rPr lang="en-US" sz="3600" dirty="0" err="1">
                <a:solidFill>
                  <a:srgbClr val="0D0D0D"/>
                </a:solidFill>
                <a:latin typeface="Times New Roman" pitchFamily="18" charset="0"/>
                <a:cs typeface="Times New Roman" pitchFamily="18" charset="0"/>
              </a:rPr>
              <a:t>có</a:t>
            </a:r>
            <a:r>
              <a:rPr lang="en-US" sz="3600" dirty="0">
                <a:solidFill>
                  <a:srgbClr val="0D0D0D"/>
                </a:solidFill>
                <a:latin typeface="Times New Roman" pitchFamily="18" charset="0"/>
                <a:cs typeface="Times New Roman" pitchFamily="18" charset="0"/>
              </a:rPr>
              <a:t> ý </a:t>
            </a:r>
            <a:r>
              <a:rPr lang="en-US" sz="3600" dirty="0" err="1">
                <a:solidFill>
                  <a:srgbClr val="0D0D0D"/>
                </a:solidFill>
                <a:latin typeface="Times New Roman" pitchFamily="18" charset="0"/>
                <a:cs typeface="Times New Roman" pitchFamily="18" charset="0"/>
              </a:rPr>
              <a:t>nghĩa</a:t>
            </a:r>
            <a:r>
              <a:rPr lang="en-US" sz="3600" dirty="0">
                <a:solidFill>
                  <a:srgbClr val="0D0D0D"/>
                </a:solidFill>
                <a:latin typeface="Times New Roman" pitchFamily="18" charset="0"/>
                <a:cs typeface="Times New Roman" pitchFamily="18" charset="0"/>
              </a:rPr>
              <a:t> </a:t>
            </a:r>
            <a:r>
              <a:rPr lang="en-US" sz="3600" dirty="0" err="1" smtClean="0">
                <a:solidFill>
                  <a:srgbClr val="0D0D0D"/>
                </a:solidFill>
                <a:latin typeface="Times New Roman" pitchFamily="18" charset="0"/>
                <a:cs typeface="Times New Roman" pitchFamily="18" charset="0"/>
              </a:rPr>
              <a:t>đặc</a:t>
            </a:r>
            <a:r>
              <a:rPr lang="en-US" sz="3600" dirty="0" smtClean="0">
                <a:solidFill>
                  <a:srgbClr val="0D0D0D"/>
                </a:solidFill>
                <a:latin typeface="Times New Roman" pitchFamily="18" charset="0"/>
                <a:cs typeface="Times New Roman" pitchFamily="18" charset="0"/>
              </a:rPr>
              <a:t> </a:t>
            </a:r>
            <a:r>
              <a:rPr lang="en-US" sz="3600" dirty="0" err="1" smtClean="0">
                <a:solidFill>
                  <a:srgbClr val="0D0D0D"/>
                </a:solidFill>
                <a:latin typeface="Times New Roman" pitchFamily="18" charset="0"/>
                <a:cs typeface="Times New Roman" pitchFamily="18" charset="0"/>
              </a:rPr>
              <a:t>biệt</a:t>
            </a:r>
            <a:r>
              <a:rPr lang="en-US" sz="3600" dirty="0" smtClean="0">
                <a:solidFill>
                  <a:srgbClr val="0D0D0D"/>
                </a:solidFill>
                <a:latin typeface="Times New Roman" pitchFamily="18" charset="0"/>
                <a:cs typeface="Times New Roman" pitchFamily="18" charset="0"/>
              </a:rPr>
              <a:t>. </a:t>
            </a:r>
            <a:endParaRPr lang="en-US" sz="3600" dirty="0">
              <a:solidFill>
                <a:srgbClr val="FFFFFF"/>
              </a:solidFill>
              <a:cs typeface="Arial" charset="0"/>
            </a:endParaRPr>
          </a:p>
        </p:txBody>
      </p:sp>
    </p:spTree>
    <p:extLst>
      <p:ext uri="{BB962C8B-B14F-4D97-AF65-F5344CB8AC3E}">
        <p14:creationId xmlns:p14="http://schemas.microsoft.com/office/powerpoint/2010/main" val="812638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506"/>
            <a:ext cx="9076386" cy="6740307"/>
          </a:xfrm>
          <a:prstGeom prst="rect">
            <a:avLst/>
          </a:prstGeom>
        </p:spPr>
        <p:txBody>
          <a:bodyPr wrap="square">
            <a:spAutoFit/>
          </a:bodyPr>
          <a:lstStyle/>
          <a:p>
            <a:pPr algn="ctr"/>
            <a:r>
              <a:rPr lang="vi-VN" sz="2400" b="1" dirty="0">
                <a:latin typeface="+mj-lt"/>
              </a:rPr>
              <a:t>Dàn ý thuyết minh về lễ hội Đền Quả </a:t>
            </a:r>
            <a:r>
              <a:rPr lang="en-US" sz="2400" b="1" dirty="0" err="1" smtClean="0">
                <a:latin typeface="Times New Roman" pitchFamily="18" charset="0"/>
                <a:cs typeface="Times New Roman" pitchFamily="18" charset="0"/>
              </a:rPr>
              <a:t>Sơn</a:t>
            </a:r>
            <a:r>
              <a:rPr lang="vi-VN" sz="2400" b="1" dirty="0" smtClean="0">
                <a:latin typeface="+mj-lt"/>
              </a:rPr>
              <a:t>- </a:t>
            </a:r>
            <a:r>
              <a:rPr lang="vi-VN" sz="2400" b="1" dirty="0">
                <a:latin typeface="+mj-lt"/>
              </a:rPr>
              <a:t>Nghệ An</a:t>
            </a:r>
          </a:p>
          <a:p>
            <a:r>
              <a:rPr lang="vi-VN" sz="2400" b="1" dirty="0">
                <a:latin typeface="+mj-lt"/>
              </a:rPr>
              <a:t>1. Mở </a:t>
            </a:r>
            <a:r>
              <a:rPr lang="vi-VN" sz="2400" b="1" dirty="0" smtClean="0">
                <a:latin typeface="+mj-lt"/>
              </a:rPr>
              <a:t>bài</a:t>
            </a:r>
            <a:r>
              <a:rPr lang="en-US" sz="2400" b="1" dirty="0" smtClean="0">
                <a:latin typeface="+mj-lt"/>
              </a:rPr>
              <a:t>:</a:t>
            </a:r>
            <a:endParaRPr lang="vi-VN" sz="2400" dirty="0">
              <a:latin typeface="+mj-lt"/>
            </a:endParaRPr>
          </a:p>
          <a:p>
            <a:r>
              <a:rPr lang="vi-VN" sz="2400" dirty="0">
                <a:latin typeface="+mj-lt"/>
              </a:rPr>
              <a:t>Giới thiệu về Lễ hội, là nơi ghi lại những nét đẹp những phong tục truyền thống thể hiện khí thế sôi nổi của thời </a:t>
            </a:r>
            <a:r>
              <a:rPr lang="vi-VN" sz="2400" dirty="0" smtClean="0">
                <a:latin typeface="+mj-lt"/>
              </a:rPr>
              <a:t>đại</a:t>
            </a:r>
            <a:endParaRPr lang="en-US" sz="2400" dirty="0" smtClean="0">
              <a:latin typeface="+mj-lt"/>
            </a:endParaRPr>
          </a:p>
          <a:p>
            <a:r>
              <a:rPr lang="vi-VN" sz="2400" b="1" dirty="0">
                <a:latin typeface="+mj-lt"/>
              </a:rPr>
              <a:t>2. Thân </a:t>
            </a:r>
            <a:r>
              <a:rPr lang="vi-VN" sz="2400" b="1" dirty="0" smtClean="0">
                <a:latin typeface="+mj-lt"/>
              </a:rPr>
              <a:t>bài</a:t>
            </a:r>
            <a:r>
              <a:rPr lang="en-US" sz="2400" b="1" dirty="0" smtClean="0">
                <a:latin typeface="+mj-lt"/>
              </a:rPr>
              <a:t>:</a:t>
            </a:r>
            <a:endParaRPr lang="vi-VN" sz="2400" dirty="0">
              <a:latin typeface="+mj-lt"/>
            </a:endParaRPr>
          </a:p>
          <a:p>
            <a:r>
              <a:rPr lang="vi-VN" sz="2400" dirty="0">
                <a:latin typeface="+mj-lt"/>
              </a:rPr>
              <a:t>Giới thiệu về đặc điểm của lễ hội:</a:t>
            </a:r>
          </a:p>
          <a:p>
            <a:r>
              <a:rPr lang="vi-VN" sz="2400" dirty="0">
                <a:latin typeface="+mj-lt"/>
              </a:rPr>
              <a:t>- Thời gian tổ chức lễ hội, địa điểm, nguồn gốc lễ hội</a:t>
            </a:r>
          </a:p>
          <a:p>
            <a:r>
              <a:rPr lang="vi-VN" sz="2400" dirty="0">
                <a:latin typeface="+mj-lt"/>
              </a:rPr>
              <a:t>Thời gian cụ thể</a:t>
            </a:r>
          </a:p>
          <a:p>
            <a:r>
              <a:rPr lang="vi-VN" sz="2400" dirty="0">
                <a:latin typeface="+mj-lt"/>
              </a:rPr>
              <a:t>Địa điểm tổ chức lễ hội</a:t>
            </a:r>
          </a:p>
          <a:p>
            <a:r>
              <a:rPr lang="vi-VN" sz="2400" dirty="0">
                <a:latin typeface="+mj-lt"/>
              </a:rPr>
              <a:t>Nguồn gốc, lí do tổ chức lễ hội</a:t>
            </a:r>
          </a:p>
          <a:p>
            <a:r>
              <a:rPr lang="vi-VN" sz="2400" dirty="0">
                <a:latin typeface="+mj-lt"/>
              </a:rPr>
              <a:t>- Giới thiệu các công việc tổ chức cho lễ hội: Nội dung chuẩn bị và tiến trình tổ chức lễ hội</a:t>
            </a:r>
          </a:p>
          <a:p>
            <a:r>
              <a:rPr lang="vi-VN" sz="2400" dirty="0">
                <a:latin typeface="+mj-lt"/>
              </a:rPr>
              <a:t>- Giới thiệu về diễn biến của lễ hội:Thường lễ hội có 2 phần là phần lễ và phần hội bao gồm rước kiệu, lễ Phật, dâng hương lễ vật...</a:t>
            </a:r>
          </a:p>
          <a:p>
            <a:r>
              <a:rPr lang="vi-VN" sz="2400" dirty="0">
                <a:latin typeface="+mj-lt"/>
              </a:rPr>
              <a:t>- Nêu ý nghĩa của lễ hội</a:t>
            </a:r>
          </a:p>
          <a:p>
            <a:r>
              <a:rPr lang="vi-VN" sz="2400" b="1" dirty="0">
                <a:latin typeface="+mj-lt"/>
              </a:rPr>
              <a:t>3. Kết </a:t>
            </a:r>
            <a:r>
              <a:rPr lang="vi-VN" sz="2400" b="1" dirty="0" smtClean="0">
                <a:latin typeface="+mj-lt"/>
              </a:rPr>
              <a:t>bài</a:t>
            </a:r>
            <a:r>
              <a:rPr lang="en-US" sz="2400" b="1" dirty="0" smtClean="0">
                <a:latin typeface="+mj-lt"/>
              </a:rPr>
              <a:t>:</a:t>
            </a:r>
            <a:endParaRPr lang="vi-VN" sz="2400" dirty="0">
              <a:latin typeface="+mj-lt"/>
            </a:endParaRPr>
          </a:p>
          <a:p>
            <a:r>
              <a:rPr lang="vi-VN" sz="2400" dirty="0">
                <a:latin typeface="+mj-lt"/>
              </a:rPr>
              <a:t>Khẳng định lại ý nghĩa của lễ hội</a:t>
            </a:r>
          </a:p>
          <a:p>
            <a:endParaRPr lang="vi-VN" sz="2400" dirty="0">
              <a:latin typeface="+mj-lt"/>
            </a:endParaRPr>
          </a:p>
        </p:txBody>
      </p:sp>
    </p:spTree>
    <p:extLst>
      <p:ext uri="{BB962C8B-B14F-4D97-AF65-F5344CB8AC3E}">
        <p14:creationId xmlns:p14="http://schemas.microsoft.com/office/powerpoint/2010/main" val="3301594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1" y="0"/>
            <a:ext cx="9143999" cy="6858000"/>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anchor="ctr"/>
          <a:lstStyle/>
          <a:p>
            <a:pPr algn="just"/>
            <a:r>
              <a:rPr lang="vi-VN" sz="4000" b="1" dirty="0">
                <a:solidFill>
                  <a:schemeClr val="tx1"/>
                </a:solidFill>
                <a:latin typeface="+mj-lt"/>
              </a:rPr>
              <a:t>Thuyết minh về lễ hội Đền Quả </a:t>
            </a:r>
            <a:r>
              <a:rPr lang="en-US" sz="4000" b="1" dirty="0" err="1" smtClean="0">
                <a:solidFill>
                  <a:schemeClr val="tx1"/>
                </a:solidFill>
                <a:latin typeface="+mj-lt"/>
              </a:rPr>
              <a:t>Sơn</a:t>
            </a:r>
            <a:r>
              <a:rPr lang="vi-VN" sz="4000" b="1" dirty="0" smtClean="0">
                <a:solidFill>
                  <a:schemeClr val="tx1"/>
                </a:solidFill>
                <a:latin typeface="+mj-lt"/>
              </a:rPr>
              <a:t>- </a:t>
            </a:r>
            <a:r>
              <a:rPr lang="vi-VN" sz="4000" b="1" dirty="0">
                <a:solidFill>
                  <a:schemeClr val="tx1"/>
                </a:solidFill>
                <a:latin typeface="+mj-lt"/>
              </a:rPr>
              <a:t>Nghệ </a:t>
            </a:r>
            <a:r>
              <a:rPr lang="vi-VN" sz="4000" b="1" dirty="0" smtClean="0">
                <a:solidFill>
                  <a:schemeClr val="tx1"/>
                </a:solidFill>
                <a:latin typeface="+mj-lt"/>
              </a:rPr>
              <a:t>An</a:t>
            </a:r>
            <a:r>
              <a:rPr lang="en-US" sz="4000" b="1" dirty="0" smtClean="0">
                <a:solidFill>
                  <a:schemeClr val="tx1"/>
                </a:solidFill>
                <a:latin typeface="+mj-lt"/>
              </a:rPr>
              <a:t>:</a:t>
            </a:r>
            <a:endParaRPr lang="vi-VN" sz="4000" b="1" dirty="0">
              <a:solidFill>
                <a:schemeClr val="tx1"/>
              </a:solidFill>
              <a:latin typeface="+mj-lt"/>
            </a:endParaRPr>
          </a:p>
          <a:p>
            <a:pPr algn="just"/>
            <a:r>
              <a:rPr lang="en-US" sz="4000" dirty="0" smtClean="0">
                <a:solidFill>
                  <a:schemeClr val="tx1"/>
                </a:solidFill>
                <a:latin typeface="+mj-lt"/>
              </a:rPr>
              <a:t>   </a:t>
            </a:r>
            <a:r>
              <a:rPr lang="vi-VN" sz="4000" dirty="0" smtClean="0">
                <a:solidFill>
                  <a:schemeClr val="tx1"/>
                </a:solidFill>
                <a:latin typeface="+mj-lt"/>
              </a:rPr>
              <a:t>Đền </a:t>
            </a:r>
            <a:r>
              <a:rPr lang="vi-VN" sz="4000" dirty="0">
                <a:solidFill>
                  <a:schemeClr val="tx1"/>
                </a:solidFill>
                <a:latin typeface="+mj-lt"/>
              </a:rPr>
              <a:t>Quả Sơn (hay còn được gọi là Đền Quả, Đền Mượu) tọa lạc dưới chân núi Quả, nay thuộc xã Bồi Sơn, huyện Đô </a:t>
            </a:r>
            <a:r>
              <a:rPr lang="vi-VN" sz="4000" dirty="0" smtClean="0">
                <a:solidFill>
                  <a:schemeClr val="tx1"/>
                </a:solidFill>
                <a:latin typeface="+mj-lt"/>
              </a:rPr>
              <a:t>Lương</a:t>
            </a:r>
            <a:r>
              <a:rPr lang="vi-VN" sz="4000" dirty="0">
                <a:solidFill>
                  <a:schemeClr val="tx1"/>
                </a:solidFill>
                <a:latin typeface="+mj-lt"/>
              </a:rPr>
              <a:t>. </a:t>
            </a:r>
            <a:r>
              <a:rPr lang="en-US" sz="4000" dirty="0" smtClean="0">
                <a:solidFill>
                  <a:schemeClr val="tx1"/>
                </a:solidFill>
                <a:latin typeface="Times New Roman" pitchFamily="18" charset="0"/>
                <a:cs typeface="Times New Roman" pitchFamily="18" charset="0"/>
              </a:rPr>
              <a:t>Đ</a:t>
            </a:r>
            <a:r>
              <a:rPr lang="vi-VN" sz="4000" dirty="0" smtClean="0">
                <a:solidFill>
                  <a:schemeClr val="tx1"/>
                </a:solidFill>
                <a:latin typeface="+mj-lt"/>
              </a:rPr>
              <a:t>ền </a:t>
            </a:r>
            <a:r>
              <a:rPr lang="vi-VN" sz="4000" dirty="0">
                <a:solidFill>
                  <a:schemeClr val="tx1"/>
                </a:solidFill>
                <a:latin typeface="+mj-lt"/>
              </a:rPr>
              <a:t>có tuổi thọ ngót gần một ngàn năm, được trùng tu nhiều lần, đã trở thành một di tích lịch sử văn hóa uy nghi, tôn nghiêm, có quy mô khá đồ sộ trong một khuôn viên rộng lớn và rất đẹp </a:t>
            </a:r>
            <a:r>
              <a:rPr lang="vi-VN" sz="4000" dirty="0" smtClean="0">
                <a:solidFill>
                  <a:schemeClr val="tx1"/>
                </a:solidFill>
                <a:latin typeface="+mj-lt"/>
              </a:rPr>
              <a:t>mắt</a:t>
            </a:r>
            <a:r>
              <a:rPr lang="en-US" sz="4000" dirty="0" smtClean="0">
                <a:solidFill>
                  <a:schemeClr val="tx1"/>
                </a:solidFill>
                <a:latin typeface="+mj-lt"/>
              </a:rPr>
              <a:t>.</a:t>
            </a:r>
            <a:endParaRPr lang="vi-VN" sz="4000" dirty="0">
              <a:latin typeface="+mj-lt"/>
            </a:endParaRPr>
          </a:p>
        </p:txBody>
      </p:sp>
    </p:spTree>
    <p:extLst>
      <p:ext uri="{BB962C8B-B14F-4D97-AF65-F5344CB8AC3E}">
        <p14:creationId xmlns:p14="http://schemas.microsoft.com/office/powerpoint/2010/main" val="417399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 y="0"/>
            <a:ext cx="9144000" cy="6986528"/>
          </a:xfrm>
          <a:prstGeom prst="rect">
            <a:avLst/>
          </a:prstGeom>
        </p:spPr>
        <p:txBody>
          <a:bodyPr wrap="square">
            <a:spAutoFit/>
          </a:bodyPr>
          <a:lstStyle/>
          <a:p>
            <a:pPr eaLnBrk="0" hangingPunct="0">
              <a:spcAft>
                <a:spcPts val="800"/>
              </a:spcAft>
              <a:defRPr/>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Đền </a:t>
            </a:r>
            <a:r>
              <a:rPr lang="vi-VN" sz="2800" dirty="0">
                <a:latin typeface="Times New Roman" pitchFamily="18" charset="0"/>
                <a:cs typeface="Times New Roman" pitchFamily="18" charset="0"/>
              </a:rPr>
              <a:t>Quả Sơn không chỉ nổi tiếng bởi giá trị nghệ thuật, quy mô to lớn và linh thiêng, mà còn bởi đây là nơi thờ Uy Minh Vương Lý Nhật Quang - Tri châu Nghệ An, người có công lao to lớn xây dựng quê hương xứ Nghệ và mở mang, bảo vệ bờ cõi cho quốc gia Đại Việt dưới triều đại nhà Lý</a:t>
            </a: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Bên cạnh việc xây dựng, tôn tạo Đền và tổ chức tế tự chu đáo, từ lâu nhân dân trong vùng đã tổ chức Lễ hội Đền Quả Sơn rất linh đình và trọng thể</a:t>
            </a: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ũng có thể gọi đây là Lễ hội mừng Xuân, nhân dân trong vùng thay mặt cho nhân dân xứ Nghệ bày tỏ tấm lòng tri ân đối với vị anh hùng thời dựng nước, Thành hoàng của xứ, đồng thời cũng là dịp đón Xuân bằng tinh thần thượng võ và những trò chơi dân gian truyền thống. Lễ hội Đền Quả Sơn được phục hồi, tổ chức với quy mô ngày càng lớn. Bắt đầu từ ngày 17 tháng Giêng âm lịch, các hoạt động thể thao, văn nghệ, các trò chơi dân gian truyền thống được tổ chức tại khuôn viên của đền. </a:t>
            </a:r>
            <a:endParaRPr lang="en-US" altLang="en-US" sz="28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2388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94085"/>
          </a:xfrm>
          <a:prstGeom prst="rect">
            <a:avLst/>
          </a:prstGeom>
        </p:spPr>
        <p:txBody>
          <a:bodyPr wrap="square">
            <a:spAutoFit/>
          </a:bodyPr>
          <a:lstStyle/>
          <a:p>
            <a:pPr eaLnBrk="0" hangingPunct="0">
              <a:spcAft>
                <a:spcPts val="800"/>
              </a:spcAft>
              <a:defRPr/>
            </a:pPr>
            <a:r>
              <a:rPr lang="vi-VN" sz="3200" dirty="0">
                <a:latin typeface="Times New Roman" pitchFamily="18" charset="0"/>
                <a:cs typeface="Times New Roman" pitchFamily="18" charset="0"/>
              </a:rPr>
              <a:t>Tối 19, Hội diễn văn nghệ chào mừng Lễ hội và sau đó vào lúc 22 giờ, Lễ cáo yết được tổ chức tại Đền Quả Sơn và Chùa Bà Bụt. Lễ rước thần chính thức được bắt đầu từ 6 giờ ngày 20</a:t>
            </a:r>
            <a:r>
              <a:rPr lang="en-US" sz="3200" dirty="0">
                <a:latin typeface="Times New Roman" pitchFamily="18" charset="0"/>
                <a:cs typeface="Times New Roman" pitchFamily="18" charset="0"/>
              </a:rPr>
              <a:t>. </a:t>
            </a:r>
            <a:r>
              <a:rPr lang="vi-VN" sz="3200" dirty="0">
                <a:latin typeface="Times New Roman" pitchFamily="18" charset="0"/>
                <a:cs typeface="Times New Roman" pitchFamily="18" charset="0"/>
              </a:rPr>
              <a:t>Đầu tiên là Lễ xuất thần; tân lễ; lộn quân thủy bộ; sau đó là lễ rước với 2 cánh quân thủy, bộ. Trên đường rước bộ, tổ chức lễ bái hạ ở các làng Nhân Bồi, Tập Phúc, Phúc Hậu, Nhân Trung, Trạc Thanh và Phúc Yên. Việc bái hạ là việc làm thể hiện tấm lòng ngưỡng mộ, tri ân của nhân dân đối với Đức Thánh, cũng là một nét đặc sắc của Lễ hội Đền Quả Sơn. Lễ tạ ơn ở chùa Bà Bụt với phần cổ lễ mang ý nghĩa tạ ơn. Cuối cùng là lễ rước kiệu Đức Thánh hồi cung trở về và lễ yên vị, kết thúc Lễ hội</a:t>
            </a:r>
            <a:r>
              <a:rPr lang="en-US" sz="3200" dirty="0">
                <a:latin typeface="Times New Roman" pitchFamily="18" charset="0"/>
                <a:cs typeface="Times New Roman" pitchFamily="18" charset="0"/>
              </a:rPr>
              <a:t>.</a:t>
            </a:r>
            <a:endParaRPr lang="en-US" altLang="en-US" sz="3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9889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0" y="141668"/>
            <a:ext cx="9144000" cy="6716332"/>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anchor="ctr"/>
          <a:lstStyle/>
          <a:p>
            <a:pPr algn="just" eaLnBrk="0" hangingPunct="0">
              <a:spcAft>
                <a:spcPts val="800"/>
              </a:spcAft>
              <a:defRPr/>
            </a:pPr>
            <a:r>
              <a:rPr lang="en-US" sz="5400" dirty="0" smtClean="0">
                <a:latin typeface="+mj-lt"/>
              </a:rPr>
              <a:t>   </a:t>
            </a:r>
            <a:r>
              <a:rPr lang="vi-VN" sz="5400" dirty="0" smtClean="0">
                <a:latin typeface="+mj-lt"/>
              </a:rPr>
              <a:t>Lễ </a:t>
            </a:r>
            <a:r>
              <a:rPr lang="vi-VN" sz="5400" dirty="0">
                <a:latin typeface="+mj-lt"/>
              </a:rPr>
              <a:t>hội </a:t>
            </a:r>
            <a:r>
              <a:rPr lang="en-US" sz="5400" dirty="0">
                <a:latin typeface="Times New Roman" pitchFamily="18" charset="0"/>
                <a:cs typeface="Times New Roman" pitchFamily="18" charset="0"/>
              </a:rPr>
              <a:t>đ</a:t>
            </a:r>
            <a:r>
              <a:rPr lang="vi-VN" sz="5400" dirty="0" smtClean="0">
                <a:latin typeface="Times New Roman" pitchFamily="18" charset="0"/>
                <a:cs typeface="Times New Roman" pitchFamily="18" charset="0"/>
              </a:rPr>
              <a:t>ền </a:t>
            </a:r>
            <a:r>
              <a:rPr lang="en-US" sz="5400" dirty="0" err="1" smtClean="0">
                <a:latin typeface="Times New Roman" pitchFamily="18" charset="0"/>
                <a:cs typeface="Times New Roman" pitchFamily="18" charset="0"/>
              </a:rPr>
              <a:t>Quả</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Sơn</a:t>
            </a:r>
            <a:r>
              <a:rPr lang="vi-VN" sz="5400" dirty="0" smtClean="0">
                <a:latin typeface="Times New Roman" pitchFamily="18" charset="0"/>
                <a:cs typeface="Times New Roman" pitchFamily="18" charset="0"/>
              </a:rPr>
              <a:t> </a:t>
            </a:r>
            <a:r>
              <a:rPr lang="vi-VN" sz="5400" dirty="0">
                <a:latin typeface="+mj-lt"/>
              </a:rPr>
              <a:t>là một phong tục rất đẹp trong đời sống tâm linh của </a:t>
            </a:r>
            <a:r>
              <a:rPr lang="en-US" sz="5400" dirty="0" err="1" smtClean="0">
                <a:latin typeface="Times New Roman" pitchFamily="18" charset="0"/>
                <a:cs typeface="Times New Roman" pitchFamily="18" charset="0"/>
              </a:rPr>
              <a:t>người</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dân</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xứ</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Nghệ</a:t>
            </a:r>
            <a:r>
              <a:rPr lang="vi-VN" sz="5400" dirty="0" smtClean="0">
                <a:latin typeface="Times New Roman" pitchFamily="18" charset="0"/>
                <a:cs typeface="Times New Roman" pitchFamily="18" charset="0"/>
              </a:rPr>
              <a:t>.</a:t>
            </a:r>
            <a:r>
              <a:rPr lang="vi-VN" sz="5400" dirty="0" smtClean="0">
                <a:latin typeface="+mj-lt"/>
              </a:rPr>
              <a:t> </a:t>
            </a:r>
            <a:r>
              <a:rPr lang="vi-VN" sz="5400" dirty="0">
                <a:latin typeface="+mj-lt"/>
              </a:rPr>
              <a:t>Điều đó khiến cho chúng ta càng cảm thấy tự hào </a:t>
            </a:r>
            <a:r>
              <a:rPr lang="vi-VN" sz="5400" dirty="0" smtClean="0">
                <a:latin typeface="+mj-lt"/>
              </a:rPr>
              <a:t>về</a:t>
            </a:r>
            <a:r>
              <a:rPr lang="en-US" sz="5400" dirty="0" smtClean="0">
                <a:latin typeface="+mj-lt"/>
              </a:rPr>
              <a:t> </a:t>
            </a:r>
            <a:r>
              <a:rPr lang="en-US" sz="5400" dirty="0" err="1" smtClean="0">
                <a:latin typeface="Times New Roman" pitchFamily="18" charset="0"/>
                <a:cs typeface="Times New Roman" pitchFamily="18" charset="0"/>
              </a:rPr>
              <a:t>lịch</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sử</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của</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dân</a:t>
            </a:r>
            <a:r>
              <a:rPr lang="en-US" sz="5400" dirty="0" smtClean="0">
                <a:latin typeface="Times New Roman" pitchFamily="18" charset="0"/>
                <a:cs typeface="Times New Roman" pitchFamily="18" charset="0"/>
              </a:rPr>
              <a:t> </a:t>
            </a:r>
            <a:r>
              <a:rPr lang="en-US" sz="5400" dirty="0" err="1" smtClean="0">
                <a:latin typeface="Times New Roman" pitchFamily="18" charset="0"/>
                <a:cs typeface="Times New Roman" pitchFamily="18" charset="0"/>
              </a:rPr>
              <a:t>tộc</a:t>
            </a:r>
            <a:r>
              <a:rPr lang="en-US" sz="5400" dirty="0" smtClean="0">
                <a:latin typeface="Times New Roman" pitchFamily="18" charset="0"/>
                <a:cs typeface="Times New Roman" pitchFamily="18" charset="0"/>
              </a:rPr>
              <a:t> ta.</a:t>
            </a:r>
            <a:endParaRPr lang="en-US" altLang="en-US" sz="54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13964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15241" y="6034"/>
            <a:ext cx="9143999" cy="941796"/>
          </a:xfrm>
          <a:prstGeom prst="rect">
            <a:avLst/>
          </a:prstGeom>
          <a:noFill/>
          <a:ln w="9525">
            <a:noFill/>
            <a:miter lim="800000"/>
            <a:headEnd/>
            <a:tailEnd/>
          </a:ln>
        </p:spPr>
        <p:txBody>
          <a:bodyPr wrap="square">
            <a:spAutoFit/>
          </a:bodyPr>
          <a:lstStyle/>
          <a:p>
            <a:pPr>
              <a:lnSpc>
                <a:spcPct val="115000"/>
              </a:lnSpc>
              <a:spcAft>
                <a:spcPts val="1200"/>
              </a:spcAft>
            </a:pPr>
            <a:r>
              <a:rPr lang="en-US" sz="2400" b="1" dirty="0">
                <a:solidFill>
                  <a:srgbClr val="FF000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Đề</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bài</a:t>
            </a:r>
            <a:r>
              <a:rPr lang="en-US" sz="2400" b="1" dirty="0">
                <a:solidFill>
                  <a:srgbClr val="7030A0"/>
                </a:solidFill>
                <a:latin typeface="Times New Roman" pitchFamily="18" charset="0"/>
                <a:cs typeface="Times New Roman" pitchFamily="18" charset="0"/>
              </a:rPr>
              <a:t> 2: </a:t>
            </a:r>
            <a:r>
              <a:rPr lang="en-US" sz="2400" b="1" dirty="0" err="1">
                <a:solidFill>
                  <a:srgbClr val="7030A0"/>
                </a:solidFill>
                <a:latin typeface="Times New Roman" pitchFamily="18" charset="0"/>
                <a:cs typeface="Times New Roman" pitchFamily="18" charset="0"/>
              </a:rPr>
              <a:t>Em</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hãy</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viết</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bài</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thuyết</a:t>
            </a:r>
            <a:r>
              <a:rPr lang="en-US" sz="2400" b="1" dirty="0">
                <a:solidFill>
                  <a:srgbClr val="7030A0"/>
                </a:solidFill>
                <a:latin typeface="Times New Roman" pitchFamily="18" charset="0"/>
                <a:cs typeface="Times New Roman" pitchFamily="18" charset="0"/>
              </a:rPr>
              <a:t> minh </a:t>
            </a:r>
            <a:r>
              <a:rPr lang="en-US" sz="2400" b="1" dirty="0" err="1">
                <a:solidFill>
                  <a:srgbClr val="7030A0"/>
                </a:solidFill>
                <a:latin typeface="Times New Roman" pitchFamily="18" charset="0"/>
                <a:cs typeface="Times New Roman" pitchFamily="18" charset="0"/>
              </a:rPr>
              <a:t>thuật</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lại</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một</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sự</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kiện</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lớn</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xảy</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ra</a:t>
            </a:r>
            <a:r>
              <a:rPr lang="en-US" sz="2400" b="1" dirty="0">
                <a:solidFill>
                  <a:srgbClr val="7030A0"/>
                </a:solidFill>
                <a:latin typeface="Times New Roman" pitchFamily="18" charset="0"/>
                <a:cs typeface="Times New Roman" pitchFamily="18" charset="0"/>
              </a:rPr>
              <a:t> ở </a:t>
            </a:r>
            <a:r>
              <a:rPr lang="en-US" sz="2400" b="1" dirty="0" err="1">
                <a:solidFill>
                  <a:srgbClr val="7030A0"/>
                </a:solidFill>
                <a:latin typeface="Times New Roman" pitchFamily="18" charset="0"/>
                <a:cs typeface="Times New Roman" pitchFamily="18" charset="0"/>
              </a:rPr>
              <a:t>trường</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học</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của</a:t>
            </a:r>
            <a:r>
              <a:rPr lang="en-US" sz="2400" b="1" dirty="0">
                <a:solidFill>
                  <a:srgbClr val="7030A0"/>
                </a:solidFill>
                <a:latin typeface="Times New Roman" pitchFamily="18" charset="0"/>
                <a:cs typeface="Times New Roman" pitchFamily="18" charset="0"/>
              </a:rPr>
              <a:t> </a:t>
            </a:r>
            <a:r>
              <a:rPr lang="en-US" sz="2400" b="1" dirty="0" err="1" smtClean="0">
                <a:solidFill>
                  <a:srgbClr val="7030A0"/>
                </a:solidFill>
                <a:latin typeface="Times New Roman" pitchFamily="18" charset="0"/>
                <a:cs typeface="Times New Roman" pitchFamily="18" charset="0"/>
              </a:rPr>
              <a:t>em</a:t>
            </a:r>
            <a:endParaRPr lang="en-US" sz="2400" dirty="0">
              <a:latin typeface="Times New Roman" pitchFamily="18" charset="0"/>
              <a:cs typeface="Times New Roman" pitchFamily="18" charset="0"/>
            </a:endParaRPr>
          </a:p>
        </p:txBody>
      </p:sp>
      <p:sp>
        <p:nvSpPr>
          <p:cNvPr id="3" name="Rectangle 1"/>
          <p:cNvSpPr>
            <a:spLocks noChangeArrowheads="1"/>
          </p:cNvSpPr>
          <p:nvPr/>
        </p:nvSpPr>
        <p:spPr bwMode="auto">
          <a:xfrm>
            <a:off x="15242" y="972574"/>
            <a:ext cx="9128758" cy="2677656"/>
          </a:xfrm>
          <a:prstGeom prst="rect">
            <a:avLst/>
          </a:prstGeom>
          <a:noFill/>
          <a:ln w="9525">
            <a:noFill/>
            <a:miter lim="800000"/>
            <a:headEnd/>
            <a:tailEnd/>
          </a:ln>
        </p:spPr>
        <p:txBody>
          <a:bodyPr wrap="square" anchor="ctr">
            <a:spAutoFit/>
          </a:bodyPr>
          <a:lstStyle/>
          <a:p>
            <a:pPr eaLnBrk="0" hangingPunct="0"/>
            <a:r>
              <a:rPr lang="en-US" altLang="en-US" sz="2400" b="1" dirty="0">
                <a:solidFill>
                  <a:srgbClr val="FF0000"/>
                </a:solidFill>
                <a:latin typeface="Times New Roman" pitchFamily="18" charset="0"/>
                <a:cs typeface="Times New Roman" pitchFamily="18" charset="0"/>
              </a:rPr>
              <a:t>a. </a:t>
            </a:r>
            <a:r>
              <a:rPr lang="en-US" altLang="en-US" sz="2400" b="1" dirty="0" err="1">
                <a:solidFill>
                  <a:srgbClr val="FF0000"/>
                </a:solidFill>
                <a:latin typeface="Times New Roman" pitchFamily="18" charset="0"/>
                <a:cs typeface="Times New Roman" pitchFamily="18" charset="0"/>
              </a:rPr>
              <a:t>Bước</a:t>
            </a:r>
            <a:r>
              <a:rPr lang="en-US" altLang="en-US" sz="2400" b="1" dirty="0">
                <a:solidFill>
                  <a:srgbClr val="FF0000"/>
                </a:solidFill>
                <a:latin typeface="Times New Roman" pitchFamily="18" charset="0"/>
                <a:cs typeface="Times New Roman" pitchFamily="18" charset="0"/>
              </a:rPr>
              <a:t> 1: </a:t>
            </a:r>
            <a:r>
              <a:rPr lang="en-US" altLang="en-US" sz="2400" b="1" dirty="0" err="1">
                <a:solidFill>
                  <a:srgbClr val="FF0000"/>
                </a:solidFill>
                <a:latin typeface="Times New Roman" pitchFamily="18" charset="0"/>
                <a:cs typeface="Times New Roman" pitchFamily="18" charset="0"/>
              </a:rPr>
              <a:t>Chuẩn</a:t>
            </a:r>
            <a:r>
              <a:rPr lang="en-US" altLang="en-US" sz="2400" b="1" dirty="0">
                <a:solidFill>
                  <a:srgbClr val="FF0000"/>
                </a:solidFill>
                <a:latin typeface="Times New Roman" pitchFamily="18" charset="0"/>
                <a:cs typeface="Times New Roman" pitchFamily="18" charset="0"/>
              </a:rPr>
              <a:t> </a:t>
            </a:r>
            <a:r>
              <a:rPr lang="en-US" altLang="en-US" sz="2400" b="1" dirty="0" err="1">
                <a:solidFill>
                  <a:srgbClr val="FF0000"/>
                </a:solidFill>
                <a:latin typeface="Times New Roman" pitchFamily="18" charset="0"/>
                <a:cs typeface="Times New Roman" pitchFamily="18" charset="0"/>
              </a:rPr>
              <a:t>bị</a:t>
            </a:r>
            <a:r>
              <a:rPr lang="en-US" altLang="en-US" sz="2400" b="1" dirty="0">
                <a:solidFill>
                  <a:srgbClr val="FF0000"/>
                </a:solidFill>
                <a:latin typeface="Times New Roman" pitchFamily="18" charset="0"/>
                <a:cs typeface="Times New Roman" pitchFamily="18" charset="0"/>
              </a:rPr>
              <a:t>:</a:t>
            </a:r>
            <a:endParaRPr lang="en-US" altLang="en-US" sz="2400" dirty="0">
              <a:latin typeface="Times New Roman" pitchFamily="18" charset="0"/>
              <a:cs typeface="Times New Roman" pitchFamily="18" charset="0"/>
            </a:endParaRPr>
          </a:p>
          <a:p>
            <a:pPr eaLnBrk="0" hangingPunct="0"/>
            <a:r>
              <a:rPr lang="en-US" altLang="en-US" sz="2400" dirty="0">
                <a:solidFill>
                  <a:srgbClr val="4A4A4A"/>
                </a:solidFill>
                <a:latin typeface="Times New Roman" pitchFamily="18" charset="0"/>
                <a:cs typeface="Times New Roman" pitchFamily="18" charset="0"/>
              </a:rPr>
              <a:t> </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Chọn</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sự</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kiện</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để</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thuật</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lại</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ngày</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kỉ</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niệm</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ngày</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Nhà</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giáo</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Việt</a:t>
            </a:r>
            <a:r>
              <a:rPr lang="en-US" altLang="en-US" sz="2400" dirty="0">
                <a:solidFill>
                  <a:srgbClr val="262626"/>
                </a:solidFill>
                <a:latin typeface="Times New Roman" pitchFamily="18" charset="0"/>
                <a:cs typeface="Times New Roman" pitchFamily="18" charset="0"/>
              </a:rPr>
              <a:t> Nam 20/11</a:t>
            </a:r>
            <a:endParaRPr lang="en-US" altLang="en-US" sz="2400" dirty="0">
              <a:latin typeface="Times New Roman" pitchFamily="18" charset="0"/>
              <a:cs typeface="Times New Roman" pitchFamily="18" charset="0"/>
            </a:endParaRPr>
          </a:p>
          <a:p>
            <a:pPr eaLnBrk="0" hangingPunct="0"/>
            <a:r>
              <a:rPr lang="en-US" altLang="en-US" sz="2400" dirty="0">
                <a:solidFill>
                  <a:srgbClr val="262626"/>
                </a:solidFill>
                <a:latin typeface="Times New Roman" pitchFamily="18" charset="0"/>
                <a:cs typeface="Times New Roman" pitchFamily="18" charset="0"/>
              </a:rPr>
              <a:t>- Thu </a:t>
            </a:r>
            <a:r>
              <a:rPr lang="en-US" altLang="en-US" sz="2400" dirty="0" err="1">
                <a:solidFill>
                  <a:srgbClr val="262626"/>
                </a:solidFill>
                <a:latin typeface="Times New Roman" pitchFamily="18" charset="0"/>
                <a:cs typeface="Times New Roman" pitchFamily="18" charset="0"/>
              </a:rPr>
              <a:t>thập</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thông</a:t>
            </a:r>
            <a:r>
              <a:rPr lang="en-US" altLang="en-US" sz="2400" dirty="0">
                <a:solidFill>
                  <a:srgbClr val="262626"/>
                </a:solidFill>
                <a:latin typeface="Times New Roman" pitchFamily="18" charset="0"/>
                <a:cs typeface="Times New Roman" pitchFamily="18" charset="0"/>
              </a:rPr>
              <a:t> tin </a:t>
            </a:r>
            <a:r>
              <a:rPr lang="en-US" altLang="en-US" sz="2400" dirty="0" err="1">
                <a:solidFill>
                  <a:srgbClr val="262626"/>
                </a:solidFill>
                <a:latin typeface="Times New Roman" pitchFamily="18" charset="0"/>
                <a:cs typeface="Times New Roman" pitchFamily="18" charset="0"/>
              </a:rPr>
              <a:t>về</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sự</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kiện</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từ</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các</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nguồn</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khác</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nhau</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như</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sách</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báo</a:t>
            </a:r>
            <a:r>
              <a:rPr lang="en-US" altLang="en-US" sz="2400" dirty="0">
                <a:solidFill>
                  <a:srgbClr val="262626"/>
                </a:solidFill>
                <a:latin typeface="Times New Roman" pitchFamily="18" charset="0"/>
                <a:cs typeface="Times New Roman" pitchFamily="18" charset="0"/>
              </a:rPr>
              <a:t>, internet,...: </a:t>
            </a:r>
            <a:endParaRPr lang="en-US" altLang="en-US" sz="2400" dirty="0">
              <a:latin typeface="Times New Roman" pitchFamily="18" charset="0"/>
              <a:cs typeface="Times New Roman" pitchFamily="18" charset="0"/>
            </a:endParaRPr>
          </a:p>
          <a:p>
            <a:pPr eaLnBrk="0" hangingPunct="0"/>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Dự</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kiến</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cách</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trình</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bày</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bài</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viết</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theo</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cách</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truyền</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thống</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kết</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hợp</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với</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hình</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ảnh</a:t>
            </a:r>
            <a:r>
              <a:rPr lang="en-US" altLang="en-US" sz="2400" dirty="0">
                <a:solidFill>
                  <a:srgbClr val="262626"/>
                </a:solidFill>
                <a:latin typeface="Times New Roman" pitchFamily="18" charset="0"/>
                <a:cs typeface="Times New Roman" pitchFamily="18" charset="0"/>
              </a:rPr>
              <a:t> minh </a:t>
            </a:r>
            <a:r>
              <a:rPr lang="en-US" altLang="en-US" sz="2400" dirty="0" err="1" smtClean="0">
                <a:solidFill>
                  <a:srgbClr val="262626"/>
                </a:solidFill>
                <a:latin typeface="Times New Roman" pitchFamily="18" charset="0"/>
                <a:cs typeface="Times New Roman" pitchFamily="18" charset="0"/>
              </a:rPr>
              <a:t>hoạ</a:t>
            </a:r>
            <a:endParaRPr lang="en-US" altLang="en-US" sz="2400" dirty="0">
              <a:latin typeface="Times New Roman" pitchFamily="18" charset="0"/>
              <a:cs typeface="Times New Roman" pitchFamily="18" charset="0"/>
            </a:endParaRPr>
          </a:p>
          <a:p>
            <a:pPr eaLnBrk="0" hangingPunct="0"/>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Dự</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kiến</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bố</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cục</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của</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bài</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theo</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cách</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truyền</a:t>
            </a:r>
            <a:r>
              <a:rPr lang="en-US" altLang="en-US" sz="2400" dirty="0">
                <a:solidFill>
                  <a:srgbClr val="262626"/>
                </a:solidFill>
                <a:latin typeface="Times New Roman" pitchFamily="18" charset="0"/>
                <a:cs typeface="Times New Roman" pitchFamily="18" charset="0"/>
              </a:rPr>
              <a:t> </a:t>
            </a:r>
            <a:r>
              <a:rPr lang="en-US" altLang="en-US" sz="2400" dirty="0" err="1">
                <a:solidFill>
                  <a:srgbClr val="262626"/>
                </a:solidFill>
                <a:latin typeface="Times New Roman" pitchFamily="18" charset="0"/>
                <a:cs typeface="Times New Roman" pitchFamily="18" charset="0"/>
              </a:rPr>
              <a:t>thống</a:t>
            </a:r>
            <a:r>
              <a:rPr lang="en-US" altLang="en-US" sz="2400" dirty="0" smtClean="0">
                <a:solidFill>
                  <a:srgbClr val="262626"/>
                </a:solidFill>
                <a:latin typeface="Times New Roman" pitchFamily="18" charset="0"/>
                <a:cs typeface="Times New Roman" pitchFamily="18" charset="0"/>
              </a:rPr>
              <a:t>)</a:t>
            </a:r>
            <a:endParaRPr lang="en-US" altLang="en-US" sz="2400" dirty="0">
              <a:latin typeface="Times New Roman" pitchFamily="18" charset="0"/>
              <a:cs typeface="Times New Roman" pitchFamily="18" charset="0"/>
            </a:endParaRPr>
          </a:p>
        </p:txBody>
      </p:sp>
      <p:sp>
        <p:nvSpPr>
          <p:cNvPr id="8" name="TextBox 7"/>
          <p:cNvSpPr txBox="1">
            <a:spLocks noChangeArrowheads="1"/>
          </p:cNvSpPr>
          <p:nvPr/>
        </p:nvSpPr>
        <p:spPr bwMode="auto">
          <a:xfrm>
            <a:off x="15241" y="3305176"/>
            <a:ext cx="9128759" cy="3076575"/>
          </a:xfrm>
          <a:prstGeom prst="rect">
            <a:avLst/>
          </a:prstGeom>
          <a:noFill/>
          <a:ln w="9525">
            <a:noFill/>
            <a:miter lim="800000"/>
            <a:headEnd/>
            <a:tailEnd/>
          </a:ln>
        </p:spPr>
        <p:txBody>
          <a:bodyPr wrap="square">
            <a:spAutoFit/>
          </a:bodyPr>
          <a:lstStyle/>
          <a:p>
            <a:pPr>
              <a:spcAft>
                <a:spcPts val="1200"/>
              </a:spcAft>
            </a:pPr>
            <a:r>
              <a:rPr lang="en-US" sz="2400" b="1" dirty="0">
                <a:solidFill>
                  <a:srgbClr val="FF0000"/>
                </a:solidFill>
                <a:latin typeface="Times New Roman" pitchFamily="18" charset="0"/>
                <a:cs typeface="Times New Roman" pitchFamily="18" charset="0"/>
              </a:rPr>
              <a:t> b. </a:t>
            </a:r>
            <a:r>
              <a:rPr lang="en-US" sz="2400" b="1" dirty="0" err="1">
                <a:solidFill>
                  <a:srgbClr val="FF0000"/>
                </a:solidFill>
                <a:latin typeface="Times New Roman" pitchFamily="18" charset="0"/>
                <a:cs typeface="Times New Roman" pitchFamily="18" charset="0"/>
              </a:rPr>
              <a:t>Bước</a:t>
            </a:r>
            <a:r>
              <a:rPr lang="en-US" sz="2400" b="1" dirty="0">
                <a:solidFill>
                  <a:srgbClr val="FF0000"/>
                </a:solidFill>
                <a:latin typeface="Times New Roman" pitchFamily="18" charset="0"/>
                <a:cs typeface="Times New Roman" pitchFamily="18" charset="0"/>
              </a:rPr>
              <a:t> 2: </a:t>
            </a:r>
            <a:r>
              <a:rPr lang="en-US" sz="2400" b="1" dirty="0" err="1">
                <a:solidFill>
                  <a:srgbClr val="FF0000"/>
                </a:solidFill>
                <a:latin typeface="Times New Roman" pitchFamily="18" charset="0"/>
                <a:cs typeface="Times New Roman" pitchFamily="18" charset="0"/>
              </a:rPr>
              <a:t>Tìm</a:t>
            </a:r>
            <a:r>
              <a:rPr lang="en-US" sz="2400" b="1" dirty="0">
                <a:solidFill>
                  <a:srgbClr val="FF0000"/>
                </a:solidFill>
                <a:latin typeface="Times New Roman" pitchFamily="18" charset="0"/>
                <a:cs typeface="Times New Roman" pitchFamily="18" charset="0"/>
              </a:rPr>
              <a:t> ý </a:t>
            </a:r>
            <a:r>
              <a:rPr lang="en-US" sz="2400" b="1" dirty="0" err="1">
                <a:solidFill>
                  <a:srgbClr val="FF0000"/>
                </a:solidFill>
                <a:latin typeface="Times New Roman" pitchFamily="18" charset="0"/>
                <a:cs typeface="Times New Roman" pitchFamily="18" charset="0"/>
              </a:rPr>
              <a:t>và</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lập</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dàn</a:t>
            </a:r>
            <a:r>
              <a:rPr lang="en-US" sz="2400" b="1" dirty="0">
                <a:solidFill>
                  <a:srgbClr val="FF0000"/>
                </a:solidFill>
                <a:latin typeface="Times New Roman" pitchFamily="18" charset="0"/>
                <a:cs typeface="Times New Roman" pitchFamily="18" charset="0"/>
              </a:rPr>
              <a:t> ý</a:t>
            </a:r>
            <a:endParaRPr lang="en-US" sz="2400" dirty="0">
              <a:latin typeface="Times New Roman" pitchFamily="18" charset="0"/>
              <a:cs typeface="Times New Roman" pitchFamily="18" charset="0"/>
            </a:endParaRPr>
          </a:p>
          <a:p>
            <a:pPr>
              <a:spcAft>
                <a:spcPts val="1200"/>
              </a:spcAft>
            </a:pPr>
            <a:r>
              <a:rPr lang="en-US" sz="2400" dirty="0">
                <a:solidFill>
                  <a:srgbClr val="0D0D0D"/>
                </a:solidFill>
                <a:latin typeface="Times New Roman" pitchFamily="18" charset="0"/>
                <a:cs typeface="Times New Roman" pitchFamily="18" charset="0"/>
              </a:rPr>
              <a:t> - </a:t>
            </a:r>
            <a:r>
              <a:rPr lang="en-US" sz="2400" b="1" dirty="0" err="1">
                <a:solidFill>
                  <a:srgbClr val="363636"/>
                </a:solidFill>
                <a:latin typeface="Times New Roman" pitchFamily="18" charset="0"/>
                <a:cs typeface="Times New Roman" pitchFamily="18" charset="0"/>
              </a:rPr>
              <a:t>Tìm</a:t>
            </a:r>
            <a:r>
              <a:rPr lang="en-US" sz="2400" b="1" dirty="0">
                <a:solidFill>
                  <a:srgbClr val="363636"/>
                </a:solidFill>
                <a:latin typeface="Times New Roman" pitchFamily="18" charset="0"/>
                <a:cs typeface="Times New Roman" pitchFamily="18" charset="0"/>
              </a:rPr>
              <a:t> ý</a:t>
            </a:r>
            <a:endParaRPr lang="en-US" sz="2400" dirty="0">
              <a:latin typeface="Times New Roman" pitchFamily="18" charset="0"/>
              <a:cs typeface="Times New Roman" pitchFamily="18" charset="0"/>
            </a:endParaRPr>
          </a:p>
          <a:p>
            <a:pPr>
              <a:spcAft>
                <a:spcPts val="1200"/>
              </a:spcAft>
            </a:pPr>
            <a:r>
              <a:rPr lang="en-US" sz="2400" b="1"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Giới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thiệu</a:t>
            </a:r>
            <a:r>
              <a:rPr lang="en-US" sz="2400" b="1"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sự</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ra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đời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của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ngày</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lễ</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như</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thế</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nào</a:t>
            </a:r>
            <a:r>
              <a:rPr lang="en-US" sz="2400" dirty="0">
                <a:solidFill>
                  <a:srgbClr val="0D0D0D"/>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spcAft>
                <a:spcPts val="1200"/>
              </a:spcAft>
            </a:pPr>
            <a:r>
              <a:rPr lang="en-US" sz="2400" dirty="0">
                <a:solidFill>
                  <a:srgbClr val="0D0D0D"/>
                </a:solidFill>
                <a:latin typeface="Times New Roman" pitchFamily="18" charset="0"/>
                <a:cs typeface="Times New Roman" pitchFamily="18" charset="0"/>
              </a:rPr>
              <a:t>+ </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Những</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hoạt</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động</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diễn</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ra</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trong</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ngày</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lễ</a:t>
            </a:r>
            <a:r>
              <a:rPr lang="en-US" sz="2400" dirty="0">
                <a:solidFill>
                  <a:srgbClr val="000000"/>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spcAft>
                <a:spcPts val="1200"/>
              </a:spcAft>
            </a:pPr>
            <a:r>
              <a:rPr lang="en-US" sz="2400" dirty="0">
                <a:solidFill>
                  <a:srgbClr val="262626"/>
                </a:solidFill>
                <a:latin typeface="Times New Roman" pitchFamily="18" charset="0"/>
                <a:cs typeface="Times New Roman" pitchFamily="18" charset="0"/>
              </a:rPr>
              <a:t>+ Ý </a:t>
            </a:r>
            <a:r>
              <a:rPr lang="en-US" sz="2400" dirty="0" err="1">
                <a:solidFill>
                  <a:srgbClr val="262626"/>
                </a:solidFill>
                <a:latin typeface="Times New Roman" pitchFamily="18" charset="0"/>
                <a:cs typeface="Times New Roman" pitchFamily="18" charset="0"/>
              </a:rPr>
              <a:t>nghĩa</a:t>
            </a:r>
            <a:r>
              <a:rPr lang="en-US" sz="2400" dirty="0">
                <a:solidFill>
                  <a:srgbClr val="262626"/>
                </a:solidFill>
                <a:latin typeface="Times New Roman" pitchFamily="18" charset="0"/>
                <a:cs typeface="Times New Roman" pitchFamily="18" charset="0"/>
              </a:rPr>
              <a:t> </a:t>
            </a:r>
            <a:r>
              <a:rPr lang="en-US" sz="2400" dirty="0" err="1">
                <a:solidFill>
                  <a:srgbClr val="262626"/>
                </a:solidFill>
                <a:latin typeface="Times New Roman" pitchFamily="18" charset="0"/>
                <a:cs typeface="Times New Roman" pitchFamily="18" charset="0"/>
              </a:rPr>
              <a:t>ngày</a:t>
            </a:r>
            <a:r>
              <a:rPr lang="en-US" sz="2400" dirty="0">
                <a:solidFill>
                  <a:srgbClr val="262626"/>
                </a:solidFill>
                <a:latin typeface="Times New Roman" pitchFamily="18" charset="0"/>
                <a:cs typeface="Times New Roman" pitchFamily="18" charset="0"/>
              </a:rPr>
              <a:t> </a:t>
            </a:r>
            <a:r>
              <a:rPr lang="en-US" sz="2400" dirty="0" err="1">
                <a:solidFill>
                  <a:srgbClr val="262626"/>
                </a:solidFill>
                <a:latin typeface="Times New Roman" pitchFamily="18" charset="0"/>
                <a:cs typeface="Times New Roman" pitchFamily="18" charset="0"/>
              </a:rPr>
              <a:t>lễ</a:t>
            </a:r>
            <a:r>
              <a:rPr lang="en-US" sz="2400" dirty="0">
                <a:solidFill>
                  <a:srgbClr val="262626"/>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spcAft>
                <a:spcPts val="1200"/>
              </a:spcAft>
            </a:pPr>
            <a:r>
              <a:rPr lang="en-US" sz="2400" dirty="0">
                <a:solidFill>
                  <a:srgbClr val="262626"/>
                </a:solidFill>
                <a:latin typeface="Times New Roman" pitchFamily="18" charset="0"/>
                <a:cs typeface="Times New Roman" pitchFamily="18" charset="0"/>
              </a:rPr>
              <a:t>- </a:t>
            </a:r>
            <a:r>
              <a:rPr lang="en-US" sz="2400" dirty="0" err="1">
                <a:solidFill>
                  <a:srgbClr val="262626"/>
                </a:solidFill>
                <a:latin typeface="Times New Roman" pitchFamily="18" charset="0"/>
                <a:cs typeface="Times New Roman" pitchFamily="18" charset="0"/>
              </a:rPr>
              <a:t>Tìm</a:t>
            </a:r>
            <a:r>
              <a:rPr lang="en-US" sz="2400" dirty="0">
                <a:solidFill>
                  <a:srgbClr val="262626"/>
                </a:solidFill>
                <a:latin typeface="Times New Roman" pitchFamily="18" charset="0"/>
                <a:cs typeface="Times New Roman" pitchFamily="18" charset="0"/>
              </a:rPr>
              <a:t> </a:t>
            </a:r>
            <a:r>
              <a:rPr lang="en-US" sz="2400" dirty="0" err="1">
                <a:solidFill>
                  <a:srgbClr val="262626"/>
                </a:solidFill>
                <a:latin typeface="Times New Roman" pitchFamily="18" charset="0"/>
                <a:cs typeface="Times New Roman" pitchFamily="18" charset="0"/>
              </a:rPr>
              <a:t>thêm</a:t>
            </a:r>
            <a:r>
              <a:rPr lang="en-US" sz="2400" dirty="0">
                <a:solidFill>
                  <a:srgbClr val="262626"/>
                </a:solidFill>
                <a:latin typeface="Times New Roman" pitchFamily="18" charset="0"/>
                <a:cs typeface="Times New Roman" pitchFamily="18" charset="0"/>
              </a:rPr>
              <a:t> </a:t>
            </a:r>
            <a:r>
              <a:rPr lang="en-US" sz="2400" dirty="0" err="1">
                <a:solidFill>
                  <a:srgbClr val="262626"/>
                </a:solidFill>
                <a:latin typeface="Times New Roman" pitchFamily="18" charset="0"/>
                <a:cs typeface="Times New Roman" pitchFamily="18" charset="0"/>
              </a:rPr>
              <a:t>các</a:t>
            </a:r>
            <a:r>
              <a:rPr lang="en-US" sz="2400" dirty="0">
                <a:solidFill>
                  <a:srgbClr val="262626"/>
                </a:solidFill>
                <a:latin typeface="Times New Roman" pitchFamily="18" charset="0"/>
                <a:cs typeface="Times New Roman" pitchFamily="18" charset="0"/>
              </a:rPr>
              <a:t> </a:t>
            </a:r>
            <a:r>
              <a:rPr lang="en-US" sz="2400" dirty="0" err="1">
                <a:solidFill>
                  <a:srgbClr val="262626"/>
                </a:solidFill>
                <a:latin typeface="Times New Roman" pitchFamily="18" charset="0"/>
                <a:cs typeface="Times New Roman" pitchFamily="18" charset="0"/>
              </a:rPr>
              <a:t>hình</a:t>
            </a:r>
            <a:r>
              <a:rPr lang="en-US" sz="2400" dirty="0">
                <a:solidFill>
                  <a:srgbClr val="262626"/>
                </a:solidFill>
                <a:latin typeface="Times New Roman" pitchFamily="18" charset="0"/>
                <a:cs typeface="Times New Roman" pitchFamily="18" charset="0"/>
              </a:rPr>
              <a:t> </a:t>
            </a:r>
            <a:r>
              <a:rPr lang="en-US" sz="2400" dirty="0" err="1">
                <a:solidFill>
                  <a:srgbClr val="262626"/>
                </a:solidFill>
                <a:latin typeface="Times New Roman" pitchFamily="18" charset="0"/>
                <a:cs typeface="Times New Roman" pitchFamily="18" charset="0"/>
              </a:rPr>
              <a:t>ảnh</a:t>
            </a:r>
            <a:r>
              <a:rPr lang="en-US" sz="2400" dirty="0">
                <a:solidFill>
                  <a:srgbClr val="262626"/>
                </a:solidFill>
                <a:latin typeface="Times New Roman" pitchFamily="18" charset="0"/>
                <a:cs typeface="Times New Roman" pitchFamily="18" charset="0"/>
              </a:rPr>
              <a:t> minh </a:t>
            </a:r>
            <a:r>
              <a:rPr lang="en-US" sz="2400" dirty="0" err="1" smtClean="0">
                <a:solidFill>
                  <a:srgbClr val="262626"/>
                </a:solidFill>
                <a:latin typeface="Times New Roman" pitchFamily="18" charset="0"/>
                <a:cs typeface="Times New Roman" pitchFamily="18" charset="0"/>
              </a:rPr>
              <a:t>hoạ</a:t>
            </a:r>
            <a:endParaRPr lang="en-US" sz="2400" dirty="0">
              <a:latin typeface="Times New Roman" pitchFamily="18" charset="0"/>
              <a:cs typeface="Times New Roman" pitchFamily="18" charset="0"/>
            </a:endParaRPr>
          </a:p>
        </p:txBody>
      </p:sp>
      <p:sp>
        <p:nvSpPr>
          <p:cNvPr id="10" name="TextBox 9"/>
          <p:cNvSpPr txBox="1">
            <a:spLocks noChangeArrowheads="1"/>
          </p:cNvSpPr>
          <p:nvPr/>
        </p:nvSpPr>
        <p:spPr bwMode="auto">
          <a:xfrm>
            <a:off x="15242" y="6234114"/>
            <a:ext cx="7604757" cy="461665"/>
          </a:xfrm>
          <a:prstGeom prst="rect">
            <a:avLst/>
          </a:prstGeom>
          <a:noFill/>
          <a:ln w="9525">
            <a:noFill/>
            <a:miter lim="800000"/>
            <a:headEnd/>
            <a:tailEnd/>
          </a:ln>
        </p:spPr>
        <p:txBody>
          <a:bodyPr wrap="square">
            <a:spAutoFit/>
          </a:bodyPr>
          <a:lstStyle/>
          <a:p>
            <a:r>
              <a:rPr lang="en-US" sz="2400" dirty="0">
                <a:solidFill>
                  <a:srgbClr val="FF0000"/>
                </a:solidFill>
                <a:latin typeface="Times New Roman" pitchFamily="18" charset="0"/>
                <a:cs typeface="Times New Roman" pitchFamily="18" charset="0"/>
              </a:rPr>
              <a:t> </a:t>
            </a:r>
            <a:r>
              <a:rPr lang="en-US" sz="2400" b="1" dirty="0">
                <a:solidFill>
                  <a:srgbClr val="FF0000"/>
                </a:solidFill>
                <a:latin typeface="Times New Roman" pitchFamily="18" charset="0"/>
                <a:ea typeface="MS Mincho" pitchFamily="49" charset="-128"/>
                <a:cs typeface="Times New Roman" pitchFamily="18" charset="0"/>
              </a:rPr>
              <a:t>c. </a:t>
            </a:r>
            <a:r>
              <a:rPr lang="en-US" sz="2400" b="1" dirty="0" err="1">
                <a:solidFill>
                  <a:srgbClr val="FF0000"/>
                </a:solidFill>
                <a:latin typeface="Times New Roman" pitchFamily="18" charset="0"/>
                <a:cs typeface="Times New Roman" pitchFamily="18" charset="0"/>
              </a:rPr>
              <a:t>Bước</a:t>
            </a:r>
            <a:r>
              <a:rPr lang="en-US" sz="2400" b="1" dirty="0">
                <a:solidFill>
                  <a:srgbClr val="FF0000"/>
                </a:solidFill>
                <a:latin typeface="Times New Roman" pitchFamily="18" charset="0"/>
                <a:cs typeface="Times New Roman" pitchFamily="18" charset="0"/>
              </a:rPr>
              <a:t> 3: </a:t>
            </a:r>
            <a:r>
              <a:rPr lang="en-US" sz="2400" b="1" dirty="0" err="1">
                <a:solidFill>
                  <a:srgbClr val="FF0000"/>
                </a:solidFill>
                <a:latin typeface="Times New Roman" pitchFamily="18" charset="0"/>
                <a:cs typeface="Times New Roman" pitchFamily="18" charset="0"/>
              </a:rPr>
              <a:t>Viết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bài</a:t>
            </a:r>
            <a:r>
              <a:rPr lang="en-US" sz="2400" b="1" dirty="0">
                <a:solidFill>
                  <a:srgbClr val="FF0000"/>
                </a:solidFill>
                <a:latin typeface="Times New Roman" pitchFamily="18" charset="0"/>
                <a:cs typeface="Times New Roman" pitchFamily="18" charset="0"/>
              </a:rPr>
              <a:t> : </a:t>
            </a:r>
            <a:r>
              <a:rPr lang="en-US" sz="2400" dirty="0">
                <a:latin typeface="Times New Roman" pitchFamily="18" charset="0"/>
                <a:cs typeface="Times New Roman" pitchFamily="18" charset="0"/>
              </a:rPr>
              <a:t>HS </a:t>
            </a:r>
            <a:r>
              <a:rPr lang="en-US" sz="2400" dirty="0" err="1">
                <a:latin typeface="Times New Roman" pitchFamily="18" charset="0"/>
                <a:cs typeface="Times New Roman" pitchFamily="18" charset="0"/>
              </a:rPr>
              <a:t>dựa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dàn</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941650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8"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30481" y="18529"/>
            <a:ext cx="9143999" cy="6740307"/>
          </a:xfrm>
          <a:prstGeom prst="rect">
            <a:avLst/>
          </a:prstGeom>
          <a:noFill/>
          <a:ln w="9525">
            <a:noFill/>
            <a:miter lim="800000"/>
            <a:headEnd/>
            <a:tailEnd/>
          </a:ln>
        </p:spPr>
        <p:txBody>
          <a:bodyPr wrap="square">
            <a:spAutoFit/>
          </a:bodyPr>
          <a:lstStyle/>
          <a:p>
            <a:pPr indent="457200">
              <a:spcAft>
                <a:spcPts val="1200"/>
              </a:spcAft>
            </a:pPr>
            <a:r>
              <a:rPr lang="en-US" sz="4800" dirty="0" err="1">
                <a:solidFill>
                  <a:srgbClr val="0D0D0D"/>
                </a:solidFill>
                <a:latin typeface="Times New Roman" pitchFamily="18" charset="0"/>
                <a:cs typeface="Times New Roman" pitchFamily="18" charset="0"/>
              </a:rPr>
              <a:t>Từ</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xưa</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đến</a:t>
            </a:r>
            <a:r>
              <a:rPr lang="en-US" sz="4800" dirty="0">
                <a:solidFill>
                  <a:srgbClr val="0D0D0D"/>
                </a:solidFill>
                <a:latin typeface="Times New Roman" pitchFamily="18" charset="0"/>
                <a:cs typeface="Times New Roman" pitchFamily="18" charset="0"/>
              </a:rPr>
              <a:t> nay, </a:t>
            </a:r>
            <a:r>
              <a:rPr lang="en-US" sz="4800" dirty="0" err="1">
                <a:solidFill>
                  <a:srgbClr val="0D0D0D"/>
                </a:solidFill>
                <a:latin typeface="Times New Roman" pitchFamily="18" charset="0"/>
                <a:cs typeface="Times New Roman" pitchFamily="18" charset="0"/>
              </a:rPr>
              <a:t>bất</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kể</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trong</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thời</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kỳ</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nào</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nghề</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dạy</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học</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luôn</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được</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coi</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là</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nghề</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cao</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quý</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và</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được</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xã</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hội</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tôn</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trọng</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và</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tôn</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vinh</a:t>
            </a:r>
            <a:r>
              <a:rPr lang="en-US" sz="4800" dirty="0">
                <a:solidFill>
                  <a:srgbClr val="0D0D0D"/>
                </a:solidFill>
                <a:latin typeface="Times New Roman" pitchFamily="18" charset="0"/>
                <a:cs typeface="Times New Roman" pitchFamily="18" charset="0"/>
              </a:rPr>
              <a:t>.  Do </a:t>
            </a:r>
            <a:r>
              <a:rPr lang="en-US" sz="4800" dirty="0" err="1">
                <a:solidFill>
                  <a:srgbClr val="0D0D0D"/>
                </a:solidFill>
                <a:latin typeface="Times New Roman" pitchFamily="18" charset="0"/>
                <a:cs typeface="Times New Roman" pitchFamily="18" charset="0"/>
              </a:rPr>
              <a:t>đó</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cả</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nước</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dành</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riêng</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một</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ngày</a:t>
            </a:r>
            <a:r>
              <a:rPr lang="en-US" sz="4800" dirty="0">
                <a:solidFill>
                  <a:srgbClr val="0D0D0D"/>
                </a:solidFill>
                <a:latin typeface="Times New Roman" pitchFamily="18" charset="0"/>
                <a:cs typeface="Times New Roman" pitchFamily="18" charset="0"/>
              </a:rPr>
              <a:t> 20/11 </a:t>
            </a:r>
            <a:r>
              <a:rPr lang="en-US" sz="4800" dirty="0" err="1">
                <a:solidFill>
                  <a:srgbClr val="0D0D0D"/>
                </a:solidFill>
                <a:latin typeface="Times New Roman" pitchFamily="18" charset="0"/>
                <a:cs typeface="Times New Roman" pitchFamily="18" charset="0"/>
              </a:rPr>
              <a:t>hằng</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năm</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để</a:t>
            </a:r>
            <a:r>
              <a:rPr lang="en-US" sz="4800" dirty="0">
                <a:solidFill>
                  <a:srgbClr val="0D0D0D"/>
                </a:solidFill>
                <a:latin typeface="Times New Roman" pitchFamily="18" charset="0"/>
                <a:cs typeface="Times New Roman" pitchFamily="18" charset="0"/>
              </a:rPr>
              <a:t> tri </a:t>
            </a:r>
            <a:r>
              <a:rPr lang="en-US" sz="4800" dirty="0" err="1">
                <a:solidFill>
                  <a:srgbClr val="0D0D0D"/>
                </a:solidFill>
                <a:latin typeface="Times New Roman" pitchFamily="18" charset="0"/>
                <a:cs typeface="Times New Roman" pitchFamily="18" charset="0"/>
              </a:rPr>
              <a:t>ân</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các</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thầy</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cô</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giáo</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và</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những</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người</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đang</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ngày</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đêm</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cống</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hiến</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cho</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sự</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nghiệp</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giáo</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dục</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nước</a:t>
            </a:r>
            <a:r>
              <a:rPr lang="en-US" sz="4800" dirty="0">
                <a:solidFill>
                  <a:srgbClr val="0D0D0D"/>
                </a:solidFill>
                <a:latin typeface="Times New Roman" pitchFamily="18" charset="0"/>
                <a:cs typeface="Times New Roman" pitchFamily="18" charset="0"/>
              </a:rPr>
              <a:t> </a:t>
            </a:r>
            <a:r>
              <a:rPr lang="en-US" sz="4800" dirty="0" err="1">
                <a:solidFill>
                  <a:srgbClr val="0D0D0D"/>
                </a:solidFill>
                <a:latin typeface="Times New Roman" pitchFamily="18" charset="0"/>
                <a:cs typeface="Times New Roman" pitchFamily="18" charset="0"/>
              </a:rPr>
              <a:t>nhà</a:t>
            </a:r>
            <a:r>
              <a:rPr lang="en-US" sz="4800" dirty="0" smtClean="0">
                <a:solidFill>
                  <a:srgbClr val="0D0D0D"/>
                </a:solidFill>
                <a:latin typeface="Times New Roman" pitchFamily="18" charset="0"/>
                <a:cs typeface="Times New Roman" pitchFamily="18" charset="0"/>
              </a:rPr>
              <a:t>.</a:t>
            </a:r>
            <a:endParaRPr lang="en-US" sz="4800" dirty="0">
              <a:latin typeface="Calibri" pitchFamily="34" charset="0"/>
              <a:cs typeface="Times New Roman" pitchFamily="18" charset="0"/>
            </a:endParaRPr>
          </a:p>
        </p:txBody>
      </p:sp>
    </p:spTree>
    <p:extLst>
      <p:ext uri="{BB962C8B-B14F-4D97-AF65-F5344CB8AC3E}">
        <p14:creationId xmlns:p14="http://schemas.microsoft.com/office/powerpoint/2010/main" val="349844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
          <p:cNvSpPr>
            <a:spLocks noChangeArrowheads="1"/>
          </p:cNvSpPr>
          <p:nvPr/>
        </p:nvSpPr>
        <p:spPr bwMode="auto">
          <a:xfrm>
            <a:off x="15240" y="0"/>
            <a:ext cx="9069946" cy="5632311"/>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nchor="ctr">
            <a:spAutoFit/>
          </a:bodyPr>
          <a:lstStyle/>
          <a:p>
            <a:pPr indent="457200" algn="just" eaLnBrk="0" hangingPunct="0"/>
            <a:r>
              <a:rPr lang="en-US" altLang="en-US" sz="4000" dirty="0" err="1" smtClean="0">
                <a:solidFill>
                  <a:srgbClr val="0D0D0D"/>
                </a:solidFill>
                <a:latin typeface="Times New Roman" pitchFamily="18" charset="0"/>
                <a:cs typeface="Times New Roman" pitchFamily="18" charset="0"/>
              </a:rPr>
              <a:t>Lần</a:t>
            </a:r>
            <a:r>
              <a:rPr lang="en-US" altLang="en-US" sz="4000" dirty="0" smtClean="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đầu</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tiên</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ngày</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Quốc</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tế</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Hiến</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chương</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các</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nhà</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giáo</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được</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tổ</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chức</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trên</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toàn</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miền</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Bắc</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nước</a:t>
            </a:r>
            <a:r>
              <a:rPr lang="en-US" altLang="en-US" sz="4000" dirty="0">
                <a:solidFill>
                  <a:srgbClr val="0D0D0D"/>
                </a:solidFill>
                <a:latin typeface="Times New Roman" pitchFamily="18" charset="0"/>
                <a:cs typeface="Times New Roman" pitchFamily="18" charset="0"/>
              </a:rPr>
              <a:t> ta </a:t>
            </a:r>
            <a:r>
              <a:rPr lang="en-US" altLang="en-US" sz="4000" dirty="0" err="1">
                <a:solidFill>
                  <a:srgbClr val="0D0D0D"/>
                </a:solidFill>
                <a:latin typeface="Times New Roman" pitchFamily="18" charset="0"/>
                <a:cs typeface="Times New Roman" pitchFamily="18" charset="0"/>
              </a:rPr>
              <a:t>vào</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ngày</a:t>
            </a:r>
            <a:r>
              <a:rPr lang="en-US" altLang="en-US" sz="4000" dirty="0">
                <a:solidFill>
                  <a:srgbClr val="0D0D0D"/>
                </a:solidFill>
                <a:latin typeface="Times New Roman" pitchFamily="18" charset="0"/>
                <a:cs typeface="Times New Roman" pitchFamily="18" charset="0"/>
              </a:rPr>
              <a:t> 20/11/1958. </a:t>
            </a:r>
            <a:r>
              <a:rPr lang="en-US" altLang="en-US" sz="4000" dirty="0" err="1">
                <a:solidFill>
                  <a:srgbClr val="0D0D0D"/>
                </a:solidFill>
                <a:latin typeface="Times New Roman" pitchFamily="18" charset="0"/>
                <a:cs typeface="Times New Roman" pitchFamily="18" charset="0"/>
              </a:rPr>
              <a:t>Những</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năm</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sau</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đó</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khi</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đất</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nước</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hoàn</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toàn</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độc</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lập</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ngày</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lễ</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này</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đã</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được</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tổ</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chức</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trên</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toàn</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lãnh</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thổ</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Việt</a:t>
            </a:r>
            <a:r>
              <a:rPr lang="en-US" altLang="en-US" sz="4000" dirty="0">
                <a:solidFill>
                  <a:srgbClr val="0D0D0D"/>
                </a:solidFill>
                <a:latin typeface="Times New Roman" pitchFamily="18" charset="0"/>
                <a:cs typeface="Times New Roman" pitchFamily="18" charset="0"/>
              </a:rPr>
              <a:t> Nam. </a:t>
            </a:r>
            <a:r>
              <a:rPr lang="en-US" altLang="en-US" sz="4000" dirty="0" err="1">
                <a:solidFill>
                  <a:srgbClr val="0D0D0D"/>
                </a:solidFill>
                <a:latin typeface="Times New Roman" pitchFamily="18" charset="0"/>
                <a:cs typeface="Times New Roman" pitchFamily="18" charset="0"/>
              </a:rPr>
              <a:t>Vào</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ngày</a:t>
            </a:r>
            <a:r>
              <a:rPr lang="en-US" altLang="en-US" sz="4000" dirty="0">
                <a:solidFill>
                  <a:srgbClr val="0D0D0D"/>
                </a:solidFill>
                <a:latin typeface="Times New Roman" pitchFamily="18" charset="0"/>
                <a:cs typeface="Times New Roman" pitchFamily="18" charset="0"/>
              </a:rPr>
              <a:t> 28/09/1982, </a:t>
            </a:r>
            <a:r>
              <a:rPr lang="en-US" altLang="en-US" sz="4000" dirty="0" err="1">
                <a:solidFill>
                  <a:srgbClr val="0D0D0D"/>
                </a:solidFill>
                <a:latin typeface="Times New Roman" pitchFamily="18" charset="0"/>
                <a:cs typeface="Times New Roman" pitchFamily="18" charset="0"/>
              </a:rPr>
              <a:t>ngày</a:t>
            </a:r>
            <a:r>
              <a:rPr lang="en-US" altLang="en-US" sz="4000" dirty="0">
                <a:solidFill>
                  <a:srgbClr val="0D0D0D"/>
                </a:solidFill>
                <a:latin typeface="Times New Roman" pitchFamily="18" charset="0"/>
                <a:cs typeface="Times New Roman" pitchFamily="18" charset="0"/>
              </a:rPr>
              <a:t> 20/11 </a:t>
            </a:r>
            <a:r>
              <a:rPr lang="en-US" altLang="en-US" sz="4000" dirty="0" err="1">
                <a:solidFill>
                  <a:srgbClr val="0D0D0D"/>
                </a:solidFill>
                <a:latin typeface="Times New Roman" pitchFamily="18" charset="0"/>
                <a:cs typeface="Times New Roman" pitchFamily="18" charset="0"/>
              </a:rPr>
              <a:t>đã</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chính</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thức</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được</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đưa</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vào</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quyết</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định</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để</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trở</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thành</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ngày</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Hiến</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chương</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nhà</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giáo</a:t>
            </a:r>
            <a:r>
              <a:rPr lang="en-US" altLang="en-US" sz="4000" dirty="0">
                <a:solidFill>
                  <a:srgbClr val="0D0D0D"/>
                </a:solidFill>
                <a:latin typeface="Times New Roman" pitchFamily="18" charset="0"/>
                <a:cs typeface="Times New Roman" pitchFamily="18" charset="0"/>
              </a:rPr>
              <a:t> </a:t>
            </a:r>
            <a:r>
              <a:rPr lang="en-US" altLang="en-US" sz="4000" dirty="0" err="1">
                <a:solidFill>
                  <a:srgbClr val="0D0D0D"/>
                </a:solidFill>
                <a:latin typeface="Times New Roman" pitchFamily="18" charset="0"/>
                <a:cs typeface="Times New Roman" pitchFamily="18" charset="0"/>
              </a:rPr>
              <a:t>Việt</a:t>
            </a:r>
            <a:r>
              <a:rPr lang="en-US" altLang="en-US" sz="4000" dirty="0">
                <a:solidFill>
                  <a:srgbClr val="0D0D0D"/>
                </a:solidFill>
                <a:latin typeface="Times New Roman" pitchFamily="18" charset="0"/>
                <a:cs typeface="Times New Roman" pitchFamily="18" charset="0"/>
              </a:rPr>
              <a:t> Nam.</a:t>
            </a:r>
            <a:endParaRPr lang="en-US" alt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34230871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1186</Words>
  <PresentationFormat>On-screen Show (4:3)</PresentationFormat>
  <Paragraphs>37</Paragraphs>
  <Slides>11</Slides>
  <Notes>7</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VIẾT BÀI VĂN  THUYẾT MINH LẠI MỘT SỰ KIỆN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2022-03-17T15:37:11Z</dcterms:created>
  <dcterms:modified xsi:type="dcterms:W3CDTF">2022-03-17T15:42:35Z</dcterms:modified>
</cp:coreProperties>
</file>