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0"/>
  </p:notesMasterIdLst>
  <p:sldIdLst>
    <p:sldId id="271" r:id="rId2"/>
    <p:sldId id="323" r:id="rId3"/>
    <p:sldId id="324" r:id="rId4"/>
    <p:sldId id="361" r:id="rId5"/>
    <p:sldId id="338" r:id="rId6"/>
    <p:sldId id="345" r:id="rId7"/>
    <p:sldId id="346" r:id="rId8"/>
    <p:sldId id="347" r:id="rId9"/>
    <p:sldId id="348" r:id="rId10"/>
    <p:sldId id="356" r:id="rId11"/>
    <p:sldId id="362" r:id="rId12"/>
    <p:sldId id="357" r:id="rId13"/>
    <p:sldId id="311" r:id="rId14"/>
    <p:sldId id="363" r:id="rId15"/>
    <p:sldId id="310" r:id="rId16"/>
    <p:sldId id="325" r:id="rId17"/>
    <p:sldId id="317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8F91"/>
    <a:srgbClr val="CCCCFF"/>
    <a:srgbClr val="E0A4A5"/>
    <a:srgbClr val="FFFF99"/>
    <a:srgbClr val="E36427"/>
    <a:srgbClr val="000000"/>
    <a:srgbClr val="61953D"/>
    <a:srgbClr val="5E913B"/>
    <a:srgbClr val="5C8E3A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36" autoAdjust="0"/>
    <p:restoredTop sz="94196" autoAdjust="0"/>
  </p:normalViewPr>
  <p:slideViewPr>
    <p:cSldViewPr snapToGrid="0" showGuides="1">
      <p:cViewPr varScale="1">
        <p:scale>
          <a:sx n="106" d="100"/>
          <a:sy n="106" d="100"/>
        </p:scale>
        <p:origin x="108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55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00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1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13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892816"/>
            <a:ext cx="103900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Look at the advertisement about a vocational school and its tour guide training courses. You want to ask for more information. Complete the enquiries. </a:t>
            </a:r>
            <a:endParaRPr lang="en-US" sz="54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5358874-28E3-7342-8329-A9E2A1748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62" y="2412085"/>
            <a:ext cx="11410672" cy="418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892816"/>
            <a:ext cx="103900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Look at the advertisement about a vocational school and its tour guide training courses. You want to ask for more information. Complete the enquiries. </a:t>
            </a:r>
            <a:endParaRPr lang="en-US" sz="54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6BB78-06FB-C04D-8F05-7F440BF8A80A}"/>
              </a:ext>
            </a:extLst>
          </p:cNvPr>
          <p:cNvSpPr txBox="1"/>
          <p:nvPr/>
        </p:nvSpPr>
        <p:spPr>
          <a:xfrm>
            <a:off x="494438" y="2646537"/>
            <a:ext cx="116975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EE4000"/>
                </a:solidFill>
                <a:effectLst/>
              </a:rPr>
              <a:t>1. </a:t>
            </a:r>
            <a:r>
              <a:rPr lang="en-US" sz="3200" dirty="0" smtClean="0">
                <a:effectLst/>
              </a:rPr>
              <a:t>Could </a:t>
            </a:r>
            <a:r>
              <a:rPr lang="en-US" sz="3200" dirty="0">
                <a:effectLst/>
              </a:rPr>
              <a:t>you please tell me </a:t>
            </a:r>
            <a:r>
              <a:rPr lang="en-US" sz="3200" dirty="0" smtClean="0">
                <a:solidFill>
                  <a:srgbClr val="808080"/>
                </a:solidFill>
                <a:effectLst/>
              </a:rPr>
              <a:t>________________________________</a:t>
            </a:r>
            <a:r>
              <a:rPr lang="en-US" sz="3200" dirty="0" smtClean="0">
                <a:effectLst/>
              </a:rPr>
              <a:t>?</a:t>
            </a: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2. </a:t>
            </a:r>
            <a:r>
              <a:rPr lang="en-US" sz="3200" dirty="0">
                <a:effectLst/>
              </a:rPr>
              <a:t>I would like to know </a:t>
            </a:r>
            <a:r>
              <a:rPr lang="en-US" sz="3200" dirty="0" smtClean="0">
                <a:solidFill>
                  <a:srgbClr val="808080"/>
                </a:solidFill>
                <a:effectLst/>
              </a:rPr>
              <a:t>____________________________________</a:t>
            </a:r>
            <a:r>
              <a:rPr lang="en-US" sz="3200" dirty="0" smtClean="0">
                <a:effectLst/>
              </a:rPr>
              <a:t>.</a:t>
            </a: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endParaRPr lang="en-US" sz="3200" dirty="0" smtClean="0">
              <a:solidFill>
                <a:srgbClr val="EE400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EE4000"/>
                </a:solidFill>
                <a:effectLst/>
              </a:rPr>
              <a:t>3</a:t>
            </a:r>
            <a:r>
              <a:rPr lang="en-US" sz="3200" dirty="0">
                <a:solidFill>
                  <a:srgbClr val="EE4000"/>
                </a:solidFill>
                <a:effectLst/>
              </a:rPr>
              <a:t>. </a:t>
            </a:r>
            <a:r>
              <a:rPr lang="en-US" sz="3200" dirty="0">
                <a:effectLst/>
              </a:rPr>
              <a:t>I would appreciate it if you could tell </a:t>
            </a:r>
            <a:r>
              <a:rPr lang="en-US" sz="3200" dirty="0" smtClean="0">
                <a:effectLst/>
              </a:rPr>
              <a:t>me </a:t>
            </a:r>
            <a:r>
              <a:rPr lang="en-US" sz="3200" dirty="0" smtClean="0">
                <a:solidFill>
                  <a:srgbClr val="808080"/>
                </a:solidFill>
                <a:effectLst/>
              </a:rPr>
              <a:t>____________________</a:t>
            </a:r>
            <a:r>
              <a:rPr lang="en-US" sz="3200" dirty="0" smtClean="0">
                <a:effectLst/>
              </a:rPr>
              <a:t>.</a:t>
            </a:r>
            <a:endParaRPr lang="en-US" sz="320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6F445-7E07-774C-9408-29A86AB0823D}"/>
              </a:ext>
            </a:extLst>
          </p:cNvPr>
          <p:cNvSpPr txBox="1"/>
          <p:nvPr/>
        </p:nvSpPr>
        <p:spPr>
          <a:xfrm>
            <a:off x="5373757" y="2852529"/>
            <a:ext cx="5951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if/whether I need to take a </a:t>
            </a:r>
            <a:r>
              <a:rPr lang="en-SG" sz="32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test</a:t>
            </a:r>
            <a:endParaRPr lang="x-none" sz="32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DBF32B-CB3A-FB4F-8BA4-9F0D1C3FA69B}"/>
              </a:ext>
            </a:extLst>
          </p:cNvPr>
          <p:cNvSpPr txBox="1"/>
          <p:nvPr/>
        </p:nvSpPr>
        <p:spPr>
          <a:xfrm>
            <a:off x="4535463" y="4208932"/>
            <a:ext cx="6474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if/whether there are discounts for </a:t>
            </a:r>
            <a:endParaRPr lang="en-SG" sz="3200" dirty="0" smtClean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sz="32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poor students</a:t>
            </a:r>
            <a:r>
              <a:rPr lang="x-none" sz="3200" dirty="0" smtClean="0">
                <a:solidFill>
                  <a:srgbClr val="FF0000"/>
                </a:solidFill>
                <a:effectLst/>
              </a:rPr>
              <a:t> 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0C043E-4FC9-EB4E-B453-36DDD3067D98}"/>
              </a:ext>
            </a:extLst>
          </p:cNvPr>
          <p:cNvSpPr txBox="1"/>
          <p:nvPr/>
        </p:nvSpPr>
        <p:spPr>
          <a:xfrm>
            <a:off x="7772602" y="5698554"/>
            <a:ext cx="3924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how much the daily </a:t>
            </a:r>
            <a:endParaRPr lang="en-US" sz="3200" dirty="0" smtClean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32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wage is</a:t>
            </a:r>
            <a:r>
              <a:rPr lang="x-none" sz="3200" dirty="0" smtClean="0">
                <a:solidFill>
                  <a:srgbClr val="FF0000"/>
                </a:solidFill>
                <a:effectLst/>
              </a:rPr>
              <a:t> </a:t>
            </a:r>
            <a:endParaRPr lang="x-non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2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0279" y="308426"/>
            <a:ext cx="7356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TIPS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4509CF-A0D8-9F44-AA09-71A157E8B18F}"/>
              </a:ext>
            </a:extLst>
          </p:cNvPr>
          <p:cNvSpPr txBox="1"/>
          <p:nvPr/>
        </p:nvSpPr>
        <p:spPr>
          <a:xfrm>
            <a:off x="371627" y="1017136"/>
            <a:ext cx="1144874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Formal emails or letters asking for information usually have the following structure:</a:t>
            </a:r>
            <a:endParaRPr lang="x-none" sz="28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1. Greeting. </a:t>
            </a:r>
            <a:r>
              <a:rPr lang="en-US" sz="2800" dirty="0">
                <a:solidFill>
                  <a:srgbClr val="EE4000"/>
                </a:solidFill>
                <a:effectLst/>
                <a:ea typeface="Calibri" panose="020F0502020204030204" pitchFamily="34" charset="0"/>
              </a:rPr>
              <a:t>Example: 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Dear Sir/Madam, (or name if known)</a:t>
            </a:r>
            <a:endParaRPr lang="x-none" sz="28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2. Reason(s) for writing. </a:t>
            </a:r>
            <a:r>
              <a:rPr lang="en-US" sz="2800" dirty="0">
                <a:solidFill>
                  <a:srgbClr val="EE4000"/>
                </a:solidFill>
                <a:effectLst/>
                <a:ea typeface="Calibri" panose="020F0502020204030204" pitchFamily="34" charset="0"/>
              </a:rPr>
              <a:t>Example: 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 would like to have more information about …/I am writing to enquire about …</a:t>
            </a:r>
            <a:endParaRPr lang="x-none" sz="28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3. Enquiries 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(one paragraph for each of the things you</a:t>
            </a:r>
            <a:r>
              <a:rPr lang="x-none" sz="2800" dirty="0"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want to ask about, using linking words or phrases).</a:t>
            </a:r>
            <a:r>
              <a:rPr lang="x-none" sz="2800" dirty="0"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EE4000"/>
                </a:solidFill>
                <a:effectLst/>
                <a:ea typeface="Calibri" panose="020F0502020204030204" pitchFamily="34" charset="0"/>
              </a:rPr>
              <a:t>Example: 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First, I would like to know … /In addition, I</a:t>
            </a:r>
            <a:r>
              <a:rPr lang="x-none" sz="2800" dirty="0"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wonder if …/I would appreciate it if you could tell me</a:t>
            </a:r>
            <a:r>
              <a:rPr lang="x-none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…/It would be great if you…</a:t>
            </a:r>
            <a:endParaRPr lang="x-none" sz="28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4. Closing line. </a:t>
            </a:r>
            <a:r>
              <a:rPr lang="en-US" sz="2800" dirty="0">
                <a:solidFill>
                  <a:srgbClr val="EE4000"/>
                </a:solidFill>
                <a:effectLst/>
                <a:ea typeface="Calibri" panose="020F0502020204030204" pitchFamily="34" charset="0"/>
              </a:rPr>
              <a:t>Example: 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 look forward to hearing from you/receiving your reply.</a:t>
            </a:r>
            <a:endParaRPr lang="x-none" sz="2800" dirty="0">
              <a:effectLst/>
              <a:ea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5. Signature. </a:t>
            </a:r>
            <a:r>
              <a:rPr lang="en-US" sz="2800" dirty="0">
                <a:solidFill>
                  <a:srgbClr val="EE4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Example: 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Yours sincerely, (if you know the name of the person you are writing to)/ Yours faithfully, (if you don’t know the name) 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25539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3934" y="992986"/>
            <a:ext cx="1017175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Write a letter (140–170 words) to request information about the courses in </a:t>
            </a:r>
            <a:r>
              <a:rPr lang="en-US" sz="2800" b="1" dirty="0" smtClean="0">
                <a:solidFill>
                  <a:srgbClr val="00CD1A"/>
                </a:solidFill>
                <a:effectLst/>
                <a:ea typeface="Calibri" panose="020F0502020204030204" pitchFamily="34" charset="0"/>
              </a:rPr>
              <a:t>1</a:t>
            </a:r>
            <a:r>
              <a:rPr lang="en-US" sz="4000" dirty="0"/>
              <a:t>.</a:t>
            </a:r>
            <a:endParaRPr lang="en-US" sz="54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Punched Tape 1">
            <a:extLst>
              <a:ext uri="{FF2B5EF4-FFF2-40B4-BE49-F238E27FC236}">
                <a16:creationId xmlns:a16="http://schemas.microsoft.com/office/drawing/2014/main" id="{1637E2CC-D44A-DC48-8A5A-1F6D7AD49865}"/>
              </a:ext>
            </a:extLst>
          </p:cNvPr>
          <p:cNvSpPr/>
          <p:nvPr/>
        </p:nvSpPr>
        <p:spPr>
          <a:xfrm>
            <a:off x="1085850" y="1614180"/>
            <a:ext cx="10001249" cy="5243820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effectLst/>
            </a:endParaRPr>
          </a:p>
          <a:p>
            <a:endParaRPr lang="en-US" sz="2400" dirty="0"/>
          </a:p>
          <a:p>
            <a:pPr algn="ctr"/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9B66F2-A194-1542-978D-006194C5708A}"/>
              </a:ext>
            </a:extLst>
          </p:cNvPr>
          <p:cNvSpPr txBox="1"/>
          <p:nvPr/>
        </p:nvSpPr>
        <p:spPr>
          <a:xfrm>
            <a:off x="1718725" y="2852738"/>
            <a:ext cx="856997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/>
              </a:rPr>
              <a:t>Dear Sir or Madam,</a:t>
            </a:r>
          </a:p>
          <a:p>
            <a:r>
              <a:rPr lang="en-US" sz="2800" dirty="0">
                <a:effectLst/>
              </a:rPr>
              <a:t>I am writing to ask for more information about </a:t>
            </a:r>
            <a:r>
              <a:rPr lang="en-US" sz="2800" dirty="0">
                <a:solidFill>
                  <a:srgbClr val="808080"/>
                </a:solidFill>
                <a:effectLst/>
              </a:rPr>
              <a:t>________</a:t>
            </a:r>
            <a:r>
              <a:rPr lang="en-US" sz="2800" dirty="0">
                <a:effectLst/>
              </a:rPr>
              <a:t>.</a:t>
            </a:r>
          </a:p>
          <a:p>
            <a:r>
              <a:rPr lang="en-US" sz="2800" dirty="0">
                <a:effectLst/>
              </a:rPr>
              <a:t>First, I would appreciate it if you could tell me </a:t>
            </a:r>
            <a:r>
              <a:rPr lang="en-US" sz="2800" dirty="0">
                <a:solidFill>
                  <a:srgbClr val="808080"/>
                </a:solidFill>
                <a:effectLst/>
              </a:rPr>
              <a:t>________</a:t>
            </a:r>
            <a:r>
              <a:rPr lang="en-US" sz="2800" dirty="0">
                <a:effectLst/>
              </a:rPr>
              <a:t>.</a:t>
            </a:r>
          </a:p>
          <a:p>
            <a:r>
              <a:rPr lang="en-US" sz="2800" dirty="0">
                <a:effectLst/>
              </a:rPr>
              <a:t>Next, I would like to know </a:t>
            </a:r>
            <a:r>
              <a:rPr lang="en-US" sz="2800" dirty="0">
                <a:solidFill>
                  <a:srgbClr val="808080"/>
                </a:solidFill>
                <a:effectLst/>
              </a:rPr>
              <a:t>_________</a:t>
            </a:r>
            <a:r>
              <a:rPr lang="en-US" sz="2800" dirty="0">
                <a:solidFill>
                  <a:srgbClr val="000000"/>
                </a:solidFill>
                <a:effectLst/>
              </a:rPr>
              <a:t>.</a:t>
            </a:r>
            <a:endParaRPr lang="en-US" sz="2800" dirty="0">
              <a:solidFill>
                <a:srgbClr val="808080"/>
              </a:solidFill>
              <a:effectLst/>
            </a:endParaRPr>
          </a:p>
          <a:p>
            <a:r>
              <a:rPr lang="en-US" sz="2800" dirty="0">
                <a:effectLst/>
              </a:rPr>
              <a:t>Finally, it would be great if you </a:t>
            </a:r>
            <a:r>
              <a:rPr lang="en-US" sz="2800" dirty="0">
                <a:solidFill>
                  <a:srgbClr val="808080"/>
                </a:solidFill>
                <a:effectLst/>
              </a:rPr>
              <a:t>________</a:t>
            </a:r>
            <a:r>
              <a:rPr lang="en-US" sz="2800" dirty="0">
                <a:solidFill>
                  <a:srgbClr val="000000"/>
                </a:solidFill>
                <a:effectLst/>
              </a:rPr>
              <a:t>.</a:t>
            </a:r>
            <a:endParaRPr lang="en-US" sz="2800" dirty="0">
              <a:solidFill>
                <a:srgbClr val="808080"/>
              </a:solidFill>
              <a:effectLst/>
            </a:endParaRPr>
          </a:p>
          <a:p>
            <a:r>
              <a:rPr lang="en-US" sz="2800" dirty="0">
                <a:effectLst/>
              </a:rPr>
              <a:t>I look forward to hearing from you.</a:t>
            </a:r>
          </a:p>
          <a:p>
            <a:r>
              <a:rPr lang="en-US" sz="2800" dirty="0">
                <a:effectLst/>
              </a:rPr>
              <a:t>Yours faithfully,</a:t>
            </a:r>
          </a:p>
          <a:p>
            <a:r>
              <a:rPr lang="en-US" sz="2800" dirty="0" smtClean="0">
                <a:solidFill>
                  <a:srgbClr val="808080"/>
                </a:solidFill>
                <a:effectLst/>
              </a:rPr>
              <a:t>______________</a:t>
            </a:r>
            <a:endParaRPr lang="en-US" sz="2800" dirty="0">
              <a:solidFill>
                <a:srgbClr val="80808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4884" y="1144207"/>
            <a:ext cx="10171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Write a </a:t>
            </a:r>
            <a:r>
              <a:rPr lang="en-US" sz="28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letter to </a:t>
            </a:r>
            <a:r>
              <a:rPr lang="en-US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request information about the courses in </a:t>
            </a:r>
            <a:r>
              <a:rPr lang="en-US" sz="2800" b="1" dirty="0">
                <a:solidFill>
                  <a:srgbClr val="00CD1A"/>
                </a:solidFill>
                <a:effectLst/>
                <a:ea typeface="Calibri" panose="020F0502020204030204" pitchFamily="34" charset="0"/>
              </a:rPr>
              <a:t>1</a:t>
            </a:r>
            <a:r>
              <a:rPr lang="x-none" sz="2800" dirty="0">
                <a:effectLst/>
              </a:rPr>
              <a:t>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A8838F-0B30-2544-8CB7-B050256B3470}"/>
              </a:ext>
            </a:extLst>
          </p:cNvPr>
          <p:cNvSpPr txBox="1"/>
          <p:nvPr/>
        </p:nvSpPr>
        <p:spPr>
          <a:xfrm>
            <a:off x="361519" y="1723813"/>
            <a:ext cx="1146896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Sample letter</a:t>
            </a:r>
            <a:endParaRPr lang="x-none" sz="22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2200" i="1" dirty="0"/>
              <a:t>Dear Sir or Madam,</a:t>
            </a:r>
            <a:endParaRPr lang="en-US" sz="2200" dirty="0"/>
          </a:p>
          <a:p>
            <a:r>
              <a:rPr lang="en-US" sz="2200" i="1" dirty="0"/>
              <a:t>I am writing to ask for more information about the tour guide training courses at the </a:t>
            </a:r>
            <a:r>
              <a:rPr lang="en-US" sz="2200" i="1" dirty="0" err="1"/>
              <a:t>SGV</a:t>
            </a:r>
            <a:r>
              <a:rPr lang="en-US" sz="2200" i="1" dirty="0"/>
              <a:t> Vocational School. I am over 18 years now and I am very interested in travelling and exploring different cultures. I would really like to apply for one of your courses.</a:t>
            </a:r>
            <a:endParaRPr lang="en-US" sz="2200" dirty="0"/>
          </a:p>
          <a:p>
            <a:r>
              <a:rPr lang="en-US" sz="2200" i="1" dirty="0"/>
              <a:t>First, I would appreciate it if you could tell me what the entry requirements are. I finished upper-secondary school last summer. Could you please let me know if I need to take a test? If there is one, please let me know where I can find detailed information about it.</a:t>
            </a:r>
            <a:endParaRPr lang="en-US" sz="2200" dirty="0"/>
          </a:p>
          <a:p>
            <a:r>
              <a:rPr lang="en-US" sz="2200" i="1" dirty="0"/>
              <a:t>Next, I would like to know the course fee and the daily wage for the apprenticeship. It is very important for me to have this information so that I can decide if I can afford to study at </a:t>
            </a:r>
            <a:r>
              <a:rPr lang="en-US" sz="2200" i="1" dirty="0" smtClean="0"/>
              <a:t>your</a:t>
            </a:r>
            <a:r>
              <a:rPr lang="en-US" sz="2200" dirty="0" smtClean="0"/>
              <a:t> </a:t>
            </a:r>
            <a:r>
              <a:rPr lang="en-US" sz="2200" i="1" dirty="0" smtClean="0"/>
              <a:t>school</a:t>
            </a:r>
            <a:r>
              <a:rPr lang="en-US" sz="2200" i="1" dirty="0"/>
              <a:t>.</a:t>
            </a:r>
            <a:endParaRPr lang="en-US" sz="2200" dirty="0"/>
          </a:p>
          <a:p>
            <a:r>
              <a:rPr lang="en-US" sz="2200" i="1" dirty="0"/>
              <a:t>Finally, it would be great if you write back to me with details about what topics the course will cover and how long it will take.</a:t>
            </a:r>
            <a:endParaRPr lang="en-US" sz="2200" dirty="0"/>
          </a:p>
          <a:p>
            <a:r>
              <a:rPr lang="en-US" sz="2200" i="1" dirty="0"/>
              <a:t>I look forward to hearing from you soon.</a:t>
            </a:r>
            <a:endParaRPr lang="en-US" sz="2200" dirty="0"/>
          </a:p>
          <a:p>
            <a:r>
              <a:rPr lang="en-US" sz="2200" i="1" dirty="0"/>
              <a:t>Yours faithfully,</a:t>
            </a:r>
            <a:endParaRPr lang="en-US" sz="2200" dirty="0"/>
          </a:p>
          <a:p>
            <a:r>
              <a:rPr lang="en-US" sz="2200" i="1" dirty="0"/>
              <a:t>Hoang </a:t>
            </a:r>
            <a:r>
              <a:rPr lang="en-US" sz="2200" i="1" dirty="0" err="1"/>
              <a:t>Bao</a:t>
            </a:r>
            <a:r>
              <a:rPr lang="en-US" sz="2200" i="1" dirty="0"/>
              <a:t> </a:t>
            </a:r>
            <a:r>
              <a:rPr lang="en-US" sz="2200" i="1" dirty="0" smtClean="0"/>
              <a:t>Nam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749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17647" y="1200593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Exchange your writing with your friend for peer review.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50571" y="2031205"/>
            <a:ext cx="9046029" cy="40756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3200" b="1">
                <a:solidFill>
                  <a:schemeClr val="accent6">
                    <a:lumMod val="50000"/>
                  </a:schemeClr>
                </a:solidFill>
              </a:rPr>
              <a:t>Writing </a:t>
            </a:r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</a:rPr>
              <a:t>rubrics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en-US" sz="3200" i="1" smtClean="0">
                <a:solidFill>
                  <a:schemeClr val="tx1"/>
                </a:solidFill>
              </a:rPr>
              <a:t>Organisation</a:t>
            </a:r>
            <a:r>
              <a:rPr lang="en-US" sz="3200" i="1" dirty="0">
                <a:solidFill>
                  <a:schemeClr val="tx1"/>
                </a:solidFill>
              </a:rPr>
              <a:t>: …/10</a:t>
            </a:r>
            <a:endParaRPr lang="en-US" sz="3200" dirty="0">
              <a:solidFill>
                <a:schemeClr val="tx1"/>
              </a:solidFill>
            </a:endParaRPr>
          </a:p>
          <a:p>
            <a:pPr lvl="0"/>
            <a:r>
              <a:rPr lang="en-US" sz="3200" i="1" dirty="0">
                <a:solidFill>
                  <a:schemeClr val="tx1"/>
                </a:solidFill>
              </a:rPr>
              <a:t>Legibility: …/10</a:t>
            </a:r>
            <a:endParaRPr lang="en-US" sz="3200" dirty="0">
              <a:solidFill>
                <a:schemeClr val="tx1"/>
              </a:solidFill>
            </a:endParaRPr>
          </a:p>
          <a:p>
            <a:pPr lvl="0"/>
            <a:r>
              <a:rPr lang="en-US" sz="3200" i="1" dirty="0">
                <a:solidFill>
                  <a:schemeClr val="tx1"/>
                </a:solidFill>
              </a:rPr>
              <a:t>Ideas: …/10</a:t>
            </a:r>
            <a:endParaRPr lang="en-US" sz="3200" dirty="0">
              <a:solidFill>
                <a:schemeClr val="tx1"/>
              </a:solidFill>
            </a:endParaRPr>
          </a:p>
          <a:p>
            <a:pPr lvl="0"/>
            <a:r>
              <a:rPr lang="en-US" sz="3200" i="1" dirty="0">
                <a:solidFill>
                  <a:schemeClr val="tx1"/>
                </a:solidFill>
              </a:rPr>
              <a:t>Word choice: …/10</a:t>
            </a:r>
            <a:endParaRPr lang="en-US" sz="3200" dirty="0">
              <a:solidFill>
                <a:schemeClr val="tx1"/>
              </a:solidFill>
            </a:endParaRPr>
          </a:p>
          <a:p>
            <a:pPr lvl="0"/>
            <a:r>
              <a:rPr lang="en-US" sz="3200" i="1">
                <a:solidFill>
                  <a:schemeClr val="tx1"/>
                </a:solidFill>
              </a:rPr>
              <a:t>Grammar </a:t>
            </a:r>
            <a:r>
              <a:rPr lang="en-US" sz="3200" i="1" smtClean="0">
                <a:solidFill>
                  <a:schemeClr val="tx1"/>
                </a:solidFill>
              </a:rPr>
              <a:t>usage: </a:t>
            </a:r>
            <a:r>
              <a:rPr lang="en-US" sz="3200" i="1" dirty="0">
                <a:solidFill>
                  <a:schemeClr val="tx1"/>
                </a:solidFill>
              </a:rPr>
              <a:t>…/10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i="1" dirty="0">
                <a:solidFill>
                  <a:schemeClr val="tx1"/>
                </a:solidFill>
              </a:rPr>
              <a:t>             TOTAL: …/50</a:t>
            </a:r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778934" y="1969986"/>
            <a:ext cx="107526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cs typeface="Arial" panose="020B0604020202020204" pitchFamily="34" charset="0"/>
              </a:rPr>
              <a:t>What have you learnt today?</a:t>
            </a:r>
            <a:endParaRPr lang="en-US" sz="4000" dirty="0"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>
                <a:cs typeface="Arial" panose="020B0604020202020204" pitchFamily="34" charset="0"/>
              </a:rPr>
              <a:t>S</a:t>
            </a:r>
            <a:r>
              <a:rPr lang="en-US" sz="4000" smtClean="0">
                <a:cs typeface="Arial" panose="020B0604020202020204" pitchFamily="34" charset="0"/>
              </a:rPr>
              <a:t>tructures </a:t>
            </a:r>
            <a:r>
              <a:rPr lang="en-US" sz="4000">
                <a:cs typeface="Arial" panose="020B0604020202020204" pitchFamily="34" charset="0"/>
              </a:rPr>
              <a:t>to request information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smtClean="0">
                <a:cs typeface="Arial" panose="020B0604020202020204" pitchFamily="34" charset="0"/>
              </a:rPr>
              <a:t>Write a </a:t>
            </a:r>
            <a:r>
              <a:rPr lang="en-US" sz="4000" dirty="0">
                <a:cs typeface="Arial" panose="020B0604020202020204" pitchFamily="34" charset="0"/>
              </a:rPr>
              <a:t>letter to request information about </a:t>
            </a:r>
            <a:r>
              <a:rPr lang="en-US" sz="4000">
                <a:cs typeface="Arial" panose="020B0604020202020204" pitchFamily="34" charset="0"/>
              </a:rPr>
              <a:t>a </a:t>
            </a:r>
            <a:r>
              <a:rPr lang="en-US" sz="4000" smtClean="0">
                <a:cs typeface="Arial" panose="020B0604020202020204" pitchFamily="34" charset="0"/>
              </a:rPr>
              <a:t>course</a:t>
            </a:r>
            <a:endParaRPr lang="en-US" sz="4000" dirty="0"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for Lesson 7 - Unit 7.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WRITING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1506782" y="3827076"/>
            <a:ext cx="9980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A request letter about a course</a:t>
            </a:r>
            <a:endParaRPr lang="en-US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6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A63EB4-8988-4441-A370-FC16531D5E53}"/>
              </a:ext>
            </a:extLst>
          </p:cNvPr>
          <p:cNvSpPr txBox="1"/>
          <p:nvPr/>
        </p:nvSpPr>
        <p:spPr>
          <a:xfrm>
            <a:off x="2905232" y="112182"/>
            <a:ext cx="9484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Education options for </a:t>
            </a:r>
            <a:endParaRPr lang="en-US" sz="4800" dirty="0" smtClean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school-leavers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PRE-WRITING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89061" y="3423459"/>
            <a:ext cx="2242609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WHILE-WRITING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10366" y="2559985"/>
            <a:ext cx="855934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066300" y="449847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POST-WRITING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806246" y="4831545"/>
            <a:ext cx="260055" cy="68539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714745" y="5516939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826130" cy="71990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WRITING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6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A0542F2-65BD-7F49-86AD-3FBDF4C47B3D}"/>
              </a:ext>
            </a:extLst>
          </p:cNvPr>
          <p:cNvSpPr/>
          <p:nvPr/>
        </p:nvSpPr>
        <p:spPr>
          <a:xfrm>
            <a:off x="6007695" y="1147818"/>
            <a:ext cx="5327056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Hidden picture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A22042E-B0B1-1444-BA80-DB2302FDE584}"/>
              </a:ext>
            </a:extLst>
          </p:cNvPr>
          <p:cNvSpPr/>
          <p:nvPr/>
        </p:nvSpPr>
        <p:spPr>
          <a:xfrm>
            <a:off x="6007694" y="2058476"/>
            <a:ext cx="5327057" cy="8292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Task 1: Complete the 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enquiries</a:t>
            </a:r>
            <a:r>
              <a:rPr lang="en-US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A2C8D5A-F0E4-CD43-AEA9-60FF76CF1098}"/>
              </a:ext>
            </a:extLst>
          </p:cNvPr>
          <p:cNvSpPr/>
          <p:nvPr/>
        </p:nvSpPr>
        <p:spPr>
          <a:xfrm>
            <a:off x="6007694" y="3070261"/>
            <a:ext cx="5327057" cy="102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x-none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2. 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Write a letter (140–170 words) to request information about the </a:t>
            </a:r>
            <a:r>
              <a:rPr lang="en-US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courses.</a:t>
            </a:r>
            <a:endParaRPr lang="x-none" sz="2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641F56-EBDC-DE4D-90EE-0FA02915CE99}"/>
              </a:ext>
            </a:extLst>
          </p:cNvPr>
          <p:cNvSpPr/>
          <p:nvPr/>
        </p:nvSpPr>
        <p:spPr>
          <a:xfrm>
            <a:off x="6007694" y="4361046"/>
            <a:ext cx="5327057" cy="760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Peer review</a:t>
            </a:r>
            <a:r>
              <a:rPr lang="x-none" sz="2000" dirty="0">
                <a:solidFill>
                  <a:schemeClr val="tx1"/>
                </a:solidFill>
                <a:effectLst/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A6C0326-C766-634C-B425-309633075E6F}"/>
              </a:ext>
            </a:extLst>
          </p:cNvPr>
          <p:cNvSpPr/>
          <p:nvPr/>
        </p:nvSpPr>
        <p:spPr>
          <a:xfrm>
            <a:off x="6007693" y="5365490"/>
            <a:ext cx="5327057" cy="8175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48657" y="2387065"/>
            <a:ext cx="9822094" cy="40651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- Ss work in groups.</a:t>
            </a:r>
          </a:p>
          <a:p>
            <a:r>
              <a:rPr lang="en-US" sz="3600" dirty="0"/>
              <a:t>- There are </a:t>
            </a:r>
            <a:r>
              <a:rPr lang="en-US" sz="3600"/>
              <a:t>4 </a:t>
            </a:r>
            <a:r>
              <a:rPr lang="en-US" sz="3600" smtClean="0"/>
              <a:t>cues </a:t>
            </a:r>
            <a:r>
              <a:rPr lang="en-US" sz="3600" dirty="0"/>
              <a:t>which relate to a key picture.</a:t>
            </a:r>
          </a:p>
          <a:p>
            <a:r>
              <a:rPr lang="en-US" sz="3600" dirty="0"/>
              <a:t>- Guess the word in each puzzle and guess the key picture behind after each puzzle is opened.</a:t>
            </a:r>
          </a:p>
          <a:p>
            <a:r>
              <a:rPr lang="en-US" sz="3600" dirty="0"/>
              <a:t>- The group which gets the correct answer of the key picture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7356" y="1286190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HIDDEN PICTURE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6450" y="1017136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Find the word in </a:t>
            </a:r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each </a:t>
            </a:r>
            <a:r>
              <a:rPr lang="en-GB" sz="400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puzzle.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Picture 2" descr="How to Write a Conclusion for an Essay | Grammarly">
            <a:extLst>
              <a:ext uri="{FF2B5EF4-FFF2-40B4-BE49-F238E27FC236}">
                <a16:creationId xmlns:a16="http://schemas.microsoft.com/office/drawing/2014/main" id="{64ED7344-72EA-254D-8283-E6543C7F1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08" y="2032647"/>
            <a:ext cx="8198960" cy="428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5BB0FB3E-753D-BA43-94D6-42DCA51BF796}"/>
              </a:ext>
            </a:extLst>
          </p:cNvPr>
          <p:cNvSpPr/>
          <p:nvPr/>
        </p:nvSpPr>
        <p:spPr>
          <a:xfrm>
            <a:off x="2410174" y="1867831"/>
            <a:ext cx="4099480" cy="2305957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1</a:t>
            </a:r>
          </a:p>
        </p:txBody>
      </p:sp>
      <p:sp>
        <p:nvSpPr>
          <p:cNvPr id="12" name="Rectangle 11">
            <a:hlinkClick r:id="rId5" action="ppaction://hlinksldjump"/>
            <a:extLst>
              <a:ext uri="{FF2B5EF4-FFF2-40B4-BE49-F238E27FC236}">
                <a16:creationId xmlns:a16="http://schemas.microsoft.com/office/drawing/2014/main" id="{617CD2F1-8858-874D-8355-437411DDD453}"/>
              </a:ext>
            </a:extLst>
          </p:cNvPr>
          <p:cNvSpPr/>
          <p:nvPr/>
        </p:nvSpPr>
        <p:spPr>
          <a:xfrm>
            <a:off x="6509654" y="1867831"/>
            <a:ext cx="4099480" cy="2305957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2</a:t>
            </a:r>
          </a:p>
        </p:txBody>
      </p:sp>
      <p:sp>
        <p:nvSpPr>
          <p:cNvPr id="13" name="Rectangle 12">
            <a:hlinkClick r:id="rId6" action="ppaction://hlinksldjump"/>
            <a:extLst>
              <a:ext uri="{FF2B5EF4-FFF2-40B4-BE49-F238E27FC236}">
                <a16:creationId xmlns:a16="http://schemas.microsoft.com/office/drawing/2014/main" id="{4DB2C3F2-E0F4-8442-812E-8CB167A6DEA9}"/>
              </a:ext>
            </a:extLst>
          </p:cNvPr>
          <p:cNvSpPr/>
          <p:nvPr/>
        </p:nvSpPr>
        <p:spPr>
          <a:xfrm>
            <a:off x="2410174" y="4198100"/>
            <a:ext cx="4099480" cy="2305956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3</a:t>
            </a:r>
          </a:p>
        </p:txBody>
      </p:sp>
      <p:sp>
        <p:nvSpPr>
          <p:cNvPr id="14" name="Rectangle 13">
            <a:hlinkClick r:id="rId7" action="ppaction://hlinksldjump"/>
            <a:extLst>
              <a:ext uri="{FF2B5EF4-FFF2-40B4-BE49-F238E27FC236}">
                <a16:creationId xmlns:a16="http://schemas.microsoft.com/office/drawing/2014/main" id="{B2B5562B-4C1C-F348-ACC2-2290F1015F19}"/>
              </a:ext>
            </a:extLst>
          </p:cNvPr>
          <p:cNvSpPr/>
          <p:nvPr/>
        </p:nvSpPr>
        <p:spPr>
          <a:xfrm>
            <a:off x="6509654" y="4198098"/>
            <a:ext cx="4099480" cy="2305957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1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6127" y="1945016"/>
            <a:ext cx="1104986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Connected with a job that needs special training and skills</a:t>
            </a:r>
            <a:r>
              <a:rPr lang="x-none" sz="7200" dirty="0"/>
              <a:t> </a:t>
            </a:r>
            <a:endParaRPr lang="en-US" sz="7200" dirty="0"/>
          </a:p>
        </p:txBody>
      </p:sp>
      <p:sp>
        <p:nvSpPr>
          <p:cNvPr id="11" name="Rectangle 10"/>
          <p:cNvSpPr/>
          <p:nvPr/>
        </p:nvSpPr>
        <p:spPr>
          <a:xfrm>
            <a:off x="3674119" y="4414542"/>
            <a:ext cx="54258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5400" b="1" dirty="0">
                <a:solidFill>
                  <a:srgbClr val="C00000"/>
                </a:solidFill>
                <a:ea typeface="Times New Roman" panose="02020603050405020304" pitchFamily="18" charset="0"/>
              </a:rPr>
              <a:t>PROFESSIONAL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61428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2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6449" y="2194007"/>
            <a:ext cx="1117807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4400" dirty="0"/>
              <a:t> </a:t>
            </a:r>
            <a:r>
              <a:rPr lang="en-US" sz="4400" dirty="0"/>
              <a:t>A person working for an employer to learn a skill or a job</a:t>
            </a:r>
            <a:r>
              <a:rPr lang="x-none" sz="7200" dirty="0"/>
              <a:t> </a:t>
            </a:r>
            <a:endParaRPr lang="en-US" sz="7200" dirty="0"/>
          </a:p>
        </p:txBody>
      </p:sp>
      <p:sp>
        <p:nvSpPr>
          <p:cNvPr id="11" name="Rectangle 10"/>
          <p:cNvSpPr/>
          <p:nvPr/>
        </p:nvSpPr>
        <p:spPr>
          <a:xfrm>
            <a:off x="3034905" y="4353820"/>
            <a:ext cx="61221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(AN) APPRENTICE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31244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91562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3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9170" y="2107932"/>
            <a:ext cx="10092019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A small book giving information about something</a:t>
            </a:r>
            <a:r>
              <a:rPr lang="x-none" sz="8800" dirty="0"/>
              <a:t> </a:t>
            </a:r>
            <a:endParaRPr lang="en-US" sz="8800" dirty="0"/>
          </a:p>
        </p:txBody>
      </p:sp>
      <p:sp>
        <p:nvSpPr>
          <p:cNvPr id="11" name="Rectangle 10"/>
          <p:cNvSpPr/>
          <p:nvPr/>
        </p:nvSpPr>
        <p:spPr>
          <a:xfrm>
            <a:off x="3439022" y="4767390"/>
            <a:ext cx="53139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(A) BROCHURE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96381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4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1604" y="2143424"/>
            <a:ext cx="97621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/>
              <a:t>A person who has just left school</a:t>
            </a:r>
            <a:r>
              <a:rPr lang="x-none" sz="8800" dirty="0"/>
              <a:t> </a:t>
            </a:r>
            <a:endParaRPr lang="en-US" sz="8800" b="1" dirty="0"/>
          </a:p>
        </p:txBody>
      </p:sp>
      <p:sp>
        <p:nvSpPr>
          <p:cNvPr id="11" name="Rectangle 10"/>
          <p:cNvSpPr/>
          <p:nvPr/>
        </p:nvSpPr>
        <p:spPr>
          <a:xfrm>
            <a:off x="2780438" y="4292765"/>
            <a:ext cx="68075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(A) SCHOOL-LEAVER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3054</TotalTime>
  <Words>845</Words>
  <PresentationFormat>Widescreen</PresentationFormat>
  <Paragraphs>133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2023-08-10T08:40:36Z</dcterms:modified>
</cp:coreProperties>
</file>