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02" r:id="rId4"/>
    <p:sldId id="350" r:id="rId5"/>
    <p:sldId id="392" r:id="rId6"/>
    <p:sldId id="398" r:id="rId7"/>
    <p:sldId id="399" r:id="rId8"/>
    <p:sldId id="400" r:id="rId9"/>
    <p:sldId id="401" r:id="rId10"/>
    <p:sldId id="380" r:id="rId11"/>
    <p:sldId id="397" r:id="rId12"/>
    <p:sldId id="381" r:id="rId13"/>
    <p:sldId id="382" r:id="rId14"/>
    <p:sldId id="383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16649"/>
    <a:srgbClr val="05A0B8"/>
    <a:srgbClr val="03B5BC"/>
    <a:srgbClr val="97FFFF"/>
    <a:srgbClr val="C5D3FF"/>
    <a:srgbClr val="C0E6EA"/>
    <a:srgbClr val="62C8CE"/>
    <a:srgbClr val="0FB7BD"/>
    <a:srgbClr val="E8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20"/>
  </p:normalViewPr>
  <p:slideViewPr>
    <p:cSldViewPr snapToGrid="0" showGuides="1">
      <p:cViewPr varScale="1">
        <p:scale>
          <a:sx n="109" d="100"/>
          <a:sy n="109" d="100"/>
        </p:scale>
        <p:origin x="4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49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89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02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01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9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1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05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82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97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1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42458" y="1244640"/>
            <a:ext cx="110746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answer the questions.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689"/>
          <a:stretch/>
        </p:blipFill>
        <p:spPr>
          <a:xfrm>
            <a:off x="1095244" y="1706305"/>
            <a:ext cx="9200419" cy="506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66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BBDB9-79D8-283B-FABC-4630CC1ECCDB}"/>
              </a:ext>
            </a:extLst>
          </p:cNvPr>
          <p:cNvSpPr txBox="1"/>
          <p:nvPr/>
        </p:nvSpPr>
        <p:spPr>
          <a:xfrm>
            <a:off x="816197" y="1778792"/>
            <a:ext cx="115271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</a:rPr>
              <a:t>1. </a:t>
            </a:r>
            <a:r>
              <a:rPr lang="en-US" sz="3200" dirty="0"/>
              <a:t>Where is the writer's new school? </a:t>
            </a:r>
          </a:p>
          <a:p>
            <a:pPr algn="just"/>
            <a:r>
              <a:rPr lang="en-US" sz="3200" dirty="0">
                <a:solidFill>
                  <a:srgbClr val="F16649"/>
                </a:solidFill>
                <a:sym typeface="Wingdings" pitchFamily="2" charset="2"/>
              </a:rPr>
              <a:t> It's in a quiet place not far from the city centre. 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</a:rPr>
              <a:t>2. </a:t>
            </a:r>
            <a:r>
              <a:rPr lang="en-US" sz="3200" dirty="0"/>
              <a:t>What are the students like? </a:t>
            </a:r>
          </a:p>
          <a:p>
            <a:pPr algn="just"/>
            <a:r>
              <a:rPr lang="en-US" sz="3200" dirty="0">
                <a:solidFill>
                  <a:srgbClr val="F16649"/>
                </a:solidFill>
                <a:sym typeface="Wingdings" pitchFamily="2" charset="2"/>
              </a:rPr>
              <a:t> They're hard-working and kind. 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</a:rPr>
              <a:t>3. </a:t>
            </a:r>
            <a:r>
              <a:rPr lang="en-US" sz="3200" dirty="0"/>
              <a:t>What are the teachers like? </a:t>
            </a:r>
          </a:p>
          <a:p>
            <a:pPr algn="just"/>
            <a:r>
              <a:rPr lang="en-US" sz="3200" dirty="0">
                <a:solidFill>
                  <a:srgbClr val="F16649"/>
                </a:solidFill>
                <a:sym typeface="Wingdings" pitchFamily="2" charset="2"/>
              </a:rPr>
              <a:t> They're helpful and friendly. 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</a:rPr>
              <a:t>4. </a:t>
            </a:r>
            <a:r>
              <a:rPr lang="en-US" sz="3200" dirty="0"/>
              <a:t>How many clubs are there in the school? </a:t>
            </a:r>
          </a:p>
          <a:p>
            <a:pPr algn="just"/>
            <a:r>
              <a:rPr lang="en-US" sz="3200" dirty="0">
                <a:solidFill>
                  <a:srgbClr val="F16649"/>
                </a:solidFill>
                <a:sym typeface="Wingdings" pitchFamily="2" charset="2"/>
              </a:rPr>
              <a:t> There are 5 clubs.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</a:rPr>
              <a:t>5. </a:t>
            </a:r>
            <a:r>
              <a:rPr lang="en-US" sz="3200" dirty="0"/>
              <a:t>Why does the writer love the school?</a:t>
            </a:r>
          </a:p>
          <a:p>
            <a:pPr algn="just"/>
            <a:r>
              <a:rPr lang="en-US" sz="3200" dirty="0">
                <a:solidFill>
                  <a:srgbClr val="F16649"/>
                </a:solidFill>
                <a:sym typeface="Wingdings" pitchFamily="2" charset="2"/>
              </a:rPr>
              <a:t> Because it's a good school.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42458" y="1244640"/>
            <a:ext cx="110746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answer the questions.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83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42458" y="1256328"/>
            <a:ext cx="1107461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Interview two of your classmates about what they like and dislike about your school. Report their answers.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358968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12563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F3656-268D-BF38-7854-9617973CACDC}"/>
              </a:ext>
            </a:extLst>
          </p:cNvPr>
          <p:cNvSpPr txBox="1"/>
          <p:nvPr/>
        </p:nvSpPr>
        <p:spPr>
          <a:xfrm>
            <a:off x="8004748" y="-779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7687FD-89C2-0FFA-DF07-F6D81DA58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088604"/>
              </p:ext>
            </p:extLst>
          </p:nvPr>
        </p:nvGraphicFramePr>
        <p:xfrm>
          <a:off x="362823" y="2844292"/>
          <a:ext cx="11383803" cy="269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601">
                  <a:extLst>
                    <a:ext uri="{9D8B030D-6E8A-4147-A177-3AD203B41FA5}">
                      <a16:colId xmlns:a16="http://schemas.microsoft.com/office/drawing/2014/main" val="2348703793"/>
                    </a:ext>
                  </a:extLst>
                </a:gridCol>
                <a:gridCol w="3794601">
                  <a:extLst>
                    <a:ext uri="{9D8B030D-6E8A-4147-A177-3AD203B41FA5}">
                      <a16:colId xmlns:a16="http://schemas.microsoft.com/office/drawing/2014/main" val="1227376670"/>
                    </a:ext>
                  </a:extLst>
                </a:gridCol>
                <a:gridCol w="3794601">
                  <a:extLst>
                    <a:ext uri="{9D8B030D-6E8A-4147-A177-3AD203B41FA5}">
                      <a16:colId xmlns:a16="http://schemas.microsoft.com/office/drawing/2014/main" val="2627967717"/>
                    </a:ext>
                  </a:extLst>
                </a:gridCol>
              </a:tblGrid>
              <a:tr h="816124">
                <a:tc>
                  <a:txBody>
                    <a:bodyPr/>
                    <a:lstStyle/>
                    <a:p>
                      <a:endParaRPr lang="en-V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What he / she likes + reasons</a:t>
                      </a:r>
                      <a:endParaRPr lang="en-V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What he / she dislikes + reasons</a:t>
                      </a:r>
                      <a:endParaRPr lang="en-V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476523"/>
                  </a:ext>
                </a:extLst>
              </a:tr>
              <a:tr h="81612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/>
                        <a:t>Classmate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33375"/>
                  </a:ext>
                </a:extLst>
              </a:tr>
              <a:tr h="81612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/>
                        <a:t>Classmate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02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222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BBDB9-79D8-283B-FABC-4630CC1ECCDB}"/>
              </a:ext>
            </a:extLst>
          </p:cNvPr>
          <p:cNvSpPr txBox="1"/>
          <p:nvPr/>
        </p:nvSpPr>
        <p:spPr>
          <a:xfrm>
            <a:off x="487067" y="2038067"/>
            <a:ext cx="112124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1. </a:t>
            </a:r>
            <a:r>
              <a:rPr lang="en-US" sz="3600" dirty="0"/>
              <a:t>Everybody is at ______.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2. </a:t>
            </a:r>
            <a:r>
              <a:rPr lang="en-US" sz="3600" dirty="0"/>
              <a:t>Mi's mother is watering the ______ in the garden.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3. </a:t>
            </a:r>
            <a:r>
              <a:rPr lang="en-US" sz="3600" dirty="0"/>
              <a:t>Mi's father is in the ______ room.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4. </a:t>
            </a:r>
            <a:r>
              <a:rPr lang="en-US" sz="3600" dirty="0"/>
              <a:t>Her younger brother is ________  in her bedroom.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5. </a:t>
            </a:r>
            <a:r>
              <a:rPr lang="en-US" sz="3600" dirty="0"/>
              <a:t>Vi is watching ____.</a:t>
            </a:r>
            <a:endParaRPr lang="en-VN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42458" y="1146631"/>
            <a:ext cx="9648988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 and Mi are talking on the phone. Listen and fill each blank with one word.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217848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111520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F3656-268D-BF38-7854-9617973CACDC}"/>
              </a:ext>
            </a:extLst>
          </p:cNvPr>
          <p:cNvSpPr txBox="1"/>
          <p:nvPr/>
        </p:nvSpPr>
        <p:spPr>
          <a:xfrm>
            <a:off x="8004748" y="-779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D673B2-0267-40DD-878A-4F82D88380BC}"/>
              </a:ext>
            </a:extLst>
          </p:cNvPr>
          <p:cNvSpPr txBox="1"/>
          <p:nvPr/>
        </p:nvSpPr>
        <p:spPr>
          <a:xfrm>
            <a:off x="3914714" y="2217463"/>
            <a:ext cx="217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home</a:t>
            </a:r>
            <a:endParaRPr lang="en-VN" sz="36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41934-1F29-EE17-18E3-C54FB27F2E54}"/>
              </a:ext>
            </a:extLst>
          </p:cNvPr>
          <p:cNvSpPr txBox="1"/>
          <p:nvPr/>
        </p:nvSpPr>
        <p:spPr>
          <a:xfrm>
            <a:off x="6203573" y="3044786"/>
            <a:ext cx="146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plants</a:t>
            </a:r>
            <a:endParaRPr lang="en-VN" sz="36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12F68-F38C-B916-9108-E70E145B0059}"/>
              </a:ext>
            </a:extLst>
          </p:cNvPr>
          <p:cNvSpPr txBox="1"/>
          <p:nvPr/>
        </p:nvSpPr>
        <p:spPr>
          <a:xfrm>
            <a:off x="4756662" y="3887896"/>
            <a:ext cx="133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living</a:t>
            </a:r>
            <a:endParaRPr lang="en-VN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385659-45FC-33E0-EC9B-04D83E71ACB4}"/>
              </a:ext>
            </a:extLst>
          </p:cNvPr>
          <p:cNvSpPr txBox="1"/>
          <p:nvPr/>
        </p:nvSpPr>
        <p:spPr>
          <a:xfrm>
            <a:off x="5360887" y="4707826"/>
            <a:ext cx="179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sleeping</a:t>
            </a:r>
            <a:endParaRPr lang="en-VN" sz="3600" b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824B1A-7DCE-7174-40F5-651F2BD389B3}"/>
              </a:ext>
            </a:extLst>
          </p:cNvPr>
          <p:cNvSpPr txBox="1"/>
          <p:nvPr/>
        </p:nvSpPr>
        <p:spPr>
          <a:xfrm>
            <a:off x="3667377" y="5523100"/>
            <a:ext cx="781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TV</a:t>
            </a:r>
            <a:endParaRPr lang="en-VN" sz="3600" b="1" dirty="0">
              <a:solidFill>
                <a:srgbClr val="7030A0"/>
              </a:solidFill>
            </a:endParaRPr>
          </a:p>
        </p:txBody>
      </p:sp>
      <p:pic>
        <p:nvPicPr>
          <p:cNvPr id="11" name="review 1">
            <a:hlinkClick r:id="" action="ppaction://media"/>
            <a:extLst>
              <a:ext uri="{FF2B5EF4-FFF2-40B4-BE49-F238E27FC236}">
                <a16:creationId xmlns:a16="http://schemas.microsoft.com/office/drawing/2014/main" id="{2E462F28-AF89-487A-971B-95BCB921F9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1922" y="15241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61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- WRITING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BBDB9-79D8-283B-FABC-4630CC1ECCDB}"/>
              </a:ext>
            </a:extLst>
          </p:cNvPr>
          <p:cNvSpPr txBox="1"/>
          <p:nvPr/>
        </p:nvSpPr>
        <p:spPr>
          <a:xfrm>
            <a:off x="223297" y="2152317"/>
            <a:ext cx="5025711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1. </a:t>
            </a:r>
            <a:r>
              <a:rPr lang="en-US" sz="3600" dirty="0"/>
              <a:t>Who is the person?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2. </a:t>
            </a:r>
            <a:r>
              <a:rPr lang="en-US" sz="3600" dirty="0"/>
              <a:t>How old is he / she?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3. </a:t>
            </a:r>
            <a:r>
              <a:rPr lang="en-US" sz="3600" dirty="0"/>
              <a:t>What does he / she look like?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4. </a:t>
            </a:r>
            <a:r>
              <a:rPr lang="en-US" sz="3600" dirty="0"/>
              <a:t>What is he / she like?</a:t>
            </a:r>
            <a:endParaRPr lang="en-VN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989672" y="1095570"/>
            <a:ext cx="1107461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an email of about 50 words to your friend. Tell him/ her about a family member. Use these questions as cues.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1896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10870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F3656-268D-BF38-7854-9617973CACDC}"/>
              </a:ext>
            </a:extLst>
          </p:cNvPr>
          <p:cNvSpPr txBox="1"/>
          <p:nvPr/>
        </p:nvSpPr>
        <p:spPr>
          <a:xfrm>
            <a:off x="8004748" y="-779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85DF658-1699-6036-C0A4-3BAD4509D03F}"/>
              </a:ext>
            </a:extLst>
          </p:cNvPr>
          <p:cNvSpPr/>
          <p:nvPr/>
        </p:nvSpPr>
        <p:spPr>
          <a:xfrm>
            <a:off x="5402385" y="2138216"/>
            <a:ext cx="6611815" cy="4261418"/>
          </a:xfrm>
          <a:prstGeom prst="roundRect">
            <a:avLst/>
          </a:prstGeom>
          <a:solidFill>
            <a:srgbClr val="05A0B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/>
              <a:t>Hi _____, </a:t>
            </a:r>
          </a:p>
          <a:p>
            <a:pPr algn="just"/>
            <a:r>
              <a:rPr lang="en-US" sz="3200" dirty="0"/>
              <a:t>Thanks for your email. Now I'll tell you about my ______. </a:t>
            </a:r>
          </a:p>
          <a:p>
            <a:pPr algn="just"/>
            <a:r>
              <a:rPr lang="en-US" sz="3200" smtClean="0"/>
              <a:t>__________________________________________________________</a:t>
            </a:r>
          </a:p>
          <a:p>
            <a:pPr algn="just"/>
            <a:r>
              <a:rPr lang="en-US" sz="3200" smtClean="0"/>
              <a:t>Write </a:t>
            </a:r>
            <a:r>
              <a:rPr lang="en-US" sz="3200" dirty="0"/>
              <a:t>me soon and tell me about a member in your family. </a:t>
            </a:r>
          </a:p>
          <a:p>
            <a:pPr algn="just"/>
            <a:r>
              <a:rPr lang="en-US" sz="3200" dirty="0"/>
              <a:t>Best,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1613325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029791"/>
            <a:ext cx="114456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Reading 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Speaking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Listening 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Writing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1279" y="129331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673" y="2109596"/>
            <a:ext cx="7821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/>
              <a:t>- Do exercises in the workbook.</a:t>
            </a:r>
          </a:p>
          <a:p>
            <a:pPr algn="just">
              <a:lnSpc>
                <a:spcPct val="150000"/>
              </a:lnSpc>
            </a:pPr>
            <a:r>
              <a:rPr lang="en-US" sz="3600"/>
              <a:t>- Prepare for Unit 4 – Getting started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24" y="3708856"/>
            <a:ext cx="2767596" cy="276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731211" y="1877379"/>
            <a:ext cx="4938004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317728" y="1921713"/>
            <a:ext cx="3656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LESSON 2: SKILLS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2855" y="132929"/>
            <a:ext cx="210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17125" y="139847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UNITS 1 – 2 – 3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17125" y="1723542"/>
            <a:ext cx="1061174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1030" name="Picture 6" descr="Ilustración De Un Niños Felices En El Aula Ilustraciones Svg, Vectoriales,  Clip Art Vectorizado Libre De Derechos. Image 14892476.">
            <a:extLst>
              <a:ext uri="{FF2B5EF4-FFF2-40B4-BE49-F238E27FC236}">
                <a16:creationId xmlns:a16="http://schemas.microsoft.com/office/drawing/2014/main" id="{0844E342-FCA9-9F57-325C-53ED591E5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13" y="3304710"/>
            <a:ext cx="6031980" cy="27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37828" y="1905477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READING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156953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SPEAKING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51320" y="4067659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LISTENING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56750" y="1109484"/>
            <a:ext cx="5755112" cy="51931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Chatting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56750" y="1755498"/>
            <a:ext cx="5755112" cy="916086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1: Choose A, B, or C for each blank in the email below.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Read the text and answer the questions.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56750" y="2751136"/>
            <a:ext cx="5755112" cy="117009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3: Interview two of your classmates about what they like and dislike about your school. Report their answers.</a:t>
            </a:r>
            <a:endParaRPr lang="en-US" b="0" dirty="0">
              <a:effectLst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350710" cy="496324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214281"/>
            <a:ext cx="1350710" cy="942672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457677"/>
            <a:ext cx="1364202" cy="609982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059124" y="5952445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30" idx="0"/>
          </p:cNvCxnSpPr>
          <p:nvPr/>
        </p:nvCxnSpPr>
        <p:spPr>
          <a:xfrm rot="10800000" flipV="1">
            <a:off x="1587118" y="4368382"/>
            <a:ext cx="1364203" cy="72195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56750" y="4016681"/>
            <a:ext cx="5755112" cy="69664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Task </a:t>
            </a:r>
            <a:r>
              <a:rPr lang="en-GB" dirty="0">
                <a:solidFill>
                  <a:schemeClr val="tx1"/>
                </a:solidFill>
              </a:rPr>
              <a:t>4: An and Mi are talking on the phone. Listen and fill each blank with one word.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438347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72128"/>
            <a:ext cx="333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LESSON 2: SKILLS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97338F7-84C2-6AC6-B75B-3A6F4EB76776}"/>
              </a:ext>
            </a:extLst>
          </p:cNvPr>
          <p:cNvSpPr/>
          <p:nvPr/>
        </p:nvSpPr>
        <p:spPr>
          <a:xfrm>
            <a:off x="5556750" y="5916818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413475-B332-3D07-54F9-1793DF6E7183}"/>
              </a:ext>
            </a:extLst>
          </p:cNvPr>
          <p:cNvSpPr/>
          <p:nvPr/>
        </p:nvSpPr>
        <p:spPr>
          <a:xfrm>
            <a:off x="5556750" y="4871181"/>
            <a:ext cx="5755112" cy="88778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Task </a:t>
            </a:r>
            <a:r>
              <a:rPr lang="en-GB" dirty="0">
                <a:solidFill>
                  <a:schemeClr val="tx1"/>
                </a:solidFill>
              </a:rPr>
              <a:t>5: Write an email of about 50 words to your friend. Tell him/ her about a family member. Use these questions as cues.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69160" y="5090340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WRITING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31" name="Curved Connector 30"/>
          <p:cNvCxnSpPr>
            <a:stCxn id="30" idx="3"/>
            <a:endCxn id="27" idx="0"/>
          </p:cNvCxnSpPr>
          <p:nvPr/>
        </p:nvCxnSpPr>
        <p:spPr>
          <a:xfrm>
            <a:off x="2505074" y="5391064"/>
            <a:ext cx="1472007" cy="56138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mium Vector | Speak chat sign icon in comic style bubble dialog vector  cartoon illustration on white isolated background team discussion button  business concept splash effect">
            <a:extLst>
              <a:ext uri="{FF2B5EF4-FFF2-40B4-BE49-F238E27FC236}">
                <a16:creationId xmlns:a16="http://schemas.microsoft.com/office/drawing/2014/main" id="{D11E98C7-9AE0-A037-F4AC-B1EE51210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t="5181" r="3384" b="3441"/>
          <a:stretch/>
        </p:blipFill>
        <p:spPr bwMode="auto">
          <a:xfrm>
            <a:off x="176076" y="1608992"/>
            <a:ext cx="5257801" cy="524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024321" y="1049194"/>
            <a:ext cx="5965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BBDB9-79D8-283B-FABC-4630CC1ECCDB}"/>
              </a:ext>
            </a:extLst>
          </p:cNvPr>
          <p:cNvSpPr txBox="1"/>
          <p:nvPr/>
        </p:nvSpPr>
        <p:spPr>
          <a:xfrm>
            <a:off x="5866422" y="2152798"/>
            <a:ext cx="5965557" cy="41613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Do you have any pen pals?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2. How do you communicate with your pen pal?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3. Do you often write emails to your pen pal?</a:t>
            </a:r>
            <a:endParaRPr lang="en-VN" sz="3600" dirty="0"/>
          </a:p>
        </p:txBody>
      </p:sp>
    </p:spTree>
    <p:extLst>
      <p:ext uri="{BB962C8B-B14F-4D97-AF65-F5344CB8AC3E}">
        <p14:creationId xmlns:p14="http://schemas.microsoft.com/office/powerpoint/2010/main" val="139128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-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34838" y="1183156"/>
            <a:ext cx="110746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A, B, or C for each blank in the email below.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160715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10580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8906E-1B36-82F6-28D8-65F728718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2" y="1765961"/>
            <a:ext cx="8567286" cy="4979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E0C1F-8BAF-0A1E-03AE-E539A2C2C551}"/>
              </a:ext>
            </a:extLst>
          </p:cNvPr>
          <p:cNvSpPr txBox="1"/>
          <p:nvPr/>
        </p:nvSpPr>
        <p:spPr>
          <a:xfrm>
            <a:off x="8899021" y="2054021"/>
            <a:ext cx="3062717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</a:rPr>
              <a:t>1.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A. </a:t>
            </a:r>
            <a:r>
              <a:rPr lang="en-US" sz="4000" dirty="0"/>
              <a:t>lives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B. </a:t>
            </a:r>
            <a:r>
              <a:rPr lang="en-US" sz="4000" dirty="0"/>
              <a:t>works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C. </a:t>
            </a:r>
            <a:r>
              <a:rPr lang="en-US" sz="4000" dirty="0"/>
              <a:t>goes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3E764B7-E710-81C4-5F88-4A83149122A6}"/>
              </a:ext>
            </a:extLst>
          </p:cNvPr>
          <p:cNvSpPr/>
          <p:nvPr/>
        </p:nvSpPr>
        <p:spPr>
          <a:xfrm>
            <a:off x="8863853" y="3225624"/>
            <a:ext cx="646522" cy="6605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00761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-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34838" y="1183156"/>
            <a:ext cx="110746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A, B, or C for each blank in the email below.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160715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10580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8906E-1B36-82F6-28D8-65F728718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2" y="1765961"/>
            <a:ext cx="8567286" cy="4979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E0C1F-8BAF-0A1E-03AE-E539A2C2C551}"/>
              </a:ext>
            </a:extLst>
          </p:cNvPr>
          <p:cNvSpPr txBox="1"/>
          <p:nvPr/>
        </p:nvSpPr>
        <p:spPr>
          <a:xfrm>
            <a:off x="8899021" y="2054021"/>
            <a:ext cx="30627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solidFill>
                  <a:srgbClr val="C00000"/>
                </a:solidFill>
              </a:rPr>
              <a:t>2.</a:t>
            </a:r>
            <a:endParaRPr lang="en-US" sz="4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A</a:t>
            </a:r>
            <a:r>
              <a:rPr lang="en-US" sz="4000" b="1">
                <a:solidFill>
                  <a:srgbClr val="0070C0"/>
                </a:solidFill>
              </a:rPr>
              <a:t>. </a:t>
            </a:r>
            <a:r>
              <a:rPr lang="en-US" sz="4000" smtClean="0"/>
              <a:t>for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B</a:t>
            </a:r>
            <a:r>
              <a:rPr lang="en-US" sz="4000" b="1">
                <a:solidFill>
                  <a:srgbClr val="0070C0"/>
                </a:solidFill>
              </a:rPr>
              <a:t>. </a:t>
            </a:r>
            <a:r>
              <a:rPr lang="en-US" sz="4000" smtClean="0"/>
              <a:t>on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C</a:t>
            </a:r>
            <a:r>
              <a:rPr lang="en-US" sz="4000" b="1">
                <a:solidFill>
                  <a:srgbClr val="0070C0"/>
                </a:solidFill>
              </a:rPr>
              <a:t>. </a:t>
            </a:r>
            <a:r>
              <a:rPr lang="en-US" sz="4000" smtClean="0"/>
              <a:t>at</a:t>
            </a:r>
            <a:endParaRPr lang="en-US" sz="4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3E764B7-E710-81C4-5F88-4A83149122A6}"/>
              </a:ext>
            </a:extLst>
          </p:cNvPr>
          <p:cNvSpPr/>
          <p:nvPr/>
        </p:nvSpPr>
        <p:spPr>
          <a:xfrm>
            <a:off x="8837476" y="5045631"/>
            <a:ext cx="646522" cy="6605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7487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-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34838" y="1183156"/>
            <a:ext cx="110746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A, B, or C for each blank in the email below.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160715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10580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8906E-1B36-82F6-28D8-65F728718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2" y="1765961"/>
            <a:ext cx="8567286" cy="4979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E0C1F-8BAF-0A1E-03AE-E539A2C2C551}"/>
              </a:ext>
            </a:extLst>
          </p:cNvPr>
          <p:cNvSpPr txBox="1"/>
          <p:nvPr/>
        </p:nvSpPr>
        <p:spPr>
          <a:xfrm>
            <a:off x="8899021" y="2054021"/>
            <a:ext cx="30627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solidFill>
                  <a:srgbClr val="C00000"/>
                </a:solidFill>
              </a:rPr>
              <a:t>3.</a:t>
            </a:r>
            <a:endParaRPr lang="en-US" sz="4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A</a:t>
            </a:r>
            <a:r>
              <a:rPr lang="en-US" sz="4000" b="1">
                <a:solidFill>
                  <a:srgbClr val="0070C0"/>
                </a:solidFill>
              </a:rPr>
              <a:t>. </a:t>
            </a:r>
            <a:r>
              <a:rPr lang="en-US" sz="4000" smtClean="0"/>
              <a:t>going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B</a:t>
            </a:r>
            <a:r>
              <a:rPr lang="en-US" sz="4000" b="1">
                <a:solidFill>
                  <a:srgbClr val="0070C0"/>
                </a:solidFill>
              </a:rPr>
              <a:t>. </a:t>
            </a:r>
            <a:r>
              <a:rPr lang="en-US" sz="4000" smtClean="0"/>
              <a:t>staying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C</a:t>
            </a:r>
            <a:r>
              <a:rPr lang="en-US" sz="4000" b="1">
                <a:solidFill>
                  <a:srgbClr val="0070C0"/>
                </a:solidFill>
              </a:rPr>
              <a:t>. </a:t>
            </a:r>
            <a:r>
              <a:rPr lang="en-US" sz="4000" smtClean="0"/>
              <a:t>getting</a:t>
            </a:r>
            <a:endParaRPr lang="en-US" sz="4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3E764B7-E710-81C4-5F88-4A83149122A6}"/>
              </a:ext>
            </a:extLst>
          </p:cNvPr>
          <p:cNvSpPr/>
          <p:nvPr/>
        </p:nvSpPr>
        <p:spPr>
          <a:xfrm>
            <a:off x="8837476" y="5045631"/>
            <a:ext cx="646522" cy="6605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26742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-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34838" y="1183156"/>
            <a:ext cx="110746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A, B, or C for each blank in the email below.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160715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10580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8906E-1B36-82F6-28D8-65F728718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2" y="1765961"/>
            <a:ext cx="8567286" cy="4979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E0C1F-8BAF-0A1E-03AE-E539A2C2C551}"/>
              </a:ext>
            </a:extLst>
          </p:cNvPr>
          <p:cNvSpPr txBox="1"/>
          <p:nvPr/>
        </p:nvSpPr>
        <p:spPr>
          <a:xfrm>
            <a:off x="8899021" y="2054021"/>
            <a:ext cx="30627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solidFill>
                  <a:srgbClr val="C00000"/>
                </a:solidFill>
              </a:rPr>
              <a:t>4.</a:t>
            </a:r>
            <a:endParaRPr lang="en-US" sz="4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A</a:t>
            </a:r>
            <a:r>
              <a:rPr lang="en-US" sz="4000" b="1">
                <a:solidFill>
                  <a:srgbClr val="0070C0"/>
                </a:solidFill>
              </a:rPr>
              <a:t>. </a:t>
            </a:r>
            <a:r>
              <a:rPr lang="en-US" sz="4000" smtClean="0"/>
              <a:t>I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B</a:t>
            </a:r>
            <a:r>
              <a:rPr lang="en-US" sz="4000" b="1">
                <a:solidFill>
                  <a:srgbClr val="0070C0"/>
                </a:solidFill>
              </a:rPr>
              <a:t>. </a:t>
            </a:r>
            <a:r>
              <a:rPr lang="en-US" sz="4000" smtClean="0"/>
              <a:t>me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C</a:t>
            </a:r>
            <a:r>
              <a:rPr lang="en-US" sz="4000" b="1">
                <a:solidFill>
                  <a:srgbClr val="0070C0"/>
                </a:solidFill>
              </a:rPr>
              <a:t>. </a:t>
            </a:r>
            <a:r>
              <a:rPr lang="en-US" sz="4000" smtClean="0"/>
              <a:t>my</a:t>
            </a:r>
            <a:endParaRPr lang="en-US" sz="4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3E764B7-E710-81C4-5F88-4A83149122A6}"/>
              </a:ext>
            </a:extLst>
          </p:cNvPr>
          <p:cNvSpPr/>
          <p:nvPr/>
        </p:nvSpPr>
        <p:spPr>
          <a:xfrm>
            <a:off x="8863853" y="4140022"/>
            <a:ext cx="646522" cy="6605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34254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-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34838" y="1183156"/>
            <a:ext cx="110746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A, B, or C for each blank in the email below.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160715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10580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8906E-1B36-82F6-28D8-65F728718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2" y="1765961"/>
            <a:ext cx="8567286" cy="4979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E0C1F-8BAF-0A1E-03AE-E539A2C2C551}"/>
              </a:ext>
            </a:extLst>
          </p:cNvPr>
          <p:cNvSpPr txBox="1"/>
          <p:nvPr/>
        </p:nvSpPr>
        <p:spPr>
          <a:xfrm>
            <a:off x="8899021" y="2054021"/>
            <a:ext cx="30627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solidFill>
                  <a:srgbClr val="C00000"/>
                </a:solidFill>
              </a:rPr>
              <a:t>5.</a:t>
            </a:r>
            <a:endParaRPr lang="en-US" sz="4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A</a:t>
            </a:r>
            <a:r>
              <a:rPr lang="en-US" sz="4000" b="1">
                <a:solidFill>
                  <a:srgbClr val="0070C0"/>
                </a:solidFill>
              </a:rPr>
              <a:t>. </a:t>
            </a:r>
            <a:r>
              <a:rPr lang="en-US" sz="4000" smtClean="0"/>
              <a:t>with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B</a:t>
            </a:r>
            <a:r>
              <a:rPr lang="en-US" sz="4000" b="1">
                <a:solidFill>
                  <a:srgbClr val="0070C0"/>
                </a:solidFill>
              </a:rPr>
              <a:t>. </a:t>
            </a:r>
            <a:r>
              <a:rPr lang="en-US" sz="4000" smtClean="0"/>
              <a:t>to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C</a:t>
            </a:r>
            <a:r>
              <a:rPr lang="en-US" sz="4000" b="1">
                <a:solidFill>
                  <a:srgbClr val="0070C0"/>
                </a:solidFill>
              </a:rPr>
              <a:t>. </a:t>
            </a:r>
            <a:r>
              <a:rPr lang="en-US" sz="4000" smtClean="0"/>
              <a:t>for</a:t>
            </a:r>
            <a:endParaRPr lang="en-US" sz="4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3E764B7-E710-81C4-5F88-4A83149122A6}"/>
              </a:ext>
            </a:extLst>
          </p:cNvPr>
          <p:cNvSpPr/>
          <p:nvPr/>
        </p:nvSpPr>
        <p:spPr>
          <a:xfrm>
            <a:off x="8863853" y="4140022"/>
            <a:ext cx="646522" cy="6605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41334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5588</TotalTime>
  <Words>678</Words>
  <PresentationFormat>Widescreen</PresentationFormat>
  <Paragraphs>138</Paragraphs>
  <Slides>17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2023-10-13T10:14:52Z</dcterms:modified>
</cp:coreProperties>
</file>