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m1+Q3te3/mozwUOqE7mu/Rq1n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17B00-92AB-4DAA-920F-8F1E146358D0}">
  <a:tblStyle styleId="{69117B00-92AB-4DAA-920F-8F1E146358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3F623C-A50C-4DD7-8EE5-8FC81AD8653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BF1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BF1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C0B045-FEDB-4DDA-A972-FA30E2319A2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646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76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12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49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33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70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09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717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45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17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14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74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234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59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51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77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36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420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89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09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46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8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87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1641422" y="1070381"/>
            <a:ext cx="94456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repeat. Pay attention to the stressed syllable in each word.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9" name="Google Shape;209;p10"/>
          <p:cNvGraphicFramePr/>
          <p:nvPr/>
        </p:nvGraphicFramePr>
        <p:xfrm>
          <a:off x="2031999" y="2451485"/>
          <a:ext cx="8128000" cy="3479025"/>
        </p:xfrm>
        <a:graphic>
          <a:graphicData uri="http://schemas.openxmlformats.org/drawingml/2006/table">
            <a:tbl>
              <a:tblPr firstRow="1" bandRow="1">
                <a:noFill/>
                <a:tableStyleId>{69117B00-92AB-4DAA-920F-8F1E146358D0}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Three-syllable adjectives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Three-syllable verbs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ex'pensive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'organise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fan'tastic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'benefit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'medical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de'velop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'opposite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en'courage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0" name="Google Shape;210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7605" y="1629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1561900" y="1104748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  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1188422" y="2143506"/>
            <a:ext cx="9884964" cy="34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success with a party.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hope to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ways to promote gender equality.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requires both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mental strength.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opportunities in education bring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in society.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1188422" y="2143506"/>
            <a:ext cx="9884964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‘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success with a party.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hope to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dis’cover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ways to promote gender equality.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requires both ‘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mental strength.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opportunities in education bring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im’portant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in society.</a:t>
            </a:r>
            <a:endParaRPr dirty="0"/>
          </a:p>
        </p:txBody>
      </p:sp>
      <p:pic>
        <p:nvPicPr>
          <p:cNvPr id="10" name="0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5740" y="1885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12"/>
          <p:cNvCxnSpPr>
            <a:stCxn id="231" idx="3"/>
            <a:endCxn id="232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12"/>
          <p:cNvCxnSpPr>
            <a:stCxn id="232" idx="1"/>
            <a:endCxn id="233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8" name="Google Shape;238;p12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41" name="Google Shape;241;p12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1544552" y="1077266"/>
            <a:ext cx="77643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2" name="Google Shape;252;p13"/>
          <p:cNvGraphicFramePr/>
          <p:nvPr/>
        </p:nvGraphicFramePr>
        <p:xfrm>
          <a:off x="1409641" y="2121472"/>
          <a:ext cx="2223775" cy="3886250"/>
        </p:xfrm>
        <a:graphic>
          <a:graphicData uri="http://schemas.openxmlformats.org/drawingml/2006/table">
            <a:tbl>
              <a:tblPr firstRow="1" firstCol="1" bandRow="1">
                <a:noFill/>
                <a:tableStyleId>{FA3F623C-A50C-4DD7-8EE5-8FC81AD86535}</a:tableStyleId>
              </a:tblPr>
              <a:tblGrid>
                <a:gridCol w="222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WORDS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1. equal (adj)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2. kindergarten (n)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3. treat (v)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4. surgeon (n) 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5. gender (n)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3" name="Google Shape;253;p13"/>
          <p:cNvGraphicFramePr/>
          <p:nvPr/>
        </p:nvGraphicFramePr>
        <p:xfrm>
          <a:off x="5168620" y="2121472"/>
          <a:ext cx="5957450" cy="3948600"/>
        </p:xfrm>
        <a:graphic>
          <a:graphicData uri="http://schemas.openxmlformats.org/drawingml/2006/table">
            <a:tbl>
              <a:tblPr firstRow="1" firstCol="1" bandRow="1">
                <a:noFill/>
                <a:tableStyleId>{FA3F623C-A50C-4DD7-8EE5-8FC81AD86535}</a:tableStyleId>
              </a:tblPr>
              <a:tblGrid>
                <a:gridCol w="59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 MEANINGS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a. school for children aged three to five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b. to deal with or behave towards somebody in a certain way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c. a doctor who does operations in a hospital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d. the fact of being male or female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e. having the same rights, opportunities, etc. as other people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4" name="Google Shape;254;p13"/>
          <p:cNvCxnSpPr/>
          <p:nvPr/>
        </p:nvCxnSpPr>
        <p:spPr>
          <a:xfrm>
            <a:off x="3633411" y="3117273"/>
            <a:ext cx="1535209" cy="267392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5" name="Google Shape;255;p13"/>
          <p:cNvCxnSpPr/>
          <p:nvPr/>
        </p:nvCxnSpPr>
        <p:spPr>
          <a:xfrm rot="10800000" flipH="1">
            <a:off x="3633411" y="3131127"/>
            <a:ext cx="1535209" cy="67887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13"/>
          <p:cNvCxnSpPr/>
          <p:nvPr/>
        </p:nvCxnSpPr>
        <p:spPr>
          <a:xfrm rot="10800000" flipH="1">
            <a:off x="3633411" y="3782291"/>
            <a:ext cx="1535209" cy="65116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13"/>
          <p:cNvCxnSpPr/>
          <p:nvPr/>
        </p:nvCxnSpPr>
        <p:spPr>
          <a:xfrm rot="10800000" flipH="1">
            <a:off x="3633411" y="4433455"/>
            <a:ext cx="1535209" cy="65116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8" name="Google Shape;258;p13"/>
          <p:cNvCxnSpPr/>
          <p:nvPr/>
        </p:nvCxnSpPr>
        <p:spPr>
          <a:xfrm rot="10800000" flipH="1">
            <a:off x="3633411" y="5084618"/>
            <a:ext cx="1535209" cy="70658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9" name="Google Shape;259;p13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506342" y="1123258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Task 1.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407624" y="2095489"/>
            <a:ext cx="11600762" cy="340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Nowadays male teachers can be seen working at 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__________ performed an eight-hour operation on my grandpa yesterday.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Some parents may _______ boys differently from girls.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Traditional __________ roles influenced how men and women should behave.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should promote ________ income opportunities for men and women.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7570399" y="220767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kindergarten</a:t>
            </a:r>
            <a:endParaRPr dirty="0"/>
          </a:p>
        </p:txBody>
      </p:sp>
      <p:sp>
        <p:nvSpPr>
          <p:cNvPr id="270" name="Google Shape;270;p14"/>
          <p:cNvSpPr txBox="1"/>
          <p:nvPr/>
        </p:nvSpPr>
        <p:spPr>
          <a:xfrm>
            <a:off x="1188422" y="290680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surgeon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2943257" y="3593667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treat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2106158" y="425584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3392694" y="4918422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equal</a:t>
            </a:r>
            <a:endParaRPr dirty="0"/>
          </a:p>
        </p:txBody>
      </p:sp>
      <p:sp>
        <p:nvSpPr>
          <p:cNvPr id="274" name="Google Shape;274;p14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5"/>
          <p:cNvCxnSpPr>
            <a:stCxn id="282" idx="3"/>
            <a:endCxn id="28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15"/>
          <p:cNvCxnSpPr>
            <a:stCxn id="283" idx="1"/>
            <a:endCxn id="284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9" name="Google Shape;289;p15"/>
          <p:cNvCxnSpPr>
            <a:stCxn id="284" idx="3"/>
            <a:endCxn id="290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1" name="Google Shape;291;p15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5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366092" y="1167365"/>
            <a:ext cx="97210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C18B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p16"/>
          <p:cNvGraphicFramePr/>
          <p:nvPr/>
        </p:nvGraphicFramePr>
        <p:xfrm>
          <a:off x="1408544" y="2133600"/>
          <a:ext cx="9023875" cy="522800"/>
        </p:xfrm>
        <a:graphic>
          <a:graphicData uri="http://schemas.openxmlformats.org/drawingml/2006/table">
            <a:tbl>
              <a:tblPr firstRow="1" bandRow="1">
                <a:noFill/>
                <a:tableStyleId>{D1C0B045-FEDB-4DDA-A972-FA30E2319A2D}</a:tableStyleId>
              </a:tblPr>
              <a:tblGrid>
                <a:gridCol w="128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can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could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may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might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must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ought to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should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8" name="Google Shape;308;p16"/>
          <p:cNvGraphicFramePr/>
          <p:nvPr/>
        </p:nvGraphicFramePr>
        <p:xfrm>
          <a:off x="1408544" y="2895601"/>
          <a:ext cx="9079350" cy="2854050"/>
        </p:xfrm>
        <a:graphic>
          <a:graphicData uri="http://schemas.openxmlformats.org/drawingml/2006/table">
            <a:tbl>
              <a:tblPr firstRow="1" bandRow="1">
                <a:noFill/>
                <a:tableStyleId>{69117B00-92AB-4DAA-920F-8F1E146358D0}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Active voice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Passive voice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Rule 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Modal + verb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Modal + be + PII 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>
                          <a:solidFill>
                            <a:srgbClr val="33C18B"/>
                          </a:solidFill>
                        </a:rPr>
                        <a:t>Example: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Engineers </a:t>
                      </a:r>
                      <a:r>
                        <a:rPr lang="en-US" sz="2400" b="1" i="1"/>
                        <a:t>may build </a:t>
                      </a:r>
                      <a:r>
                        <a:rPr lang="en-US" sz="2400"/>
                        <a:t>a new bridge.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 new bridge </a:t>
                      </a:r>
                      <a:r>
                        <a:rPr lang="en-US" sz="2400" b="1" i="1"/>
                        <a:t>may be built </a:t>
                      </a:r>
                      <a:r>
                        <a:rPr lang="en-US" sz="2400"/>
                        <a:t>(by  engineers).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584385" y="1130300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best answers.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440675" y="1899799"/>
            <a:ext cx="11237205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Some people still think married women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shouldn't allow / shouldn't be allowed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work.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Both men and women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work / can be worked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surgeons.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Cooking classes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offer / may be offered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all students.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sister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join / could be joined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air force. She wants to be a fighter pilot.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All the food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prepare / must be prepared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guests arrive.</a:t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8443760" y="1945965"/>
            <a:ext cx="2936663" cy="6494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3871968" y="3320826"/>
            <a:ext cx="1274618" cy="4849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4542327" y="3982247"/>
            <a:ext cx="2118372" cy="48466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2145451" y="4662306"/>
            <a:ext cx="1316180" cy="4849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4509277" y="5888183"/>
            <a:ext cx="2453383" cy="52523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1517327" y="1103787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Rewrite the following sentences using the passive voice.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33" name="Google Shape;333;p18"/>
          <p:cNvSpPr/>
          <p:nvPr/>
        </p:nvSpPr>
        <p:spPr>
          <a:xfrm>
            <a:off x="1164076" y="1806444"/>
            <a:ext cx="10117028" cy="474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may complete the report on gender equality by April.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report 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Businesses can create more jobs for girls and women.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jobs ____________________________________________________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They must provide all girls with access to education.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girls 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Governments should improve education in rural areas.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_____________________________________________________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ought to give men and women equal rights.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and women _______________________________________	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2674478" y="2289731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on gender equality may be completed by April.</a:t>
            </a:r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2674478" y="3252597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 girls and women can be created (by businesses).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2383241" y="4186055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must be provided with access to education.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2674478" y="5110583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rural areas should be improved (by governments).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3339993" y="6042843"/>
            <a:ext cx="6630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ought to be given equal rights.</a:t>
            </a: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19"/>
          <p:cNvCxnSpPr>
            <a:stCxn id="346" idx="3"/>
            <a:endCxn id="347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2" name="Google Shape;352;p19"/>
          <p:cNvCxnSpPr>
            <a:stCxn id="347" idx="1"/>
            <a:endCxn id="348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3" name="Google Shape;353;p19"/>
          <p:cNvCxnSpPr>
            <a:stCxn id="348" idx="3"/>
            <a:endCxn id="354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5" name="Google Shape;355;p19"/>
          <p:cNvSpPr/>
          <p:nvPr/>
        </p:nvSpPr>
        <p:spPr>
          <a:xfrm>
            <a:off x="1213750" y="5806243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5836556" y="5839665"/>
            <a:ext cx="4829182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19"/>
          <p:cNvCxnSpPr>
            <a:stCxn id="354" idx="1"/>
            <a:endCxn id="355" idx="0"/>
          </p:cNvCxnSpPr>
          <p:nvPr/>
        </p:nvCxnSpPr>
        <p:spPr>
          <a:xfrm flipH="1">
            <a:off x="2305141" y="5127156"/>
            <a:ext cx="700800" cy="679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 EQUALITY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5695720" y="2786581"/>
            <a:ext cx="40361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0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1358390" y="2317712"/>
            <a:ext cx="93825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Lexical items related to the topic Gender Equality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Three-syllable adjectives and verbs with correct stress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passive voice with modals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384" name="Google Shape;3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3064818" y="6018358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486649" y="2286400"/>
            <a:ext cx="87417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the topic Gender Equality</a:t>
            </a: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three-syllable adjectives and verbs with correct stress</a:t>
            </a: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passive voice with modals</a:t>
            </a:r>
            <a:endParaRPr sz="190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22" idx="3"/>
            <a:endCxn id="12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3" idx="1"/>
            <a:endCxn id="124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4" idx="3"/>
            <a:endCxn id="130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1213750" y="5806243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836556" y="5839665"/>
            <a:ext cx="4829182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4"/>
          <p:cNvCxnSpPr>
            <a:stCxn id="130" idx="1"/>
            <a:endCxn id="131" idx="0"/>
          </p:cNvCxnSpPr>
          <p:nvPr/>
        </p:nvCxnSpPr>
        <p:spPr>
          <a:xfrm flipH="1">
            <a:off x="2305141" y="5127156"/>
            <a:ext cx="700800" cy="679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Tag team – Rules: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310640" y="2273770"/>
            <a:ext cx="977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teams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stand 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lines.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minutes,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write on the board as many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three-syllable words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a topic as possible!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writing a word,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 chalk to the teammate behind you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back of the line.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with most words wins!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ROUND 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THREE-SYLLABLE ADJECTIVES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 rot="10800000" flipH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 rot="-5400000">
            <a:off x="7842246" y="4422329"/>
            <a:ext cx="1584176" cy="108012"/>
          </a:xfrm>
          <a:prstGeom prst="homePlat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8099575" y="2280100"/>
            <a:ext cx="11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7999334" y="4440331"/>
            <a:ext cx="127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ROUND 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THREE-SYLLABLE VERBS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rot="10800000" flipH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 rot="-5400000">
            <a:off x="7842246" y="4422329"/>
            <a:ext cx="1584176" cy="108012"/>
          </a:xfrm>
          <a:prstGeom prst="homePlat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8099576" y="2280100"/>
            <a:ext cx="132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8099572" y="4454983"/>
            <a:ext cx="132454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9"/>
          <p:cNvCxnSpPr>
            <a:stCxn id="192" idx="3"/>
            <a:endCxn id="19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7" name="Google Shape;197;p9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PresentationFormat>Widescreen</PresentationFormat>
  <Paragraphs>217</Paragraphs>
  <Slides>22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Bookman Old Style</vt:lpstr>
      <vt:lpstr>Courier New</vt:lpstr>
      <vt:lpstr>Open Sans</vt:lpstr>
      <vt:lpstr>Times New Roman</vt:lpstr>
      <vt:lpstr>Calibri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2023-07-17T08:30:58Z</dcterms:modified>
</cp:coreProperties>
</file>