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394" r:id="rId3"/>
    <p:sldId id="374" r:id="rId4"/>
    <p:sldId id="356" r:id="rId5"/>
    <p:sldId id="357" r:id="rId6"/>
    <p:sldId id="372" r:id="rId7"/>
    <p:sldId id="358" r:id="rId8"/>
    <p:sldId id="359" r:id="rId9"/>
    <p:sldId id="345" r:id="rId10"/>
    <p:sldId id="360" r:id="rId11"/>
    <p:sldId id="361" r:id="rId12"/>
    <p:sldId id="363" r:id="rId13"/>
    <p:sldId id="369" r:id="rId14"/>
    <p:sldId id="371" r:id="rId15"/>
  </p:sldIdLst>
  <p:sldSz cx="24384000" cy="13716000"/>
  <p:notesSz cx="6858000" cy="9144000"/>
  <p:custDataLst>
    <p:tags r:id="rId1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FFF9F"/>
    <a:srgbClr val="FF0066"/>
    <a:srgbClr val="3333FF"/>
    <a:srgbClr val="0000CC"/>
    <a:srgbClr val="006600"/>
    <a:srgbClr val="008000"/>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374" autoAdjust="0"/>
  </p:normalViewPr>
  <p:slideViewPr>
    <p:cSldViewPr>
      <p:cViewPr varScale="1">
        <p:scale>
          <a:sx n="37" d="100"/>
          <a:sy n="37" d="100"/>
        </p:scale>
        <p:origin x="558" y="78"/>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43CC3-3D72-485A-9D3A-9399CAA2B072}" type="doc">
      <dgm:prSet loTypeId="urn:microsoft.com/office/officeart/2005/8/layout/vList3" loCatId="picture" qsTypeId="urn:microsoft.com/office/officeart/2005/8/quickstyle/simple1" qsCatId="simple" csTypeId="urn:microsoft.com/office/officeart/2005/8/colors/colorful3" csCatId="colorful" phldr="1"/>
      <dgm:spPr/>
      <dgm:t>
        <a:bodyPr/>
        <a:lstStyle/>
        <a:p>
          <a:endParaRPr lang="en-US"/>
        </a:p>
      </dgm:t>
    </dgm:pt>
    <dgm:pt modelId="{2947767E-C0C2-4C8A-AECE-9075C5BC909F}">
      <dgm:prSet phldrT="[Text]"/>
      <dgm:spPr/>
      <dgm:t>
        <a:bodyPr/>
        <a:lstStyle/>
        <a:p>
          <a:r>
            <a:rPr lang="en-US" dirty="0" err="1"/>
            <a:t>Hệ</a:t>
          </a:r>
          <a:r>
            <a:rPr lang="en-US" dirty="0"/>
            <a:t> </a:t>
          </a:r>
          <a:r>
            <a:rPr lang="en-US" dirty="0" err="1"/>
            <a:t>phương</a:t>
          </a:r>
          <a:r>
            <a:rPr lang="en-US" dirty="0"/>
            <a:t> </a:t>
          </a:r>
          <a:r>
            <a:rPr lang="en-US" dirty="0" err="1"/>
            <a:t>trình</a:t>
          </a:r>
          <a:r>
            <a:rPr lang="en-US" dirty="0"/>
            <a:t> </a:t>
          </a:r>
          <a:r>
            <a:rPr lang="en-US" dirty="0" err="1"/>
            <a:t>dạng</a:t>
          </a:r>
          <a:r>
            <a:rPr lang="en-US" dirty="0"/>
            <a:t> </a:t>
          </a:r>
          <a:r>
            <a:rPr lang="en-US" dirty="0" err="1"/>
            <a:t>tổng</a:t>
          </a:r>
          <a:r>
            <a:rPr lang="en-US" dirty="0"/>
            <a:t> </a:t>
          </a:r>
          <a:r>
            <a:rPr lang="en-US" dirty="0" err="1"/>
            <a:t>quát</a:t>
          </a:r>
          <a:endParaRPr lang="en-US" dirty="0"/>
        </a:p>
      </dgm:t>
    </dgm:pt>
    <dgm:pt modelId="{90CBA119-D497-4457-8E41-8B0191C2D85C}" type="parTrans" cxnId="{7B4625F4-1D77-4DB2-AFAF-47E0DEF3469C}">
      <dgm:prSet/>
      <dgm:spPr/>
      <dgm:t>
        <a:bodyPr/>
        <a:lstStyle/>
        <a:p>
          <a:endParaRPr lang="en-US"/>
        </a:p>
      </dgm:t>
    </dgm:pt>
    <dgm:pt modelId="{A5AD59DE-52C6-4D11-BAD6-3D9563A2ADDB}" type="sibTrans" cxnId="{7B4625F4-1D77-4DB2-AFAF-47E0DEF3469C}">
      <dgm:prSet/>
      <dgm:spPr/>
      <dgm:t>
        <a:bodyPr/>
        <a:lstStyle/>
        <a:p>
          <a:endParaRPr lang="en-US"/>
        </a:p>
      </dgm:t>
    </dgm:pt>
    <dgm:pt modelId="{1C1ECB81-742D-4D2F-BA47-A38051E55D82}">
      <dgm:prSet phldrT="[Text]"/>
      <dgm:spPr/>
      <dgm:t>
        <a:bodyPr/>
        <a:lstStyle/>
        <a:p>
          <a:r>
            <a:rPr lang="en-US" dirty="0" err="1"/>
            <a:t>Hệ</a:t>
          </a:r>
          <a:r>
            <a:rPr lang="en-US" dirty="0"/>
            <a:t> </a:t>
          </a:r>
          <a:r>
            <a:rPr lang="en-US" dirty="0" err="1"/>
            <a:t>phương</a:t>
          </a:r>
          <a:r>
            <a:rPr lang="en-US" dirty="0"/>
            <a:t> </a:t>
          </a:r>
          <a:r>
            <a:rPr lang="en-US" dirty="0" err="1"/>
            <a:t>trình</a:t>
          </a:r>
          <a:r>
            <a:rPr lang="en-US" dirty="0"/>
            <a:t> </a:t>
          </a:r>
          <a:r>
            <a:rPr lang="en-US" dirty="0" err="1"/>
            <a:t>dạng</a:t>
          </a:r>
          <a:r>
            <a:rPr lang="en-US" dirty="0"/>
            <a:t> tam </a:t>
          </a:r>
          <a:r>
            <a:rPr lang="en-US" dirty="0" err="1"/>
            <a:t>giác</a:t>
          </a:r>
          <a:endParaRPr lang="en-US" dirty="0"/>
        </a:p>
      </dgm:t>
    </dgm:pt>
    <dgm:pt modelId="{31DC5847-47CB-42D7-8219-9E466C727CDC}" type="parTrans" cxnId="{DFE9616A-9262-452E-A291-F3135E403194}">
      <dgm:prSet/>
      <dgm:spPr/>
      <dgm:t>
        <a:bodyPr/>
        <a:lstStyle/>
        <a:p>
          <a:endParaRPr lang="en-US"/>
        </a:p>
      </dgm:t>
    </dgm:pt>
    <dgm:pt modelId="{5E33C939-D7A1-409A-A328-8F0A82D7534E}" type="sibTrans" cxnId="{DFE9616A-9262-452E-A291-F3135E403194}">
      <dgm:prSet/>
      <dgm:spPr/>
      <dgm:t>
        <a:bodyPr/>
        <a:lstStyle/>
        <a:p>
          <a:endParaRPr lang="en-US"/>
        </a:p>
      </dgm:t>
    </dgm:pt>
    <dgm:pt modelId="{DBE0A94E-59CF-4343-A1D7-7EA7DCEA0894}">
      <dgm:prSet phldrT="[Text]"/>
      <dgm:spPr/>
      <dgm:t>
        <a:bodyPr/>
        <a:lstStyle/>
        <a:p>
          <a:r>
            <a:rPr lang="en-US" dirty="0" err="1"/>
            <a:t>Luyện</a:t>
          </a:r>
          <a:r>
            <a:rPr lang="en-US" dirty="0"/>
            <a:t> </a:t>
          </a:r>
          <a:r>
            <a:rPr lang="en-US" dirty="0" err="1"/>
            <a:t>tập</a:t>
          </a:r>
          <a:endParaRPr lang="en-US" dirty="0"/>
        </a:p>
      </dgm:t>
    </dgm:pt>
    <dgm:pt modelId="{89BE78EE-E0E4-452A-B3E4-1D66331F5F4A}" type="parTrans" cxnId="{E1A08C03-ACB6-4C4D-8A16-FE11C3FB3D2F}">
      <dgm:prSet/>
      <dgm:spPr/>
      <dgm:t>
        <a:bodyPr/>
        <a:lstStyle/>
        <a:p>
          <a:endParaRPr lang="en-US"/>
        </a:p>
      </dgm:t>
    </dgm:pt>
    <dgm:pt modelId="{3C652FBC-DA45-4821-AE76-AC4559791279}" type="sibTrans" cxnId="{E1A08C03-ACB6-4C4D-8A16-FE11C3FB3D2F}">
      <dgm:prSet/>
      <dgm:spPr/>
      <dgm:t>
        <a:bodyPr/>
        <a:lstStyle/>
        <a:p>
          <a:endParaRPr lang="en-US"/>
        </a:p>
      </dgm:t>
    </dgm:pt>
    <dgm:pt modelId="{2A9DFE04-7162-4378-A751-15F55F6CB33F}" type="pres">
      <dgm:prSet presAssocID="{B6043CC3-3D72-485A-9D3A-9399CAA2B072}" presName="linearFlow" presStyleCnt="0">
        <dgm:presLayoutVars>
          <dgm:dir/>
          <dgm:resizeHandles val="exact"/>
        </dgm:presLayoutVars>
      </dgm:prSet>
      <dgm:spPr/>
      <dgm:t>
        <a:bodyPr/>
        <a:lstStyle/>
        <a:p>
          <a:endParaRPr lang="en-US"/>
        </a:p>
      </dgm:t>
    </dgm:pt>
    <dgm:pt modelId="{C64CB303-1CD3-45DC-AB5B-B361B3BCD75A}" type="pres">
      <dgm:prSet presAssocID="{2947767E-C0C2-4C8A-AECE-9075C5BC909F}" presName="composite" presStyleCnt="0"/>
      <dgm:spPr/>
    </dgm:pt>
    <dgm:pt modelId="{5634E7D6-4536-4B3E-8A31-7FFB60A4935B}" type="pres">
      <dgm:prSet presAssocID="{2947767E-C0C2-4C8A-AECE-9075C5BC909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Badge Tick1"/>
        </a:ext>
      </dgm:extLst>
    </dgm:pt>
    <dgm:pt modelId="{E89A82B2-8F9E-4D47-B0AD-79FD2CE46B2A}" type="pres">
      <dgm:prSet presAssocID="{2947767E-C0C2-4C8A-AECE-9075C5BC909F}" presName="txShp" presStyleLbl="node1" presStyleIdx="0" presStyleCnt="3">
        <dgm:presLayoutVars>
          <dgm:bulletEnabled val="1"/>
        </dgm:presLayoutVars>
      </dgm:prSet>
      <dgm:spPr/>
      <dgm:t>
        <a:bodyPr/>
        <a:lstStyle/>
        <a:p>
          <a:endParaRPr lang="en-US"/>
        </a:p>
      </dgm:t>
    </dgm:pt>
    <dgm:pt modelId="{B0374D5A-29FC-4FA9-9CD3-30D74CA12F6F}" type="pres">
      <dgm:prSet presAssocID="{A5AD59DE-52C6-4D11-BAD6-3D9563A2ADDB}" presName="spacing" presStyleCnt="0"/>
      <dgm:spPr/>
    </dgm:pt>
    <dgm:pt modelId="{AE1E8837-1583-455E-9ACC-05FAFD1B02B2}" type="pres">
      <dgm:prSet presAssocID="{1C1ECB81-742D-4D2F-BA47-A38051E55D82}" presName="composite" presStyleCnt="0"/>
      <dgm:spPr/>
    </dgm:pt>
    <dgm:pt modelId="{DF498773-72CD-4AE6-B9A9-0339391B5718}" type="pres">
      <dgm:prSet presAssocID="{1C1ECB81-742D-4D2F-BA47-A38051E55D82}"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Badge Tick1"/>
        </a:ext>
      </dgm:extLst>
    </dgm:pt>
    <dgm:pt modelId="{26FC7811-67FF-44F2-9720-2D780F7AF044}" type="pres">
      <dgm:prSet presAssocID="{1C1ECB81-742D-4D2F-BA47-A38051E55D82}" presName="txShp" presStyleLbl="node1" presStyleIdx="1" presStyleCnt="3" custScaleX="99809">
        <dgm:presLayoutVars>
          <dgm:bulletEnabled val="1"/>
        </dgm:presLayoutVars>
      </dgm:prSet>
      <dgm:spPr/>
      <dgm:t>
        <a:bodyPr/>
        <a:lstStyle/>
        <a:p>
          <a:endParaRPr lang="en-US"/>
        </a:p>
      </dgm:t>
    </dgm:pt>
    <dgm:pt modelId="{26CF7113-E239-4C03-A371-46D58AB2A24A}" type="pres">
      <dgm:prSet presAssocID="{5E33C939-D7A1-409A-A328-8F0A82D7534E}" presName="spacing" presStyleCnt="0"/>
      <dgm:spPr/>
    </dgm:pt>
    <dgm:pt modelId="{47A6DFB0-46AD-43E9-A91B-ECE3F420E7AE}" type="pres">
      <dgm:prSet presAssocID="{DBE0A94E-59CF-4343-A1D7-7EA7DCEA0894}" presName="composite" presStyleCnt="0"/>
      <dgm:spPr/>
    </dgm:pt>
    <dgm:pt modelId="{D4309F4E-6D8F-4B49-B8F8-F2D16E659C86}" type="pres">
      <dgm:prSet presAssocID="{DBE0A94E-59CF-4343-A1D7-7EA7DCEA0894}"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Badge Tick1"/>
        </a:ext>
      </dgm:extLst>
    </dgm:pt>
    <dgm:pt modelId="{54B99CD4-08A6-44FF-8872-A3BAFEBB02C0}" type="pres">
      <dgm:prSet presAssocID="{DBE0A94E-59CF-4343-A1D7-7EA7DCEA0894}" presName="txShp" presStyleLbl="node1" presStyleIdx="2" presStyleCnt="3">
        <dgm:presLayoutVars>
          <dgm:bulletEnabled val="1"/>
        </dgm:presLayoutVars>
      </dgm:prSet>
      <dgm:spPr/>
      <dgm:t>
        <a:bodyPr/>
        <a:lstStyle/>
        <a:p>
          <a:endParaRPr lang="en-US"/>
        </a:p>
      </dgm:t>
    </dgm:pt>
  </dgm:ptLst>
  <dgm:cxnLst>
    <dgm:cxn modelId="{E1A08C03-ACB6-4C4D-8A16-FE11C3FB3D2F}" srcId="{B6043CC3-3D72-485A-9D3A-9399CAA2B072}" destId="{DBE0A94E-59CF-4343-A1D7-7EA7DCEA0894}" srcOrd="2" destOrd="0" parTransId="{89BE78EE-E0E4-452A-B3E4-1D66331F5F4A}" sibTransId="{3C652FBC-DA45-4821-AE76-AC4559791279}"/>
    <dgm:cxn modelId="{FAC1C0BD-00A8-4AFD-81C8-A3133EFDEAD4}" type="presOf" srcId="{DBE0A94E-59CF-4343-A1D7-7EA7DCEA0894}" destId="{54B99CD4-08A6-44FF-8872-A3BAFEBB02C0}" srcOrd="0" destOrd="0" presId="urn:microsoft.com/office/officeart/2005/8/layout/vList3"/>
    <dgm:cxn modelId="{7B4625F4-1D77-4DB2-AFAF-47E0DEF3469C}" srcId="{B6043CC3-3D72-485A-9D3A-9399CAA2B072}" destId="{2947767E-C0C2-4C8A-AECE-9075C5BC909F}" srcOrd="0" destOrd="0" parTransId="{90CBA119-D497-4457-8E41-8B0191C2D85C}" sibTransId="{A5AD59DE-52C6-4D11-BAD6-3D9563A2ADDB}"/>
    <dgm:cxn modelId="{39D7638C-E52B-4D33-BC8F-EC7D25DBC6E7}" type="presOf" srcId="{1C1ECB81-742D-4D2F-BA47-A38051E55D82}" destId="{26FC7811-67FF-44F2-9720-2D780F7AF044}" srcOrd="0" destOrd="0" presId="urn:microsoft.com/office/officeart/2005/8/layout/vList3"/>
    <dgm:cxn modelId="{DFE9616A-9262-452E-A291-F3135E403194}" srcId="{B6043CC3-3D72-485A-9D3A-9399CAA2B072}" destId="{1C1ECB81-742D-4D2F-BA47-A38051E55D82}" srcOrd="1" destOrd="0" parTransId="{31DC5847-47CB-42D7-8219-9E466C727CDC}" sibTransId="{5E33C939-D7A1-409A-A328-8F0A82D7534E}"/>
    <dgm:cxn modelId="{17CB9084-F71B-4827-8EA2-C960195EA29A}" type="presOf" srcId="{2947767E-C0C2-4C8A-AECE-9075C5BC909F}" destId="{E89A82B2-8F9E-4D47-B0AD-79FD2CE46B2A}" srcOrd="0" destOrd="0" presId="urn:microsoft.com/office/officeart/2005/8/layout/vList3"/>
    <dgm:cxn modelId="{C87FA1E9-2B09-4FA4-B72E-AF8B6A79A464}" type="presOf" srcId="{B6043CC3-3D72-485A-9D3A-9399CAA2B072}" destId="{2A9DFE04-7162-4378-A751-15F55F6CB33F}" srcOrd="0" destOrd="0" presId="urn:microsoft.com/office/officeart/2005/8/layout/vList3"/>
    <dgm:cxn modelId="{64E45A3E-6360-4F21-BA30-018319AA1DC0}" type="presParOf" srcId="{2A9DFE04-7162-4378-A751-15F55F6CB33F}" destId="{C64CB303-1CD3-45DC-AB5B-B361B3BCD75A}" srcOrd="0" destOrd="0" presId="urn:microsoft.com/office/officeart/2005/8/layout/vList3"/>
    <dgm:cxn modelId="{498778B7-762E-441C-9FB3-F33E861B87F7}" type="presParOf" srcId="{C64CB303-1CD3-45DC-AB5B-B361B3BCD75A}" destId="{5634E7D6-4536-4B3E-8A31-7FFB60A4935B}" srcOrd="0" destOrd="0" presId="urn:microsoft.com/office/officeart/2005/8/layout/vList3"/>
    <dgm:cxn modelId="{74487EA6-51BC-4ADC-B4F0-38BA05FBBAD8}" type="presParOf" srcId="{C64CB303-1CD3-45DC-AB5B-B361B3BCD75A}" destId="{E89A82B2-8F9E-4D47-B0AD-79FD2CE46B2A}" srcOrd="1" destOrd="0" presId="urn:microsoft.com/office/officeart/2005/8/layout/vList3"/>
    <dgm:cxn modelId="{BE2782C6-C2C6-4840-8F1B-DF11FA33875C}" type="presParOf" srcId="{2A9DFE04-7162-4378-A751-15F55F6CB33F}" destId="{B0374D5A-29FC-4FA9-9CD3-30D74CA12F6F}" srcOrd="1" destOrd="0" presId="urn:microsoft.com/office/officeart/2005/8/layout/vList3"/>
    <dgm:cxn modelId="{77FDBE4B-3C61-4076-B766-5B94925BCAAB}" type="presParOf" srcId="{2A9DFE04-7162-4378-A751-15F55F6CB33F}" destId="{AE1E8837-1583-455E-9ACC-05FAFD1B02B2}" srcOrd="2" destOrd="0" presId="urn:microsoft.com/office/officeart/2005/8/layout/vList3"/>
    <dgm:cxn modelId="{97BFF863-7D47-45EC-B2F4-DFC6FDAC51C6}" type="presParOf" srcId="{AE1E8837-1583-455E-9ACC-05FAFD1B02B2}" destId="{DF498773-72CD-4AE6-B9A9-0339391B5718}" srcOrd="0" destOrd="0" presId="urn:microsoft.com/office/officeart/2005/8/layout/vList3"/>
    <dgm:cxn modelId="{1BCB91EA-C632-44F1-9144-CCBB01CC4820}" type="presParOf" srcId="{AE1E8837-1583-455E-9ACC-05FAFD1B02B2}" destId="{26FC7811-67FF-44F2-9720-2D780F7AF044}" srcOrd="1" destOrd="0" presId="urn:microsoft.com/office/officeart/2005/8/layout/vList3"/>
    <dgm:cxn modelId="{38103DA2-AED2-41DA-9FFC-46F6F64D196A}" type="presParOf" srcId="{2A9DFE04-7162-4378-A751-15F55F6CB33F}" destId="{26CF7113-E239-4C03-A371-46D58AB2A24A}" srcOrd="3" destOrd="0" presId="urn:microsoft.com/office/officeart/2005/8/layout/vList3"/>
    <dgm:cxn modelId="{E5ED8970-4C79-4A01-BED7-D562013EBF4C}" type="presParOf" srcId="{2A9DFE04-7162-4378-A751-15F55F6CB33F}" destId="{47A6DFB0-46AD-43E9-A91B-ECE3F420E7AE}" srcOrd="4" destOrd="0" presId="urn:microsoft.com/office/officeart/2005/8/layout/vList3"/>
    <dgm:cxn modelId="{E21934B8-727A-456E-BA2D-D146C615EACB}" type="presParOf" srcId="{47A6DFB0-46AD-43E9-A91B-ECE3F420E7AE}" destId="{D4309F4E-6D8F-4B49-B8F8-F2D16E659C86}" srcOrd="0" destOrd="0" presId="urn:microsoft.com/office/officeart/2005/8/layout/vList3"/>
    <dgm:cxn modelId="{FE192F9D-4F3E-4C35-8C27-3C375685DD32}" type="presParOf" srcId="{47A6DFB0-46AD-43E9-A91B-ECE3F420E7AE}" destId="{54B99CD4-08A6-44FF-8872-A3BAFEBB02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A82B2-8F9E-4D47-B0AD-79FD2CE46B2A}">
      <dsp:nvSpPr>
        <dsp:cNvPr id="0" name=""/>
        <dsp:cNvSpPr/>
      </dsp:nvSpPr>
      <dsp:spPr>
        <a:xfrm rot="10800000">
          <a:off x="4476417" y="3879"/>
          <a:ext cx="15455265" cy="233419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17" tIns="247650" rIns="462280" bIns="247650" numCol="1" spcCol="1270" anchor="ctr" anchorCtr="0">
          <a:noAutofit/>
        </a:bodyPr>
        <a:lstStyle/>
        <a:p>
          <a:pPr lvl="0" algn="ctr" defTabSz="2889250">
            <a:lnSpc>
              <a:spcPct val="90000"/>
            </a:lnSpc>
            <a:spcBef>
              <a:spcPct val="0"/>
            </a:spcBef>
            <a:spcAft>
              <a:spcPct val="35000"/>
            </a:spcAft>
          </a:pPr>
          <a:r>
            <a:rPr lang="en-US" sz="6500" kern="1200" dirty="0" err="1"/>
            <a:t>Hệ</a:t>
          </a:r>
          <a:r>
            <a:rPr lang="en-US" sz="6500" kern="1200" dirty="0"/>
            <a:t> </a:t>
          </a:r>
          <a:r>
            <a:rPr lang="en-US" sz="6500" kern="1200" dirty="0" err="1"/>
            <a:t>phương</a:t>
          </a:r>
          <a:r>
            <a:rPr lang="en-US" sz="6500" kern="1200" dirty="0"/>
            <a:t> </a:t>
          </a:r>
          <a:r>
            <a:rPr lang="en-US" sz="6500" kern="1200" dirty="0" err="1"/>
            <a:t>trình</a:t>
          </a:r>
          <a:r>
            <a:rPr lang="en-US" sz="6500" kern="1200" dirty="0"/>
            <a:t> </a:t>
          </a:r>
          <a:r>
            <a:rPr lang="en-US" sz="6500" kern="1200" dirty="0" err="1"/>
            <a:t>dạng</a:t>
          </a:r>
          <a:r>
            <a:rPr lang="en-US" sz="6500" kern="1200" dirty="0"/>
            <a:t> </a:t>
          </a:r>
          <a:r>
            <a:rPr lang="en-US" sz="6500" kern="1200" dirty="0" err="1"/>
            <a:t>tổng</a:t>
          </a:r>
          <a:r>
            <a:rPr lang="en-US" sz="6500" kern="1200" dirty="0"/>
            <a:t> </a:t>
          </a:r>
          <a:r>
            <a:rPr lang="en-US" sz="6500" kern="1200" dirty="0" err="1"/>
            <a:t>quát</a:t>
          </a:r>
          <a:endParaRPr lang="en-US" sz="6500" kern="1200" dirty="0"/>
        </a:p>
      </dsp:txBody>
      <dsp:txXfrm rot="10800000">
        <a:off x="5059967" y="3879"/>
        <a:ext cx="14871715" cy="2334199"/>
      </dsp:txXfrm>
    </dsp:sp>
    <dsp:sp modelId="{5634E7D6-4536-4B3E-8A31-7FFB60A4935B}">
      <dsp:nvSpPr>
        <dsp:cNvPr id="0" name=""/>
        <dsp:cNvSpPr/>
      </dsp:nvSpPr>
      <dsp:spPr>
        <a:xfrm>
          <a:off x="3309317" y="3879"/>
          <a:ext cx="2334199" cy="233419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C7811-67FF-44F2-9720-2D780F7AF044}">
      <dsp:nvSpPr>
        <dsp:cNvPr id="0" name=""/>
        <dsp:cNvSpPr/>
      </dsp:nvSpPr>
      <dsp:spPr>
        <a:xfrm rot="10800000">
          <a:off x="4498557" y="2956166"/>
          <a:ext cx="15425745" cy="2334199"/>
        </a:xfrm>
        <a:prstGeom prst="homePlate">
          <a:avLst/>
        </a:prstGeom>
        <a:solidFill>
          <a:schemeClr val="accent3">
            <a:hueOff val="8797671"/>
            <a:satOff val="-20044"/>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17" tIns="247650" rIns="462280" bIns="247650" numCol="1" spcCol="1270" anchor="ctr" anchorCtr="0">
          <a:noAutofit/>
        </a:bodyPr>
        <a:lstStyle/>
        <a:p>
          <a:pPr lvl="0" algn="ctr" defTabSz="2889250">
            <a:lnSpc>
              <a:spcPct val="90000"/>
            </a:lnSpc>
            <a:spcBef>
              <a:spcPct val="0"/>
            </a:spcBef>
            <a:spcAft>
              <a:spcPct val="35000"/>
            </a:spcAft>
          </a:pPr>
          <a:r>
            <a:rPr lang="en-US" sz="6500" kern="1200" dirty="0" err="1"/>
            <a:t>Hệ</a:t>
          </a:r>
          <a:r>
            <a:rPr lang="en-US" sz="6500" kern="1200" dirty="0"/>
            <a:t> </a:t>
          </a:r>
          <a:r>
            <a:rPr lang="en-US" sz="6500" kern="1200" dirty="0" err="1"/>
            <a:t>phương</a:t>
          </a:r>
          <a:r>
            <a:rPr lang="en-US" sz="6500" kern="1200" dirty="0"/>
            <a:t> </a:t>
          </a:r>
          <a:r>
            <a:rPr lang="en-US" sz="6500" kern="1200" dirty="0" err="1"/>
            <a:t>trình</a:t>
          </a:r>
          <a:r>
            <a:rPr lang="en-US" sz="6500" kern="1200" dirty="0"/>
            <a:t> </a:t>
          </a:r>
          <a:r>
            <a:rPr lang="en-US" sz="6500" kern="1200" dirty="0" err="1"/>
            <a:t>dạng</a:t>
          </a:r>
          <a:r>
            <a:rPr lang="en-US" sz="6500" kern="1200" dirty="0"/>
            <a:t> tam </a:t>
          </a:r>
          <a:r>
            <a:rPr lang="en-US" sz="6500" kern="1200" dirty="0" err="1"/>
            <a:t>giác</a:t>
          </a:r>
          <a:endParaRPr lang="en-US" sz="6500" kern="1200" dirty="0"/>
        </a:p>
      </dsp:txBody>
      <dsp:txXfrm rot="10800000">
        <a:off x="5082107" y="2956166"/>
        <a:ext cx="14842195" cy="2334199"/>
      </dsp:txXfrm>
    </dsp:sp>
    <dsp:sp modelId="{DF498773-72CD-4AE6-B9A9-0339391B5718}">
      <dsp:nvSpPr>
        <dsp:cNvPr id="0" name=""/>
        <dsp:cNvSpPr/>
      </dsp:nvSpPr>
      <dsp:spPr>
        <a:xfrm>
          <a:off x="3316697" y="2956166"/>
          <a:ext cx="2334199" cy="233419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9CD4-08A6-44FF-8872-A3BAFEBB02C0}">
      <dsp:nvSpPr>
        <dsp:cNvPr id="0" name=""/>
        <dsp:cNvSpPr/>
      </dsp:nvSpPr>
      <dsp:spPr>
        <a:xfrm rot="10800000">
          <a:off x="4476417" y="5908453"/>
          <a:ext cx="15455265" cy="2334199"/>
        </a:xfrm>
        <a:prstGeom prst="homePlate">
          <a:avLst/>
        </a:prstGeom>
        <a:solidFill>
          <a:schemeClr val="accent3">
            <a:hueOff val="17595342"/>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17" tIns="247650" rIns="462280" bIns="247650" numCol="1" spcCol="1270" anchor="ctr" anchorCtr="0">
          <a:noAutofit/>
        </a:bodyPr>
        <a:lstStyle/>
        <a:p>
          <a:pPr lvl="0" algn="ctr" defTabSz="2889250">
            <a:lnSpc>
              <a:spcPct val="90000"/>
            </a:lnSpc>
            <a:spcBef>
              <a:spcPct val="0"/>
            </a:spcBef>
            <a:spcAft>
              <a:spcPct val="35000"/>
            </a:spcAft>
          </a:pPr>
          <a:r>
            <a:rPr lang="en-US" sz="6500" kern="1200" dirty="0" err="1"/>
            <a:t>Luyện</a:t>
          </a:r>
          <a:r>
            <a:rPr lang="en-US" sz="6500" kern="1200" dirty="0"/>
            <a:t> </a:t>
          </a:r>
          <a:r>
            <a:rPr lang="en-US" sz="6500" kern="1200" dirty="0" err="1"/>
            <a:t>tập</a:t>
          </a:r>
          <a:endParaRPr lang="en-US" sz="6500" kern="1200" dirty="0"/>
        </a:p>
      </dsp:txBody>
      <dsp:txXfrm rot="10800000">
        <a:off x="5059967" y="5908453"/>
        <a:ext cx="14871715" cy="2334199"/>
      </dsp:txXfrm>
    </dsp:sp>
    <dsp:sp modelId="{D4309F4E-6D8F-4B49-B8F8-F2D16E659C86}">
      <dsp:nvSpPr>
        <dsp:cNvPr id="0" name=""/>
        <dsp:cNvSpPr/>
      </dsp:nvSpPr>
      <dsp:spPr>
        <a:xfrm>
          <a:off x="3309317" y="5908453"/>
          <a:ext cx="2334199" cy="233419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73459-3C5F-4D56-B75D-37FA3432D55A}" type="datetimeFigureOut">
              <a:rPr lang="vi-VN" smtClean="0"/>
              <a:t>01/09/2021</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7ADD8-99C5-4EAF-AF9F-B60B83F5871E}" type="slidenum">
              <a:rPr lang="vi-VN" smtClean="0"/>
              <a:t>‹#›</a:t>
            </a:fld>
            <a:endParaRPr lang="vi-VN"/>
          </a:p>
        </p:txBody>
      </p:sp>
    </p:spTree>
    <p:extLst>
      <p:ext uri="{BB962C8B-B14F-4D97-AF65-F5344CB8AC3E}">
        <p14:creationId xmlns:p14="http://schemas.microsoft.com/office/powerpoint/2010/main" val="60020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Hiệu</a:t>
            </a:r>
            <a:r>
              <a:rPr lang="en-US" dirty="0"/>
              <a:t> </a:t>
            </a:r>
            <a:r>
              <a:rPr lang="en-US" dirty="0" err="1"/>
              <a:t>ứng</a:t>
            </a:r>
            <a:r>
              <a:rPr lang="en-US" dirty="0"/>
              <a:t> </a:t>
            </a:r>
            <a:r>
              <a:rPr lang="en-US" dirty="0" err="1"/>
              <a:t>ch</a:t>
            </a:r>
            <a:r>
              <a:rPr lang="vi-VN" dirty="0"/>
              <a:t>ư</a:t>
            </a:r>
            <a:r>
              <a:rPr lang="en-US" dirty="0"/>
              <a:t>a </a:t>
            </a:r>
            <a:r>
              <a:rPr lang="en-US" dirty="0" err="1"/>
              <a:t>đồng</a:t>
            </a:r>
            <a:r>
              <a:rPr lang="en-US" dirty="0"/>
              <a:t> </a:t>
            </a:r>
            <a:r>
              <a:rPr lang="en-US" dirty="0" err="1"/>
              <a:t>nhất</a:t>
            </a:r>
            <a:r>
              <a:rPr lang="en-US" dirty="0"/>
              <a:t> </a:t>
            </a:r>
            <a:r>
              <a:rPr lang="en-US" dirty="0" err="1"/>
              <a:t>và</a:t>
            </a:r>
            <a:r>
              <a:rPr lang="en-US" dirty="0"/>
              <a:t> </a:t>
            </a:r>
            <a:r>
              <a:rPr lang="en-US" dirty="0" err="1"/>
              <a:t>hợp</a:t>
            </a:r>
            <a:r>
              <a:rPr lang="en-US" dirty="0"/>
              <a:t> </a:t>
            </a:r>
            <a:r>
              <a:rPr lang="en-US" dirty="0" err="1"/>
              <a:t>lí</a:t>
            </a:r>
            <a:r>
              <a:rPr lang="en-US" dirty="0"/>
              <a:t>. </a:t>
            </a:r>
            <a:r>
              <a:rPr lang="en-US" dirty="0" err="1"/>
              <a:t>Nên</a:t>
            </a:r>
            <a:r>
              <a:rPr lang="en-US" dirty="0"/>
              <a:t> </a:t>
            </a:r>
            <a:r>
              <a:rPr lang="en-US" dirty="0" err="1"/>
              <a:t>để</a:t>
            </a:r>
            <a:r>
              <a:rPr lang="en-US" dirty="0"/>
              <a:t> </a:t>
            </a:r>
            <a:r>
              <a:rPr lang="en-US" dirty="0" err="1"/>
              <a:t>khung</a:t>
            </a:r>
            <a:r>
              <a:rPr lang="en-US" dirty="0"/>
              <a:t> </a:t>
            </a:r>
            <a:r>
              <a:rPr lang="en-US" dirty="0" err="1"/>
              <a:t>xuất</a:t>
            </a:r>
            <a:r>
              <a:rPr lang="en-US" dirty="0"/>
              <a:t> </a:t>
            </a:r>
            <a:r>
              <a:rPr lang="en-US" dirty="0" err="1"/>
              <a:t>hiện</a:t>
            </a:r>
            <a:r>
              <a:rPr lang="en-US" dirty="0"/>
              <a:t> tr</a:t>
            </a:r>
            <a:r>
              <a:rPr lang="vi-VN" dirty="0"/>
              <a:t>ư</a:t>
            </a:r>
            <a:r>
              <a:rPr lang="en-US" dirty="0" err="1"/>
              <a:t>ớc</a:t>
            </a:r>
            <a:r>
              <a:rPr lang="en-US" dirty="0"/>
              <a:t>.</a:t>
            </a:r>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281033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43183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64416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323497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396464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243830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56687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358480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268861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58964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30619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135517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a:lstStyle>
            <a:lvl1pPr marL="0" indent="0" algn="ctr">
              <a:buNone/>
              <a:defRPr>
                <a:solidFill>
                  <a:schemeClr val="tx1">
                    <a:tint val="75000"/>
                  </a:schemeClr>
                </a:solidFill>
              </a:defRPr>
            </a:lvl1pPr>
            <a:lvl2pPr marL="1088530" indent="0" algn="ctr">
              <a:buNone/>
              <a:defRPr>
                <a:solidFill>
                  <a:schemeClr val="tx1">
                    <a:tint val="75000"/>
                  </a:schemeClr>
                </a:solidFill>
              </a:defRPr>
            </a:lvl2pPr>
            <a:lvl3pPr marL="2177060" indent="0" algn="ctr">
              <a:buNone/>
              <a:defRPr>
                <a:solidFill>
                  <a:schemeClr val="tx1">
                    <a:tint val="75000"/>
                  </a:schemeClr>
                </a:solidFill>
              </a:defRPr>
            </a:lvl3pPr>
            <a:lvl4pPr marL="3265590" indent="0" algn="ctr">
              <a:buNone/>
              <a:defRPr>
                <a:solidFill>
                  <a:schemeClr val="tx1">
                    <a:tint val="75000"/>
                  </a:schemeClr>
                </a:solidFill>
              </a:defRPr>
            </a:lvl4pPr>
            <a:lvl5pPr marL="4354121" indent="0" algn="ctr">
              <a:buNone/>
              <a:defRPr>
                <a:solidFill>
                  <a:schemeClr val="tx1">
                    <a:tint val="75000"/>
                  </a:schemeClr>
                </a:solidFill>
              </a:defRPr>
            </a:lvl5pPr>
            <a:lvl6pPr marL="5442651" indent="0" algn="ctr">
              <a:buNone/>
              <a:defRPr>
                <a:solidFill>
                  <a:schemeClr val="tx1">
                    <a:tint val="75000"/>
                  </a:schemeClr>
                </a:solidFill>
              </a:defRPr>
            </a:lvl6pPr>
            <a:lvl7pPr marL="6531181" indent="0" algn="ctr">
              <a:buNone/>
              <a:defRPr>
                <a:solidFill>
                  <a:schemeClr val="tx1">
                    <a:tint val="75000"/>
                  </a:schemeClr>
                </a:solidFill>
              </a:defRPr>
            </a:lvl7pPr>
            <a:lvl8pPr marL="7619710" indent="0" algn="ctr">
              <a:buNone/>
              <a:defRPr>
                <a:solidFill>
                  <a:schemeClr val="tx1">
                    <a:tint val="75000"/>
                  </a:schemeClr>
                </a:solidFill>
              </a:defRPr>
            </a:lvl8pPr>
            <a:lvl9pPr marL="87082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7"/>
            <a:ext cx="1605280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66811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1"/>
            <a:ext cx="20726400" cy="2724150"/>
          </a:xfrm>
          <a:prstGeom prst="rect">
            <a:avLst/>
          </a:prstGeom>
        </p:spPr>
        <p:txBody>
          <a:bodyPr anchor="t"/>
          <a:lstStyle>
            <a:lvl1pPr algn="l">
              <a:defRPr sz="9499" b="1" cap="all"/>
            </a:lvl1pPr>
          </a:lstStyle>
          <a:p>
            <a:r>
              <a:rPr lang="en-US"/>
              <a:t>Click to edit Master title style</a:t>
            </a:r>
          </a:p>
        </p:txBody>
      </p:sp>
      <p:sp>
        <p:nvSpPr>
          <p:cNvPr id="3" name="Text Placeholder 2"/>
          <p:cNvSpPr>
            <a:spLocks noGrp="1"/>
          </p:cNvSpPr>
          <p:nvPr>
            <p:ph type="body" idx="1"/>
          </p:nvPr>
        </p:nvSpPr>
        <p:spPr>
          <a:xfrm>
            <a:off x="1926169" y="5813427"/>
            <a:ext cx="20726400" cy="3000374"/>
          </a:xfrm>
          <a:prstGeom prst="rect">
            <a:avLst/>
          </a:prstGeom>
        </p:spPr>
        <p:txBody>
          <a:bodyPr anchor="b"/>
          <a:lstStyle>
            <a:lvl1pPr marL="0" indent="0">
              <a:buNone/>
              <a:defRPr sz="4800">
                <a:solidFill>
                  <a:schemeClr val="tx1">
                    <a:tint val="75000"/>
                  </a:schemeClr>
                </a:solidFill>
              </a:defRPr>
            </a:lvl1pPr>
            <a:lvl2pPr marL="1088530" indent="0">
              <a:buNone/>
              <a:defRPr sz="4300">
                <a:solidFill>
                  <a:schemeClr val="tx1">
                    <a:tint val="75000"/>
                  </a:schemeClr>
                </a:solidFill>
              </a:defRPr>
            </a:lvl2pPr>
            <a:lvl3pPr marL="2177060" indent="0">
              <a:buNone/>
              <a:defRPr sz="3800">
                <a:solidFill>
                  <a:schemeClr val="tx1">
                    <a:tint val="75000"/>
                  </a:schemeClr>
                </a:solidFill>
              </a:defRPr>
            </a:lvl3pPr>
            <a:lvl4pPr marL="3265590" indent="0">
              <a:buNone/>
              <a:defRPr sz="3300">
                <a:solidFill>
                  <a:schemeClr val="tx1">
                    <a:tint val="75000"/>
                  </a:schemeClr>
                </a:solidFill>
              </a:defRPr>
            </a:lvl4pPr>
            <a:lvl5pPr marL="4354121" indent="0">
              <a:buNone/>
              <a:defRPr sz="3300">
                <a:solidFill>
                  <a:schemeClr val="tx1">
                    <a:tint val="75000"/>
                  </a:schemeClr>
                </a:solidFill>
              </a:defRPr>
            </a:lvl5pPr>
            <a:lvl6pPr marL="5442651" indent="0">
              <a:buNone/>
              <a:defRPr sz="3300">
                <a:solidFill>
                  <a:schemeClr val="tx1">
                    <a:tint val="75000"/>
                  </a:schemeClr>
                </a:solidFill>
              </a:defRPr>
            </a:lvl6pPr>
            <a:lvl7pPr marL="6531181" indent="0">
              <a:buNone/>
              <a:defRPr sz="3300">
                <a:solidFill>
                  <a:schemeClr val="tx1">
                    <a:tint val="75000"/>
                  </a:schemeClr>
                </a:solidFill>
              </a:defRPr>
            </a:lvl7pPr>
            <a:lvl8pPr marL="7619710" indent="0">
              <a:buNone/>
              <a:defRPr sz="3300">
                <a:solidFill>
                  <a:schemeClr val="tx1">
                    <a:tint val="75000"/>
                  </a:schemeClr>
                </a:solidFill>
              </a:defRPr>
            </a:lvl8pPr>
            <a:lvl9pPr marL="8708240"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8" name="Footer Placeholder 7"/>
          <p:cNvSpPr>
            <a:spLocks noGrp="1"/>
          </p:cNvSpPr>
          <p:nvPr>
            <p:ph type="ftr" sz="quarter" idx="11"/>
          </p:nvPr>
        </p:nvSpPr>
        <p:spPr>
          <a:xfrm>
            <a:off x="8331200" y="12712701"/>
            <a:ext cx="7721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4" name="Footer Placeholder 3"/>
          <p:cNvSpPr>
            <a:spLocks noGrp="1"/>
          </p:cNvSpPr>
          <p:nvPr>
            <p:ph type="ftr" sz="quarter" idx="11"/>
          </p:nvPr>
        </p:nvSpPr>
        <p:spPr>
          <a:xfrm>
            <a:off x="8331200" y="12712701"/>
            <a:ext cx="7721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2" y="2870201"/>
            <a:ext cx="8022168" cy="9382126"/>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a:prstGeom prst="rect">
            <a:avLst/>
          </a:prstGeom>
        </p:spPr>
        <p:txBody>
          <a:bodyPr/>
          <a:lstStyle>
            <a:lvl1pPr marL="0" indent="0">
              <a:buNone/>
              <a:defRPr sz="7599"/>
            </a:lvl1pPr>
            <a:lvl2pPr marL="1088530" indent="0">
              <a:buNone/>
              <a:defRPr sz="6699"/>
            </a:lvl2pPr>
            <a:lvl3pPr marL="2177060" indent="0">
              <a:buNone/>
              <a:defRPr sz="5699"/>
            </a:lvl3pPr>
            <a:lvl4pPr marL="3265590" indent="0">
              <a:buNone/>
              <a:defRPr sz="4800"/>
            </a:lvl4pPr>
            <a:lvl5pPr marL="4354121" indent="0">
              <a:buNone/>
              <a:defRPr sz="4800"/>
            </a:lvl5pPr>
            <a:lvl6pPr marL="5442651" indent="0">
              <a:buNone/>
              <a:defRPr sz="4800"/>
            </a:lvl6pPr>
            <a:lvl7pPr marL="6531181" indent="0">
              <a:buNone/>
              <a:defRPr sz="4800"/>
            </a:lvl7pPr>
            <a:lvl8pPr marL="7619710" indent="0">
              <a:buNone/>
              <a:defRPr sz="4800"/>
            </a:lvl8pPr>
            <a:lvl9pPr marL="8708240" indent="0">
              <a:buNone/>
              <a:defRPr sz="4800"/>
            </a:lvl9pPr>
          </a:lstStyle>
          <a:p>
            <a:endParaRPr lang="en-US"/>
          </a:p>
        </p:txBody>
      </p:sp>
      <p:sp>
        <p:nvSpPr>
          <p:cNvPr id="4" name="Text Placeholder 3"/>
          <p:cNvSpPr>
            <a:spLocks noGrp="1"/>
          </p:cNvSpPr>
          <p:nvPr>
            <p:ph type="body" sz="half" idx="2"/>
          </p:nvPr>
        </p:nvSpPr>
        <p:spPr>
          <a:xfrm>
            <a:off x="4779435" y="10734676"/>
            <a:ext cx="14630400" cy="1609724"/>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duotone>
              <a:prstClr val="black"/>
              <a:srgbClr val="3333FF">
                <a:tint val="45000"/>
                <a:satMod val="400000"/>
              </a:srgbClr>
            </a:duotone>
            <a:extLst>
              <a:ext uri="{28A0092B-C50C-407E-A947-70E740481C1C}">
                <a14:useLocalDpi xmlns:a14="http://schemas.microsoft.com/office/drawing/2010/main" val="0"/>
              </a:ext>
            </a:extLst>
          </a:blip>
          <a:srcRect/>
          <a:stretch>
            <a:fillRect/>
          </a:stretch>
        </p:blipFill>
        <p:spPr bwMode="auto">
          <a:xfrm>
            <a:off x="2136" y="3523"/>
            <a:ext cx="24383873" cy="142891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9" name="TextBox 8"/>
          <p:cNvSpPr txBox="1"/>
          <p:nvPr userDrawn="1"/>
        </p:nvSpPr>
        <p:spPr>
          <a:xfrm>
            <a:off x="3470903" y="455251"/>
            <a:ext cx="1561123" cy="646331"/>
          </a:xfrm>
          <a:prstGeom prst="rect">
            <a:avLst/>
          </a:prstGeom>
          <a:noFill/>
        </p:spPr>
        <p:txBody>
          <a:bodyPr wrap="none" rtlCol="0">
            <a:spAutoFit/>
          </a:bodyPr>
          <a:lstStyle/>
          <a:p>
            <a:pPr algn="ctr"/>
            <a:r>
              <a:rPr lang="en-US" sz="3600" b="0" baseline="0" dirty="0">
                <a:solidFill>
                  <a:schemeClr val="bg1"/>
                </a:solidFill>
                <a:latin typeface="Chu Van An" panose="02020603050405020304" pitchFamily="18" charset="0"/>
                <a:ea typeface="AvantGarde-Demi" pitchFamily="18" charset="0"/>
                <a:cs typeface="Chu Van An" panose="02020603050405020304" pitchFamily="18" charset="0"/>
              </a:rPr>
              <a:t>TOÁN</a:t>
            </a:r>
            <a:endParaRPr lang="en-US" sz="3600" b="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0" name="TextBox 9"/>
          <p:cNvSpPr txBox="1"/>
          <p:nvPr userDrawn="1"/>
        </p:nvSpPr>
        <p:spPr>
          <a:xfrm>
            <a:off x="1879977" y="185947"/>
            <a:ext cx="1383712" cy="1246495"/>
          </a:xfrm>
          <a:prstGeom prst="rect">
            <a:avLst/>
          </a:prstGeom>
          <a:noFill/>
        </p:spPr>
        <p:txBody>
          <a:bodyPr wrap="none" rtlCol="0">
            <a:spAutoFit/>
          </a:bodyPr>
          <a:lstStyle/>
          <a:p>
            <a:pPr algn="ctr">
              <a:lnSpc>
                <a:spcPts val="4500"/>
              </a:lnSpc>
            </a:pPr>
            <a:r>
              <a:rPr lang="en-US" sz="3200" dirty="0">
                <a:solidFill>
                  <a:schemeClr val="bg1"/>
                </a:solidFill>
                <a:latin typeface="Chu Van An" panose="02020603050405020304" pitchFamily="18" charset="0"/>
                <a:ea typeface="AvantGarde-Demi" pitchFamily="18" charset="0"/>
                <a:cs typeface="Chu Van An" panose="02020603050405020304" pitchFamily="18" charset="0"/>
              </a:rPr>
              <a:t>GIÁO</a:t>
            </a: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 </a:t>
            </a:r>
          </a:p>
          <a:p>
            <a:pPr algn="ctr">
              <a:lnSpc>
                <a:spcPts val="4500"/>
              </a:lnSpc>
            </a:pP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DỤC</a:t>
            </a:r>
            <a:endParaRPr lang="en-US" sz="320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1" name="TextBox 10"/>
          <p:cNvSpPr txBox="1"/>
          <p:nvPr userDrawn="1"/>
        </p:nvSpPr>
        <p:spPr>
          <a:xfrm>
            <a:off x="5510395" y="457201"/>
            <a:ext cx="1511755" cy="646331"/>
          </a:xfrm>
          <a:prstGeom prst="rect">
            <a:avLst/>
          </a:prstGeom>
          <a:noFill/>
        </p:spPr>
        <p:txBody>
          <a:bodyPr wrap="none" rtlCol="0">
            <a:spAutoFit/>
          </a:bodyPr>
          <a:lstStyle/>
          <a:p>
            <a:pPr algn="ctr"/>
            <a:r>
              <a:rPr lang="vi-VN" sz="3600" b="0" baseline="0" dirty="0">
                <a:solidFill>
                  <a:schemeClr val="bg1"/>
                </a:solidFill>
                <a:latin typeface="Chu Van An" panose="02020603050405020304" pitchFamily="18" charset="0"/>
                <a:ea typeface="AvantGarde-Demi" pitchFamily="18" charset="0"/>
                <a:cs typeface="Chu Van An" panose="02020603050405020304" pitchFamily="18" charset="0"/>
              </a:rPr>
              <a:t>THPT</a:t>
            </a:r>
            <a:endParaRPr lang="en-US" sz="3600" b="1"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2" name="Title 2">
            <a:extLst>
              <a:ext uri="{FF2B5EF4-FFF2-40B4-BE49-F238E27FC236}">
                <a16:creationId xmlns:a16="http://schemas.microsoft.com/office/drawing/2014/main" id="{84F4051B-2BBE-412A-BD7D-D20EFA046DC9}"/>
              </a:ext>
            </a:extLst>
          </p:cNvPr>
          <p:cNvSpPr txBox="1">
            <a:spLocks/>
          </p:cNvSpPr>
          <p:nvPr userDrawn="1"/>
        </p:nvSpPr>
        <p:spPr bwMode="black">
          <a:xfrm>
            <a:off x="7248705" y="320913"/>
            <a:ext cx="17135295" cy="976561"/>
          </a:xfrm>
          <a:prstGeom prst="rect">
            <a:avLst/>
          </a:prstGeom>
          <a:pattFill prst="pct80">
            <a:fgClr>
              <a:schemeClr val="bg1">
                <a:lumMod val="95000"/>
              </a:schemeClr>
            </a:fgClr>
            <a:bgClr>
              <a:schemeClr val="accent4">
                <a:lumMod val="40000"/>
                <a:lumOff val="60000"/>
              </a:schemeClr>
            </a:bgClr>
          </a:pattFill>
          <a:ln w="9525">
            <a:solidFill>
              <a:srgbClr val="0000CC"/>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GIÁO</a:t>
            </a:r>
            <a:r>
              <a:rPr lang="en-US" sz="4800" kern="0" baseline="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 ÁN ĐIỆN TỬ - DIỄN ĐÀN GIÁO VIÊN TOÁN</a:t>
            </a:r>
            <a:endParaRPr lang="vi-VN" sz="4800" kern="0" dirty="0">
              <a:solidFill>
                <a:srgbClr val="FF0066"/>
              </a:solidFill>
              <a:latin typeface="Chu Van An" panose="02020603050405020304" pitchFamily="18" charset="0"/>
              <a:cs typeface="Chu Van 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77060" rtl="0" eaLnBrk="1" latinLnBrk="0" hangingPunct="1">
        <a:spcBef>
          <a:spcPct val="0"/>
        </a:spcBef>
        <a:buNone/>
        <a:defRPr sz="10499" kern="1200">
          <a:solidFill>
            <a:schemeClr val="tx1"/>
          </a:solidFill>
          <a:latin typeface="+mj-lt"/>
          <a:ea typeface="+mj-ea"/>
          <a:cs typeface="+mj-cs"/>
        </a:defRPr>
      </a:lvl1pPr>
    </p:titleStyle>
    <p:bodyStyle>
      <a:lvl1pPr marL="816397" indent="-816397" algn="l" defTabSz="2177060" rtl="0" eaLnBrk="1" latinLnBrk="0" hangingPunct="1">
        <a:spcBef>
          <a:spcPct val="20000"/>
        </a:spcBef>
        <a:buFont typeface="Arial" pitchFamily="34" charset="0"/>
        <a:buChar char="•"/>
        <a:defRPr sz="7599" kern="1200">
          <a:solidFill>
            <a:schemeClr val="tx1"/>
          </a:solidFill>
          <a:latin typeface="+mn-lt"/>
          <a:ea typeface="+mn-ea"/>
          <a:cs typeface="+mn-cs"/>
        </a:defRPr>
      </a:lvl1pPr>
      <a:lvl2pPr marL="1768861" indent="-680331" algn="l" defTabSz="2177060" rtl="0" eaLnBrk="1" latinLnBrk="0" hangingPunct="1">
        <a:spcBef>
          <a:spcPct val="20000"/>
        </a:spcBef>
        <a:buFont typeface="Arial" pitchFamily="34" charset="0"/>
        <a:buChar char="–"/>
        <a:defRPr sz="6699" kern="1200">
          <a:solidFill>
            <a:schemeClr val="tx1"/>
          </a:solidFill>
          <a:latin typeface="+mn-lt"/>
          <a:ea typeface="+mn-ea"/>
          <a:cs typeface="+mn-cs"/>
        </a:defRPr>
      </a:lvl2pPr>
      <a:lvl3pPr marL="2721325" indent="-544265" algn="l" defTabSz="2177060" rtl="0" eaLnBrk="1" latinLnBrk="0" hangingPunct="1">
        <a:spcBef>
          <a:spcPct val="20000"/>
        </a:spcBef>
        <a:buFont typeface="Arial" pitchFamily="34" charset="0"/>
        <a:buChar char="•"/>
        <a:defRPr sz="5699" kern="1200">
          <a:solidFill>
            <a:schemeClr val="tx1"/>
          </a:solidFill>
          <a:latin typeface="+mn-lt"/>
          <a:ea typeface="+mn-ea"/>
          <a:cs typeface="+mn-cs"/>
        </a:defRPr>
      </a:lvl3pPr>
      <a:lvl4pPr marL="380985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38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91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44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97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50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060" rtl="0" eaLnBrk="1" latinLnBrk="0" hangingPunct="1">
        <a:defRPr sz="4300" kern="1200">
          <a:solidFill>
            <a:schemeClr val="tx1"/>
          </a:solidFill>
          <a:latin typeface="+mn-lt"/>
          <a:ea typeface="+mn-ea"/>
          <a:cs typeface="+mn-cs"/>
        </a:defRPr>
      </a:lvl1pPr>
      <a:lvl2pPr marL="1088530" algn="l" defTabSz="2177060" rtl="0" eaLnBrk="1" latinLnBrk="0" hangingPunct="1">
        <a:defRPr sz="4300" kern="1200">
          <a:solidFill>
            <a:schemeClr val="tx1"/>
          </a:solidFill>
          <a:latin typeface="+mn-lt"/>
          <a:ea typeface="+mn-ea"/>
          <a:cs typeface="+mn-cs"/>
        </a:defRPr>
      </a:lvl2pPr>
      <a:lvl3pPr marL="2177060" algn="l" defTabSz="2177060" rtl="0" eaLnBrk="1" latinLnBrk="0" hangingPunct="1">
        <a:defRPr sz="4300" kern="1200">
          <a:solidFill>
            <a:schemeClr val="tx1"/>
          </a:solidFill>
          <a:latin typeface="+mn-lt"/>
          <a:ea typeface="+mn-ea"/>
          <a:cs typeface="+mn-cs"/>
        </a:defRPr>
      </a:lvl3pPr>
      <a:lvl4pPr marL="3265590" algn="l" defTabSz="2177060" rtl="0" eaLnBrk="1" latinLnBrk="0" hangingPunct="1">
        <a:defRPr sz="4300" kern="1200">
          <a:solidFill>
            <a:schemeClr val="tx1"/>
          </a:solidFill>
          <a:latin typeface="+mn-lt"/>
          <a:ea typeface="+mn-ea"/>
          <a:cs typeface="+mn-cs"/>
        </a:defRPr>
      </a:lvl4pPr>
      <a:lvl5pPr marL="4354121" algn="l" defTabSz="2177060" rtl="0" eaLnBrk="1" latinLnBrk="0" hangingPunct="1">
        <a:defRPr sz="4300" kern="1200">
          <a:solidFill>
            <a:schemeClr val="tx1"/>
          </a:solidFill>
          <a:latin typeface="+mn-lt"/>
          <a:ea typeface="+mn-ea"/>
          <a:cs typeface="+mn-cs"/>
        </a:defRPr>
      </a:lvl5pPr>
      <a:lvl6pPr marL="5442651" algn="l" defTabSz="2177060" rtl="0" eaLnBrk="1" latinLnBrk="0" hangingPunct="1">
        <a:defRPr sz="4300" kern="1200">
          <a:solidFill>
            <a:schemeClr val="tx1"/>
          </a:solidFill>
          <a:latin typeface="+mn-lt"/>
          <a:ea typeface="+mn-ea"/>
          <a:cs typeface="+mn-cs"/>
        </a:defRPr>
      </a:lvl6pPr>
      <a:lvl7pPr marL="6531181" algn="l" defTabSz="2177060" rtl="0" eaLnBrk="1" latinLnBrk="0" hangingPunct="1">
        <a:defRPr sz="4300" kern="1200">
          <a:solidFill>
            <a:schemeClr val="tx1"/>
          </a:solidFill>
          <a:latin typeface="+mn-lt"/>
          <a:ea typeface="+mn-ea"/>
          <a:cs typeface="+mn-cs"/>
        </a:defRPr>
      </a:lvl7pPr>
      <a:lvl8pPr marL="7619710" algn="l" defTabSz="2177060" rtl="0" eaLnBrk="1" latinLnBrk="0" hangingPunct="1">
        <a:defRPr sz="4300" kern="1200">
          <a:solidFill>
            <a:schemeClr val="tx1"/>
          </a:solidFill>
          <a:latin typeface="+mn-lt"/>
          <a:ea typeface="+mn-ea"/>
          <a:cs typeface="+mn-cs"/>
        </a:defRPr>
      </a:lvl8pPr>
      <a:lvl9pPr marL="8708240" algn="l" defTabSz="21770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6.png"/><Relationship Id="rId9" Type="http://schemas.openxmlformats.org/officeDocument/2006/relationships/image" Target="../media/image410.png"/></Relationships>
</file>

<file path=ppt/slides/_rels/slide12.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20.png"/><Relationship Id="rId7" Type="http://schemas.openxmlformats.org/officeDocument/2006/relationships/image" Target="../media/image46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30.png"/><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9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27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984763" y="3738831"/>
            <a:ext cx="2034446" cy="8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8" tIns="45699" rIns="91398" bIns="45699" rtlCol="0">
            <a:spAutoFit/>
          </a:bodyPr>
          <a:lstStyle/>
          <a:p>
            <a:pPr algn="ctr"/>
            <a:r>
              <a:rPr lang="vi-VN" sz="4800" b="1" dirty="0">
                <a:solidFill>
                  <a:srgbClr val="135F82"/>
                </a:solidFill>
                <a:ea typeface="Tahoma" pitchFamily="34" charset="0"/>
                <a:cs typeface="Chu Van An" panose="02020603050405020304" pitchFamily="18" charset="0"/>
              </a:rPr>
              <a:t>Đại số</a:t>
            </a:r>
            <a:endParaRPr lang="en-US" sz="4800" b="1" dirty="0">
              <a:solidFill>
                <a:srgbClr val="135F82"/>
              </a:solidFill>
              <a:ea typeface="Tahoma" pitchFamily="34" charset="0"/>
              <a:cs typeface="Chu Van An" panose="02020603050405020304" pitchFamily="18" charset="0"/>
            </a:endParaRPr>
          </a:p>
        </p:txBody>
      </p:sp>
      <p:sp>
        <p:nvSpPr>
          <p:cNvPr id="22" name="TextBox 21"/>
          <p:cNvSpPr txBox="1"/>
          <p:nvPr/>
        </p:nvSpPr>
        <p:spPr>
          <a:xfrm>
            <a:off x="3197614" y="4688318"/>
            <a:ext cx="18288000" cy="101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8" tIns="45699" rIns="91398" bIns="45699" rtlCol="0">
            <a:spAutoFit/>
          </a:bodyPr>
          <a:lstStyle/>
          <a:p>
            <a:pPr algn="ctr"/>
            <a:r>
              <a:rPr lang="en-US" sz="6000" b="1" dirty="0" err="1">
                <a:solidFill>
                  <a:srgbClr val="FF0000"/>
                </a:solidFill>
                <a:latin typeface="Arial" panose="020B0604020202020204" pitchFamily="34" charset="0"/>
                <a:ea typeface="Tahoma" pitchFamily="34" charset="0"/>
                <a:cs typeface="Arial" panose="020B0604020202020204" pitchFamily="34" charset="0"/>
              </a:rPr>
              <a:t>Chương</a:t>
            </a:r>
            <a:r>
              <a:rPr lang="en-US" sz="6000" b="1" dirty="0">
                <a:solidFill>
                  <a:srgbClr val="FF0000"/>
                </a:solidFill>
                <a:latin typeface="Arial" panose="020B0604020202020204" pitchFamily="34" charset="0"/>
                <a:ea typeface="Tahoma" pitchFamily="34" charset="0"/>
                <a:cs typeface="Arial" panose="020B0604020202020204" pitchFamily="34" charset="0"/>
              </a:rPr>
              <a:t> 3: PHƯƠNG TRÌNH. HỆ PHƯƠNG TRÌNH</a:t>
            </a:r>
          </a:p>
        </p:txBody>
      </p:sp>
      <p:grpSp>
        <p:nvGrpSpPr>
          <p:cNvPr id="5" name="Group 4"/>
          <p:cNvGrpSpPr/>
          <p:nvPr/>
        </p:nvGrpSpPr>
        <p:grpSpPr>
          <a:xfrm>
            <a:off x="12377436" y="1883773"/>
            <a:ext cx="1813892" cy="1828579"/>
            <a:chOff x="12784885" y="1066801"/>
            <a:chExt cx="1814128" cy="1828817"/>
          </a:xfrm>
        </p:grpSpPr>
        <p:sp>
          <p:nvSpPr>
            <p:cNvPr id="24" name="TextBox 23"/>
            <p:cNvSpPr txBox="1"/>
            <p:nvPr/>
          </p:nvSpPr>
          <p:spPr>
            <a:xfrm>
              <a:off x="12784885" y="1066801"/>
              <a:ext cx="1814128" cy="754022"/>
            </a:xfrm>
            <a:prstGeom prst="rect">
              <a:avLst/>
            </a:prstGeom>
            <a:noFill/>
          </p:spPr>
          <p:txBody>
            <a:bodyPr wrap="square" lIns="91398" tIns="45699" rIns="91398" bIns="45699" rtlCol="0">
              <a:spAutoFit/>
            </a:bodyPr>
            <a:lstStyle/>
            <a:p>
              <a:pPr algn="ctr"/>
              <a:r>
                <a:rPr lang="en-US" b="1" dirty="0">
                  <a:solidFill>
                    <a:srgbClr val="135F82"/>
                  </a:solidFill>
                  <a:latin typeface="Arial" panose="020B0604020202020204" pitchFamily="34" charset="0"/>
                  <a:ea typeface="AvantGarde" pitchFamily="2" charset="0"/>
                  <a:cs typeface="Arial" panose="020B0604020202020204" pitchFamily="34" charset="0"/>
                </a:rPr>
                <a:t>LỚP</a:t>
              </a:r>
            </a:p>
          </p:txBody>
        </p:sp>
        <p:sp>
          <p:nvSpPr>
            <p:cNvPr id="25" name="TextBox 24"/>
            <p:cNvSpPr txBox="1"/>
            <p:nvPr/>
          </p:nvSpPr>
          <p:spPr>
            <a:xfrm>
              <a:off x="13020903" y="1556787"/>
              <a:ext cx="896431" cy="1338831"/>
            </a:xfrm>
            <a:prstGeom prst="rect">
              <a:avLst/>
            </a:prstGeom>
            <a:noFill/>
          </p:spPr>
          <p:txBody>
            <a:bodyPr wrap="none" lIns="91398" tIns="45699" rIns="91398" bIns="45699" rtlCol="0">
              <a:spAutoFit/>
            </a:bodyPr>
            <a:lstStyle/>
            <a:p>
              <a:r>
                <a:rPr lang="en-US" sz="8099" dirty="0">
                  <a:solidFill>
                    <a:srgbClr val="135F82"/>
                  </a:solidFill>
                  <a:latin typeface="Chu Van An" panose="02020603050405020304" pitchFamily="18" charset="0"/>
                  <a:ea typeface="AvantGarde" pitchFamily="2" charset="0"/>
                  <a:cs typeface="Chu Van An" panose="02020603050405020304" pitchFamily="18" charset="0"/>
                </a:rPr>
                <a:t>10</a:t>
              </a:r>
            </a:p>
          </p:txBody>
        </p:sp>
      </p:grpSp>
      <p:grpSp>
        <p:nvGrpSpPr>
          <p:cNvPr id="9" name="Group 8"/>
          <p:cNvGrpSpPr/>
          <p:nvPr/>
        </p:nvGrpSpPr>
        <p:grpSpPr>
          <a:xfrm>
            <a:off x="10781125" y="1966240"/>
            <a:ext cx="2238084" cy="1706805"/>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26"/>
          <p:cNvGrpSpPr/>
          <p:nvPr/>
        </p:nvGrpSpPr>
        <p:grpSpPr>
          <a:xfrm>
            <a:off x="4243914" y="11180908"/>
            <a:ext cx="17088453" cy="872733"/>
            <a:chOff x="7483861" y="7543801"/>
            <a:chExt cx="17012919" cy="872847"/>
          </a:xfrm>
        </p:grpSpPr>
        <p:sp>
          <p:nvSpPr>
            <p:cNvPr id="44" name="TextBox 43"/>
            <p:cNvSpPr txBox="1"/>
            <p:nvPr/>
          </p:nvSpPr>
          <p:spPr>
            <a:xfrm>
              <a:off x="8993187" y="7620003"/>
              <a:ext cx="15503593" cy="769542"/>
            </a:xfrm>
            <a:prstGeom prst="rect">
              <a:avLst/>
            </a:prstGeom>
            <a:noFill/>
          </p:spPr>
          <p:txBody>
            <a:bodyPr wrap="square" rtlCol="0">
              <a:spAutoFit/>
            </a:bodyPr>
            <a:lstStyle/>
            <a:p>
              <a:r>
                <a:rPr lang="vi-VN" sz="4400" b="1" dirty="0">
                  <a:solidFill>
                    <a:srgbClr val="135F82"/>
                  </a:solidFill>
                  <a:latin typeface="Tahoma" pitchFamily="34" charset="0"/>
                  <a:ea typeface="Tahoma" pitchFamily="34" charset="0"/>
                  <a:cs typeface="Tahoma" pitchFamily="34" charset="0"/>
                </a:rPr>
                <a:t>HỆ BA PHƯƠNG TRÌNH BẬC NHẤT BA ẨN</a:t>
              </a:r>
              <a:endParaRPr lang="en-US" sz="4400" b="1" dirty="0">
                <a:solidFill>
                  <a:srgbClr val="135F82"/>
                </a:solidFill>
                <a:latin typeface="Tahoma" pitchFamily="34" charset="0"/>
                <a:ea typeface="Tahoma" pitchFamily="34" charset="0"/>
                <a:cs typeface="Tahoma" pitchFamily="34" charset="0"/>
              </a:endParaRPr>
            </a:p>
          </p:txBody>
        </p:sp>
        <p:grpSp>
          <p:nvGrpSpPr>
            <p:cNvPr id="3" name="Group 27"/>
            <p:cNvGrpSpPr/>
            <p:nvPr/>
          </p:nvGrpSpPr>
          <p:grpSpPr>
            <a:xfrm>
              <a:off x="7483861" y="7543801"/>
              <a:ext cx="1251657" cy="872847"/>
              <a:chOff x="7483860" y="7543801"/>
              <a:chExt cx="1251657" cy="872847"/>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4" name="Group 29"/>
              <p:cNvGrpSpPr/>
              <p:nvPr/>
            </p:nvGrpSpPr>
            <p:grpSpPr>
              <a:xfrm>
                <a:off x="7493378" y="7646473"/>
                <a:ext cx="1242139" cy="770175"/>
                <a:chOff x="7493378" y="7646473"/>
                <a:chExt cx="1242139" cy="770175"/>
              </a:xfrm>
            </p:grpSpPr>
            <p:sp>
              <p:nvSpPr>
                <p:cNvPr id="48" name="Round Same Side Corner Rectangle 47"/>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9" name="TextBox 48"/>
                <p:cNvSpPr txBox="1"/>
                <p:nvPr/>
              </p:nvSpPr>
              <p:spPr>
                <a:xfrm>
                  <a:off x="7866426" y="7646473"/>
                  <a:ext cx="726463" cy="769542"/>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II</a:t>
                  </a:r>
                </a:p>
              </p:txBody>
            </p:sp>
          </p:grpSp>
        </p:grpSp>
      </p:grpSp>
      <p:grpSp>
        <p:nvGrpSpPr>
          <p:cNvPr id="6" name="Group 26"/>
          <p:cNvGrpSpPr/>
          <p:nvPr/>
        </p:nvGrpSpPr>
        <p:grpSpPr>
          <a:xfrm>
            <a:off x="4243914" y="9115116"/>
            <a:ext cx="17688569" cy="1446550"/>
            <a:chOff x="7459670" y="7543798"/>
            <a:chExt cx="14774872" cy="1446740"/>
          </a:xfrm>
        </p:grpSpPr>
        <p:sp>
          <p:nvSpPr>
            <p:cNvPr id="28" name="TextBox 27"/>
            <p:cNvSpPr txBox="1"/>
            <p:nvPr/>
          </p:nvSpPr>
          <p:spPr>
            <a:xfrm>
              <a:off x="8916987" y="7543798"/>
              <a:ext cx="13317555" cy="1446740"/>
            </a:xfrm>
            <a:prstGeom prst="rect">
              <a:avLst/>
            </a:prstGeom>
            <a:noFill/>
          </p:spPr>
          <p:txBody>
            <a:bodyPr wrap="square" rtlCol="0">
              <a:spAutoFit/>
            </a:bodyPr>
            <a:lstStyle/>
            <a:p>
              <a:r>
                <a:rPr lang="vi-VN" sz="4400" b="1" dirty="0">
                  <a:solidFill>
                    <a:srgbClr val="135F82"/>
                  </a:solidFill>
                  <a:latin typeface="Tahoma" pitchFamily="34" charset="0"/>
                  <a:ea typeface="Tahoma" pitchFamily="34" charset="0"/>
                  <a:cs typeface="Tahoma" pitchFamily="34" charset="0"/>
                </a:rPr>
                <a:t>PHƯƠNG TRÌNH VÀ HỆ HAI PHƯƠNG TRÌNH BẬC NHẤT HAI ẨN</a:t>
              </a:r>
              <a:endParaRPr lang="en-US" sz="4400" b="1" dirty="0">
                <a:solidFill>
                  <a:srgbClr val="135F82"/>
                </a:solidFill>
                <a:latin typeface="Tahoma" pitchFamily="34" charset="0"/>
                <a:ea typeface="Tahoma" pitchFamily="34" charset="0"/>
                <a:cs typeface="Tahoma" pitchFamily="34" charset="0"/>
              </a:endParaRPr>
            </a:p>
          </p:txBody>
        </p:sp>
        <p:grpSp>
          <p:nvGrpSpPr>
            <p:cNvPr id="7" name="Group 27"/>
            <p:cNvGrpSpPr/>
            <p:nvPr/>
          </p:nvGrpSpPr>
          <p:grpSpPr>
            <a:xfrm>
              <a:off x="7459670" y="7543799"/>
              <a:ext cx="1381118" cy="872846"/>
              <a:chOff x="7459669" y="7543800"/>
              <a:chExt cx="1381118" cy="872846"/>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8" name="Group 29"/>
              <p:cNvGrpSpPr/>
              <p:nvPr/>
            </p:nvGrpSpPr>
            <p:grpSpPr>
              <a:xfrm>
                <a:off x="7469187" y="7640053"/>
                <a:ext cx="1371600" cy="776593"/>
                <a:chOff x="7469187" y="7640053"/>
                <a:chExt cx="1371600" cy="776593"/>
              </a:xfrm>
            </p:grpSpPr>
            <p:sp>
              <p:nvSpPr>
                <p:cNvPr id="32" name="Round Same Side Corner Rectangle 31"/>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3" name="TextBox 32"/>
                <p:cNvSpPr txBox="1"/>
                <p:nvPr/>
              </p:nvSpPr>
              <p:spPr>
                <a:xfrm>
                  <a:off x="7972275" y="7640053"/>
                  <a:ext cx="381869" cy="769542"/>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I</a:t>
                  </a:r>
                </a:p>
              </p:txBody>
            </p:sp>
          </p:grpSp>
        </p:grpSp>
      </p:grpSp>
      <p:sp>
        <p:nvSpPr>
          <p:cNvPr id="23" name="TextBox 22"/>
          <p:cNvSpPr txBox="1"/>
          <p:nvPr/>
        </p:nvSpPr>
        <p:spPr>
          <a:xfrm>
            <a:off x="5013221" y="5539936"/>
            <a:ext cx="13874227" cy="2171386"/>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91398" tIns="45699" rIns="91398" bIns="45699" rtlCol="0">
            <a:spAutoFit/>
          </a:bodyPr>
          <a:lstStyle/>
          <a:p>
            <a:pPr algn="ctr">
              <a:lnSpc>
                <a:spcPct val="150000"/>
              </a:lnSpc>
            </a:pPr>
            <a:r>
              <a:rPr lang="vi-VN" sz="4800" b="1" dirty="0">
                <a:solidFill>
                  <a:srgbClr val="0070C0"/>
                </a:solidFill>
                <a:latin typeface="AvantGarde-Demi" pitchFamily="18" charset="0"/>
                <a:ea typeface="AvantGarde-Demi" pitchFamily="18" charset="0"/>
                <a:cs typeface="AvantGarde-Demi" pitchFamily="18" charset="0"/>
              </a:rPr>
              <a:t>Bài </a:t>
            </a:r>
            <a:r>
              <a:rPr lang="en-US" sz="4800" b="1" dirty="0">
                <a:solidFill>
                  <a:srgbClr val="0070C0"/>
                </a:solidFill>
                <a:latin typeface="AvantGarde-Demi" pitchFamily="18" charset="0"/>
                <a:ea typeface="AvantGarde-Demi" pitchFamily="18" charset="0"/>
                <a:cs typeface="AvantGarde-Demi" pitchFamily="18" charset="0"/>
              </a:rPr>
              <a:t>3</a:t>
            </a:r>
            <a:r>
              <a:rPr lang="vi-VN" sz="4800" b="1" dirty="0">
                <a:solidFill>
                  <a:srgbClr val="0070C0"/>
                </a:solidFill>
                <a:latin typeface="AvantGarde-Demi" pitchFamily="18" charset="0"/>
                <a:ea typeface="AvantGarde-Demi" pitchFamily="18" charset="0"/>
                <a:cs typeface="AvantGarde-Demi" pitchFamily="18" charset="0"/>
              </a:rPr>
              <a:t>: </a:t>
            </a:r>
            <a:r>
              <a:rPr lang="en-US" sz="4800" b="1" dirty="0">
                <a:solidFill>
                  <a:srgbClr val="0070C0"/>
                </a:solidFill>
                <a:latin typeface="Arial" panose="020B0604020202020204" pitchFamily="34" charset="0"/>
                <a:ea typeface="Tahoma" pitchFamily="34" charset="0"/>
                <a:cs typeface="Arial" panose="020B0604020202020204" pitchFamily="34" charset="0"/>
              </a:rPr>
              <a:t>PHƯƠNG TRÌNH VÀ HỆ PHƯƠNG TRÌNH </a:t>
            </a:r>
          </a:p>
          <a:p>
            <a:pPr algn="ctr">
              <a:lnSpc>
                <a:spcPct val="150000"/>
              </a:lnSpc>
            </a:pPr>
            <a:r>
              <a:rPr lang="en-US" sz="4800" b="1" dirty="0">
                <a:solidFill>
                  <a:srgbClr val="0070C0"/>
                </a:solidFill>
                <a:latin typeface="Arial" panose="020B0604020202020204" pitchFamily="34" charset="0"/>
                <a:ea typeface="Tahoma" pitchFamily="34" charset="0"/>
                <a:cs typeface="Arial" panose="020B0604020202020204" pitchFamily="34" charset="0"/>
              </a:rPr>
              <a:t>BẬC NHẤT NHIỀU ẨN</a:t>
            </a:r>
          </a:p>
        </p:txBody>
      </p:sp>
      <p:sp>
        <p:nvSpPr>
          <p:cNvPr id="54" name="Rounded Rectangle 53"/>
          <p:cNvSpPr/>
          <p:nvPr/>
        </p:nvSpPr>
        <p:spPr>
          <a:xfrm>
            <a:off x="3010627" y="8534400"/>
            <a:ext cx="19013083" cy="4264123"/>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sz="4400"/>
          </a:p>
        </p:txBody>
      </p:sp>
      <p:pic>
        <p:nvPicPr>
          <p:cNvPr id="52" name="Picture 34"/>
          <p:cNvPicPr/>
          <p:nvPr/>
        </p:nvPicPr>
        <p:blipFill>
          <a:blip r:embed="rId5">
            <a:extLst>
              <a:ext uri="{28A0092B-C50C-407E-A947-70E740481C1C}">
                <a14:useLocalDpi xmlns:a14="http://schemas.microsoft.com/office/drawing/2010/main" val="0"/>
              </a:ext>
            </a:extLst>
          </a:blip>
          <a:srcRect/>
          <a:stretch>
            <a:fillRect/>
          </a:stretch>
        </p:blipFill>
        <p:spPr bwMode="auto">
          <a:xfrm>
            <a:off x="528747" y="1407042"/>
            <a:ext cx="3154623" cy="3197789"/>
          </a:xfrm>
          <a:prstGeom prst="rect">
            <a:avLst/>
          </a:prstGeom>
          <a:noFill/>
        </p:spPr>
      </p:pic>
      <p:pic>
        <p:nvPicPr>
          <p:cNvPr id="53" name="Picture 27">
            <a:extLst>
              <a:ext uri="{FF2B5EF4-FFF2-40B4-BE49-F238E27FC236}">
                <a16:creationId xmlns:a16="http://schemas.microsoft.com/office/drawing/2014/main" id="{70E0D186-02F4-4066-B916-5BC17329F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9858" y="1432441"/>
            <a:ext cx="3384142" cy="3384583"/>
          </a:xfrm>
          <a:prstGeom prst="rect">
            <a:avLst/>
          </a:prstGeom>
        </p:spPr>
      </p:pic>
    </p:spTree>
    <p:extLst>
      <p:ext uri="{BB962C8B-B14F-4D97-AF65-F5344CB8AC3E}">
        <p14:creationId xmlns:p14="http://schemas.microsoft.com/office/powerpoint/2010/main" val="128308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1205338" y="6941404"/>
            <a:ext cx="22136901"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1000" y="2362643"/>
            <a:ext cx="23391942" cy="4363879"/>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62" name="Rectangle 61"/>
              <p:cNvSpPr/>
              <p:nvPr/>
            </p:nvSpPr>
            <p:spPr>
              <a:xfrm>
                <a:off x="16146082" y="11944818"/>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vi-VN"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6146082" y="11944818"/>
                <a:ext cx="2500565" cy="83099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207060" y="3048000"/>
                <a:ext cx="22565882" cy="830997"/>
              </a:xfrm>
              <a:prstGeom prst="rect">
                <a:avLst/>
              </a:prstGeom>
            </p:spPr>
            <p:txBody>
              <a:bodyPr wrap="square">
                <a:spAutoFit/>
              </a:bodyPr>
              <a:lstStyle/>
              <a:p>
                <a:r>
                  <a:rPr lang="vi-VN" sz="4800" dirty="0"/>
                  <a:t>Hệ phương trình nào sau đây có nghiệm là </a:t>
                </a:r>
                <a14:m>
                  <m:oMath xmlns:m="http://schemas.openxmlformats.org/officeDocument/2006/math">
                    <m:r>
                      <a:rPr lang="vi-VN" sz="4800" b="0" i="1" smtClean="0">
                        <a:latin typeface="Cambria Math" panose="02040503050406030204" pitchFamily="18" charset="0"/>
                      </a:rPr>
                      <m:t>(1;1;−1)</m:t>
                    </m:r>
                  </m:oMath>
                </a14:m>
                <a:endParaRPr lang="vi-VN" sz="4800" dirty="0"/>
              </a:p>
            </p:txBody>
          </p:sp>
        </mc:Choice>
        <mc:Fallback xmlns="">
          <p:sp>
            <p:nvSpPr>
              <p:cNvPr id="119" name="Rectangle 118"/>
              <p:cNvSpPr>
                <a:spLocks noRot="1" noChangeAspect="1" noMove="1" noResize="1" noEditPoints="1" noAdjustHandles="1" noChangeArrowheads="1" noChangeShapeType="1" noTextEdit="1"/>
              </p:cNvSpPr>
              <p:nvPr/>
            </p:nvSpPr>
            <p:spPr>
              <a:xfrm>
                <a:off x="1207060" y="3048000"/>
                <a:ext cx="22565882" cy="830997"/>
              </a:xfrm>
              <a:prstGeom prst="rect">
                <a:avLst/>
              </a:prstGeom>
              <a:blipFill rotWithShape="0">
                <a:blip r:embed="rId4"/>
                <a:stretch>
                  <a:fillRect l="-1216"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02201" y="3779045"/>
                <a:ext cx="4388542"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US" sz="480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eqArrPr>
                            <m:e>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𝑥</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𝑦</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𝑧</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=3</m:t>
                              </m:r>
                            </m:e>
                            <m:e>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𝑥</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𝑦</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𝑧</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m:t>
                              </m:r>
                            </m:e>
                            <m:e>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3</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𝑥</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𝑦</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+5</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𝑧</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m:t>
                              </m:r>
                            </m:e>
                          </m:eqArr>
                        </m:e>
                      </m:d>
                      <m:r>
                        <m:rPr>
                          <m:nor/>
                        </m:rPr>
                        <a:rPr lang="en-GB" sz="4800"/>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2201" y="3779045"/>
                <a:ext cx="4388542" cy="2450543"/>
              </a:xfrm>
              <a:prstGeom prst="rect">
                <a:avLst/>
              </a:prstGeom>
              <a:blipFill rotWithShape="0">
                <a:blip r:embed="rId5"/>
                <a:stretch>
                  <a:fillRect r="-3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235026" y="3990470"/>
                <a:ext cx="4388542"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US" sz="4800" i="1" spc="-150">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i="1" spc="-150">
                                  <a:latin typeface="Cambria Math" panose="02040503050406030204" pitchFamily="18" charset="0"/>
                                  <a:ea typeface="Tahoma" panose="020B0604030504040204" pitchFamily="34" charset="0"/>
                                  <a:cs typeface="Tahoma" panose="020B0604030504040204" pitchFamily="34" charset="0"/>
                                </a:rPr>
                              </m:ctrlPr>
                            </m:eqArrPr>
                            <m:e>
                              <m:r>
                                <a:rPr lang="vi-VN" sz="4800" b="0" i="1" spc="-150">
                                  <a:latin typeface="Cambria Math" panose="02040503050406030204" pitchFamily="18" charset="0"/>
                                  <a:ea typeface="Tahoma" panose="020B0604030504040204" pitchFamily="34" charset="0"/>
                                  <a:cs typeface="Tahoma" panose="020B0604030504040204" pitchFamily="34" charset="0"/>
                                </a:rPr>
                                <m:t>𝑥</m:t>
                              </m:r>
                              <m:r>
                                <a:rPr lang="vi-VN" sz="4800" b="0" i="1" spc="-150">
                                  <a:latin typeface="Cambria Math" panose="02040503050406030204" pitchFamily="18" charset="0"/>
                                  <a:ea typeface="Tahoma" panose="020B0604030504040204" pitchFamily="34" charset="0"/>
                                  <a:cs typeface="Tahoma" panose="020B0604030504040204" pitchFamily="34" charset="0"/>
                                </a:rPr>
                                <m:t>+</m:t>
                              </m:r>
                              <m:r>
                                <a:rPr lang="vi-VN" sz="4800" b="0" i="1" spc="-150">
                                  <a:latin typeface="Cambria Math" panose="02040503050406030204" pitchFamily="18" charset="0"/>
                                  <a:ea typeface="Tahoma" panose="020B0604030504040204" pitchFamily="34" charset="0"/>
                                  <a:cs typeface="Tahoma" panose="020B0604030504040204" pitchFamily="34" charset="0"/>
                                </a:rPr>
                                <m:t>𝑦</m:t>
                              </m:r>
                              <m:r>
                                <a:rPr lang="vi-VN" sz="4800" b="0" i="1" spc="-150">
                                  <a:latin typeface="Cambria Math" panose="02040503050406030204" pitchFamily="18" charset="0"/>
                                  <a:ea typeface="Tahoma" panose="020B0604030504040204" pitchFamily="34" charset="0"/>
                                  <a:cs typeface="Tahoma" panose="020B0604030504040204" pitchFamily="34" charset="0"/>
                                </a:rPr>
                                <m:t>+</m:t>
                              </m:r>
                              <m:r>
                                <a:rPr lang="vi-VN" sz="4800" b="0" i="1" spc="-150">
                                  <a:latin typeface="Cambria Math" panose="02040503050406030204" pitchFamily="18" charset="0"/>
                                  <a:ea typeface="Tahoma" panose="020B0604030504040204" pitchFamily="34" charset="0"/>
                                  <a:cs typeface="Tahoma" panose="020B0604030504040204" pitchFamily="34" charset="0"/>
                                </a:rPr>
                                <m:t>𝑧</m:t>
                              </m:r>
                              <m:r>
                                <a:rPr lang="vi-VN" sz="4800" b="0" i="1" spc="-150">
                                  <a:latin typeface="Cambria Math" panose="02040503050406030204" pitchFamily="18" charset="0"/>
                                  <a:ea typeface="Tahoma" panose="020B0604030504040204" pitchFamily="34" charset="0"/>
                                  <a:cs typeface="Tahoma" panose="020B0604030504040204" pitchFamily="34" charset="0"/>
                                </a:rPr>
                                <m:t>=1</m:t>
                              </m:r>
                            </m:e>
                            <m:e>
                              <m:r>
                                <a:rPr lang="vi-VN" sz="4800" b="0" i="1" spc="-150">
                                  <a:latin typeface="Cambria Math" panose="02040503050406030204" pitchFamily="18" charset="0"/>
                                  <a:ea typeface="Tahoma" panose="020B0604030504040204" pitchFamily="34" charset="0"/>
                                  <a:cs typeface="Tahoma" panose="020B0604030504040204" pitchFamily="34" charset="0"/>
                                </a:rPr>
                                <m:t>𝑥</m:t>
                              </m:r>
                              <m:r>
                                <a:rPr lang="vi-VN" sz="4800" b="0" i="1" spc="-150">
                                  <a:latin typeface="Cambria Math" panose="02040503050406030204" pitchFamily="18" charset="0"/>
                                  <a:ea typeface="Tahoma" panose="020B0604030504040204" pitchFamily="34" charset="0"/>
                                  <a:cs typeface="Tahoma" panose="020B0604030504040204" pitchFamily="34" charset="0"/>
                                </a:rPr>
                                <m:t>−2</m:t>
                              </m:r>
                              <m:r>
                                <a:rPr lang="vi-VN" sz="4800" b="0" i="1" spc="-150">
                                  <a:latin typeface="Cambria Math" panose="02040503050406030204" pitchFamily="18" charset="0"/>
                                  <a:ea typeface="Tahoma" panose="020B0604030504040204" pitchFamily="34" charset="0"/>
                                  <a:cs typeface="Tahoma" panose="020B0604030504040204" pitchFamily="34" charset="0"/>
                                </a:rPr>
                                <m:t>𝑦</m:t>
                              </m:r>
                              <m:r>
                                <a:rPr lang="vi-VN" sz="4800" b="0" i="1" spc="-150">
                                  <a:latin typeface="Cambria Math" panose="02040503050406030204" pitchFamily="18" charset="0"/>
                                  <a:ea typeface="Tahoma" panose="020B0604030504040204" pitchFamily="34" charset="0"/>
                                  <a:cs typeface="Tahoma" panose="020B0604030504040204" pitchFamily="34" charset="0"/>
                                </a:rPr>
                                <m:t>+</m:t>
                              </m:r>
                              <m:r>
                                <a:rPr lang="vi-VN" sz="4800" b="0" i="1" spc="-150">
                                  <a:latin typeface="Cambria Math" panose="02040503050406030204" pitchFamily="18" charset="0"/>
                                  <a:ea typeface="Tahoma" panose="020B0604030504040204" pitchFamily="34" charset="0"/>
                                  <a:cs typeface="Tahoma" panose="020B0604030504040204" pitchFamily="34" charset="0"/>
                                </a:rPr>
                                <m:t>𝑧</m:t>
                              </m:r>
                              <m:r>
                                <a:rPr lang="vi-VN" sz="4800" b="0" i="1" spc="-150">
                                  <a:latin typeface="Cambria Math" panose="02040503050406030204" pitchFamily="18" charset="0"/>
                                  <a:ea typeface="Tahoma" panose="020B0604030504040204" pitchFamily="34" charset="0"/>
                                  <a:cs typeface="Tahoma" panose="020B0604030504040204" pitchFamily="34" charset="0"/>
                                </a:rPr>
                                <m:t>=−2</m:t>
                              </m:r>
                            </m:e>
                            <m:e>
                              <m:r>
                                <a:rPr lang="vi-VN" sz="4800" b="0" i="1" spc="-150">
                                  <a:latin typeface="Cambria Math" panose="02040503050406030204" pitchFamily="18" charset="0"/>
                                  <a:ea typeface="Tahoma" panose="020B0604030504040204" pitchFamily="34" charset="0"/>
                                  <a:cs typeface="Tahoma" panose="020B0604030504040204" pitchFamily="34" charset="0"/>
                                </a:rPr>
                                <m:t>3</m:t>
                              </m:r>
                              <m:r>
                                <a:rPr lang="vi-VN" sz="4800" b="0" i="1" spc="-150">
                                  <a:latin typeface="Cambria Math" panose="02040503050406030204" pitchFamily="18" charset="0"/>
                                  <a:ea typeface="Tahoma" panose="020B0604030504040204" pitchFamily="34" charset="0"/>
                                  <a:cs typeface="Tahoma" panose="020B0604030504040204" pitchFamily="34" charset="0"/>
                                </a:rPr>
                                <m:t>𝑥</m:t>
                              </m:r>
                              <m:r>
                                <a:rPr lang="vi-VN" sz="4800" b="0" i="1" spc="-150">
                                  <a:latin typeface="Cambria Math" panose="02040503050406030204" pitchFamily="18" charset="0"/>
                                  <a:ea typeface="Tahoma" panose="020B0604030504040204" pitchFamily="34" charset="0"/>
                                  <a:cs typeface="Tahoma" panose="020B0604030504040204" pitchFamily="34" charset="0"/>
                                </a:rPr>
                                <m:t>+</m:t>
                              </m:r>
                              <m:r>
                                <a:rPr lang="vi-VN" sz="4800" b="0" i="1" spc="-150">
                                  <a:latin typeface="Cambria Math" panose="02040503050406030204" pitchFamily="18" charset="0"/>
                                  <a:ea typeface="Tahoma" panose="020B0604030504040204" pitchFamily="34" charset="0"/>
                                  <a:cs typeface="Tahoma" panose="020B0604030504040204" pitchFamily="34" charset="0"/>
                                </a:rPr>
                                <m:t>𝑦</m:t>
                              </m:r>
                              <m:r>
                                <a:rPr lang="vi-VN" sz="4800" b="0" i="1" spc="-150">
                                  <a:latin typeface="Cambria Math" panose="02040503050406030204" pitchFamily="18" charset="0"/>
                                  <a:ea typeface="Tahoma" panose="020B0604030504040204" pitchFamily="34" charset="0"/>
                                  <a:cs typeface="Tahoma" panose="020B0604030504040204" pitchFamily="34" charset="0"/>
                                </a:rPr>
                                <m:t>+5</m:t>
                              </m:r>
                              <m:r>
                                <a:rPr lang="vi-VN" sz="4800" b="0" i="1" spc="-150">
                                  <a:latin typeface="Cambria Math" panose="02040503050406030204" pitchFamily="18" charset="0"/>
                                  <a:ea typeface="Tahoma" panose="020B0604030504040204" pitchFamily="34" charset="0"/>
                                  <a:cs typeface="Tahoma" panose="020B0604030504040204" pitchFamily="34" charset="0"/>
                                </a:rPr>
                                <m:t>𝑧</m:t>
                              </m:r>
                              <m:r>
                                <a:rPr lang="vi-VN" sz="4800" b="0" i="1" spc="-150">
                                  <a:latin typeface="Cambria Math" panose="02040503050406030204" pitchFamily="18" charset="0"/>
                                  <a:ea typeface="Tahoma" panose="020B0604030504040204" pitchFamily="34" charset="0"/>
                                  <a:cs typeface="Tahoma" panose="020B0604030504040204" pitchFamily="34" charset="0"/>
                                </a:rPr>
                                <m:t>=−1</m:t>
                              </m:r>
                            </m:e>
                          </m:eqArr>
                        </m:e>
                      </m:d>
                      <m:r>
                        <m:rPr>
                          <m:nor/>
                        </m:rPr>
                        <a:rPr lang="en-GB" sz="4800"/>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235026" y="3990470"/>
                <a:ext cx="4388542" cy="2450543"/>
              </a:xfrm>
              <a:prstGeom prst="rect">
                <a:avLst/>
              </a:prstGeom>
              <a:blipFill rotWithShape="0">
                <a:blip r:embed="rId6"/>
                <a:stretch>
                  <a:fillRect r="-3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949257" y="3981440"/>
                <a:ext cx="4447108"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US" sz="4800" i="1" spc="-150">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i="1" spc="-150">
                                  <a:latin typeface="Cambria Math" panose="02040503050406030204" pitchFamily="18" charset="0"/>
                                  <a:ea typeface="Tahoma" panose="020B0604030504040204" pitchFamily="34" charset="0"/>
                                  <a:cs typeface="Tahoma" panose="020B0604030504040204" pitchFamily="34" charset="0"/>
                                </a:rPr>
                              </m:ctrlPr>
                            </m:eqArrPr>
                            <m:e>
                              <m:r>
                                <a:rPr lang="vi-VN" sz="4800" i="1" spc="-150">
                                  <a:latin typeface="Cambria Math" panose="02040503050406030204" pitchFamily="18" charset="0"/>
                                  <a:ea typeface="Tahoma" panose="020B0604030504040204" pitchFamily="34" charset="0"/>
                                  <a:cs typeface="Tahoma" panose="020B0604030504040204" pitchFamily="34" charset="0"/>
                                </a:rPr>
                                <m:t>𝑥</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𝑦</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𝑧</m:t>
                              </m:r>
                              <m:r>
                                <a:rPr lang="vi-VN" sz="4800" i="1" spc="-150">
                                  <a:latin typeface="Cambria Math" panose="02040503050406030204" pitchFamily="18" charset="0"/>
                                  <a:ea typeface="Tahoma" panose="020B0604030504040204" pitchFamily="34" charset="0"/>
                                  <a:cs typeface="Tahoma" panose="020B0604030504040204" pitchFamily="34" charset="0"/>
                                </a:rPr>
                                <m:t>=1</m:t>
                              </m:r>
                            </m:e>
                            <m:e>
                              <m:r>
                                <a:rPr lang="vi-VN" sz="4800" i="1" spc="-150">
                                  <a:latin typeface="Cambria Math" panose="02040503050406030204" pitchFamily="18" charset="0"/>
                                  <a:ea typeface="Tahoma" panose="020B0604030504040204" pitchFamily="34" charset="0"/>
                                  <a:cs typeface="Tahoma" panose="020B0604030504040204" pitchFamily="34" charset="0"/>
                                </a:rPr>
                                <m:t>𝑥</m:t>
                              </m:r>
                              <m:r>
                                <a:rPr lang="vi-VN" sz="4800" i="1" spc="-150">
                                  <a:latin typeface="Cambria Math" panose="02040503050406030204" pitchFamily="18" charset="0"/>
                                  <a:ea typeface="Tahoma" panose="020B0604030504040204" pitchFamily="34" charset="0"/>
                                  <a:cs typeface="Tahoma" panose="020B0604030504040204" pitchFamily="34" charset="0"/>
                                </a:rPr>
                                <m:t>−2</m:t>
                              </m:r>
                              <m:r>
                                <a:rPr lang="vi-VN" sz="4800" i="1" spc="-150">
                                  <a:latin typeface="Cambria Math" panose="02040503050406030204" pitchFamily="18" charset="0"/>
                                  <a:ea typeface="Tahoma" panose="020B0604030504040204" pitchFamily="34" charset="0"/>
                                  <a:cs typeface="Tahoma" panose="020B0604030504040204" pitchFamily="34" charset="0"/>
                                </a:rPr>
                                <m:t>𝑦</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𝑧</m:t>
                              </m:r>
                              <m:r>
                                <a:rPr lang="vi-VN" sz="4800" i="1" spc="-150">
                                  <a:latin typeface="Cambria Math" panose="02040503050406030204" pitchFamily="18" charset="0"/>
                                  <a:ea typeface="Tahoma" panose="020B0604030504040204" pitchFamily="34" charset="0"/>
                                  <a:cs typeface="Tahoma" panose="020B0604030504040204" pitchFamily="34" charset="0"/>
                                </a:rPr>
                                <m:t>=2</m:t>
                              </m:r>
                            </m:e>
                            <m:e>
                              <m:r>
                                <a:rPr lang="vi-VN" sz="4800" i="1" spc="-150">
                                  <a:latin typeface="Cambria Math" panose="02040503050406030204" pitchFamily="18" charset="0"/>
                                  <a:ea typeface="Tahoma" panose="020B0604030504040204" pitchFamily="34" charset="0"/>
                                  <a:cs typeface="Tahoma" panose="020B0604030504040204" pitchFamily="34" charset="0"/>
                                </a:rPr>
                                <m:t>3</m:t>
                              </m:r>
                              <m:r>
                                <a:rPr lang="vi-VN" sz="4800" i="1" spc="-150">
                                  <a:latin typeface="Cambria Math" panose="02040503050406030204" pitchFamily="18" charset="0"/>
                                  <a:ea typeface="Tahoma" panose="020B0604030504040204" pitchFamily="34" charset="0"/>
                                  <a:cs typeface="Tahoma" panose="020B0604030504040204" pitchFamily="34" charset="0"/>
                                </a:rPr>
                                <m:t>𝑥</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𝑦</m:t>
                              </m:r>
                              <m:r>
                                <a:rPr lang="vi-VN" sz="4800" i="1" spc="-150">
                                  <a:latin typeface="Cambria Math" panose="02040503050406030204" pitchFamily="18" charset="0"/>
                                  <a:ea typeface="Tahoma" panose="020B0604030504040204" pitchFamily="34" charset="0"/>
                                  <a:cs typeface="Tahoma" panose="020B0604030504040204" pitchFamily="34" charset="0"/>
                                </a:rPr>
                                <m:t>+5</m:t>
                              </m:r>
                              <m:r>
                                <a:rPr lang="vi-VN" sz="4800" i="1" spc="-150">
                                  <a:latin typeface="Cambria Math" panose="02040503050406030204" pitchFamily="18" charset="0"/>
                                  <a:ea typeface="Tahoma" panose="020B0604030504040204" pitchFamily="34" charset="0"/>
                                  <a:cs typeface="Tahoma" panose="020B0604030504040204" pitchFamily="34" charset="0"/>
                                </a:rPr>
                                <m:t>𝑧</m:t>
                              </m:r>
                              <m:r>
                                <a:rPr lang="vi-VN" sz="4800" i="1" spc="-150">
                                  <a:latin typeface="Cambria Math" panose="02040503050406030204" pitchFamily="18" charset="0"/>
                                  <a:ea typeface="Tahoma" panose="020B0604030504040204" pitchFamily="34" charset="0"/>
                                  <a:cs typeface="Tahoma" panose="020B0604030504040204" pitchFamily="34" charset="0"/>
                                </a:rPr>
                                <m:t>=1</m:t>
                              </m:r>
                            </m:e>
                          </m:eqArr>
                        </m:e>
                      </m:d>
                      <m:r>
                        <m:rPr>
                          <m:nor/>
                        </m:rPr>
                        <a:rPr lang="en-GB" sz="4800"/>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949257" y="3981440"/>
                <a:ext cx="4447108" cy="2450543"/>
              </a:xfrm>
              <a:prstGeom prst="rect">
                <a:avLst/>
              </a:prstGeom>
              <a:blipFill rotWithShape="0">
                <a:blip r:embed="rId7"/>
                <a:stretch>
                  <a:fillRect r="-217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400595" y="3990754"/>
                <a:ext cx="4023461"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d>
                        <m:dPr>
                          <m:begChr m:val="{"/>
                          <m:endChr m:val=""/>
                          <m:ctrlPr>
                            <a:rPr lang="en-US" sz="4800" i="1" spc="-150">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i="1" spc="-150">
                                  <a:latin typeface="Cambria Math" panose="02040503050406030204" pitchFamily="18" charset="0"/>
                                  <a:ea typeface="Tahoma" panose="020B0604030504040204" pitchFamily="34" charset="0"/>
                                  <a:cs typeface="Tahoma" panose="020B0604030504040204" pitchFamily="34" charset="0"/>
                                </a:rPr>
                              </m:ctrlPr>
                            </m:eqArrPr>
                            <m:e>
                              <m:r>
                                <a:rPr lang="vi-VN" sz="4800" i="1" spc="-150">
                                  <a:latin typeface="Cambria Math" panose="02040503050406030204" pitchFamily="18" charset="0"/>
                                  <a:ea typeface="Tahoma" panose="020B0604030504040204" pitchFamily="34" charset="0"/>
                                  <a:cs typeface="Tahoma" panose="020B0604030504040204" pitchFamily="34" charset="0"/>
                                </a:rPr>
                                <m:t>𝑥</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𝑦</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𝑧</m:t>
                              </m:r>
                              <m:r>
                                <a:rPr lang="vi-VN" sz="4800" i="1" spc="-150">
                                  <a:latin typeface="Cambria Math" panose="02040503050406030204" pitchFamily="18" charset="0"/>
                                  <a:ea typeface="Tahoma" panose="020B0604030504040204" pitchFamily="34" charset="0"/>
                                  <a:cs typeface="Tahoma" panose="020B0604030504040204" pitchFamily="34" charset="0"/>
                                </a:rPr>
                                <m:t>=1</m:t>
                              </m:r>
                            </m:e>
                            <m:e>
                              <m:r>
                                <a:rPr lang="vi-VN" sz="4800" i="1" spc="-150">
                                  <a:latin typeface="Cambria Math" panose="02040503050406030204" pitchFamily="18" charset="0"/>
                                  <a:ea typeface="Tahoma" panose="020B0604030504040204" pitchFamily="34" charset="0"/>
                                  <a:cs typeface="Tahoma" panose="020B0604030504040204" pitchFamily="34" charset="0"/>
                                </a:rPr>
                                <m:t>𝑥</m:t>
                              </m:r>
                              <m:r>
                                <a:rPr lang="vi-VN" sz="4800" i="1" spc="-150">
                                  <a:latin typeface="Cambria Math" panose="02040503050406030204" pitchFamily="18" charset="0"/>
                                  <a:ea typeface="Tahoma" panose="020B0604030504040204" pitchFamily="34" charset="0"/>
                                  <a:cs typeface="Tahoma" panose="020B0604030504040204" pitchFamily="34" charset="0"/>
                                </a:rPr>
                                <m:t>−2</m:t>
                              </m:r>
                              <m:r>
                                <a:rPr lang="vi-VN" sz="4800" i="1" spc="-150">
                                  <a:latin typeface="Cambria Math" panose="02040503050406030204" pitchFamily="18" charset="0"/>
                                  <a:ea typeface="Tahoma" panose="020B0604030504040204" pitchFamily="34" charset="0"/>
                                  <a:cs typeface="Tahoma" panose="020B0604030504040204" pitchFamily="34" charset="0"/>
                                </a:rPr>
                                <m:t>𝑦</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𝑧</m:t>
                              </m:r>
                              <m:r>
                                <a:rPr lang="vi-VN" sz="4800" i="1" spc="-150">
                                  <a:latin typeface="Cambria Math" panose="02040503050406030204" pitchFamily="18" charset="0"/>
                                  <a:ea typeface="Tahoma" panose="020B0604030504040204" pitchFamily="34" charset="0"/>
                                  <a:cs typeface="Tahoma" panose="020B0604030504040204" pitchFamily="34" charset="0"/>
                                </a:rPr>
                                <m:t>=−2</m:t>
                              </m:r>
                            </m:e>
                            <m:e>
                              <m:r>
                                <a:rPr lang="vi-VN" sz="4800" i="1" spc="-150">
                                  <a:latin typeface="Cambria Math" panose="02040503050406030204" pitchFamily="18" charset="0"/>
                                  <a:ea typeface="Tahoma" panose="020B0604030504040204" pitchFamily="34" charset="0"/>
                                  <a:cs typeface="Tahoma" panose="020B0604030504040204" pitchFamily="34" charset="0"/>
                                </a:rPr>
                                <m:t>3</m:t>
                              </m:r>
                              <m:r>
                                <a:rPr lang="vi-VN" sz="4800" i="1" spc="-150">
                                  <a:latin typeface="Cambria Math" panose="02040503050406030204" pitchFamily="18" charset="0"/>
                                  <a:ea typeface="Tahoma" panose="020B0604030504040204" pitchFamily="34" charset="0"/>
                                  <a:cs typeface="Tahoma" panose="020B0604030504040204" pitchFamily="34" charset="0"/>
                                </a:rPr>
                                <m:t>𝑥</m:t>
                              </m:r>
                              <m:r>
                                <a:rPr lang="vi-VN" sz="4800" i="1" spc="-150">
                                  <a:latin typeface="Cambria Math" panose="02040503050406030204" pitchFamily="18" charset="0"/>
                                  <a:ea typeface="Tahoma" panose="020B0604030504040204" pitchFamily="34" charset="0"/>
                                  <a:cs typeface="Tahoma" panose="020B0604030504040204" pitchFamily="34" charset="0"/>
                                </a:rPr>
                                <m:t>+</m:t>
                              </m:r>
                              <m:r>
                                <a:rPr lang="vi-VN" sz="4800" i="1" spc="-150">
                                  <a:latin typeface="Cambria Math" panose="02040503050406030204" pitchFamily="18" charset="0"/>
                                  <a:ea typeface="Tahoma" panose="020B0604030504040204" pitchFamily="34" charset="0"/>
                                  <a:cs typeface="Tahoma" panose="020B0604030504040204" pitchFamily="34" charset="0"/>
                                </a:rPr>
                                <m:t>𝑦</m:t>
                              </m:r>
                              <m:r>
                                <a:rPr lang="vi-VN" sz="4800" i="1" spc="-150">
                                  <a:latin typeface="Cambria Math" panose="02040503050406030204" pitchFamily="18" charset="0"/>
                                  <a:ea typeface="Tahoma" panose="020B0604030504040204" pitchFamily="34" charset="0"/>
                                  <a:cs typeface="Tahoma" panose="020B0604030504040204" pitchFamily="34" charset="0"/>
                                </a:rPr>
                                <m:t>+5</m:t>
                              </m:r>
                              <m:r>
                                <a:rPr lang="vi-VN" sz="4800" i="1" spc="-150">
                                  <a:latin typeface="Cambria Math" panose="02040503050406030204" pitchFamily="18" charset="0"/>
                                  <a:ea typeface="Tahoma" panose="020B0604030504040204" pitchFamily="34" charset="0"/>
                                  <a:cs typeface="Tahoma" panose="020B0604030504040204" pitchFamily="34" charset="0"/>
                                </a:rPr>
                                <m:t>𝑧</m:t>
                              </m:r>
                              <m:r>
                                <a:rPr lang="vi-VN" sz="4800" i="1" spc="-150">
                                  <a:latin typeface="Cambria Math" panose="02040503050406030204" pitchFamily="18" charset="0"/>
                                  <a:ea typeface="Tahoma" panose="020B0604030504040204" pitchFamily="34" charset="0"/>
                                  <a:cs typeface="Tahoma" panose="020B0604030504040204" pitchFamily="34" charset="0"/>
                                </a:rPr>
                                <m:t>=1</m:t>
                              </m:r>
                            </m:e>
                          </m:eqArr>
                        </m:e>
                      </m:d>
                      <m:r>
                        <m:rPr>
                          <m:nor/>
                        </m:rPr>
                        <a:rPr lang="en-GB" sz="4800"/>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8400595" y="3990754"/>
                <a:ext cx="4023461" cy="2450543"/>
              </a:xfrm>
              <a:prstGeom prst="rect">
                <a:avLst/>
              </a:prstGeom>
              <a:blipFill rotWithShape="0">
                <a:blip r:embed="rId8"/>
                <a:stretch>
                  <a:fillRect r="-34848"/>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11DFEB97-AC77-4E8F-BA12-37AC6CBF85C0}"/>
                  </a:ext>
                </a:extLst>
              </p:cNvPr>
              <p:cNvSpPr/>
              <p:nvPr/>
            </p:nvSpPr>
            <p:spPr>
              <a:xfrm>
                <a:off x="2572559" y="8161305"/>
                <a:ext cx="17262299" cy="1569660"/>
              </a:xfrm>
              <a:prstGeom prst="rect">
                <a:avLst/>
              </a:prstGeom>
            </p:spPr>
            <p:txBody>
              <a:bodyPr wrap="square">
                <a:spAutoFit/>
              </a:bodyPr>
              <a:lstStyle/>
              <a:p>
                <a:r>
                  <a:rPr lang="vi-VN" sz="4800" dirty="0">
                    <a:ea typeface="Cambria Math" panose="02040503050406030204" pitchFamily="18" charset="0"/>
                  </a:rPr>
                  <a:t>Hướng 1: Thay </a:t>
                </a:r>
                <a14:m>
                  <m:oMath xmlns:m="http://schemas.openxmlformats.org/officeDocument/2006/math">
                    <m:r>
                      <a:rPr lang="vi-VN" sz="4800" b="0" i="1" smtClean="0">
                        <a:latin typeface="Cambria Math" panose="02040503050406030204" pitchFamily="18" charset="0"/>
                        <a:ea typeface="Cambria Math" panose="02040503050406030204" pitchFamily="18" charset="0"/>
                      </a:rPr>
                      <m:t>𝑥</m:t>
                    </m:r>
                    <m:r>
                      <a:rPr lang="vi-VN" sz="4800" b="0" i="1" smtClean="0">
                        <a:latin typeface="Cambria Math" panose="02040503050406030204" pitchFamily="18" charset="0"/>
                        <a:ea typeface="Cambria Math" panose="02040503050406030204" pitchFamily="18" charset="0"/>
                      </a:rPr>
                      <m:t>=1;</m:t>
                    </m:r>
                    <m:r>
                      <a:rPr lang="vi-VN" sz="4800" b="0" i="1" smtClean="0">
                        <a:latin typeface="Cambria Math" panose="02040503050406030204" pitchFamily="18" charset="0"/>
                        <a:ea typeface="Cambria Math" panose="02040503050406030204" pitchFamily="18" charset="0"/>
                      </a:rPr>
                      <m:t>𝑦</m:t>
                    </m:r>
                    <m:r>
                      <a:rPr lang="vi-VN" sz="4800" b="0" i="1" smtClean="0">
                        <a:latin typeface="Cambria Math" panose="02040503050406030204" pitchFamily="18" charset="0"/>
                        <a:ea typeface="Cambria Math" panose="02040503050406030204" pitchFamily="18" charset="0"/>
                      </a:rPr>
                      <m:t>=1;</m:t>
                    </m:r>
                    <m:r>
                      <a:rPr lang="vi-VN" sz="4800" b="0" i="1" smtClean="0">
                        <a:latin typeface="Cambria Math" panose="02040503050406030204" pitchFamily="18" charset="0"/>
                        <a:ea typeface="Cambria Math" panose="02040503050406030204" pitchFamily="18" charset="0"/>
                      </a:rPr>
                      <m:t>𝑧</m:t>
                    </m:r>
                    <m:r>
                      <a:rPr lang="vi-VN" sz="4800" b="0" i="1" smtClean="0">
                        <a:latin typeface="Cambria Math" panose="02040503050406030204" pitchFamily="18" charset="0"/>
                        <a:ea typeface="Cambria Math" panose="02040503050406030204" pitchFamily="18" charset="0"/>
                      </a:rPr>
                      <m:t>=−1</m:t>
                    </m:r>
                  </m:oMath>
                </a14:m>
                <a:r>
                  <a:rPr lang="vi-VN" sz="4800" dirty="0">
                    <a:latin typeface="Arial" panose="020B0604020202020204" pitchFamily="34" charset="0"/>
                    <a:cs typeface="Arial" panose="020B0604020202020204" pitchFamily="34" charset="0"/>
                  </a:rPr>
                  <a:t> vào các hệ phương trình, ta thấy đáp án B thỏa mãn. </a:t>
                </a:r>
                <a:endParaRPr lang="en-US" sz="4800" dirty="0">
                  <a:latin typeface="Arial" panose="020B0604020202020204" pitchFamily="34" charset="0"/>
                  <a:cs typeface="Arial" panose="020B0604020202020204" pitchFamily="34" charset="0"/>
                </a:endParaRPr>
              </a:p>
            </p:txBody>
          </p:sp>
        </mc:Choice>
        <mc:Fallback xmlns="">
          <p:sp>
            <p:nvSpPr>
              <p:cNvPr id="77" name="Rectangle 76">
                <a:extLst>
                  <a:ext uri="{FF2B5EF4-FFF2-40B4-BE49-F238E27FC236}">
                    <a16:creationId xmlns="" xmlns:a16="http://schemas.microsoft.com/office/drawing/2014/main" xmlns:a14="http://schemas.microsoft.com/office/drawing/2010/main" id="{11DFEB97-AC77-4E8F-BA12-37AC6CBF85C0}"/>
                  </a:ext>
                </a:extLst>
              </p:cNvPr>
              <p:cNvSpPr>
                <a:spLocks noRot="1" noChangeAspect="1" noMove="1" noResize="1" noEditPoints="1" noAdjustHandles="1" noChangeArrowheads="1" noChangeShapeType="1" noTextEdit="1"/>
              </p:cNvSpPr>
              <p:nvPr/>
            </p:nvSpPr>
            <p:spPr>
              <a:xfrm>
                <a:off x="2572559" y="8161305"/>
                <a:ext cx="17262299" cy="1569660"/>
              </a:xfrm>
              <a:prstGeom prst="rect">
                <a:avLst/>
              </a:prstGeom>
              <a:blipFill rotWithShape="0">
                <a:blip r:embed="rId9"/>
                <a:stretch>
                  <a:fillRect l="-1589" t="-9339" r="-353" b="-19455"/>
                </a:stretch>
              </a:blipFill>
            </p:spPr>
            <p:txBody>
              <a:bodyPr/>
              <a:lstStyle/>
              <a:p>
                <a:r>
                  <a:rPr lang="en-US">
                    <a:noFill/>
                  </a:rPr>
                  <a:t> </a:t>
                </a:r>
              </a:p>
            </p:txBody>
          </p:sp>
        </mc:Fallback>
      </mc:AlternateContent>
      <p:sp>
        <p:nvSpPr>
          <p:cNvPr id="57" name="Oval 56"/>
          <p:cNvSpPr/>
          <p:nvPr/>
        </p:nvSpPr>
        <p:spPr>
          <a:xfrm>
            <a:off x="7209626" y="4744565"/>
            <a:ext cx="848881" cy="911096"/>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n w="22225">
                  <a:solidFill>
                    <a:schemeClr val="accent2"/>
                  </a:solidFill>
                  <a:prstDash val="solid"/>
                </a:ln>
                <a:solidFill>
                  <a:srgbClr val="FF0000"/>
                </a:solidFill>
              </a:rPr>
              <a:t>B</a:t>
            </a:r>
            <a:endParaRPr lang="en-US" b="1" dirty="0">
              <a:ln w="22225">
                <a:solidFill>
                  <a:schemeClr val="accent2"/>
                </a:solidFill>
                <a:prstDash val="solid"/>
              </a:ln>
              <a:solidFill>
                <a:srgbClr val="FF0000"/>
              </a:solidFill>
            </a:endParaRPr>
          </a:p>
        </p:txBody>
      </p:sp>
      <p:sp>
        <p:nvSpPr>
          <p:cNvPr id="58" name="Rectangle 57">
            <a:extLst>
              <a:ext uri="{FF2B5EF4-FFF2-40B4-BE49-F238E27FC236}">
                <a16:creationId xmlns:a16="http://schemas.microsoft.com/office/drawing/2014/main" id="{11DFEB97-AC77-4E8F-BA12-37AC6CBF85C0}"/>
              </a:ext>
            </a:extLst>
          </p:cNvPr>
          <p:cNvSpPr/>
          <p:nvPr/>
        </p:nvSpPr>
        <p:spPr>
          <a:xfrm>
            <a:off x="2546783" y="10260811"/>
            <a:ext cx="17262299" cy="1569660"/>
          </a:xfrm>
          <a:prstGeom prst="rect">
            <a:avLst/>
          </a:prstGeom>
        </p:spPr>
        <p:txBody>
          <a:bodyPr wrap="square">
            <a:spAutoFit/>
          </a:bodyPr>
          <a:lstStyle/>
          <a:p>
            <a:r>
              <a:rPr lang="vi-VN" sz="4800" dirty="0">
                <a:ea typeface="Cambria Math" panose="02040503050406030204" pitchFamily="18" charset="0"/>
              </a:rPr>
              <a:t>Hướng 2: giải </a:t>
            </a:r>
            <a:r>
              <a:rPr lang="vi-VN" sz="4800" dirty="0">
                <a:latin typeface="Arial" panose="020B0604020202020204" pitchFamily="34" charset="0"/>
                <a:cs typeface="Arial" panose="020B0604020202020204" pitchFamily="34" charset="0"/>
              </a:rPr>
              <a:t>các hệ phương trình (có thể sử dụng MTCT), ta thấy đáp án B thỏa mãn.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left)">
                                      <p:cBhvr>
                                        <p:cTn id="36" dur="500"/>
                                        <p:tgtEl>
                                          <p:spTgt spid="77"/>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down)">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left)">
                                      <p:cBhvr>
                                        <p:cTn id="5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53" grpId="0"/>
      <p:bldP spid="54" grpId="0"/>
      <p:bldP spid="55" grpId="0"/>
      <p:bldP spid="77" grpId="0"/>
      <p:bldP spid="57" grpId="0" animBg="1"/>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1334767" y="6969033"/>
            <a:ext cx="22136901"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62" name="Rectangle 61"/>
              <p:cNvSpPr/>
              <p:nvPr/>
            </p:nvSpPr>
            <p:spPr>
              <a:xfrm>
                <a:off x="2169748" y="10518605"/>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vi-VN"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2169748" y="10518605"/>
                <a:ext cx="2500565" cy="83099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207060" y="3048000"/>
                <a:ext cx="22565882" cy="2450543"/>
              </a:xfrm>
              <a:prstGeom prst="rect">
                <a:avLst/>
              </a:prstGeom>
            </p:spPr>
            <p:txBody>
              <a:bodyPr wrap="square">
                <a:spAutoFit/>
              </a:bodyPr>
              <a:lstStyle/>
              <a:p>
                <a:r>
                  <a:rPr lang="vi-VN" sz="4800" dirty="0"/>
                  <a:t>Hệ phương trình </a:t>
                </a:r>
                <a14:m>
                  <m:oMath xmlns:m="http://schemas.openxmlformats.org/officeDocument/2006/math">
                    <m:d>
                      <m:dPr>
                        <m:begChr m:val="{"/>
                        <m:endChr m:val=""/>
                        <m:ctrlPr>
                          <a:rPr lang="en-US" sz="4800" i="1">
                            <a:latin typeface="Cambria Math" panose="02040503050406030204" pitchFamily="18" charset="0"/>
                            <a:ea typeface="Cambria Math" panose="02040503050406030204" pitchFamily="18" charset="0"/>
                          </a:rPr>
                        </m:ctrlPr>
                      </m:dPr>
                      <m:e>
                        <m:eqArr>
                          <m:eqArrPr>
                            <m:ctrlPr>
                              <a:rPr lang="en-US" sz="4800" i="1">
                                <a:latin typeface="Cambria Math" panose="02040503050406030204" pitchFamily="18" charset="0"/>
                              </a:rPr>
                            </m:ctrlPr>
                          </m:eqArrPr>
                          <m:e>
                            <m:r>
                              <a:rPr lang="vi-VN" sz="4800" b="0" i="1" smtClean="0">
                                <a:latin typeface="Cambria Math" panose="02040503050406030204" pitchFamily="18" charset="0"/>
                              </a:rPr>
                              <m:t>𝑥</m:t>
                            </m:r>
                            <m:r>
                              <a:rPr lang="vi-VN" sz="4800" b="0" i="1" smtClean="0">
                                <a:latin typeface="Cambria Math" panose="02040503050406030204" pitchFamily="18" charset="0"/>
                              </a:rPr>
                              <m:t>−</m:t>
                            </m:r>
                            <m:r>
                              <a:rPr lang="vi-VN" sz="4800" b="0" i="1" smtClean="0">
                                <a:latin typeface="Cambria Math" panose="02040503050406030204" pitchFamily="18" charset="0"/>
                              </a:rPr>
                              <m:t>𝑦</m:t>
                            </m:r>
                            <m:r>
                              <a:rPr lang="vi-VN" sz="4800" b="0" i="1" smtClean="0">
                                <a:latin typeface="Cambria Math" panose="02040503050406030204" pitchFamily="18" charset="0"/>
                              </a:rPr>
                              <m:t>+</m:t>
                            </m:r>
                            <m:r>
                              <a:rPr lang="vi-VN" sz="4800" b="0" i="1" smtClean="0">
                                <a:latin typeface="Cambria Math" panose="02040503050406030204" pitchFamily="18" charset="0"/>
                              </a:rPr>
                              <m:t>𝑧</m:t>
                            </m:r>
                            <m:r>
                              <a:rPr lang="vi-VN" sz="4800" b="0" i="1" smtClean="0">
                                <a:latin typeface="Cambria Math" panose="02040503050406030204" pitchFamily="18" charset="0"/>
                              </a:rPr>
                              <m:t>=−1</m:t>
                            </m:r>
                          </m:e>
                          <m:e>
                            <m:r>
                              <a:rPr lang="vi-VN" b="0" i="1" smtClean="0">
                                <a:latin typeface="Cambria Math" panose="02040503050406030204" pitchFamily="18" charset="0"/>
                              </a:rPr>
                              <m:t>2</m:t>
                            </m:r>
                            <m:r>
                              <a:rPr lang="vi-VN" b="0" i="1" smtClean="0">
                                <a:latin typeface="Cambria Math" panose="02040503050406030204" pitchFamily="18" charset="0"/>
                              </a:rPr>
                              <m:t>𝑥</m:t>
                            </m:r>
                            <m:r>
                              <a:rPr lang="vi-VN" b="0" i="1" smtClean="0">
                                <a:latin typeface="Cambria Math" panose="02040503050406030204" pitchFamily="18" charset="0"/>
                              </a:rPr>
                              <m:t>+</m:t>
                            </m:r>
                            <m:r>
                              <a:rPr lang="vi-VN" b="0" i="1" smtClean="0">
                                <a:latin typeface="Cambria Math" panose="02040503050406030204" pitchFamily="18" charset="0"/>
                              </a:rPr>
                              <m:t>𝑦</m:t>
                            </m:r>
                            <m:r>
                              <a:rPr lang="vi-VN" b="0" i="1" smtClean="0">
                                <a:latin typeface="Cambria Math" panose="02040503050406030204" pitchFamily="18" charset="0"/>
                              </a:rPr>
                              <m:t>+3</m:t>
                            </m:r>
                            <m:r>
                              <a:rPr lang="vi-VN" b="0" i="1" smtClean="0">
                                <a:latin typeface="Cambria Math" panose="02040503050406030204" pitchFamily="18" charset="0"/>
                              </a:rPr>
                              <m:t>𝑧</m:t>
                            </m:r>
                            <m:r>
                              <a:rPr lang="vi-VN" b="0" i="1" smtClean="0">
                                <a:latin typeface="Cambria Math" panose="02040503050406030204" pitchFamily="18" charset="0"/>
                              </a:rPr>
                              <m:t>=4</m:t>
                            </m:r>
                          </m:e>
                          <m:e>
                            <m:r>
                              <a:rPr lang="vi-VN" b="0" i="1" smtClean="0">
                                <a:latin typeface="Cambria Math" panose="02040503050406030204" pitchFamily="18" charset="0"/>
                              </a:rPr>
                              <m:t>−</m:t>
                            </m:r>
                            <m:r>
                              <a:rPr lang="vi-VN" b="0" i="1" smtClean="0">
                                <a:latin typeface="Cambria Math" panose="02040503050406030204" pitchFamily="18" charset="0"/>
                              </a:rPr>
                              <m:t>𝑥</m:t>
                            </m:r>
                            <m:r>
                              <a:rPr lang="vi-VN" b="0" i="1" smtClean="0">
                                <a:latin typeface="Cambria Math" panose="02040503050406030204" pitchFamily="18" charset="0"/>
                              </a:rPr>
                              <m:t>+5</m:t>
                            </m:r>
                            <m:r>
                              <a:rPr lang="vi-VN" b="0" i="1" smtClean="0">
                                <a:latin typeface="Cambria Math" panose="02040503050406030204" pitchFamily="18" charset="0"/>
                              </a:rPr>
                              <m:t>𝑦</m:t>
                            </m:r>
                            <m:r>
                              <a:rPr lang="vi-VN" b="0" i="1" smtClean="0">
                                <a:latin typeface="Cambria Math" panose="02040503050406030204" pitchFamily="18" charset="0"/>
                              </a:rPr>
                              <m:t>+</m:t>
                            </m:r>
                            <m:r>
                              <a:rPr lang="vi-VN" b="0" i="1" smtClean="0">
                                <a:latin typeface="Cambria Math" panose="02040503050406030204" pitchFamily="18" charset="0"/>
                              </a:rPr>
                              <m:t>𝑧</m:t>
                            </m:r>
                            <m:r>
                              <a:rPr lang="vi-VN" b="0" i="1" smtClean="0">
                                <a:latin typeface="Cambria Math" panose="02040503050406030204" pitchFamily="18" charset="0"/>
                              </a:rPr>
                              <m:t>=9</m:t>
                            </m:r>
                          </m:e>
                        </m:eqArr>
                      </m:e>
                    </m:d>
                  </m:oMath>
                </a14:m>
                <a:r>
                  <a:rPr lang="vi-VN" sz="4800" dirty="0"/>
                  <a:t> có nghiệm là </a:t>
                </a:r>
              </a:p>
            </p:txBody>
          </p:sp>
        </mc:Choice>
        <mc:Fallback xmlns="">
          <p:sp>
            <p:nvSpPr>
              <p:cNvPr id="119" name="Rectangle 118"/>
              <p:cNvSpPr>
                <a:spLocks noRot="1" noChangeAspect="1" noMove="1" noResize="1" noEditPoints="1" noAdjustHandles="1" noChangeArrowheads="1" noChangeShapeType="1" noTextEdit="1"/>
              </p:cNvSpPr>
              <p:nvPr/>
            </p:nvSpPr>
            <p:spPr>
              <a:xfrm>
                <a:off x="1207060" y="3048000"/>
                <a:ext cx="22565882" cy="2450543"/>
              </a:xfrm>
              <a:prstGeom prst="rect">
                <a:avLst/>
              </a:prstGeom>
              <a:blipFill rotWithShape="0">
                <a:blip r:embed="rId4"/>
                <a:stretch>
                  <a:fillRect l="-1216"/>
                </a:stretch>
              </a:blipFill>
            </p:spPr>
            <p:txBody>
              <a:bodyPr/>
              <a:lstStyle/>
              <a:p>
                <a:r>
                  <a:rPr lang="en-US">
                    <a:noFill/>
                  </a:rPr>
                  <a:t> </a:t>
                </a:r>
              </a:p>
            </p:txBody>
          </p:sp>
        </mc:Fallback>
      </mc:AlternateContent>
      <p:grpSp>
        <p:nvGrpSpPr>
          <p:cNvPr id="3" name="Group 2"/>
          <p:cNvGrpSpPr/>
          <p:nvPr/>
        </p:nvGrpSpPr>
        <p:grpSpPr>
          <a:xfrm>
            <a:off x="3249998" y="5223658"/>
            <a:ext cx="18810897" cy="830997"/>
            <a:chOff x="3249998" y="5223658"/>
            <a:chExt cx="18810897" cy="830997"/>
          </a:xfrm>
        </p:grpSpPr>
        <mc:AlternateContent xmlns:mc="http://schemas.openxmlformats.org/markup-compatibility/2006">
          <mc:Choice xmlns:a14="http://schemas.microsoft.com/office/drawing/2010/main" Requires="a14">
            <p:sp>
              <p:nvSpPr>
                <p:cNvPr id="2" name="Rectangle 1"/>
                <p:cNvSpPr/>
                <p:nvPr/>
              </p:nvSpPr>
              <p:spPr>
                <a:xfrm>
                  <a:off x="3249998" y="5223658"/>
                  <a:ext cx="4388542"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(1;2;</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0</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m:rPr>
                            <m:nor/>
                          </m:rPr>
                          <a:rPr lang="en-GB" sz="4800"/>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249998" y="5223658"/>
                  <a:ext cx="4388542"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Rectangle 52"/>
                <p:cNvSpPr/>
                <p:nvPr/>
              </p:nvSpPr>
              <p:spPr>
                <a:xfrm>
                  <a:off x="8159621" y="5223658"/>
                  <a:ext cx="4388542"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vi-VN"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vi-VN" sz="4800" b="0" i="1" spc="-150" smtClean="0">
                            <a:latin typeface="Cambria Math" panose="02040503050406030204" pitchFamily="18" charset="0"/>
                            <a:ea typeface="Tahoma" panose="020B0604030504040204" pitchFamily="34" charset="0"/>
                            <a:cs typeface="Tahoma" panose="020B0604030504040204" pitchFamily="34" charset="0"/>
                          </a:rPr>
                          <m:t>−</m:t>
                        </m:r>
                        <m:r>
                          <a:rPr lang="en-US" sz="4800" b="0" i="1" spc="-150" smtClean="0">
                            <a:latin typeface="Cambria Math" panose="02040503050406030204" pitchFamily="18" charset="0"/>
                            <a:ea typeface="Tahoma" panose="020B0604030504040204" pitchFamily="34" charset="0"/>
                            <a:cs typeface="Tahoma" panose="020B0604030504040204" pitchFamily="34" charset="0"/>
                          </a:rPr>
                          <m:t>1</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en-US" sz="4800" b="0" i="1" spc="-150" smtClean="0">
                            <a:latin typeface="Cambria Math" panose="02040503050406030204" pitchFamily="18" charset="0"/>
                            <a:ea typeface="Tahoma" panose="020B0604030504040204" pitchFamily="34" charset="0"/>
                            <a:cs typeface="Tahoma" panose="020B0604030504040204" pitchFamily="34" charset="0"/>
                          </a:rPr>
                          <m:t>−2</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vi-VN" sz="4800" b="0" i="1" spc="-150" smtClean="0">
                            <a:latin typeface="Cambria Math" panose="02040503050406030204" pitchFamily="18" charset="0"/>
                            <a:ea typeface="Tahoma" panose="020B0604030504040204" pitchFamily="34" charset="0"/>
                            <a:cs typeface="Tahoma" panose="020B0604030504040204" pitchFamily="34" charset="0"/>
                          </a:rPr>
                          <m:t>0</m:t>
                        </m:r>
                        <m:r>
                          <a:rPr lang="en-US" sz="4800" i="1" spc="-150">
                            <a:latin typeface="Cambria Math" panose="02040503050406030204" pitchFamily="18" charset="0"/>
                            <a:ea typeface="Tahoma" panose="020B0604030504040204" pitchFamily="34" charset="0"/>
                            <a:cs typeface="Tahoma" panose="020B0604030504040204" pitchFamily="34" charset="0"/>
                          </a:rPr>
                          <m:t>)</m:t>
                        </m:r>
                        <m:r>
                          <m:rPr>
                            <m:nor/>
                          </m:rPr>
                          <a:rPr lang="en-GB" sz="4800"/>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3" name="Rectangle 52"/>
                <p:cNvSpPr>
                  <a:spLocks noRot="1" noChangeAspect="1" noMove="1" noResize="1" noEditPoints="1" noAdjustHandles="1" noChangeArrowheads="1" noChangeShapeType="1" noTextEdit="1"/>
                </p:cNvSpPr>
                <p:nvPr/>
              </p:nvSpPr>
              <p:spPr>
                <a:xfrm>
                  <a:off x="8159621" y="5223658"/>
                  <a:ext cx="4388542"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Rectangle 53"/>
                <p:cNvSpPr/>
                <p:nvPr/>
              </p:nvSpPr>
              <p:spPr>
                <a:xfrm>
                  <a:off x="13069244" y="5223658"/>
                  <a:ext cx="444710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vi-VN" sz="4800" b="0" i="1" spc="-150" smtClean="0">
                            <a:latin typeface="Cambria Math" panose="02040503050406030204" pitchFamily="18" charset="0"/>
                            <a:ea typeface="Tahoma" panose="020B0604030504040204" pitchFamily="34" charset="0"/>
                            <a:cs typeface="Tahoma" panose="020B0604030504040204" pitchFamily="34" charset="0"/>
                          </a:rPr>
                          <m:t>0</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vi-VN" sz="4800" b="0" i="1" spc="-150" smtClean="0">
                            <a:latin typeface="Cambria Math" panose="02040503050406030204" pitchFamily="18" charset="0"/>
                            <a:ea typeface="Tahoma" panose="020B0604030504040204" pitchFamily="34" charset="0"/>
                            <a:cs typeface="Tahoma" panose="020B0604030504040204" pitchFamily="34" charset="0"/>
                          </a:rPr>
                          <m:t>1</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vi-VN" sz="4800" b="0" i="1" spc="-150" smtClean="0">
                            <a:latin typeface="Cambria Math" panose="02040503050406030204" pitchFamily="18" charset="0"/>
                            <a:ea typeface="Tahoma" panose="020B0604030504040204" pitchFamily="34" charset="0"/>
                            <a:cs typeface="Tahoma" panose="020B0604030504040204" pitchFamily="34" charset="0"/>
                          </a:rPr>
                          <m:t>2</m:t>
                        </m:r>
                        <m:r>
                          <a:rPr lang="en-US" sz="4800" i="1" spc="-150">
                            <a:latin typeface="Cambria Math" panose="02040503050406030204" pitchFamily="18" charset="0"/>
                            <a:ea typeface="Tahoma" panose="020B0604030504040204" pitchFamily="34" charset="0"/>
                            <a:cs typeface="Tahoma" panose="020B0604030504040204" pitchFamily="34" charset="0"/>
                          </a:rPr>
                          <m:t>)</m:t>
                        </m:r>
                        <m:r>
                          <m:rPr>
                            <m:nor/>
                          </m:rPr>
                          <a:rPr lang="en-GB" sz="4800"/>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4" name="Rectangle 53"/>
                <p:cNvSpPr>
                  <a:spLocks noRot="1" noChangeAspect="1" noMove="1" noResize="1" noEditPoints="1" noAdjustHandles="1" noChangeArrowheads="1" noChangeShapeType="1" noTextEdit="1"/>
                </p:cNvSpPr>
                <p:nvPr/>
              </p:nvSpPr>
              <p:spPr>
                <a:xfrm>
                  <a:off x="13069244" y="5223658"/>
                  <a:ext cx="4447108"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18037434" y="5223658"/>
                  <a:ext cx="402346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vi-VN"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vi-VN"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vi-VN" sz="4800" b="0" i="1" spc="-150" smtClean="0">
                            <a:latin typeface="Cambria Math" panose="02040503050406030204" pitchFamily="18" charset="0"/>
                            <a:ea typeface="Tahoma" panose="020B0604030504040204" pitchFamily="34" charset="0"/>
                            <a:cs typeface="Tahoma" panose="020B0604030504040204" pitchFamily="34" charset="0"/>
                          </a:rPr>
                          <m:t>2</m:t>
                        </m:r>
                        <m:r>
                          <a:rPr lang="en-US" sz="4800" i="1" spc="-150">
                            <a:latin typeface="Cambria Math" panose="02040503050406030204" pitchFamily="18" charset="0"/>
                            <a:ea typeface="Tahoma" panose="020B0604030504040204" pitchFamily="34" charset="0"/>
                            <a:cs typeface="Tahoma" panose="020B0604030504040204" pitchFamily="34" charset="0"/>
                          </a:rPr>
                          <m:t>;</m:t>
                        </m:r>
                        <m:r>
                          <a:rPr lang="vi-VN" sz="4800" b="0" i="1" spc="-150" smtClean="0">
                            <a:latin typeface="Cambria Math" panose="02040503050406030204" pitchFamily="18" charset="0"/>
                            <a:ea typeface="Tahoma" panose="020B0604030504040204" pitchFamily="34" charset="0"/>
                            <a:cs typeface="Tahoma" panose="020B0604030504040204" pitchFamily="34" charset="0"/>
                          </a:rPr>
                          <m:t>1)</m:t>
                        </m:r>
                        <m:r>
                          <m:rPr>
                            <m:nor/>
                          </m:rPr>
                          <a:rPr lang="en-GB" sz="4800"/>
                          <m:t>.</m:t>
                        </m:r>
                      </m:oMath>
                    </m:oMathPara>
                  </a14:m>
                  <a:endParaRPr lang="vi-VN" sz="4800" dirty="0"/>
                </a:p>
              </p:txBody>
            </p:sp>
          </mc:Choice>
          <mc:Fallback>
            <p:sp>
              <p:nvSpPr>
                <p:cNvPr id="55" name="Rectangle 54"/>
                <p:cNvSpPr>
                  <a:spLocks noRot="1" noChangeAspect="1" noMove="1" noResize="1" noEditPoints="1" noAdjustHandles="1" noChangeArrowheads="1" noChangeShapeType="1" noTextEdit="1"/>
                </p:cNvSpPr>
                <p:nvPr/>
              </p:nvSpPr>
              <p:spPr>
                <a:xfrm>
                  <a:off x="18037434" y="5223658"/>
                  <a:ext cx="4023461" cy="830997"/>
                </a:xfrm>
                <a:prstGeom prst="rect">
                  <a:avLst/>
                </a:prstGeom>
                <a:blipFill>
                  <a:blip r:embed="rId8"/>
                  <a:stretch>
                    <a:fillRect/>
                  </a:stretch>
                </a:blipFill>
              </p:spPr>
              <p:txBody>
                <a:bodyPr/>
                <a:lstStyle/>
                <a:p>
                  <a:r>
                    <a:rPr lang="en-US">
                      <a:noFill/>
                    </a:rPr>
                    <a:t> </a:t>
                  </a:r>
                </a:p>
              </p:txBody>
            </p:sp>
          </mc:Fallback>
        </mc:AlternateContent>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469076-222B-4580-A179-D816FB27383F}"/>
                  </a:ext>
                </a:extLst>
              </p:cNvPr>
              <p:cNvSpPr/>
              <p:nvPr/>
            </p:nvSpPr>
            <p:spPr>
              <a:xfrm>
                <a:off x="1870653" y="8524805"/>
                <a:ext cx="20190242" cy="830997"/>
              </a:xfrm>
              <a:prstGeom prst="rect">
                <a:avLst/>
              </a:prstGeom>
            </p:spPr>
            <p:txBody>
              <a:bodyPr wrap="square">
                <a:spAutoFit/>
              </a:bodyPr>
              <a:lstStyle/>
              <a:p>
                <a:r>
                  <a:rPr lang="vi-VN" sz="4800" dirty="0">
                    <a:latin typeface="Arial" panose="020B0604020202020204" pitchFamily="34" charset="0"/>
                    <a:cs typeface="Arial" panose="020B0604020202020204" pitchFamily="34" charset="0"/>
                  </a:rPr>
                  <a:t>Sử dụng MTCT, giải hệ, ta được nghiệm của hệ phương trình là </a:t>
                </a:r>
                <a14:m>
                  <m:oMath xmlns:m="http://schemas.openxmlformats.org/officeDocument/2006/math">
                    <m:r>
                      <a:rPr lang="en-US" sz="4800" i="1" spc="-150">
                        <a:latin typeface="Cambria Math" panose="02040503050406030204" pitchFamily="18" charset="0"/>
                        <a:ea typeface="Tahoma" panose="020B0604030504040204" pitchFamily="34" charset="0"/>
                        <a:cs typeface="Tahoma" panose="020B0604030504040204" pitchFamily="34" charset="0"/>
                      </a:rPr>
                      <m:t>(1;2;</m:t>
                    </m:r>
                    <m:r>
                      <a:rPr lang="vi-VN" sz="4800" i="1" spc="-150">
                        <a:latin typeface="Cambria Math" panose="02040503050406030204" pitchFamily="18" charset="0"/>
                        <a:ea typeface="Tahoma" panose="020B0604030504040204" pitchFamily="34" charset="0"/>
                        <a:cs typeface="Tahoma" panose="020B0604030504040204" pitchFamily="34" charset="0"/>
                      </a:rPr>
                      <m:t>0</m:t>
                    </m:r>
                    <m:r>
                      <a:rPr lang="en-US" sz="4800" i="1" spc="-150">
                        <a:latin typeface="Cambria Math" panose="02040503050406030204" pitchFamily="18" charset="0"/>
                        <a:ea typeface="Tahoma" panose="020B0604030504040204" pitchFamily="34" charset="0"/>
                        <a:cs typeface="Tahoma" panose="020B0604030504040204" pitchFamily="34" charset="0"/>
                      </a:rPr>
                      <m:t>)</m:t>
                    </m:r>
                  </m:oMath>
                </a14:m>
                <a:endParaRPr lang="en-US" sz="4800" dirty="0">
                  <a:latin typeface="Arial" panose="020B0604020202020204" pitchFamily="34" charset="0"/>
                  <a:cs typeface="Arial" panose="020B0604020202020204" pitchFamily="34" charset="0"/>
                </a:endParaRPr>
              </a:p>
            </p:txBody>
          </p:sp>
        </mc:Choice>
        <mc:Fallback xmlns="">
          <p:sp>
            <p:nvSpPr>
              <p:cNvPr id="5" name="Rectangle 4">
                <a:extLst>
                  <a:ext uri="{FF2B5EF4-FFF2-40B4-BE49-F238E27FC236}">
                    <a16:creationId xmlns="" xmlns:a16="http://schemas.microsoft.com/office/drawing/2014/main" xmlns:a14="http://schemas.microsoft.com/office/drawing/2010/main" id="{F2469076-222B-4580-A179-D816FB27383F}"/>
                  </a:ext>
                </a:extLst>
              </p:cNvPr>
              <p:cNvSpPr>
                <a:spLocks noRot="1" noChangeAspect="1" noMove="1" noResize="1" noEditPoints="1" noAdjustHandles="1" noChangeArrowheads="1" noChangeShapeType="1" noTextEdit="1"/>
              </p:cNvSpPr>
              <p:nvPr/>
            </p:nvSpPr>
            <p:spPr>
              <a:xfrm>
                <a:off x="1870653" y="8524805"/>
                <a:ext cx="20190242" cy="830997"/>
              </a:xfrm>
              <a:prstGeom prst="rect">
                <a:avLst/>
              </a:prstGeom>
              <a:blipFill rotWithShape="0">
                <a:blip r:embed="rId9"/>
                <a:stretch>
                  <a:fillRect l="-1389" t="-17518" b="-36496"/>
                </a:stretch>
              </a:blipFill>
            </p:spPr>
            <p:txBody>
              <a:bodyPr/>
              <a:lstStyle/>
              <a:p>
                <a:r>
                  <a:rPr lang="en-US">
                    <a:noFill/>
                  </a:rPr>
                  <a:t> </a:t>
                </a:r>
              </a:p>
            </p:txBody>
          </p:sp>
        </mc:Fallback>
      </mc:AlternateContent>
      <p:sp>
        <p:nvSpPr>
          <p:cNvPr id="57" name="Oval 56"/>
          <p:cNvSpPr/>
          <p:nvPr/>
        </p:nvSpPr>
        <p:spPr>
          <a:xfrm>
            <a:off x="3570655" y="5149513"/>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n w="22225">
                  <a:solidFill>
                    <a:schemeClr val="accent2"/>
                  </a:solidFill>
                  <a:prstDash val="solid"/>
                </a:ln>
                <a:solidFill>
                  <a:srgbClr val="FF0000"/>
                </a:solidFill>
              </a:rPr>
              <a:t>A</a:t>
            </a:r>
            <a:endParaRPr lang="en-US"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2745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2"/>
                                        </p:tgtEl>
                                        <p:attrNameLst>
                                          <p:attrName>style.visibility</p:attrName>
                                        </p:attrNameLst>
                                      </p:cBhvr>
                                      <p:to>
                                        <p:strVal val="visible"/>
                                      </p:to>
                                    </p:set>
                                    <p:animEffect transition="in" filter="wipe(left)">
                                      <p:cBhvr>
                                        <p:cTn id="21" dur="500"/>
                                        <p:tgtEl>
                                          <p:spTgt spid="15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5" grpId="0"/>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98611" y="2399336"/>
            <a:ext cx="23391942" cy="5087442"/>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4.</a:t>
                </a:r>
              </a:p>
            </p:txBody>
          </p:sp>
        </p:grpSp>
      </p:grpSp>
      <mc:AlternateContent xmlns:mc="http://schemas.openxmlformats.org/markup-compatibility/2006" xmlns:a14="http://schemas.microsoft.com/office/drawing/2010/main">
        <mc:Choice Requires="a14">
          <p:sp>
            <p:nvSpPr>
              <p:cNvPr id="119" name="Rectangle 118"/>
              <p:cNvSpPr/>
              <p:nvPr/>
            </p:nvSpPr>
            <p:spPr>
              <a:xfrm>
                <a:off x="572184" y="2361665"/>
                <a:ext cx="22565882" cy="2450543"/>
              </a:xfrm>
              <a:prstGeom prst="rect">
                <a:avLst/>
              </a:prstGeom>
            </p:spPr>
            <p:txBody>
              <a:bodyPr wrap="square">
                <a:spAutoFit/>
              </a:bodyPr>
              <a:lstStyle/>
              <a:p>
                <a:r>
                  <a:rPr lang="vi-VN" sz="4800" dirty="0">
                    <a:latin typeface="Cambria" panose="02040503050406030204" pitchFamily="18" charset="0"/>
                    <a:ea typeface="Cambria" panose="02040503050406030204" pitchFamily="18" charset="0"/>
                    <a:cs typeface="Tahoma" pitchFamily="34" charset="0"/>
                  </a:rPr>
                  <a:t>Khi hệ phương trình </a:t>
                </a:r>
                <a14:m>
                  <m:oMath xmlns:m="http://schemas.openxmlformats.org/officeDocument/2006/math">
                    <m:d>
                      <m:dPr>
                        <m:begChr m:val="{"/>
                        <m:endChr m:val=""/>
                        <m:ctrlPr>
                          <a:rPr lang="vi-VN" sz="4800" i="1" smtClean="0">
                            <a:latin typeface="Cambria Math" panose="02040503050406030204" pitchFamily="18" charset="0"/>
                            <a:cs typeface="Tahoma" pitchFamily="34" charset="0"/>
                          </a:rPr>
                        </m:ctrlPr>
                      </m:dPr>
                      <m:e>
                        <m:eqArr>
                          <m:eqArrPr>
                            <m:ctrlPr>
                              <a:rPr lang="vi-VN" sz="4800" i="1" smtClean="0">
                                <a:latin typeface="Cambria Math" panose="02040503050406030204" pitchFamily="18" charset="0"/>
                                <a:cs typeface="Tahoma" pitchFamily="34" charset="0"/>
                              </a:rPr>
                            </m:ctrlPr>
                          </m:eqArrPr>
                          <m:e>
                            <m:r>
                              <a:rPr lang="vi-VN" sz="4800" b="0" i="1" smtClean="0">
                                <a:latin typeface="Cambria Math" panose="02040503050406030204" pitchFamily="18" charset="0"/>
                                <a:cs typeface="Tahoma" pitchFamily="34" charset="0"/>
                              </a:rPr>
                              <m:t>2</m:t>
                            </m:r>
                            <m:r>
                              <a:rPr lang="vi-VN" sz="4800" b="0" i="1" smtClean="0">
                                <a:latin typeface="Cambria Math" panose="02040503050406030204" pitchFamily="18" charset="0"/>
                                <a:cs typeface="Tahoma" pitchFamily="34" charset="0"/>
                              </a:rPr>
                              <m:t>𝑥</m:t>
                            </m:r>
                            <m:r>
                              <a:rPr lang="vi-VN" sz="4800" b="0" i="1" smtClean="0">
                                <a:latin typeface="Cambria Math" panose="02040503050406030204" pitchFamily="18" charset="0"/>
                                <a:cs typeface="Tahoma" pitchFamily="34" charset="0"/>
                              </a:rPr>
                              <m:t>+3</m:t>
                            </m:r>
                            <m:r>
                              <a:rPr lang="vi-VN" sz="4800" b="0" i="1" smtClean="0">
                                <a:latin typeface="Cambria Math" panose="02040503050406030204" pitchFamily="18" charset="0"/>
                                <a:cs typeface="Tahoma" pitchFamily="34" charset="0"/>
                              </a:rPr>
                              <m:t>𝑦</m:t>
                            </m:r>
                            <m:r>
                              <a:rPr lang="vi-VN" sz="4800" b="0" i="1" smtClean="0">
                                <a:latin typeface="Cambria Math" panose="02040503050406030204" pitchFamily="18" charset="0"/>
                                <a:cs typeface="Tahoma" pitchFamily="34" charset="0"/>
                              </a:rPr>
                              <m:t>−</m:t>
                            </m:r>
                            <m:r>
                              <a:rPr lang="vi-VN" sz="4800" b="0" i="1" smtClean="0">
                                <a:latin typeface="Cambria Math" panose="02040503050406030204" pitchFamily="18" charset="0"/>
                                <a:cs typeface="Tahoma" pitchFamily="34" charset="0"/>
                              </a:rPr>
                              <m:t>𝑧</m:t>
                            </m:r>
                            <m:r>
                              <a:rPr lang="vi-VN" sz="4800" b="0" i="1" smtClean="0">
                                <a:latin typeface="Cambria Math" panose="02040503050406030204" pitchFamily="18" charset="0"/>
                                <a:cs typeface="Tahoma" pitchFamily="34" charset="0"/>
                              </a:rPr>
                              <m:t>=5</m:t>
                            </m:r>
                          </m:e>
                          <m:e>
                            <m:r>
                              <a:rPr lang="vi-VN" sz="4800" b="0" i="1" smtClean="0">
                                <a:latin typeface="Cambria Math" panose="02040503050406030204" pitchFamily="18" charset="0"/>
                                <a:cs typeface="Tahoma" pitchFamily="34" charset="0"/>
                              </a:rPr>
                              <m:t>−4</m:t>
                            </m:r>
                            <m:r>
                              <a:rPr lang="vi-VN" sz="4800" b="0" i="1" smtClean="0">
                                <a:latin typeface="Cambria Math" panose="02040503050406030204" pitchFamily="18" charset="0"/>
                                <a:cs typeface="Tahoma" pitchFamily="34" charset="0"/>
                              </a:rPr>
                              <m:t>𝑥</m:t>
                            </m:r>
                            <m:r>
                              <a:rPr lang="vi-VN" sz="4800" b="0" i="1" smtClean="0">
                                <a:latin typeface="Cambria Math" panose="02040503050406030204" pitchFamily="18" charset="0"/>
                                <a:cs typeface="Tahoma" pitchFamily="34" charset="0"/>
                              </a:rPr>
                              <m:t>−6</m:t>
                            </m:r>
                            <m:r>
                              <a:rPr lang="vi-VN" sz="4800" b="0" i="1" smtClean="0">
                                <a:latin typeface="Cambria Math" panose="02040503050406030204" pitchFamily="18" charset="0"/>
                                <a:cs typeface="Tahoma" pitchFamily="34" charset="0"/>
                              </a:rPr>
                              <m:t>𝑦</m:t>
                            </m:r>
                            <m:r>
                              <a:rPr lang="vi-VN" sz="4800" b="0" i="1" smtClean="0">
                                <a:latin typeface="Cambria Math" panose="02040503050406030204" pitchFamily="18" charset="0"/>
                                <a:cs typeface="Tahoma" pitchFamily="34" charset="0"/>
                              </a:rPr>
                              <m:t>+2</m:t>
                            </m:r>
                            <m:r>
                              <a:rPr lang="vi-VN" sz="4800" b="0" i="1" smtClean="0">
                                <a:latin typeface="Cambria Math" panose="02040503050406030204" pitchFamily="18" charset="0"/>
                                <a:cs typeface="Tahoma" pitchFamily="34" charset="0"/>
                              </a:rPr>
                              <m:t>𝑧</m:t>
                            </m:r>
                            <m:r>
                              <a:rPr lang="vi-VN" sz="4800" b="0" i="1" smtClean="0">
                                <a:latin typeface="Cambria Math" panose="02040503050406030204" pitchFamily="18" charset="0"/>
                                <a:cs typeface="Tahoma" pitchFamily="34" charset="0"/>
                              </a:rPr>
                              <m:t>=−4</m:t>
                            </m:r>
                            <m:r>
                              <a:rPr lang="vi-VN" sz="4800" b="0" i="1" smtClean="0">
                                <a:latin typeface="Cambria Math" panose="02040503050406030204" pitchFamily="18" charset="0"/>
                                <a:cs typeface="Tahoma" pitchFamily="34" charset="0"/>
                              </a:rPr>
                              <m:t>𝑚</m:t>
                            </m:r>
                            <m:r>
                              <a:rPr lang="vi-VN" sz="4800" b="0" i="1" smtClean="0">
                                <a:latin typeface="Cambria Math" panose="02040503050406030204" pitchFamily="18" charset="0"/>
                                <a:cs typeface="Tahoma" pitchFamily="34" charset="0"/>
                              </a:rPr>
                              <m:t>−2</m:t>
                            </m:r>
                            <m:r>
                              <a:rPr lang="vi-VN" sz="4800" b="0" i="1" smtClean="0">
                                <a:latin typeface="Cambria Math" panose="02040503050406030204" pitchFamily="18" charset="0"/>
                                <a:cs typeface="Tahoma" pitchFamily="34" charset="0"/>
                              </a:rPr>
                              <m:t>𝑛</m:t>
                            </m:r>
                          </m:e>
                          <m:e>
                            <m:r>
                              <a:rPr lang="vi-VN" sz="4800" b="0" i="1" smtClean="0">
                                <a:latin typeface="Cambria Math" panose="02040503050406030204" pitchFamily="18" charset="0"/>
                                <a:cs typeface="Tahoma" pitchFamily="34" charset="0"/>
                              </a:rPr>
                              <m:t>2</m:t>
                            </m:r>
                            <m:r>
                              <a:rPr lang="vi-VN" sz="4800" b="0" i="1" smtClean="0">
                                <a:latin typeface="Cambria Math" panose="02040503050406030204" pitchFamily="18" charset="0"/>
                                <a:cs typeface="Tahoma" pitchFamily="34" charset="0"/>
                              </a:rPr>
                              <m:t>𝑥</m:t>
                            </m:r>
                            <m:r>
                              <a:rPr lang="vi-VN" sz="4800" b="0" i="1" smtClean="0">
                                <a:latin typeface="Cambria Math" panose="02040503050406030204" pitchFamily="18" charset="0"/>
                                <a:cs typeface="Tahoma" pitchFamily="34" charset="0"/>
                              </a:rPr>
                              <m:t>+3</m:t>
                            </m:r>
                            <m:r>
                              <a:rPr lang="vi-VN" sz="4800" b="0" i="1" smtClean="0">
                                <a:latin typeface="Cambria Math" panose="02040503050406030204" pitchFamily="18" charset="0"/>
                                <a:cs typeface="Tahoma" pitchFamily="34" charset="0"/>
                              </a:rPr>
                              <m:t>𝑦</m:t>
                            </m:r>
                            <m:r>
                              <a:rPr lang="vi-VN" sz="4800" b="0" i="1" smtClean="0">
                                <a:latin typeface="Cambria Math" panose="02040503050406030204" pitchFamily="18" charset="0"/>
                                <a:cs typeface="Tahoma" pitchFamily="34" charset="0"/>
                              </a:rPr>
                              <m:t>−</m:t>
                            </m:r>
                            <m:r>
                              <a:rPr lang="vi-VN" sz="4800" b="0" i="1" smtClean="0">
                                <a:latin typeface="Cambria Math" panose="02040503050406030204" pitchFamily="18" charset="0"/>
                                <a:cs typeface="Tahoma" pitchFamily="34" charset="0"/>
                              </a:rPr>
                              <m:t>𝑧</m:t>
                            </m:r>
                            <m:r>
                              <a:rPr lang="vi-VN" sz="4800" b="0" i="1" smtClean="0">
                                <a:latin typeface="Cambria Math" panose="02040503050406030204" pitchFamily="18" charset="0"/>
                                <a:cs typeface="Tahoma" pitchFamily="34" charset="0"/>
                              </a:rPr>
                              <m:t>=3</m:t>
                            </m:r>
                            <m:r>
                              <a:rPr lang="vi-VN" sz="4800" b="0" i="1" smtClean="0">
                                <a:latin typeface="Cambria Math" panose="02040503050406030204" pitchFamily="18" charset="0"/>
                                <a:cs typeface="Tahoma" pitchFamily="34" charset="0"/>
                              </a:rPr>
                              <m:t>𝑛</m:t>
                            </m:r>
                            <m:r>
                              <a:rPr lang="vi-VN" sz="4800" b="0" i="1" smtClean="0">
                                <a:latin typeface="Cambria Math" panose="02040503050406030204" pitchFamily="18" charset="0"/>
                                <a:cs typeface="Tahoma" pitchFamily="34" charset="0"/>
                              </a:rPr>
                              <m:t>+</m:t>
                            </m:r>
                            <m:r>
                              <a:rPr lang="vi-VN" sz="4800" b="0" i="1" smtClean="0">
                                <a:latin typeface="Cambria Math" panose="02040503050406030204" pitchFamily="18" charset="0"/>
                                <a:cs typeface="Tahoma" pitchFamily="34" charset="0"/>
                              </a:rPr>
                              <m:t>𝑚</m:t>
                            </m:r>
                          </m:e>
                        </m:eqArr>
                      </m:e>
                    </m:d>
                  </m:oMath>
                </a14:m>
                <a:r>
                  <a:rPr lang="vi-VN" sz="4800" dirty="0">
                    <a:latin typeface="Cambria" panose="02040503050406030204" pitchFamily="18" charset="0"/>
                    <a:ea typeface="Cambria" panose="02040503050406030204" pitchFamily="18" charset="0"/>
                    <a:cs typeface="Tahoma" pitchFamily="34" charset="0"/>
                  </a:rPr>
                  <a:t> có vô số nghiệm thì tích </a:t>
                </a:r>
                <a14:m>
                  <m:oMath xmlns:m="http://schemas.openxmlformats.org/officeDocument/2006/math">
                    <m:r>
                      <a:rPr lang="vi-VN" sz="4800" b="0" i="1" smtClean="0">
                        <a:latin typeface="Cambria Math" panose="02040503050406030204" pitchFamily="18" charset="0"/>
                        <a:ea typeface="Cambria" panose="02040503050406030204" pitchFamily="18" charset="0"/>
                        <a:cs typeface="Tahoma" pitchFamily="34" charset="0"/>
                      </a:rPr>
                      <m:t>𝑚</m:t>
                    </m:r>
                    <m:r>
                      <a:rPr lang="vi-VN" sz="4800" b="0" i="1" smtClean="0">
                        <a:latin typeface="Cambria Math" panose="02040503050406030204" pitchFamily="18" charset="0"/>
                        <a:ea typeface="Cambria" panose="02040503050406030204" pitchFamily="18" charset="0"/>
                        <a:cs typeface="Tahoma" pitchFamily="34" charset="0"/>
                      </a:rPr>
                      <m:t>.</m:t>
                    </m:r>
                    <m:r>
                      <a:rPr lang="vi-VN" sz="4800" b="0" i="1" smtClean="0">
                        <a:latin typeface="Cambria Math" panose="02040503050406030204" pitchFamily="18" charset="0"/>
                        <a:ea typeface="Cambria" panose="02040503050406030204" pitchFamily="18" charset="0"/>
                        <a:cs typeface="Tahoma" pitchFamily="34" charset="0"/>
                      </a:rPr>
                      <m:t>𝑛</m:t>
                    </m:r>
                  </m:oMath>
                </a14:m>
                <a:r>
                  <a:rPr lang="vi-VN" sz="4800" dirty="0">
                    <a:latin typeface="Cambria" panose="02040503050406030204" pitchFamily="18" charset="0"/>
                    <a:ea typeface="Cambria" panose="02040503050406030204" pitchFamily="18" charset="0"/>
                    <a:cs typeface="Tahoma" pitchFamily="34" charset="0"/>
                  </a:rPr>
                  <a:t> bằng </a:t>
                </a:r>
                <a:endParaRPr lang="en-US" sz="4800" dirty="0">
                  <a:latin typeface="Cambria" panose="02040503050406030204" pitchFamily="18" charset="0"/>
                  <a:ea typeface="Cambria" panose="02040503050406030204" pitchFamily="18" charset="0"/>
                  <a:cs typeface="Tahoma"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572184" y="2361665"/>
                <a:ext cx="22565882" cy="2450543"/>
              </a:xfrm>
              <a:prstGeom prst="rect">
                <a:avLst/>
              </a:prstGeom>
              <a:blipFill rotWithShape="0">
                <a:blip r:embed="rId3"/>
                <a:stretch>
                  <a:fillRect l="-1243" r="-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249998" y="5223658"/>
                <a:ext cx="4388542"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vi-VN"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i="1" smtClean="0">
                          <a:latin typeface="Cambria Math" panose="02040503050406030204" pitchFamily="18" charset="0"/>
                        </a:rPr>
                        <m:t>3</m:t>
                      </m:r>
                      <m:r>
                        <m:rPr>
                          <m:nor/>
                        </m:rPr>
                        <a:rPr lang="en-GB" sz="4800"/>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49998" y="5223658"/>
                <a:ext cx="4388542" cy="156966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8159621" y="5223658"/>
                <a:ext cx="4388542"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vi-VN" sz="4800" b="0"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vi-VN" sz="4800" b="0" i="0" spc="-150" smtClean="0">
                          <a:solidFill>
                            <a:schemeClr val="tx1"/>
                          </a:solidFill>
                          <a:latin typeface="Tahoma" panose="020B0604030504040204" pitchFamily="34" charset="0"/>
                          <a:ea typeface="Tahoma" panose="020B0604030504040204" pitchFamily="34" charset="0"/>
                          <a:cs typeface="Tahoma" panose="020B0604030504040204" pitchFamily="34" charset="0"/>
                        </a:rPr>
                        <m:t>−2.</m:t>
                      </m:r>
                    </m:oMath>
                  </m:oMathPara>
                </a14:m>
                <a:endParaRPr lang="en-GB"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8159621" y="5223658"/>
                <a:ext cx="4388542" cy="83099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3069244" y="5223658"/>
                <a:ext cx="444710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−3</m:t>
                      </m:r>
                      <m:r>
                        <m:rPr>
                          <m:nor/>
                        </m:rPr>
                        <a:rPr lang="en-GB" sz="4800">
                          <a:solidFill>
                            <a:schemeClr val="tx1"/>
                          </a:solidFill>
                        </a:rPr>
                        <m:t>.</m:t>
                      </m:r>
                    </m:oMath>
                  </m:oMathPara>
                </a14:m>
                <a:endParaRPr lang="en-GB"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3069244" y="5223658"/>
                <a:ext cx="4447108"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4" y="5223658"/>
                <a:ext cx="402346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vi-VN" sz="4800" b="0"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vi-VN" sz="4800" b="0" i="0" spc="-150" smtClean="0">
                          <a:solidFill>
                            <a:schemeClr val="tx1"/>
                          </a:solidFill>
                          <a:latin typeface="Tahoma" panose="020B0604030504040204" pitchFamily="34" charset="0"/>
                          <a:ea typeface="Tahoma" panose="020B0604030504040204" pitchFamily="34" charset="0"/>
                          <a:cs typeface="Tahoma" panose="020B0604030504040204" pitchFamily="34" charset="0"/>
                        </a:rPr>
                        <m:t>2</m:t>
                      </m:r>
                      <m:r>
                        <m:rPr>
                          <m:nor/>
                        </m:rPr>
                        <a:rPr lang="en-GB" sz="4800" smtClean="0">
                          <a:solidFill>
                            <a:schemeClr val="tx1"/>
                          </a:solidFill>
                        </a:rPr>
                        <m:t>.</m:t>
                      </m:r>
                    </m:oMath>
                  </m:oMathPara>
                </a14:m>
                <a:endParaRPr lang="vi-VN" sz="4800" dirty="0">
                  <a:solidFill>
                    <a:schemeClr val="tx1"/>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18037434" y="5223658"/>
                <a:ext cx="4023461" cy="830997"/>
              </a:xfrm>
              <a:prstGeom prst="rect">
                <a:avLst/>
              </a:prstGeom>
              <a:blipFill rotWithShape="0">
                <a:blip r:embed="rId7"/>
                <a:stretch>
                  <a:fillRect/>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
        <p:nvSpPr>
          <p:cNvPr id="58" name="Oval 57"/>
          <p:cNvSpPr/>
          <p:nvPr/>
        </p:nvSpPr>
        <p:spPr>
          <a:xfrm>
            <a:off x="18976611" y="5142096"/>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D</a:t>
            </a:r>
          </a:p>
        </p:txBody>
      </p:sp>
      <p:grpSp>
        <p:nvGrpSpPr>
          <p:cNvPr id="44" name="Group 43"/>
          <p:cNvGrpSpPr/>
          <p:nvPr/>
        </p:nvGrpSpPr>
        <p:grpSpPr>
          <a:xfrm>
            <a:off x="356646" y="7537508"/>
            <a:ext cx="22132810" cy="6490074"/>
            <a:chOff x="775410" y="6941416"/>
            <a:chExt cx="22135691" cy="6490919"/>
          </a:xfrm>
        </p:grpSpPr>
        <p:sp>
          <p:nvSpPr>
            <p:cNvPr id="45" name="Rounded Rectangle 44"/>
            <p:cNvSpPr/>
            <p:nvPr/>
          </p:nvSpPr>
          <p:spPr>
            <a:xfrm>
              <a:off x="775410" y="7124392"/>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6" name="Group 45"/>
            <p:cNvGrpSpPr/>
            <p:nvPr/>
          </p:nvGrpSpPr>
          <p:grpSpPr>
            <a:xfrm>
              <a:off x="1205494" y="6941416"/>
              <a:ext cx="3493741" cy="831105"/>
              <a:chOff x="1205494" y="6941416"/>
              <a:chExt cx="3493741" cy="831105"/>
            </a:xfrm>
          </p:grpSpPr>
          <p:sp>
            <p:nvSpPr>
              <p:cNvPr id="4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48" name="TextBox 4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49" name="Round Diagonal Corner Rectangle 4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0"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 name="TextBox 3"/>
              <p:cNvSpPr txBox="1"/>
              <p:nvPr/>
            </p:nvSpPr>
            <p:spPr>
              <a:xfrm>
                <a:off x="3309700" y="8582908"/>
                <a:ext cx="7594695" cy="3204275"/>
              </a:xfrm>
              <a:prstGeom prst="rect">
                <a:avLst/>
              </a:prstGeom>
              <a:noFill/>
            </p:spPr>
            <p:txBody>
              <a:bodyPr wrap="square" rtlCol="0">
                <a:spAutoFit/>
              </a:bodyPr>
              <a:lstStyle/>
              <a:p>
                <a:r>
                  <a:rPr lang="vi-VN" dirty="0"/>
                  <a:t>Hệ có vô số nghiệm khi và chỉ khi </a:t>
                </a:r>
                <a14:m>
                  <m:oMath xmlns:m="http://schemas.openxmlformats.org/officeDocument/2006/math">
                    <m:d>
                      <m:dPr>
                        <m:begChr m:val="{"/>
                        <m:endChr m:val=""/>
                        <m:ctrlPr>
                          <a:rPr lang="vi-VN" i="1" smtClean="0">
                            <a:latin typeface="Cambria Math" panose="02040503050406030204" pitchFamily="18" charset="0"/>
                          </a:rPr>
                        </m:ctrlPr>
                      </m:dPr>
                      <m:e>
                        <m:eqArr>
                          <m:eqArrPr>
                            <m:ctrlPr>
                              <a:rPr lang="vi-VN" i="1" smtClean="0">
                                <a:latin typeface="Cambria Math" panose="02040503050406030204" pitchFamily="18" charset="0"/>
                              </a:rPr>
                            </m:ctrlPr>
                          </m:eqArrPr>
                          <m:e>
                            <m:f>
                              <m:fPr>
                                <m:ctrlPr>
                                  <a:rPr lang="vi-VN" i="1" smtClean="0">
                                    <a:latin typeface="Cambria Math" panose="02040503050406030204" pitchFamily="18" charset="0"/>
                                  </a:rPr>
                                </m:ctrlPr>
                              </m:fPr>
                              <m:num>
                                <m:r>
                                  <a:rPr lang="vi-VN" i="1">
                                    <a:latin typeface="Cambria Math" panose="02040503050406030204" pitchFamily="18" charset="0"/>
                                  </a:rPr>
                                  <m:t>−4</m:t>
                                </m:r>
                                <m:r>
                                  <a:rPr lang="vi-VN" i="1">
                                    <a:latin typeface="Cambria Math" panose="02040503050406030204" pitchFamily="18" charset="0"/>
                                  </a:rPr>
                                  <m:t>𝑚</m:t>
                                </m:r>
                                <m:r>
                                  <a:rPr lang="vi-VN" i="1">
                                    <a:latin typeface="Cambria Math" panose="02040503050406030204" pitchFamily="18" charset="0"/>
                                  </a:rPr>
                                  <m:t>−2</m:t>
                                </m:r>
                                <m:r>
                                  <a:rPr lang="vi-VN" i="1">
                                    <a:latin typeface="Cambria Math" panose="02040503050406030204" pitchFamily="18" charset="0"/>
                                  </a:rPr>
                                  <m:t>𝑛</m:t>
                                </m:r>
                              </m:num>
                              <m:den>
                                <m:r>
                                  <a:rPr lang="vi-VN" b="0" i="1" smtClean="0">
                                    <a:latin typeface="Cambria Math" panose="02040503050406030204" pitchFamily="18" charset="0"/>
                                  </a:rPr>
                                  <m:t>5</m:t>
                                </m:r>
                              </m:den>
                            </m:f>
                            <m:r>
                              <a:rPr lang="vi-VN" b="0" i="1" smtClean="0">
                                <a:latin typeface="Cambria Math" panose="02040503050406030204" pitchFamily="18" charset="0"/>
                              </a:rPr>
                              <m:t>=−2</m:t>
                            </m:r>
                          </m:e>
                          <m:e>
                            <m:f>
                              <m:fPr>
                                <m:ctrlPr>
                                  <a:rPr lang="vi-VN" b="0" i="1" smtClean="0">
                                    <a:latin typeface="Cambria Math" panose="02040503050406030204" pitchFamily="18" charset="0"/>
                                  </a:rPr>
                                </m:ctrlPr>
                              </m:fPr>
                              <m:num>
                                <m:r>
                                  <a:rPr lang="vi-VN" b="0" i="1" smtClean="0">
                                    <a:latin typeface="Cambria Math" panose="02040503050406030204" pitchFamily="18" charset="0"/>
                                  </a:rPr>
                                  <m:t>−1</m:t>
                                </m:r>
                              </m:num>
                              <m:den>
                                <m:r>
                                  <a:rPr lang="vi-VN" b="0" i="1" smtClean="0">
                                    <a:latin typeface="Cambria Math" panose="02040503050406030204" pitchFamily="18" charset="0"/>
                                  </a:rPr>
                                  <m:t>−1</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a:rPr lang="vi-VN" b="0" i="1" smtClean="0">
                                    <a:latin typeface="Cambria Math" panose="02040503050406030204" pitchFamily="18" charset="0"/>
                                  </a:rPr>
                                  <m:t>3</m:t>
                                </m:r>
                                <m:r>
                                  <a:rPr lang="vi-VN" b="0" i="1" smtClean="0">
                                    <a:latin typeface="Cambria Math" panose="02040503050406030204" pitchFamily="18" charset="0"/>
                                  </a:rPr>
                                  <m:t>𝑛</m:t>
                                </m:r>
                                <m:r>
                                  <a:rPr lang="vi-VN" b="0" i="1" smtClean="0">
                                    <a:latin typeface="Cambria Math" panose="02040503050406030204" pitchFamily="18" charset="0"/>
                                  </a:rPr>
                                  <m:t>+</m:t>
                                </m:r>
                                <m:r>
                                  <a:rPr lang="vi-VN" b="0" i="1" smtClean="0">
                                    <a:latin typeface="Cambria Math" panose="02040503050406030204" pitchFamily="18" charset="0"/>
                                  </a:rPr>
                                  <m:t>𝑚</m:t>
                                </m:r>
                              </m:num>
                              <m:den>
                                <m:r>
                                  <a:rPr lang="vi-VN" b="0" i="1" smtClean="0">
                                    <a:latin typeface="Cambria Math" panose="02040503050406030204" pitchFamily="18" charset="0"/>
                                  </a:rPr>
                                  <m:t>5</m:t>
                                </m:r>
                              </m:den>
                            </m:f>
                          </m:e>
                        </m:eqArr>
                      </m:e>
                    </m:d>
                  </m:oMath>
                </a14:m>
                <a:r>
                  <a:rPr lang="vi-VN" dirty="0"/>
                  <a:t> </a:t>
                </a:r>
                <a14:m>
                  <m:oMath xmlns:m="http://schemas.openxmlformats.org/officeDocument/2006/math">
                    <m:r>
                      <a:rPr lang="vi-VN" i="1" dirty="0" smtClean="0">
                        <a:latin typeface="Cambria Math" panose="02040503050406030204" pitchFamily="18" charset="0"/>
                        <a:ea typeface="Cambria Math" panose="02040503050406030204" pitchFamily="18" charset="0"/>
                      </a:rPr>
                      <m:t>⇔</m:t>
                    </m:r>
                    <m:d>
                      <m:dPr>
                        <m:begChr m:val="{"/>
                        <m:endChr m:val=""/>
                        <m:ctrlPr>
                          <a:rPr lang="vi-VN" i="1" dirty="0" smtClean="0">
                            <a:latin typeface="Cambria Math" panose="02040503050406030204" pitchFamily="18" charset="0"/>
                            <a:ea typeface="Cambria Math" panose="02040503050406030204" pitchFamily="18" charset="0"/>
                          </a:rPr>
                        </m:ctrlPr>
                      </m:dPr>
                      <m:e>
                        <m:eqArr>
                          <m:eqArrPr>
                            <m:ctrlPr>
                              <a:rPr lang="vi-VN" i="1" dirty="0" smtClean="0">
                                <a:latin typeface="Cambria Math" panose="02040503050406030204" pitchFamily="18" charset="0"/>
                                <a:ea typeface="Cambria Math" panose="02040503050406030204" pitchFamily="18" charset="0"/>
                              </a:rPr>
                            </m:ctrlPr>
                          </m:eqArrPr>
                          <m:e>
                            <m:r>
                              <a:rPr lang="vi-VN" b="0" i="1" dirty="0" smtClean="0">
                                <a:latin typeface="Cambria Math" panose="02040503050406030204" pitchFamily="18" charset="0"/>
                                <a:ea typeface="Cambria Math" panose="02040503050406030204" pitchFamily="18" charset="0"/>
                              </a:rPr>
                              <m:t>𝑚</m:t>
                            </m:r>
                            <m:r>
                              <a:rPr lang="vi-VN" b="0" i="1" dirty="0" smtClean="0">
                                <a:latin typeface="Cambria Math" panose="02040503050406030204" pitchFamily="18" charset="0"/>
                                <a:ea typeface="Cambria Math" panose="02040503050406030204" pitchFamily="18" charset="0"/>
                              </a:rPr>
                              <m:t>=2</m:t>
                            </m:r>
                          </m:e>
                          <m:e>
                            <m:r>
                              <a:rPr lang="vi-VN" b="0" i="1" dirty="0" smtClean="0">
                                <a:latin typeface="Cambria Math" panose="02040503050406030204" pitchFamily="18" charset="0"/>
                                <a:ea typeface="Cambria Math" panose="02040503050406030204" pitchFamily="18" charset="0"/>
                              </a:rPr>
                              <m:t>𝑛</m:t>
                            </m:r>
                            <m:r>
                              <a:rPr lang="vi-VN" b="0" i="1" dirty="0" smtClean="0">
                                <a:latin typeface="Cambria Math" panose="02040503050406030204" pitchFamily="18" charset="0"/>
                                <a:ea typeface="Cambria Math" panose="02040503050406030204" pitchFamily="18" charset="0"/>
                              </a:rPr>
                              <m:t>=1</m:t>
                            </m:r>
                          </m:e>
                        </m:eqArr>
                      </m:e>
                    </m:d>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309700" y="8582908"/>
                <a:ext cx="7594695" cy="3204275"/>
              </a:xfrm>
              <a:prstGeom prst="rect">
                <a:avLst/>
              </a:prstGeom>
              <a:blipFill rotWithShape="0">
                <a:blip r:embed="rId8"/>
                <a:stretch>
                  <a:fillRect l="-3210" t="-3802" r="-30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38736" y="11812768"/>
                <a:ext cx="10439400" cy="754053"/>
              </a:xfrm>
              <a:prstGeom prst="rect">
                <a:avLst/>
              </a:prstGeom>
              <a:noFill/>
            </p:spPr>
            <p:txBody>
              <a:bodyPr wrap="square" rtlCol="0">
                <a:spAutoFit/>
              </a:bodyPr>
              <a:lstStyle/>
              <a:p>
                <a:r>
                  <a:rPr lang="vi-VN" dirty="0"/>
                  <a:t>Vậy </a:t>
                </a:r>
                <a14:m>
                  <m:oMath xmlns:m="http://schemas.openxmlformats.org/officeDocument/2006/math">
                    <m:r>
                      <a:rPr lang="vi-VN" sz="4400" b="0" i="1">
                        <a:latin typeface="Cambria Math" panose="02040503050406030204" pitchFamily="18" charset="0"/>
                        <a:ea typeface="Cambria" panose="02040503050406030204" pitchFamily="18" charset="0"/>
                        <a:cs typeface="Tahoma" pitchFamily="34" charset="0"/>
                      </a:rPr>
                      <m:t>𝑚</m:t>
                    </m:r>
                    <m:r>
                      <a:rPr lang="vi-VN" sz="4400" b="0" i="1">
                        <a:latin typeface="Cambria Math" panose="02040503050406030204" pitchFamily="18" charset="0"/>
                        <a:ea typeface="Cambria" panose="02040503050406030204" pitchFamily="18" charset="0"/>
                        <a:cs typeface="Tahoma" pitchFamily="34" charset="0"/>
                      </a:rPr>
                      <m:t>.</m:t>
                    </m:r>
                    <m:r>
                      <a:rPr lang="vi-VN" sz="4400" b="0" i="1">
                        <a:latin typeface="Cambria Math" panose="02040503050406030204" pitchFamily="18" charset="0"/>
                        <a:ea typeface="Cambria" panose="02040503050406030204" pitchFamily="18" charset="0"/>
                        <a:cs typeface="Tahoma" pitchFamily="34" charset="0"/>
                      </a:rPr>
                      <m:t>𝑛</m:t>
                    </m:r>
                    <m:r>
                      <a:rPr lang="vi-VN" sz="4400" b="0" i="1" smtClean="0">
                        <a:latin typeface="Cambria Math" panose="02040503050406030204" pitchFamily="18" charset="0"/>
                        <a:ea typeface="Cambria" panose="02040503050406030204" pitchFamily="18" charset="0"/>
                        <a:cs typeface="Tahoma" pitchFamily="34" charset="0"/>
                      </a:rPr>
                      <m:t>=2</m:t>
                    </m:r>
                  </m:oMath>
                </a14:m>
                <a:r>
                  <a:rPr lang="vi-VN" dirty="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638736" y="11812768"/>
                <a:ext cx="10439400" cy="754053"/>
              </a:xfrm>
              <a:prstGeom prst="rect">
                <a:avLst/>
              </a:prstGeom>
              <a:blipFill rotWithShape="0">
                <a:blip r:embed="rId9"/>
                <a:stretch>
                  <a:fillRect l="-2336" t="-17886" b="-36585"/>
                </a:stretch>
              </a:blipFill>
            </p:spPr>
            <p:txBody>
              <a:bodyPr/>
              <a:lstStyle/>
              <a:p>
                <a:r>
                  <a:rPr lang="en-US">
                    <a:noFill/>
                  </a:rPr>
                  <a:t> </a:t>
                </a:r>
              </a:p>
            </p:txBody>
          </p:sp>
        </mc:Fallback>
      </mc:AlternateContent>
      <p:sp>
        <p:nvSpPr>
          <p:cNvPr id="6" name="TextBox 5"/>
          <p:cNvSpPr txBox="1"/>
          <p:nvPr/>
        </p:nvSpPr>
        <p:spPr>
          <a:xfrm>
            <a:off x="14401800" y="10183598"/>
            <a:ext cx="3114552" cy="754053"/>
          </a:xfrm>
          <a:prstGeom prst="rect">
            <a:avLst/>
          </a:prstGeom>
          <a:noFill/>
        </p:spPr>
        <p:txBody>
          <a:bodyPr wrap="square" rtlCol="0">
            <a:spAutoFit/>
          </a:bodyPr>
          <a:lstStyle/>
          <a:p>
            <a:r>
              <a:rPr lang="vi-VN" b="1" dirty="0">
                <a:solidFill>
                  <a:srgbClr val="FF0000"/>
                </a:solidFill>
              </a:rPr>
              <a:t>Chọn D</a:t>
            </a:r>
            <a:endParaRPr lang="en-US" b="1" dirty="0">
              <a:solidFill>
                <a:srgbClr val="FF0000"/>
              </a:solidFill>
            </a:endParaRPr>
          </a:p>
        </p:txBody>
      </p:sp>
    </p:spTree>
    <p:extLst>
      <p:ext uri="{BB962C8B-B14F-4D97-AF65-F5344CB8AC3E}">
        <p14:creationId xmlns:p14="http://schemas.microsoft.com/office/powerpoint/2010/main" val="28118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down)">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 grpId="0"/>
      <p:bldP spid="53" grpId="0"/>
      <p:bldP spid="54" grpId="0"/>
      <p:bldP spid="55" grpId="0"/>
      <p:bldP spid="58" grpId="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381000" y="2479291"/>
            <a:ext cx="23729576" cy="5727120"/>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58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a:t>
                </a:r>
                <a:r>
                  <a:rPr lang="vi-VN" sz="4000" b="1" dirty="0">
                    <a:solidFill>
                      <a:schemeClr val="bg1"/>
                    </a:solidFill>
                    <a:latin typeface="Tahoma" pitchFamily="34" charset="0"/>
                    <a:cs typeface="Tahoma" pitchFamily="34" charset="0"/>
                  </a:rPr>
                  <a:t>5</a:t>
                </a:r>
                <a:r>
                  <a:rPr lang="en-US" sz="4000" b="1" dirty="0">
                    <a:solidFill>
                      <a:schemeClr val="bg1"/>
                    </a:solidFill>
                    <a:latin typeface="Tahoma" pitchFamily="34" charset="0"/>
                    <a:cs typeface="Tahoma" pitchFamily="34" charset="0"/>
                  </a:rPr>
                  <a:t>.</a:t>
                </a:r>
              </a:p>
            </p:txBody>
          </p:sp>
        </p:grpSp>
      </p:grpSp>
      <mc:AlternateContent xmlns:mc="http://schemas.openxmlformats.org/markup-compatibility/2006" xmlns:a14="http://schemas.microsoft.com/office/drawing/2010/main">
        <mc:Choice Requires="a14">
          <p:sp>
            <p:nvSpPr>
              <p:cNvPr id="62" name="Rectangle 61"/>
              <p:cNvSpPr/>
              <p:nvPr/>
            </p:nvSpPr>
            <p:spPr>
              <a:xfrm>
                <a:off x="17309619" y="12538127"/>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7309619" y="12538127"/>
                <a:ext cx="2500565" cy="83099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162868" y="3527120"/>
                <a:ext cx="22565882" cy="2308324"/>
              </a:xfrm>
              <a:prstGeom prst="rect">
                <a:avLst/>
              </a:prstGeom>
            </p:spPr>
            <p:txBody>
              <a:bodyPr wrap="square">
                <a:spAutoFit/>
              </a:bodyPr>
              <a:lstStyle/>
              <a:p>
                <a:r>
                  <a:rPr lang="vi-VN" sz="4800" dirty="0">
                    <a:latin typeface="Cambria" panose="02040503050406030204" pitchFamily="18" charset="0"/>
                    <a:ea typeface="Cambria" panose="02040503050406030204" pitchFamily="18" charset="0"/>
                    <a:cs typeface="Tahoma" pitchFamily="34" charset="0"/>
                  </a:rPr>
                  <a:t>Trăm trâu trăm cỏ, trâu đứng ăn năm, trâu nằm ăn ba, lụm khụm trâu già, ba con một bó. Gọi số trâu đứng, trâu nằm và trâu già lần lượt là </a:t>
                </a:r>
                <a14:m>
                  <m:oMath xmlns:m="http://schemas.openxmlformats.org/officeDocument/2006/math">
                    <m:r>
                      <a:rPr lang="vi-VN" sz="4800" b="0" i="1">
                        <a:latin typeface="Cambria Math" panose="02040503050406030204" pitchFamily="18" charset="0"/>
                        <a:ea typeface="Cambria" panose="02040503050406030204" pitchFamily="18" charset="0"/>
                        <a:cs typeface="Tahoma" pitchFamily="34" charset="0"/>
                      </a:rPr>
                      <m:t>𝑥</m:t>
                    </m:r>
                    <m:r>
                      <a:rPr lang="vi-VN" sz="4800" b="0" i="0" smtClean="0">
                        <a:latin typeface="Cambria Math" panose="02040503050406030204" pitchFamily="18" charset="0"/>
                        <a:ea typeface="Cambria" panose="02040503050406030204" pitchFamily="18" charset="0"/>
                        <a:cs typeface="Tahoma" pitchFamily="34" charset="0"/>
                      </a:rPr>
                      <m:t>, </m:t>
                    </m:r>
                    <m:r>
                      <m:rPr>
                        <m:sty m:val="p"/>
                      </m:rPr>
                      <a:rPr lang="vi-VN" sz="4800" b="0" i="0" smtClean="0">
                        <a:latin typeface="Cambria Math" panose="02040503050406030204" pitchFamily="18" charset="0"/>
                        <a:ea typeface="Cambria" panose="02040503050406030204" pitchFamily="18" charset="0"/>
                        <a:cs typeface="Tahoma" pitchFamily="34" charset="0"/>
                      </a:rPr>
                      <m:t>y</m:t>
                    </m:r>
                    <m:r>
                      <a:rPr lang="vi-VN" sz="4800" b="0" i="0" smtClean="0">
                        <a:latin typeface="Cambria Math" panose="02040503050406030204" pitchFamily="18" charset="0"/>
                        <a:ea typeface="Cambria" panose="02040503050406030204" pitchFamily="18" charset="0"/>
                        <a:cs typeface="Tahoma" pitchFamily="34" charset="0"/>
                      </a:rPr>
                      <m:t>, </m:t>
                    </m:r>
                    <m:r>
                      <m:rPr>
                        <m:sty m:val="p"/>
                      </m:rPr>
                      <a:rPr lang="vi-VN" sz="4800" b="0" i="0" smtClean="0">
                        <a:latin typeface="Cambria Math" panose="02040503050406030204" pitchFamily="18" charset="0"/>
                        <a:ea typeface="Cambria" panose="02040503050406030204" pitchFamily="18" charset="0"/>
                        <a:cs typeface="Tahoma" pitchFamily="34" charset="0"/>
                      </a:rPr>
                      <m:t>z</m:t>
                    </m:r>
                    <m:r>
                      <a:rPr lang="vi-VN" sz="4800" b="0" i="0" smtClean="0">
                        <a:latin typeface="Cambria Math" panose="02040503050406030204" pitchFamily="18" charset="0"/>
                        <a:ea typeface="Cambria" panose="02040503050406030204" pitchFamily="18" charset="0"/>
                        <a:cs typeface="Tahoma" pitchFamily="34" charset="0"/>
                      </a:rPr>
                      <m:t>.</m:t>
                    </m:r>
                  </m:oMath>
                </a14:m>
                <a:r>
                  <a:rPr lang="vi-VN" sz="4800" dirty="0">
                    <a:latin typeface="Cambria" panose="02040503050406030204" pitchFamily="18" charset="0"/>
                    <a:ea typeface="Cambria" panose="02040503050406030204" pitchFamily="18" charset="0"/>
                    <a:cs typeface="Tahoma" pitchFamily="34" charset="0"/>
                  </a:rPr>
                  <a:t> Đáp án nào sau đây không thỏa mãn? </a:t>
                </a:r>
                <a:endParaRPr lang="en-US" sz="4800" dirty="0">
                  <a:latin typeface="Cambria" panose="02040503050406030204" pitchFamily="18" charset="0"/>
                  <a:ea typeface="Cambria" panose="02040503050406030204" pitchFamily="18" charset="0"/>
                  <a:cs typeface="Tahoma" pitchFamily="34" charset="0"/>
                </a:endParaRPr>
              </a:p>
            </p:txBody>
          </p:sp>
        </mc:Choice>
        <mc:Fallback xmlns="">
          <p:sp>
            <p:nvSpPr>
              <p:cNvPr id="119" name="Rectangle 118"/>
              <p:cNvSpPr>
                <a:spLocks noRot="1" noChangeAspect="1" noMove="1" noResize="1" noEditPoints="1" noAdjustHandles="1" noChangeArrowheads="1" noChangeShapeType="1" noTextEdit="1"/>
              </p:cNvSpPr>
              <p:nvPr/>
            </p:nvSpPr>
            <p:spPr>
              <a:xfrm>
                <a:off x="1162868" y="3527120"/>
                <a:ext cx="22565882" cy="2308324"/>
              </a:xfrm>
              <a:prstGeom prst="rect">
                <a:avLst/>
              </a:prstGeom>
              <a:blipFill rotWithShape="0">
                <a:blip r:embed="rId4"/>
                <a:stretch>
                  <a:fillRect l="-1243" t="-6085" r="-189" b="-13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969856" y="5162122"/>
                <a:ext cx="3543010" cy="31892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vi-VN" sz="4800" b="0"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m:rPr>
                          <m:nor/>
                        </m:rPr>
                        <a:rPr lang="en-GB" sz="4800" smtClean="0"/>
                        <m:t>.</m:t>
                      </m:r>
                      <m:d>
                        <m:dPr>
                          <m:begChr m:val="{"/>
                          <m:endChr m:val=""/>
                          <m:ctrlPr>
                            <a:rPr lang="en-GB" sz="4800" i="1" smtClean="0">
                              <a:latin typeface="Cambria Math" panose="02040503050406030204" pitchFamily="18" charset="0"/>
                            </a:rPr>
                          </m:ctrlPr>
                        </m:dPr>
                        <m:e>
                          <m:eqArr>
                            <m:eqArrPr>
                              <m:ctrlPr>
                                <a:rPr lang="en-GB" sz="4800" i="1" smtClean="0">
                                  <a:latin typeface="Cambria Math" panose="02040503050406030204" pitchFamily="18" charset="0"/>
                                </a:rPr>
                              </m:ctrlPr>
                            </m:eqArrPr>
                            <m:e>
                              <m:r>
                                <a:rPr lang="vi-VN" sz="4800" b="0" i="1" smtClean="0">
                                  <a:latin typeface="Cambria Math" panose="02040503050406030204" pitchFamily="18" charset="0"/>
                                </a:rPr>
                                <m:t>𝑥</m:t>
                              </m:r>
                              <m:r>
                                <a:rPr lang="vi-VN" sz="4800" b="0" i="1" smtClean="0">
                                  <a:latin typeface="Cambria Math" panose="02040503050406030204" pitchFamily="18" charset="0"/>
                                </a:rPr>
                                <m:t>=4</m:t>
                              </m:r>
                            </m:e>
                            <m:e>
                              <m:r>
                                <a:rPr lang="vi-VN" sz="4800" b="0" i="1" smtClean="0">
                                  <a:latin typeface="Cambria Math" panose="02040503050406030204" pitchFamily="18" charset="0"/>
                                </a:rPr>
                                <m:t>𝑦</m:t>
                              </m:r>
                              <m:r>
                                <a:rPr lang="vi-VN" sz="4800" b="0" i="1" smtClean="0">
                                  <a:latin typeface="Cambria Math" panose="02040503050406030204" pitchFamily="18" charset="0"/>
                                </a:rPr>
                                <m:t>=18</m:t>
                              </m:r>
                            </m:e>
                            <m:e>
                              <m:r>
                                <a:rPr lang="vi-VN" sz="4800" b="0" i="1" smtClean="0">
                                  <a:latin typeface="Cambria Math" panose="02040503050406030204" pitchFamily="18" charset="0"/>
                                </a:rPr>
                                <m:t>𝑧</m:t>
                              </m:r>
                              <m:r>
                                <a:rPr lang="vi-VN" sz="4800" b="0" i="1" smtClean="0">
                                  <a:latin typeface="Cambria Math" panose="02040503050406030204" pitchFamily="18" charset="0"/>
                                </a:rPr>
                                <m:t>=78</m:t>
                              </m:r>
                            </m:e>
                          </m:eqArr>
                        </m:e>
                      </m:d>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69856" y="5162122"/>
                <a:ext cx="3543010" cy="31892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870069" y="5435335"/>
                <a:ext cx="4708543"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GB" sz="4800" i="1">
                              <a:latin typeface="Cambria Math" panose="02040503050406030204" pitchFamily="18" charset="0"/>
                            </a:rPr>
                          </m:ctrlPr>
                        </m:dPr>
                        <m:e>
                          <m:eqArr>
                            <m:eqArrPr>
                              <m:ctrlPr>
                                <a:rPr lang="en-GB" sz="4800" i="1">
                                  <a:latin typeface="Cambria Math" panose="02040503050406030204" pitchFamily="18" charset="0"/>
                                </a:rPr>
                              </m:ctrlPr>
                            </m:eqArrPr>
                            <m:e>
                              <m:r>
                                <a:rPr lang="vi-VN" sz="4800" i="1">
                                  <a:latin typeface="Cambria Math" panose="02040503050406030204" pitchFamily="18" charset="0"/>
                                </a:rPr>
                                <m:t>𝑥</m:t>
                              </m:r>
                              <m:r>
                                <a:rPr lang="vi-VN" sz="4800" i="1">
                                  <a:latin typeface="Cambria Math" panose="02040503050406030204" pitchFamily="18" charset="0"/>
                                </a:rPr>
                                <m:t>=8</m:t>
                              </m:r>
                            </m:e>
                            <m:e>
                              <m:r>
                                <a:rPr lang="vi-VN" sz="4800" i="1">
                                  <a:latin typeface="Cambria Math" panose="02040503050406030204" pitchFamily="18" charset="0"/>
                                </a:rPr>
                                <m:t>𝑦</m:t>
                              </m:r>
                              <m:r>
                                <a:rPr lang="vi-VN" sz="4800" i="1">
                                  <a:latin typeface="Cambria Math" panose="02040503050406030204" pitchFamily="18" charset="0"/>
                                </a:rPr>
                                <m:t>=11</m:t>
                              </m:r>
                            </m:e>
                            <m:e>
                              <m:r>
                                <a:rPr lang="vi-VN" sz="4800" i="1">
                                  <a:latin typeface="Cambria Math" panose="02040503050406030204" pitchFamily="18" charset="0"/>
                                </a:rPr>
                                <m:t>𝑧</m:t>
                              </m:r>
                              <m:r>
                                <a:rPr lang="vi-VN" sz="4800" i="1">
                                  <a:latin typeface="Cambria Math" panose="02040503050406030204" pitchFamily="18" charset="0"/>
                                </a:rPr>
                                <m:t>=81</m:t>
                              </m:r>
                            </m:e>
                          </m:eqArr>
                        </m:e>
                      </m:d>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870069" y="5435335"/>
                <a:ext cx="4708543" cy="24505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925411" y="5531453"/>
                <a:ext cx="4741244"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GB" sz="4800" i="1">
                              <a:latin typeface="Cambria Math" panose="02040503050406030204" pitchFamily="18" charset="0"/>
                            </a:rPr>
                          </m:ctrlPr>
                        </m:dPr>
                        <m:e>
                          <m:eqArr>
                            <m:eqArrPr>
                              <m:ctrlPr>
                                <a:rPr lang="en-GB" sz="4800" i="1">
                                  <a:latin typeface="Cambria Math" panose="02040503050406030204" pitchFamily="18" charset="0"/>
                                </a:rPr>
                              </m:ctrlPr>
                            </m:eqArrPr>
                            <m:e>
                              <m:r>
                                <a:rPr lang="vi-VN" sz="4800" i="1">
                                  <a:latin typeface="Cambria Math" panose="02040503050406030204" pitchFamily="18" charset="0"/>
                                </a:rPr>
                                <m:t>𝑥</m:t>
                              </m:r>
                              <m:r>
                                <a:rPr lang="vi-VN" sz="4800" i="1">
                                  <a:latin typeface="Cambria Math" panose="02040503050406030204" pitchFamily="18" charset="0"/>
                                </a:rPr>
                                <m:t>=12</m:t>
                              </m:r>
                            </m:e>
                            <m:e>
                              <m:r>
                                <a:rPr lang="vi-VN" sz="4800" i="1">
                                  <a:latin typeface="Cambria Math" panose="02040503050406030204" pitchFamily="18" charset="0"/>
                                </a:rPr>
                                <m:t>𝑦</m:t>
                              </m:r>
                              <m:r>
                                <a:rPr lang="vi-VN" sz="4800" i="1">
                                  <a:latin typeface="Cambria Math" panose="02040503050406030204" pitchFamily="18" charset="0"/>
                                </a:rPr>
                                <m:t>=4</m:t>
                              </m:r>
                            </m:e>
                            <m:e>
                              <m:r>
                                <a:rPr lang="vi-VN" sz="4800" i="1">
                                  <a:latin typeface="Cambria Math" panose="02040503050406030204" pitchFamily="18" charset="0"/>
                                </a:rPr>
                                <m:t>𝑧</m:t>
                              </m:r>
                              <m:r>
                                <a:rPr lang="vi-VN" sz="4800" i="1">
                                  <a:latin typeface="Cambria Math" panose="02040503050406030204" pitchFamily="18" charset="0"/>
                                </a:rPr>
                                <m:t>=84</m:t>
                              </m:r>
                            </m:e>
                          </m:eqArr>
                        </m:e>
                      </m:d>
                      <m:r>
                        <m:rPr>
                          <m:nor/>
                        </m:rPr>
                        <a:rPr lang="en-GB" sz="4800"/>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925411" y="5531453"/>
                <a:ext cx="4741244" cy="245054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559902" y="5513994"/>
                <a:ext cx="4023461"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GB" sz="4800" i="1">
                              <a:latin typeface="Cambria Math" panose="02040503050406030204" pitchFamily="18" charset="0"/>
                            </a:rPr>
                          </m:ctrlPr>
                        </m:dPr>
                        <m:e>
                          <m:eqArr>
                            <m:eqArrPr>
                              <m:ctrlPr>
                                <a:rPr lang="en-GB" sz="4800" i="1">
                                  <a:latin typeface="Cambria Math" panose="02040503050406030204" pitchFamily="18" charset="0"/>
                                </a:rPr>
                              </m:ctrlPr>
                            </m:eqArrPr>
                            <m:e>
                              <m:r>
                                <a:rPr lang="vi-VN" sz="4800" i="1">
                                  <a:latin typeface="Cambria Math" panose="02040503050406030204" pitchFamily="18" charset="0"/>
                                </a:rPr>
                                <m:t>𝑥</m:t>
                              </m:r>
                              <m:r>
                                <a:rPr lang="vi-VN" sz="4800" i="1">
                                  <a:latin typeface="Cambria Math" panose="02040503050406030204" pitchFamily="18" charset="0"/>
                                </a:rPr>
                                <m:t>=4</m:t>
                              </m:r>
                            </m:e>
                            <m:e>
                              <m:r>
                                <a:rPr lang="vi-VN" sz="4800" i="1">
                                  <a:latin typeface="Cambria Math" panose="02040503050406030204" pitchFamily="18" charset="0"/>
                                </a:rPr>
                                <m:t>𝑦</m:t>
                              </m:r>
                              <m:r>
                                <a:rPr lang="vi-VN" sz="4800" i="1">
                                  <a:latin typeface="Cambria Math" panose="02040503050406030204" pitchFamily="18" charset="0"/>
                                </a:rPr>
                                <m:t>=20</m:t>
                              </m:r>
                            </m:e>
                            <m:e>
                              <m:r>
                                <a:rPr lang="vi-VN" sz="4800" i="1">
                                  <a:latin typeface="Cambria Math" panose="02040503050406030204" pitchFamily="18" charset="0"/>
                                </a:rPr>
                                <m:t>𝑧</m:t>
                              </m:r>
                              <m:r>
                                <a:rPr lang="vi-VN" sz="4800" i="1">
                                  <a:latin typeface="Cambria Math" panose="02040503050406030204" pitchFamily="18" charset="0"/>
                                </a:rPr>
                                <m:t>=76</m:t>
                              </m:r>
                            </m:e>
                          </m:eqArr>
                        </m:e>
                      </m:d>
                      <m:r>
                        <m:rPr>
                          <m:nor/>
                        </m:rPr>
                        <a:rPr lang="en-GB" sz="4800"/>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8559902" y="5513994"/>
                <a:ext cx="4023461" cy="2450543"/>
              </a:xfrm>
              <a:prstGeom prst="rect">
                <a:avLst/>
              </a:prstGeom>
              <a:blipFill rotWithShape="0">
                <a:blip r:embed="rId8"/>
                <a:stretch>
                  <a:fillRect/>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CD3AFA5A-4934-4FF4-BBE2-95486ED925FF}"/>
                  </a:ext>
                </a:extLst>
              </p:cNvPr>
              <p:cNvSpPr/>
              <p:nvPr/>
            </p:nvSpPr>
            <p:spPr>
              <a:xfrm>
                <a:off x="2007917" y="8893409"/>
                <a:ext cx="18154515" cy="830997"/>
              </a:xfrm>
              <a:prstGeom prst="rect">
                <a:avLst/>
              </a:prstGeom>
            </p:spPr>
            <p:txBody>
              <a:bodyPr wrap="square">
                <a:spAutoFit/>
              </a:bodyPr>
              <a:lstStyle/>
              <a:p>
                <a:r>
                  <a:rPr lang="vi-VN" sz="4800" dirty="0">
                    <a:latin typeface="Arial" panose="020B0604020202020204" pitchFamily="34" charset="0"/>
                    <a:cs typeface="Arial" panose="020B0604020202020204" pitchFamily="34" charset="0"/>
                  </a:rPr>
                  <a:t>Đk: </a:t>
                </a:r>
                <a14:m>
                  <m:oMath xmlns:m="http://schemas.openxmlformats.org/officeDocument/2006/math">
                    <m:r>
                      <a:rPr lang="vi-VN" sz="4800" b="0" i="1" smtClean="0">
                        <a:latin typeface="Cambria Math" panose="02040503050406030204" pitchFamily="18" charset="0"/>
                        <a:cs typeface="Arial" panose="020B0604020202020204" pitchFamily="34" charset="0"/>
                      </a:rPr>
                      <m:t>0&lt;</m:t>
                    </m:r>
                    <m:r>
                      <a:rPr lang="vi-VN" sz="4800" b="0" i="1" smtClean="0">
                        <a:latin typeface="Cambria Math" panose="02040503050406030204" pitchFamily="18" charset="0"/>
                        <a:cs typeface="Arial" panose="020B0604020202020204" pitchFamily="34" charset="0"/>
                      </a:rPr>
                      <m:t>𝑥</m:t>
                    </m:r>
                    <m:r>
                      <a:rPr lang="vi-VN" sz="4800" b="0" i="1" smtClean="0">
                        <a:latin typeface="Cambria Math" panose="02040503050406030204" pitchFamily="18" charset="0"/>
                        <a:cs typeface="Arial" panose="020B0604020202020204" pitchFamily="34" charset="0"/>
                      </a:rPr>
                      <m:t>,</m:t>
                    </m:r>
                    <m:r>
                      <a:rPr lang="vi-VN" sz="4800" b="0" i="1" smtClean="0">
                        <a:latin typeface="Cambria Math" panose="02040503050406030204" pitchFamily="18" charset="0"/>
                        <a:cs typeface="Arial" panose="020B0604020202020204" pitchFamily="34" charset="0"/>
                      </a:rPr>
                      <m:t>𝑦</m:t>
                    </m:r>
                    <m:r>
                      <a:rPr lang="vi-VN" sz="4800" b="0" i="1" smtClean="0">
                        <a:latin typeface="Cambria Math" panose="02040503050406030204" pitchFamily="18" charset="0"/>
                        <a:cs typeface="Arial" panose="020B0604020202020204" pitchFamily="34" charset="0"/>
                      </a:rPr>
                      <m:t>,</m:t>
                    </m:r>
                    <m:r>
                      <a:rPr lang="vi-VN" sz="4800" b="0" i="1" smtClean="0">
                        <a:latin typeface="Cambria Math" panose="02040503050406030204" pitchFamily="18" charset="0"/>
                        <a:cs typeface="Arial" panose="020B0604020202020204" pitchFamily="34" charset="0"/>
                      </a:rPr>
                      <m:t>𝑧</m:t>
                    </m:r>
                    <m:r>
                      <a:rPr lang="vi-VN" sz="4800" b="0" i="1" smtClean="0">
                        <a:latin typeface="Cambria Math" panose="02040503050406030204" pitchFamily="18" charset="0"/>
                        <a:cs typeface="Arial" panose="020B0604020202020204" pitchFamily="34" charset="0"/>
                      </a:rPr>
                      <m:t>&lt;100;</m:t>
                    </m:r>
                    <m:r>
                      <a:rPr lang="vi-VN" sz="4800" b="0" i="1" smtClean="0">
                        <a:latin typeface="Cambria Math" panose="02040503050406030204" pitchFamily="18" charset="0"/>
                        <a:cs typeface="Arial" panose="020B0604020202020204" pitchFamily="34" charset="0"/>
                      </a:rPr>
                      <m:t>𝑥</m:t>
                    </m:r>
                    <m:r>
                      <a:rPr lang="vi-VN" sz="4800" b="0" i="1" smtClean="0">
                        <a:latin typeface="Cambria Math" panose="02040503050406030204" pitchFamily="18" charset="0"/>
                        <a:cs typeface="Arial" panose="020B0604020202020204" pitchFamily="34" charset="0"/>
                      </a:rPr>
                      <m:t>,</m:t>
                    </m:r>
                    <m:r>
                      <a:rPr lang="vi-VN" sz="4800" b="0" i="1" smtClean="0">
                        <a:latin typeface="Cambria Math" panose="02040503050406030204" pitchFamily="18" charset="0"/>
                        <a:cs typeface="Arial" panose="020B0604020202020204" pitchFamily="34" charset="0"/>
                      </a:rPr>
                      <m:t>𝑦</m:t>
                    </m:r>
                    <m:r>
                      <a:rPr lang="vi-VN" sz="4800" b="0" i="1" smtClean="0">
                        <a:latin typeface="Cambria Math" panose="02040503050406030204" pitchFamily="18" charset="0"/>
                        <a:cs typeface="Arial" panose="020B0604020202020204" pitchFamily="34" charset="0"/>
                      </a:rPr>
                      <m:t>,</m:t>
                    </m:r>
                    <m:r>
                      <a:rPr lang="vi-VN" sz="4800" b="0" i="1" smtClean="0">
                        <a:latin typeface="Cambria Math" panose="02040503050406030204" pitchFamily="18" charset="0"/>
                        <a:cs typeface="Arial" panose="020B0604020202020204" pitchFamily="34" charset="0"/>
                      </a:rPr>
                      <m:t>𝑧</m:t>
                    </m:r>
                    <m:r>
                      <a:rPr lang="vi-VN" sz="4800" b="0" i="1" smtClean="0">
                        <a:latin typeface="Cambria Math" panose="02040503050406030204" pitchFamily="18" charset="0"/>
                        <a:ea typeface="Cambria Math" panose="02040503050406030204" pitchFamily="18" charset="0"/>
                        <a:cs typeface="Arial" panose="020B0604020202020204" pitchFamily="34" charset="0"/>
                      </a:rPr>
                      <m:t>∈</m:t>
                    </m:r>
                    <m:r>
                      <a:rPr lang="vi-VN" sz="4800" b="0" i="1" smtClean="0">
                        <a:latin typeface="Cambria Math" panose="02040503050406030204" pitchFamily="18" charset="0"/>
                        <a:ea typeface="Cambria Math" panose="02040503050406030204" pitchFamily="18" charset="0"/>
                        <a:cs typeface="Arial" panose="020B0604020202020204" pitchFamily="34" charset="0"/>
                      </a:rPr>
                      <m:t>ℕ</m:t>
                    </m:r>
                  </m:oMath>
                </a14:m>
                <a:endParaRPr lang="en-US" sz="4800" i="1" dirty="0">
                  <a:latin typeface="Arial" panose="020B0604020202020204" pitchFamily="34" charset="0"/>
                  <a:cs typeface="Arial" panose="020B0604020202020204" pitchFamily="34" charset="0"/>
                </a:endParaRPr>
              </a:p>
            </p:txBody>
          </p:sp>
        </mc:Choice>
        <mc:Fallback xmlns="">
          <p:sp>
            <p:nvSpPr>
              <p:cNvPr id="51" name="Rectangle 50">
                <a:extLst>
                  <a:ext uri="{FF2B5EF4-FFF2-40B4-BE49-F238E27FC236}">
                    <a16:creationId xmlns="" xmlns:a16="http://schemas.microsoft.com/office/drawing/2014/main" xmlns:a14="http://schemas.microsoft.com/office/drawing/2010/main" id="{CD3AFA5A-4934-4FF4-BBE2-95486ED925FF}"/>
                  </a:ext>
                </a:extLst>
              </p:cNvPr>
              <p:cNvSpPr>
                <a:spLocks noRot="1" noChangeAspect="1" noMove="1" noResize="1" noEditPoints="1" noAdjustHandles="1" noChangeArrowheads="1" noChangeShapeType="1" noTextEdit="1"/>
              </p:cNvSpPr>
              <p:nvPr/>
            </p:nvSpPr>
            <p:spPr>
              <a:xfrm>
                <a:off x="2007917" y="8893409"/>
                <a:ext cx="18154515" cy="830997"/>
              </a:xfrm>
              <a:prstGeom prst="rect">
                <a:avLst/>
              </a:prstGeom>
              <a:blipFill rotWithShape="0">
                <a:blip r:embed="rId9"/>
                <a:stretch>
                  <a:fillRect l="-1511" t="-17647" b="-37500"/>
                </a:stretch>
              </a:blipFill>
            </p:spPr>
            <p:txBody>
              <a:bodyPr/>
              <a:lstStyle/>
              <a:p>
                <a:r>
                  <a:rPr lang="en-US">
                    <a:noFill/>
                  </a:rPr>
                  <a:t> </a:t>
                </a:r>
              </a:p>
            </p:txBody>
          </p:sp>
        </mc:Fallback>
      </mc:AlternateContent>
      <p:sp>
        <p:nvSpPr>
          <p:cNvPr id="3" name="Rectangle 2"/>
          <p:cNvSpPr/>
          <p:nvPr/>
        </p:nvSpPr>
        <p:spPr>
          <a:xfrm>
            <a:off x="9265173" y="4681282"/>
            <a:ext cx="184731" cy="754053"/>
          </a:xfrm>
          <a:prstGeom prst="rect">
            <a:avLst/>
          </a:prstGeom>
        </p:spPr>
        <p:txBody>
          <a:bodyPr wrap="none">
            <a:spAutoFit/>
          </a:bodyPr>
          <a:lstStyle/>
          <a:p>
            <a:endParaRPr lang="en-US" dirty="0"/>
          </a:p>
        </p:txBody>
      </p:sp>
      <p:sp>
        <p:nvSpPr>
          <p:cNvPr id="58" name="Oval 57"/>
          <p:cNvSpPr/>
          <p:nvPr/>
        </p:nvSpPr>
        <p:spPr>
          <a:xfrm>
            <a:off x="18563106" y="6202988"/>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D</a:t>
            </a: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D3AFA5A-4934-4FF4-BBE2-95486ED925FF}"/>
                  </a:ext>
                </a:extLst>
              </p:cNvPr>
              <p:cNvSpPr/>
              <p:nvPr/>
            </p:nvSpPr>
            <p:spPr>
              <a:xfrm>
                <a:off x="1827944" y="9917986"/>
                <a:ext cx="18154515" cy="2620141"/>
              </a:xfrm>
              <a:prstGeom prst="rect">
                <a:avLst/>
              </a:prstGeom>
            </p:spPr>
            <p:txBody>
              <a:bodyPr wrap="square">
                <a:spAutoFit/>
              </a:bodyPr>
              <a:lstStyle/>
              <a:p>
                <a:r>
                  <a:rPr lang="vi-VN" sz="4800" dirty="0">
                    <a:latin typeface="Arial" panose="020B0604020202020204" pitchFamily="34" charset="0"/>
                    <a:cs typeface="Arial" panose="020B0604020202020204" pitchFamily="34" charset="0"/>
                  </a:rPr>
                  <a:t>Ta có hệ phương trình </a:t>
                </a:r>
                <a14:m>
                  <m:oMath xmlns:m="http://schemas.openxmlformats.org/officeDocument/2006/math">
                    <m:d>
                      <m:dPr>
                        <m:begChr m:val="{"/>
                        <m:endChr m:val=""/>
                        <m:ctrlPr>
                          <a:rPr lang="vi-VN" sz="4800" i="1" smtClean="0">
                            <a:latin typeface="Cambria Math" panose="02040503050406030204" pitchFamily="18" charset="0"/>
                            <a:cs typeface="Arial" panose="020B0604020202020204" pitchFamily="34" charset="0"/>
                          </a:rPr>
                        </m:ctrlPr>
                      </m:dPr>
                      <m:e>
                        <m:eqArr>
                          <m:eqArrPr>
                            <m:ctrlPr>
                              <a:rPr lang="vi-VN" sz="4800" i="1" smtClean="0">
                                <a:latin typeface="Cambria Math" panose="02040503050406030204" pitchFamily="18" charset="0"/>
                                <a:cs typeface="Arial" panose="020B0604020202020204" pitchFamily="34" charset="0"/>
                              </a:rPr>
                            </m:ctrlPr>
                          </m:eqArrPr>
                          <m:e>
                            <m:r>
                              <m:rPr>
                                <m:sty m:val="p"/>
                              </m:rPr>
                              <a:rPr lang="vi-VN" sz="4800" b="0" i="0" smtClean="0">
                                <a:latin typeface="Cambria Math" panose="02040503050406030204" pitchFamily="18" charset="0"/>
                                <a:cs typeface="Arial" panose="020B0604020202020204" pitchFamily="34" charset="0"/>
                              </a:rPr>
                              <m:t>x</m:t>
                            </m:r>
                            <m:r>
                              <a:rPr lang="vi-VN" sz="4800" b="0" i="0" smtClean="0">
                                <a:latin typeface="Cambria Math" panose="02040503050406030204" pitchFamily="18" charset="0"/>
                                <a:cs typeface="Arial" panose="020B0604020202020204" pitchFamily="34" charset="0"/>
                              </a:rPr>
                              <m:t>+</m:t>
                            </m:r>
                            <m:r>
                              <m:rPr>
                                <m:sty m:val="p"/>
                              </m:rPr>
                              <a:rPr lang="vi-VN" sz="4800" b="0" i="0" smtClean="0">
                                <a:latin typeface="Cambria Math" panose="02040503050406030204" pitchFamily="18" charset="0"/>
                                <a:cs typeface="Arial" panose="020B0604020202020204" pitchFamily="34" charset="0"/>
                              </a:rPr>
                              <m:t>y</m:t>
                            </m:r>
                            <m:r>
                              <a:rPr lang="vi-VN" sz="4800" b="0" i="0" smtClean="0">
                                <a:latin typeface="Cambria Math" panose="02040503050406030204" pitchFamily="18" charset="0"/>
                                <a:cs typeface="Arial" panose="020B0604020202020204" pitchFamily="34" charset="0"/>
                              </a:rPr>
                              <m:t>+</m:t>
                            </m:r>
                            <m:r>
                              <m:rPr>
                                <m:sty m:val="p"/>
                              </m:rPr>
                              <a:rPr lang="vi-VN" sz="4800" b="0" i="0" smtClean="0">
                                <a:latin typeface="Cambria Math" panose="02040503050406030204" pitchFamily="18" charset="0"/>
                                <a:cs typeface="Arial" panose="020B0604020202020204" pitchFamily="34" charset="0"/>
                              </a:rPr>
                              <m:t>z</m:t>
                            </m:r>
                            <m:r>
                              <a:rPr lang="vi-VN" sz="4800" b="0" i="0" smtClean="0">
                                <a:latin typeface="Cambria Math" panose="02040503050406030204" pitchFamily="18" charset="0"/>
                                <a:cs typeface="Arial" panose="020B0604020202020204" pitchFamily="34" charset="0"/>
                              </a:rPr>
                              <m:t>=100</m:t>
                            </m:r>
                          </m:e>
                          <m:e>
                            <m:r>
                              <a:rPr lang="vi-VN" sz="4800" b="0" i="0" smtClean="0">
                                <a:latin typeface="Cambria Math" panose="02040503050406030204" pitchFamily="18" charset="0"/>
                                <a:cs typeface="Arial" panose="020B0604020202020204" pitchFamily="34" charset="0"/>
                              </a:rPr>
                              <m:t>5</m:t>
                            </m:r>
                            <m:r>
                              <m:rPr>
                                <m:sty m:val="p"/>
                              </m:rPr>
                              <a:rPr lang="vi-VN" sz="4800" b="0" i="0" smtClean="0">
                                <a:latin typeface="Cambria Math" panose="02040503050406030204" pitchFamily="18" charset="0"/>
                                <a:cs typeface="Arial" panose="020B0604020202020204" pitchFamily="34" charset="0"/>
                              </a:rPr>
                              <m:t>x</m:t>
                            </m:r>
                            <m:r>
                              <a:rPr lang="vi-VN" sz="4800" b="0" i="0" smtClean="0">
                                <a:latin typeface="Cambria Math" panose="02040503050406030204" pitchFamily="18" charset="0"/>
                                <a:cs typeface="Arial" panose="020B0604020202020204" pitchFamily="34" charset="0"/>
                              </a:rPr>
                              <m:t>+3</m:t>
                            </m:r>
                            <m:r>
                              <m:rPr>
                                <m:sty m:val="p"/>
                              </m:rPr>
                              <a:rPr lang="vi-VN" sz="4800" b="0" i="0" smtClean="0">
                                <a:latin typeface="Cambria Math" panose="02040503050406030204" pitchFamily="18" charset="0"/>
                                <a:cs typeface="Arial" panose="020B0604020202020204" pitchFamily="34" charset="0"/>
                              </a:rPr>
                              <m:t>y</m:t>
                            </m:r>
                            <m:r>
                              <a:rPr lang="vi-VN" sz="4800" b="0" i="0" smtClean="0">
                                <a:latin typeface="Cambria Math" panose="02040503050406030204" pitchFamily="18" charset="0"/>
                                <a:cs typeface="Arial" panose="020B0604020202020204" pitchFamily="34" charset="0"/>
                              </a:rPr>
                              <m:t>+</m:t>
                            </m:r>
                            <m:f>
                              <m:fPr>
                                <m:ctrlPr>
                                  <a:rPr lang="vi-VN" sz="4800" b="0" i="1" smtClean="0">
                                    <a:latin typeface="Cambria Math" panose="02040503050406030204" pitchFamily="18" charset="0"/>
                                    <a:cs typeface="Arial" panose="020B0604020202020204" pitchFamily="34" charset="0"/>
                                  </a:rPr>
                                </m:ctrlPr>
                              </m:fPr>
                              <m:num>
                                <m:r>
                                  <a:rPr lang="vi-VN" sz="4800" b="0" i="0" smtClean="0">
                                    <a:latin typeface="Cambria Math" panose="02040503050406030204" pitchFamily="18" charset="0"/>
                                    <a:cs typeface="Arial" panose="020B0604020202020204" pitchFamily="34" charset="0"/>
                                  </a:rPr>
                                  <m:t>1</m:t>
                                </m:r>
                              </m:num>
                              <m:den>
                                <m:r>
                                  <a:rPr lang="vi-VN" sz="4800" b="0" i="0" smtClean="0">
                                    <a:latin typeface="Cambria Math" panose="02040503050406030204" pitchFamily="18" charset="0"/>
                                    <a:cs typeface="Arial" panose="020B0604020202020204" pitchFamily="34" charset="0"/>
                                  </a:rPr>
                                  <m:t>3</m:t>
                                </m:r>
                              </m:den>
                            </m:f>
                            <m:r>
                              <m:rPr>
                                <m:sty m:val="p"/>
                              </m:rPr>
                              <a:rPr lang="vi-VN" sz="4800" b="0" i="0" smtClean="0">
                                <a:latin typeface="Cambria Math" panose="02040503050406030204" pitchFamily="18" charset="0"/>
                                <a:cs typeface="Arial" panose="020B0604020202020204" pitchFamily="34" charset="0"/>
                              </a:rPr>
                              <m:t>z</m:t>
                            </m:r>
                            <m:r>
                              <a:rPr lang="vi-VN" sz="4800" b="0" i="0" smtClean="0">
                                <a:latin typeface="Cambria Math" panose="02040503050406030204" pitchFamily="18" charset="0"/>
                                <a:cs typeface="Arial" panose="020B0604020202020204" pitchFamily="34" charset="0"/>
                              </a:rPr>
                              <m:t>=100</m:t>
                            </m:r>
                          </m:e>
                        </m:eqArr>
                        <m:r>
                          <a:rPr lang="vi-VN" sz="4800" b="0" i="0" smtClean="0">
                            <a:latin typeface="Cambria Math" panose="02040503050406030204" pitchFamily="18" charset="0"/>
                            <a:cs typeface="Arial" panose="020B0604020202020204" pitchFamily="34" charset="0"/>
                          </a:rPr>
                          <m:t>.</m:t>
                        </m:r>
                      </m:e>
                    </m:d>
                  </m:oMath>
                </a14:m>
                <a:endParaRPr lang="vi-VN" sz="4800" dirty="0">
                  <a:latin typeface="Arial" panose="020B0604020202020204" pitchFamily="34" charset="0"/>
                  <a:cs typeface="Arial" panose="020B0604020202020204" pitchFamily="34" charset="0"/>
                </a:endParaRPr>
              </a:p>
              <a:p>
                <a:r>
                  <a:rPr lang="vi-VN" sz="4800" dirty="0">
                    <a:latin typeface="Arial" panose="020B0604020202020204" pitchFamily="34" charset="0"/>
                    <a:cs typeface="Arial" panose="020B0604020202020204" pitchFamily="34" charset="0"/>
                  </a:rPr>
                  <a:t>Kết hợp điều kiện, ta thấy các đáp án A,B,C đều thỏa mãn. </a:t>
                </a:r>
                <a:endParaRPr lang="en-US" sz="4800" dirty="0">
                  <a:latin typeface="Arial" panose="020B0604020202020204" pitchFamily="34" charset="0"/>
                  <a:cs typeface="Arial" panose="020B0604020202020204" pitchFamily="34" charset="0"/>
                </a:endParaRPr>
              </a:p>
            </p:txBody>
          </p:sp>
        </mc:Choice>
        <mc:Fallback xmlns="">
          <p:sp>
            <p:nvSpPr>
              <p:cNvPr id="42" name="Rectangle 41">
                <a:extLst>
                  <a:ext uri="{FF2B5EF4-FFF2-40B4-BE49-F238E27FC236}">
                    <a16:creationId xmlns="" xmlns:a16="http://schemas.microsoft.com/office/drawing/2014/main" xmlns:a14="http://schemas.microsoft.com/office/drawing/2010/main" id="{CD3AFA5A-4934-4FF4-BBE2-95486ED925FF}"/>
                  </a:ext>
                </a:extLst>
              </p:cNvPr>
              <p:cNvSpPr>
                <a:spLocks noRot="1" noChangeAspect="1" noMove="1" noResize="1" noEditPoints="1" noAdjustHandles="1" noChangeArrowheads="1" noChangeShapeType="1" noTextEdit="1"/>
              </p:cNvSpPr>
              <p:nvPr/>
            </p:nvSpPr>
            <p:spPr>
              <a:xfrm>
                <a:off x="1827944" y="9917986"/>
                <a:ext cx="18154515" cy="2620141"/>
              </a:xfrm>
              <a:prstGeom prst="rect">
                <a:avLst/>
              </a:prstGeom>
              <a:blipFill rotWithShape="0">
                <a:blip r:embed="rId10"/>
                <a:stretch>
                  <a:fillRect l="-1545" b="-11163"/>
                </a:stretch>
              </a:blipFill>
            </p:spPr>
            <p:txBody>
              <a:bodyPr/>
              <a:lstStyle/>
              <a:p>
                <a:r>
                  <a:rPr lang="en-US">
                    <a:noFill/>
                  </a:rPr>
                  <a:t> </a:t>
                </a:r>
              </a:p>
            </p:txBody>
          </p:sp>
        </mc:Fallback>
      </mc:AlternateContent>
    </p:spTree>
    <p:extLst>
      <p:ext uri="{BB962C8B-B14F-4D97-AF65-F5344CB8AC3E}">
        <p14:creationId xmlns:p14="http://schemas.microsoft.com/office/powerpoint/2010/main" val="25618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53" grpId="0"/>
      <p:bldP spid="54" grpId="0"/>
      <p:bldP spid="55" grpId="0"/>
      <p:bldP spid="51" grpId="0"/>
      <p:bldP spid="58"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1143000" y="2402233"/>
            <a:ext cx="23567119" cy="4558096"/>
            <a:chOff x="134375" y="2370447"/>
            <a:chExt cx="22200057" cy="3985631"/>
          </a:xfrm>
        </p:grpSpPr>
        <p:sp>
          <p:nvSpPr>
            <p:cNvPr id="134" name="Rounded Rectangle 133"/>
            <p:cNvSpPr/>
            <p:nvPr/>
          </p:nvSpPr>
          <p:spPr bwMode="auto">
            <a:xfrm>
              <a:off x="134375" y="2370447"/>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r>
                <a:rPr lang="en-US" sz="6600" dirty="0" err="1">
                  <a:solidFill>
                    <a:srgbClr val="FF0000"/>
                  </a:solidFill>
                </a:rPr>
                <a:t>TIẾT</a:t>
              </a:r>
              <a:r>
                <a:rPr lang="en-US" sz="6600" dirty="0">
                  <a:solidFill>
                    <a:srgbClr val="FF0000"/>
                  </a:solidFill>
                </a:rPr>
                <a:t> </a:t>
              </a:r>
              <a:r>
                <a:rPr lang="en-US" sz="6600" dirty="0" err="1">
                  <a:solidFill>
                    <a:srgbClr val="FF0000"/>
                  </a:solidFill>
                </a:rPr>
                <a:t>HỌC</a:t>
              </a:r>
              <a:r>
                <a:rPr lang="en-US" sz="6600" dirty="0">
                  <a:solidFill>
                    <a:srgbClr val="FF0000"/>
                  </a:solidFill>
                </a:rPr>
                <a:t> </a:t>
              </a:r>
              <a:r>
                <a:rPr lang="en-US" sz="6600" dirty="0" err="1">
                  <a:solidFill>
                    <a:srgbClr val="FF0000"/>
                  </a:solidFill>
                </a:rPr>
                <a:t>KẾT</a:t>
              </a:r>
              <a:r>
                <a:rPr lang="en-US" sz="6600" dirty="0">
                  <a:solidFill>
                    <a:srgbClr val="FF0000"/>
                  </a:solidFill>
                </a:rPr>
                <a:t> </a:t>
              </a:r>
              <a:r>
                <a:rPr lang="en-US" sz="6600" dirty="0" err="1">
                  <a:solidFill>
                    <a:srgbClr val="FF0000"/>
                  </a:solidFill>
                </a:rPr>
                <a:t>THÚC</a:t>
              </a:r>
              <a:r>
                <a:rPr lang="en-US" sz="6600" dirty="0">
                  <a:solidFill>
                    <a:srgbClr val="FF0000"/>
                  </a:solidFill>
                </a:rPr>
                <a:t> </a:t>
              </a:r>
            </a:p>
            <a:p>
              <a:pPr algn="ctr" defTabSz="2177060">
                <a:defRPr/>
              </a:pPr>
              <a:r>
                <a:rPr lang="en-US" sz="6600" dirty="0" err="1">
                  <a:solidFill>
                    <a:srgbClr val="FF0000"/>
                  </a:solidFill>
                </a:rPr>
                <a:t>TRÂN</a:t>
              </a:r>
              <a:r>
                <a:rPr lang="en-US" sz="6600" dirty="0">
                  <a:solidFill>
                    <a:srgbClr val="FF0000"/>
                  </a:solidFill>
                </a:rPr>
                <a:t> </a:t>
              </a:r>
              <a:r>
                <a:rPr lang="en-US" sz="6600" dirty="0" err="1">
                  <a:solidFill>
                    <a:srgbClr val="FF0000"/>
                  </a:solidFill>
                </a:rPr>
                <a:t>TRỌNG</a:t>
              </a:r>
              <a:r>
                <a:rPr lang="en-US" sz="6600" dirty="0">
                  <a:solidFill>
                    <a:srgbClr val="FF0000"/>
                  </a:solidFill>
                </a:rPr>
                <a:t> </a:t>
              </a:r>
              <a:r>
                <a:rPr lang="en-US" sz="6600" dirty="0" err="1">
                  <a:solidFill>
                    <a:srgbClr val="FF0000"/>
                  </a:solidFill>
                </a:rPr>
                <a:t>CÁM</a:t>
              </a:r>
              <a:r>
                <a:rPr lang="en-US" sz="6600" dirty="0">
                  <a:solidFill>
                    <a:srgbClr val="FF0000"/>
                  </a:solidFill>
                </a:rPr>
                <a:t> </a:t>
              </a:r>
              <a:r>
                <a:rPr lang="en-US" sz="6600" dirty="0" err="1">
                  <a:solidFill>
                    <a:srgbClr val="FF0000"/>
                  </a:solidFill>
                </a:rPr>
                <a:t>ƠN</a:t>
              </a:r>
              <a:r>
                <a:rPr lang="en-US" sz="6600" dirty="0">
                  <a:solidFill>
                    <a:srgbClr val="FF0000"/>
                  </a:solidFill>
                </a:rPr>
                <a:t> </a:t>
              </a:r>
              <a:r>
                <a:rPr lang="en-US" sz="6600" dirty="0" err="1">
                  <a:solidFill>
                    <a:srgbClr val="FF0000"/>
                  </a:solidFill>
                </a:rPr>
                <a:t>CÁC</a:t>
              </a:r>
              <a:r>
                <a:rPr lang="en-US" sz="6600" dirty="0">
                  <a:solidFill>
                    <a:srgbClr val="FF0000"/>
                  </a:solidFill>
                </a:rPr>
                <a:t> EM </a:t>
              </a:r>
              <a:r>
                <a:rPr lang="en-US" sz="6600" dirty="0" err="1">
                  <a:solidFill>
                    <a:srgbClr val="FF0000"/>
                  </a:solidFill>
                </a:rPr>
                <a:t>HỌC</a:t>
              </a:r>
              <a:r>
                <a:rPr lang="en-US" sz="6600" dirty="0">
                  <a:solidFill>
                    <a:srgbClr val="FF0000"/>
                  </a:solidFill>
                </a:rPr>
                <a:t> </a:t>
              </a:r>
              <a:r>
                <a:rPr lang="en-US" sz="6600" dirty="0" err="1">
                  <a:solidFill>
                    <a:srgbClr val="FF0000"/>
                  </a:solidFill>
                </a:rPr>
                <a:t>SINH</a:t>
              </a:r>
              <a:r>
                <a:rPr lang="en-US" sz="6600" dirty="0">
                  <a:solidFill>
                    <a:srgbClr val="FF0000"/>
                  </a:solidFill>
                </a:rPr>
                <a:t> </a:t>
              </a:r>
              <a:r>
                <a:rPr lang="en-US" sz="6600" dirty="0" err="1">
                  <a:solidFill>
                    <a:srgbClr val="FF0000"/>
                  </a:solidFill>
                </a:rPr>
                <a:t>ĐÃ</a:t>
              </a:r>
              <a:r>
                <a:rPr lang="en-US" sz="6600" dirty="0">
                  <a:solidFill>
                    <a:srgbClr val="FF0000"/>
                  </a:solidFill>
                </a:rPr>
                <a:t> THEO </a:t>
              </a:r>
              <a:r>
                <a:rPr lang="en-US" sz="6600" dirty="0" err="1">
                  <a:solidFill>
                    <a:srgbClr val="FF0000"/>
                  </a:solidFill>
                </a:rPr>
                <a:t>DÕI</a:t>
              </a:r>
              <a:endParaRPr lang="en-US" sz="6600" dirty="0">
                <a:solidFill>
                  <a:srgbClr val="FF0000"/>
                </a:solidFill>
              </a:endParaRPr>
            </a:p>
          </p:txBody>
        </p:sp>
        <p:grpSp>
          <p:nvGrpSpPr>
            <p:cNvPr id="135" name="Group 134"/>
            <p:cNvGrpSpPr/>
            <p:nvPr/>
          </p:nvGrpSpPr>
          <p:grpSpPr>
            <a:xfrm>
              <a:off x="995733" y="2729017"/>
              <a:ext cx="540571" cy="858986"/>
              <a:chOff x="539751" y="1836907"/>
              <a:chExt cx="726223" cy="987296"/>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742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4557119-89B4-4720-BD97-FFC9FE309FDA}"/>
              </a:ext>
            </a:extLst>
          </p:cNvPr>
          <p:cNvGraphicFramePr/>
          <p:nvPr>
            <p:extLst>
              <p:ext uri="{D42A27DB-BD31-4B8C-83A1-F6EECF244321}">
                <p14:modId xmlns:p14="http://schemas.microsoft.com/office/powerpoint/2010/main" val="3871209139"/>
              </p:ext>
            </p:extLst>
          </p:nvPr>
        </p:nvGraphicFramePr>
        <p:xfrm>
          <a:off x="1143000" y="4191000"/>
          <a:ext cx="23241000" cy="8246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13D08B5-3EAF-4471-9077-E889355E1E0B}"/>
              </a:ext>
            </a:extLst>
          </p:cNvPr>
          <p:cNvSpPr txBox="1"/>
          <p:nvPr/>
        </p:nvSpPr>
        <p:spPr>
          <a:xfrm>
            <a:off x="3810000" y="2200070"/>
            <a:ext cx="14192250" cy="830997"/>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II. </a:t>
            </a:r>
            <a:r>
              <a:rPr lang="vi-VN" sz="4800" b="1" dirty="0">
                <a:solidFill>
                  <a:srgbClr val="135F82"/>
                </a:solidFill>
                <a:latin typeface="Tahoma" pitchFamily="34" charset="0"/>
                <a:ea typeface="Tahoma" pitchFamily="34" charset="0"/>
                <a:cs typeface="Tahoma" pitchFamily="34" charset="0"/>
              </a:rPr>
              <a:t>HỆ </a:t>
            </a:r>
            <a:r>
              <a:rPr lang="en-US" sz="4800" b="1" dirty="0">
                <a:solidFill>
                  <a:srgbClr val="135F82"/>
                </a:solidFill>
                <a:latin typeface="Tahoma" pitchFamily="34" charset="0"/>
                <a:ea typeface="Tahoma" pitchFamily="34" charset="0"/>
                <a:cs typeface="Tahoma" pitchFamily="34" charset="0"/>
              </a:rPr>
              <a:t>BA</a:t>
            </a:r>
            <a:r>
              <a:rPr lang="vi-VN" sz="4800" b="1" dirty="0">
                <a:solidFill>
                  <a:srgbClr val="135F82"/>
                </a:solidFill>
                <a:latin typeface="Tahoma" pitchFamily="34" charset="0"/>
                <a:ea typeface="Tahoma" pitchFamily="34" charset="0"/>
                <a:cs typeface="Tahoma" pitchFamily="34" charset="0"/>
              </a:rPr>
              <a:t> PHƯƠNG TRÌNH BẬC NHẤT </a:t>
            </a:r>
            <a:r>
              <a:rPr lang="en-US" sz="4800" b="1" dirty="0">
                <a:solidFill>
                  <a:srgbClr val="135F82"/>
                </a:solidFill>
                <a:latin typeface="Tahoma" pitchFamily="34" charset="0"/>
                <a:ea typeface="Tahoma" pitchFamily="34" charset="0"/>
                <a:cs typeface="Tahoma" pitchFamily="34" charset="0"/>
              </a:rPr>
              <a:t>BA</a:t>
            </a:r>
            <a:r>
              <a:rPr lang="vi-VN" sz="4800" b="1" dirty="0">
                <a:solidFill>
                  <a:srgbClr val="135F82"/>
                </a:solidFill>
                <a:latin typeface="Tahoma" pitchFamily="34" charset="0"/>
                <a:ea typeface="Tahoma" pitchFamily="34" charset="0"/>
                <a:cs typeface="Tahoma" pitchFamily="34" charset="0"/>
              </a:rPr>
              <a:t> ẨN</a:t>
            </a:r>
            <a:endParaRPr lang="en-US" sz="4800" b="1" dirty="0">
              <a:solidFill>
                <a:srgbClr val="135F82"/>
              </a:solidFill>
              <a:latin typeface="Tahoma" pitchFamily="34" charset="0"/>
              <a:ea typeface="Tahoma" pitchFamily="34" charset="0"/>
              <a:cs typeface="Tahoma" pitchFamily="34" charset="0"/>
            </a:endParaRPr>
          </a:p>
        </p:txBody>
      </p:sp>
      <p:sp>
        <p:nvSpPr>
          <p:cNvPr id="4" name="Rectangle: Rounded Corners 3">
            <a:extLst>
              <a:ext uri="{FF2B5EF4-FFF2-40B4-BE49-F238E27FC236}">
                <a16:creationId xmlns:a16="http://schemas.microsoft.com/office/drawing/2014/main" id="{7D0830B8-D02F-4BD3-9B18-8D8EADAA8B97}"/>
              </a:ext>
            </a:extLst>
          </p:cNvPr>
          <p:cNvSpPr/>
          <p:nvPr/>
        </p:nvSpPr>
        <p:spPr>
          <a:xfrm>
            <a:off x="1562100" y="4953000"/>
            <a:ext cx="27432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solidFill>
                  <a:schemeClr val="bg1"/>
                </a:solidFill>
              </a:rPr>
              <a:t>Nội</a:t>
            </a:r>
            <a:r>
              <a:rPr lang="en-US" sz="8000" dirty="0">
                <a:solidFill>
                  <a:schemeClr val="bg1"/>
                </a:solidFill>
              </a:rPr>
              <a:t> dung</a:t>
            </a:r>
          </a:p>
        </p:txBody>
      </p:sp>
    </p:spTree>
    <p:extLst>
      <p:ext uri="{BB962C8B-B14F-4D97-AF65-F5344CB8AC3E}">
        <p14:creationId xmlns:p14="http://schemas.microsoft.com/office/powerpoint/2010/main" val="124906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20133" y="1828800"/>
            <a:ext cx="13781667" cy="1645855"/>
            <a:chOff x="7459670" y="7543799"/>
            <a:chExt cx="20011305" cy="1646071"/>
          </a:xfrm>
        </p:grpSpPr>
        <p:sp>
          <p:nvSpPr>
            <p:cNvPr id="44" name="TextBox 43"/>
            <p:cNvSpPr txBox="1"/>
            <p:nvPr/>
          </p:nvSpPr>
          <p:spPr>
            <a:xfrm>
              <a:off x="8993186" y="7620004"/>
              <a:ext cx="18477789" cy="156986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HỆ BA PHƯƠNG TRÌNH BẬC NHẤT BA ẨN</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42763" y="7640053"/>
                  <a:ext cx="1040902" cy="754152"/>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grpSp>
      </p:gr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5F288C5-516F-43B6-9063-DC25D5181539}"/>
                  </a:ext>
                </a:extLst>
              </p:cNvPr>
              <p:cNvSpPr/>
              <p:nvPr/>
            </p:nvSpPr>
            <p:spPr>
              <a:xfrm>
                <a:off x="5334000" y="3629113"/>
                <a:ext cx="12801600" cy="4493538"/>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4400" dirty="0">
                    <a:solidFill>
                      <a:schemeClr val="tx1"/>
                    </a:solidFill>
                  </a:rPr>
                  <a:t>Phương </a:t>
                </a:r>
                <a:r>
                  <a:rPr lang="en-US" sz="4400" dirty="0" err="1">
                    <a:solidFill>
                      <a:schemeClr val="tx1"/>
                    </a:solidFill>
                  </a:rPr>
                  <a:t>trình</a:t>
                </a:r>
                <a:r>
                  <a:rPr lang="en-US" sz="4400" dirty="0">
                    <a:solidFill>
                      <a:schemeClr val="tx1"/>
                    </a:solidFill>
                  </a:rPr>
                  <a:t> </a:t>
                </a:r>
                <a:r>
                  <a:rPr lang="en-US" sz="4400" dirty="0" err="1">
                    <a:solidFill>
                      <a:schemeClr val="tx1"/>
                    </a:solidFill>
                  </a:rPr>
                  <a:t>bậc</a:t>
                </a:r>
                <a:r>
                  <a:rPr lang="en-US" sz="4400" dirty="0">
                    <a:solidFill>
                      <a:schemeClr val="tx1"/>
                    </a:solidFill>
                  </a:rPr>
                  <a:t> </a:t>
                </a:r>
                <a:r>
                  <a:rPr lang="en-US" sz="4400" dirty="0" err="1">
                    <a:solidFill>
                      <a:schemeClr val="tx1"/>
                    </a:solidFill>
                  </a:rPr>
                  <a:t>nhất</a:t>
                </a:r>
                <a:r>
                  <a:rPr lang="en-US" sz="4400" dirty="0">
                    <a:solidFill>
                      <a:schemeClr val="tx1"/>
                    </a:solidFill>
                  </a:rPr>
                  <a:t> </a:t>
                </a:r>
                <a:r>
                  <a:rPr lang="en-US" sz="4400" dirty="0" err="1">
                    <a:solidFill>
                      <a:schemeClr val="tx1"/>
                    </a:solidFill>
                  </a:rPr>
                  <a:t>ba</a:t>
                </a:r>
                <a:r>
                  <a:rPr lang="en-US" sz="4400" dirty="0">
                    <a:solidFill>
                      <a:schemeClr val="tx1"/>
                    </a:solidFill>
                  </a:rPr>
                  <a:t> </a:t>
                </a:r>
                <a:r>
                  <a:rPr lang="en-US" sz="4400" dirty="0" err="1">
                    <a:solidFill>
                      <a:schemeClr val="tx1"/>
                    </a:solidFill>
                  </a:rPr>
                  <a:t>ẩn</a:t>
                </a:r>
                <a:r>
                  <a:rPr lang="en-US" sz="4400" dirty="0">
                    <a:solidFill>
                      <a:schemeClr val="tx1"/>
                    </a:solidFill>
                  </a:rPr>
                  <a:t> </a:t>
                </a:r>
                <a:r>
                  <a:rPr lang="en-US" sz="4400" dirty="0" err="1">
                    <a:solidFill>
                      <a:schemeClr val="tx1"/>
                    </a:solidFill>
                  </a:rPr>
                  <a:t>có</a:t>
                </a:r>
                <a:r>
                  <a:rPr lang="en-US" sz="4400" dirty="0">
                    <a:solidFill>
                      <a:schemeClr val="tx1"/>
                    </a:solidFill>
                  </a:rPr>
                  <a:t> </a:t>
                </a:r>
                <a:r>
                  <a:rPr lang="en-US" sz="4400" dirty="0" err="1">
                    <a:solidFill>
                      <a:schemeClr val="tx1"/>
                    </a:solidFill>
                  </a:rPr>
                  <a:t>dạng</a:t>
                </a:r>
                <a:r>
                  <a:rPr lang="en-US" sz="4400" dirty="0">
                    <a:solidFill>
                      <a:schemeClr val="tx1"/>
                    </a:solidFill>
                  </a:rPr>
                  <a:t> </a:t>
                </a:r>
                <a:r>
                  <a:rPr lang="en-US" sz="4400" dirty="0" err="1">
                    <a:solidFill>
                      <a:schemeClr val="tx1"/>
                    </a:solidFill>
                  </a:rPr>
                  <a:t>tổng</a:t>
                </a:r>
                <a:r>
                  <a:rPr lang="en-US" sz="4400" dirty="0">
                    <a:solidFill>
                      <a:schemeClr val="tx1"/>
                    </a:solidFill>
                  </a:rPr>
                  <a:t> </a:t>
                </a:r>
                <a:r>
                  <a:rPr lang="en-US" sz="4400" dirty="0" err="1">
                    <a:solidFill>
                      <a:schemeClr val="tx1"/>
                    </a:solidFill>
                  </a:rPr>
                  <a:t>quát</a:t>
                </a:r>
                <a:r>
                  <a:rPr lang="en-US" sz="4400" dirty="0">
                    <a:solidFill>
                      <a:schemeClr val="tx1"/>
                    </a:solidFill>
                  </a:rPr>
                  <a:t> </a:t>
                </a:r>
                <a:r>
                  <a:rPr lang="en-US" sz="4400" dirty="0" err="1">
                    <a:solidFill>
                      <a:schemeClr val="tx1"/>
                    </a:solidFill>
                  </a:rPr>
                  <a:t>là</a:t>
                </a:r>
                <a:r>
                  <a:rPr lang="en-US" sz="4400" dirty="0">
                    <a:solidFill>
                      <a:schemeClr val="tx1"/>
                    </a:solidFill>
                  </a:rPr>
                  <a:t> </a:t>
                </a:r>
                <a:endParaRPr lang="en-US" sz="4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400" b="1" i="1" smtClean="0">
                          <a:solidFill>
                            <a:srgbClr val="0000FF"/>
                          </a:solidFill>
                          <a:latin typeface="Cambria Math" panose="02040503050406030204" pitchFamily="18" charset="0"/>
                        </a:rPr>
                        <m:t>𝒂𝒙</m:t>
                      </m:r>
                      <m:r>
                        <a:rPr lang="en-US" sz="4400" b="1" i="1" smtClean="0">
                          <a:solidFill>
                            <a:srgbClr val="0000FF"/>
                          </a:solidFill>
                          <a:latin typeface="Cambria Math" panose="02040503050406030204" pitchFamily="18" charset="0"/>
                        </a:rPr>
                        <m:t>+</m:t>
                      </m:r>
                      <m:r>
                        <a:rPr lang="en-US" sz="4400" b="1" i="1" smtClean="0">
                          <a:solidFill>
                            <a:srgbClr val="0000FF"/>
                          </a:solidFill>
                          <a:latin typeface="Cambria Math" panose="02040503050406030204" pitchFamily="18" charset="0"/>
                        </a:rPr>
                        <m:t>𝒃𝒚</m:t>
                      </m:r>
                      <m:r>
                        <a:rPr lang="en-US" sz="4400" b="1" i="1" smtClean="0">
                          <a:solidFill>
                            <a:srgbClr val="0000FF"/>
                          </a:solidFill>
                          <a:latin typeface="Cambria Math" panose="02040503050406030204" pitchFamily="18" charset="0"/>
                        </a:rPr>
                        <m:t>+</m:t>
                      </m:r>
                      <m:r>
                        <a:rPr lang="en-US" sz="4400" b="1" i="1" smtClean="0">
                          <a:solidFill>
                            <a:srgbClr val="0000FF"/>
                          </a:solidFill>
                          <a:latin typeface="Cambria Math" panose="02040503050406030204" pitchFamily="18" charset="0"/>
                        </a:rPr>
                        <m:t>𝒄𝒛</m:t>
                      </m:r>
                      <m:r>
                        <a:rPr lang="en-US" sz="4400" b="1" i="1" smtClean="0">
                          <a:solidFill>
                            <a:srgbClr val="0000FF"/>
                          </a:solidFill>
                          <a:latin typeface="Cambria Math" panose="02040503050406030204" pitchFamily="18" charset="0"/>
                        </a:rPr>
                        <m:t>=</m:t>
                      </m:r>
                      <m:r>
                        <a:rPr lang="en-US" sz="4400" b="1" i="1" smtClean="0">
                          <a:solidFill>
                            <a:srgbClr val="0000FF"/>
                          </a:solidFill>
                          <a:latin typeface="Cambria Math" panose="02040503050406030204" pitchFamily="18" charset="0"/>
                        </a:rPr>
                        <m:t>𝒅</m:t>
                      </m:r>
                      <m:r>
                        <a:rPr lang="en-US" sz="4400" b="1" i="1" smtClean="0">
                          <a:solidFill>
                            <a:srgbClr val="0000FF"/>
                          </a:solidFill>
                          <a:latin typeface="Cambria Math" panose="02040503050406030204" pitchFamily="18" charset="0"/>
                        </a:rPr>
                        <m:t>   </m:t>
                      </m:r>
                    </m:oMath>
                  </m:oMathPara>
                </a14:m>
                <a:endParaRPr lang="en-US" sz="4400" b="1" i="1" dirty="0">
                  <a:solidFill>
                    <a:srgbClr val="0000FF"/>
                  </a:solidFill>
                  <a:effectLst>
                    <a:outerShdw blurRad="38100" dist="38100" dir="2700000" algn="tl">
                      <a:srgbClr val="C0C0C0"/>
                    </a:outerShdw>
                  </a:effectLst>
                  <a:latin typeface="Times New Roman" pitchFamily="18" charset="0"/>
                  <a:cs typeface="Times New Roman" pitchFamily="18" charset="0"/>
                </a:endParaRPr>
              </a:p>
              <a:p>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Trong </a:t>
                </a:r>
                <a:r>
                  <a:rPr lang="vi-VN" sz="4400" i="1" dirty="0">
                    <a:solidFill>
                      <a:schemeClr val="tx1"/>
                    </a:solidFill>
                    <a:effectLst>
                      <a:outerShdw blurRad="38100" dist="38100" dir="2700000" algn="tl">
                        <a:srgbClr val="C0C0C0"/>
                      </a:outerShdw>
                    </a:effectLst>
                    <a:latin typeface="Times New Roman" pitchFamily="18" charset="0"/>
                    <a:cs typeface="Times New Roman" pitchFamily="18" charset="0"/>
                  </a:rPr>
                  <a:t>đ</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ó x , y , z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là</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3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ẩn</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 b, c, d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là</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các</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hệ</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số</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p>
              <a:p>
                <a:pPr>
                  <a:defRPr/>
                </a:pP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và</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 ,b, c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không</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vi-VN" sz="4400" i="1" dirty="0">
                    <a:solidFill>
                      <a:schemeClr val="tx1"/>
                    </a:solidFill>
                    <a:effectLst>
                      <a:outerShdw blurRad="38100" dist="38100" dir="2700000" algn="tl">
                        <a:srgbClr val="C0C0C0"/>
                      </a:outerShdw>
                    </a:effectLst>
                    <a:latin typeface="Times New Roman" pitchFamily="18" charset="0"/>
                    <a:cs typeface="Times New Roman" pitchFamily="18" charset="0"/>
                  </a:rPr>
                  <a:t>đ</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ồng</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thời</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a:t>
                </a:r>
                <a:r>
                  <a:rPr lang="en-US" sz="4400" i="1" dirty="0" err="1">
                    <a:solidFill>
                      <a:schemeClr val="tx1"/>
                    </a:solidFill>
                    <a:effectLst>
                      <a:outerShdw blurRad="38100" dist="38100" dir="2700000" algn="tl">
                        <a:srgbClr val="C0C0C0"/>
                      </a:outerShdw>
                    </a:effectLst>
                    <a:latin typeface="Times New Roman" pitchFamily="18" charset="0"/>
                    <a:cs typeface="Times New Roman" pitchFamily="18" charset="0"/>
                  </a:rPr>
                  <a:t>bằng</a:t>
                </a:r>
                <a:r>
                  <a:rPr lang="en-US" sz="4400" i="1" dirty="0">
                    <a:solidFill>
                      <a:schemeClr val="tx1"/>
                    </a:solidFill>
                    <a:effectLst>
                      <a:outerShdw blurRad="38100" dist="38100" dir="2700000" algn="tl">
                        <a:srgbClr val="C0C0C0"/>
                      </a:outerShdw>
                    </a:effectLst>
                    <a:latin typeface="Times New Roman" pitchFamily="18" charset="0"/>
                    <a:cs typeface="Times New Roman" pitchFamily="18" charset="0"/>
                  </a:rPr>
                  <a:t> 0.</a:t>
                </a:r>
              </a:p>
              <a:p>
                <a:pPr>
                  <a:spcBef>
                    <a:spcPct val="50000"/>
                  </a:spcBef>
                  <a:defRPr/>
                </a:pPr>
                <a:endParaRPr lang="en-US" sz="4400" dirty="0">
                  <a:latin typeface="Times New Roman" pitchFamily="18" charset="0"/>
                  <a:cs typeface="Times New Roman" pitchFamily="18" charset="0"/>
                </a:endParaRPr>
              </a:p>
              <a:p>
                <a:endParaRPr lang="vi-VN" sz="4400" dirty="0">
                  <a:solidFill>
                    <a:schemeClr val="tx1"/>
                  </a:solidFill>
                </a:endParaRPr>
              </a:p>
            </p:txBody>
          </p:sp>
        </mc:Choice>
        <mc:Fallback xmlns="">
          <p:sp>
            <p:nvSpPr>
              <p:cNvPr id="51" name="Rectangle 50">
                <a:extLst>
                  <a:ext uri="{FF2B5EF4-FFF2-40B4-BE49-F238E27FC236}">
                    <a16:creationId xmlns:a16="http://schemas.microsoft.com/office/drawing/2014/main" xmlns:a14="http://schemas.microsoft.com/office/drawing/2010/main" xmlns="" id="{15F288C5-516F-43B6-9063-DC25D5181539}"/>
                  </a:ext>
                </a:extLst>
              </p:cNvPr>
              <p:cNvSpPr>
                <a:spLocks noRot="1" noChangeAspect="1" noMove="1" noResize="1" noEditPoints="1" noAdjustHandles="1" noChangeArrowheads="1" noChangeShapeType="1" noTextEdit="1"/>
              </p:cNvSpPr>
              <p:nvPr/>
            </p:nvSpPr>
            <p:spPr>
              <a:xfrm>
                <a:off x="5334000" y="3629113"/>
                <a:ext cx="12801600" cy="4493538"/>
              </a:xfrm>
              <a:prstGeom prst="rect">
                <a:avLst/>
              </a:prstGeom>
              <a:blipFill rotWithShape="0">
                <a:blip r:embed="rId4"/>
                <a:stretch>
                  <a:fillRect l="-2000" t="-2849" r="-1048"/>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D5FDE97F-1E59-4CD0-8974-3EA8117FB60E}"/>
                  </a:ext>
                </a:extLst>
              </p:cNvPr>
              <p:cNvSpPr/>
              <p:nvPr/>
            </p:nvSpPr>
            <p:spPr>
              <a:xfrm>
                <a:off x="4851400" y="6934200"/>
                <a:ext cx="14193304" cy="4481868"/>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dirty="0">
                    <a:solidFill>
                      <a:schemeClr val="tx1"/>
                    </a:solidFill>
                    <a:cs typeface="Arial" panose="020B0604020202020204" pitchFamily="34" charset="0"/>
                    <a:sym typeface="Wingdings 2" panose="05020102010507070707" pitchFamily="18" charset="2"/>
                  </a:rPr>
                  <a:t>Hệ </a:t>
                </a:r>
                <a:r>
                  <a:rPr lang="fr-FR" sz="4400" dirty="0" err="1">
                    <a:solidFill>
                      <a:schemeClr val="tx1"/>
                    </a:solidFill>
                    <a:cs typeface="Arial" panose="020B0604020202020204" pitchFamily="34" charset="0"/>
                    <a:sym typeface="Wingdings 2" panose="05020102010507070707" pitchFamily="18" charset="2"/>
                  </a:rPr>
                  <a:t>ba</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phương</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trình</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bậc</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nhất</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ba</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ẩn</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có</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dạng</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tổng</a:t>
                </a:r>
                <a:r>
                  <a:rPr lang="fr-FR" sz="4400" dirty="0">
                    <a:solidFill>
                      <a:schemeClr val="tx1"/>
                    </a:solidFill>
                    <a:cs typeface="Arial" panose="020B0604020202020204" pitchFamily="34" charset="0"/>
                    <a:sym typeface="Wingdings 2" panose="05020102010507070707" pitchFamily="18" charset="2"/>
                  </a:rPr>
                  <a:t> </a:t>
                </a:r>
                <a:r>
                  <a:rPr lang="fr-FR" sz="4400" dirty="0" err="1">
                    <a:solidFill>
                      <a:schemeClr val="tx1"/>
                    </a:solidFill>
                    <a:cs typeface="Arial" panose="020B0604020202020204" pitchFamily="34" charset="0"/>
                    <a:sym typeface="Wingdings 2" panose="05020102010507070707" pitchFamily="18" charset="2"/>
                  </a:rPr>
                  <a:t>quát</a:t>
                </a:r>
                <a:r>
                  <a:rPr lang="fr-FR" sz="4400" dirty="0">
                    <a:solidFill>
                      <a:schemeClr val="tx1"/>
                    </a:solidFill>
                    <a:cs typeface="Arial" panose="020B0604020202020204" pitchFamily="34" charset="0"/>
                    <a:sym typeface="Wingdings 2" panose="05020102010507070707" pitchFamily="18" charset="2"/>
                  </a:rPr>
                  <a:t> là</a:t>
                </a:r>
              </a:p>
              <a:p>
                <a:pPr/>
                <a14:m>
                  <m:oMathPara xmlns:m="http://schemas.openxmlformats.org/officeDocument/2006/math">
                    <m:oMathParaPr>
                      <m:jc m:val="centerGroup"/>
                    </m:oMathParaPr>
                    <m:oMath xmlns:m="http://schemas.openxmlformats.org/officeDocument/2006/math">
                      <m:d>
                        <m:dPr>
                          <m:begChr m:val="{"/>
                          <m:endChr m:val=""/>
                          <m:ctrlPr>
                            <a:rPr lang="vi-VN" sz="4800" i="1" smtClean="0">
                              <a:solidFill>
                                <a:srgbClr val="0000FF"/>
                              </a:solidFill>
                              <a:latin typeface="Cambria Math" panose="02040503050406030204" pitchFamily="18" charset="0"/>
                            </a:rPr>
                          </m:ctrlPr>
                        </m:dPr>
                        <m:e>
                          <m:eqArr>
                            <m:eqArrPr>
                              <m:ctrlPr>
                                <a:rPr lang="vi-VN" sz="4800" i="1" smtClean="0">
                                  <a:solidFill>
                                    <a:srgbClr val="0000FF"/>
                                  </a:solidFill>
                                  <a:latin typeface="Cambria Math" panose="02040503050406030204" pitchFamily="18" charset="0"/>
                                </a:rPr>
                              </m:ctrlPr>
                            </m:eqArrPr>
                            <m:e>
                              <m:sSub>
                                <m:sSubPr>
                                  <m:ctrlPr>
                                    <a:rPr lang="vi-VN" sz="4800" i="1" smtClean="0">
                                      <a:solidFill>
                                        <a:srgbClr val="0000FF"/>
                                      </a:solidFill>
                                      <a:latin typeface="Cambria Math" panose="02040503050406030204" pitchFamily="18" charset="0"/>
                                    </a:rPr>
                                  </m:ctrlPr>
                                </m:sSubPr>
                                <m:e>
                                  <m:r>
                                    <a:rPr lang="en-US" sz="4800" b="0" i="1" smtClean="0">
                                      <a:solidFill>
                                        <a:srgbClr val="0000FF"/>
                                      </a:solidFill>
                                      <a:latin typeface="Cambria Math" panose="02040503050406030204" pitchFamily="18" charset="0"/>
                                    </a:rPr>
                                    <m:t>𝑎</m:t>
                                  </m:r>
                                </m:e>
                                <m:sub>
                                  <m:r>
                                    <a:rPr lang="en-US" sz="4800" b="0" i="1" smtClean="0">
                                      <a:solidFill>
                                        <a:srgbClr val="0000FF"/>
                                      </a:solidFill>
                                      <a:latin typeface="Cambria Math" panose="02040503050406030204" pitchFamily="18" charset="0"/>
                                    </a:rPr>
                                    <m:t>1</m:t>
                                  </m:r>
                                </m:sub>
                              </m:sSub>
                              <m:r>
                                <a:rPr lang="en-US" sz="4800" b="0" i="1" smtClean="0">
                                  <a:solidFill>
                                    <a:srgbClr val="0000FF"/>
                                  </a:solidFill>
                                  <a:latin typeface="Cambria Math" panose="02040503050406030204" pitchFamily="18" charset="0"/>
                                </a:rPr>
                                <m:t>𝑥</m:t>
                              </m:r>
                              <m:r>
                                <a:rPr lang="en-US" sz="4800" b="0" i="1" smtClean="0">
                                  <a:solidFill>
                                    <a:srgbClr val="0000FF"/>
                                  </a:solidFill>
                                  <a:latin typeface="Cambria Math" panose="02040503050406030204" pitchFamily="18" charset="0"/>
                                </a:rPr>
                                <m:t>+</m:t>
                              </m:r>
                              <m:sSub>
                                <m:sSubPr>
                                  <m:ctrlPr>
                                    <a:rPr lang="en-US" sz="4800" b="0" i="1" smtClean="0">
                                      <a:solidFill>
                                        <a:srgbClr val="0000FF"/>
                                      </a:solidFill>
                                      <a:latin typeface="Cambria Math" panose="02040503050406030204" pitchFamily="18" charset="0"/>
                                    </a:rPr>
                                  </m:ctrlPr>
                                </m:sSubPr>
                                <m:e>
                                  <m:r>
                                    <a:rPr lang="en-US" sz="4800" b="0" i="1" smtClean="0">
                                      <a:solidFill>
                                        <a:srgbClr val="0000FF"/>
                                      </a:solidFill>
                                      <a:latin typeface="Cambria Math" panose="02040503050406030204" pitchFamily="18" charset="0"/>
                                    </a:rPr>
                                    <m:t>𝑏</m:t>
                                  </m:r>
                                </m:e>
                                <m:sub>
                                  <m:r>
                                    <a:rPr lang="en-US" sz="4800" b="0" i="1" smtClean="0">
                                      <a:solidFill>
                                        <a:srgbClr val="0000FF"/>
                                      </a:solidFill>
                                      <a:latin typeface="Cambria Math" panose="02040503050406030204" pitchFamily="18" charset="0"/>
                                    </a:rPr>
                                    <m:t>1</m:t>
                                  </m:r>
                                </m:sub>
                              </m:sSub>
                              <m:r>
                                <a:rPr lang="en-US" sz="4800" b="0" i="1" smtClean="0">
                                  <a:solidFill>
                                    <a:srgbClr val="0000FF"/>
                                  </a:solidFill>
                                  <a:latin typeface="Cambria Math" panose="02040503050406030204" pitchFamily="18" charset="0"/>
                                </a:rPr>
                                <m:t>𝑦</m:t>
                              </m:r>
                              <m:r>
                                <a:rPr lang="en-US" sz="4800" b="0" i="1" smtClean="0">
                                  <a:solidFill>
                                    <a:srgbClr val="0000FF"/>
                                  </a:solidFill>
                                  <a:latin typeface="Cambria Math" panose="02040503050406030204" pitchFamily="18" charset="0"/>
                                </a:rPr>
                                <m:t>+</m:t>
                              </m:r>
                              <m:sSub>
                                <m:sSubPr>
                                  <m:ctrlPr>
                                    <a:rPr lang="en-US" sz="4800" b="0" i="1" smtClean="0">
                                      <a:solidFill>
                                        <a:srgbClr val="0000FF"/>
                                      </a:solidFill>
                                      <a:latin typeface="Cambria Math" panose="02040503050406030204" pitchFamily="18" charset="0"/>
                                    </a:rPr>
                                  </m:ctrlPr>
                                </m:sSubPr>
                                <m:e>
                                  <m:r>
                                    <a:rPr lang="en-US" sz="4800" b="0" i="1" smtClean="0">
                                      <a:solidFill>
                                        <a:srgbClr val="0000FF"/>
                                      </a:solidFill>
                                      <a:latin typeface="Cambria Math" panose="02040503050406030204" pitchFamily="18" charset="0"/>
                                    </a:rPr>
                                    <m:t>𝑐</m:t>
                                  </m:r>
                                </m:e>
                                <m:sub>
                                  <m:r>
                                    <a:rPr lang="en-US" sz="4800" b="0" i="1" smtClean="0">
                                      <a:solidFill>
                                        <a:srgbClr val="0000FF"/>
                                      </a:solidFill>
                                      <a:latin typeface="Cambria Math" panose="02040503050406030204" pitchFamily="18" charset="0"/>
                                    </a:rPr>
                                    <m:t>1</m:t>
                                  </m:r>
                                </m:sub>
                              </m:sSub>
                              <m:r>
                                <a:rPr lang="en-US" sz="4800" b="0" i="1" smtClean="0">
                                  <a:solidFill>
                                    <a:srgbClr val="0000FF"/>
                                  </a:solidFill>
                                  <a:latin typeface="Cambria Math" panose="02040503050406030204" pitchFamily="18" charset="0"/>
                                </a:rPr>
                                <m:t>𝑧</m:t>
                              </m:r>
                              <m:r>
                                <a:rPr lang="en-US" sz="4800" b="0" i="1" smtClean="0">
                                  <a:solidFill>
                                    <a:srgbClr val="0000FF"/>
                                  </a:solidFill>
                                  <a:latin typeface="Cambria Math" panose="02040503050406030204" pitchFamily="18" charset="0"/>
                                </a:rPr>
                                <m:t>=</m:t>
                              </m:r>
                              <m:sSub>
                                <m:sSubPr>
                                  <m:ctrlPr>
                                    <a:rPr lang="vi-VN" sz="4800" i="1">
                                      <a:solidFill>
                                        <a:srgbClr val="0000FF"/>
                                      </a:solidFill>
                                      <a:latin typeface="Cambria Math" panose="02040503050406030204" pitchFamily="18" charset="0"/>
                                    </a:rPr>
                                  </m:ctrlPr>
                                </m:sSubPr>
                                <m:e>
                                  <m:r>
                                    <a:rPr lang="en-US" sz="4800" i="1">
                                      <a:solidFill>
                                        <a:srgbClr val="0000FF"/>
                                      </a:solidFill>
                                      <a:latin typeface="Cambria Math" panose="02040503050406030204" pitchFamily="18" charset="0"/>
                                    </a:rPr>
                                    <m:t>𝑑</m:t>
                                  </m:r>
                                </m:e>
                                <m:sub>
                                  <m:r>
                                    <a:rPr lang="en-US" sz="4800" i="1">
                                      <a:solidFill>
                                        <a:srgbClr val="0000FF"/>
                                      </a:solidFill>
                                      <a:latin typeface="Cambria Math" panose="02040503050406030204" pitchFamily="18" charset="0"/>
                                    </a:rPr>
                                    <m:t>1</m:t>
                                  </m:r>
                                </m:sub>
                              </m:sSub>
                            </m:e>
                            <m:e>
                              <m:sSub>
                                <m:sSubPr>
                                  <m:ctrlPr>
                                    <a:rPr lang="vi-VN" sz="4800" i="1">
                                      <a:solidFill>
                                        <a:srgbClr val="0000FF"/>
                                      </a:solidFill>
                                      <a:latin typeface="Cambria Math" panose="02040503050406030204" pitchFamily="18" charset="0"/>
                                    </a:rPr>
                                  </m:ctrlPr>
                                </m:sSubPr>
                                <m:e>
                                  <m:r>
                                    <a:rPr lang="en-US" sz="4800" i="1">
                                      <a:solidFill>
                                        <a:srgbClr val="0000FF"/>
                                      </a:solidFill>
                                      <a:latin typeface="Cambria Math" panose="02040503050406030204" pitchFamily="18" charset="0"/>
                                    </a:rPr>
                                    <m:t>𝑎</m:t>
                                  </m:r>
                                </m:e>
                                <m:sub>
                                  <m:r>
                                    <a:rPr lang="en-US" sz="4800" b="0" i="1" smtClean="0">
                                      <a:solidFill>
                                        <a:srgbClr val="0000FF"/>
                                      </a:solidFill>
                                      <a:latin typeface="Cambria Math" panose="02040503050406030204" pitchFamily="18" charset="0"/>
                                    </a:rPr>
                                    <m:t>2</m:t>
                                  </m:r>
                                </m:sub>
                              </m:sSub>
                              <m:r>
                                <a:rPr lang="en-US" sz="4800" i="1">
                                  <a:solidFill>
                                    <a:srgbClr val="0000FF"/>
                                  </a:solidFill>
                                  <a:latin typeface="Cambria Math" panose="02040503050406030204" pitchFamily="18" charset="0"/>
                                </a:rPr>
                                <m:t>𝑥</m:t>
                              </m:r>
                              <m:r>
                                <a:rPr lang="en-US" sz="4800" i="1">
                                  <a:solidFill>
                                    <a:srgbClr val="0000FF"/>
                                  </a:solidFill>
                                  <a:latin typeface="Cambria Math" panose="02040503050406030204" pitchFamily="18" charset="0"/>
                                </a:rPr>
                                <m:t>+</m:t>
                              </m:r>
                              <m:sSub>
                                <m:sSubPr>
                                  <m:ctrlPr>
                                    <a:rPr lang="en-US" sz="4800" i="1">
                                      <a:solidFill>
                                        <a:srgbClr val="0000FF"/>
                                      </a:solidFill>
                                      <a:latin typeface="Cambria Math" panose="02040503050406030204" pitchFamily="18" charset="0"/>
                                    </a:rPr>
                                  </m:ctrlPr>
                                </m:sSubPr>
                                <m:e>
                                  <m:r>
                                    <a:rPr lang="en-US" sz="4800" i="1">
                                      <a:solidFill>
                                        <a:srgbClr val="0000FF"/>
                                      </a:solidFill>
                                      <a:latin typeface="Cambria Math" panose="02040503050406030204" pitchFamily="18" charset="0"/>
                                    </a:rPr>
                                    <m:t>𝑏</m:t>
                                  </m:r>
                                </m:e>
                                <m:sub>
                                  <m:r>
                                    <a:rPr lang="en-US" sz="4800" b="0" i="1" smtClean="0">
                                      <a:solidFill>
                                        <a:srgbClr val="0000FF"/>
                                      </a:solidFill>
                                      <a:latin typeface="Cambria Math" panose="02040503050406030204" pitchFamily="18" charset="0"/>
                                    </a:rPr>
                                    <m:t>2</m:t>
                                  </m:r>
                                </m:sub>
                              </m:sSub>
                              <m:r>
                                <a:rPr lang="en-US" sz="4800" i="1">
                                  <a:solidFill>
                                    <a:srgbClr val="0000FF"/>
                                  </a:solidFill>
                                  <a:latin typeface="Cambria Math" panose="02040503050406030204" pitchFamily="18" charset="0"/>
                                </a:rPr>
                                <m:t>𝑦</m:t>
                              </m:r>
                              <m:r>
                                <a:rPr lang="en-US" sz="4800" i="1">
                                  <a:solidFill>
                                    <a:srgbClr val="0000FF"/>
                                  </a:solidFill>
                                  <a:latin typeface="Cambria Math" panose="02040503050406030204" pitchFamily="18" charset="0"/>
                                </a:rPr>
                                <m:t>+</m:t>
                              </m:r>
                              <m:sSub>
                                <m:sSubPr>
                                  <m:ctrlPr>
                                    <a:rPr lang="en-US" sz="4800" i="1">
                                      <a:solidFill>
                                        <a:srgbClr val="0000FF"/>
                                      </a:solidFill>
                                      <a:latin typeface="Cambria Math" panose="02040503050406030204" pitchFamily="18" charset="0"/>
                                    </a:rPr>
                                  </m:ctrlPr>
                                </m:sSubPr>
                                <m:e>
                                  <m:r>
                                    <a:rPr lang="en-US" sz="4800" i="1">
                                      <a:solidFill>
                                        <a:srgbClr val="0000FF"/>
                                      </a:solidFill>
                                      <a:latin typeface="Cambria Math" panose="02040503050406030204" pitchFamily="18" charset="0"/>
                                    </a:rPr>
                                    <m:t>𝑐</m:t>
                                  </m:r>
                                </m:e>
                                <m:sub>
                                  <m:r>
                                    <a:rPr lang="en-US" sz="4800" b="0" i="1" smtClean="0">
                                      <a:solidFill>
                                        <a:srgbClr val="0000FF"/>
                                      </a:solidFill>
                                      <a:latin typeface="Cambria Math" panose="02040503050406030204" pitchFamily="18" charset="0"/>
                                    </a:rPr>
                                    <m:t>2</m:t>
                                  </m:r>
                                </m:sub>
                              </m:sSub>
                              <m:r>
                                <a:rPr lang="en-US" sz="4800" i="1">
                                  <a:solidFill>
                                    <a:srgbClr val="0000FF"/>
                                  </a:solidFill>
                                  <a:latin typeface="Cambria Math" panose="02040503050406030204" pitchFamily="18" charset="0"/>
                                </a:rPr>
                                <m:t>𝑧</m:t>
                              </m:r>
                              <m:r>
                                <a:rPr lang="en-US" sz="4800" i="1">
                                  <a:solidFill>
                                    <a:srgbClr val="0000FF"/>
                                  </a:solidFill>
                                  <a:latin typeface="Cambria Math" panose="02040503050406030204" pitchFamily="18" charset="0"/>
                                </a:rPr>
                                <m:t>=</m:t>
                              </m:r>
                              <m:sSub>
                                <m:sSubPr>
                                  <m:ctrlPr>
                                    <a:rPr lang="vi-VN" sz="4800" i="1">
                                      <a:solidFill>
                                        <a:srgbClr val="0000FF"/>
                                      </a:solidFill>
                                      <a:latin typeface="Cambria Math" panose="02040503050406030204" pitchFamily="18" charset="0"/>
                                    </a:rPr>
                                  </m:ctrlPr>
                                </m:sSubPr>
                                <m:e>
                                  <m:r>
                                    <a:rPr lang="en-US" sz="4800" i="1">
                                      <a:solidFill>
                                        <a:srgbClr val="0000FF"/>
                                      </a:solidFill>
                                      <a:latin typeface="Cambria Math" panose="02040503050406030204" pitchFamily="18" charset="0"/>
                                    </a:rPr>
                                    <m:t>𝑑</m:t>
                                  </m:r>
                                </m:e>
                                <m:sub>
                                  <m:r>
                                    <a:rPr lang="en-US" sz="4800" b="0" i="1" smtClean="0">
                                      <a:solidFill>
                                        <a:srgbClr val="0000FF"/>
                                      </a:solidFill>
                                      <a:latin typeface="Cambria Math" panose="02040503050406030204" pitchFamily="18" charset="0"/>
                                    </a:rPr>
                                    <m:t>2</m:t>
                                  </m:r>
                                </m:sub>
                              </m:sSub>
                            </m:e>
                            <m:e>
                              <m:sSub>
                                <m:sSubPr>
                                  <m:ctrlPr>
                                    <a:rPr lang="vi-VN" sz="4400" i="1">
                                      <a:solidFill>
                                        <a:srgbClr val="0000FF"/>
                                      </a:solidFill>
                                      <a:latin typeface="Cambria Math" panose="02040503050406030204" pitchFamily="18" charset="0"/>
                                    </a:rPr>
                                  </m:ctrlPr>
                                </m:sSubPr>
                                <m:e>
                                  <m:r>
                                    <a:rPr lang="en-US" sz="4400" i="1">
                                      <a:solidFill>
                                        <a:srgbClr val="0000FF"/>
                                      </a:solidFill>
                                      <a:latin typeface="Cambria Math" panose="02040503050406030204" pitchFamily="18" charset="0"/>
                                    </a:rPr>
                                    <m:t>𝑎</m:t>
                                  </m:r>
                                </m:e>
                                <m:sub>
                                  <m:r>
                                    <a:rPr lang="en-US" sz="4400" b="0" i="1" smtClean="0">
                                      <a:solidFill>
                                        <a:srgbClr val="0000FF"/>
                                      </a:solidFill>
                                      <a:latin typeface="Cambria Math" panose="02040503050406030204" pitchFamily="18" charset="0"/>
                                    </a:rPr>
                                    <m:t>3</m:t>
                                  </m:r>
                                </m:sub>
                              </m:sSub>
                              <m:r>
                                <a:rPr lang="en-US" sz="4400" i="1">
                                  <a:solidFill>
                                    <a:srgbClr val="0000FF"/>
                                  </a:solidFill>
                                  <a:latin typeface="Cambria Math" panose="02040503050406030204" pitchFamily="18" charset="0"/>
                                </a:rPr>
                                <m:t>𝑥</m:t>
                              </m:r>
                              <m:r>
                                <a:rPr lang="en-US" sz="4400" i="1">
                                  <a:solidFill>
                                    <a:srgbClr val="0000FF"/>
                                  </a:solidFill>
                                  <a:latin typeface="Cambria Math" panose="02040503050406030204" pitchFamily="18" charset="0"/>
                                </a:rPr>
                                <m:t>+</m:t>
                              </m:r>
                              <m:sSub>
                                <m:sSubPr>
                                  <m:ctrlPr>
                                    <a:rPr lang="en-US" sz="4400" i="1">
                                      <a:solidFill>
                                        <a:srgbClr val="0000FF"/>
                                      </a:solidFill>
                                      <a:latin typeface="Cambria Math" panose="02040503050406030204" pitchFamily="18" charset="0"/>
                                    </a:rPr>
                                  </m:ctrlPr>
                                </m:sSubPr>
                                <m:e>
                                  <m:r>
                                    <a:rPr lang="en-US" sz="4400" i="1">
                                      <a:solidFill>
                                        <a:srgbClr val="0000FF"/>
                                      </a:solidFill>
                                      <a:latin typeface="Cambria Math" panose="02040503050406030204" pitchFamily="18" charset="0"/>
                                    </a:rPr>
                                    <m:t>𝑏</m:t>
                                  </m:r>
                                </m:e>
                                <m:sub>
                                  <m:r>
                                    <a:rPr lang="en-US" sz="4400" b="0" i="1" smtClean="0">
                                      <a:solidFill>
                                        <a:srgbClr val="0000FF"/>
                                      </a:solidFill>
                                      <a:latin typeface="Cambria Math" panose="02040503050406030204" pitchFamily="18" charset="0"/>
                                    </a:rPr>
                                    <m:t>3</m:t>
                                  </m:r>
                                </m:sub>
                              </m:sSub>
                              <m:r>
                                <a:rPr lang="en-US" sz="4400" i="1">
                                  <a:solidFill>
                                    <a:srgbClr val="0000FF"/>
                                  </a:solidFill>
                                  <a:latin typeface="Cambria Math" panose="02040503050406030204" pitchFamily="18" charset="0"/>
                                </a:rPr>
                                <m:t>𝑦</m:t>
                              </m:r>
                              <m:r>
                                <a:rPr lang="en-US" sz="4400" i="1">
                                  <a:solidFill>
                                    <a:srgbClr val="0000FF"/>
                                  </a:solidFill>
                                  <a:latin typeface="Cambria Math" panose="02040503050406030204" pitchFamily="18" charset="0"/>
                                </a:rPr>
                                <m:t>+</m:t>
                              </m:r>
                              <m:sSub>
                                <m:sSubPr>
                                  <m:ctrlPr>
                                    <a:rPr lang="en-US" sz="4400" i="1">
                                      <a:solidFill>
                                        <a:srgbClr val="0000FF"/>
                                      </a:solidFill>
                                      <a:latin typeface="Cambria Math" panose="02040503050406030204" pitchFamily="18" charset="0"/>
                                    </a:rPr>
                                  </m:ctrlPr>
                                </m:sSubPr>
                                <m:e>
                                  <m:r>
                                    <a:rPr lang="en-US" sz="4400" i="1">
                                      <a:solidFill>
                                        <a:srgbClr val="0000FF"/>
                                      </a:solidFill>
                                      <a:latin typeface="Cambria Math" panose="02040503050406030204" pitchFamily="18" charset="0"/>
                                    </a:rPr>
                                    <m:t>𝑐</m:t>
                                  </m:r>
                                </m:e>
                                <m:sub>
                                  <m:r>
                                    <a:rPr lang="en-US" sz="4400" b="0" i="1" smtClean="0">
                                      <a:solidFill>
                                        <a:srgbClr val="0000FF"/>
                                      </a:solidFill>
                                      <a:latin typeface="Cambria Math" panose="02040503050406030204" pitchFamily="18" charset="0"/>
                                    </a:rPr>
                                    <m:t>3</m:t>
                                  </m:r>
                                </m:sub>
                              </m:sSub>
                              <m:r>
                                <a:rPr lang="en-US" sz="4400" i="1">
                                  <a:solidFill>
                                    <a:srgbClr val="0000FF"/>
                                  </a:solidFill>
                                  <a:latin typeface="Cambria Math" panose="02040503050406030204" pitchFamily="18" charset="0"/>
                                </a:rPr>
                                <m:t>𝑧</m:t>
                              </m:r>
                              <m:r>
                                <a:rPr lang="en-US" sz="4400" i="1">
                                  <a:solidFill>
                                    <a:srgbClr val="0000FF"/>
                                  </a:solidFill>
                                  <a:latin typeface="Cambria Math" panose="02040503050406030204" pitchFamily="18" charset="0"/>
                                </a:rPr>
                                <m:t>=</m:t>
                              </m:r>
                              <m:sSub>
                                <m:sSubPr>
                                  <m:ctrlPr>
                                    <a:rPr lang="vi-VN" sz="4400" i="1">
                                      <a:solidFill>
                                        <a:srgbClr val="0000FF"/>
                                      </a:solidFill>
                                      <a:latin typeface="Cambria Math" panose="02040503050406030204" pitchFamily="18" charset="0"/>
                                    </a:rPr>
                                  </m:ctrlPr>
                                </m:sSubPr>
                                <m:e>
                                  <m:r>
                                    <a:rPr lang="en-US" sz="4400" i="1">
                                      <a:solidFill>
                                        <a:srgbClr val="0000FF"/>
                                      </a:solidFill>
                                      <a:latin typeface="Cambria Math" panose="02040503050406030204" pitchFamily="18" charset="0"/>
                                    </a:rPr>
                                    <m:t>𝑑</m:t>
                                  </m:r>
                                </m:e>
                                <m:sub>
                                  <m:r>
                                    <a:rPr lang="en-US" sz="4400" b="0" i="1" smtClean="0">
                                      <a:solidFill>
                                        <a:srgbClr val="0000FF"/>
                                      </a:solidFill>
                                      <a:latin typeface="Cambria Math" panose="02040503050406030204" pitchFamily="18" charset="0"/>
                                    </a:rPr>
                                    <m:t>3</m:t>
                                  </m:r>
                                </m:sub>
                              </m:sSub>
                            </m:e>
                          </m:eqArr>
                        </m:e>
                      </m:d>
                    </m:oMath>
                  </m:oMathPara>
                </a14:m>
                <a:endParaRPr lang="en-US" sz="4400" dirty="0">
                  <a:solidFill>
                    <a:schemeClr val="tx1"/>
                  </a:solidFill>
                  <a:cs typeface="Arial" panose="020B0604020202020204" pitchFamily="34" charset="0"/>
                </a:endParaRPr>
              </a:p>
              <a:p>
                <a:r>
                  <a:rPr lang="en-US" sz="4400" dirty="0" err="1">
                    <a:cs typeface="Arial" panose="020B0604020202020204" pitchFamily="34" charset="0"/>
                  </a:rPr>
                  <a:t>trong</a:t>
                </a:r>
                <a:r>
                  <a:rPr lang="en-US" sz="4400" dirty="0">
                    <a:cs typeface="Arial" panose="020B0604020202020204" pitchFamily="34" charset="0"/>
                  </a:rPr>
                  <a:t> </a:t>
                </a:r>
                <a:r>
                  <a:rPr lang="vi-VN" sz="4400" dirty="0">
                    <a:cs typeface="Arial" panose="020B0604020202020204" pitchFamily="34" charset="0"/>
                  </a:rPr>
                  <a:t>đ</a:t>
                </a:r>
                <a:r>
                  <a:rPr lang="en-US" sz="4400" dirty="0">
                    <a:cs typeface="Arial" panose="020B0604020202020204" pitchFamily="34" charset="0"/>
                  </a:rPr>
                  <a:t>ó </a:t>
                </a:r>
                <a14:m>
                  <m:oMath xmlns:m="http://schemas.openxmlformats.org/officeDocument/2006/math">
                    <m:r>
                      <a:rPr lang="en-US" sz="4400" i="1" dirty="0" smtClean="0">
                        <a:latin typeface="Cambria Math" panose="02040503050406030204" pitchFamily="18" charset="0"/>
                        <a:cs typeface="Arial" panose="020B0604020202020204" pitchFamily="34" charset="0"/>
                      </a:rPr>
                      <m:t>𝑥</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𝑦</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𝑧</m:t>
                    </m:r>
                  </m:oMath>
                </a14:m>
                <a:r>
                  <a:rPr lang="en-US" sz="4400" dirty="0">
                    <a:cs typeface="Arial" panose="020B0604020202020204" pitchFamily="34" charset="0"/>
                  </a:rPr>
                  <a:t> </a:t>
                </a:r>
                <a:r>
                  <a:rPr lang="en-US" sz="4400" dirty="0" err="1">
                    <a:cs typeface="Arial" panose="020B0604020202020204" pitchFamily="34" charset="0"/>
                  </a:rPr>
                  <a:t>là</a:t>
                </a:r>
                <a:r>
                  <a:rPr lang="en-US" sz="4400" dirty="0">
                    <a:cs typeface="Arial" panose="020B0604020202020204" pitchFamily="34" charset="0"/>
                  </a:rPr>
                  <a:t> 3 </a:t>
                </a:r>
                <a:r>
                  <a:rPr lang="en-US" sz="4400" dirty="0" err="1">
                    <a:cs typeface="Arial" panose="020B0604020202020204" pitchFamily="34" charset="0"/>
                  </a:rPr>
                  <a:t>ẩn</a:t>
                </a:r>
                <a:r>
                  <a:rPr lang="en-US" sz="4400" dirty="0">
                    <a:cs typeface="Arial" panose="020B0604020202020204" pitchFamily="34" charset="0"/>
                  </a:rPr>
                  <a:t>, </a:t>
                </a:r>
                <a:r>
                  <a:rPr lang="en-US" sz="4400" dirty="0" err="1">
                    <a:cs typeface="Arial" panose="020B0604020202020204" pitchFamily="34" charset="0"/>
                  </a:rPr>
                  <a:t>các</a:t>
                </a:r>
                <a:r>
                  <a:rPr lang="en-US" sz="4400" dirty="0">
                    <a:cs typeface="Arial" panose="020B0604020202020204" pitchFamily="34" charset="0"/>
                  </a:rPr>
                  <a:t> </a:t>
                </a:r>
                <a:r>
                  <a:rPr lang="en-US" sz="4400" dirty="0" err="1">
                    <a:cs typeface="Arial" panose="020B0604020202020204" pitchFamily="34" charset="0"/>
                  </a:rPr>
                  <a:t>chữ</a:t>
                </a:r>
                <a:r>
                  <a:rPr lang="en-US" sz="4400" dirty="0">
                    <a:cs typeface="Arial" panose="020B0604020202020204" pitchFamily="34" charset="0"/>
                  </a:rPr>
                  <a:t> </a:t>
                </a:r>
                <a:r>
                  <a:rPr lang="en-US" sz="4400" dirty="0" err="1">
                    <a:cs typeface="Arial" panose="020B0604020202020204" pitchFamily="34" charset="0"/>
                  </a:rPr>
                  <a:t>còn</a:t>
                </a:r>
                <a:r>
                  <a:rPr lang="en-US" sz="4400" dirty="0">
                    <a:cs typeface="Arial" panose="020B0604020202020204" pitchFamily="34" charset="0"/>
                  </a:rPr>
                  <a:t> </a:t>
                </a:r>
                <a:r>
                  <a:rPr lang="en-US" sz="4400" dirty="0" err="1">
                    <a:cs typeface="Arial" panose="020B0604020202020204" pitchFamily="34" charset="0"/>
                  </a:rPr>
                  <a:t>lại</a:t>
                </a:r>
                <a:r>
                  <a:rPr lang="en-US" sz="4400" dirty="0">
                    <a:cs typeface="Arial" panose="020B0604020202020204" pitchFamily="34" charset="0"/>
                  </a:rPr>
                  <a:t> </a:t>
                </a:r>
                <a:r>
                  <a:rPr lang="en-US" sz="4400" dirty="0" err="1">
                    <a:cs typeface="Arial" panose="020B0604020202020204" pitchFamily="34" charset="0"/>
                  </a:rPr>
                  <a:t>là</a:t>
                </a:r>
                <a:r>
                  <a:rPr lang="en-US" sz="4400" dirty="0">
                    <a:cs typeface="Arial" panose="020B0604020202020204" pitchFamily="34" charset="0"/>
                  </a:rPr>
                  <a:t> </a:t>
                </a:r>
                <a:r>
                  <a:rPr lang="en-US" sz="4400" dirty="0" err="1">
                    <a:cs typeface="Arial" panose="020B0604020202020204" pitchFamily="34" charset="0"/>
                  </a:rPr>
                  <a:t>các</a:t>
                </a:r>
                <a:r>
                  <a:rPr lang="en-US" sz="4400" dirty="0">
                    <a:cs typeface="Arial" panose="020B0604020202020204" pitchFamily="34" charset="0"/>
                  </a:rPr>
                  <a:t> </a:t>
                </a:r>
                <a:r>
                  <a:rPr lang="en-US" sz="4400" dirty="0" err="1">
                    <a:cs typeface="Arial" panose="020B0604020202020204" pitchFamily="34" charset="0"/>
                  </a:rPr>
                  <a:t>hệ</a:t>
                </a:r>
                <a:r>
                  <a:rPr lang="en-US" sz="4400" dirty="0">
                    <a:cs typeface="Arial" panose="020B0604020202020204" pitchFamily="34" charset="0"/>
                  </a:rPr>
                  <a:t> </a:t>
                </a:r>
                <a:r>
                  <a:rPr lang="en-US" sz="4400" dirty="0" err="1">
                    <a:cs typeface="Arial" panose="020B0604020202020204" pitchFamily="34" charset="0"/>
                  </a:rPr>
                  <a:t>số</a:t>
                </a:r>
                <a:endParaRPr lang="en-US" sz="4400" dirty="0">
                  <a:cs typeface="Arial" panose="020B0604020202020204" pitchFamily="34" charset="0"/>
                </a:endParaRPr>
              </a:p>
              <a:p>
                <a:endParaRPr lang="vi-VN" sz="4400" dirty="0">
                  <a:solidFill>
                    <a:schemeClr val="tx1"/>
                  </a:solidFill>
                  <a:cs typeface="Arial" panose="020B0604020202020204" pitchFamily="34" charset="0"/>
                </a:endParaRPr>
              </a:p>
            </p:txBody>
          </p:sp>
        </mc:Choice>
        <mc:Fallback xmlns="">
          <p:sp>
            <p:nvSpPr>
              <p:cNvPr id="52" name="Rectangle 51">
                <a:extLst>
                  <a:ext uri="{FF2B5EF4-FFF2-40B4-BE49-F238E27FC236}">
                    <a16:creationId xmlns:a16="http://schemas.microsoft.com/office/drawing/2014/main" xmlns:a14="http://schemas.microsoft.com/office/drawing/2010/main" xmlns="" id="{D5FDE97F-1E59-4CD0-8974-3EA8117FB60E}"/>
                  </a:ext>
                </a:extLst>
              </p:cNvPr>
              <p:cNvSpPr>
                <a:spLocks noRot="1" noChangeAspect="1" noMove="1" noResize="1" noEditPoints="1" noAdjustHandles="1" noChangeArrowheads="1" noChangeShapeType="1" noTextEdit="1"/>
              </p:cNvSpPr>
              <p:nvPr/>
            </p:nvSpPr>
            <p:spPr>
              <a:xfrm>
                <a:off x="4851400" y="6934200"/>
                <a:ext cx="14193304" cy="4481868"/>
              </a:xfrm>
              <a:prstGeom prst="rect">
                <a:avLst/>
              </a:prstGeom>
              <a:blipFill rotWithShape="0">
                <a:blip r:embed="rId5"/>
                <a:stretch>
                  <a:fillRect l="-1761" t="-2993" r="-1589"/>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70C30C76-1211-43DB-85F5-CEED1B9286ED}"/>
                  </a:ext>
                </a:extLst>
              </p:cNvPr>
              <p:cNvSpPr/>
              <p:nvPr/>
            </p:nvSpPr>
            <p:spPr>
              <a:xfrm>
                <a:off x="4756150" y="11427738"/>
                <a:ext cx="14515337"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50000"/>
                  </a:spcBef>
                </a:pPr>
                <a:r>
                  <a:rPr lang="en-US" sz="4400" b="1" dirty="0" err="1">
                    <a:cs typeface="Arial" panose="020B0604020202020204" pitchFamily="34" charset="0"/>
                  </a:rPr>
                  <a:t>Mỗi</a:t>
                </a:r>
                <a:r>
                  <a:rPr lang="en-US" sz="4400" b="1" dirty="0">
                    <a:cs typeface="Arial" panose="020B0604020202020204" pitchFamily="34" charset="0"/>
                  </a:rPr>
                  <a:t> </a:t>
                </a:r>
                <a:r>
                  <a:rPr lang="en-US" sz="4400" b="1" dirty="0" err="1">
                    <a:cs typeface="Arial" panose="020B0604020202020204" pitchFamily="34" charset="0"/>
                  </a:rPr>
                  <a:t>bộ</a:t>
                </a:r>
                <a:r>
                  <a:rPr lang="en-US" sz="4400" b="1" dirty="0">
                    <a:cs typeface="Arial" panose="020B0604020202020204" pitchFamily="34" charset="0"/>
                  </a:rPr>
                  <a:t> </a:t>
                </a:r>
                <a:r>
                  <a:rPr lang="en-US" sz="4400" b="1" dirty="0" err="1">
                    <a:cs typeface="Arial" panose="020B0604020202020204" pitchFamily="34" charset="0"/>
                  </a:rPr>
                  <a:t>ba</a:t>
                </a:r>
                <a:r>
                  <a:rPr lang="en-US" sz="4400" b="1" dirty="0">
                    <a:cs typeface="Arial" panose="020B0604020202020204" pitchFamily="34" charset="0"/>
                  </a:rPr>
                  <a:t> </a:t>
                </a:r>
                <a:r>
                  <a:rPr lang="en-US" sz="4400" b="1" dirty="0" err="1">
                    <a:cs typeface="Arial" panose="020B0604020202020204" pitchFamily="34" charset="0"/>
                  </a:rPr>
                  <a:t>số</a:t>
                </a:r>
                <a:r>
                  <a:rPr lang="en-US" sz="4400" b="1" dirty="0">
                    <a:cs typeface="Arial" panose="020B0604020202020204" pitchFamily="34" charset="0"/>
                  </a:rPr>
                  <a:t> </a:t>
                </a:r>
                <a14:m>
                  <m:oMath xmlns:m="http://schemas.openxmlformats.org/officeDocument/2006/math">
                    <m:r>
                      <a:rPr lang="en-US" sz="4400" b="1" i="1" dirty="0" smtClean="0">
                        <a:latin typeface="Cambria Math" panose="02040503050406030204" pitchFamily="18" charset="0"/>
                        <a:cs typeface="Arial" panose="020B0604020202020204" pitchFamily="34" charset="0"/>
                      </a:rPr>
                      <m:t>(</m:t>
                    </m:r>
                    <m:r>
                      <a:rPr lang="en-US" sz="4400" b="1" i="1" dirty="0" smtClean="0">
                        <a:latin typeface="Cambria Math" panose="02040503050406030204" pitchFamily="18" charset="0"/>
                        <a:cs typeface="Arial" panose="020B0604020202020204" pitchFamily="34" charset="0"/>
                      </a:rPr>
                      <m:t>𝒙</m:t>
                    </m:r>
                    <m:r>
                      <a:rPr lang="en-US" sz="4400" b="1" i="1" baseline="-25000" dirty="0">
                        <a:latin typeface="Cambria Math" panose="02040503050406030204" pitchFamily="18" charset="0"/>
                        <a:cs typeface="Arial" panose="020B0604020202020204" pitchFamily="34" charset="0"/>
                      </a:rPr>
                      <m:t>𝟎</m:t>
                    </m:r>
                    <m:r>
                      <a:rPr lang="en-US" sz="4400" b="1" i="1" dirty="0">
                        <a:latin typeface="Cambria Math" panose="02040503050406030204" pitchFamily="18" charset="0"/>
                        <a:cs typeface="Arial" panose="020B0604020202020204" pitchFamily="34" charset="0"/>
                      </a:rPr>
                      <m:t>; </m:t>
                    </m:r>
                    <m:r>
                      <a:rPr lang="en-US" sz="4400" b="1" i="1" dirty="0">
                        <a:latin typeface="Cambria Math" panose="02040503050406030204" pitchFamily="18" charset="0"/>
                        <a:cs typeface="Arial" panose="020B0604020202020204" pitchFamily="34" charset="0"/>
                      </a:rPr>
                      <m:t>𝒚</m:t>
                    </m:r>
                    <m:r>
                      <a:rPr lang="en-US" sz="4400" b="1" i="1" baseline="-25000" dirty="0">
                        <a:latin typeface="Cambria Math" panose="02040503050406030204" pitchFamily="18" charset="0"/>
                        <a:cs typeface="Arial" panose="020B0604020202020204" pitchFamily="34" charset="0"/>
                      </a:rPr>
                      <m:t>𝟎</m:t>
                    </m:r>
                    <m:r>
                      <a:rPr lang="en-US" sz="4400" b="1" i="1" dirty="0">
                        <a:latin typeface="Cambria Math" panose="02040503050406030204" pitchFamily="18" charset="0"/>
                        <a:cs typeface="Arial" panose="020B0604020202020204" pitchFamily="34" charset="0"/>
                      </a:rPr>
                      <m:t>; </m:t>
                    </m:r>
                    <m:r>
                      <a:rPr lang="en-US" sz="4400" b="1" i="1" dirty="0">
                        <a:latin typeface="Cambria Math" panose="02040503050406030204" pitchFamily="18" charset="0"/>
                        <a:cs typeface="Arial" panose="020B0604020202020204" pitchFamily="34" charset="0"/>
                      </a:rPr>
                      <m:t>𝒛</m:t>
                    </m:r>
                    <m:r>
                      <a:rPr lang="en-US" sz="4400" b="1" i="1" baseline="-25000" dirty="0">
                        <a:latin typeface="Cambria Math" panose="02040503050406030204" pitchFamily="18" charset="0"/>
                        <a:cs typeface="Arial" panose="020B0604020202020204" pitchFamily="34" charset="0"/>
                      </a:rPr>
                      <m:t>𝟎</m:t>
                    </m:r>
                    <m:r>
                      <a:rPr lang="en-US" sz="4400" b="1" i="1" dirty="0">
                        <a:latin typeface="Cambria Math" panose="02040503050406030204" pitchFamily="18" charset="0"/>
                        <a:cs typeface="Arial" panose="020B0604020202020204" pitchFamily="34" charset="0"/>
                      </a:rPr>
                      <m:t>) </m:t>
                    </m:r>
                  </m:oMath>
                </a14:m>
                <a:r>
                  <a:rPr lang="en-US" sz="4400" b="1" dirty="0" err="1">
                    <a:cs typeface="Arial" panose="020B0604020202020204" pitchFamily="34" charset="0"/>
                  </a:rPr>
                  <a:t>nghiệm</a:t>
                </a:r>
                <a:r>
                  <a:rPr lang="en-US" sz="4400" b="1" dirty="0">
                    <a:cs typeface="Arial" panose="020B0604020202020204" pitchFamily="34" charset="0"/>
                  </a:rPr>
                  <a:t> </a:t>
                </a:r>
                <a:r>
                  <a:rPr lang="vi-VN" sz="4400" b="1" dirty="0">
                    <a:cs typeface="Arial" panose="020B0604020202020204" pitchFamily="34" charset="0"/>
                  </a:rPr>
                  <a:t>đ</a:t>
                </a:r>
                <a:r>
                  <a:rPr lang="en-US" sz="4400" b="1" dirty="0" err="1">
                    <a:cs typeface="Arial" panose="020B0604020202020204" pitchFamily="34" charset="0"/>
                  </a:rPr>
                  <a:t>úng</a:t>
                </a:r>
                <a:r>
                  <a:rPr lang="en-US" sz="4400" b="1" dirty="0">
                    <a:cs typeface="Arial" panose="020B0604020202020204" pitchFamily="34" charset="0"/>
                  </a:rPr>
                  <a:t> </a:t>
                </a:r>
                <a:r>
                  <a:rPr lang="en-US" sz="4400" b="1" dirty="0" err="1">
                    <a:cs typeface="Arial" panose="020B0604020202020204" pitchFamily="34" charset="0"/>
                  </a:rPr>
                  <a:t>cả</a:t>
                </a:r>
                <a:r>
                  <a:rPr lang="en-US" sz="4400" b="1" dirty="0">
                    <a:cs typeface="Arial" panose="020B0604020202020204" pitchFamily="34" charset="0"/>
                  </a:rPr>
                  <a:t> </a:t>
                </a:r>
                <a:r>
                  <a:rPr lang="en-US" sz="4400" b="1" dirty="0" err="1">
                    <a:cs typeface="Arial" panose="020B0604020202020204" pitchFamily="34" charset="0"/>
                  </a:rPr>
                  <a:t>ba</a:t>
                </a:r>
                <a:r>
                  <a:rPr lang="en-US" sz="4400" b="1" dirty="0">
                    <a:cs typeface="Arial" panose="020B0604020202020204" pitchFamily="34" charset="0"/>
                  </a:rPr>
                  <a:t> </a:t>
                </a:r>
                <a:r>
                  <a:rPr lang="en-US" sz="4400" b="1" dirty="0" err="1">
                    <a:cs typeface="Arial" panose="020B0604020202020204" pitchFamily="34" charset="0"/>
                  </a:rPr>
                  <a:t>ph</a:t>
                </a:r>
                <a:r>
                  <a:rPr lang="vi-VN" sz="4400" b="1" dirty="0">
                    <a:cs typeface="Arial" panose="020B0604020202020204" pitchFamily="34" charset="0"/>
                  </a:rPr>
                  <a:t>ươ</a:t>
                </a:r>
                <a:r>
                  <a:rPr lang="en-US" sz="4400" b="1" dirty="0" err="1">
                    <a:cs typeface="Arial" panose="020B0604020202020204" pitchFamily="34" charset="0"/>
                  </a:rPr>
                  <a:t>ng</a:t>
                </a:r>
                <a:r>
                  <a:rPr lang="en-US" sz="4400" b="1" dirty="0">
                    <a:cs typeface="Arial" panose="020B0604020202020204" pitchFamily="34" charset="0"/>
                  </a:rPr>
                  <a:t> </a:t>
                </a:r>
                <a:r>
                  <a:rPr lang="en-US" sz="4400" b="1" dirty="0" err="1">
                    <a:cs typeface="Arial" panose="020B0604020202020204" pitchFamily="34" charset="0"/>
                  </a:rPr>
                  <a:t>trình</a:t>
                </a:r>
                <a:r>
                  <a:rPr lang="en-US" sz="4400" b="1" dirty="0">
                    <a:cs typeface="Arial" panose="020B0604020202020204" pitchFamily="34" charset="0"/>
                  </a:rPr>
                  <a:t> </a:t>
                </a:r>
                <a:r>
                  <a:rPr lang="vi-VN" sz="4400" b="1" dirty="0">
                    <a:cs typeface="Arial" panose="020B0604020202020204" pitchFamily="34" charset="0"/>
                  </a:rPr>
                  <a:t>đư</a:t>
                </a:r>
                <a:r>
                  <a:rPr lang="en-US" sz="4400" b="1" dirty="0" err="1">
                    <a:cs typeface="Arial" panose="020B0604020202020204" pitchFamily="34" charset="0"/>
                  </a:rPr>
                  <a:t>ợc</a:t>
                </a:r>
                <a:r>
                  <a:rPr lang="en-US" sz="4400" b="1" dirty="0">
                    <a:cs typeface="Arial" panose="020B0604020202020204" pitchFamily="34" charset="0"/>
                  </a:rPr>
                  <a:t> </a:t>
                </a:r>
                <a:r>
                  <a:rPr lang="en-US" sz="4400" b="1" dirty="0" err="1">
                    <a:cs typeface="Arial" panose="020B0604020202020204" pitchFamily="34" charset="0"/>
                  </a:rPr>
                  <a:t>gọi</a:t>
                </a:r>
                <a:r>
                  <a:rPr lang="en-US" sz="4400" b="1" dirty="0">
                    <a:cs typeface="Arial" panose="020B0604020202020204" pitchFamily="34" charset="0"/>
                  </a:rPr>
                  <a:t> </a:t>
                </a:r>
                <a:r>
                  <a:rPr lang="en-US" sz="4400" b="1" dirty="0" err="1">
                    <a:cs typeface="Arial" panose="020B0604020202020204" pitchFamily="34" charset="0"/>
                  </a:rPr>
                  <a:t>là</a:t>
                </a:r>
                <a:r>
                  <a:rPr lang="en-US" sz="4400" b="1" dirty="0">
                    <a:cs typeface="Arial" panose="020B0604020202020204" pitchFamily="34" charset="0"/>
                  </a:rPr>
                  <a:t> </a:t>
                </a:r>
                <a:r>
                  <a:rPr lang="en-US" sz="4400" b="1" dirty="0" err="1">
                    <a:cs typeface="Arial" panose="020B0604020202020204" pitchFamily="34" charset="0"/>
                  </a:rPr>
                  <a:t>một</a:t>
                </a:r>
                <a:r>
                  <a:rPr lang="en-US" sz="4400" b="1" dirty="0">
                    <a:cs typeface="Arial" panose="020B0604020202020204" pitchFamily="34" charset="0"/>
                  </a:rPr>
                  <a:t> </a:t>
                </a:r>
                <a:r>
                  <a:rPr lang="en-US" sz="4400" b="1" dirty="0" err="1">
                    <a:cs typeface="Arial" panose="020B0604020202020204" pitchFamily="34" charset="0"/>
                  </a:rPr>
                  <a:t>nghiệm</a:t>
                </a:r>
                <a:r>
                  <a:rPr lang="en-US" sz="4400" b="1" dirty="0">
                    <a:cs typeface="Arial" panose="020B0604020202020204" pitchFamily="34" charset="0"/>
                  </a:rPr>
                  <a:t> </a:t>
                </a:r>
                <a:r>
                  <a:rPr lang="en-US" sz="4400" b="1" dirty="0" err="1">
                    <a:cs typeface="Arial" panose="020B0604020202020204" pitchFamily="34" charset="0"/>
                  </a:rPr>
                  <a:t>của</a:t>
                </a:r>
                <a:r>
                  <a:rPr lang="en-US" sz="4400" b="1" dirty="0">
                    <a:cs typeface="Arial" panose="020B0604020202020204" pitchFamily="34" charset="0"/>
                  </a:rPr>
                  <a:t> </a:t>
                </a:r>
                <a:r>
                  <a:rPr lang="en-US" sz="4400" b="1" dirty="0" err="1">
                    <a:cs typeface="Arial" panose="020B0604020202020204" pitchFamily="34" charset="0"/>
                  </a:rPr>
                  <a:t>hệ</a:t>
                </a:r>
                <a:r>
                  <a:rPr lang="en-US" sz="4400" b="1" dirty="0">
                    <a:cs typeface="Arial" panose="020B0604020202020204" pitchFamily="34" charset="0"/>
                  </a:rPr>
                  <a:t> </a:t>
                </a:r>
                <a:r>
                  <a:rPr lang="en-US" sz="4400" b="1" dirty="0" err="1">
                    <a:cs typeface="Arial" panose="020B0604020202020204" pitchFamily="34" charset="0"/>
                  </a:rPr>
                  <a:t>ph</a:t>
                </a:r>
                <a:r>
                  <a:rPr lang="vi-VN" sz="4400" b="1" dirty="0">
                    <a:cs typeface="Arial" panose="020B0604020202020204" pitchFamily="34" charset="0"/>
                  </a:rPr>
                  <a:t>ươ</a:t>
                </a:r>
                <a:r>
                  <a:rPr lang="en-US" sz="4400" b="1" dirty="0" err="1">
                    <a:cs typeface="Arial" panose="020B0604020202020204" pitchFamily="34" charset="0"/>
                  </a:rPr>
                  <a:t>ng</a:t>
                </a:r>
                <a:r>
                  <a:rPr lang="en-US" sz="4400" b="1" dirty="0">
                    <a:cs typeface="Arial" panose="020B0604020202020204" pitchFamily="34" charset="0"/>
                  </a:rPr>
                  <a:t> </a:t>
                </a:r>
                <a:r>
                  <a:rPr lang="en-US" sz="4400" b="1" dirty="0" err="1">
                    <a:cs typeface="Arial" panose="020B0604020202020204" pitchFamily="34" charset="0"/>
                  </a:rPr>
                  <a:t>trình</a:t>
                </a:r>
                <a:r>
                  <a:rPr lang="en-US" sz="4400" b="1" dirty="0">
                    <a:cs typeface="Arial" panose="020B0604020202020204" pitchFamily="34" charset="0"/>
                  </a:rPr>
                  <a:t> </a:t>
                </a:r>
              </a:p>
            </p:txBody>
          </p:sp>
        </mc:Choice>
        <mc:Fallback xmlns="">
          <p:sp>
            <p:nvSpPr>
              <p:cNvPr id="65" name="Rectangle 64">
                <a:extLst>
                  <a:ext uri="{FF2B5EF4-FFF2-40B4-BE49-F238E27FC236}">
                    <a16:creationId xmlns:a16="http://schemas.microsoft.com/office/drawing/2014/main" xmlns="" id="{70C30C76-1211-43DB-85F5-CEED1B9286ED}"/>
                  </a:ext>
                </a:extLst>
              </p:cNvPr>
              <p:cNvSpPr>
                <a:spLocks noRot="1" noChangeAspect="1" noMove="1" noResize="1" noEditPoints="1" noAdjustHandles="1" noChangeArrowheads="1" noChangeShapeType="1" noTextEdit="1"/>
              </p:cNvSpPr>
              <p:nvPr/>
            </p:nvSpPr>
            <p:spPr>
              <a:xfrm>
                <a:off x="4756150" y="11427738"/>
                <a:ext cx="14515337" cy="1446550"/>
              </a:xfrm>
              <a:prstGeom prst="rect">
                <a:avLst/>
              </a:prstGeom>
              <a:blipFill rotWithShape="0">
                <a:blip r:embed="rId6"/>
                <a:stretch>
                  <a:fillRect l="-1680" t="-9283" r="-1722" b="-18987"/>
                </a:stretch>
              </a:blipFill>
              <a:ln w="57150" cmpd="dbl">
                <a:noFill/>
              </a:ln>
            </p:spPr>
            <p:txBody>
              <a:bodyPr/>
              <a:lstStyle/>
              <a:p>
                <a:r>
                  <a:rPr lang="en-US">
                    <a:noFill/>
                  </a:rPr>
                  <a:t> </a:t>
                </a:r>
              </a:p>
            </p:txBody>
          </p:sp>
        </mc:Fallback>
      </mc:AlternateContent>
      <p:graphicFrame>
        <p:nvGraphicFramePr>
          <p:cNvPr id="3" name="Object 2"/>
          <p:cNvGraphicFramePr>
            <a:graphicFrameLocks noChangeAspect="1"/>
          </p:cNvGraphicFramePr>
          <p:nvPr/>
        </p:nvGraphicFramePr>
        <p:xfrm>
          <a:off x="4756150" y="2400300"/>
          <a:ext cx="190500" cy="127000"/>
        </p:xfrm>
        <a:graphic>
          <a:graphicData uri="http://schemas.openxmlformats.org/presentationml/2006/ole">
            <mc:AlternateContent xmlns:mc="http://schemas.openxmlformats.org/markup-compatibility/2006">
              <mc:Choice xmlns:v="urn:schemas-microsoft-com:vml" Requires="v">
                <p:oleObj spid="_x0000_s8215" name="Equation" r:id="rId7" imgW="190440" imgH="126720" progId="Equation.DSMT4">
                  <p:embed/>
                </p:oleObj>
              </mc:Choice>
              <mc:Fallback>
                <p:oleObj name="Equation" r:id="rId7" imgW="190440" imgH="126720" progId="Equation.DSMT4">
                  <p:embed/>
                  <p:pic>
                    <p:nvPicPr>
                      <p:cNvPr id="3" name="Object 2"/>
                      <p:cNvPicPr/>
                      <p:nvPr/>
                    </p:nvPicPr>
                    <p:blipFill>
                      <a:blip r:embed="rId8"/>
                      <a:stretch>
                        <a:fillRect/>
                      </a:stretch>
                    </p:blipFill>
                    <p:spPr>
                      <a:xfrm>
                        <a:off x="4756150" y="2400300"/>
                        <a:ext cx="190500" cy="127000"/>
                      </a:xfrm>
                      <a:prstGeom prst="rect">
                        <a:avLst/>
                      </a:prstGeom>
                    </p:spPr>
                  </p:pic>
                </p:oleObj>
              </mc:Fallback>
            </mc:AlternateContent>
          </a:graphicData>
        </a:graphic>
      </p:graphicFrame>
    </p:spTree>
    <p:extLst>
      <p:ext uri="{BB962C8B-B14F-4D97-AF65-F5344CB8AC3E}">
        <p14:creationId xmlns:p14="http://schemas.microsoft.com/office/powerpoint/2010/main" val="40886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0"/>
            <a:ext cx="17067292" cy="907192"/>
            <a:chOff x="7459670" y="7543799"/>
            <a:chExt cx="28193046" cy="907311"/>
          </a:xfrm>
        </p:grpSpPr>
        <p:sp>
          <p:nvSpPr>
            <p:cNvPr id="44" name="TextBox 43"/>
            <p:cNvSpPr txBox="1"/>
            <p:nvPr/>
          </p:nvSpPr>
          <p:spPr>
            <a:xfrm>
              <a:off x="8993186" y="7620004"/>
              <a:ext cx="26659530" cy="831106"/>
            </a:xfrm>
            <a:prstGeom prst="rect">
              <a:avLst/>
            </a:prstGeom>
            <a:noFill/>
          </p:spPr>
          <p:txBody>
            <a:bodyPr wrap="square" rtlCol="0">
              <a:spAutoFit/>
            </a:bodyPr>
            <a:lstStyle/>
            <a:p>
              <a:r>
                <a:rPr lang="vi-VN" sz="4800" b="1" dirty="0">
                  <a:solidFill>
                    <a:srgbClr val="135F82"/>
                  </a:solidFill>
                  <a:latin typeface="Tahoma" pitchFamily="34" charset="0"/>
                  <a:ea typeface="Tahoma" pitchFamily="34" charset="0"/>
                  <a:cs typeface="Tahoma" pitchFamily="34" charset="0"/>
                </a:rPr>
                <a:t>HỆ BA PHƯƠNG TRÌNH BẬC NHẤT BA ẨN</a:t>
              </a:r>
              <a:endParaRPr lang="en-US" sz="4800" b="1" dirty="0">
                <a:solidFill>
                  <a:srgbClr val="135F82"/>
                </a:solidFill>
                <a:latin typeface="Tahoma" pitchFamily="34" charset="0"/>
                <a:ea typeface="Tahoma" pitchFamily="34" charset="0"/>
                <a:cs typeface="Tahoma"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71129" y="7640053"/>
                  <a:ext cx="1184168"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r>
                    <a:rPr lang="vi-VN" b="1" dirty="0">
                      <a:solidFill>
                        <a:schemeClr val="bg1"/>
                      </a:solidFill>
                      <a:latin typeface="Tahoma" pitchFamily="34" charset="0"/>
                      <a:ea typeface="Tahoma" pitchFamily="34" charset="0"/>
                      <a:cs typeface="Tahoma" pitchFamily="34" charset="0"/>
                    </a:rPr>
                    <a:t>I</a:t>
                  </a:r>
                  <a:endParaRPr lang="en-US" b="1" dirty="0">
                    <a:solidFill>
                      <a:schemeClr val="bg1"/>
                    </a:solidFill>
                    <a:latin typeface="Tahoma" pitchFamily="34" charset="0"/>
                    <a:ea typeface="Tahoma" pitchFamily="34" charset="0"/>
                    <a:cs typeface="Tahoma" pitchFamily="34" charset="0"/>
                  </a:endParaRPr>
                </a:p>
              </p:txBody>
            </p:sp>
          </p:grpSp>
        </p:grpSp>
      </p:grpSp>
      <p:sp>
        <p:nvSpPr>
          <p:cNvPr id="12" name="Rectangle 11">
            <a:extLst>
              <a:ext uri="{FF2B5EF4-FFF2-40B4-BE49-F238E27FC236}">
                <a16:creationId xmlns:a16="http://schemas.microsoft.com/office/drawing/2014/main" id="{372C34B5-28E6-4EC8-B246-38F191EAA9DC}"/>
              </a:ext>
            </a:extLst>
          </p:cNvPr>
          <p:cNvSpPr/>
          <p:nvPr/>
        </p:nvSpPr>
        <p:spPr>
          <a:xfrm>
            <a:off x="1228258" y="3043078"/>
            <a:ext cx="15078541"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sz="4400" b="1" dirty="0" err="1">
                <a:solidFill>
                  <a:srgbClr val="C00000"/>
                </a:solidFill>
                <a:latin typeface="Times New Roman" panose="02020603050405020304" pitchFamily="18" charset="0"/>
                <a:cs typeface="Times New Roman" panose="02020603050405020304" pitchFamily="18" charset="0"/>
              </a:rPr>
              <a:t>Ví</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dụ</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về</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hệ</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ph</a:t>
            </a:r>
            <a:r>
              <a:rPr lang="vi-VN" sz="4400" b="1" dirty="0">
                <a:solidFill>
                  <a:srgbClr val="C00000"/>
                </a:solidFill>
                <a:latin typeface="Times New Roman" panose="02020603050405020304" pitchFamily="18" charset="0"/>
                <a:cs typeface="Times New Roman" panose="02020603050405020304" pitchFamily="18" charset="0"/>
              </a:rPr>
              <a:t>ươ</a:t>
            </a:r>
            <a:r>
              <a:rPr lang="en-US" sz="4400" b="1" dirty="0" err="1">
                <a:solidFill>
                  <a:srgbClr val="C00000"/>
                </a:solidFill>
                <a:latin typeface="Times New Roman" panose="02020603050405020304" pitchFamily="18" charset="0"/>
                <a:cs typeface="Times New Roman" panose="02020603050405020304" pitchFamily="18" charset="0"/>
              </a:rPr>
              <a:t>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trình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bậc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nhất</a:t>
            </a:r>
            <a:r>
              <a:rPr lang="en-US" sz="4400" b="1" dirty="0">
                <a:solidFill>
                  <a:srgbClr val="C00000"/>
                </a:solidFill>
                <a:latin typeface="Times New Roman" panose="02020603050405020304" pitchFamily="18" charset="0"/>
                <a:cs typeface="Times New Roman" panose="02020603050405020304" pitchFamily="18" charset="0"/>
              </a:rPr>
              <a:t> 3 </a:t>
            </a:r>
            <a:r>
              <a:rPr lang="en-US" sz="4400" b="1" dirty="0" err="1">
                <a:solidFill>
                  <a:srgbClr val="C00000"/>
                </a:solidFill>
                <a:latin typeface="Times New Roman" panose="02020603050405020304" pitchFamily="18" charset="0"/>
                <a:cs typeface="Times New Roman" panose="02020603050405020304" pitchFamily="18" charset="0"/>
              </a:rPr>
              <a:t>ẩn</a:t>
            </a:r>
            <a:endParaRPr lang="en-US" sz="44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5F288C5-516F-43B6-9063-DC25D5181539}"/>
                  </a:ext>
                </a:extLst>
              </p:cNvPr>
              <p:cNvSpPr/>
              <p:nvPr/>
            </p:nvSpPr>
            <p:spPr>
              <a:xfrm>
                <a:off x="2667000" y="4217256"/>
                <a:ext cx="17068800" cy="2931123"/>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14:m>
                  <m:oMath xmlns:m="http://schemas.openxmlformats.org/officeDocument/2006/math">
                    <m:d>
                      <m:dPr>
                        <m:begChr m:val="{"/>
                        <m:endChr m:val=""/>
                        <m:ctrlPr>
                          <a:rPr lang="en-US" sz="4400" i="1" smtClean="0">
                            <a:solidFill>
                              <a:srgbClr val="0000FF"/>
                            </a:solidFill>
                            <a:latin typeface="Cambria Math" panose="02040503050406030204" pitchFamily="18" charset="0"/>
                            <a:cs typeface="Times New Roman" panose="02020603050405020304" pitchFamily="18" charset="0"/>
                          </a:rPr>
                        </m:ctrlPr>
                      </m:dPr>
                      <m:e>
                        <m:eqArr>
                          <m:eqArrPr>
                            <m:ctrlPr>
                              <a:rPr lang="en-US" sz="4400" i="1" smtClean="0">
                                <a:solidFill>
                                  <a:srgbClr val="0000FF"/>
                                </a:solidFill>
                                <a:latin typeface="Cambria Math" panose="02040503050406030204" pitchFamily="18" charset="0"/>
                                <a:cs typeface="Times New Roman" panose="02020603050405020304" pitchFamily="18" charset="0"/>
                              </a:rPr>
                            </m:ctrlPr>
                          </m:eqArrPr>
                          <m:e>
                            <m:r>
                              <a:rPr lang="en-US" sz="4400" b="0" i="1" smtClean="0">
                                <a:solidFill>
                                  <a:srgbClr val="0000FF"/>
                                </a:solidFill>
                                <a:latin typeface="Cambria Math" panose="02040503050406030204" pitchFamily="18" charset="0"/>
                                <a:cs typeface="Times New Roman" panose="02020603050405020304" pitchFamily="18" charset="0"/>
                              </a:rPr>
                              <m:t>𝑥</m:t>
                            </m:r>
                            <m:r>
                              <a:rPr lang="en-US" sz="4400" b="0" i="1" smtClean="0">
                                <a:solidFill>
                                  <a:srgbClr val="0000FF"/>
                                </a:solidFill>
                                <a:latin typeface="Cambria Math" panose="02040503050406030204" pitchFamily="18" charset="0"/>
                                <a:cs typeface="Times New Roman" panose="02020603050405020304" pitchFamily="18" charset="0"/>
                              </a:rPr>
                              <m:t>−</m:t>
                            </m:r>
                            <m:r>
                              <a:rPr lang="en-US" sz="4400" b="0" i="1" smtClean="0">
                                <a:solidFill>
                                  <a:srgbClr val="0000FF"/>
                                </a:solidFill>
                                <a:latin typeface="Cambria Math" panose="02040503050406030204" pitchFamily="18" charset="0"/>
                                <a:cs typeface="Times New Roman" panose="02020603050405020304" pitchFamily="18" charset="0"/>
                              </a:rPr>
                              <m:t>𝑦</m:t>
                            </m:r>
                            <m:r>
                              <a:rPr lang="en-US" sz="4400" b="0" i="1" smtClean="0">
                                <a:solidFill>
                                  <a:srgbClr val="0000FF"/>
                                </a:solidFill>
                                <a:latin typeface="Cambria Math" panose="02040503050406030204" pitchFamily="18" charset="0"/>
                                <a:cs typeface="Times New Roman" panose="02020603050405020304" pitchFamily="18" charset="0"/>
                              </a:rPr>
                              <m:t>−</m:t>
                            </m:r>
                            <m:r>
                              <a:rPr lang="en-US" sz="4400" b="0" i="1" smtClean="0">
                                <a:solidFill>
                                  <a:srgbClr val="0000FF"/>
                                </a:solidFill>
                                <a:latin typeface="Cambria Math" panose="02040503050406030204" pitchFamily="18" charset="0"/>
                                <a:cs typeface="Times New Roman" panose="02020603050405020304" pitchFamily="18" charset="0"/>
                              </a:rPr>
                              <m:t>𝑧</m:t>
                            </m:r>
                            <m:r>
                              <a:rPr lang="en-US" sz="4400" b="0" i="1" smtClean="0">
                                <a:solidFill>
                                  <a:srgbClr val="0000FF"/>
                                </a:solidFill>
                                <a:latin typeface="Cambria Math" panose="02040503050406030204" pitchFamily="18" charset="0"/>
                                <a:cs typeface="Times New Roman" panose="02020603050405020304" pitchFamily="18" charset="0"/>
                              </a:rPr>
                              <m:t>=−5</m:t>
                            </m:r>
                          </m:e>
                          <m:e>
                            <m:r>
                              <a:rPr lang="en-US" b="0" i="1" smtClean="0">
                                <a:solidFill>
                                  <a:srgbClr val="0000FF"/>
                                </a:solidFill>
                                <a:latin typeface="Cambria Math" panose="02040503050406030204" pitchFamily="18" charset="0"/>
                              </a:rPr>
                              <m:t>          2</m:t>
                            </m:r>
                            <m:r>
                              <a:rPr lang="en-US" b="0" i="1" smtClean="0">
                                <a:solidFill>
                                  <a:srgbClr val="0000FF"/>
                                </a:solidFill>
                                <a:latin typeface="Cambria Math" panose="02040503050406030204" pitchFamily="18" charset="0"/>
                              </a:rPr>
                              <m:t>𝑦</m:t>
                            </m:r>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𝑧</m:t>
                            </m:r>
                            <m:r>
                              <a:rPr lang="en-US" b="0" i="1" smtClean="0">
                                <a:solidFill>
                                  <a:srgbClr val="0000FF"/>
                                </a:solidFill>
                                <a:latin typeface="Cambria Math" panose="02040503050406030204" pitchFamily="18" charset="0"/>
                              </a:rPr>
                              <m:t>=4</m:t>
                            </m:r>
                          </m:e>
                          <m:e>
                            <m:r>
                              <a:rPr lang="en-US" b="0" i="1" smtClean="0">
                                <a:solidFill>
                                  <a:srgbClr val="0000FF"/>
                                </a:solidFill>
                                <a:latin typeface="Cambria Math" panose="02040503050406030204" pitchFamily="18" charset="0"/>
                              </a:rPr>
                              <m:t>                   </m:t>
                            </m:r>
                            <m:r>
                              <a:rPr lang="en-US" b="0" i="1" smtClean="0">
                                <a:solidFill>
                                  <a:srgbClr val="0000FF"/>
                                </a:solidFill>
                                <a:latin typeface="Cambria Math" panose="02040503050406030204" pitchFamily="18" charset="0"/>
                              </a:rPr>
                              <m:t>𝑧</m:t>
                            </m:r>
                            <m:r>
                              <a:rPr lang="en-US" b="0" i="1" smtClean="0">
                                <a:solidFill>
                                  <a:srgbClr val="0000FF"/>
                                </a:solidFill>
                                <a:latin typeface="Cambria Math" panose="02040503050406030204" pitchFamily="18" charset="0"/>
                              </a:rPr>
                              <m:t>=2</m:t>
                            </m:r>
                          </m:e>
                        </m:eqArr>
                      </m:e>
                    </m:d>
                  </m:oMath>
                </a14:m>
                <a:r>
                  <a:rPr lang="en-US" sz="4400" dirty="0">
                    <a:solidFill>
                      <a:srgbClr val="0000FF"/>
                    </a:solidFill>
                    <a:cs typeface="Times New Roman" panose="02020603050405020304" pitchFamily="18" charset="0"/>
                  </a:rPr>
                  <a:t>   </a:t>
                </a:r>
                <a14:m>
                  <m:oMath xmlns:m="http://schemas.openxmlformats.org/officeDocument/2006/math">
                    <m:r>
                      <m:rPr>
                        <m:nor/>
                      </m:rPr>
                      <a:rPr lang="en-US" sz="4400" dirty="0">
                        <a:solidFill>
                          <a:srgbClr val="0000FF"/>
                        </a:solidFill>
                        <a:latin typeface="Times New Roman" panose="02020603050405020304" pitchFamily="18" charset="0"/>
                        <a:cs typeface="Times New Roman" panose="02020603050405020304" pitchFamily="18" charset="0"/>
                      </a:rPr>
                      <m:t>g</m:t>
                    </m:r>
                    <m:r>
                      <m:rPr>
                        <m:nor/>
                      </m:rPr>
                      <a:rPr lang="en-US" sz="4400" dirty="0">
                        <a:solidFill>
                          <a:srgbClr val="0000FF"/>
                        </a:solidFill>
                        <a:latin typeface="Times New Roman" panose="02020603050405020304" pitchFamily="18" charset="0"/>
                        <a:cs typeface="Times New Roman" panose="02020603050405020304" pitchFamily="18" charset="0"/>
                      </a:rPr>
                      <m:t>ọ</m:t>
                    </m:r>
                    <m:r>
                      <m:rPr>
                        <m:nor/>
                      </m:rPr>
                      <a:rPr lang="en-US" sz="4400" dirty="0">
                        <a:solidFill>
                          <a:srgbClr val="0000FF"/>
                        </a:solidFill>
                        <a:latin typeface="Times New Roman" panose="02020603050405020304" pitchFamily="18" charset="0"/>
                        <a:cs typeface="Times New Roman" panose="02020603050405020304" pitchFamily="18" charset="0"/>
                      </a:rPr>
                      <m:t>i</m:t>
                    </m:r>
                    <m:r>
                      <m:rPr>
                        <m:nor/>
                      </m:rPr>
                      <a:rPr lang="en-US" sz="4400" dirty="0">
                        <a:solidFill>
                          <a:srgbClr val="0000FF"/>
                        </a:solidFill>
                        <a:latin typeface="Times New Roman" panose="02020603050405020304" pitchFamily="18" charset="0"/>
                        <a:cs typeface="Times New Roman" panose="02020603050405020304" pitchFamily="18" charset="0"/>
                      </a:rPr>
                      <m:t> </m:t>
                    </m:r>
                    <m:r>
                      <m:rPr>
                        <m:nor/>
                      </m:rPr>
                      <a:rPr lang="en-US" sz="4400" dirty="0">
                        <a:solidFill>
                          <a:srgbClr val="0000FF"/>
                        </a:solidFill>
                        <a:latin typeface="Times New Roman" panose="02020603050405020304" pitchFamily="18" charset="0"/>
                        <a:cs typeface="Times New Roman" panose="02020603050405020304" pitchFamily="18" charset="0"/>
                      </a:rPr>
                      <m:t>l</m:t>
                    </m:r>
                    <m:r>
                      <m:rPr>
                        <m:nor/>
                      </m:rPr>
                      <a:rPr lang="en-US" sz="4400" dirty="0">
                        <a:solidFill>
                          <a:srgbClr val="0000FF"/>
                        </a:solidFill>
                        <a:latin typeface="Times New Roman" panose="02020603050405020304" pitchFamily="18" charset="0"/>
                        <a:cs typeface="Times New Roman" panose="02020603050405020304" pitchFamily="18" charset="0"/>
                      </a:rPr>
                      <m:t>à </m:t>
                    </m:r>
                    <m:r>
                      <m:rPr>
                        <m:nor/>
                      </m:rPr>
                      <a:rPr lang="en-US" sz="4400" dirty="0">
                        <a:solidFill>
                          <a:srgbClr val="0000FF"/>
                        </a:solidFill>
                        <a:latin typeface="Times New Roman" panose="02020603050405020304" pitchFamily="18" charset="0"/>
                        <a:cs typeface="Times New Roman" panose="02020603050405020304" pitchFamily="18" charset="0"/>
                      </a:rPr>
                      <m:t>h</m:t>
                    </m:r>
                    <m:r>
                      <m:rPr>
                        <m:nor/>
                      </m:rPr>
                      <a:rPr lang="en-US" sz="4400" dirty="0">
                        <a:solidFill>
                          <a:srgbClr val="0000FF"/>
                        </a:solidFill>
                        <a:latin typeface="Times New Roman" panose="02020603050405020304" pitchFamily="18" charset="0"/>
                        <a:cs typeface="Times New Roman" panose="02020603050405020304" pitchFamily="18" charset="0"/>
                      </a:rPr>
                      <m:t>ệ </m:t>
                    </m:r>
                    <m:r>
                      <m:rPr>
                        <m:nor/>
                      </m:rPr>
                      <a:rPr lang="en-US" sz="4400" dirty="0">
                        <a:solidFill>
                          <a:srgbClr val="0000FF"/>
                        </a:solidFill>
                        <a:latin typeface="Times New Roman" panose="02020603050405020304" pitchFamily="18" charset="0"/>
                        <a:cs typeface="Times New Roman" panose="02020603050405020304" pitchFamily="18" charset="0"/>
                      </a:rPr>
                      <m:t>ph</m:t>
                    </m:r>
                    <m:r>
                      <m:rPr>
                        <m:nor/>
                      </m:rPr>
                      <a:rPr lang="vi-VN" sz="4400" dirty="0">
                        <a:solidFill>
                          <a:srgbClr val="0000FF"/>
                        </a:solidFill>
                        <a:latin typeface="Times New Roman" panose="02020603050405020304" pitchFamily="18" charset="0"/>
                        <a:cs typeface="Times New Roman" panose="02020603050405020304" pitchFamily="18" charset="0"/>
                      </a:rPr>
                      <m:t>ươ</m:t>
                    </m:r>
                    <m:r>
                      <m:rPr>
                        <m:nor/>
                      </m:rPr>
                      <a:rPr lang="en-US" sz="4400" dirty="0">
                        <a:solidFill>
                          <a:srgbClr val="0000FF"/>
                        </a:solidFill>
                        <a:latin typeface="Times New Roman" panose="02020603050405020304" pitchFamily="18" charset="0"/>
                        <a:cs typeface="Times New Roman" panose="02020603050405020304" pitchFamily="18" charset="0"/>
                      </a:rPr>
                      <m:t>ng</m:t>
                    </m:r>
                    <m:r>
                      <m:rPr>
                        <m:nor/>
                      </m:rPr>
                      <a:rPr lang="en-US" sz="4400" dirty="0">
                        <a:solidFill>
                          <a:srgbClr val="0000FF"/>
                        </a:solidFill>
                        <a:latin typeface="Times New Roman" panose="02020603050405020304" pitchFamily="18" charset="0"/>
                        <a:cs typeface="Times New Roman" panose="02020603050405020304" pitchFamily="18" charset="0"/>
                      </a:rPr>
                      <m:t> </m:t>
                    </m:r>
                    <m:r>
                      <m:rPr>
                        <m:nor/>
                      </m:rPr>
                      <a:rPr lang="en-US" sz="4400" dirty="0">
                        <a:solidFill>
                          <a:srgbClr val="0000FF"/>
                        </a:solidFill>
                        <a:latin typeface="Times New Roman" panose="02020603050405020304" pitchFamily="18" charset="0"/>
                        <a:cs typeface="Times New Roman" panose="02020603050405020304" pitchFamily="18" charset="0"/>
                      </a:rPr>
                      <m:t>tr</m:t>
                    </m:r>
                    <m:r>
                      <m:rPr>
                        <m:nor/>
                      </m:rPr>
                      <a:rPr lang="en-US" sz="4400" dirty="0">
                        <a:solidFill>
                          <a:srgbClr val="0000FF"/>
                        </a:solidFill>
                        <a:latin typeface="Times New Roman" panose="02020603050405020304" pitchFamily="18" charset="0"/>
                        <a:cs typeface="Times New Roman" panose="02020603050405020304" pitchFamily="18" charset="0"/>
                      </a:rPr>
                      <m:t>ì</m:t>
                    </m:r>
                    <m:r>
                      <m:rPr>
                        <m:nor/>
                      </m:rPr>
                      <a:rPr lang="en-US" sz="4400" dirty="0">
                        <a:solidFill>
                          <a:srgbClr val="0000FF"/>
                        </a:solidFill>
                        <a:latin typeface="Times New Roman" panose="02020603050405020304" pitchFamily="18" charset="0"/>
                        <a:cs typeface="Times New Roman" panose="02020603050405020304" pitchFamily="18" charset="0"/>
                      </a:rPr>
                      <m:t>nh</m:t>
                    </m:r>
                    <m:r>
                      <m:rPr>
                        <m:nor/>
                      </m:rPr>
                      <a:rPr lang="en-US" sz="4400" b="1" dirty="0">
                        <a:solidFill>
                          <a:srgbClr val="0000FF"/>
                        </a:solidFill>
                        <a:latin typeface="Times New Roman" panose="02020603050405020304" pitchFamily="18" charset="0"/>
                        <a:cs typeface="Times New Roman" panose="02020603050405020304" pitchFamily="18" charset="0"/>
                      </a:rPr>
                      <m:t> </m:t>
                    </m:r>
                    <m:r>
                      <m:rPr>
                        <m:nor/>
                      </m:rPr>
                      <a:rPr lang="en-US" sz="4800" b="1" dirty="0">
                        <a:solidFill>
                          <a:srgbClr val="0000FF"/>
                        </a:solidFill>
                        <a:latin typeface="Times New Roman" panose="02020603050405020304" pitchFamily="18" charset="0"/>
                        <a:cs typeface="Times New Roman" panose="02020603050405020304" pitchFamily="18" charset="0"/>
                      </a:rPr>
                      <m:t>d</m:t>
                    </m:r>
                    <m:r>
                      <m:rPr>
                        <m:nor/>
                      </m:rPr>
                      <a:rPr lang="en-US" sz="4800" b="1" dirty="0">
                        <a:solidFill>
                          <a:srgbClr val="0000FF"/>
                        </a:solidFill>
                        <a:latin typeface="Times New Roman" panose="02020603050405020304" pitchFamily="18" charset="0"/>
                        <a:cs typeface="Times New Roman" panose="02020603050405020304" pitchFamily="18" charset="0"/>
                      </a:rPr>
                      <m:t>ạ</m:t>
                    </m:r>
                    <m:r>
                      <m:rPr>
                        <m:nor/>
                      </m:rPr>
                      <a:rPr lang="en-US" sz="4800" b="1" dirty="0">
                        <a:solidFill>
                          <a:srgbClr val="0000FF"/>
                        </a:solidFill>
                        <a:latin typeface="Times New Roman" panose="02020603050405020304" pitchFamily="18" charset="0"/>
                        <a:cs typeface="Times New Roman" panose="02020603050405020304" pitchFamily="18" charset="0"/>
                      </a:rPr>
                      <m:t>ng</m:t>
                    </m:r>
                    <m:r>
                      <m:rPr>
                        <m:nor/>
                      </m:rPr>
                      <a:rPr lang="en-US" sz="4800" b="1" dirty="0">
                        <a:solidFill>
                          <a:srgbClr val="0000FF"/>
                        </a:solidFill>
                        <a:latin typeface="Times New Roman" panose="02020603050405020304" pitchFamily="18" charset="0"/>
                        <a:cs typeface="Times New Roman" panose="02020603050405020304" pitchFamily="18" charset="0"/>
                      </a:rPr>
                      <m:t> </m:t>
                    </m:r>
                    <m:r>
                      <m:rPr>
                        <m:nor/>
                      </m:rPr>
                      <a:rPr lang="en-US" sz="4800" b="1" dirty="0">
                        <a:solidFill>
                          <a:srgbClr val="0000FF"/>
                        </a:solidFill>
                        <a:latin typeface="Times New Roman" panose="02020603050405020304" pitchFamily="18" charset="0"/>
                        <a:cs typeface="Times New Roman" panose="02020603050405020304" pitchFamily="18" charset="0"/>
                      </a:rPr>
                      <m:t>tam</m:t>
                    </m:r>
                    <m:r>
                      <m:rPr>
                        <m:nor/>
                      </m:rPr>
                      <a:rPr lang="en-US" sz="4800" b="1" dirty="0">
                        <a:solidFill>
                          <a:srgbClr val="0000FF"/>
                        </a:solidFill>
                        <a:latin typeface="Times New Roman" panose="02020603050405020304" pitchFamily="18" charset="0"/>
                        <a:cs typeface="Times New Roman" panose="02020603050405020304" pitchFamily="18" charset="0"/>
                      </a:rPr>
                      <m:t> </m:t>
                    </m:r>
                    <m:r>
                      <m:rPr>
                        <m:nor/>
                      </m:rPr>
                      <a:rPr lang="en-US" sz="4800" b="1" dirty="0">
                        <a:solidFill>
                          <a:srgbClr val="0000FF"/>
                        </a:solidFill>
                        <a:latin typeface="Times New Roman" panose="02020603050405020304" pitchFamily="18" charset="0"/>
                        <a:cs typeface="Times New Roman" panose="02020603050405020304" pitchFamily="18" charset="0"/>
                      </a:rPr>
                      <m:t>gi</m:t>
                    </m:r>
                    <m:r>
                      <m:rPr>
                        <m:nor/>
                      </m:rPr>
                      <a:rPr lang="en-US" sz="4800" b="1" dirty="0">
                        <a:solidFill>
                          <a:srgbClr val="0000FF"/>
                        </a:solidFill>
                        <a:latin typeface="Times New Roman" panose="02020603050405020304" pitchFamily="18" charset="0"/>
                        <a:cs typeface="Times New Roman" panose="02020603050405020304" pitchFamily="18" charset="0"/>
                      </a:rPr>
                      <m:t>á</m:t>
                    </m:r>
                    <m:r>
                      <m:rPr>
                        <m:nor/>
                      </m:rPr>
                      <a:rPr lang="en-US" sz="4800" b="1" dirty="0">
                        <a:solidFill>
                          <a:srgbClr val="0000FF"/>
                        </a:solidFill>
                        <a:latin typeface="Times New Roman" panose="02020603050405020304" pitchFamily="18" charset="0"/>
                        <a:cs typeface="Times New Roman" panose="02020603050405020304" pitchFamily="18" charset="0"/>
                      </a:rPr>
                      <m:t>c</m:t>
                    </m:r>
                    <m:r>
                      <m:rPr>
                        <m:nor/>
                      </m:rPr>
                      <a:rPr lang="en-US" sz="4400" b="1" dirty="0">
                        <a:solidFill>
                          <a:srgbClr val="0000FF"/>
                        </a:solidFill>
                        <a:latin typeface="Times New Roman" panose="02020603050405020304" pitchFamily="18" charset="0"/>
                        <a:cs typeface="Times New Roman" panose="02020603050405020304" pitchFamily="18" charset="0"/>
                      </a:rPr>
                      <m:t> </m:t>
                    </m:r>
                  </m:oMath>
                </a14:m>
                <a:endParaRPr lang="en-US" sz="4400" b="1" dirty="0">
                  <a:solidFill>
                    <a:srgbClr val="0000FF"/>
                  </a:solidFill>
                  <a:latin typeface="Times New Roman" panose="02020603050405020304" pitchFamily="18" charset="0"/>
                  <a:cs typeface="Times New Roman" panose="02020603050405020304" pitchFamily="18" charset="0"/>
                </a:endParaRPr>
              </a:p>
              <a:p>
                <a:endParaRPr lang="vi-VN" sz="4400" dirty="0">
                  <a:solidFill>
                    <a:schemeClr val="tx1"/>
                  </a:solidFill>
                </a:endParaRPr>
              </a:p>
            </p:txBody>
          </p:sp>
        </mc:Choice>
        <mc:Fallback xmlns="">
          <p:sp>
            <p:nvSpPr>
              <p:cNvPr id="51" name="Rectangle 50">
                <a:extLst>
                  <a:ext uri="{FF2B5EF4-FFF2-40B4-BE49-F238E27FC236}">
                    <a16:creationId xmlns:a16="http://schemas.microsoft.com/office/drawing/2014/main" xmlns:a14="http://schemas.microsoft.com/office/drawing/2010/main" xmlns="" id="{15F288C5-516F-43B6-9063-DC25D5181539}"/>
                  </a:ext>
                </a:extLst>
              </p:cNvPr>
              <p:cNvSpPr>
                <a:spLocks noRot="1" noChangeAspect="1" noMove="1" noResize="1" noEditPoints="1" noAdjustHandles="1" noChangeArrowheads="1" noChangeShapeType="1" noTextEdit="1"/>
              </p:cNvSpPr>
              <p:nvPr/>
            </p:nvSpPr>
            <p:spPr>
              <a:xfrm>
                <a:off x="2667000" y="4217256"/>
                <a:ext cx="17068800" cy="2931123"/>
              </a:xfrm>
              <a:prstGeom prst="rect">
                <a:avLst/>
              </a:prstGeom>
              <a:blipFill rotWithShape="0">
                <a:blip r:embed="rId3"/>
                <a:stretch>
                  <a:fillRect/>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F5045A8E-456E-4038-BA86-BCE4BFFD9B7D}"/>
                  </a:ext>
                </a:extLst>
              </p:cNvPr>
              <p:cNvSpPr/>
              <p:nvPr/>
            </p:nvSpPr>
            <p:spPr>
              <a:xfrm>
                <a:off x="2971800" y="8077200"/>
                <a:ext cx="10367501" cy="2254015"/>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14:m>
                  <m:oMathPara xmlns:m="http://schemas.openxmlformats.org/officeDocument/2006/math">
                    <m:oMathParaPr>
                      <m:jc m:val="left"/>
                    </m:oMathParaPr>
                    <m:oMath xmlns:m="http://schemas.openxmlformats.org/officeDocument/2006/math">
                      <m:d>
                        <m:dPr>
                          <m:begChr m:val="{"/>
                          <m:endChr m:val=""/>
                          <m:ctrlPr>
                            <a:rPr lang="en-US" sz="4400" b="0" i="1" dirty="0" smtClean="0">
                              <a:solidFill>
                                <a:srgbClr val="0000FF"/>
                              </a:solidFill>
                              <a:latin typeface="Cambria Math" panose="02040503050406030204" pitchFamily="18" charset="0"/>
                            </a:rPr>
                          </m:ctrlPr>
                        </m:dPr>
                        <m:e>
                          <m:eqArr>
                            <m:eqArrPr>
                              <m:ctrlPr>
                                <a:rPr lang="en-US" sz="4400" b="0" i="1" dirty="0" smtClean="0">
                                  <a:solidFill>
                                    <a:srgbClr val="0000FF"/>
                                  </a:solidFill>
                                  <a:latin typeface="Cambria Math" panose="02040503050406030204" pitchFamily="18" charset="0"/>
                                </a:rPr>
                              </m:ctrlPr>
                            </m:eqArrPr>
                            <m:e>
                              <m:r>
                                <a:rPr lang="en-US" sz="4400" b="0" i="1" dirty="0" smtClean="0">
                                  <a:solidFill>
                                    <a:srgbClr val="0000FF"/>
                                  </a:solidFill>
                                  <a:latin typeface="Cambria Math" panose="02040503050406030204" pitchFamily="18" charset="0"/>
                                </a:rPr>
                                <m:t>𝑥</m:t>
                              </m:r>
                              <m:r>
                                <a:rPr lang="en-US" sz="4400" b="0" i="1" dirty="0" smtClean="0">
                                  <a:solidFill>
                                    <a:srgbClr val="0000FF"/>
                                  </a:solidFill>
                                  <a:latin typeface="Cambria Math" panose="02040503050406030204" pitchFamily="18" charset="0"/>
                                </a:rPr>
                                <m:t>+</m:t>
                              </m:r>
                              <m:r>
                                <a:rPr lang="en-US" sz="4400" b="0" i="1" dirty="0" smtClean="0">
                                  <a:solidFill>
                                    <a:srgbClr val="0000FF"/>
                                  </a:solidFill>
                                  <a:latin typeface="Cambria Math" panose="02040503050406030204" pitchFamily="18" charset="0"/>
                                </a:rPr>
                                <m:t>𝑦</m:t>
                              </m:r>
                              <m:r>
                                <a:rPr lang="en-US" sz="4400" b="0" i="1" dirty="0" smtClean="0">
                                  <a:solidFill>
                                    <a:srgbClr val="0000FF"/>
                                  </a:solidFill>
                                  <a:latin typeface="Cambria Math" panose="02040503050406030204" pitchFamily="18" charset="0"/>
                                </a:rPr>
                                <m:t>+</m:t>
                              </m:r>
                              <m:r>
                                <a:rPr lang="en-US" sz="4400" b="0" i="1" dirty="0" smtClean="0">
                                  <a:solidFill>
                                    <a:srgbClr val="0000FF"/>
                                  </a:solidFill>
                                  <a:latin typeface="Cambria Math" panose="02040503050406030204" pitchFamily="18" charset="0"/>
                                </a:rPr>
                                <m:t>𝑧</m:t>
                              </m:r>
                              <m:r>
                                <a:rPr lang="en-US" sz="4400" b="0" i="1" dirty="0" smtClean="0">
                                  <a:solidFill>
                                    <a:srgbClr val="0000FF"/>
                                  </a:solidFill>
                                  <a:latin typeface="Cambria Math" panose="02040503050406030204" pitchFamily="18" charset="0"/>
                                </a:rPr>
                                <m:t>=2</m:t>
                              </m:r>
                            </m:e>
                            <m:e>
                              <m:r>
                                <a:rPr lang="en-US" b="0" i="1" smtClean="0">
                                  <a:solidFill>
                                    <a:srgbClr val="0000FF"/>
                                  </a:solidFill>
                                  <a:latin typeface="Cambria Math" panose="02040503050406030204" pitchFamily="18" charset="0"/>
                                </a:rPr>
                                <m:t>𝑥</m:t>
                              </m:r>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𝑦</m:t>
                              </m:r>
                              <m:r>
                                <a:rPr lang="en-US" b="0" i="1" smtClean="0">
                                  <a:solidFill>
                                    <a:srgbClr val="0000FF"/>
                                  </a:solidFill>
                                  <a:latin typeface="Cambria Math" panose="02040503050406030204" pitchFamily="18" charset="0"/>
                                </a:rPr>
                                <m:t>+3</m:t>
                              </m:r>
                              <m:r>
                                <a:rPr lang="en-US" b="0" i="1" smtClean="0">
                                  <a:solidFill>
                                    <a:srgbClr val="0000FF"/>
                                  </a:solidFill>
                                  <a:latin typeface="Cambria Math" panose="02040503050406030204" pitchFamily="18" charset="0"/>
                                </a:rPr>
                                <m:t>𝑧</m:t>
                              </m:r>
                              <m:r>
                                <a:rPr lang="en-US" b="0" i="1" smtClean="0">
                                  <a:solidFill>
                                    <a:srgbClr val="0000FF"/>
                                  </a:solidFill>
                                  <a:latin typeface="Cambria Math" panose="02040503050406030204" pitchFamily="18" charset="0"/>
                                </a:rPr>
                                <m:t>=1</m:t>
                              </m:r>
                            </m:e>
                            <m:e>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𝑥</m:t>
                              </m:r>
                              <m:r>
                                <a:rPr lang="en-US" b="0" i="1" smtClean="0">
                                  <a:solidFill>
                                    <a:srgbClr val="0000FF"/>
                                  </a:solidFill>
                                  <a:latin typeface="Cambria Math" panose="02040503050406030204" pitchFamily="18" charset="0"/>
                                </a:rPr>
                                <m:t>+</m:t>
                              </m:r>
                              <m:r>
                                <a:rPr lang="en-US" b="0" i="1" smtClean="0">
                                  <a:solidFill>
                                    <a:srgbClr val="0000FF"/>
                                  </a:solidFill>
                                  <a:latin typeface="Cambria Math" panose="02040503050406030204" pitchFamily="18" charset="0"/>
                                </a:rPr>
                                <m:t>𝑦</m:t>
                              </m:r>
                              <m:r>
                                <a:rPr lang="en-US" b="0" i="1" smtClean="0">
                                  <a:solidFill>
                                    <a:srgbClr val="0000FF"/>
                                  </a:solidFill>
                                  <a:latin typeface="Cambria Math" panose="02040503050406030204" pitchFamily="18" charset="0"/>
                                </a:rPr>
                                <m:t>+3</m:t>
                              </m:r>
                              <m:r>
                                <a:rPr lang="en-US" b="0" i="1" smtClean="0">
                                  <a:solidFill>
                                    <a:srgbClr val="0000FF"/>
                                  </a:solidFill>
                                  <a:latin typeface="Cambria Math" panose="02040503050406030204" pitchFamily="18" charset="0"/>
                                </a:rPr>
                                <m:t>𝑧</m:t>
                              </m:r>
                              <m:r>
                                <a:rPr lang="en-US" b="0" i="1" smtClean="0">
                                  <a:solidFill>
                                    <a:srgbClr val="0000FF"/>
                                  </a:solidFill>
                                  <a:latin typeface="Cambria Math" panose="02040503050406030204" pitchFamily="18" charset="0"/>
                                </a:rPr>
                                <m:t>=−1</m:t>
                              </m:r>
                            </m:e>
                          </m:eqArr>
                        </m:e>
                      </m:d>
                    </m:oMath>
                  </m:oMathPara>
                </a14:m>
                <a:endParaRPr lang="vi-VN" sz="4400" dirty="0">
                  <a:solidFill>
                    <a:schemeClr val="tx1"/>
                  </a:solidFill>
                </a:endParaRPr>
              </a:p>
            </p:txBody>
          </p:sp>
        </mc:Choice>
        <mc:Fallback xmlns="">
          <p:sp>
            <p:nvSpPr>
              <p:cNvPr id="37" name="Rectangle 36">
                <a:extLst>
                  <a:ext uri="{FF2B5EF4-FFF2-40B4-BE49-F238E27FC236}">
                    <a16:creationId xmlns:a16="http://schemas.microsoft.com/office/drawing/2014/main" xmlns:a14="http://schemas.microsoft.com/office/drawing/2010/main" xmlns="" id="{F5045A8E-456E-4038-BA86-BCE4BFFD9B7D}"/>
                  </a:ext>
                </a:extLst>
              </p:cNvPr>
              <p:cNvSpPr>
                <a:spLocks noRot="1" noChangeAspect="1" noMove="1" noResize="1" noEditPoints="1" noAdjustHandles="1" noChangeArrowheads="1" noChangeShapeType="1" noTextEdit="1"/>
              </p:cNvSpPr>
              <p:nvPr/>
            </p:nvSpPr>
            <p:spPr>
              <a:xfrm>
                <a:off x="2971800" y="8077200"/>
                <a:ext cx="10367501" cy="2254015"/>
              </a:xfrm>
              <a:prstGeom prst="rect">
                <a:avLst/>
              </a:prstGeom>
              <a:blipFill rotWithShape="0">
                <a:blip r:embed="rId4"/>
                <a:stretch>
                  <a:fillRect/>
                </a:stretch>
              </a:blipFill>
              <a:ln w="57150" cmpd="dbl">
                <a:noFill/>
              </a:ln>
            </p:spPr>
            <p:txBody>
              <a:bodyPr/>
              <a:lstStyle/>
              <a:p>
                <a:r>
                  <a:rPr lang="en-US">
                    <a:noFill/>
                  </a:rPr>
                  <a:t> </a:t>
                </a:r>
              </a:p>
            </p:txBody>
          </p:sp>
        </mc:Fallback>
      </mc:AlternateContent>
    </p:spTree>
    <p:extLst>
      <p:ext uri="{BB962C8B-B14F-4D97-AF65-F5344CB8AC3E}">
        <p14:creationId xmlns:p14="http://schemas.microsoft.com/office/powerpoint/2010/main" val="216827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0"/>
                                  </p:iterate>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p:stCondLst>
                              <p:cond delay="1000"/>
                            </p:stCondLst>
                            <p:childTnLst>
                              <p:par>
                                <p:cTn id="13" presetID="16" presetClass="emph" presetSubtype="0" fill="hold" grpId="1" nodeType="afterEffect">
                                  <p:stCondLst>
                                    <p:cond delay="0"/>
                                  </p:stCondLst>
                                  <p:iterate type="lt">
                                    <p:tmPct val="4000"/>
                                  </p:iterate>
                                  <p:childTnLst>
                                    <p:set>
                                      <p:cBhvr override="childStyle">
                                        <p:cTn id="14" dur="500" fill="hold"/>
                                        <p:tgtEl>
                                          <p:spTgt spid="51"/>
                                        </p:tgtEl>
                                        <p:attrNameLst>
                                          <p:attrName>style.color</p:attrName>
                                        </p:attrNameLst>
                                      </p:cBhvr>
                                      <p:to>
                                        <p:clrVal>
                                          <a:srgbClr val="FF0066"/>
                                        </p:clrVal>
                                      </p:to>
                                    </p:set>
                                    <p:set>
                                      <p:cBhvr>
                                        <p:cTn id="15" dur="500" fill="hold"/>
                                        <p:tgtEl>
                                          <p:spTgt spid="51"/>
                                        </p:tgtEl>
                                        <p:attrNameLst>
                                          <p:attrName>fillcolor</p:attrName>
                                        </p:attrNameLst>
                                      </p:cBhvr>
                                      <p:to>
                                        <p:clrVal>
                                          <a:srgbClr val="FF0066"/>
                                        </p:clrVal>
                                      </p:to>
                                    </p:set>
                                    <p:set>
                                      <p:cBhvr>
                                        <p:cTn id="16" dur="500" fill="hold"/>
                                        <p:tgtEl>
                                          <p:spTgt spid="51"/>
                                        </p:tgtEl>
                                        <p:attrNameLst>
                                          <p:attrName>fill.type</p:attrName>
                                        </p:attrNameLst>
                                      </p:cBhvr>
                                      <p:to>
                                        <p:strVal val="solid"/>
                                      </p:to>
                                    </p:set>
                                  </p:childTnLst>
                                </p:cTn>
                              </p:par>
                              <p:par>
                                <p:cTn id="17" presetID="7" presetClass="emph" presetSubtype="2" fill="hold" nodeType="withEffect">
                                  <p:stCondLst>
                                    <p:cond delay="0"/>
                                  </p:stCondLst>
                                  <p:childTnLst>
                                    <p:animClr clrSpc="rgb" dir="cw">
                                      <p:cBhvr>
                                        <p:cTn id="18" dur="1000" fill="hold"/>
                                        <p:tgtEl>
                                          <p:spTgt spid="51"/>
                                        </p:tgtEl>
                                        <p:attrNameLst>
                                          <p:attrName>stroke.color</p:attrName>
                                        </p:attrNameLst>
                                      </p:cBhvr>
                                      <p:to>
                                        <a:srgbClr val="3333FF"/>
                                      </p:to>
                                    </p:animClr>
                                    <p:set>
                                      <p:cBhvr>
                                        <p:cTn id="19" dur="1000" fill="hold"/>
                                        <p:tgtEl>
                                          <p:spTgt spid="51"/>
                                        </p:tgtEl>
                                        <p:attrNameLst>
                                          <p:attrName>stroke.on</p:attrName>
                                        </p:attrNameLst>
                                      </p:cBhvr>
                                      <p:to>
                                        <p:strVal val="true"/>
                                      </p:to>
                                    </p:set>
                                  </p:childTnLst>
                                </p:cTn>
                              </p:par>
                            </p:childTnLst>
                          </p:cTn>
                        </p:par>
                        <p:par>
                          <p:cTn id="20" fill="hold">
                            <p:stCondLst>
                              <p:cond delay="2520"/>
                            </p:stCondLst>
                            <p:childTnLst>
                              <p:par>
                                <p:cTn id="21" presetID="22" presetClass="entr" presetSubtype="8" fill="hold" grpId="0" nodeType="afterEffect">
                                  <p:stCondLst>
                                    <p:cond delay="0"/>
                                  </p:stCondLst>
                                  <p:iterate type="lt">
                                    <p:tmPct val="0"/>
                                  </p:iterate>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3020"/>
                            </p:stCondLst>
                            <p:childTnLst>
                              <p:par>
                                <p:cTn id="25" presetID="16" presetClass="emph" presetSubtype="0" fill="hold" grpId="1" nodeType="afterEffect">
                                  <p:stCondLst>
                                    <p:cond delay="0"/>
                                  </p:stCondLst>
                                  <p:iterate type="lt">
                                    <p:tmPct val="4000"/>
                                  </p:iterate>
                                  <p:childTnLst>
                                    <p:set>
                                      <p:cBhvr override="childStyle">
                                        <p:cTn id="26" dur="250" fill="hold"/>
                                        <p:tgtEl>
                                          <p:spTgt spid="37"/>
                                        </p:tgtEl>
                                        <p:attrNameLst>
                                          <p:attrName>style.color</p:attrName>
                                        </p:attrNameLst>
                                      </p:cBhvr>
                                      <p:to>
                                        <p:clrVal>
                                          <a:srgbClr val="FF0066"/>
                                        </p:clrVal>
                                      </p:to>
                                    </p:set>
                                    <p:set>
                                      <p:cBhvr>
                                        <p:cTn id="27" dur="250" fill="hold"/>
                                        <p:tgtEl>
                                          <p:spTgt spid="37"/>
                                        </p:tgtEl>
                                        <p:attrNameLst>
                                          <p:attrName>fillcolor</p:attrName>
                                        </p:attrNameLst>
                                      </p:cBhvr>
                                      <p:to>
                                        <p:clrVal>
                                          <a:srgbClr val="FF0066"/>
                                        </p:clrVal>
                                      </p:to>
                                    </p:set>
                                    <p:set>
                                      <p:cBhvr>
                                        <p:cTn id="28" dur="250" fill="hold"/>
                                        <p:tgtEl>
                                          <p:spTgt spid="37"/>
                                        </p:tgtEl>
                                        <p:attrNameLst>
                                          <p:attrName>fill.type</p:attrName>
                                        </p:attrNameLst>
                                      </p:cBhvr>
                                      <p:to>
                                        <p:strVal val="solid"/>
                                      </p:to>
                                    </p:set>
                                  </p:childTnLst>
                                </p:cTn>
                              </p:par>
                              <p:par>
                                <p:cTn id="29" presetID="7" presetClass="emph" presetSubtype="2" fill="hold" nodeType="withEffect">
                                  <p:stCondLst>
                                    <p:cond delay="0"/>
                                  </p:stCondLst>
                                  <p:childTnLst>
                                    <p:animClr clrSpc="rgb" dir="cw">
                                      <p:cBhvr>
                                        <p:cTn id="30" dur="1000" fill="hold"/>
                                        <p:tgtEl>
                                          <p:spTgt spid="37"/>
                                        </p:tgtEl>
                                        <p:attrNameLst>
                                          <p:attrName>stroke.color</p:attrName>
                                        </p:attrNameLst>
                                      </p:cBhvr>
                                      <p:to>
                                        <a:srgbClr val="0000FF"/>
                                      </p:to>
                                    </p:animClr>
                                    <p:set>
                                      <p:cBhvr>
                                        <p:cTn id="31" dur="1000" fill="hold"/>
                                        <p:tgtEl>
                                          <p:spTgt spid="3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p:bldP spid="51" grpId="1"/>
      <p:bldP spid="37" grpId="0"/>
      <p:bldP spid="3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0"/>
            <a:ext cx="16305292" cy="907192"/>
            <a:chOff x="7459670" y="7543799"/>
            <a:chExt cx="26934318" cy="907311"/>
          </a:xfrm>
        </p:grpSpPr>
        <p:sp>
          <p:nvSpPr>
            <p:cNvPr id="44" name="TextBox 43"/>
            <p:cNvSpPr txBox="1"/>
            <p:nvPr/>
          </p:nvSpPr>
          <p:spPr>
            <a:xfrm>
              <a:off x="8993186" y="7620004"/>
              <a:ext cx="25400802" cy="831106"/>
            </a:xfrm>
            <a:prstGeom prst="rect">
              <a:avLst/>
            </a:prstGeom>
            <a:noFill/>
          </p:spPr>
          <p:txBody>
            <a:bodyPr wrap="square" rtlCol="0">
              <a:spAutoFit/>
            </a:bodyPr>
            <a:lstStyle/>
            <a:p>
              <a:r>
                <a:rPr lang="vi-VN" sz="4800" b="1" dirty="0">
                  <a:solidFill>
                    <a:srgbClr val="135F82"/>
                  </a:solidFill>
                  <a:latin typeface="Tahoma" pitchFamily="34" charset="0"/>
                  <a:ea typeface="Tahoma" pitchFamily="34" charset="0"/>
                  <a:cs typeface="Tahoma" pitchFamily="34" charset="0"/>
                </a:rPr>
                <a:t>HỆ BA PHƯƠNG TRÌNH BẬC NHẤT BA ẨN</a:t>
              </a:r>
              <a:endParaRPr lang="en-US" sz="4800" b="1" dirty="0">
                <a:solidFill>
                  <a:srgbClr val="135F82"/>
                </a:solidFill>
                <a:latin typeface="Tahoma" pitchFamily="34" charset="0"/>
                <a:ea typeface="Tahoma" pitchFamily="34" charset="0"/>
                <a:cs typeface="Tahoma"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71128" y="7640053"/>
                  <a:ext cx="1184168"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grpSp>
      </p:grpSp>
      <p:sp>
        <p:nvSpPr>
          <p:cNvPr id="12" name="Rectangle 11">
            <a:extLst>
              <a:ext uri="{FF2B5EF4-FFF2-40B4-BE49-F238E27FC236}">
                <a16:creationId xmlns:a16="http://schemas.microsoft.com/office/drawing/2014/main" id="{372C34B5-28E6-4EC8-B246-38F191EAA9DC}"/>
              </a:ext>
            </a:extLst>
          </p:cNvPr>
          <p:cNvSpPr/>
          <p:nvPr/>
        </p:nvSpPr>
        <p:spPr>
          <a:xfrm>
            <a:off x="1228259" y="3043078"/>
            <a:ext cx="16373941"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4400" b="1" u="sng" dirty="0" err="1">
                <a:solidFill>
                  <a:srgbClr val="C00000"/>
                </a:solidFill>
                <a:latin typeface="Times New Roman" panose="02020603050405020304" pitchFamily="18" charset="0"/>
                <a:cs typeface="Times New Roman" panose="02020603050405020304" pitchFamily="18" charset="0"/>
              </a:rPr>
              <a:t>Ví</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dụ</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về</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giải</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hệ</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ba</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ph</a:t>
            </a:r>
            <a:r>
              <a:rPr lang="vi-VN" sz="4400" b="1" u="sng" dirty="0">
                <a:solidFill>
                  <a:srgbClr val="C00000"/>
                </a:solidFill>
                <a:latin typeface="Times New Roman" panose="02020603050405020304" pitchFamily="18" charset="0"/>
                <a:cs typeface="Times New Roman" panose="02020603050405020304" pitchFamily="18" charset="0"/>
              </a:rPr>
              <a:t>ươ</a:t>
            </a:r>
            <a:r>
              <a:rPr lang="en-US" sz="4400" b="1" u="sng" dirty="0" err="1">
                <a:solidFill>
                  <a:srgbClr val="C00000"/>
                </a:solidFill>
                <a:latin typeface="Times New Roman" panose="02020603050405020304" pitchFamily="18" charset="0"/>
                <a:cs typeface="Times New Roman" panose="02020603050405020304" pitchFamily="18" charset="0"/>
              </a:rPr>
              <a:t>ng</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trình</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bậc</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nhất</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ba</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ẩn</a:t>
            </a:r>
            <a:r>
              <a:rPr lang="en-US" sz="4400" b="1" u="sng" dirty="0">
                <a:solidFill>
                  <a:srgbClr val="C00000"/>
                </a:solidFill>
                <a:latin typeface="Times New Roman" panose="02020603050405020304" pitchFamily="18" charset="0"/>
                <a:cs typeface="Times New Roman" panose="02020603050405020304" pitchFamily="18" charset="0"/>
              </a:rPr>
              <a:t> :</a:t>
            </a:r>
          </a:p>
          <a:p>
            <a:endParaRPr lang="vi-VN" sz="4400" b="1" dirty="0">
              <a:solidFill>
                <a:srgbClr val="0000FF"/>
              </a:solidFill>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E6E3F9B-93C0-461E-9A76-43DB916AADED}"/>
                  </a:ext>
                </a:extLst>
              </p:cNvPr>
              <p:cNvSpPr/>
              <p:nvPr/>
            </p:nvSpPr>
            <p:spPr>
              <a:xfrm>
                <a:off x="1905000" y="4183022"/>
                <a:ext cx="19874613" cy="2450543"/>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4400" b="1" dirty="0">
                    <a:solidFill>
                      <a:srgbClr val="C00000"/>
                    </a:solidFill>
                    <a:latin typeface="Times New Roman" panose="02020603050405020304" pitchFamily="18" charset="0"/>
                    <a:cs typeface="Times New Roman" panose="02020603050405020304" pitchFamily="18" charset="0"/>
                  </a:rPr>
                  <a:t>a) </a:t>
                </a:r>
                <a:r>
                  <a:rPr lang="en-US" sz="4400" b="1" dirty="0" err="1">
                    <a:solidFill>
                      <a:srgbClr val="C00000"/>
                    </a:solidFill>
                    <a:latin typeface="Times New Roman" panose="02020603050405020304" pitchFamily="18" charset="0"/>
                    <a:cs typeface="Times New Roman" panose="02020603050405020304" pitchFamily="18" charset="0"/>
                  </a:rPr>
                  <a:t>Ví</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dụ</a:t>
                </a:r>
                <a:r>
                  <a:rPr lang="en-US" sz="4400" b="1" dirty="0">
                    <a:solidFill>
                      <a:srgbClr val="C00000"/>
                    </a:solidFill>
                    <a:latin typeface="Times New Roman" panose="02020603050405020304" pitchFamily="18" charset="0"/>
                    <a:cs typeface="Times New Roman" panose="02020603050405020304" pitchFamily="18" charset="0"/>
                  </a:rPr>
                  <a:t> 1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a:t>
                </a:r>
                <a:r>
                  <a:rPr lang="vi-VN" sz="4400" dirty="0">
                    <a:latin typeface="Times New Roman" panose="02020603050405020304" pitchFamily="18" charset="0"/>
                    <a:cs typeface="Times New Roman" panose="02020603050405020304" pitchFamily="18" charset="0"/>
                  </a:rPr>
                  <a:t>ươ</a:t>
                </a:r>
                <a:r>
                  <a:rPr lang="en-US" sz="4400" dirty="0" err="1">
                    <a:latin typeface="Times New Roman" panose="02020603050405020304" pitchFamily="18" charset="0"/>
                    <a:cs typeface="Times New Roman" panose="02020603050405020304" pitchFamily="18" charset="0"/>
                  </a:rPr>
                  <a:t>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solidFill>
                              <a:srgbClr val="0000FF"/>
                            </a:solidFill>
                            <a:latin typeface="Cambria Math" panose="02040503050406030204" pitchFamily="18" charset="0"/>
                            <a:cs typeface="Times New Roman" panose="02020603050405020304" pitchFamily="18" charset="0"/>
                          </a:rPr>
                        </m:ctrlPr>
                      </m:dPr>
                      <m:e>
                        <m:eqArr>
                          <m:eqArrPr>
                            <m:ctrlPr>
                              <a:rPr lang="en-US" sz="4800" i="1">
                                <a:solidFill>
                                  <a:srgbClr val="0000FF"/>
                                </a:solidFill>
                                <a:latin typeface="Cambria Math" panose="02040503050406030204" pitchFamily="18" charset="0"/>
                                <a:cs typeface="Times New Roman" panose="02020603050405020304" pitchFamily="18" charset="0"/>
                              </a:rPr>
                            </m:ctrlPr>
                          </m:eqArrPr>
                          <m:e>
                            <m:r>
                              <a:rPr lang="en-US" sz="4800" i="1">
                                <a:solidFill>
                                  <a:srgbClr val="0000FF"/>
                                </a:solidFill>
                                <a:latin typeface="Cambria Math" panose="02040503050406030204" pitchFamily="18" charset="0"/>
                                <a:cs typeface="Times New Roman" panose="02020603050405020304" pitchFamily="18" charset="0"/>
                              </a:rPr>
                              <m:t>𝑥</m:t>
                            </m:r>
                            <m:r>
                              <a:rPr lang="en-US" sz="4800" i="1">
                                <a:solidFill>
                                  <a:srgbClr val="0000FF"/>
                                </a:solidFill>
                                <a:latin typeface="Cambria Math" panose="02040503050406030204" pitchFamily="18" charset="0"/>
                                <a:cs typeface="Times New Roman" panose="02020603050405020304" pitchFamily="18" charset="0"/>
                              </a:rPr>
                              <m:t>−</m:t>
                            </m:r>
                            <m:r>
                              <a:rPr lang="en-US" sz="4800" i="1">
                                <a:solidFill>
                                  <a:srgbClr val="0000FF"/>
                                </a:solidFill>
                                <a:latin typeface="Cambria Math" panose="02040503050406030204" pitchFamily="18" charset="0"/>
                                <a:cs typeface="Times New Roman" panose="02020603050405020304" pitchFamily="18" charset="0"/>
                              </a:rPr>
                              <m:t>𝑦</m:t>
                            </m:r>
                            <m:r>
                              <a:rPr lang="en-US" sz="4800" i="1">
                                <a:solidFill>
                                  <a:srgbClr val="0000FF"/>
                                </a:solidFill>
                                <a:latin typeface="Cambria Math" panose="02040503050406030204" pitchFamily="18" charset="0"/>
                                <a:cs typeface="Times New Roman" panose="02020603050405020304" pitchFamily="18" charset="0"/>
                              </a:rPr>
                              <m:t>−</m:t>
                            </m:r>
                            <m:r>
                              <a:rPr lang="en-US" sz="4800" i="1">
                                <a:solidFill>
                                  <a:srgbClr val="0000FF"/>
                                </a:solidFill>
                                <a:latin typeface="Cambria Math" panose="02040503050406030204" pitchFamily="18" charset="0"/>
                                <a:cs typeface="Times New Roman" panose="02020603050405020304" pitchFamily="18" charset="0"/>
                              </a:rPr>
                              <m:t>𝑧</m:t>
                            </m:r>
                            <m:r>
                              <a:rPr lang="en-US" sz="4800" i="1">
                                <a:solidFill>
                                  <a:srgbClr val="0000FF"/>
                                </a:solidFill>
                                <a:latin typeface="Cambria Math" panose="02040503050406030204" pitchFamily="18" charset="0"/>
                                <a:cs typeface="Times New Roman" panose="02020603050405020304" pitchFamily="18" charset="0"/>
                              </a:rPr>
                              <m:t>=−5  (1)</m:t>
                            </m:r>
                          </m:e>
                          <m:e>
                            <m:r>
                              <a:rPr lang="en-US" sz="4400" i="1">
                                <a:solidFill>
                                  <a:srgbClr val="0000FF"/>
                                </a:solidFill>
                                <a:latin typeface="Cambria Math" panose="02040503050406030204" pitchFamily="18" charset="0"/>
                              </a:rPr>
                              <m:t>          2</m:t>
                            </m:r>
                            <m:r>
                              <a:rPr lang="en-US" sz="4400" i="1">
                                <a:solidFill>
                                  <a:srgbClr val="0000FF"/>
                                </a:solidFill>
                                <a:latin typeface="Cambria Math" panose="02040503050406030204" pitchFamily="18" charset="0"/>
                              </a:rPr>
                              <m:t>𝑦</m:t>
                            </m:r>
                            <m:r>
                              <a:rPr lang="en-US" sz="4400" i="1">
                                <a:solidFill>
                                  <a:srgbClr val="0000FF"/>
                                </a:solidFill>
                                <a:latin typeface="Cambria Math" panose="02040503050406030204" pitchFamily="18" charset="0"/>
                              </a:rPr>
                              <m:t>+</m:t>
                            </m:r>
                            <m:r>
                              <a:rPr lang="en-US" sz="4400" i="1">
                                <a:solidFill>
                                  <a:srgbClr val="0000FF"/>
                                </a:solidFill>
                                <a:latin typeface="Cambria Math" panose="02040503050406030204" pitchFamily="18" charset="0"/>
                              </a:rPr>
                              <m:t>𝑧</m:t>
                            </m:r>
                            <m:r>
                              <a:rPr lang="en-US" sz="4400" i="1">
                                <a:solidFill>
                                  <a:srgbClr val="0000FF"/>
                                </a:solidFill>
                                <a:latin typeface="Cambria Math" panose="02040503050406030204" pitchFamily="18" charset="0"/>
                              </a:rPr>
                              <m:t>=4   (2)</m:t>
                            </m:r>
                          </m:e>
                          <m:e>
                            <m:r>
                              <a:rPr lang="en-US" sz="4400" i="1">
                                <a:solidFill>
                                  <a:srgbClr val="0000FF"/>
                                </a:solidFill>
                                <a:latin typeface="Cambria Math" panose="02040503050406030204" pitchFamily="18" charset="0"/>
                              </a:rPr>
                              <m:t>                   </m:t>
                            </m:r>
                            <m:r>
                              <a:rPr lang="en-US" sz="4400" i="1">
                                <a:solidFill>
                                  <a:srgbClr val="0000FF"/>
                                </a:solidFill>
                                <a:latin typeface="Cambria Math" panose="02040503050406030204" pitchFamily="18" charset="0"/>
                              </a:rPr>
                              <m:t>𝑧</m:t>
                            </m:r>
                            <m:r>
                              <a:rPr lang="en-US" sz="4400" i="1">
                                <a:solidFill>
                                  <a:srgbClr val="0000FF"/>
                                </a:solidFill>
                                <a:latin typeface="Cambria Math" panose="02040503050406030204" pitchFamily="18" charset="0"/>
                              </a:rPr>
                              <m:t>=2    (3)</m:t>
                            </m:r>
                          </m:e>
                        </m:eqArr>
                      </m:e>
                    </m:d>
                  </m:oMath>
                </a14:m>
                <a:r>
                  <a:rPr lang="en-US" sz="4400" dirty="0"/>
                  <a:t>. </a:t>
                </a:r>
                <a:endParaRPr lang="vi-VN" sz="4400" dirty="0"/>
              </a:p>
            </p:txBody>
          </p:sp>
        </mc:Choice>
        <mc:Fallback xmlns="">
          <p:sp>
            <p:nvSpPr>
              <p:cNvPr id="18" name="Rectangle 17">
                <a:extLst>
                  <a:ext uri="{FF2B5EF4-FFF2-40B4-BE49-F238E27FC236}">
                    <a16:creationId xmlns:a16="http://schemas.microsoft.com/office/drawing/2014/main" xmlns:a14="http://schemas.microsoft.com/office/drawing/2010/main" xmlns="" id="{FE6E3F9B-93C0-461E-9A76-43DB916AADED}"/>
                  </a:ext>
                </a:extLst>
              </p:cNvPr>
              <p:cNvSpPr>
                <a:spLocks noRot="1" noChangeAspect="1" noMove="1" noResize="1" noEditPoints="1" noAdjustHandles="1" noChangeArrowheads="1" noChangeShapeType="1" noTextEdit="1"/>
              </p:cNvSpPr>
              <p:nvPr/>
            </p:nvSpPr>
            <p:spPr>
              <a:xfrm>
                <a:off x="1905000" y="4183022"/>
                <a:ext cx="19874613" cy="2450543"/>
              </a:xfrm>
              <a:prstGeom prst="rect">
                <a:avLst/>
              </a:prstGeom>
              <a:blipFill rotWithShape="0">
                <a:blip r:embed="rId3"/>
                <a:stretch>
                  <a:fillRect l="-1258"/>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8753E86-C58C-49D6-B890-1419A8360728}"/>
                  </a:ext>
                </a:extLst>
              </p:cNvPr>
              <p:cNvSpPr/>
              <p:nvPr/>
            </p:nvSpPr>
            <p:spPr>
              <a:xfrm>
                <a:off x="3783626" y="6797530"/>
                <a:ext cx="15266374"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4400" dirty="0">
                    <a:latin typeface="Times New Roman" panose="02020603050405020304" pitchFamily="18" charset="0"/>
                    <a:cs typeface="Times New Roman" panose="02020603050405020304" pitchFamily="18" charset="0"/>
                  </a:rPr>
                  <a:t>Thế z =2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(2) ta </a:t>
                </a:r>
                <a:r>
                  <a:rPr lang="vi-VN" sz="4400" dirty="0">
                    <a:latin typeface="Times New Roman" panose="02020603050405020304" pitchFamily="18" charset="0"/>
                    <a:cs typeface="Times New Roman" panose="02020603050405020304" pitchFamily="18" charset="0"/>
                  </a:rPr>
                  <a:t>đư</a:t>
                </a:r>
                <a:r>
                  <a:rPr lang="en-US" sz="4400" dirty="0" err="1">
                    <a:latin typeface="Times New Roman" panose="02020603050405020304" pitchFamily="18" charset="0"/>
                    <a:cs typeface="Times New Roman" panose="02020603050405020304" pitchFamily="18" charset="0"/>
                  </a:rPr>
                  <a:t>ợc</a:t>
                </a:r>
                <a:r>
                  <a:rPr lang="en-US" sz="4400" dirty="0">
                    <a:latin typeface="Times New Roman" panose="02020603050405020304" pitchFamily="18" charset="0"/>
                    <a:cs typeface="Times New Roman" panose="02020603050405020304" pitchFamily="18" charset="0"/>
                  </a:rPr>
                  <a:t> : </a:t>
                </a:r>
                <a14:m>
                  <m:oMath xmlns:m="http://schemas.openxmlformats.org/officeDocument/2006/math">
                    <m:r>
                      <a:rPr lang="en-US" sz="4400" b="0" i="1" smtClean="0">
                        <a:latin typeface="Cambria Math" panose="02040503050406030204" pitchFamily="18" charset="0"/>
                        <a:cs typeface="Times New Roman" panose="02020603050405020304" pitchFamily="18" charset="0"/>
                      </a:rPr>
                      <m:t>2</m:t>
                    </m:r>
                    <m:r>
                      <a:rPr lang="en-US" sz="4400" b="0" i="1" smtClean="0">
                        <a:latin typeface="Cambria Math" panose="02040503050406030204" pitchFamily="18" charset="0"/>
                        <a:cs typeface="Times New Roman" panose="02020603050405020304" pitchFamily="18" charset="0"/>
                      </a:rPr>
                      <m:t>𝑦</m:t>
                    </m:r>
                    <m:r>
                      <a:rPr lang="en-US" sz="4400" b="0" i="1" smtClean="0">
                        <a:latin typeface="Cambria Math" panose="02040503050406030204" pitchFamily="18" charset="0"/>
                        <a:cs typeface="Times New Roman" panose="02020603050405020304" pitchFamily="18" charset="0"/>
                      </a:rPr>
                      <m:t>+2=4⇔</m:t>
                    </m:r>
                    <m:r>
                      <a:rPr lang="en-US" sz="4400" b="0" i="1" smtClean="0">
                        <a:latin typeface="Cambria Math" panose="02040503050406030204" pitchFamily="18" charset="0"/>
                        <a:ea typeface="Cambria Math" panose="02040503050406030204" pitchFamily="18" charset="0"/>
                        <a:cs typeface="Times New Roman" panose="02020603050405020304" pitchFamily="18" charset="0"/>
                      </a:rPr>
                      <m:t>𝑦</m:t>
                    </m:r>
                    <m:r>
                      <a:rPr lang="en-US" sz="4400" b="0" i="1"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vi-VN" sz="4400" dirty="0"/>
              </a:p>
            </p:txBody>
          </p:sp>
        </mc:Choice>
        <mc:Fallback xmlns="">
          <p:sp>
            <p:nvSpPr>
              <p:cNvPr id="19" name="Rectangle 18">
                <a:extLst>
                  <a:ext uri="{FF2B5EF4-FFF2-40B4-BE49-F238E27FC236}">
                    <a16:creationId xmlns:a16="http://schemas.microsoft.com/office/drawing/2014/main" xmlns:a14="http://schemas.microsoft.com/office/drawing/2010/main" xmlns="" id="{A8753E86-C58C-49D6-B890-1419A8360728}"/>
                  </a:ext>
                </a:extLst>
              </p:cNvPr>
              <p:cNvSpPr>
                <a:spLocks noRot="1" noChangeAspect="1" noMove="1" noResize="1" noEditPoints="1" noAdjustHandles="1" noChangeArrowheads="1" noChangeShapeType="1" noTextEdit="1"/>
              </p:cNvSpPr>
              <p:nvPr/>
            </p:nvSpPr>
            <p:spPr>
              <a:xfrm>
                <a:off x="3783626" y="6797530"/>
                <a:ext cx="15266374" cy="769441"/>
              </a:xfrm>
              <a:prstGeom prst="rect">
                <a:avLst/>
              </a:prstGeom>
              <a:blipFill rotWithShape="0">
                <a:blip r:embed="rId4"/>
                <a:stretch>
                  <a:fillRect l="-1637" t="-15079" b="-38095"/>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E9BD003D-2BE1-4D8D-BD11-26CD79841E3F}"/>
                  </a:ext>
                </a:extLst>
              </p:cNvPr>
              <p:cNvSpPr/>
              <p:nvPr/>
            </p:nvSpPr>
            <p:spPr>
              <a:xfrm>
                <a:off x="3758226" y="8148565"/>
                <a:ext cx="13868400"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4400" dirty="0">
                    <a:latin typeface="Times New Roman" panose="02020603050405020304" pitchFamily="18" charset="0"/>
                    <a:cs typeface="Times New Roman" panose="02020603050405020304" pitchFamily="18" charset="0"/>
                  </a:rPr>
                  <a:t>Thế z=2, y=1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(1) ta </a:t>
                </a:r>
                <a:r>
                  <a:rPr lang="vi-VN" sz="4400" dirty="0">
                    <a:latin typeface="Times New Roman" panose="02020603050405020304" pitchFamily="18" charset="0"/>
                    <a:cs typeface="Times New Roman" panose="02020603050405020304" pitchFamily="18" charset="0"/>
                  </a:rPr>
                  <a:t>đư</a:t>
                </a:r>
                <a:r>
                  <a:rPr lang="en-US" sz="4400" dirty="0" err="1">
                    <a:latin typeface="Times New Roman" panose="02020603050405020304" pitchFamily="18" charset="0"/>
                    <a:cs typeface="Times New Roman" panose="02020603050405020304" pitchFamily="18" charset="0"/>
                  </a:rPr>
                  <a:t>ợc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b="0" i="1" smtClean="0">
                        <a:latin typeface="Cambria Math" panose="02040503050406030204" pitchFamily="18" charset="0"/>
                        <a:cs typeface="Times New Roman" panose="02020603050405020304" pitchFamily="18" charset="0"/>
                      </a:rPr>
                      <m:t>𝑥</m:t>
                    </m:r>
                    <m:r>
                      <a:rPr lang="en-US" sz="4400" b="0" i="1" smtClean="0">
                        <a:latin typeface="Cambria Math" panose="02040503050406030204" pitchFamily="18" charset="0"/>
                        <a:cs typeface="Times New Roman" panose="02020603050405020304" pitchFamily="18" charset="0"/>
                      </a:rPr>
                      <m:t>−1−2=−5⇔</m:t>
                    </m:r>
                    <m:r>
                      <a:rPr lang="en-US" sz="4400" b="0" i="1" smtClean="0">
                        <a:latin typeface="Cambria Math" panose="02040503050406030204" pitchFamily="18" charset="0"/>
                        <a:ea typeface="Cambria Math" panose="02040503050406030204" pitchFamily="18" charset="0"/>
                        <a:cs typeface="Times New Roman" panose="02020603050405020304" pitchFamily="18" charset="0"/>
                      </a:rPr>
                      <m:t>𝑥</m:t>
                    </m:r>
                    <m:r>
                      <a:rPr lang="en-US" sz="4400" b="0" i="1" smtClean="0">
                        <a:latin typeface="Cambria Math" panose="02040503050406030204" pitchFamily="18" charset="0"/>
                        <a:ea typeface="Cambria Math" panose="02040503050406030204" pitchFamily="18" charset="0"/>
                        <a:cs typeface="Times New Roman" panose="02020603050405020304" pitchFamily="18" charset="0"/>
                      </a:rPr>
                      <m:t>=−2</m:t>
                    </m:r>
                  </m:oMath>
                </a14:m>
                <a:endParaRPr lang="vi-VN" sz="4400" dirty="0"/>
              </a:p>
            </p:txBody>
          </p:sp>
        </mc:Choice>
        <mc:Fallback xmlns="">
          <p:sp>
            <p:nvSpPr>
              <p:cNvPr id="26" name="Rectangle 25">
                <a:extLst>
                  <a:ext uri="{FF2B5EF4-FFF2-40B4-BE49-F238E27FC236}">
                    <a16:creationId xmlns:a16="http://schemas.microsoft.com/office/drawing/2014/main" xmlns:a14="http://schemas.microsoft.com/office/drawing/2010/main" xmlns="" id="{E9BD003D-2BE1-4D8D-BD11-26CD79841E3F}"/>
                  </a:ext>
                </a:extLst>
              </p:cNvPr>
              <p:cNvSpPr>
                <a:spLocks noRot="1" noChangeAspect="1" noMove="1" noResize="1" noEditPoints="1" noAdjustHandles="1" noChangeArrowheads="1" noChangeShapeType="1" noTextEdit="1"/>
              </p:cNvSpPr>
              <p:nvPr/>
            </p:nvSpPr>
            <p:spPr>
              <a:xfrm>
                <a:off x="3758226" y="8148565"/>
                <a:ext cx="13868400" cy="769441"/>
              </a:xfrm>
              <a:prstGeom prst="rect">
                <a:avLst/>
              </a:prstGeom>
              <a:blipFill rotWithShape="0">
                <a:blip r:embed="rId5"/>
                <a:stretch>
                  <a:fillRect l="-1802" t="-15873" b="-38095"/>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AutoShape 28"/>
              <p:cNvSpPr>
                <a:spLocks noChangeArrowheads="1"/>
              </p:cNvSpPr>
              <p:nvPr/>
            </p:nvSpPr>
            <p:spPr bwMode="auto">
              <a:xfrm>
                <a:off x="3758226" y="9499600"/>
                <a:ext cx="16663374" cy="2768600"/>
              </a:xfrm>
              <a:prstGeom prst="horizontalScroll">
                <a:avLst>
                  <a:gd name="adj" fmla="val 12500"/>
                </a:avLst>
              </a:prstGeom>
              <a:gradFill rotWithShape="1">
                <a:gsLst>
                  <a:gs pos="0">
                    <a:srgbClr val="DF0B0B"/>
                  </a:gs>
                  <a:gs pos="50000">
                    <a:srgbClr val="FFFF66"/>
                  </a:gs>
                  <a:gs pos="100000">
                    <a:srgbClr val="DF0B0B"/>
                  </a:gs>
                </a:gsLst>
                <a:lin ang="5400000" scaled="1"/>
              </a:gradFill>
              <a:ln w="9525">
                <a:solidFill>
                  <a:schemeClr val="tx1"/>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dirty="0">
                    <a:latin typeface="Times New Roman" panose="02020603050405020304" pitchFamily="18" charset="0"/>
                    <a:cs typeface="Times New Roman" panose="02020603050405020304" pitchFamily="18" charset="0"/>
                  </a:rPr>
                  <a:t>Vậy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a:t>
                </a:r>
                <a:r>
                  <a:rPr lang="vi-VN" sz="4400" dirty="0">
                    <a:latin typeface="Times New Roman" panose="02020603050405020304" pitchFamily="18" charset="0"/>
                    <a:cs typeface="Times New Roman" panose="02020603050405020304" pitchFamily="18" charset="0"/>
                  </a:rPr>
                  <a:t>ươ</a:t>
                </a:r>
                <a:r>
                  <a:rPr lang="en-US" sz="4400" dirty="0" err="1">
                    <a:latin typeface="Times New Roman" panose="02020603050405020304" pitchFamily="18" charset="0"/>
                    <a:cs typeface="Times New Roman" panose="02020603050405020304" pitchFamily="18" charset="0"/>
                  </a:rPr>
                  <a:t>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a:t>
                </a:r>
                <a:r>
                  <a:rPr lang="en-US" sz="4400" dirty="0">
                    <a:latin typeface="Times New Roman" panose="02020603050405020304" pitchFamily="18" charset="0"/>
                    <a:cs typeface="Times New Roman" panose="02020603050405020304" pitchFamily="18" charset="0"/>
                  </a:rPr>
                  <a:t>ã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b="0" i="1" smtClean="0">
                            <a:latin typeface="Cambria Math" panose="02040503050406030204" pitchFamily="18" charset="0"/>
                            <a:cs typeface="Times New Roman" panose="02020603050405020304" pitchFamily="18" charset="0"/>
                          </a:rPr>
                        </m:ctrlPr>
                      </m:dPr>
                      <m:e>
                        <m:r>
                          <a:rPr lang="en-US" sz="4400" b="0" i="1" smtClean="0">
                            <a:latin typeface="Cambria Math" panose="02040503050406030204" pitchFamily="18" charset="0"/>
                            <a:cs typeface="Times New Roman" panose="02020603050405020304" pitchFamily="18" charset="0"/>
                          </a:rPr>
                          <m:t>𝑥</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𝑦</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𝑧</m:t>
                        </m:r>
                      </m:e>
                    </m:d>
                    <m:r>
                      <a:rPr lang="en-US" sz="4400" b="0" i="1" smtClean="0">
                        <a:latin typeface="Cambria Math" panose="02040503050406030204" pitchFamily="18" charset="0"/>
                        <a:cs typeface="Times New Roman" panose="02020603050405020304" pitchFamily="18" charset="0"/>
                      </a:rPr>
                      <m:t>=(−2;1;2)</m:t>
                    </m:r>
                  </m:oMath>
                </a14:m>
                <a:endParaRPr lang="en-US" sz="4400" dirty="0">
                  <a:latin typeface="Times New Roman" panose="02020603050405020304" pitchFamily="18" charset="0"/>
                  <a:cs typeface="Times New Roman" panose="02020603050405020304" pitchFamily="18" charset="0"/>
                </a:endParaRPr>
              </a:p>
            </p:txBody>
          </p:sp>
        </mc:Choice>
        <mc:Fallback xmlns="">
          <p:sp>
            <p:nvSpPr>
              <p:cNvPr id="17" name="AutoShape 28"/>
              <p:cNvSpPr>
                <a:spLocks noRot="1" noChangeAspect="1" noMove="1" noResize="1" noEditPoints="1" noAdjustHandles="1" noChangeArrowheads="1" noChangeShapeType="1" noTextEdit="1"/>
              </p:cNvSpPr>
              <p:nvPr/>
            </p:nvSpPr>
            <p:spPr bwMode="auto">
              <a:xfrm>
                <a:off x="3758226" y="9499600"/>
                <a:ext cx="16663374" cy="2768600"/>
              </a:xfrm>
              <a:prstGeom prst="horizontalScroll">
                <a:avLst>
                  <a:gd name="adj" fmla="val 12500"/>
                </a:avLst>
              </a:prstGeom>
              <a:blipFill rotWithShape="0">
                <a:blip r:embed="rId6"/>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70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edg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0"/>
            <a:ext cx="16305292" cy="907192"/>
            <a:chOff x="7459670" y="7543799"/>
            <a:chExt cx="26934318" cy="907311"/>
          </a:xfrm>
        </p:grpSpPr>
        <p:sp>
          <p:nvSpPr>
            <p:cNvPr id="44" name="TextBox 43"/>
            <p:cNvSpPr txBox="1"/>
            <p:nvPr/>
          </p:nvSpPr>
          <p:spPr>
            <a:xfrm>
              <a:off x="8993186" y="7620004"/>
              <a:ext cx="25400802" cy="831106"/>
            </a:xfrm>
            <a:prstGeom prst="rect">
              <a:avLst/>
            </a:prstGeom>
            <a:noFill/>
          </p:spPr>
          <p:txBody>
            <a:bodyPr wrap="square" rtlCol="0">
              <a:spAutoFit/>
            </a:bodyPr>
            <a:lstStyle/>
            <a:p>
              <a:r>
                <a:rPr lang="vi-VN" sz="4800" b="1" dirty="0">
                  <a:solidFill>
                    <a:srgbClr val="135F82"/>
                  </a:solidFill>
                  <a:latin typeface="Tahoma" pitchFamily="34" charset="0"/>
                  <a:ea typeface="Tahoma" pitchFamily="34" charset="0"/>
                  <a:cs typeface="Tahoma" pitchFamily="34" charset="0"/>
                </a:rPr>
                <a:t>HỆ BA PHƯƠNG TRÌNH BẬC NHẤT BA ẨN</a:t>
              </a:r>
              <a:endParaRPr lang="en-US" sz="4800" b="1" dirty="0">
                <a:solidFill>
                  <a:srgbClr val="135F82"/>
                </a:solidFill>
                <a:latin typeface="Tahoma" pitchFamily="34" charset="0"/>
                <a:ea typeface="Tahoma" pitchFamily="34" charset="0"/>
                <a:cs typeface="Tahoma"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71128" y="7640053"/>
                  <a:ext cx="1184168"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grpSp>
      </p:grpSp>
      <p:sp>
        <p:nvSpPr>
          <p:cNvPr id="12" name="Rectangle 11">
            <a:extLst>
              <a:ext uri="{FF2B5EF4-FFF2-40B4-BE49-F238E27FC236}">
                <a16:creationId xmlns:a16="http://schemas.microsoft.com/office/drawing/2014/main" id="{372C34B5-28E6-4EC8-B246-38F191EAA9DC}"/>
              </a:ext>
            </a:extLst>
          </p:cNvPr>
          <p:cNvSpPr/>
          <p:nvPr/>
        </p:nvSpPr>
        <p:spPr>
          <a:xfrm>
            <a:off x="1228259" y="3043078"/>
            <a:ext cx="16373941"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4400" b="1" u="sng" dirty="0" err="1">
                <a:solidFill>
                  <a:srgbClr val="C00000"/>
                </a:solidFill>
                <a:latin typeface="Times New Roman" panose="02020603050405020304" pitchFamily="18" charset="0"/>
                <a:cs typeface="Times New Roman" panose="02020603050405020304" pitchFamily="18" charset="0"/>
              </a:rPr>
              <a:t>Ví</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dụ</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về</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giải</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hệ</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ba</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ph</a:t>
            </a:r>
            <a:r>
              <a:rPr lang="vi-VN" sz="4400" b="1" u="sng" dirty="0">
                <a:solidFill>
                  <a:srgbClr val="C00000"/>
                </a:solidFill>
                <a:latin typeface="Times New Roman" panose="02020603050405020304" pitchFamily="18" charset="0"/>
                <a:cs typeface="Times New Roman" panose="02020603050405020304" pitchFamily="18" charset="0"/>
              </a:rPr>
              <a:t>ươ</a:t>
            </a:r>
            <a:r>
              <a:rPr lang="en-US" sz="4400" b="1" u="sng" dirty="0" err="1">
                <a:solidFill>
                  <a:srgbClr val="C00000"/>
                </a:solidFill>
                <a:latin typeface="Times New Roman" panose="02020603050405020304" pitchFamily="18" charset="0"/>
                <a:cs typeface="Times New Roman" panose="02020603050405020304" pitchFamily="18" charset="0"/>
              </a:rPr>
              <a:t>ng</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trình</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bậc</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nhất</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ba</a:t>
            </a:r>
            <a:r>
              <a:rPr lang="en-US" sz="4400" b="1" u="sng" dirty="0">
                <a:solidFill>
                  <a:srgbClr val="C00000"/>
                </a:solidFill>
                <a:latin typeface="Times New Roman" panose="02020603050405020304" pitchFamily="18" charset="0"/>
                <a:cs typeface="Times New Roman" panose="02020603050405020304" pitchFamily="18" charset="0"/>
              </a:rPr>
              <a:t> </a:t>
            </a:r>
            <a:r>
              <a:rPr lang="en-US" sz="4400" b="1" u="sng" dirty="0" err="1">
                <a:solidFill>
                  <a:srgbClr val="C00000"/>
                </a:solidFill>
                <a:latin typeface="Times New Roman" panose="02020603050405020304" pitchFamily="18" charset="0"/>
                <a:cs typeface="Times New Roman" panose="02020603050405020304" pitchFamily="18" charset="0"/>
              </a:rPr>
              <a:t>ẩn</a:t>
            </a:r>
            <a:r>
              <a:rPr lang="en-US" sz="4400" b="1" u="sng" dirty="0">
                <a:solidFill>
                  <a:srgbClr val="C00000"/>
                </a:solidFill>
                <a:latin typeface="Times New Roman" panose="02020603050405020304" pitchFamily="18" charset="0"/>
                <a:cs typeface="Times New Roman" panose="02020603050405020304" pitchFamily="18" charset="0"/>
              </a:rPr>
              <a:t> :</a:t>
            </a:r>
          </a:p>
          <a:p>
            <a:endParaRPr lang="vi-VN" sz="4400" b="1" dirty="0">
              <a:solidFill>
                <a:srgbClr val="0000FF"/>
              </a:solidFill>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E6E3F9B-93C0-461E-9A76-43DB916AADED}"/>
                  </a:ext>
                </a:extLst>
              </p:cNvPr>
              <p:cNvSpPr/>
              <p:nvPr/>
            </p:nvSpPr>
            <p:spPr>
              <a:xfrm>
                <a:off x="1728809" y="3982870"/>
                <a:ext cx="19874613" cy="2450543"/>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4400" b="1" dirty="0">
                    <a:solidFill>
                      <a:srgbClr val="C00000"/>
                    </a:solidFill>
                    <a:latin typeface="Times New Roman" panose="02020603050405020304" pitchFamily="18" charset="0"/>
                    <a:cs typeface="Times New Roman" panose="02020603050405020304" pitchFamily="18" charset="0"/>
                  </a:rPr>
                  <a:t>b) </a:t>
                </a:r>
                <a:r>
                  <a:rPr lang="en-US" sz="4400" b="1" dirty="0" err="1">
                    <a:solidFill>
                      <a:srgbClr val="C00000"/>
                    </a:solidFill>
                    <a:latin typeface="Times New Roman" panose="02020603050405020304" pitchFamily="18" charset="0"/>
                    <a:cs typeface="Times New Roman" panose="02020603050405020304" pitchFamily="18" charset="0"/>
                  </a:rPr>
                  <a:t>Ví</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dụ</a:t>
                </a:r>
                <a:r>
                  <a:rPr lang="en-US" sz="4400" b="1" dirty="0">
                    <a:solidFill>
                      <a:srgbClr val="C00000"/>
                    </a:solidFill>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a:t>
                </a:r>
                <a:r>
                  <a:rPr lang="vi-VN" sz="4400" dirty="0">
                    <a:latin typeface="Times New Roman" panose="02020603050405020304" pitchFamily="18" charset="0"/>
                    <a:cs typeface="Times New Roman" panose="02020603050405020304" pitchFamily="18" charset="0"/>
                  </a:rPr>
                  <a:t>ươ</a:t>
                </a:r>
                <a:r>
                  <a:rPr lang="en-US" sz="4400" dirty="0" err="1">
                    <a:latin typeface="Times New Roman" panose="02020603050405020304" pitchFamily="18" charset="0"/>
                    <a:cs typeface="Times New Roman" panose="02020603050405020304" pitchFamily="18" charset="0"/>
                  </a:rPr>
                  <a:t>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solidFill>
                              <a:srgbClr val="0000FF"/>
                            </a:solidFill>
                            <a:latin typeface="Cambria Math" panose="02040503050406030204" pitchFamily="18" charset="0"/>
                            <a:cs typeface="Times New Roman" panose="02020603050405020304" pitchFamily="18" charset="0"/>
                          </a:rPr>
                        </m:ctrlPr>
                      </m:dPr>
                      <m:e>
                        <m:eqArr>
                          <m:eqArrPr>
                            <m:ctrlPr>
                              <a:rPr lang="en-US" sz="4800" i="1">
                                <a:solidFill>
                                  <a:srgbClr val="0000FF"/>
                                </a:solidFill>
                                <a:latin typeface="Cambria Math" panose="02040503050406030204" pitchFamily="18" charset="0"/>
                                <a:cs typeface="Times New Roman" panose="02020603050405020304" pitchFamily="18" charset="0"/>
                              </a:rPr>
                            </m:ctrlPr>
                          </m:eqArrPr>
                          <m:e>
                            <m:r>
                              <a:rPr lang="en-US" sz="4800" i="1">
                                <a:solidFill>
                                  <a:srgbClr val="0000FF"/>
                                </a:solidFill>
                                <a:latin typeface="Cambria Math" panose="02040503050406030204" pitchFamily="18" charset="0"/>
                                <a:cs typeface="Times New Roman" panose="02020603050405020304" pitchFamily="18" charset="0"/>
                              </a:rPr>
                              <m:t>𝑥</m:t>
                            </m:r>
                            <m:r>
                              <a:rPr lang="en-US" sz="4800" b="0" i="1" smtClean="0">
                                <a:solidFill>
                                  <a:srgbClr val="0000FF"/>
                                </a:solidFill>
                                <a:latin typeface="Cambria Math" panose="02040503050406030204" pitchFamily="18" charset="0"/>
                                <a:cs typeface="Times New Roman" panose="02020603050405020304" pitchFamily="18" charset="0"/>
                              </a:rPr>
                              <m:t>+</m:t>
                            </m:r>
                            <m:r>
                              <a:rPr lang="en-US" sz="4800" i="1">
                                <a:solidFill>
                                  <a:srgbClr val="0000FF"/>
                                </a:solidFill>
                                <a:latin typeface="Cambria Math" panose="02040503050406030204" pitchFamily="18" charset="0"/>
                                <a:cs typeface="Times New Roman" panose="02020603050405020304" pitchFamily="18" charset="0"/>
                              </a:rPr>
                              <m:t>𝑦</m:t>
                            </m:r>
                            <m:r>
                              <a:rPr lang="en-US" sz="4800" i="1">
                                <a:solidFill>
                                  <a:srgbClr val="0000FF"/>
                                </a:solidFill>
                                <a:latin typeface="Cambria Math" panose="02040503050406030204" pitchFamily="18" charset="0"/>
                                <a:cs typeface="Times New Roman" panose="02020603050405020304" pitchFamily="18" charset="0"/>
                              </a:rPr>
                              <m:t>−</m:t>
                            </m:r>
                            <m:r>
                              <a:rPr lang="en-US" sz="4800" i="1">
                                <a:solidFill>
                                  <a:srgbClr val="0000FF"/>
                                </a:solidFill>
                                <a:latin typeface="Cambria Math" panose="02040503050406030204" pitchFamily="18" charset="0"/>
                                <a:cs typeface="Times New Roman" panose="02020603050405020304" pitchFamily="18" charset="0"/>
                              </a:rPr>
                              <m:t>𝑧</m:t>
                            </m:r>
                            <m:r>
                              <a:rPr lang="en-US" sz="4800" i="1">
                                <a:solidFill>
                                  <a:srgbClr val="0000FF"/>
                                </a:solidFill>
                                <a:latin typeface="Cambria Math" panose="02040503050406030204" pitchFamily="18" charset="0"/>
                                <a:cs typeface="Times New Roman" panose="02020603050405020304" pitchFamily="18" charset="0"/>
                              </a:rPr>
                              <m:t>=1  (1)</m:t>
                            </m:r>
                          </m:e>
                          <m:e>
                            <m:r>
                              <a:rPr lang="en-US" sz="4400" i="1">
                                <a:solidFill>
                                  <a:srgbClr val="0000FF"/>
                                </a:solidFill>
                                <a:latin typeface="Cambria Math" panose="02040503050406030204" pitchFamily="18" charset="0"/>
                              </a:rPr>
                              <m:t> </m:t>
                            </m:r>
                            <m:r>
                              <a:rPr lang="en-US" sz="4400" b="0" i="1" smtClean="0">
                                <a:solidFill>
                                  <a:srgbClr val="0000FF"/>
                                </a:solidFill>
                                <a:latin typeface="Cambria Math" panose="02040503050406030204" pitchFamily="18" charset="0"/>
                              </a:rPr>
                              <m:t>𝑥</m:t>
                            </m:r>
                            <m:r>
                              <a:rPr lang="en-US" sz="4400" b="0" i="1" smtClean="0">
                                <a:solidFill>
                                  <a:srgbClr val="0000FF"/>
                                </a:solidFill>
                                <a:latin typeface="Cambria Math" panose="02040503050406030204" pitchFamily="18" charset="0"/>
                              </a:rPr>
                              <m:t>−</m:t>
                            </m:r>
                            <m:r>
                              <a:rPr lang="en-US" sz="4400" i="1">
                                <a:solidFill>
                                  <a:srgbClr val="0000FF"/>
                                </a:solidFill>
                                <a:latin typeface="Cambria Math" panose="02040503050406030204" pitchFamily="18" charset="0"/>
                              </a:rPr>
                              <m:t>𝑦</m:t>
                            </m:r>
                            <m:r>
                              <a:rPr lang="en-US" sz="4400" b="0" i="1" smtClean="0">
                                <a:solidFill>
                                  <a:srgbClr val="0000FF"/>
                                </a:solidFill>
                                <a:latin typeface="Cambria Math" panose="02040503050406030204" pitchFamily="18" charset="0"/>
                              </a:rPr>
                              <m:t>−2</m:t>
                            </m:r>
                            <m:r>
                              <a:rPr lang="en-US" sz="4400" i="1">
                                <a:solidFill>
                                  <a:srgbClr val="0000FF"/>
                                </a:solidFill>
                                <a:latin typeface="Cambria Math" panose="02040503050406030204" pitchFamily="18" charset="0"/>
                              </a:rPr>
                              <m:t>𝑧</m:t>
                            </m:r>
                            <m:r>
                              <a:rPr lang="en-US" sz="4400" i="1">
                                <a:solidFill>
                                  <a:srgbClr val="0000FF"/>
                                </a:solidFill>
                                <a:latin typeface="Cambria Math" panose="02040503050406030204" pitchFamily="18" charset="0"/>
                              </a:rPr>
                              <m:t>=0   (2)</m:t>
                            </m:r>
                          </m:e>
                          <m:e>
                            <m:r>
                              <a:rPr lang="en-US" sz="4400" i="1">
                                <a:solidFill>
                                  <a:srgbClr val="0000FF"/>
                                </a:solidFill>
                                <a:latin typeface="Cambria Math" panose="02040503050406030204" pitchFamily="18" charset="0"/>
                              </a:rPr>
                              <m:t>  </m:t>
                            </m:r>
                            <m:r>
                              <a:rPr lang="en-US" sz="4400" b="0" i="1" smtClean="0">
                                <a:solidFill>
                                  <a:srgbClr val="0000FF"/>
                                </a:solidFill>
                                <a:latin typeface="Cambria Math" panose="02040503050406030204" pitchFamily="18" charset="0"/>
                              </a:rPr>
                              <m:t>𝑥</m:t>
                            </m:r>
                            <m:r>
                              <a:rPr lang="en-US" sz="4400" b="0" i="1" smtClean="0">
                                <a:solidFill>
                                  <a:srgbClr val="0000FF"/>
                                </a:solidFill>
                                <a:latin typeface="Cambria Math" panose="02040503050406030204" pitchFamily="18" charset="0"/>
                              </a:rPr>
                              <m:t>+</m:t>
                            </m:r>
                            <m:r>
                              <a:rPr lang="en-US" sz="4400" b="0" i="1" smtClean="0">
                                <a:solidFill>
                                  <a:srgbClr val="0000FF"/>
                                </a:solidFill>
                                <a:latin typeface="Cambria Math" panose="02040503050406030204" pitchFamily="18" charset="0"/>
                              </a:rPr>
                              <m:t>𝑦</m:t>
                            </m:r>
                            <m:r>
                              <a:rPr lang="en-US" sz="4400" b="0" i="1" smtClean="0">
                                <a:solidFill>
                                  <a:srgbClr val="0000FF"/>
                                </a:solidFill>
                                <a:latin typeface="Cambria Math" panose="02040503050406030204" pitchFamily="18" charset="0"/>
                              </a:rPr>
                              <m:t>−4</m:t>
                            </m:r>
                            <m:r>
                              <a:rPr lang="en-US" sz="4400" i="1">
                                <a:solidFill>
                                  <a:srgbClr val="0000FF"/>
                                </a:solidFill>
                                <a:latin typeface="Cambria Math" panose="02040503050406030204" pitchFamily="18" charset="0"/>
                              </a:rPr>
                              <m:t>𝑧</m:t>
                            </m:r>
                            <m:r>
                              <a:rPr lang="en-US" sz="4400" i="1">
                                <a:solidFill>
                                  <a:srgbClr val="0000FF"/>
                                </a:solidFill>
                                <a:latin typeface="Cambria Math" panose="02040503050406030204" pitchFamily="18" charset="0"/>
                              </a:rPr>
                              <m:t>=0    (3)</m:t>
                            </m:r>
                          </m:e>
                        </m:eqArr>
                      </m:e>
                    </m:d>
                  </m:oMath>
                </a14:m>
                <a:r>
                  <a:rPr lang="en-US" sz="4400" dirty="0"/>
                  <a:t>. </a:t>
                </a:r>
                <a:endParaRPr lang="vi-VN" sz="4400" dirty="0"/>
              </a:p>
            </p:txBody>
          </p:sp>
        </mc:Choice>
        <mc:Fallback xmlns="">
          <p:sp>
            <p:nvSpPr>
              <p:cNvPr id="18" name="Rectangle 17">
                <a:extLst>
                  <a:ext uri="{FF2B5EF4-FFF2-40B4-BE49-F238E27FC236}">
                    <a16:creationId xmlns:a16="http://schemas.microsoft.com/office/drawing/2014/main" xmlns:a14="http://schemas.microsoft.com/office/drawing/2010/main" xmlns="" id="{FE6E3F9B-93C0-461E-9A76-43DB916AADED}"/>
                  </a:ext>
                </a:extLst>
              </p:cNvPr>
              <p:cNvSpPr>
                <a:spLocks noRot="1" noChangeAspect="1" noMove="1" noResize="1" noEditPoints="1" noAdjustHandles="1" noChangeArrowheads="1" noChangeShapeType="1" noTextEdit="1"/>
              </p:cNvSpPr>
              <p:nvPr/>
            </p:nvSpPr>
            <p:spPr>
              <a:xfrm>
                <a:off x="1728809" y="3982870"/>
                <a:ext cx="19874613" cy="2450543"/>
              </a:xfrm>
              <a:prstGeom prst="rect">
                <a:avLst/>
              </a:prstGeom>
              <a:blipFill rotWithShape="0">
                <a:blip r:embed="rId3"/>
                <a:stretch>
                  <a:fillRect l="-1258"/>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8753E86-C58C-49D6-B890-1419A8360728}"/>
                  </a:ext>
                </a:extLst>
              </p:cNvPr>
              <p:cNvSpPr/>
              <p:nvPr/>
            </p:nvSpPr>
            <p:spPr>
              <a:xfrm>
                <a:off x="1047490" y="6209544"/>
                <a:ext cx="15266374" cy="2931123"/>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sz="4400" dirty="0">
                    <a:latin typeface="Times New Roman" panose="02020603050405020304" pitchFamily="18" charset="0"/>
                    <a:cs typeface="Times New Roman" panose="02020603050405020304" pitchFamily="18" charset="0"/>
                  </a:rPr>
                  <a:t>Trừ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(2) ta </a:t>
                </a:r>
                <a:r>
                  <a:rPr lang="vi-VN" sz="4400" dirty="0">
                    <a:latin typeface="Times New Roman" panose="02020603050405020304" pitchFamily="18" charset="0"/>
                    <a:cs typeface="Times New Roman" panose="02020603050405020304" pitchFamily="18" charset="0"/>
                  </a:rPr>
                  <a:t>đư</a:t>
                </a:r>
                <a:r>
                  <a:rPr lang="en-US" sz="4400" dirty="0" err="1">
                    <a:latin typeface="Times New Roman" panose="02020603050405020304" pitchFamily="18" charset="0"/>
                    <a:cs typeface="Times New Roman" panose="02020603050405020304" pitchFamily="18" charset="0"/>
                  </a:rPr>
                  <a:t>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 </a:t>
                </a:r>
              </a:p>
              <a:p>
                <a:pPr>
                  <a:spcBef>
                    <a:spcPct val="50000"/>
                  </a:spcBef>
                </a:pPr>
                <a14:m>
                  <m:oMathPara xmlns:m="http://schemas.openxmlformats.org/officeDocument/2006/math">
                    <m:oMathParaPr>
                      <m:jc m:val="centerGroup"/>
                    </m:oMathParaPr>
                    <m:oMath xmlns:m="http://schemas.openxmlformats.org/officeDocument/2006/math">
                      <m:d>
                        <m:dPr>
                          <m:begChr m:val="{"/>
                          <m:endChr m:val=""/>
                          <m:ctrlPr>
                            <a:rPr lang="en-US" sz="4400" i="1" smtClean="0">
                              <a:latin typeface="Cambria Math" panose="02040503050406030204" pitchFamily="18" charset="0"/>
                              <a:cs typeface="Times New Roman" panose="02020603050405020304" pitchFamily="18" charset="0"/>
                            </a:rPr>
                          </m:ctrlPr>
                        </m:dPr>
                        <m:e>
                          <m:eqArr>
                            <m:eqArrPr>
                              <m:ctrlPr>
                                <a:rPr lang="en-US" sz="4400" i="1" smtClean="0">
                                  <a:latin typeface="Cambria Math" panose="02040503050406030204" pitchFamily="18" charset="0"/>
                                  <a:cs typeface="Times New Roman" panose="02020603050405020304" pitchFamily="18" charset="0"/>
                                </a:rPr>
                              </m:ctrlPr>
                            </m:eqArrPr>
                            <m:e>
                              <m:r>
                                <a:rPr lang="en-US" sz="4400" b="0" i="1" smtClean="0">
                                  <a:latin typeface="Cambria Math" panose="02040503050406030204" pitchFamily="18" charset="0"/>
                                  <a:cs typeface="Times New Roman" panose="02020603050405020304" pitchFamily="18" charset="0"/>
                                </a:rPr>
                                <m:t>𝑥</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𝑦</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𝑧</m:t>
                              </m:r>
                              <m:r>
                                <a:rPr lang="en-US" sz="4400" b="0" i="1" smtClean="0">
                                  <a:latin typeface="Cambria Math" panose="02040503050406030204" pitchFamily="18" charset="0"/>
                                  <a:cs typeface="Times New Roman" panose="02020603050405020304" pitchFamily="18" charset="0"/>
                                </a:rPr>
                                <m:t>=1</m:t>
                              </m:r>
                            </m:e>
                            <m:e>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=1</m:t>
                              </m:r>
                            </m:e>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−4</m:t>
                              </m:r>
                              <m:r>
                                <a:rPr lang="en-US" b="0" i="1" smtClean="0">
                                  <a:latin typeface="Cambria Math" panose="02040503050406030204" pitchFamily="18" charset="0"/>
                                </a:rPr>
                                <m:t>𝑧</m:t>
                              </m:r>
                              <m:r>
                                <a:rPr lang="en-US" b="0" i="1" smtClean="0">
                                  <a:latin typeface="Cambria Math" panose="02040503050406030204" pitchFamily="18" charset="0"/>
                                </a:rPr>
                                <m:t>=0</m:t>
                              </m:r>
                            </m:e>
                          </m:eqArr>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9" name="Rectangle 18">
                <a:extLst>
                  <a:ext uri="{FF2B5EF4-FFF2-40B4-BE49-F238E27FC236}">
                    <a16:creationId xmlns:a16="http://schemas.microsoft.com/office/drawing/2014/main" xmlns:a14="http://schemas.microsoft.com/office/drawing/2010/main" xmlns="" id="{A8753E86-C58C-49D6-B890-1419A8360728}"/>
                  </a:ext>
                </a:extLst>
              </p:cNvPr>
              <p:cNvSpPr>
                <a:spLocks noRot="1" noChangeAspect="1" noMove="1" noResize="1" noEditPoints="1" noAdjustHandles="1" noChangeArrowheads="1" noChangeShapeType="1" noTextEdit="1"/>
              </p:cNvSpPr>
              <p:nvPr/>
            </p:nvSpPr>
            <p:spPr>
              <a:xfrm>
                <a:off x="1047490" y="6209544"/>
                <a:ext cx="15266374" cy="2931123"/>
              </a:xfrm>
              <a:prstGeom prst="rect">
                <a:avLst/>
              </a:prstGeom>
              <a:blipFill rotWithShape="0">
                <a:blip r:embed="rId5"/>
                <a:stretch>
                  <a:fillRect l="-1637" t="-4167"/>
                </a:stretch>
              </a:blipFill>
              <a:ln w="57150" cmpd="dbl">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E9BD003D-2BE1-4D8D-BD11-26CD79841E3F}"/>
                  </a:ext>
                </a:extLst>
              </p:cNvPr>
              <p:cNvSpPr/>
              <p:nvPr/>
            </p:nvSpPr>
            <p:spPr>
              <a:xfrm>
                <a:off x="583021" y="8153329"/>
                <a:ext cx="20650200" cy="5751318"/>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sz="4400" dirty="0">
                    <a:latin typeface="Times New Roman" panose="02020603050405020304" pitchFamily="18" charset="0"/>
                    <a:cs typeface="Times New Roman" panose="02020603050405020304" pitchFamily="18" charset="0"/>
                  </a:rPr>
                  <a:t>Tiếp </a:t>
                </a:r>
                <a:r>
                  <a:rPr lang="en-US" sz="4400" dirty="0" err="1">
                    <a:latin typeface="Times New Roman" panose="02020603050405020304" pitchFamily="18" charset="0"/>
                    <a:cs typeface="Times New Roman" panose="02020603050405020304" pitchFamily="18" charset="0"/>
                  </a:rPr>
                  <a:t>tục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(3) ta </a:t>
                </a:r>
                <a:r>
                  <a:rPr lang="vi-VN" sz="4400" dirty="0">
                    <a:latin typeface="Times New Roman" panose="02020603050405020304" pitchFamily="18" charset="0"/>
                    <a:cs typeface="Times New Roman" panose="02020603050405020304" pitchFamily="18" charset="0"/>
                  </a:rPr>
                  <a:t>đư</a:t>
                </a:r>
                <a:r>
                  <a:rPr lang="en-US" sz="4400" dirty="0" err="1">
                    <a:latin typeface="Times New Roman" panose="02020603050405020304" pitchFamily="18" charset="0"/>
                    <a:cs typeface="Times New Roman" panose="02020603050405020304" pitchFamily="18" charset="0"/>
                  </a:rPr>
                  <a:t>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4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eqArrPr>
                          <m:e>
                            <m:r>
                              <a:rPr lang="en-US" sz="4400" i="1">
                                <a:latin typeface="Cambria Math" panose="02040503050406030204" pitchFamily="18" charset="0"/>
                                <a:ea typeface="Cambria Math" panose="02040503050406030204" pitchFamily="18" charset="0"/>
                                <a:cs typeface="Times New Roman" panose="02020603050405020304" pitchFamily="18" charset="0"/>
                              </a:rPr>
                              <m:t>𝑥</m:t>
                            </m:r>
                            <m:r>
                              <a:rPr lang="en-US" sz="4400" i="1">
                                <a:latin typeface="Cambria Math" panose="02040503050406030204" pitchFamily="18" charset="0"/>
                                <a:ea typeface="Cambria Math" panose="02040503050406030204" pitchFamily="18" charset="0"/>
                                <a:cs typeface="Times New Roman" panose="02020603050405020304" pitchFamily="18" charset="0"/>
                              </a:rPr>
                              <m:t>+</m:t>
                            </m:r>
                            <m:r>
                              <a:rPr lang="en-US" sz="4400" i="1">
                                <a:latin typeface="Cambria Math" panose="02040503050406030204" pitchFamily="18" charset="0"/>
                                <a:ea typeface="Cambria Math" panose="02040503050406030204" pitchFamily="18" charset="0"/>
                                <a:cs typeface="Times New Roman" panose="02020603050405020304" pitchFamily="18" charset="0"/>
                              </a:rPr>
                              <m:t>𝑦</m:t>
                            </m:r>
                            <m:r>
                              <a:rPr lang="en-US" sz="4400" i="1">
                                <a:latin typeface="Cambria Math" panose="02040503050406030204" pitchFamily="18" charset="0"/>
                                <a:ea typeface="Cambria Math" panose="02040503050406030204" pitchFamily="18" charset="0"/>
                                <a:cs typeface="Times New Roman" panose="02020603050405020304" pitchFamily="18" charset="0"/>
                              </a:rPr>
                              <m:t>−</m:t>
                            </m:r>
                            <m:r>
                              <a:rPr lang="en-US" sz="4400" i="1">
                                <a:latin typeface="Cambria Math" panose="02040503050406030204" pitchFamily="18" charset="0"/>
                                <a:ea typeface="Cambria Math" panose="02040503050406030204" pitchFamily="18" charset="0"/>
                                <a:cs typeface="Times New Roman" panose="02020603050405020304" pitchFamily="18" charset="0"/>
                              </a:rPr>
                              <m:t>𝑧</m:t>
                            </m:r>
                            <m:r>
                              <a:rPr lang="en-US" sz="4400" i="1">
                                <a:latin typeface="Cambria Math" panose="02040503050406030204" pitchFamily="18" charset="0"/>
                                <a:ea typeface="Cambria Math" panose="02040503050406030204" pitchFamily="18" charset="0"/>
                                <a:cs typeface="Times New Roman" panose="02020603050405020304" pitchFamily="18" charset="0"/>
                              </a:rPr>
                              <m:t>=1</m:t>
                            </m:r>
                          </m:e>
                          <m:e>
                            <m:r>
                              <a:rPr lang="en-US" sz="4400" i="1">
                                <a:latin typeface="Cambria Math" panose="02040503050406030204" pitchFamily="18" charset="0"/>
                                <a:ea typeface="Cambria Math" panose="02040503050406030204" pitchFamily="18" charset="0"/>
                                <a:cs typeface="Times New Roman" panose="02020603050405020304" pitchFamily="18" charset="0"/>
                              </a:rPr>
                              <m:t>2</m:t>
                            </m:r>
                            <m:r>
                              <a:rPr lang="en-US" sz="4400" i="1">
                                <a:latin typeface="Cambria Math" panose="02040503050406030204" pitchFamily="18" charset="0"/>
                                <a:ea typeface="Cambria Math" panose="02040503050406030204" pitchFamily="18" charset="0"/>
                                <a:cs typeface="Times New Roman" panose="02020603050405020304" pitchFamily="18" charset="0"/>
                              </a:rPr>
                              <m:t>𝑦</m:t>
                            </m:r>
                            <m:r>
                              <a:rPr lang="en-US" sz="4400" i="1">
                                <a:latin typeface="Cambria Math" panose="02040503050406030204" pitchFamily="18" charset="0"/>
                                <a:ea typeface="Cambria Math" panose="02040503050406030204" pitchFamily="18" charset="0"/>
                                <a:cs typeface="Times New Roman" panose="02020603050405020304" pitchFamily="18" charset="0"/>
                              </a:rPr>
                              <m:t>+</m:t>
                            </m:r>
                            <m:r>
                              <a:rPr lang="en-US" sz="4400" i="1">
                                <a:latin typeface="Cambria Math" panose="02040503050406030204" pitchFamily="18" charset="0"/>
                                <a:ea typeface="Cambria Math" panose="02040503050406030204" pitchFamily="18" charset="0"/>
                                <a:cs typeface="Times New Roman" panose="02020603050405020304" pitchFamily="18" charset="0"/>
                              </a:rPr>
                              <m:t>𝑧</m:t>
                            </m:r>
                            <m:r>
                              <a:rPr lang="en-US" sz="4400" i="1">
                                <a:latin typeface="Cambria Math" panose="02040503050406030204" pitchFamily="18" charset="0"/>
                                <a:ea typeface="Cambria Math" panose="02040503050406030204" pitchFamily="18" charset="0"/>
                                <a:cs typeface="Times New Roman" panose="02020603050405020304" pitchFamily="18" charset="0"/>
                              </a:rPr>
                              <m:t>=1</m:t>
                            </m:r>
                          </m:e>
                          <m:e>
                            <m:r>
                              <a:rPr lang="en-US" sz="4400" i="1">
                                <a:latin typeface="Cambria Math" panose="02040503050406030204" pitchFamily="18" charset="0"/>
                                <a:ea typeface="Cambria Math" panose="02040503050406030204" pitchFamily="18" charset="0"/>
                                <a:cs typeface="Times New Roman" panose="02020603050405020304" pitchFamily="18" charset="0"/>
                              </a:rPr>
                              <m:t>3</m:t>
                            </m:r>
                            <m:r>
                              <a:rPr lang="en-US" sz="4400" i="1">
                                <a:latin typeface="Cambria Math" panose="02040503050406030204" pitchFamily="18" charset="0"/>
                                <a:ea typeface="Cambria Math" panose="02040503050406030204" pitchFamily="18" charset="0"/>
                                <a:cs typeface="Times New Roman" panose="02020603050405020304" pitchFamily="18" charset="0"/>
                              </a:rPr>
                              <m:t>𝑧</m:t>
                            </m:r>
                            <m:r>
                              <a:rPr lang="en-US" sz="4400" i="1">
                                <a:latin typeface="Cambria Math" panose="02040503050406030204" pitchFamily="18" charset="0"/>
                                <a:ea typeface="Cambria Math" panose="02040503050406030204" pitchFamily="18" charset="0"/>
                                <a:cs typeface="Times New Roman" panose="02020603050405020304" pitchFamily="18" charset="0"/>
                              </a:rPr>
                              <m:t>=1</m:t>
                            </m:r>
                          </m:e>
                        </m:eqArr>
                      </m:e>
                    </m:d>
                  </m:oMath>
                </a14:m>
                <a:r>
                  <a:rPr lang="en-US" sz="4400" dirty="0">
                    <a:latin typeface="Times New Roman" panose="02020603050405020304" pitchFamily="18" charset="0"/>
                    <a:cs typeface="Times New Roman" panose="02020603050405020304" pitchFamily="18" charset="0"/>
                  </a:rPr>
                  <a:t> </a:t>
                </a:r>
                <a:endParaRPr lang="en-US" sz="4400" i="1" dirty="0">
                  <a:latin typeface="Cambria Math" panose="02040503050406030204" pitchFamily="18" charset="0"/>
                  <a:ea typeface="Cambria Math" panose="02040503050406030204" pitchFamily="18" charset="0"/>
                  <a:cs typeface="Times New Roman" panose="02020603050405020304" pitchFamily="18" charset="0"/>
                </a:endParaRPr>
              </a:p>
              <a:p>
                <a:pPr>
                  <a:spcBef>
                    <a:spcPct val="50000"/>
                  </a:spcBef>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4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eqArrPr>
                            <m:e>
                              <m:r>
                                <a:rPr lang="en-US" sz="4400" i="1">
                                  <a:latin typeface="Cambria Math" panose="02040503050406030204" pitchFamily="18" charset="0"/>
                                  <a:ea typeface="Cambria Math" panose="02040503050406030204" pitchFamily="18" charset="0"/>
                                  <a:cs typeface="Times New Roman" panose="02020603050405020304" pitchFamily="18" charset="0"/>
                                </a:rPr>
                                <m:t>𝑥</m:t>
                              </m:r>
                              <m:r>
                                <a:rPr lang="en-US" sz="4400" i="1">
                                  <a:latin typeface="Cambria Math" panose="02040503050406030204" pitchFamily="18" charset="0"/>
                                  <a:ea typeface="Cambria Math" panose="02040503050406030204" pitchFamily="18" charset="0"/>
                                  <a:cs typeface="Times New Roman" panose="02020603050405020304" pitchFamily="18" charset="0"/>
                                </a:rPr>
                                <m:t>+</m:t>
                              </m:r>
                              <m:r>
                                <a:rPr lang="en-US" sz="4400" i="1">
                                  <a:latin typeface="Cambria Math" panose="02040503050406030204" pitchFamily="18" charset="0"/>
                                  <a:ea typeface="Cambria Math" panose="02040503050406030204" pitchFamily="18" charset="0"/>
                                  <a:cs typeface="Times New Roman" panose="02020603050405020304" pitchFamily="18" charset="0"/>
                                </a:rPr>
                                <m:t>𝑦</m:t>
                              </m:r>
                              <m:r>
                                <a:rPr lang="en-US" sz="4400" i="1">
                                  <a:latin typeface="Cambria Math" panose="02040503050406030204" pitchFamily="18" charset="0"/>
                                  <a:ea typeface="Cambria Math" panose="02040503050406030204" pitchFamily="18" charset="0"/>
                                  <a:cs typeface="Times New Roman" panose="02020603050405020304" pitchFamily="18" charset="0"/>
                                </a:rPr>
                                <m:t>−</m:t>
                              </m:r>
                              <m:r>
                                <a:rPr lang="en-US" sz="4400" i="1">
                                  <a:latin typeface="Cambria Math" panose="02040503050406030204" pitchFamily="18" charset="0"/>
                                  <a:ea typeface="Cambria Math" panose="02040503050406030204" pitchFamily="18" charset="0"/>
                                  <a:cs typeface="Times New Roman" panose="02020603050405020304" pitchFamily="18" charset="0"/>
                                </a:rPr>
                                <m:t>𝑧</m:t>
                              </m:r>
                              <m:r>
                                <a:rPr lang="en-US" sz="4400" i="1">
                                  <a:latin typeface="Cambria Math" panose="02040503050406030204" pitchFamily="18" charset="0"/>
                                  <a:ea typeface="Cambria Math" panose="02040503050406030204" pitchFamily="18" charset="0"/>
                                  <a:cs typeface="Times New Roman" panose="02020603050405020304" pitchFamily="18" charset="0"/>
                                </a:rPr>
                                <m:t>=1</m:t>
                              </m:r>
                            </m:e>
                            <m:e>
                              <m:r>
                                <a:rPr lang="en-US" sz="4400" i="1">
                                  <a:latin typeface="Cambria Math" panose="02040503050406030204" pitchFamily="18" charset="0"/>
                                  <a:ea typeface="Cambria Math" panose="02040503050406030204" pitchFamily="18" charset="0"/>
                                  <a:cs typeface="Times New Roman" panose="02020603050405020304" pitchFamily="18" charset="0"/>
                                </a:rPr>
                                <m:t>2</m:t>
                              </m:r>
                              <m:r>
                                <a:rPr lang="en-US" sz="4400" i="1">
                                  <a:latin typeface="Cambria Math" panose="02040503050406030204" pitchFamily="18" charset="0"/>
                                  <a:ea typeface="Cambria Math" panose="02040503050406030204" pitchFamily="18" charset="0"/>
                                  <a:cs typeface="Times New Roman" panose="02020603050405020304" pitchFamily="18" charset="0"/>
                                </a:rPr>
                                <m:t>𝑦</m:t>
                              </m:r>
                              <m:r>
                                <a:rPr lang="en-US" sz="4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latin typeface="Cambria Math" panose="02040503050406030204" pitchFamily="18" charset="0"/>
                                      <a:ea typeface="Cambria Math" panose="02040503050406030204" pitchFamily="18" charset="0"/>
                                      <a:cs typeface="Times New Roman" panose="02020603050405020304" pitchFamily="18" charset="0"/>
                                    </a:rPr>
                                    <m:t>2</m:t>
                                  </m:r>
                                </m:num>
                                <m:den>
                                  <m:r>
                                    <a:rPr lang="en-US" sz="4400" i="1">
                                      <a:latin typeface="Cambria Math" panose="02040503050406030204" pitchFamily="18" charset="0"/>
                                      <a:ea typeface="Cambria Math" panose="02040503050406030204" pitchFamily="18" charset="0"/>
                                      <a:cs typeface="Times New Roman" panose="02020603050405020304" pitchFamily="18" charset="0"/>
                                    </a:rPr>
                                    <m:t>3</m:t>
                                  </m:r>
                                </m:den>
                              </m:f>
                            </m:e>
                            <m:e>
                              <m:r>
                                <a:rPr lang="en-US" sz="4400" i="1">
                                  <a:latin typeface="Cambria Math" panose="02040503050406030204" pitchFamily="18" charset="0"/>
                                  <a:ea typeface="Cambria Math" panose="02040503050406030204" pitchFamily="18" charset="0"/>
                                  <a:cs typeface="Times New Roman" panose="02020603050405020304" pitchFamily="18" charset="0"/>
                                </a:rPr>
                                <m:t>𝑧</m:t>
                              </m:r>
                              <m:r>
                                <a:rPr lang="en-US" sz="4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latin typeface="Cambria Math" panose="02040503050406030204" pitchFamily="18" charset="0"/>
                                      <a:ea typeface="Cambria Math" panose="02040503050406030204" pitchFamily="18" charset="0"/>
                                      <a:cs typeface="Times New Roman" panose="02020603050405020304" pitchFamily="18" charset="0"/>
                                    </a:rPr>
                                    <m:t>3</m:t>
                                  </m:r>
                                </m:den>
                              </m:f>
                            </m:e>
                          </m:eqArr>
                        </m:e>
                      </m:d>
                      <m:r>
                        <a:rPr lang="en-US" sz="44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4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eqArrPr>
                            <m:e>
                              <m:r>
                                <a:rPr lang="en-US" sz="4400" i="1">
                                  <a:latin typeface="Cambria Math" panose="02040503050406030204" pitchFamily="18" charset="0"/>
                                  <a:ea typeface="Cambria Math" panose="02040503050406030204" pitchFamily="18" charset="0"/>
                                  <a:cs typeface="Times New Roman" panose="02020603050405020304" pitchFamily="18" charset="0"/>
                                </a:rPr>
                                <m:t>𝑥</m:t>
                              </m:r>
                              <m:r>
                                <a:rPr lang="en-US" sz="4400" i="1">
                                  <a:latin typeface="Cambria Math" panose="02040503050406030204" pitchFamily="18" charset="0"/>
                                  <a:ea typeface="Cambria Math" panose="02040503050406030204" pitchFamily="18" charset="0"/>
                                  <a:cs typeface="Times New Roman" panose="02020603050405020304" pitchFamily="18" charset="0"/>
                                </a:rPr>
                                <m:t>=1</m:t>
                              </m:r>
                            </m:e>
                            <m:e>
                              <m:r>
                                <a:rPr lang="en-US" sz="4400" i="1">
                                  <a:latin typeface="Cambria Math" panose="02040503050406030204" pitchFamily="18" charset="0"/>
                                  <a:ea typeface="Cambria Math" panose="02040503050406030204" pitchFamily="18" charset="0"/>
                                  <a:cs typeface="Times New Roman" panose="02020603050405020304" pitchFamily="18" charset="0"/>
                                </a:rPr>
                                <m:t>𝑦</m:t>
                              </m:r>
                              <m:r>
                                <a:rPr lang="en-US" sz="4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latin typeface="Cambria Math" panose="02040503050406030204" pitchFamily="18" charset="0"/>
                                      <a:ea typeface="Cambria Math" panose="02040503050406030204" pitchFamily="18" charset="0"/>
                                      <a:cs typeface="Times New Roman" panose="02020603050405020304" pitchFamily="18" charset="0"/>
                                    </a:rPr>
                                    <m:t>3</m:t>
                                  </m:r>
                                </m:den>
                              </m:f>
                            </m:e>
                            <m:e>
                              <m:r>
                                <a:rPr lang="en-US" sz="4400" i="1">
                                  <a:latin typeface="Cambria Math" panose="02040503050406030204" pitchFamily="18" charset="0"/>
                                  <a:ea typeface="Cambria Math" panose="02040503050406030204" pitchFamily="18" charset="0"/>
                                  <a:cs typeface="Times New Roman" panose="02020603050405020304" pitchFamily="18" charset="0"/>
                                </a:rPr>
                                <m:t>𝑧</m:t>
                              </m:r>
                              <m:r>
                                <a:rPr lang="en-US" sz="4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latin typeface="Cambria Math" panose="02040503050406030204" pitchFamily="18" charset="0"/>
                                      <a:ea typeface="Cambria Math" panose="02040503050406030204" pitchFamily="18" charset="0"/>
                                      <a:cs typeface="Times New Roman" panose="02020603050405020304" pitchFamily="18" charset="0"/>
                                    </a:rPr>
                                    <m:t>3</m:t>
                                  </m:r>
                                </m:den>
                              </m:f>
                            </m:e>
                          </m:eqArr>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6" name="Rectangle 25">
                <a:extLst>
                  <a:ext uri="{FF2B5EF4-FFF2-40B4-BE49-F238E27FC236}">
                    <a16:creationId xmlns:a16="http://schemas.microsoft.com/office/drawing/2014/main" xmlns:a14="http://schemas.microsoft.com/office/drawing/2010/main" xmlns="" id="{E9BD003D-2BE1-4D8D-BD11-26CD79841E3F}"/>
                  </a:ext>
                </a:extLst>
              </p:cNvPr>
              <p:cNvSpPr>
                <a:spLocks noRot="1" noChangeAspect="1" noMove="1" noResize="1" noEditPoints="1" noAdjustHandles="1" noChangeArrowheads="1" noChangeShapeType="1" noTextEdit="1"/>
              </p:cNvSpPr>
              <p:nvPr/>
            </p:nvSpPr>
            <p:spPr>
              <a:xfrm>
                <a:off x="583021" y="8153329"/>
                <a:ext cx="20650200" cy="5751318"/>
              </a:xfrm>
              <a:prstGeom prst="rect">
                <a:avLst/>
              </a:prstGeom>
              <a:blipFill rotWithShape="0">
                <a:blip r:embed="rId6"/>
                <a:stretch>
                  <a:fillRect l="-1211"/>
                </a:stretch>
              </a:blipFill>
              <a:ln w="57150" cmpd="dbl">
                <a:noFill/>
              </a:ln>
            </p:spPr>
            <p:txBody>
              <a:bodyPr/>
              <a:lstStyle/>
              <a:p>
                <a:r>
                  <a:rPr lang="en-US">
                    <a:noFill/>
                  </a:rPr>
                  <a:t> </a:t>
                </a:r>
              </a:p>
            </p:txBody>
          </p:sp>
        </mc:Fallback>
      </mc:AlternateContent>
      <p:sp>
        <p:nvSpPr>
          <p:cNvPr id="14" name="Text Box 54"/>
          <p:cNvSpPr txBox="1">
            <a:spLocks noChangeArrowheads="1"/>
          </p:cNvSpPr>
          <p:nvPr/>
        </p:nvSpPr>
        <p:spPr bwMode="auto">
          <a:xfrm>
            <a:off x="16261907" y="2741177"/>
            <a:ext cx="6858000" cy="4832092"/>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4400" dirty="0">
                <a:solidFill>
                  <a:srgbClr val="0000FF"/>
                </a:solidFill>
                <a:latin typeface="Times New Roman" panose="02020603050405020304" pitchFamily="18" charset="0"/>
                <a:cs typeface="Times New Roman" panose="02020603050405020304" pitchFamily="18" charset="0"/>
              </a:rPr>
              <a:t>Ta </a:t>
            </a:r>
            <a:r>
              <a:rPr lang="en-US" sz="4400" dirty="0" err="1">
                <a:solidFill>
                  <a:srgbClr val="0000FF"/>
                </a:solidFill>
                <a:latin typeface="Times New Roman" panose="02020603050405020304" pitchFamily="18" charset="0"/>
                <a:cs typeface="Times New Roman" panose="02020603050405020304" pitchFamily="18" charset="0"/>
              </a:rPr>
              <a:t>có</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thể</a:t>
            </a:r>
            <a:r>
              <a:rPr lang="en-US" sz="4400" dirty="0">
                <a:solidFill>
                  <a:srgbClr val="0000FF"/>
                </a:solidFill>
                <a:latin typeface="Times New Roman" panose="02020603050405020304" pitchFamily="18" charset="0"/>
                <a:cs typeface="Times New Roman" panose="02020603050405020304" pitchFamily="18" charset="0"/>
              </a:rPr>
              <a:t> </a:t>
            </a:r>
            <a:r>
              <a:rPr lang="vi-VN" sz="4400" dirty="0">
                <a:solidFill>
                  <a:srgbClr val="0000FF"/>
                </a:solidFill>
                <a:latin typeface="Times New Roman" panose="02020603050405020304" pitchFamily="18" charset="0"/>
                <a:cs typeface="Times New Roman" panose="02020603050405020304" pitchFamily="18" charset="0"/>
              </a:rPr>
              <a:t>đư</a:t>
            </a:r>
            <a:r>
              <a:rPr lang="en-US" sz="4400" dirty="0">
                <a:solidFill>
                  <a:srgbClr val="0000FF"/>
                </a:solidFill>
                <a:latin typeface="Times New Roman" panose="02020603050405020304" pitchFamily="18" charset="0"/>
                <a:cs typeface="Times New Roman" panose="02020603050405020304" pitchFamily="18" charset="0"/>
              </a:rPr>
              <a:t>a HPT </a:t>
            </a:r>
            <a:r>
              <a:rPr lang="en-US" sz="4400" dirty="0" err="1">
                <a:solidFill>
                  <a:srgbClr val="0000FF"/>
                </a:solidFill>
                <a:latin typeface="Times New Roman" panose="02020603050405020304" pitchFamily="18" charset="0"/>
                <a:cs typeface="Times New Roman" panose="02020603050405020304" pitchFamily="18" charset="0"/>
              </a:rPr>
              <a:t>về</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tam </a:t>
            </a:r>
            <a:r>
              <a:rPr lang="en-US" sz="4400" dirty="0" err="1">
                <a:solidFill>
                  <a:srgbClr val="0000FF"/>
                </a:solidFill>
                <a:latin typeface="Times New Roman" panose="02020603050405020304" pitchFamily="18" charset="0"/>
                <a:cs typeface="Times New Roman" panose="02020603050405020304" pitchFamily="18" charset="0"/>
              </a:rPr>
              <a:t>giác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bằng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cách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khử</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dần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ẩn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r>
              <a:rPr lang="en-US" sz="4400" dirty="0">
                <a:solidFill>
                  <a:srgbClr val="0000FF"/>
                </a:solidFill>
                <a:latin typeface="Times New Roman" panose="02020603050405020304" pitchFamily="18" charset="0"/>
                <a:cs typeface="Times New Roman" panose="02020603050405020304" pitchFamily="18" charset="0"/>
              </a:rPr>
              <a:t> (</a:t>
            </a:r>
            <a:r>
              <a:rPr lang="en-US" sz="4400" i="1" dirty="0" err="1">
                <a:solidFill>
                  <a:srgbClr val="0000FF"/>
                </a:solidFill>
                <a:latin typeface="Times New Roman" panose="02020603050405020304" pitchFamily="18" charset="0"/>
                <a:cs typeface="Times New Roman" panose="02020603050405020304" pitchFamily="18" charset="0"/>
              </a:rPr>
              <a:t>khử</a:t>
            </a:r>
            <a:r>
              <a:rPr lang="en-US" sz="4400" i="1" dirty="0">
                <a:solidFill>
                  <a:srgbClr val="0000FF"/>
                </a:solidFill>
                <a:latin typeface="Times New Roman" panose="02020603050405020304" pitchFamily="18" charset="0"/>
                <a:cs typeface="Times New Roman" panose="02020603050405020304" pitchFamily="18" charset="0"/>
              </a:rPr>
              <a:t> </a:t>
            </a:r>
            <a:r>
              <a:rPr lang="en-US" sz="4400" i="1" dirty="0" err="1">
                <a:solidFill>
                  <a:srgbClr val="0000FF"/>
                </a:solidFill>
                <a:latin typeface="Times New Roman" panose="02020603050405020304" pitchFamily="18" charset="0"/>
                <a:cs typeface="Times New Roman" panose="02020603050405020304" pitchFamily="18" charset="0"/>
              </a:rPr>
              <a:t>ẩn</a:t>
            </a:r>
            <a:r>
              <a:rPr lang="en-US" sz="4400" i="1" dirty="0">
                <a:solidFill>
                  <a:srgbClr val="0000FF"/>
                </a:solidFill>
                <a:latin typeface="Times New Roman" panose="02020603050405020304" pitchFamily="18" charset="0"/>
                <a:cs typeface="Times New Roman" panose="02020603050405020304" pitchFamily="18" charset="0"/>
              </a:rPr>
              <a:t> x ở PT(2) </a:t>
            </a:r>
            <a:r>
              <a:rPr lang="en-US" sz="4400" i="1" dirty="0" err="1">
                <a:solidFill>
                  <a:srgbClr val="0000FF"/>
                </a:solidFill>
                <a:latin typeface="Times New Roman" panose="02020603050405020304" pitchFamily="18" charset="0"/>
                <a:cs typeface="Times New Roman" panose="02020603050405020304" pitchFamily="18" charset="0"/>
              </a:rPr>
              <a:t>rồi</a:t>
            </a:r>
            <a:r>
              <a:rPr lang="en-US" sz="4400" i="1" dirty="0">
                <a:solidFill>
                  <a:srgbClr val="0000FF"/>
                </a:solidFill>
                <a:latin typeface="Times New Roman" panose="02020603050405020304" pitchFamily="18" charset="0"/>
                <a:cs typeface="Times New Roman" panose="02020603050405020304" pitchFamily="18" charset="0"/>
              </a:rPr>
              <a:t> </a:t>
            </a:r>
            <a:r>
              <a:rPr lang="en-US" sz="4400" i="1" dirty="0" err="1">
                <a:solidFill>
                  <a:srgbClr val="0000FF"/>
                </a:solidFill>
                <a:latin typeface="Times New Roman" panose="02020603050405020304" pitchFamily="18" charset="0"/>
                <a:cs typeface="Times New Roman" panose="02020603050405020304" pitchFamily="18" charset="0"/>
              </a:rPr>
              <a:t>khử</a:t>
            </a:r>
            <a:r>
              <a:rPr lang="en-US" sz="4400" i="1" dirty="0">
                <a:solidFill>
                  <a:srgbClr val="0000FF"/>
                </a:solidFill>
                <a:latin typeface="Times New Roman" panose="02020603050405020304" pitchFamily="18" charset="0"/>
                <a:cs typeface="Times New Roman" panose="02020603050405020304" pitchFamily="18" charset="0"/>
              </a:rPr>
              <a:t> </a:t>
            </a:r>
            <a:r>
              <a:rPr lang="en-US" sz="4400" i="1" dirty="0" err="1">
                <a:solidFill>
                  <a:srgbClr val="0000FF"/>
                </a:solidFill>
                <a:latin typeface="Times New Roman" panose="02020603050405020304" pitchFamily="18" charset="0"/>
                <a:cs typeface="Times New Roman" panose="02020603050405020304" pitchFamily="18" charset="0"/>
              </a:rPr>
              <a:t>ẩn</a:t>
            </a:r>
            <a:r>
              <a:rPr lang="en-US" sz="4400" i="1" dirty="0">
                <a:solidFill>
                  <a:srgbClr val="0000FF"/>
                </a:solidFill>
                <a:latin typeface="Times New Roman" panose="02020603050405020304" pitchFamily="18" charset="0"/>
                <a:cs typeface="Times New Roman" panose="02020603050405020304" pitchFamily="18" charset="0"/>
              </a:rPr>
              <a:t> x </a:t>
            </a:r>
            <a:r>
              <a:rPr lang="en-US" sz="4400" i="1" dirty="0" err="1">
                <a:solidFill>
                  <a:srgbClr val="0000FF"/>
                </a:solidFill>
                <a:latin typeface="Times New Roman" panose="02020603050405020304" pitchFamily="18" charset="0"/>
                <a:cs typeface="Times New Roman" panose="02020603050405020304" pitchFamily="18" charset="0"/>
              </a:rPr>
              <a:t>và</a:t>
            </a:r>
            <a:r>
              <a:rPr lang="en-US" sz="4400" i="1" dirty="0">
                <a:solidFill>
                  <a:srgbClr val="0000FF"/>
                </a:solidFill>
                <a:latin typeface="Times New Roman" panose="02020603050405020304" pitchFamily="18" charset="0"/>
                <a:cs typeface="Times New Roman" panose="02020603050405020304" pitchFamily="18" charset="0"/>
              </a:rPr>
              <a:t> y ở PT(3),…)</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Dùng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ph</a:t>
            </a:r>
            <a:r>
              <a:rPr lang="vi-VN" sz="4400" dirty="0">
                <a:solidFill>
                  <a:srgbClr val="0000FF"/>
                </a:solidFill>
                <a:latin typeface="Times New Roman" panose="02020603050405020304" pitchFamily="18" charset="0"/>
                <a:cs typeface="Times New Roman" panose="02020603050405020304" pitchFamily="18" charset="0"/>
              </a:rPr>
              <a:t>ươ</a:t>
            </a:r>
            <a:r>
              <a:rPr lang="en-US" sz="4400" dirty="0" err="1">
                <a:solidFill>
                  <a:srgbClr val="0000FF"/>
                </a:solidFill>
                <a:latin typeface="Times New Roman" panose="02020603050405020304" pitchFamily="18" charset="0"/>
                <a:cs typeface="Times New Roman" panose="02020603050405020304" pitchFamily="18" charset="0"/>
              </a:rPr>
              <a:t>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pháp</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cộng</a:t>
            </a:r>
            <a:r>
              <a:rPr lang="en-US" sz="4400" dirty="0">
                <a:solidFill>
                  <a:srgbClr val="0000FF"/>
                </a:solidFill>
                <a:latin typeface="Times New Roman" panose="02020603050405020304" pitchFamily="18" charset="0"/>
                <a:cs typeface="Times New Roman" panose="02020603050405020304" pitchFamily="18" charset="0"/>
              </a:rPr>
              <a:t> </a:t>
            </a:r>
            <a:r>
              <a:rPr lang="vi-VN" sz="4400" dirty="0">
                <a:solidFill>
                  <a:srgbClr val="0000FF"/>
                </a:solidFill>
                <a:latin typeface="Times New Roman" panose="02020603050405020304" pitchFamily="18" charset="0"/>
                <a:cs typeface="Times New Roman" panose="02020603050405020304" pitchFamily="18" charset="0"/>
              </a:rPr>
              <a:t>đ</a:t>
            </a:r>
            <a:r>
              <a:rPr lang="en-US" sz="4400" dirty="0" err="1">
                <a:solidFill>
                  <a:srgbClr val="0000FF"/>
                </a:solidFill>
                <a:latin typeface="Times New Roman" panose="02020603050405020304" pitchFamily="18" charset="0"/>
                <a:cs typeface="Times New Roman" panose="02020603050405020304" pitchFamily="18" charset="0"/>
              </a:rPr>
              <a:t>ại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giống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nh</a:t>
            </a:r>
            <a:r>
              <a:rPr lang="vi-VN" sz="4400" dirty="0">
                <a:solidFill>
                  <a:srgbClr val="0000FF"/>
                </a:solidFill>
                <a:latin typeface="Times New Roman" panose="02020603050405020304" pitchFamily="18" charset="0"/>
                <a:cs typeface="Times New Roman" panose="02020603050405020304" pitchFamily="18" charset="0"/>
              </a:rPr>
              <a:t>ư</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hệ</a:t>
            </a:r>
            <a:r>
              <a:rPr lang="en-US" sz="4400" dirty="0">
                <a:solidFill>
                  <a:srgbClr val="0000FF"/>
                </a:solidFill>
                <a:latin typeface="Times New Roman" panose="02020603050405020304" pitchFamily="18" charset="0"/>
                <a:cs typeface="Times New Roman" panose="02020603050405020304" pitchFamily="18" charset="0"/>
              </a:rPr>
              <a:t> 2 PT </a:t>
            </a:r>
            <a:r>
              <a:rPr lang="en-US" sz="4400" dirty="0" err="1">
                <a:solidFill>
                  <a:srgbClr val="0000FF"/>
                </a:solidFill>
                <a:latin typeface="Times New Roman" panose="02020603050405020304" pitchFamily="18" charset="0"/>
                <a:cs typeface="Times New Roman" panose="02020603050405020304" pitchFamily="18" charset="0"/>
              </a:rPr>
              <a:t>bậc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nhất</a:t>
            </a:r>
            <a:r>
              <a:rPr lang="en-US" sz="4400" dirty="0">
                <a:solidFill>
                  <a:srgbClr val="0000FF"/>
                </a:solidFill>
                <a:latin typeface="Times New Roman" panose="02020603050405020304" pitchFamily="18" charset="0"/>
                <a:cs typeface="Times New Roman" panose="02020603050405020304" pitchFamily="18" charset="0"/>
              </a:rPr>
              <a:t> 2 </a:t>
            </a:r>
            <a:r>
              <a:rPr lang="en-US" sz="4400" dirty="0" err="1">
                <a:solidFill>
                  <a:srgbClr val="0000FF"/>
                </a:solidFill>
                <a:latin typeface="Times New Roman" panose="02020603050405020304" pitchFamily="18" charset="0"/>
                <a:cs typeface="Times New Roman" panose="02020603050405020304" pitchFamily="18" charset="0"/>
              </a:rPr>
              <a:t>ẩn</a:t>
            </a:r>
            <a:r>
              <a:rPr lang="en-US" sz="4400" dirty="0">
                <a:solidFill>
                  <a:srgbClr val="0000FF"/>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6" name="AutoShape 83"/>
              <p:cNvSpPr>
                <a:spLocks noChangeArrowheads="1"/>
              </p:cNvSpPr>
              <p:nvPr/>
            </p:nvSpPr>
            <p:spPr bwMode="auto">
              <a:xfrm>
                <a:off x="15652307" y="10727965"/>
                <a:ext cx="8731250" cy="3176588"/>
              </a:xfrm>
              <a:prstGeom prst="horizontalScroll">
                <a:avLst>
                  <a:gd name="adj" fmla="val 12500"/>
                </a:avLst>
              </a:prstGeom>
              <a:gradFill rotWithShape="1">
                <a:gsLst>
                  <a:gs pos="0">
                    <a:srgbClr val="DF0B0B"/>
                  </a:gs>
                  <a:gs pos="50000">
                    <a:srgbClr val="FFFF66"/>
                  </a:gs>
                  <a:gs pos="100000">
                    <a:srgbClr val="DF0B0B"/>
                  </a:gs>
                </a:gsLst>
                <a:lin ang="5400000" scaled="1"/>
              </a:gradFill>
              <a:ln w="9525">
                <a:solidFill>
                  <a:schemeClr val="tx1"/>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Vậy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pt</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a:t>
                </a:r>
                <a:r>
                  <a:rPr lang="en-US" sz="4400" dirty="0">
                    <a:latin typeface="Times New Roman" panose="02020603050405020304" pitchFamily="18" charset="0"/>
                    <a:cs typeface="Times New Roman" panose="02020603050405020304" pitchFamily="18" charset="0"/>
                  </a:rPr>
                  <a:t>ã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d>
                        <m:dPr>
                          <m:ctrlPr>
                            <a:rPr lang="en-US" sz="4400" b="0" i="1" smtClean="0">
                              <a:latin typeface="Cambria Math" panose="02040503050406030204" pitchFamily="18" charset="0"/>
                              <a:cs typeface="Times New Roman" panose="02020603050405020304" pitchFamily="18" charset="0"/>
                            </a:rPr>
                          </m:ctrlPr>
                        </m:dPr>
                        <m:e>
                          <m:r>
                            <a:rPr lang="en-US" sz="4400" b="0" i="1" smtClean="0">
                              <a:latin typeface="Cambria Math" panose="02040503050406030204" pitchFamily="18" charset="0"/>
                              <a:cs typeface="Times New Roman" panose="02020603050405020304" pitchFamily="18" charset="0"/>
                            </a:rPr>
                            <m:t>𝑥</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𝑦</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𝑧</m:t>
                          </m:r>
                        </m:e>
                      </m:d>
                      <m:r>
                        <a:rPr lang="en-US" sz="4400" b="0" i="1" smtClean="0">
                          <a:latin typeface="Cambria Math" panose="02040503050406030204" pitchFamily="18" charset="0"/>
                          <a:cs typeface="Times New Roman" panose="02020603050405020304" pitchFamily="18" charset="0"/>
                        </a:rPr>
                        <m:t>=(1;</m:t>
                      </m:r>
                      <m:f>
                        <m:fPr>
                          <m:ctrlPr>
                            <a:rPr lang="en-US" sz="4400" b="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1</m:t>
                          </m:r>
                        </m:num>
                        <m:den>
                          <m:r>
                            <a:rPr lang="en-US" sz="4400" b="0" i="1" smtClean="0">
                              <a:latin typeface="Cambria Math" panose="02040503050406030204" pitchFamily="18" charset="0"/>
                              <a:cs typeface="Times New Roman" panose="02020603050405020304" pitchFamily="18" charset="0"/>
                            </a:rPr>
                            <m:t>3</m:t>
                          </m:r>
                        </m:den>
                      </m:f>
                      <m:r>
                        <a:rPr lang="en-US" sz="4400" b="0" i="1" smtClean="0">
                          <a:latin typeface="Cambria Math" panose="02040503050406030204" pitchFamily="18" charset="0"/>
                          <a:cs typeface="Times New Roman" panose="02020603050405020304" pitchFamily="18" charset="0"/>
                        </a:rPr>
                        <m:t>;</m:t>
                      </m:r>
                      <m:f>
                        <m:fPr>
                          <m:ctrlPr>
                            <a:rPr lang="en-US" sz="4400" b="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1</m:t>
                          </m:r>
                        </m:num>
                        <m:den>
                          <m:r>
                            <a:rPr lang="en-US" sz="4400" b="0" i="1" smtClean="0">
                              <a:latin typeface="Cambria Math" panose="02040503050406030204" pitchFamily="18" charset="0"/>
                              <a:cs typeface="Times New Roman" panose="02020603050405020304" pitchFamily="18" charset="0"/>
                            </a:rPr>
                            <m:t>3</m:t>
                          </m:r>
                        </m:den>
                      </m:f>
                      <m:r>
                        <a:rPr lang="en-US" sz="4400" b="0" i="1" smtClean="0">
                          <a:latin typeface="Cambria Math" panose="02040503050406030204" pitchFamily="18" charset="0"/>
                          <a:cs typeface="Times New Roman" panose="02020603050405020304" pitchFamily="18" charset="0"/>
                        </a:rPr>
                        <m:t>)</m:t>
                      </m:r>
                    </m:oMath>
                  </m:oMathPara>
                </a14:m>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mc:Choice>
        <mc:Fallback xmlns="">
          <p:sp>
            <p:nvSpPr>
              <p:cNvPr id="16" name="AutoShape 83"/>
              <p:cNvSpPr>
                <a:spLocks noRot="1" noChangeAspect="1" noMove="1" noResize="1" noEditPoints="1" noAdjustHandles="1" noChangeArrowheads="1" noChangeShapeType="1" noTextEdit="1"/>
              </p:cNvSpPr>
              <p:nvPr/>
            </p:nvSpPr>
            <p:spPr bwMode="auto">
              <a:xfrm>
                <a:off x="15652307" y="10727965"/>
                <a:ext cx="8731250" cy="3176588"/>
              </a:xfrm>
              <a:prstGeom prst="horizontalScroll">
                <a:avLst>
                  <a:gd name="adj" fmla="val 12500"/>
                </a:avLst>
              </a:prstGeom>
              <a:blipFill rotWithShape="0">
                <a:blip r:embed="rId7"/>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2345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10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fade">
                                      <p:cBhvr>
                                        <p:cTn id="25" dur="500"/>
                                        <p:tgtEl>
                                          <p:spTgt spid="19">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fade">
                                      <p:cBhvr>
                                        <p:cTn id="28" dur="500"/>
                                        <p:tgtEl>
                                          <p:spTgt spid="1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fade">
                                      <p:cBhvr>
                                        <p:cTn id="33" dur="500"/>
                                        <p:tgtEl>
                                          <p:spTgt spid="26">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xEl>
                                              <p:pRg st="1" end="1"/>
                                            </p:txEl>
                                          </p:spTgt>
                                        </p:tgtEl>
                                        <p:attrNameLst>
                                          <p:attrName>style.visibility</p:attrName>
                                        </p:attrNameLst>
                                      </p:cBhvr>
                                      <p:to>
                                        <p:strVal val="visible"/>
                                      </p:to>
                                    </p:set>
                                    <p:animEffect transition="in" filter="fade">
                                      <p:cBhvr>
                                        <p:cTn id="36" dur="500"/>
                                        <p:tgtEl>
                                          <p:spTgt spid="2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447800"/>
            <a:ext cx="16305292" cy="907192"/>
            <a:chOff x="7459670" y="7543799"/>
            <a:chExt cx="26934318" cy="907311"/>
          </a:xfrm>
        </p:grpSpPr>
        <p:sp>
          <p:nvSpPr>
            <p:cNvPr id="44" name="TextBox 43"/>
            <p:cNvSpPr txBox="1"/>
            <p:nvPr/>
          </p:nvSpPr>
          <p:spPr>
            <a:xfrm>
              <a:off x="8993186" y="7620004"/>
              <a:ext cx="25400802" cy="831106"/>
            </a:xfrm>
            <a:prstGeom prst="rect">
              <a:avLst/>
            </a:prstGeom>
            <a:noFill/>
          </p:spPr>
          <p:txBody>
            <a:bodyPr wrap="square" rtlCol="0">
              <a:spAutoFit/>
            </a:bodyPr>
            <a:lstStyle/>
            <a:p>
              <a:r>
                <a:rPr lang="vi-VN" sz="4800" b="1" dirty="0">
                  <a:solidFill>
                    <a:srgbClr val="135F82"/>
                  </a:solidFill>
                  <a:latin typeface="Tahoma" pitchFamily="34" charset="0"/>
                  <a:ea typeface="Tahoma" pitchFamily="34" charset="0"/>
                  <a:cs typeface="Tahoma" pitchFamily="34" charset="0"/>
                </a:rPr>
                <a:t>HỆ BA PHƯƠNG TRÌNH BẬC NHẤT BA ẨN</a:t>
              </a:r>
              <a:endParaRPr lang="en-US" sz="4800" b="1" dirty="0">
                <a:solidFill>
                  <a:srgbClr val="135F82"/>
                </a:solidFill>
                <a:latin typeface="Tahoma" pitchFamily="34" charset="0"/>
                <a:ea typeface="Tahoma" pitchFamily="34" charset="0"/>
                <a:cs typeface="Tahoma"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71128" y="7640053"/>
                  <a:ext cx="1184168"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grpSp>
      </p:grpSp>
      <p:sp>
        <p:nvSpPr>
          <p:cNvPr id="37" name="Rectangle 36">
            <a:extLst>
              <a:ext uri="{FF2B5EF4-FFF2-40B4-BE49-F238E27FC236}">
                <a16:creationId xmlns:a16="http://schemas.microsoft.com/office/drawing/2014/main" id="{F5045A8E-456E-4038-BA86-BCE4BFFD9B7D}"/>
              </a:ext>
            </a:extLst>
          </p:cNvPr>
          <p:cNvSpPr/>
          <p:nvPr/>
        </p:nvSpPr>
        <p:spPr>
          <a:xfrm>
            <a:off x="2057400" y="3135183"/>
            <a:ext cx="8839200" cy="1538883"/>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5000" b="1" dirty="0" err="1">
                <a:solidFill>
                  <a:srgbClr val="FF0000"/>
                </a:solidFill>
                <a:sym typeface="Wingdings 2" panose="05020102010507070707" pitchFamily="18" charset="2"/>
              </a:rPr>
              <a:t>Hoạt</a:t>
            </a:r>
            <a:r>
              <a:rPr lang="en-US" sz="5000" b="1" dirty="0">
                <a:solidFill>
                  <a:srgbClr val="FF0000"/>
                </a:solidFill>
                <a:sym typeface="Wingdings 2" panose="05020102010507070707" pitchFamily="18" charset="2"/>
              </a:rPr>
              <a:t> </a:t>
            </a:r>
            <a:r>
              <a:rPr lang="en-US" sz="5000" b="1" dirty="0" err="1">
                <a:solidFill>
                  <a:srgbClr val="FF0000"/>
                </a:solidFill>
                <a:sym typeface="Wingdings 2" panose="05020102010507070707" pitchFamily="18" charset="2"/>
              </a:rPr>
              <a:t>động</a:t>
            </a:r>
            <a:r>
              <a:rPr lang="en-US" sz="5000" b="1" dirty="0">
                <a:solidFill>
                  <a:srgbClr val="FF0000"/>
                </a:solidFill>
                <a:sym typeface="Wingdings 2" panose="05020102010507070707" pitchFamily="18" charset="2"/>
              </a:rPr>
              <a:t> </a:t>
            </a:r>
            <a:r>
              <a:rPr lang="en-US" sz="5000" b="1" dirty="0" err="1">
                <a:solidFill>
                  <a:srgbClr val="FF0000"/>
                </a:solidFill>
                <a:sym typeface="Wingdings 2" panose="05020102010507070707" pitchFamily="18" charset="2"/>
              </a:rPr>
              <a:t>theo</a:t>
            </a:r>
            <a:r>
              <a:rPr lang="en-US" sz="5000" b="1" dirty="0">
                <a:solidFill>
                  <a:srgbClr val="FF0000"/>
                </a:solidFill>
                <a:sym typeface="Wingdings 2" panose="05020102010507070707" pitchFamily="18" charset="2"/>
              </a:rPr>
              <a:t> </a:t>
            </a:r>
            <a:r>
              <a:rPr lang="en-US" sz="5000" b="1" dirty="0" err="1">
                <a:solidFill>
                  <a:srgbClr val="FF0000"/>
                </a:solidFill>
                <a:sym typeface="Wingdings 2" panose="05020102010507070707" pitchFamily="18" charset="2"/>
              </a:rPr>
              <a:t>nhóm</a:t>
            </a:r>
            <a:endParaRPr lang="en-US" sz="5000" b="1" dirty="0">
              <a:solidFill>
                <a:srgbClr val="FF0000"/>
              </a:solidFill>
              <a:sym typeface="Wingdings 2" panose="05020102010507070707" pitchFamily="18" charset="2"/>
            </a:endParaRPr>
          </a:p>
          <a:p>
            <a:endParaRPr lang="vi-VN" sz="4400" dirty="0">
              <a:solidFill>
                <a:schemeClr val="tx1"/>
              </a:solidFill>
            </a:endParaRPr>
          </a:p>
        </p:txBody>
      </p:sp>
      <p:sp>
        <p:nvSpPr>
          <p:cNvPr id="18" name="Text Box 6"/>
          <p:cNvSpPr txBox="1">
            <a:spLocks noChangeArrowheads="1"/>
          </p:cNvSpPr>
          <p:nvPr/>
        </p:nvSpPr>
        <p:spPr bwMode="auto">
          <a:xfrm>
            <a:off x="0" y="4592483"/>
            <a:ext cx="99583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dirty="0" err="1">
                <a:solidFill>
                  <a:schemeClr val="tx2"/>
                </a:solidFill>
                <a:latin typeface="Times New Roman" panose="02020603050405020304" pitchFamily="18" charset="0"/>
                <a:cs typeface="Times New Roman" panose="02020603050405020304" pitchFamily="18" charset="0"/>
              </a:rPr>
              <a:t>Giải</a:t>
            </a:r>
            <a:r>
              <a:rPr lang="en-US" sz="4400" b="1" dirty="0">
                <a:solidFill>
                  <a:schemeClr val="tx2"/>
                </a:solidFill>
                <a:latin typeface="Times New Roman" panose="02020603050405020304" pitchFamily="18" charset="0"/>
                <a:cs typeface="Times New Roman" panose="02020603050405020304" pitchFamily="18" charset="0"/>
              </a:rPr>
              <a:t> </a:t>
            </a:r>
            <a:r>
              <a:rPr lang="en-US" sz="4400" b="1" dirty="0" err="1">
                <a:solidFill>
                  <a:schemeClr val="tx2"/>
                </a:solidFill>
                <a:latin typeface="Times New Roman" panose="02020603050405020304" pitchFamily="18" charset="0"/>
                <a:cs typeface="Times New Roman" panose="02020603050405020304" pitchFamily="18" charset="0"/>
              </a:rPr>
              <a:t>hệ</a:t>
            </a:r>
            <a:r>
              <a:rPr lang="en-US" sz="4400" b="1" dirty="0">
                <a:solidFill>
                  <a:schemeClr val="tx2"/>
                </a:solidFill>
                <a:latin typeface="Times New Roman" panose="02020603050405020304" pitchFamily="18" charset="0"/>
                <a:cs typeface="Times New Roman" panose="02020603050405020304" pitchFamily="18" charset="0"/>
              </a:rPr>
              <a:t> </a:t>
            </a:r>
            <a:r>
              <a:rPr lang="en-US" sz="4400" b="1" dirty="0" err="1">
                <a:solidFill>
                  <a:schemeClr val="tx2"/>
                </a:solidFill>
                <a:latin typeface="Times New Roman" panose="02020603050405020304" pitchFamily="18" charset="0"/>
                <a:cs typeface="Times New Roman" panose="02020603050405020304" pitchFamily="18" charset="0"/>
              </a:rPr>
              <a:t>ph</a:t>
            </a:r>
            <a:r>
              <a:rPr lang="vi-VN" sz="4400" b="1" dirty="0">
                <a:solidFill>
                  <a:schemeClr val="tx2"/>
                </a:solidFill>
                <a:latin typeface="Times New Roman" panose="02020603050405020304" pitchFamily="18" charset="0"/>
                <a:cs typeface="Times New Roman" panose="02020603050405020304" pitchFamily="18" charset="0"/>
              </a:rPr>
              <a:t>ươ</a:t>
            </a:r>
            <a:r>
              <a:rPr lang="en-US" sz="4400" b="1" dirty="0" err="1">
                <a:solidFill>
                  <a:schemeClr val="tx2"/>
                </a:solidFill>
                <a:latin typeface="Times New Roman" panose="02020603050405020304" pitchFamily="18" charset="0"/>
                <a:cs typeface="Times New Roman" panose="02020603050405020304" pitchFamily="18" charset="0"/>
              </a:rPr>
              <a:t>ng</a:t>
            </a:r>
            <a:r>
              <a:rPr lang="en-US" sz="4400" b="1" dirty="0">
                <a:solidFill>
                  <a:schemeClr val="tx2"/>
                </a:solidFill>
                <a:latin typeface="Times New Roman" panose="02020603050405020304" pitchFamily="18" charset="0"/>
                <a:cs typeface="Times New Roman" panose="02020603050405020304" pitchFamily="18" charset="0"/>
              </a:rPr>
              <a:t> </a:t>
            </a:r>
            <a:r>
              <a:rPr lang="en-US" sz="4400" b="1" dirty="0" err="1">
                <a:solidFill>
                  <a:schemeClr val="tx2"/>
                </a:solidFill>
                <a:latin typeface="Times New Roman" panose="02020603050405020304" pitchFamily="18" charset="0"/>
                <a:cs typeface="Times New Roman" panose="02020603050405020304" pitchFamily="18" charset="0"/>
              </a:rPr>
              <a:t>trình</a:t>
            </a:r>
            <a:r>
              <a:rPr lang="en-US" sz="4400" b="1" dirty="0">
                <a:solidFill>
                  <a:schemeClr val="tx2"/>
                </a:solidFill>
                <a:latin typeface="Times New Roman" panose="02020603050405020304" pitchFamily="18" charset="0"/>
                <a:cs typeface="Times New Roman" panose="02020603050405020304" pitchFamily="18" charset="0"/>
              </a:rPr>
              <a:t> </a:t>
            </a:r>
            <a:r>
              <a:rPr lang="en-US" sz="4400" b="1" dirty="0" err="1">
                <a:solidFill>
                  <a:schemeClr val="tx2"/>
                </a:solidFill>
                <a:latin typeface="Times New Roman" panose="02020603050405020304" pitchFamily="18" charset="0"/>
                <a:cs typeface="Times New Roman" panose="02020603050405020304" pitchFamily="18" charset="0"/>
              </a:rPr>
              <a:t>sau</a:t>
            </a:r>
            <a:r>
              <a:rPr lang="en-US" sz="4400" b="1" dirty="0">
                <a:solidFill>
                  <a:schemeClr val="tx2"/>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9" name="Text Box 7"/>
              <p:cNvSpPr txBox="1">
                <a:spLocks noChangeArrowheads="1"/>
              </p:cNvSpPr>
              <p:nvPr/>
            </p:nvSpPr>
            <p:spPr bwMode="auto">
              <a:xfrm>
                <a:off x="2035628" y="6243464"/>
                <a:ext cx="10537371" cy="22048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400" b="1" u="sng" dirty="0" err="1">
                    <a:solidFill>
                      <a:srgbClr val="C00000"/>
                    </a:solidFill>
                    <a:latin typeface="Times New Roman" panose="02020603050405020304" pitchFamily="18" charset="0"/>
                    <a:cs typeface="Times New Roman" panose="02020603050405020304" pitchFamily="18" charset="0"/>
                  </a:rPr>
                  <a:t>Nhóm</a:t>
                </a:r>
                <a:r>
                  <a:rPr lang="en-US" sz="4400" b="1" u="sng" dirty="0">
                    <a:solidFill>
                      <a:srgbClr val="C00000"/>
                    </a:solidFill>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smtClean="0">
                            <a:latin typeface="Cambria Math" panose="02040503050406030204" pitchFamily="18" charset="0"/>
                            <a:cs typeface="Times New Roman" panose="02020603050405020304" pitchFamily="18" charset="0"/>
                          </a:rPr>
                        </m:ctrlPr>
                      </m:dPr>
                      <m:e>
                        <m:eqArr>
                          <m:eqArrPr>
                            <m:ctrlPr>
                              <a:rPr lang="en-US" i="1" smtClean="0">
                                <a:latin typeface="Cambria Math" panose="02040503050406030204" pitchFamily="18" charset="0"/>
                                <a:cs typeface="Times New Roman" panose="02020603050405020304" pitchFamily="18" charset="0"/>
                              </a:rPr>
                            </m:ctrlPr>
                          </m:eqArrPr>
                          <m:e>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+3</m:t>
                            </m:r>
                            <m:r>
                              <a:rPr lang="en-US" b="0" i="1" smtClean="0">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𝑧</m:t>
                            </m:r>
                            <m:r>
                              <a:rPr lang="en-US" b="0" i="1" smtClean="0">
                                <a:latin typeface="Cambria Math" panose="02040503050406030204" pitchFamily="18" charset="0"/>
                                <a:cs typeface="Times New Roman" panose="02020603050405020304" pitchFamily="18" charset="0"/>
                              </a:rPr>
                              <m:t>=8</m:t>
                            </m:r>
                          </m:e>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=6</m:t>
                            </m:r>
                          </m:e>
                          <m:e>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=6</m:t>
                            </m:r>
                          </m:e>
                        </m:eqArr>
                      </m:e>
                    </m:d>
                  </m:oMath>
                </a14:m>
                <a:r>
                  <a:rPr lang="en-US" sz="3200" dirty="0">
                    <a:latin typeface="Times New Roman" panose="02020603050405020304" pitchFamily="18" charset="0"/>
                    <a:cs typeface="Times New Roman" panose="02020603050405020304" pitchFamily="18" charset="0"/>
                  </a:rPr>
                  <a:t> </a:t>
                </a:r>
              </a:p>
            </p:txBody>
          </p:sp>
        </mc:Choice>
        <mc:Fallback xmlns="">
          <p:sp>
            <p:nvSpPr>
              <p:cNvPr id="19" name="Text Box 7"/>
              <p:cNvSpPr txBox="1">
                <a:spLocks noRot="1" noChangeAspect="1" noMove="1" noResize="1" noEditPoints="1" noAdjustHandles="1" noChangeArrowheads="1" noChangeShapeType="1" noTextEdit="1"/>
              </p:cNvSpPr>
              <p:nvPr/>
            </p:nvSpPr>
            <p:spPr bwMode="auto">
              <a:xfrm>
                <a:off x="2035628" y="6243464"/>
                <a:ext cx="10537371" cy="2204899"/>
              </a:xfrm>
              <a:prstGeom prst="rect">
                <a:avLst/>
              </a:prstGeom>
              <a:blipFill rotWithShape="0">
                <a:blip r:embed="rId3"/>
                <a:stretch>
                  <a:fillRect l="-23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 Box 7"/>
              <p:cNvSpPr txBox="1">
                <a:spLocks noChangeArrowheads="1"/>
              </p:cNvSpPr>
              <p:nvPr/>
            </p:nvSpPr>
            <p:spPr bwMode="auto">
              <a:xfrm>
                <a:off x="11633858" y="6576472"/>
                <a:ext cx="10537371" cy="7694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400" dirty="0">
                    <a:latin typeface="Times New Roman" panose="02020603050405020304" pitchFamily="18" charset="0"/>
                    <a:cs typeface="Times New Roman" panose="02020603050405020304" pitchFamily="18" charset="0"/>
                  </a:rPr>
                  <a:t>ĐS: </a:t>
                </a:r>
                <a14:m>
                  <m:oMath xmlns:m="http://schemas.openxmlformats.org/officeDocument/2006/math">
                    <m:d>
                      <m:dPr>
                        <m:ctrlPr>
                          <a:rPr lang="en-US" sz="4400" b="0" i="1" smtClean="0">
                            <a:latin typeface="Cambria Math" panose="02040503050406030204" pitchFamily="18" charset="0"/>
                            <a:cs typeface="Times New Roman" panose="02020603050405020304" pitchFamily="18" charset="0"/>
                          </a:rPr>
                        </m:ctrlPr>
                      </m:dPr>
                      <m:e>
                        <m:r>
                          <a:rPr lang="en-US" sz="4400" b="0" i="1" smtClean="0">
                            <a:latin typeface="Cambria Math" panose="02040503050406030204" pitchFamily="18" charset="0"/>
                            <a:cs typeface="Times New Roman" panose="02020603050405020304" pitchFamily="18" charset="0"/>
                          </a:rPr>
                          <m:t>𝑥</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𝑦</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𝑧</m:t>
                        </m:r>
                      </m:e>
                    </m:d>
                    <m:r>
                      <a:rPr lang="en-US" sz="4400" b="0" i="1" smtClean="0">
                        <a:latin typeface="Cambria Math" panose="02040503050406030204" pitchFamily="18" charset="0"/>
                        <a:cs typeface="Times New Roman" panose="02020603050405020304" pitchFamily="18" charset="0"/>
                      </a:rPr>
                      <m:t>=(1;1;2)</m:t>
                    </m:r>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8" name="Text Box 7"/>
              <p:cNvSpPr txBox="1">
                <a:spLocks noRot="1" noChangeAspect="1" noMove="1" noResize="1" noEditPoints="1" noAdjustHandles="1" noChangeArrowheads="1" noChangeShapeType="1" noTextEdit="1"/>
              </p:cNvSpPr>
              <p:nvPr/>
            </p:nvSpPr>
            <p:spPr bwMode="auto">
              <a:xfrm>
                <a:off x="11633858" y="6576472"/>
                <a:ext cx="10537371" cy="769441"/>
              </a:xfrm>
              <a:prstGeom prst="rect">
                <a:avLst/>
              </a:prstGeom>
              <a:blipFill rotWithShape="0">
                <a:blip r:embed="rId4"/>
                <a:stretch>
                  <a:fillRect l="-2313" t="-15873" b="-380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Box 7"/>
              <p:cNvSpPr txBox="1">
                <a:spLocks noChangeArrowheads="1"/>
              </p:cNvSpPr>
              <p:nvPr/>
            </p:nvSpPr>
            <p:spPr bwMode="auto">
              <a:xfrm>
                <a:off x="2057400" y="9439807"/>
                <a:ext cx="10537371" cy="22048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400" b="1" u="sng" dirty="0">
                    <a:solidFill>
                      <a:srgbClr val="C00000"/>
                    </a:solidFill>
                    <a:latin typeface="Times New Roman" panose="02020603050405020304" pitchFamily="18" charset="0"/>
                    <a:cs typeface="Times New Roman" panose="02020603050405020304" pitchFamily="18" charset="0"/>
                  </a:rPr>
                  <a:t>Nhóm 2</a:t>
                </a:r>
                <a:r>
                  <a:rPr lang="en-US" sz="4400" b="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r>
                      <a:rPr lang="en-US" b="1" i="0" smtClean="0">
                        <a:solidFill>
                          <a:srgbClr val="C00000"/>
                        </a:solidFill>
                        <a:latin typeface="Cambria Math" panose="02040503050406030204" pitchFamily="18" charset="0"/>
                        <a:cs typeface="Times New Roman" panose="02020603050405020304" pitchFamily="18" charset="0"/>
                      </a:rPr>
                      <m:t> </m:t>
                    </m:r>
                    <m:d>
                      <m:dPr>
                        <m:begChr m:val="{"/>
                        <m:endChr m:val=""/>
                        <m:ctrlPr>
                          <a:rPr lang="en-US" i="1" smtClean="0">
                            <a:latin typeface="Cambria Math" panose="02040503050406030204" pitchFamily="18" charset="0"/>
                            <a:cs typeface="Times New Roman" panose="02020603050405020304" pitchFamily="18" charset="0"/>
                          </a:rPr>
                        </m:ctrlPr>
                      </m:dPr>
                      <m:e>
                        <m:eqArr>
                          <m:eqArrPr>
                            <m:ctrlPr>
                              <a:rPr lang="en-US" i="1" smtClean="0">
                                <a:latin typeface="Cambria Math" panose="02040503050406030204" pitchFamily="18" charset="0"/>
                                <a:cs typeface="Times New Roman" panose="02020603050405020304" pitchFamily="18" charset="0"/>
                              </a:rPr>
                            </m:ctrlPr>
                          </m:eqArrPr>
                          <m:e>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−3</m:t>
                            </m:r>
                            <m:r>
                              <a:rPr lang="en-US" b="0" i="1" smtClean="0">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𝑧</m:t>
                            </m:r>
                            <m:r>
                              <a:rPr lang="en-US" b="0" i="1" smtClean="0">
                                <a:latin typeface="Cambria Math" panose="02040503050406030204" pitchFamily="18" charset="0"/>
                                <a:cs typeface="Times New Roman" panose="02020603050405020304" pitchFamily="18" charset="0"/>
                              </a:rPr>
                              <m:t>=−7</m:t>
                            </m:r>
                          </m:e>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+4</m:t>
                            </m:r>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𝑧</m:t>
                            </m:r>
                            <m:r>
                              <a:rPr lang="en-US" b="0" i="1" smtClean="0">
                                <a:latin typeface="Cambria Math" panose="02040503050406030204" pitchFamily="18" charset="0"/>
                              </a:rPr>
                              <m:t>=8</m:t>
                            </m:r>
                          </m:e>
                          <m:e>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=5</m:t>
                            </m:r>
                          </m:e>
                        </m:eqArr>
                      </m:e>
                    </m:d>
                  </m:oMath>
                </a14:m>
                <a:r>
                  <a:rPr lang="en-US" sz="3200" dirty="0">
                    <a:latin typeface="Times New Roman" panose="02020603050405020304" pitchFamily="18" charset="0"/>
                    <a:cs typeface="Times New Roman" panose="02020603050405020304" pitchFamily="18" charset="0"/>
                  </a:rPr>
                  <a:t> </a:t>
                </a:r>
              </a:p>
            </p:txBody>
          </p:sp>
        </mc:Choice>
        <mc:Fallback xmlns="">
          <p:sp>
            <p:nvSpPr>
              <p:cNvPr id="29" name="Text Box 7"/>
              <p:cNvSpPr txBox="1">
                <a:spLocks noRot="1" noChangeAspect="1" noMove="1" noResize="1" noEditPoints="1" noAdjustHandles="1" noChangeArrowheads="1" noChangeShapeType="1" noTextEdit="1"/>
              </p:cNvSpPr>
              <p:nvPr/>
            </p:nvSpPr>
            <p:spPr bwMode="auto">
              <a:xfrm>
                <a:off x="2057400" y="9439807"/>
                <a:ext cx="10537371" cy="2204899"/>
              </a:xfrm>
              <a:prstGeom prst="rect">
                <a:avLst/>
              </a:prstGeom>
              <a:blipFill rotWithShape="0">
                <a:blip r:embed="rId5"/>
                <a:stretch>
                  <a:fillRect l="-23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Box 7"/>
              <p:cNvSpPr txBox="1">
                <a:spLocks noChangeArrowheads="1"/>
              </p:cNvSpPr>
              <p:nvPr/>
            </p:nvSpPr>
            <p:spPr bwMode="auto">
              <a:xfrm>
                <a:off x="11633859" y="10012497"/>
                <a:ext cx="10537371" cy="10595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400" dirty="0">
                    <a:latin typeface="Times New Roman" panose="02020603050405020304" pitchFamily="18" charset="0"/>
                    <a:cs typeface="Times New Roman" panose="02020603050405020304" pitchFamily="18" charset="0"/>
                  </a:rPr>
                  <a:t>ĐS: </a:t>
                </a:r>
                <a14:m>
                  <m:oMath xmlns:m="http://schemas.openxmlformats.org/officeDocument/2006/math">
                    <m:d>
                      <m:dPr>
                        <m:ctrlPr>
                          <a:rPr lang="en-US" sz="4400" b="0" i="1" smtClean="0">
                            <a:latin typeface="Cambria Math" panose="02040503050406030204" pitchFamily="18" charset="0"/>
                            <a:cs typeface="Times New Roman" panose="02020603050405020304" pitchFamily="18" charset="0"/>
                          </a:rPr>
                        </m:ctrlPr>
                      </m:dPr>
                      <m:e>
                        <m:r>
                          <a:rPr lang="en-US" sz="4400" b="0" i="1" smtClean="0">
                            <a:latin typeface="Cambria Math" panose="02040503050406030204" pitchFamily="18" charset="0"/>
                            <a:cs typeface="Times New Roman" panose="02020603050405020304" pitchFamily="18" charset="0"/>
                          </a:rPr>
                          <m:t>𝑥</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𝑦</m:t>
                        </m:r>
                        <m:r>
                          <a:rPr lang="en-US" sz="4400" b="0" i="1" smtClean="0">
                            <a:latin typeface="Cambria Math" panose="02040503050406030204" pitchFamily="18" charset="0"/>
                            <a:cs typeface="Times New Roman" panose="02020603050405020304" pitchFamily="18" charset="0"/>
                          </a:rPr>
                          <m:t>;</m:t>
                        </m:r>
                        <m:r>
                          <a:rPr lang="en-US" sz="4400" b="0" i="1" smtClean="0">
                            <a:latin typeface="Cambria Math" panose="02040503050406030204" pitchFamily="18" charset="0"/>
                            <a:cs typeface="Times New Roman" panose="02020603050405020304" pitchFamily="18" charset="0"/>
                          </a:rPr>
                          <m:t>𝑧</m:t>
                        </m:r>
                      </m:e>
                    </m:d>
                    <m:r>
                      <a:rPr lang="en-US" sz="4400" b="0" i="1" smtClean="0">
                        <a:latin typeface="Cambria Math" panose="02040503050406030204" pitchFamily="18" charset="0"/>
                        <a:cs typeface="Times New Roman" panose="02020603050405020304" pitchFamily="18" charset="0"/>
                      </a:rPr>
                      <m:t>=(</m:t>
                    </m:r>
                    <m:f>
                      <m:fPr>
                        <m:ctrlPr>
                          <a:rPr lang="en-US" sz="4400" b="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11</m:t>
                        </m:r>
                      </m:num>
                      <m:den>
                        <m:r>
                          <a:rPr lang="en-US" sz="4400" b="0" i="1" smtClean="0">
                            <a:latin typeface="Cambria Math" panose="02040503050406030204" pitchFamily="18" charset="0"/>
                            <a:cs typeface="Times New Roman" panose="02020603050405020304" pitchFamily="18" charset="0"/>
                          </a:rPr>
                          <m:t>14</m:t>
                        </m:r>
                      </m:den>
                    </m:f>
                    <m:r>
                      <a:rPr lang="en-US" sz="4400" b="0" i="1" smtClean="0">
                        <a:latin typeface="Cambria Math" panose="02040503050406030204" pitchFamily="18" charset="0"/>
                        <a:cs typeface="Times New Roman" panose="02020603050405020304" pitchFamily="18" charset="0"/>
                      </a:rPr>
                      <m:t>;</m:t>
                    </m:r>
                    <m:f>
                      <m:fPr>
                        <m:ctrlPr>
                          <a:rPr lang="en-US" sz="4400" b="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5</m:t>
                        </m:r>
                      </m:num>
                      <m:den>
                        <m:r>
                          <a:rPr lang="en-US" sz="4400" b="0" i="1" smtClean="0">
                            <a:latin typeface="Cambria Math" panose="02040503050406030204" pitchFamily="18" charset="0"/>
                            <a:cs typeface="Times New Roman" panose="02020603050405020304" pitchFamily="18" charset="0"/>
                          </a:rPr>
                          <m:t>2</m:t>
                        </m:r>
                      </m:den>
                    </m:f>
                    <m:r>
                      <a:rPr lang="en-US" sz="4400" b="0" i="1" smtClean="0">
                        <a:latin typeface="Cambria Math" panose="02040503050406030204" pitchFamily="18" charset="0"/>
                        <a:cs typeface="Times New Roman" panose="02020603050405020304" pitchFamily="18" charset="0"/>
                      </a:rPr>
                      <m:t>;−</m:t>
                    </m:r>
                    <m:f>
                      <m:fPr>
                        <m:ctrlPr>
                          <a:rPr lang="en-US" sz="4400" b="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1</m:t>
                        </m:r>
                      </m:num>
                      <m:den>
                        <m:r>
                          <a:rPr lang="en-US" sz="4400" b="0" i="1" smtClean="0">
                            <a:latin typeface="Cambria Math" panose="02040503050406030204" pitchFamily="18" charset="0"/>
                            <a:cs typeface="Times New Roman" panose="02020603050405020304" pitchFamily="18" charset="0"/>
                          </a:rPr>
                          <m:t>7</m:t>
                        </m:r>
                      </m:den>
                    </m:f>
                    <m:r>
                      <a:rPr lang="en-US" sz="4400" b="0" i="1" smtClean="0">
                        <a:latin typeface="Cambria Math" panose="02040503050406030204" pitchFamily="18" charset="0"/>
                        <a:cs typeface="Times New Roman" panose="02020603050405020304" pitchFamily="18" charset="0"/>
                      </a:rPr>
                      <m:t>)</m:t>
                    </m:r>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30" name="Text Box 7"/>
              <p:cNvSpPr txBox="1">
                <a:spLocks noRot="1" noChangeAspect="1" noMove="1" noResize="1" noEditPoints="1" noAdjustHandles="1" noChangeArrowheads="1" noChangeShapeType="1" noTextEdit="1"/>
              </p:cNvSpPr>
              <p:nvPr/>
            </p:nvSpPr>
            <p:spPr bwMode="auto">
              <a:xfrm>
                <a:off x="11633859" y="10012497"/>
                <a:ext cx="10537371" cy="1059521"/>
              </a:xfrm>
              <a:prstGeom prst="rect">
                <a:avLst/>
              </a:prstGeom>
              <a:blipFill rotWithShape="0">
                <a:blip r:embed="rId6"/>
                <a:stretch>
                  <a:fillRect l="-2313" b="-126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2770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p:bldP spid="19"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447800"/>
            <a:ext cx="16305292" cy="907192"/>
            <a:chOff x="7459670" y="7543799"/>
            <a:chExt cx="26934318" cy="907311"/>
          </a:xfrm>
        </p:grpSpPr>
        <p:sp>
          <p:nvSpPr>
            <p:cNvPr id="44" name="TextBox 43"/>
            <p:cNvSpPr txBox="1"/>
            <p:nvPr/>
          </p:nvSpPr>
          <p:spPr>
            <a:xfrm>
              <a:off x="8993186" y="7620004"/>
              <a:ext cx="25400802" cy="831106"/>
            </a:xfrm>
            <a:prstGeom prst="rect">
              <a:avLst/>
            </a:prstGeom>
            <a:noFill/>
          </p:spPr>
          <p:txBody>
            <a:bodyPr wrap="square" rtlCol="0">
              <a:spAutoFit/>
            </a:bodyPr>
            <a:lstStyle/>
            <a:p>
              <a:r>
                <a:rPr lang="vi-VN" sz="4800" b="1" dirty="0">
                  <a:solidFill>
                    <a:srgbClr val="135F82"/>
                  </a:solidFill>
                  <a:latin typeface="Tahoma" pitchFamily="34" charset="0"/>
                  <a:ea typeface="Tahoma" pitchFamily="34" charset="0"/>
                  <a:cs typeface="Tahoma" pitchFamily="34" charset="0"/>
                </a:rPr>
                <a:t>HỆ BA PHƯƠNG TRÌNH BẬC NHẤT BA ẨN</a:t>
              </a:r>
              <a:endParaRPr lang="en-US" sz="4800" b="1" dirty="0">
                <a:solidFill>
                  <a:srgbClr val="135F82"/>
                </a:solidFill>
                <a:latin typeface="Tahoma" pitchFamily="34" charset="0"/>
                <a:ea typeface="Tahoma" pitchFamily="34" charset="0"/>
                <a:cs typeface="Tahoma"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71128" y="7640053"/>
                  <a:ext cx="1184168"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grpSp>
      </p:grpSp>
      <p:sp>
        <p:nvSpPr>
          <p:cNvPr id="17" name="TextBox 16">
            <a:extLst>
              <a:ext uri="{FF2B5EF4-FFF2-40B4-BE49-F238E27FC236}">
                <a16:creationId xmlns:a16="http://schemas.microsoft.com/office/drawing/2014/main" id="{301BF300-5089-4910-94AA-5DE995988AB6}"/>
              </a:ext>
            </a:extLst>
          </p:cNvPr>
          <p:cNvSpPr txBox="1"/>
          <p:nvPr/>
        </p:nvSpPr>
        <p:spPr>
          <a:xfrm>
            <a:off x="445331" y="3059813"/>
            <a:ext cx="24059856" cy="2800767"/>
          </a:xfrm>
          <a:prstGeom prst="rect">
            <a:avLst/>
          </a:prstGeom>
          <a:noFill/>
        </p:spPr>
        <p:txBody>
          <a:bodyPr wrap="square" rtlCol="0">
            <a:spAutoFit/>
          </a:bodyPr>
          <a:lstStyle/>
          <a:p>
            <a:pPr>
              <a:spcBef>
                <a:spcPts val="600"/>
              </a:spcBef>
              <a:spcAft>
                <a:spcPts val="600"/>
              </a:spcAft>
            </a:pP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cửa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mi, </a:t>
            </a:r>
            <a:r>
              <a:rPr lang="en-US" sz="4400" dirty="0" err="1">
                <a:latin typeface="Arial" panose="020B0604020202020204" pitchFamily="34" charset="0"/>
                <a:cs typeface="Arial" panose="020B0604020202020204" pitchFamily="34" charset="0"/>
              </a:rPr>
              <a:t>quần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âu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nam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12 </a:t>
            </a:r>
            <a:r>
              <a:rPr lang="en-US" sz="4400" dirty="0" err="1">
                <a:latin typeface="Arial" panose="020B0604020202020204" pitchFamily="34" charset="0"/>
                <a:cs typeface="Arial" panose="020B0604020202020204" pitchFamily="34" charset="0"/>
              </a:rPr>
              <a:t>áo</a:t>
            </a:r>
            <a:r>
              <a:rPr lang="en-US" sz="4400" dirty="0">
                <a:latin typeface="Arial" panose="020B0604020202020204" pitchFamily="34" charset="0"/>
                <a:cs typeface="Arial" panose="020B0604020202020204" pitchFamily="34" charset="0"/>
              </a:rPr>
              <a:t>, 21 </a:t>
            </a:r>
            <a:r>
              <a:rPr lang="en-US" sz="4400" dirty="0" err="1">
                <a:latin typeface="Arial" panose="020B0604020202020204" pitchFamily="34" charset="0"/>
                <a:cs typeface="Arial" panose="020B0604020202020204" pitchFamily="34" charset="0"/>
              </a:rPr>
              <a:t>quần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18 </a:t>
            </a:r>
            <a:r>
              <a:rPr lang="en-US" sz="4400" dirty="0" err="1">
                <a:latin typeface="Arial" panose="020B0604020202020204" pitchFamily="34" charset="0"/>
                <a:cs typeface="Arial" panose="020B0604020202020204" pitchFamily="34" charset="0"/>
              </a:rPr>
              <a:t>váy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doanh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5349000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16 </a:t>
            </a:r>
            <a:r>
              <a:rPr lang="en-US" sz="4400" dirty="0" err="1">
                <a:latin typeface="Arial" panose="020B0604020202020204" pitchFamily="34" charset="0"/>
                <a:cs typeface="Arial" panose="020B0604020202020204" pitchFamily="34" charset="0"/>
              </a:rPr>
              <a:t>áo</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quần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12 </a:t>
            </a:r>
            <a:r>
              <a:rPr lang="en-US" sz="4400" dirty="0" err="1">
                <a:latin typeface="Arial" panose="020B0604020202020204" pitchFamily="34" charset="0"/>
                <a:cs typeface="Arial" panose="020B0604020202020204" pitchFamily="34" charset="0"/>
              </a:rPr>
              <a:t>váy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doanh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5600000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áo</a:t>
            </a:r>
            <a:r>
              <a:rPr lang="en-US" sz="4400" dirty="0">
                <a:latin typeface="Arial" panose="020B0604020202020204" pitchFamily="34" charset="0"/>
                <a:cs typeface="Arial" panose="020B0604020202020204" pitchFamily="34" charset="0"/>
              </a:rPr>
              <a:t>, 15 </a:t>
            </a:r>
            <a:r>
              <a:rPr lang="en-US" sz="4400" dirty="0" err="1">
                <a:latin typeface="Arial" panose="020B0604020202020204" pitchFamily="34" charset="0"/>
                <a:cs typeface="Arial" panose="020B0604020202020204" pitchFamily="34" charset="0"/>
              </a:rPr>
              <a:t>quần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12 </a:t>
            </a:r>
            <a:r>
              <a:rPr lang="en-US" sz="4400" dirty="0" err="1">
                <a:latin typeface="Arial" panose="020B0604020202020204" pitchFamily="34" charset="0"/>
                <a:cs typeface="Arial" panose="020B0604020202020204" pitchFamily="34" charset="0"/>
              </a:rPr>
              <a:t>váy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doanh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5259000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váy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0E650553-CD0D-4E8D-B84B-7AB25EC9C317}"/>
              </a:ext>
            </a:extLst>
          </p:cNvPr>
          <p:cNvSpPr txBox="1"/>
          <p:nvPr/>
        </p:nvSpPr>
        <p:spPr>
          <a:xfrm>
            <a:off x="710524" y="2298093"/>
            <a:ext cx="2466660" cy="769441"/>
          </a:xfrm>
          <a:prstGeom prst="rect">
            <a:avLst/>
          </a:prstGeom>
          <a:noFill/>
        </p:spPr>
        <p:txBody>
          <a:bodyPr wrap="square" rtlCol="0">
            <a:spAutoFit/>
          </a:bodyPr>
          <a:lstStyle/>
          <a:p>
            <a:pPr>
              <a:spcBef>
                <a:spcPts val="600"/>
              </a:spcBef>
              <a:spcAft>
                <a:spcPts val="600"/>
              </a:spcAft>
            </a:pPr>
            <a:r>
              <a:rPr lang="fr-FR" sz="4400" b="1" dirty="0" err="1">
                <a:solidFill>
                  <a:srgbClr val="C00000"/>
                </a:solidFill>
              </a:rPr>
              <a:t>Ví</a:t>
            </a:r>
            <a:r>
              <a:rPr lang="fr-FR" sz="4400" b="1" dirty="0">
                <a:solidFill>
                  <a:srgbClr val="C00000"/>
                </a:solidFill>
              </a:rPr>
              <a:t> </a:t>
            </a:r>
            <a:r>
              <a:rPr lang="fr-FR" sz="4400" b="1" dirty="0" err="1">
                <a:solidFill>
                  <a:srgbClr val="C00000"/>
                </a:solidFill>
              </a:rPr>
              <a:t>dụ</a:t>
            </a:r>
            <a:r>
              <a:rPr lang="fr-FR" sz="4400" b="1" dirty="0">
                <a:solidFill>
                  <a:srgbClr val="C00000"/>
                </a:solidFill>
              </a:rPr>
              <a:t> 3: </a:t>
            </a:r>
            <a:endParaRPr lang="en-US" sz="44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CC2BF53-9960-4EBA-83F4-A0D8D5F7DA72}"/>
                  </a:ext>
                </a:extLst>
              </p:cNvPr>
              <p:cNvSpPr/>
              <p:nvPr/>
            </p:nvSpPr>
            <p:spPr>
              <a:xfrm>
                <a:off x="445331" y="8217061"/>
                <a:ext cx="12029928" cy="4924425"/>
              </a:xfrm>
              <a:prstGeom prst="rect">
                <a:avLst/>
              </a:prstGeom>
            </p:spPr>
            <p:txBody>
              <a:bodyPr wrap="square">
                <a:spAutoFit/>
              </a:bodyPr>
              <a:lstStyle/>
              <a:p>
                <a:pPr indent="858838">
                  <a:spcBef>
                    <a:spcPts val="600"/>
                  </a:spcBef>
                  <a:spcAft>
                    <a:spcPts val="600"/>
                  </a:spcAft>
                </a:pPr>
                <a:r>
                  <a:rPr lang="en-US" sz="4400" dirty="0">
                    <a:latin typeface="Arial" panose="020B0604020202020204" pitchFamily="34" charset="0"/>
                    <a:cs typeface="Arial" panose="020B0604020202020204" pitchFamily="34" charset="0"/>
                  </a:rPr>
                  <a:t>Gọi </a:t>
                </a:r>
                <a14:m>
                  <m:oMath xmlns:m="http://schemas.openxmlformats.org/officeDocument/2006/math">
                    <m:r>
                      <a:rPr lang="en-US" sz="4400" i="1" dirty="0" smtClean="0">
                        <a:latin typeface="Cambria Math" panose="02040503050406030204" pitchFamily="18" charset="0"/>
                        <a:cs typeface="Arial" panose="020B0604020202020204" pitchFamily="34" charset="0"/>
                      </a:rPr>
                      <m:t>𝑥</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áo</a:t>
                </a:r>
                <a:endParaRPr lang="en-US" sz="4400" dirty="0">
                  <a:latin typeface="Arial" panose="020B0604020202020204" pitchFamily="34" charset="0"/>
                  <a:cs typeface="Arial" panose="020B0604020202020204" pitchFamily="34" charset="0"/>
                </a:endParaRPr>
              </a:p>
              <a:p>
                <a:pPr indent="858838">
                  <a:spcBef>
                    <a:spcPts val="600"/>
                  </a:spcBef>
                  <a:spcAft>
                    <a:spcPts val="600"/>
                  </a:spcAft>
                </a:pP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quần</a:t>
                </a:r>
                <a:endParaRPr lang="en-US" sz="4400" dirty="0">
                  <a:latin typeface="Arial" panose="020B0604020202020204" pitchFamily="34" charset="0"/>
                  <a:cs typeface="Arial" panose="020B0604020202020204" pitchFamily="34" charset="0"/>
                </a:endParaRPr>
              </a:p>
              <a:p>
                <a:pPr indent="858838">
                  <a:spcBef>
                    <a:spcPts val="600"/>
                  </a:spcBef>
                  <a:spcAft>
                    <a:spcPts val="600"/>
                  </a:spcAft>
                </a:pP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váy</a:t>
                </a:r>
                <a:endParaRPr lang="en-US" sz="4400" dirty="0">
                  <a:latin typeface="Arial" panose="020B0604020202020204" pitchFamily="34" charset="0"/>
                  <a:cs typeface="Arial" panose="020B0604020202020204" pitchFamily="34" charset="0"/>
                </a:endParaRPr>
              </a:p>
              <a:p>
                <a:pPr indent="858838">
                  <a:spcBef>
                    <a:spcPts val="600"/>
                  </a:spcBef>
                  <a:spcAft>
                    <a:spcPts val="600"/>
                  </a:spcAft>
                </a:pPr>
                <a:r>
                  <a:rPr lang="en-US" sz="4400" dirty="0">
                    <a:latin typeface="Arial" panose="020B0604020202020204" pitchFamily="34" charset="0"/>
                    <a:cs typeface="Arial" panose="020B0604020202020204" pitchFamily="34" charset="0"/>
                  </a:rPr>
                  <a:t>ĐK: </a:t>
                </a:r>
                <a14:m>
                  <m:oMath xmlns:m="http://schemas.openxmlformats.org/officeDocument/2006/math">
                    <m:r>
                      <a:rPr lang="en-US" sz="4400" b="0" i="1" smtClean="0">
                        <a:latin typeface="Cambria Math" panose="02040503050406030204" pitchFamily="18" charset="0"/>
                        <a:cs typeface="Arial" panose="020B0604020202020204" pitchFamily="34" charset="0"/>
                      </a:rPr>
                      <m:t>𝑥</m:t>
                    </m:r>
                    <m:r>
                      <a:rPr lang="en-US" sz="4400" b="0" i="1" smtClean="0">
                        <a:latin typeface="Cambria Math" panose="02040503050406030204" pitchFamily="18" charset="0"/>
                        <a:cs typeface="Arial" panose="020B0604020202020204" pitchFamily="34" charset="0"/>
                      </a:rPr>
                      <m:t>,</m:t>
                    </m:r>
                    <m:r>
                      <a:rPr lang="en-US" sz="4400" b="0" i="1" smtClean="0">
                        <a:latin typeface="Cambria Math" panose="02040503050406030204" pitchFamily="18" charset="0"/>
                        <a:cs typeface="Arial" panose="020B0604020202020204" pitchFamily="34" charset="0"/>
                      </a:rPr>
                      <m:t>𝑦</m:t>
                    </m:r>
                    <m:r>
                      <a:rPr lang="en-US" sz="4400" b="0" i="1" smtClean="0">
                        <a:latin typeface="Cambria Math" panose="02040503050406030204" pitchFamily="18" charset="0"/>
                        <a:cs typeface="Arial" panose="020B0604020202020204" pitchFamily="34" charset="0"/>
                      </a:rPr>
                      <m:t>,</m:t>
                    </m:r>
                    <m:r>
                      <a:rPr lang="en-US" sz="4400" b="0" i="1" smtClean="0">
                        <a:latin typeface="Cambria Math" panose="02040503050406030204" pitchFamily="18" charset="0"/>
                        <a:cs typeface="Arial" panose="020B0604020202020204" pitchFamily="34" charset="0"/>
                      </a:rPr>
                      <m:t>𝑧</m:t>
                    </m:r>
                    <m:r>
                      <a:rPr lang="en-US" sz="4400" b="0" i="1" smtClean="0">
                        <a:latin typeface="Cambria Math" panose="02040503050406030204" pitchFamily="18" charset="0"/>
                        <a:cs typeface="Arial" panose="020B0604020202020204" pitchFamily="34" charset="0"/>
                      </a:rPr>
                      <m:t>&gt;0</m:t>
                    </m:r>
                  </m:oMath>
                </a14:m>
                <a:endParaRPr lang="en-US" sz="4400" dirty="0">
                  <a:latin typeface="Arial" panose="020B0604020202020204" pitchFamily="34" charset="0"/>
                  <a:cs typeface="Arial" panose="020B0604020202020204" pitchFamily="34" charset="0"/>
                </a:endParaRPr>
              </a:p>
              <a:p>
                <a:pPr indent="858838">
                  <a:spcBef>
                    <a:spcPts val="600"/>
                  </a:spcBef>
                  <a:spcAft>
                    <a:spcPts val="600"/>
                  </a:spcAft>
                </a:pPr>
                <a:endParaRPr lang="en-US" sz="4400" dirty="0">
                  <a:latin typeface="Arial" panose="020B0604020202020204" pitchFamily="34" charset="0"/>
                  <a:cs typeface="Arial" panose="020B0604020202020204" pitchFamily="34" charset="0"/>
                </a:endParaRPr>
              </a:p>
              <a:p>
                <a:pPr indent="858838">
                  <a:spcBef>
                    <a:spcPts val="600"/>
                  </a:spcBef>
                  <a:spcAft>
                    <a:spcPts val="600"/>
                  </a:spcAft>
                </a:pPr>
                <a:endParaRPr lang="en-US" sz="4400" dirty="0">
                  <a:latin typeface="Arial" panose="020B0604020202020204" pitchFamily="34" charset="0"/>
                  <a:cs typeface="Arial" panose="020B0604020202020204" pitchFamily="34" charset="0"/>
                </a:endParaRPr>
              </a:p>
            </p:txBody>
          </p:sp>
        </mc:Choice>
        <mc:Fallback xmlns="">
          <p:sp>
            <p:nvSpPr>
              <p:cNvPr id="32" name="Rectangle 31">
                <a:extLst>
                  <a:ext uri="{FF2B5EF4-FFF2-40B4-BE49-F238E27FC236}">
                    <a16:creationId xmlns:a16="http://schemas.microsoft.com/office/drawing/2014/main" xmlns:a14="http://schemas.microsoft.com/office/drawing/2010/main" xmlns="" id="{2CC2BF53-9960-4EBA-83F4-A0D8D5F7DA72}"/>
                  </a:ext>
                </a:extLst>
              </p:cNvPr>
              <p:cNvSpPr>
                <a:spLocks noRot="1" noChangeAspect="1" noMove="1" noResize="1" noEditPoints="1" noAdjustHandles="1" noChangeArrowheads="1" noChangeShapeType="1" noTextEdit="1"/>
              </p:cNvSpPr>
              <p:nvPr/>
            </p:nvSpPr>
            <p:spPr>
              <a:xfrm>
                <a:off x="445331" y="8217061"/>
                <a:ext cx="12029928" cy="4924425"/>
              </a:xfrm>
              <a:prstGeom prst="rect">
                <a:avLst/>
              </a:prstGeom>
              <a:blipFill rotWithShape="0">
                <a:blip r:embed="rId3"/>
                <a:stretch>
                  <a:fillRect t="-2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CCB698-8219-4BC1-B360-405733C5A6FE}"/>
                  </a:ext>
                </a:extLst>
              </p:cNvPr>
              <p:cNvSpPr/>
              <p:nvPr/>
            </p:nvSpPr>
            <p:spPr>
              <a:xfrm>
                <a:off x="13182600" y="8217061"/>
                <a:ext cx="9989401" cy="3085012"/>
              </a:xfrm>
              <a:prstGeom prst="rect">
                <a:avLst/>
              </a:prstGeom>
            </p:spPr>
            <p:txBody>
              <a:bodyPr wrap="none">
                <a:spAutoFit/>
              </a:bodyPr>
              <a:lstStyle/>
              <a:p>
                <a:pPr indent="858838">
                  <a:spcBef>
                    <a:spcPts val="600"/>
                  </a:spcBef>
                  <a:spcAft>
                    <a:spcPts val="600"/>
                  </a:spcAft>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a:t>
                </a:r>
              </a:p>
              <a:p>
                <a:pPr indent="858838">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4400" i="1" smtClean="0">
                              <a:latin typeface="Cambria Math" panose="02040503050406030204" pitchFamily="18" charset="0"/>
                              <a:cs typeface="Arial" panose="020B0604020202020204" pitchFamily="34" charset="0"/>
                            </a:rPr>
                          </m:ctrlPr>
                        </m:dPr>
                        <m:e>
                          <m:eqArr>
                            <m:eqArrPr>
                              <m:ctrlPr>
                                <a:rPr lang="en-US" sz="4400" i="1" smtClean="0">
                                  <a:latin typeface="Cambria Math" panose="02040503050406030204" pitchFamily="18" charset="0"/>
                                  <a:cs typeface="Arial" panose="020B0604020202020204" pitchFamily="34" charset="0"/>
                                </a:rPr>
                              </m:ctrlPr>
                            </m:eqArrPr>
                            <m:e>
                              <m:r>
                                <a:rPr lang="en-US" sz="4400" b="0" i="1" smtClean="0">
                                  <a:latin typeface="Cambria Math" panose="02040503050406030204" pitchFamily="18" charset="0"/>
                                  <a:cs typeface="Arial" panose="020B0604020202020204" pitchFamily="34" charset="0"/>
                                </a:rPr>
                                <m:t>12</m:t>
                              </m:r>
                              <m:r>
                                <a:rPr lang="en-US" sz="4400" b="0" i="1" smtClean="0">
                                  <a:latin typeface="Cambria Math" panose="02040503050406030204" pitchFamily="18" charset="0"/>
                                  <a:cs typeface="Arial" panose="020B0604020202020204" pitchFamily="34" charset="0"/>
                                </a:rPr>
                                <m:t>𝑥</m:t>
                              </m:r>
                              <m:r>
                                <a:rPr lang="en-US" sz="4400" b="0" i="1" smtClean="0">
                                  <a:latin typeface="Cambria Math" panose="02040503050406030204" pitchFamily="18" charset="0"/>
                                  <a:cs typeface="Arial" panose="020B0604020202020204" pitchFamily="34" charset="0"/>
                                </a:rPr>
                                <m:t>+21</m:t>
                              </m:r>
                              <m:r>
                                <a:rPr lang="en-US" sz="4400" b="0" i="1" smtClean="0">
                                  <a:latin typeface="Cambria Math" panose="02040503050406030204" pitchFamily="18" charset="0"/>
                                  <a:cs typeface="Arial" panose="020B0604020202020204" pitchFamily="34" charset="0"/>
                                </a:rPr>
                                <m:t>𝑦</m:t>
                              </m:r>
                              <m:r>
                                <a:rPr lang="en-US" sz="4400" b="0" i="1" smtClean="0">
                                  <a:latin typeface="Cambria Math" panose="02040503050406030204" pitchFamily="18" charset="0"/>
                                  <a:cs typeface="Arial" panose="020B0604020202020204" pitchFamily="34" charset="0"/>
                                </a:rPr>
                                <m:t>+18</m:t>
                              </m:r>
                              <m:r>
                                <a:rPr lang="en-US" sz="4400" b="0" i="1" smtClean="0">
                                  <a:latin typeface="Cambria Math" panose="02040503050406030204" pitchFamily="18" charset="0"/>
                                  <a:cs typeface="Arial" panose="020B0604020202020204" pitchFamily="34" charset="0"/>
                                </a:rPr>
                                <m:t>𝑧</m:t>
                              </m:r>
                              <m:r>
                                <a:rPr lang="en-US" sz="4400" b="0" i="1" smtClean="0">
                                  <a:latin typeface="Cambria Math" panose="02040503050406030204" pitchFamily="18" charset="0"/>
                                  <a:cs typeface="Arial" panose="020B0604020202020204" pitchFamily="34" charset="0"/>
                                </a:rPr>
                                <m:t>=5349</m:t>
                              </m:r>
                            </m:e>
                            <m:e>
                              <m:r>
                                <a:rPr lang="en-US" b="0" i="1" smtClean="0">
                                  <a:latin typeface="Cambria Math" panose="02040503050406030204" pitchFamily="18" charset="0"/>
                                </a:rPr>
                                <m:t>16</m:t>
                              </m:r>
                              <m:r>
                                <a:rPr lang="en-US" b="0" i="1" smtClean="0">
                                  <a:latin typeface="Cambria Math" panose="02040503050406030204" pitchFamily="18" charset="0"/>
                                </a:rPr>
                                <m:t>𝑥</m:t>
                              </m:r>
                              <m:r>
                                <a:rPr lang="en-US" b="0" i="1" smtClean="0">
                                  <a:latin typeface="Cambria Math" panose="02040503050406030204" pitchFamily="18" charset="0"/>
                                </a:rPr>
                                <m:t>+24</m:t>
                              </m:r>
                              <m:r>
                                <a:rPr lang="en-US" b="0" i="1" smtClean="0">
                                  <a:latin typeface="Cambria Math" panose="02040503050406030204" pitchFamily="18" charset="0"/>
                                </a:rPr>
                                <m:t>𝑦</m:t>
                              </m:r>
                              <m:r>
                                <a:rPr lang="en-US" b="0" i="1" smtClean="0">
                                  <a:latin typeface="Cambria Math" panose="02040503050406030204" pitchFamily="18" charset="0"/>
                                </a:rPr>
                                <m:t>+12</m:t>
                              </m:r>
                              <m:r>
                                <a:rPr lang="en-US" b="0" i="1" smtClean="0">
                                  <a:latin typeface="Cambria Math" panose="02040503050406030204" pitchFamily="18" charset="0"/>
                                </a:rPr>
                                <m:t>𝑧</m:t>
                              </m:r>
                              <m:r>
                                <a:rPr lang="en-US" b="0" i="1" smtClean="0">
                                  <a:latin typeface="Cambria Math" panose="02040503050406030204" pitchFamily="18" charset="0"/>
                                </a:rPr>
                                <m:t>=5600</m:t>
                              </m:r>
                            </m:e>
                            <m:e>
                              <m:r>
                                <a:rPr lang="en-US" b="0" i="1" smtClean="0">
                                  <a:latin typeface="Cambria Math" panose="02040503050406030204" pitchFamily="18" charset="0"/>
                                </a:rPr>
                                <m:t>24</m:t>
                              </m:r>
                              <m:r>
                                <a:rPr lang="en-US" b="0" i="1" smtClean="0">
                                  <a:latin typeface="Cambria Math" panose="02040503050406030204" pitchFamily="18" charset="0"/>
                                </a:rPr>
                                <m:t>𝑥</m:t>
                              </m:r>
                              <m:r>
                                <a:rPr lang="en-US" b="0" i="1" smtClean="0">
                                  <a:latin typeface="Cambria Math" panose="02040503050406030204" pitchFamily="18" charset="0"/>
                                </a:rPr>
                                <m:t>+15</m:t>
                              </m:r>
                              <m:r>
                                <a:rPr lang="en-US" b="0" i="1" smtClean="0">
                                  <a:latin typeface="Cambria Math" panose="02040503050406030204" pitchFamily="18" charset="0"/>
                                </a:rPr>
                                <m:t>𝑦</m:t>
                              </m:r>
                              <m:r>
                                <a:rPr lang="en-US" b="0" i="1" smtClean="0">
                                  <a:latin typeface="Cambria Math" panose="02040503050406030204" pitchFamily="18" charset="0"/>
                                </a:rPr>
                                <m:t>+12</m:t>
                              </m:r>
                              <m:r>
                                <a:rPr lang="en-US" b="0" i="1" smtClean="0">
                                  <a:latin typeface="Cambria Math" panose="02040503050406030204" pitchFamily="18" charset="0"/>
                                </a:rPr>
                                <m:t>𝑧</m:t>
                              </m:r>
                              <m:r>
                                <a:rPr lang="en-US" b="0" i="1" smtClean="0">
                                  <a:latin typeface="Cambria Math" panose="02040503050406030204" pitchFamily="18" charset="0"/>
                                </a:rPr>
                                <m:t>=5259</m:t>
                              </m:r>
                            </m:e>
                          </m:eqArr>
                        </m:e>
                      </m:d>
                      <m:r>
                        <a:rPr lang="en-US" sz="440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4400" i="1" smtClean="0">
                              <a:latin typeface="Cambria Math" panose="02040503050406030204" pitchFamily="18" charset="0"/>
                              <a:ea typeface="Cambria Math" panose="02040503050406030204" pitchFamily="18" charset="0"/>
                              <a:cs typeface="Arial" panose="020B0604020202020204" pitchFamily="34" charset="0"/>
                            </a:rPr>
                          </m:ctrlPr>
                        </m:dPr>
                        <m:e>
                          <m:eqArr>
                            <m:eqArrPr>
                              <m:ctrlPr>
                                <a:rPr lang="en-US" sz="4400" i="1" smtClean="0">
                                  <a:latin typeface="Cambria Math" panose="02040503050406030204" pitchFamily="18" charset="0"/>
                                  <a:ea typeface="Cambria Math" panose="02040503050406030204" pitchFamily="18" charset="0"/>
                                  <a:cs typeface="Arial" panose="020B0604020202020204" pitchFamily="34" charset="0"/>
                                </a:rPr>
                              </m:ctrlPr>
                            </m:eqArrPr>
                            <m:e>
                              <m:r>
                                <a:rPr lang="en-US" sz="4400" b="0" i="1" smtClean="0">
                                  <a:latin typeface="Cambria Math" panose="02040503050406030204" pitchFamily="18" charset="0"/>
                                  <a:ea typeface="Cambria Math" panose="02040503050406030204" pitchFamily="18" charset="0"/>
                                  <a:cs typeface="Arial" panose="020B0604020202020204" pitchFamily="34" charset="0"/>
                                </a:rPr>
                                <m:t>𝑥</m:t>
                              </m:r>
                              <m:r>
                                <a:rPr lang="en-US" sz="4400" b="0" i="1" smtClean="0">
                                  <a:latin typeface="Cambria Math" panose="02040503050406030204" pitchFamily="18" charset="0"/>
                                  <a:ea typeface="Cambria Math" panose="02040503050406030204" pitchFamily="18" charset="0"/>
                                  <a:cs typeface="Arial" panose="020B0604020202020204" pitchFamily="34" charset="0"/>
                                </a:rPr>
                                <m:t>=86</m:t>
                              </m:r>
                            </m:e>
                            <m:e>
                              <m:r>
                                <a:rPr lang="en-US" b="0" i="1" smtClean="0">
                                  <a:latin typeface="Cambria Math" panose="02040503050406030204" pitchFamily="18" charset="0"/>
                                </a:rPr>
                                <m:t>𝑦</m:t>
                              </m:r>
                              <m:r>
                                <a:rPr lang="en-US" b="0" i="1" smtClean="0">
                                  <a:latin typeface="Cambria Math" panose="02040503050406030204" pitchFamily="18" charset="0"/>
                                </a:rPr>
                                <m:t>=125</m:t>
                              </m:r>
                            </m:e>
                            <m:e>
                              <m:r>
                                <a:rPr lang="en-US" b="0" i="1" smtClean="0">
                                  <a:latin typeface="Cambria Math" panose="02040503050406030204" pitchFamily="18" charset="0"/>
                                </a:rPr>
                                <m:t>𝑧</m:t>
                              </m:r>
                              <m:r>
                                <a:rPr lang="en-US" b="0" i="1" smtClean="0">
                                  <a:latin typeface="Cambria Math" panose="02040503050406030204" pitchFamily="18" charset="0"/>
                                </a:rPr>
                                <m:t>=98</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35" name="Rectangle 34">
                <a:extLst>
                  <a:ext uri="{FF2B5EF4-FFF2-40B4-BE49-F238E27FC236}">
                    <a16:creationId xmlns:a16="http://schemas.microsoft.com/office/drawing/2014/main" xmlns:a14="http://schemas.microsoft.com/office/drawing/2010/main" xmlns="" id="{91CCB698-8219-4BC1-B360-405733C5A6FE}"/>
                  </a:ext>
                </a:extLst>
              </p:cNvPr>
              <p:cNvSpPr>
                <a:spLocks noRot="1" noChangeAspect="1" noMove="1" noResize="1" noEditPoints="1" noAdjustHandles="1" noChangeArrowheads="1" noChangeShapeType="1" noTextEdit="1"/>
              </p:cNvSpPr>
              <p:nvPr/>
            </p:nvSpPr>
            <p:spPr>
              <a:xfrm>
                <a:off x="13182600" y="8217061"/>
                <a:ext cx="9989401" cy="3085012"/>
              </a:xfrm>
              <a:prstGeom prst="rect">
                <a:avLst/>
              </a:prstGeom>
              <a:blipFill rotWithShape="0">
                <a:blip r:embed="rId4"/>
                <a:stretch>
                  <a:fillRect t="-4348"/>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D094E9AF-206A-44E8-BB2A-77146C3AEBB4}"/>
              </a:ext>
            </a:extLst>
          </p:cNvPr>
          <p:cNvCxnSpPr>
            <a:cxnSpLocks/>
          </p:cNvCxnSpPr>
          <p:nvPr/>
        </p:nvCxnSpPr>
        <p:spPr>
          <a:xfrm>
            <a:off x="12475259" y="7772400"/>
            <a:ext cx="0" cy="563270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2"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805999" y="7597202"/>
            <a:ext cx="22136901"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2084" y="2572831"/>
            <a:ext cx="23391942" cy="5109168"/>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62" name="Rectangle 61"/>
              <p:cNvSpPr/>
              <p:nvPr/>
            </p:nvSpPr>
            <p:spPr>
              <a:xfrm>
                <a:off x="2711760" y="897237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2711760" y="8972370"/>
                <a:ext cx="2500565" cy="830997"/>
              </a:xfrm>
              <a:prstGeom prst="rect">
                <a:avLst/>
              </a:prstGeom>
              <a:blipFill rotWithShape="0">
                <a:blip r:embed="rId3"/>
                <a:stretch>
                  <a:fillRect/>
                </a:stretch>
              </a:blipFill>
            </p:spPr>
            <p:txBody>
              <a:bodyPr/>
              <a:lstStyle/>
              <a:p>
                <a:r>
                  <a:rPr lang="en-US">
                    <a:noFill/>
                  </a:rPr>
                  <a:t> </a:t>
                </a:r>
              </a:p>
            </p:txBody>
          </p:sp>
        </mc:Fallback>
      </mc:AlternateContent>
      <p:sp>
        <p:nvSpPr>
          <p:cNvPr id="119" name="Rectangle 118"/>
          <p:cNvSpPr/>
          <p:nvPr/>
        </p:nvSpPr>
        <p:spPr>
          <a:xfrm>
            <a:off x="1477494" y="3731821"/>
            <a:ext cx="22565882" cy="830997"/>
          </a:xfrm>
          <a:prstGeom prst="rect">
            <a:avLst/>
          </a:prstGeom>
        </p:spPr>
        <p:txBody>
          <a:bodyPr wrap="square">
            <a:spAutoFit/>
          </a:bodyPr>
          <a:lstStyle/>
          <a:p>
            <a:r>
              <a:rPr lang="en-US" sz="4800" dirty="0" err="1"/>
              <a:t>Hệ</a:t>
            </a:r>
            <a:r>
              <a:rPr lang="en-US" sz="4800" dirty="0"/>
              <a:t> </a:t>
            </a:r>
            <a:r>
              <a:rPr lang="en-US" sz="4800" dirty="0" err="1"/>
              <a:t>phương</a:t>
            </a:r>
            <a:r>
              <a:rPr lang="en-US" sz="4800" dirty="0"/>
              <a:t> </a:t>
            </a:r>
            <a:r>
              <a:rPr lang="en-US" sz="4800" dirty="0" err="1"/>
              <a:t>trình</a:t>
            </a:r>
            <a:r>
              <a:rPr lang="en-US" sz="4800" dirty="0"/>
              <a:t> </a:t>
            </a:r>
            <a:r>
              <a:rPr lang="en-US" sz="4800" dirty="0" err="1"/>
              <a:t>nào</a:t>
            </a:r>
            <a:r>
              <a:rPr lang="en-US" sz="4800" dirty="0"/>
              <a:t> </a:t>
            </a:r>
            <a:r>
              <a:rPr lang="en-US" sz="4800" dirty="0" err="1"/>
              <a:t>sau</a:t>
            </a:r>
            <a:r>
              <a:rPr lang="en-US" sz="4800" dirty="0"/>
              <a:t> </a:t>
            </a:r>
            <a:r>
              <a:rPr lang="en-US" sz="4800" dirty="0" err="1"/>
              <a:t>đây</a:t>
            </a:r>
            <a:r>
              <a:rPr lang="en-US" sz="4800" dirty="0"/>
              <a:t> </a:t>
            </a:r>
            <a:r>
              <a:rPr lang="en-US" sz="4800" dirty="0" err="1"/>
              <a:t>là</a:t>
            </a:r>
            <a:r>
              <a:rPr lang="en-US" sz="4800" dirty="0"/>
              <a:t> </a:t>
            </a:r>
            <a:r>
              <a:rPr lang="en-US" sz="4800" dirty="0" err="1"/>
              <a:t>hệ</a:t>
            </a:r>
            <a:r>
              <a:rPr lang="en-US" sz="4800" dirty="0"/>
              <a:t> </a:t>
            </a:r>
            <a:r>
              <a:rPr lang="en-US" sz="4800" dirty="0" err="1"/>
              <a:t>phương</a:t>
            </a:r>
            <a:r>
              <a:rPr lang="en-US" sz="4800" dirty="0"/>
              <a:t> </a:t>
            </a:r>
            <a:r>
              <a:rPr lang="en-US" sz="4800" dirty="0" err="1"/>
              <a:t>trình</a:t>
            </a:r>
            <a:r>
              <a:rPr lang="en-US" sz="4800" dirty="0"/>
              <a:t> </a:t>
            </a:r>
            <a:r>
              <a:rPr lang="en-US" sz="4800" dirty="0" err="1"/>
              <a:t>bậc</a:t>
            </a:r>
            <a:r>
              <a:rPr lang="en-US" sz="4800" dirty="0"/>
              <a:t> </a:t>
            </a:r>
            <a:r>
              <a:rPr lang="en-US" sz="4800" dirty="0" err="1"/>
              <a:t>nhất</a:t>
            </a:r>
            <a:r>
              <a:rPr lang="en-US" sz="4800" dirty="0"/>
              <a:t> 3 </a:t>
            </a:r>
            <a:r>
              <a:rPr lang="en-US" sz="4800" dirty="0" err="1"/>
              <a:t>ẩn</a:t>
            </a:r>
            <a:endParaRPr lang="vi-VN" sz="4800" dirty="0"/>
          </a:p>
        </p:txBody>
      </p:sp>
      <mc:AlternateContent xmlns:mc="http://schemas.openxmlformats.org/markup-compatibility/2006" xmlns:a14="http://schemas.microsoft.com/office/drawing/2010/main">
        <mc:Choice Requires="a14">
          <p:sp>
            <p:nvSpPr>
              <p:cNvPr id="2" name="Rectangle 1"/>
              <p:cNvSpPr/>
              <p:nvPr/>
            </p:nvSpPr>
            <p:spPr>
              <a:xfrm>
                <a:off x="861352" y="4850773"/>
                <a:ext cx="5485687" cy="24505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Arial" panose="020B0604020202020204" pitchFamily="34" charset="0"/>
                          <a:ea typeface="Tahoma" panose="020B0604030504040204" pitchFamily="34" charset="0"/>
                          <a:cs typeface="Arial" panose="020B0604020202020204" pitchFamily="34" charset="0"/>
                        </a:rPr>
                        <m:t>A</m:t>
                      </m:r>
                      <m:r>
                        <m:rPr>
                          <m:nor/>
                        </m:rPr>
                        <a:rPr lang="en-US" sz="4800" b="1" i="0" spc="-150" smtClean="0">
                          <a:solidFill>
                            <a:srgbClr val="000099"/>
                          </a:solidFill>
                          <a:latin typeface="Arial" panose="020B0604020202020204" pitchFamily="34" charset="0"/>
                          <a:ea typeface="Tahoma" panose="020B0604030504040204" pitchFamily="34" charset="0"/>
                          <a:cs typeface="Arial" panose="020B0604020202020204" pitchFamily="34" charset="0"/>
                        </a:rPr>
                        <m:t>. </m:t>
                      </m:r>
                      <m:d>
                        <m:dPr>
                          <m:begChr m:val="{"/>
                          <m:endChr m:val=""/>
                          <m:ctrlPr>
                            <a:rPr lang="en-US" sz="4800" b="1"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ctrlPr>
                        </m:dPr>
                        <m:e>
                          <m:eqArr>
                            <m:eqArrPr>
                              <m:ctrlPr>
                                <a:rPr lang="en-US" sz="4800" b="1"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ctrlPr>
                            </m:eqArrPr>
                            <m:e>
                              <m:sSup>
                                <m:sSupPr>
                                  <m:ctrlPr>
                                    <a:rPr lang="en-US" sz="480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ctrlPr>
                                </m:sSupPr>
                                <m:e>
                                  <m:r>
                                    <a:rPr lang="en-US" sz="48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𝑥</m:t>
                                  </m:r>
                                </m:e>
                                <m:sup>
                                  <m:r>
                                    <a:rPr lang="en-US" sz="48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2</m:t>
                                  </m:r>
                                </m:sup>
                              </m:sSup>
                              <m:r>
                                <a:rPr lang="en-US" sz="48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m:t>
                              </m:r>
                              <m:r>
                                <a:rPr lang="en-US" sz="48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𝑥</m:t>
                              </m:r>
                              <m:r>
                                <a:rPr lang="en-US" sz="48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=1</m:t>
                              </m:r>
                            </m:e>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=2</m:t>
                              </m:r>
                            </m:e>
                          </m:eqArr>
                        </m:e>
                      </m:d>
                      <m:r>
                        <m:rPr>
                          <m:nor/>
                        </m:rPr>
                        <a:rPr lang="en-GB" sz="4800"/>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61352" y="4850773"/>
                <a:ext cx="5485687" cy="245054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6041662" y="4854063"/>
                <a:ext cx="5485687" cy="27453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5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5400" spc="-150" smtClean="0">
                          <a:solidFill>
                            <a:schemeClr val="tx1"/>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US" sz="540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ctrlPr>
                        </m:dPr>
                        <m:e>
                          <m:eqArr>
                            <m:eqArrPr>
                              <m:ctrlPr>
                                <a:rPr lang="en-US" sz="5400" i="1" spc="-150">
                                  <a:solidFill>
                                    <a:schemeClr val="tx1"/>
                                  </a:solidFill>
                                  <a:latin typeface="Cambria Math" panose="02040503050406030204" pitchFamily="18" charset="0"/>
                                  <a:ea typeface="Tahoma" panose="020B0604030504040204" pitchFamily="34" charset="0"/>
                                  <a:cs typeface="Arial" panose="020B0604020202020204" pitchFamily="34" charset="0"/>
                                </a:rPr>
                              </m:ctrlPr>
                            </m:eqArrPr>
                            <m:e>
                              <m:sSup>
                                <m:sSupPr>
                                  <m:ctrlPr>
                                    <a:rPr lang="en-US" sz="5400" i="1" spc="-150">
                                      <a:solidFill>
                                        <a:schemeClr val="tx1"/>
                                      </a:solidFill>
                                      <a:latin typeface="Cambria Math" panose="02040503050406030204" pitchFamily="18" charset="0"/>
                                      <a:ea typeface="Tahoma" panose="020B0604030504040204" pitchFamily="34" charset="0"/>
                                      <a:cs typeface="Arial" panose="020B0604020202020204" pitchFamily="34" charset="0"/>
                                    </a:rPr>
                                  </m:ctrlPr>
                                </m:sSupPr>
                                <m:e>
                                  <m:r>
                                    <a:rPr lang="en-US" sz="5400" b="0" i="1" spc="-150">
                                      <a:solidFill>
                                        <a:schemeClr val="tx1"/>
                                      </a:solidFill>
                                      <a:latin typeface="Cambria Math" panose="02040503050406030204" pitchFamily="18" charset="0"/>
                                      <a:ea typeface="Tahoma" panose="020B0604030504040204" pitchFamily="34" charset="0"/>
                                      <a:cs typeface="Arial" panose="020B0604020202020204" pitchFamily="34" charset="0"/>
                                    </a:rPr>
                                    <m:t>𝑥</m:t>
                                  </m:r>
                                </m:e>
                                <m:sup>
                                  <m:r>
                                    <a:rPr lang="en-US" sz="5400" b="0" i="1" spc="-150">
                                      <a:solidFill>
                                        <a:schemeClr val="tx1"/>
                                      </a:solidFill>
                                      <a:latin typeface="Cambria Math" panose="02040503050406030204" pitchFamily="18" charset="0"/>
                                      <a:ea typeface="Tahoma" panose="020B0604030504040204" pitchFamily="34" charset="0"/>
                                      <a:cs typeface="Arial" panose="020B0604020202020204" pitchFamily="34" charset="0"/>
                                    </a:rPr>
                                    <m:t>2</m:t>
                                  </m:r>
                                </m:sup>
                              </m:sSup>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−2</m:t>
                              </m:r>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𝑦</m:t>
                              </m:r>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m:t>
                              </m:r>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𝑧</m:t>
                              </m:r>
                              <m:r>
                                <a:rPr lang="en-US" sz="5400" b="0" i="1" spc="-150">
                                  <a:solidFill>
                                    <a:schemeClr val="tx1"/>
                                  </a:solidFill>
                                  <a:latin typeface="Cambria Math" panose="02040503050406030204" pitchFamily="18" charset="0"/>
                                  <a:ea typeface="Tahoma" panose="020B0604030504040204" pitchFamily="34" charset="0"/>
                                  <a:cs typeface="Arial" panose="020B0604020202020204" pitchFamily="34" charset="0"/>
                                </a:rPr>
                                <m:t>=</m:t>
                              </m:r>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0</m:t>
                              </m:r>
                            </m:e>
                            <m:e>
                              <m:r>
                                <a:rPr lang="en-US" sz="4800" b="0" i="1">
                                  <a:solidFill>
                                    <a:schemeClr val="tx1"/>
                                  </a:solidFill>
                                  <a:latin typeface="Cambria Math" panose="02040503050406030204" pitchFamily="18" charset="0"/>
                                </a:rPr>
                                <m:t>𝑥</m:t>
                              </m:r>
                              <m:r>
                                <a:rPr lang="en-US" sz="4800" b="0" i="1" smtClean="0">
                                  <a:solidFill>
                                    <a:schemeClr val="tx1"/>
                                  </a:solidFill>
                                  <a:latin typeface="Cambria Math" panose="02040503050406030204" pitchFamily="18" charset="0"/>
                                </a:rPr>
                                <m:t>+</m:t>
                              </m:r>
                              <m:r>
                                <a:rPr lang="en-US" sz="4800" b="0" i="1">
                                  <a:solidFill>
                                    <a:schemeClr val="tx1"/>
                                  </a:solidFill>
                                  <a:latin typeface="Cambria Math" panose="02040503050406030204" pitchFamily="18" charset="0"/>
                                </a:rPr>
                                <m:t>2</m:t>
                              </m:r>
                              <m:r>
                                <a:rPr lang="en-US" sz="4800" b="0" i="1">
                                  <a:solidFill>
                                    <a:schemeClr val="tx1"/>
                                  </a:solidFill>
                                  <a:latin typeface="Cambria Math" panose="02040503050406030204" pitchFamily="18" charset="0"/>
                                </a:rPr>
                                <m:t>𝑦</m:t>
                              </m:r>
                              <m:r>
                                <a:rPr lang="en-US" sz="4800" b="0" i="1" smtClean="0">
                                  <a:solidFill>
                                    <a:schemeClr val="tx1"/>
                                  </a:solidFill>
                                  <a:latin typeface="Cambria Math" panose="02040503050406030204" pitchFamily="18" charset="0"/>
                                </a:rPr>
                                <m:t>+3</m:t>
                              </m:r>
                              <m:r>
                                <a:rPr lang="en-US" sz="4800" b="0" i="1" smtClean="0">
                                  <a:solidFill>
                                    <a:schemeClr val="tx1"/>
                                  </a:solidFill>
                                  <a:latin typeface="Cambria Math" panose="02040503050406030204" pitchFamily="18" charset="0"/>
                                </a:rPr>
                                <m:t>𝑧</m:t>
                              </m:r>
                              <m:r>
                                <a:rPr lang="en-US" sz="4800" b="0" i="1">
                                  <a:solidFill>
                                    <a:schemeClr val="tx1"/>
                                  </a:solidFill>
                                  <a:latin typeface="Cambria Math" panose="02040503050406030204" pitchFamily="18" charset="0"/>
                                </a:rPr>
                                <m:t>=</m:t>
                              </m:r>
                              <m:r>
                                <a:rPr lang="en-US" sz="4800" b="0" i="1" smtClean="0">
                                  <a:solidFill>
                                    <a:schemeClr val="tx1"/>
                                  </a:solidFill>
                                  <a:latin typeface="Cambria Math" panose="02040503050406030204" pitchFamily="18" charset="0"/>
                                </a:rPr>
                                <m:t>2</m:t>
                              </m:r>
                            </m:e>
                            <m:e>
                              <m:r>
                                <a:rPr lang="en-US" sz="4800" b="0" i="1">
                                  <a:solidFill>
                                    <a:schemeClr val="tx1"/>
                                  </a:solidFill>
                                  <a:latin typeface="Cambria Math" panose="02040503050406030204" pitchFamily="18" charset="0"/>
                                </a:rPr>
                                <m:t>𝑥</m:t>
                              </m:r>
                              <m:r>
                                <a:rPr lang="en-US" sz="4800" b="0" i="1" smtClean="0">
                                  <a:solidFill>
                                    <a:schemeClr val="tx1"/>
                                  </a:solidFill>
                                  <a:latin typeface="Cambria Math" panose="02040503050406030204" pitchFamily="18" charset="0"/>
                                </a:rPr>
                                <m:t>−</m:t>
                              </m:r>
                              <m:r>
                                <a:rPr lang="en-US" sz="4800" b="0" i="1">
                                  <a:solidFill>
                                    <a:schemeClr val="tx1"/>
                                  </a:solidFill>
                                  <a:latin typeface="Cambria Math" panose="02040503050406030204" pitchFamily="18" charset="0"/>
                                </a:rPr>
                                <m:t>3</m:t>
                              </m:r>
                              <m:r>
                                <a:rPr lang="en-US" sz="4800" b="0" i="1">
                                  <a:solidFill>
                                    <a:schemeClr val="tx1"/>
                                  </a:solidFill>
                                  <a:latin typeface="Cambria Math" panose="02040503050406030204" pitchFamily="18" charset="0"/>
                                </a:rPr>
                                <m:t>𝑧</m:t>
                              </m:r>
                              <m:r>
                                <a:rPr lang="en-US" sz="4800" b="0" i="1">
                                  <a:solidFill>
                                    <a:schemeClr val="tx1"/>
                                  </a:solidFill>
                                  <a:latin typeface="Cambria Math" panose="02040503050406030204" pitchFamily="18" charset="0"/>
                                </a:rPr>
                                <m:t>=−2</m:t>
                              </m:r>
                            </m:e>
                          </m:eqArr>
                        </m:e>
                      </m:d>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6041662" y="4854063"/>
                <a:ext cx="5485687" cy="2745303"/>
              </a:xfrm>
              <a:prstGeom prst="rect">
                <a:avLst/>
              </a:prstGeom>
              <a:blipFill rotWithShape="0">
                <a:blip r:embed="rId5"/>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078055" y="4881801"/>
                <a:ext cx="5485687" cy="27453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5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5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US" sz="5400" b="1"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ctrlPr>
                        </m:dPr>
                        <m:e>
                          <m:eqArr>
                            <m:eqArrPr>
                              <m:ctrlPr>
                                <a:rPr lang="en-US" sz="540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ctrlPr>
                            </m:eqArrPr>
                            <m:e>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𝑥</m:t>
                              </m:r>
                              <m:r>
                                <a:rPr lang="en-US" sz="5400" b="0" i="1" spc="-150">
                                  <a:solidFill>
                                    <a:schemeClr val="tx1"/>
                                  </a:solidFill>
                                  <a:latin typeface="Cambria Math" panose="02040503050406030204" pitchFamily="18" charset="0"/>
                                  <a:ea typeface="Tahoma" panose="020B0604030504040204" pitchFamily="34" charset="0"/>
                                  <a:cs typeface="Arial" panose="020B0604020202020204" pitchFamily="34" charset="0"/>
                                </a:rPr>
                                <m:t>+</m:t>
                              </m:r>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5</m:t>
                              </m:r>
                              <m:r>
                                <a:rPr lang="en-US" sz="5400" b="0" i="1" spc="-150" smtClean="0">
                                  <a:solidFill>
                                    <a:schemeClr val="tx1"/>
                                  </a:solidFill>
                                  <a:latin typeface="Cambria Math" panose="02040503050406030204" pitchFamily="18" charset="0"/>
                                  <a:ea typeface="Tahoma" panose="020B0604030504040204" pitchFamily="34" charset="0"/>
                                  <a:cs typeface="Arial" panose="020B0604020202020204" pitchFamily="34" charset="0"/>
                                </a:rPr>
                                <m:t>𝑦</m:t>
                              </m:r>
                              <m:r>
                                <a:rPr lang="en-US" sz="5400" b="0" i="1" spc="-150">
                                  <a:solidFill>
                                    <a:schemeClr val="tx1"/>
                                  </a:solidFill>
                                  <a:latin typeface="Cambria Math" panose="02040503050406030204" pitchFamily="18" charset="0"/>
                                  <a:ea typeface="Tahoma" panose="020B0604030504040204" pitchFamily="34" charset="0"/>
                                  <a:cs typeface="Arial" panose="020B0604020202020204" pitchFamily="34" charset="0"/>
                                </a:rPr>
                                <m:t>=1</m:t>
                              </m:r>
                            </m:e>
                            <m:e>
                              <m:r>
                                <a:rPr lang="en-US" sz="4800" b="0" i="1">
                                  <a:solidFill>
                                    <a:schemeClr val="tx1"/>
                                  </a:solidFill>
                                  <a:latin typeface="Cambria Math" panose="02040503050406030204" pitchFamily="18" charset="0"/>
                                </a:rPr>
                                <m:t>𝑥</m:t>
                              </m:r>
                              <m:r>
                                <a:rPr lang="en-US" sz="4800" b="0" i="1">
                                  <a:solidFill>
                                    <a:schemeClr val="tx1"/>
                                  </a:solidFill>
                                  <a:latin typeface="Cambria Math" panose="02040503050406030204" pitchFamily="18" charset="0"/>
                                </a:rPr>
                                <m:t>−2</m:t>
                              </m:r>
                              <m:r>
                                <a:rPr lang="en-US" sz="4800" b="0" i="1">
                                  <a:solidFill>
                                    <a:schemeClr val="tx1"/>
                                  </a:solidFill>
                                  <a:latin typeface="Cambria Math" panose="02040503050406030204" pitchFamily="18" charset="0"/>
                                </a:rPr>
                                <m:t>𝑦</m:t>
                              </m:r>
                              <m:r>
                                <a:rPr lang="en-US" sz="4800" b="0" i="1" smtClean="0">
                                  <a:solidFill>
                                    <a:schemeClr val="tx1"/>
                                  </a:solidFill>
                                  <a:latin typeface="Cambria Math" panose="02040503050406030204" pitchFamily="18" charset="0"/>
                                </a:rPr>
                                <m:t>+3</m:t>
                              </m:r>
                              <m:r>
                                <a:rPr lang="en-US" sz="4800" b="0" i="1" smtClean="0">
                                  <a:solidFill>
                                    <a:schemeClr val="tx1"/>
                                  </a:solidFill>
                                  <a:latin typeface="Cambria Math" panose="02040503050406030204" pitchFamily="18" charset="0"/>
                                </a:rPr>
                                <m:t>𝑧</m:t>
                              </m:r>
                              <m:r>
                                <a:rPr lang="en-US" sz="4800" b="0" i="1">
                                  <a:solidFill>
                                    <a:schemeClr val="tx1"/>
                                  </a:solidFill>
                                  <a:latin typeface="Cambria Math" panose="02040503050406030204" pitchFamily="18" charset="0"/>
                                </a:rPr>
                                <m:t>=0</m:t>
                              </m:r>
                            </m:e>
                            <m:e>
                              <m:r>
                                <a:rPr lang="en-US" sz="4800" b="0" i="1">
                                  <a:solidFill>
                                    <a:schemeClr val="tx1"/>
                                  </a:solidFill>
                                  <a:latin typeface="Cambria Math" panose="02040503050406030204" pitchFamily="18" charset="0"/>
                                </a:rPr>
                                <m:t>𝑥</m:t>
                              </m:r>
                              <m:r>
                                <a:rPr lang="en-US" sz="4800" b="0" i="1">
                                  <a:solidFill>
                                    <a:schemeClr val="tx1"/>
                                  </a:solidFill>
                                  <a:latin typeface="Cambria Math" panose="02040503050406030204" pitchFamily="18" charset="0"/>
                                </a:rPr>
                                <m:t>+3</m:t>
                              </m:r>
                              <m:r>
                                <a:rPr lang="en-US" sz="4800" b="0" i="1">
                                  <a:solidFill>
                                    <a:schemeClr val="tx1"/>
                                  </a:solidFill>
                                  <a:latin typeface="Cambria Math" panose="02040503050406030204" pitchFamily="18" charset="0"/>
                                </a:rPr>
                                <m:t>𝑧</m:t>
                              </m:r>
                              <m:r>
                                <a:rPr lang="en-US" sz="4800" b="0" i="1">
                                  <a:solidFill>
                                    <a:schemeClr val="tx1"/>
                                  </a:solidFill>
                                  <a:latin typeface="Cambria Math" panose="02040503050406030204" pitchFamily="18" charset="0"/>
                                </a:rPr>
                                <m:t>=4</m:t>
                              </m:r>
                            </m:e>
                          </m:eqArr>
                        </m:e>
                      </m:d>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078055" y="4881801"/>
                <a:ext cx="5485687" cy="274530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643815" y="4904364"/>
                <a:ext cx="5485687" cy="27340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d>
                        <m:dPr>
                          <m:begChr m:val="{"/>
                          <m:endChr m:val=""/>
                          <m:ctrlPr>
                            <a:rPr lang="en-US" sz="5400" b="1" i="1" spc="-150">
                              <a:latin typeface="Cambria Math" panose="02040503050406030204" pitchFamily="18" charset="0"/>
                              <a:ea typeface="Tahoma" panose="020B0604030504040204" pitchFamily="34" charset="0"/>
                              <a:cs typeface="Arial" panose="020B0604020202020204" pitchFamily="34" charset="0"/>
                            </a:rPr>
                          </m:ctrlPr>
                        </m:dPr>
                        <m:e>
                          <m:eqArr>
                            <m:eqArrPr>
                              <m:ctrlPr>
                                <a:rPr lang="en-US" sz="5400" i="1" spc="-150" smtClean="0">
                                  <a:latin typeface="Cambria Math" panose="02040503050406030204" pitchFamily="18" charset="0"/>
                                  <a:ea typeface="Tahoma" panose="020B0604030504040204" pitchFamily="34" charset="0"/>
                                  <a:cs typeface="Arial" panose="020B0604020202020204" pitchFamily="34" charset="0"/>
                                </a:rPr>
                              </m:ctrlPr>
                            </m:eqArrPr>
                            <m:e>
                              <m:r>
                                <a:rPr lang="en-US" sz="5400" i="1" spc="-150">
                                  <a:latin typeface="Cambria Math" panose="02040503050406030204" pitchFamily="18" charset="0"/>
                                  <a:ea typeface="Tahoma" panose="020B0604030504040204" pitchFamily="34" charset="0"/>
                                  <a:cs typeface="Arial" panose="020B0604020202020204" pitchFamily="34" charset="0"/>
                                </a:rPr>
                                <m:t>𝑥</m:t>
                              </m:r>
                              <m:r>
                                <a:rPr lang="en-US" sz="5400" b="0" i="1" spc="-150" smtClean="0">
                                  <a:latin typeface="Cambria Math" panose="02040503050406030204" pitchFamily="18" charset="0"/>
                                  <a:ea typeface="Tahoma" panose="020B0604030504040204" pitchFamily="34" charset="0"/>
                                  <a:cs typeface="Arial" panose="020B0604020202020204" pitchFamily="34" charset="0"/>
                                </a:rPr>
                                <m:t>−3</m:t>
                              </m:r>
                              <m:r>
                                <a:rPr lang="en-US" sz="5400" i="1" spc="-150">
                                  <a:latin typeface="Cambria Math" panose="02040503050406030204" pitchFamily="18" charset="0"/>
                                  <a:ea typeface="Tahoma" panose="020B0604030504040204" pitchFamily="34" charset="0"/>
                                  <a:cs typeface="Arial" panose="020B0604020202020204" pitchFamily="34" charset="0"/>
                                </a:rPr>
                                <m:t>𝑦</m:t>
                              </m:r>
                              <m:r>
                                <a:rPr lang="en-US" sz="5400" b="0" i="1" spc="-150" smtClean="0">
                                  <a:latin typeface="Cambria Math" panose="02040503050406030204" pitchFamily="18" charset="0"/>
                                  <a:ea typeface="Tahoma" panose="020B0604030504040204" pitchFamily="34" charset="0"/>
                                  <a:cs typeface="Arial" panose="020B0604020202020204" pitchFamily="34" charset="0"/>
                                </a:rPr>
                                <m:t>+</m:t>
                              </m:r>
                              <m:r>
                                <a:rPr lang="en-US" sz="5400" b="0" i="1" spc="-150" smtClean="0">
                                  <a:latin typeface="Cambria Math" panose="02040503050406030204" pitchFamily="18" charset="0"/>
                                  <a:ea typeface="Tahoma" panose="020B0604030504040204" pitchFamily="34" charset="0"/>
                                  <a:cs typeface="Arial" panose="020B0604020202020204" pitchFamily="34" charset="0"/>
                                </a:rPr>
                                <m:t>𝑧</m:t>
                              </m:r>
                              <m:r>
                                <a:rPr lang="en-US" sz="5400" i="1" spc="-150">
                                  <a:latin typeface="Cambria Math" panose="02040503050406030204" pitchFamily="18" charset="0"/>
                                  <a:ea typeface="Tahoma" panose="020B0604030504040204" pitchFamily="34" charset="0"/>
                                  <a:cs typeface="Arial" panose="020B0604020202020204" pitchFamily="34" charset="0"/>
                                </a:rPr>
                                <m:t>=1</m:t>
                              </m:r>
                            </m:e>
                            <m:e>
                              <m:r>
                                <a:rPr lang="en-US" sz="5400" b="0" i="1" spc="-150" smtClean="0">
                                  <a:latin typeface="Cambria Math" panose="02040503050406030204" pitchFamily="18" charset="0"/>
                                  <a:ea typeface="Tahoma" panose="020B0604030504040204" pitchFamily="34" charset="0"/>
                                  <a:cs typeface="Arial" panose="020B0604020202020204" pitchFamily="34" charset="0"/>
                                </a:rPr>
                                <m:t>2</m:t>
                              </m:r>
                              <m:r>
                                <a:rPr lang="en-US" sz="4800" i="1">
                                  <a:latin typeface="Cambria Math" panose="02040503050406030204" pitchFamily="18" charset="0"/>
                                </a:rPr>
                                <m:t>𝑥</m:t>
                              </m:r>
                              <m:r>
                                <a:rPr lang="en-US" sz="4800" i="1">
                                  <a:latin typeface="Cambria Math" panose="02040503050406030204" pitchFamily="18" charset="0"/>
                                </a:rPr>
                                <m:t>−2</m:t>
                              </m:r>
                              <m:r>
                                <a:rPr lang="en-US" sz="4800" i="1">
                                  <a:latin typeface="Cambria Math" panose="02040503050406030204" pitchFamily="18" charset="0"/>
                                </a:rPr>
                                <m:t>𝑦</m:t>
                              </m:r>
                              <m:r>
                                <a:rPr lang="en-US" sz="4800" b="0" i="1" smtClean="0">
                                  <a:latin typeface="Cambria Math" panose="02040503050406030204" pitchFamily="18" charset="0"/>
                                </a:rPr>
                                <m:t>+5</m:t>
                              </m:r>
                              <m:sSup>
                                <m:sSupPr>
                                  <m:ctrlPr>
                                    <a:rPr lang="en-US" sz="4800" b="0" i="1" smtClean="0">
                                      <a:latin typeface="Cambria Math" panose="02040503050406030204" pitchFamily="18" charset="0"/>
                                    </a:rPr>
                                  </m:ctrlPr>
                                </m:sSupPr>
                                <m:e>
                                  <m:r>
                                    <a:rPr lang="en-US" sz="4800" b="0" i="1" smtClean="0">
                                      <a:latin typeface="Cambria Math" panose="02040503050406030204" pitchFamily="18" charset="0"/>
                                    </a:rPr>
                                    <m:t>𝑧</m:t>
                                  </m:r>
                                </m:e>
                                <m:sup>
                                  <m:r>
                                    <a:rPr lang="en-US" sz="4800" b="0" i="1" smtClean="0">
                                      <a:latin typeface="Cambria Math" panose="02040503050406030204" pitchFamily="18" charset="0"/>
                                    </a:rPr>
                                    <m:t>3</m:t>
                                  </m:r>
                                </m:sup>
                              </m:sSup>
                              <m:r>
                                <a:rPr lang="en-US" sz="4800" i="1">
                                  <a:latin typeface="Cambria Math" panose="02040503050406030204" pitchFamily="18" charset="0"/>
                                </a:rPr>
                                <m:t>=0</m:t>
                              </m:r>
                            </m:e>
                            <m:e>
                              <m:r>
                                <a:rPr lang="en-US" sz="4800" b="0" i="1" smtClean="0">
                                  <a:latin typeface="Cambria Math" panose="02040503050406030204" pitchFamily="18" charset="0"/>
                                </a:rPr>
                                <m:t>−3</m:t>
                              </m:r>
                              <m:r>
                                <a:rPr lang="en-US" sz="4800" i="1">
                                  <a:latin typeface="Cambria Math" panose="02040503050406030204" pitchFamily="18" charset="0"/>
                                </a:rPr>
                                <m:t>𝑥</m:t>
                              </m:r>
                              <m:r>
                                <a:rPr lang="en-US" sz="4800" b="0" i="1" smtClean="0">
                                  <a:latin typeface="Cambria Math" panose="02040503050406030204" pitchFamily="18" charset="0"/>
                                </a:rPr>
                                <m:t>−</m:t>
                              </m:r>
                              <m:r>
                                <a:rPr lang="en-US" sz="4800" i="1">
                                  <a:latin typeface="Cambria Math" panose="02040503050406030204" pitchFamily="18" charset="0"/>
                                </a:rPr>
                                <m:t>3</m:t>
                              </m:r>
                              <m:r>
                                <a:rPr lang="en-US" sz="4800" i="1">
                                  <a:latin typeface="Cambria Math" panose="02040503050406030204" pitchFamily="18" charset="0"/>
                                </a:rPr>
                                <m:t>𝑧</m:t>
                              </m:r>
                              <m:r>
                                <a:rPr lang="en-US" sz="4800" i="1">
                                  <a:latin typeface="Cambria Math" panose="02040503050406030204" pitchFamily="18" charset="0"/>
                                </a:rPr>
                                <m:t>=2</m:t>
                              </m:r>
                            </m:e>
                          </m:eqArr>
                        </m:e>
                      </m:d>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7643815" y="4904364"/>
                <a:ext cx="5485687" cy="2734018"/>
              </a:xfrm>
              <a:prstGeom prst="rect">
                <a:avLst/>
              </a:prstGeom>
              <a:blipFill rotWithShape="0">
                <a:blip r:embed="rId7"/>
                <a:stretch>
                  <a:fillRect r="-11333"/>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49" name="Oval 48"/>
          <p:cNvSpPr/>
          <p:nvPr/>
        </p:nvSpPr>
        <p:spPr>
          <a:xfrm>
            <a:off x="11926036" y="5735096"/>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C</a:t>
            </a:r>
          </a:p>
        </p:txBody>
      </p:sp>
    </p:spTree>
    <p:extLst>
      <p:ext uri="{BB962C8B-B14F-4D97-AF65-F5344CB8AC3E}">
        <p14:creationId xmlns:p14="http://schemas.microsoft.com/office/powerpoint/2010/main" val="34118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wipe(left)">
                                      <p:cBhvr>
                                        <p:cTn id="37" dur="500"/>
                                        <p:tgtEl>
                                          <p:spTgt spid="15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19" grpId="0"/>
      <p:bldP spid="2" grpId="0"/>
      <p:bldP spid="53" grpId="0"/>
      <p:bldP spid="54" grpId="0"/>
      <p:bldP spid="55" grpId="0"/>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1402</Words>
  <Application>Microsoft Office PowerPoint</Application>
  <PresentationFormat>Custom</PresentationFormat>
  <Paragraphs>171</Paragraphs>
  <Slides>14</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7" baseType="lpstr">
      <vt:lpstr>Arial</vt:lpstr>
      <vt:lpstr>AvantGarde</vt:lpstr>
      <vt:lpstr>AvantGarde-Demi</vt:lpstr>
      <vt:lpstr>Calibri</vt:lpstr>
      <vt:lpstr>Cambria</vt:lpstr>
      <vt:lpstr>Cambria Math</vt:lpstr>
      <vt:lpstr>Chu Van An</vt:lpstr>
      <vt:lpstr>MS Mincho</vt:lpstr>
      <vt:lpstr>Tahoma</vt:lpstr>
      <vt:lpstr>Times New Roman</vt:lpstr>
      <vt:lpstr>Wingdings 2</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Đắc Thị Thủy</dc:creator>
  <cp:lastModifiedBy>Admin</cp:lastModifiedBy>
  <cp:revision>29</cp:revision>
  <dcterms:created xsi:type="dcterms:W3CDTF">2020-08-28T11:51:34Z</dcterms:created>
  <dcterms:modified xsi:type="dcterms:W3CDTF">2021-09-01T07:23:05Z</dcterms:modified>
</cp:coreProperties>
</file>