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53" r:id="rId2"/>
    <p:sldId id="256" r:id="rId3"/>
    <p:sldId id="356" r:id="rId4"/>
    <p:sldId id="279" r:id="rId5"/>
    <p:sldId id="276" r:id="rId6"/>
    <p:sldId id="298" r:id="rId7"/>
    <p:sldId id="351" r:id="rId8"/>
    <p:sldId id="327" r:id="rId9"/>
    <p:sldId id="352" r:id="rId10"/>
    <p:sldId id="314" r:id="rId11"/>
    <p:sldId id="355" r:id="rId12"/>
    <p:sldId id="35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D8E5E5"/>
    <a:srgbClr val="D36113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136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6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2570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355824"/>
            <a:ext cx="1034534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give and respond to compliments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79" y="2048784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75DE5DA-A197-4C7C-A2FE-68C51C64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EVERYDAY ENGLISH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700368"/>
            <a:ext cx="1930072" cy="82566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ADVERTS FOR BEAUTIFUL VILLAGES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Jumbled conversation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12911"/>
            <a:ext cx="6078497" cy="117697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conversations. Pay attention to the highlighted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Make similar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393556"/>
            <a:ext cx="6064184" cy="20892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the adverts for the two beautiful villages.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boxes to show which village the statements describe.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both boxes need to be ticked.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Take turns to talk about the similarities and differences between Duong Lam and Hollum.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5: Work in pairs. Which village in 3 would you like to visit for a holiday? Explain your choice to your partner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44703" y="3074640"/>
            <a:ext cx="1246051" cy="16257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09738" y="5113200"/>
            <a:ext cx="1196183" cy="8455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85039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688815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JUMBLED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</a:t>
            </a:r>
            <a:r>
              <a:rPr lang="vi-VN" sz="3000" b="1" smtClean="0">
                <a:latin typeface="Bahnschrift" panose="020B0502040204020203" pitchFamily="34" charset="0"/>
              </a:rPr>
              <a:t>beautiful</a:t>
            </a:r>
            <a:r>
              <a:rPr lang="en-GB" sz="3000" b="1" smtClean="0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 smtClean="0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 smtClean="0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 smtClean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FD6E97A-B8ED-5497-154D-70A07F6D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5431"/>
              </p:ext>
            </p:extLst>
          </p:nvPr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>
                  <a:extLst>
                    <a:ext uri="{9D8B030D-6E8A-4147-A177-3AD203B41FA5}">
                      <a16:colId xmlns:a16="http://schemas.microsoft.com/office/drawing/2014/main" val="20209894"/>
                    </a:ext>
                  </a:extLst>
                </a:gridCol>
                <a:gridCol w="4814556">
                  <a:extLst>
                    <a:ext uri="{9D8B030D-6E8A-4147-A177-3AD203B41FA5}">
                      <a16:colId xmlns:a16="http://schemas.microsoft.com/office/drawing/2014/main" val="3743394339"/>
                    </a:ext>
                  </a:extLst>
                </a:gridCol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 smtClean="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 smtClean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408639"/>
                  </a:ext>
                </a:extLst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4318"/>
                  </a:ext>
                </a:extLst>
              </a:tr>
            </a:tbl>
          </a:graphicData>
        </a:graphic>
      </p:graphicFrame>
      <p:pic>
        <p:nvPicPr>
          <p:cNvPr id="7" name="Google Shape;582;p29" descr="Boy Vectors &amp; Illustrations for Free Download | Freepik">
            <a:extLst>
              <a:ext uri="{FF2B5EF4-FFF2-40B4-BE49-F238E27FC236}">
                <a16:creationId xmlns:a16="http://schemas.microsoft.com/office/drawing/2014/main" id="{D5A274D8-1EC8-03C0-7E1C-2B7319E2E5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03" t="15399" r="26806" b="15329"/>
          <a:stretch/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>
            <a:extLst>
              <a:ext uri="{FF2B5EF4-FFF2-40B4-BE49-F238E27FC236}">
                <a16:creationId xmlns:a16="http://schemas.microsoft.com/office/drawing/2014/main" id="{36456E4B-D598-D2D7-F062-B5BE4551F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6308" t="3705" r="28364" b="5874"/>
          <a:stretch/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51" t="2667" r="4826" b="3675"/>
          <a:stretch/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5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5126" y="1150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79" y="1071259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831" y="985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12E098F-6089-7FDC-8902-69E4CF4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15517"/>
              </p:ext>
            </p:extLst>
          </p:nvPr>
        </p:nvGraphicFramePr>
        <p:xfrm>
          <a:off x="314140" y="2160185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>
                  <a:extLst>
                    <a:ext uri="{9D8B030D-6E8A-4147-A177-3AD203B41FA5}">
                      <a16:colId xmlns:a16="http://schemas.microsoft.com/office/drawing/2014/main" val="2615494065"/>
                    </a:ext>
                  </a:extLst>
                </a:gridCol>
                <a:gridCol w="2361629">
                  <a:extLst>
                    <a:ext uri="{9D8B030D-6E8A-4147-A177-3AD203B41FA5}">
                      <a16:colId xmlns:a16="http://schemas.microsoft.com/office/drawing/2014/main" val="2864052998"/>
                    </a:ext>
                  </a:extLst>
                </a:gridCol>
                <a:gridCol w="2344864">
                  <a:extLst>
                    <a:ext uri="{9D8B030D-6E8A-4147-A177-3AD203B41FA5}">
                      <a16:colId xmlns:a16="http://schemas.microsoft.com/office/drawing/2014/main" val="2260658015"/>
                    </a:ext>
                  </a:extLst>
                </a:gridCol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4347560"/>
                  </a:ext>
                </a:extLst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 smtClean="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758312"/>
                  </a:ext>
                </a:extLst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447462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99905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588203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543443"/>
                  </a:ext>
                </a:extLst>
              </a:tr>
            </a:tbl>
          </a:graphicData>
        </a:graphic>
      </p:graphicFrame>
      <p:sp>
        <p:nvSpPr>
          <p:cNvPr id="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4" y="2945444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470994" y="2981900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3" y="383218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8" y="476334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2" y="5504191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7" y="617473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1896156" y="1773582"/>
            <a:ext cx="9442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2983544"/>
            <a:ext cx="5305425" cy="34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0" y="2960997"/>
            <a:ext cx="5353050" cy="3857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35764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1205727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920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470C8F8F-0F7A-DDB0-4711-215B4AA706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828157" y="2611129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690955" y="2611129"/>
            <a:ext cx="69587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vi-VN" sz="28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village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would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like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holiday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3783</TotalTime>
  <Words>509</Words>
  <PresentationFormat>Widescreen</PresentationFormat>
  <Paragraphs>81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 Gothic Std B</vt:lpstr>
      <vt:lpstr>Arial</vt:lpstr>
      <vt:lpstr>Bahnschrift</vt:lpstr>
      <vt:lpstr>Calibri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2023-04-11T01:56:15Z</dcterms:modified>
</cp:coreProperties>
</file>