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49" r:id="rId11"/>
    <p:sldId id="345" r:id="rId12"/>
    <p:sldId id="361" r:id="rId13"/>
    <p:sldId id="352" r:id="rId14"/>
    <p:sldId id="362" r:id="rId15"/>
    <p:sldId id="339" r:id="rId16"/>
    <p:sldId id="359" r:id="rId17"/>
    <p:sldId id="315" r:id="rId18"/>
    <p:sldId id="332" r:id="rId19"/>
    <p:sldId id="363" r:id="rId20"/>
    <p:sldId id="331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9" d="100"/>
          <a:sy n="69" d="100"/>
        </p:scale>
        <p:origin x="1008" y="54"/>
      </p:cViewPr>
      <p:guideLst>
        <p:guide orient="horz" pos="214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27076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7: Transportation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56</a:t>
            </a: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75" y="346075"/>
            <a:ext cx="10643870" cy="6124575"/>
          </a:xfrm>
          <a:prstGeom prst="rect">
            <a:avLst/>
          </a:prstGeom>
        </p:spPr>
      </p:pic>
      <p:pic>
        <p:nvPicPr>
          <p:cNvPr id="6" name="CD1-TRACK 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0260" y="284986"/>
            <a:ext cx="611598" cy="611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587327" y="40688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494"/>
            <a:ext cx="12192000" cy="3296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2124" y="2744713"/>
            <a:ext cx="4420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suitcase is as big as yours.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02837" y="3031799"/>
            <a:ext cx="5702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sunglasses aren't as expensive as yours.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0658" y="3639653"/>
            <a:ext cx="562338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Trains are as comfortable as buses./ Buses are as comfortable as trains.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2124" y="4413705"/>
            <a:ext cx="5269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ticket isn't as cheap as yours.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853"/>
            <a:ext cx="12192000" cy="4993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245" y="32457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260315" y="3082442"/>
            <a:ext cx="8424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08971" y="3702277"/>
            <a:ext cx="380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1049" y="4345018"/>
            <a:ext cx="1137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356272" y="2460145"/>
            <a:ext cx="1289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24116" y="3083278"/>
            <a:ext cx="630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127685" y="3714556"/>
            <a:ext cx="19990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frequent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105247" y="4986547"/>
            <a:ext cx="3913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356272" y="4380380"/>
            <a:ext cx="1426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aren’t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307385" y="5639437"/>
            <a:ext cx="1401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662684" y="5017948"/>
            <a:ext cx="2676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eco-friendly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402"/>
            <a:ext cx="12192000" cy="4315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245" y="32457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788" y="3584312"/>
            <a:ext cx="409632" cy="342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93" y="2947992"/>
            <a:ext cx="333422" cy="409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604" y="4182297"/>
            <a:ext cx="409632" cy="342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709" y="4780282"/>
            <a:ext cx="333422" cy="409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82193" y="439698"/>
            <a:ext cx="9288743" cy="649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82193" y="1182529"/>
            <a:ext cx="6441897" cy="49275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6606283" y="1397285"/>
            <a:ext cx="5585716" cy="27537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4528" y="2564178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MyriadPro-Regular"/>
              </a:rPr>
              <a:t>Trains aren't as frequent as buses.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530" y="3560629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Taxis aren't as cheap as buses.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073" y="4564851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The bus isn't as expensive as a taxi.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4529" y="5570193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The car is as quick/fast as a taxi.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21674" y="2635027"/>
            <a:ext cx="910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242021"/>
                </a:solidFill>
                <a:effectLst/>
                <a:latin typeface="+mj-lt"/>
              </a:rPr>
              <a:t>e.g. The bus 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+mj-lt"/>
              </a:rPr>
              <a:t>isn’t as fas</a:t>
            </a:r>
            <a:r>
              <a:rPr lang="en-US" sz="3200" b="1" i="1" dirty="0">
                <a:solidFill>
                  <a:srgbClr val="242021"/>
                </a:solidFill>
                <a:latin typeface="+mj-lt"/>
              </a:rPr>
              <a:t>t as </a:t>
            </a:r>
            <a:r>
              <a:rPr lang="en-US" sz="3200" i="1" dirty="0">
                <a:solidFill>
                  <a:srgbClr val="242021"/>
                </a:solidFill>
                <a:latin typeface="+mj-lt"/>
              </a:rPr>
              <a:t>the car.</a:t>
            </a:r>
            <a:endParaRPr lang="en-US" sz="3200" i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605" y="247359"/>
            <a:ext cx="12000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d. In pairs: Make more sentences about transportation from the table. Use the prompts.</a:t>
            </a:r>
            <a:r>
              <a:rPr lang="en-US" sz="3600" b="1" dirty="0">
                <a:latin typeface="+mj-lt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98" y="1447688"/>
            <a:ext cx="10652475" cy="1077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837747" y="3329924"/>
            <a:ext cx="6160252" cy="3036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0" y="1009809"/>
            <a:ext cx="10250246" cy="5734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" y="448276"/>
            <a:ext cx="12031754" cy="666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5063" y="-510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3976099" y="1343230"/>
            <a:ext cx="7202991" cy="6668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80526" y="2761379"/>
            <a:ext cx="699227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FF0000"/>
                </a:solidFill>
                <a:effectLst/>
                <a:latin typeface="MyriadPro-Regular"/>
              </a:rPr>
              <a:t>The bus isn't as quick as the train.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0526" y="4223988"/>
            <a:ext cx="74094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MyriadPro-Regular"/>
              </a:rPr>
              <a:t>The subway isn't as cheap as the bus.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6098" y="5628310"/>
            <a:ext cx="72029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MyriadPro-Regular"/>
              </a:rPr>
              <a:t>The train is as frequent as the bus.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014" y="1021925"/>
            <a:ext cx="1959113" cy="4173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725" y="2238184"/>
            <a:ext cx="1082023" cy="5223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526" y="3590763"/>
            <a:ext cx="1074222" cy="6332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424" y="5017994"/>
            <a:ext cx="1693411" cy="584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7" y="1786633"/>
            <a:ext cx="9553566" cy="4238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65"/>
            <a:ext cx="9027160" cy="6155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9199" y="1720840"/>
            <a:ext cx="908399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Compare things using “not as…as…” if they are different or “as…as…” if they are the same.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Compare different types of transportation.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740" y="1616710"/>
            <a:ext cx="11859895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“(not) as…as…”.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on</a:t>
            </a:r>
            <a:r>
              <a:rPr lang="en-US" sz="3600" i="1" dirty="0">
                <a:solidFill>
                  <a:srgbClr val="0070C0"/>
                </a:solidFill>
              </a:rPr>
              <a:t> page 41.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sym typeface="+mn-ea"/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Notebook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on page 45.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to: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compare things using “</a:t>
            </a:r>
            <a:r>
              <a:rPr lang="en-US" sz="3600" b="1" i="1" dirty="0">
                <a:solidFill>
                  <a:srgbClr val="0070C0"/>
                </a:solidFill>
              </a:rPr>
              <a:t>not as…as…</a:t>
            </a:r>
            <a:r>
              <a:rPr lang="en-US" sz="3600" i="1" dirty="0">
                <a:solidFill>
                  <a:srgbClr val="0070C0"/>
                </a:solidFill>
              </a:rPr>
              <a:t>” if they are different or “</a:t>
            </a:r>
            <a:r>
              <a:rPr lang="en-US" sz="3600" b="1" i="1" dirty="0">
                <a:solidFill>
                  <a:srgbClr val="0070C0"/>
                </a:solidFill>
              </a:rPr>
              <a:t>as…as…</a:t>
            </a:r>
            <a:r>
              <a:rPr lang="en-US" sz="3600" i="1" dirty="0">
                <a:solidFill>
                  <a:srgbClr val="0070C0"/>
                </a:solidFill>
              </a:rPr>
              <a:t>” if they are the same.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(not) as…as…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353" y="548387"/>
            <a:ext cx="2607641" cy="16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457" y="984107"/>
            <a:ext cx="90552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Compare the following pairs of things: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Watching movies at home &amp; at the cinema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Traveling by plane &amp; traveling by train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Study alone &amp; study in a group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56" y="270932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4"/>
          <p:cNvSpPr/>
          <p:nvPr/>
        </p:nvSpPr>
        <p:spPr>
          <a:xfrm>
            <a:off x="3150000" y="3662634"/>
            <a:ext cx="6340580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Watching movies at the cinema is more interesting than watching movies at home.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(not) as…as…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16807" y="1720490"/>
            <a:ext cx="1122965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We can compare things using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+mj-lt"/>
              </a:rPr>
              <a:t>not as…as…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if they are 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different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 or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+mj-lt"/>
              </a:rPr>
              <a:t>as…as…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 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>if they are the </a:t>
            </a:r>
            <a:r>
              <a:rPr lang="en-US" sz="3600" b="1" i="0" dirty="0">
                <a:solidFill>
                  <a:srgbClr val="231F20"/>
                </a:solidFill>
                <a:effectLst/>
                <a:latin typeface="+mj-lt"/>
              </a:rPr>
              <a:t>same</a:t>
            </a:r>
            <a:r>
              <a:rPr lang="en-US" sz="3600" i="0" dirty="0">
                <a:solidFill>
                  <a:srgbClr val="231F20"/>
                </a:solidFill>
                <a:effectLst/>
                <a:latin typeface="+mj-lt"/>
              </a:rPr>
              <a:t>.</a:t>
            </a:r>
            <a: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  <a:t/>
            </a:r>
            <a:br>
              <a:rPr lang="en-US" sz="3600" b="0" i="0" dirty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>e.g. </a:t>
            </a:r>
          </a:p>
          <a:p>
            <a:r>
              <a:rPr lang="en-US" sz="3200" dirty="0">
                <a:solidFill>
                  <a:srgbClr val="231F20"/>
                </a:solidFill>
                <a:latin typeface="+mj-lt"/>
              </a:rPr>
              <a:t>-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 subway ticket is </a:t>
            </a:r>
            <a:r>
              <a:rPr lang="en-US" sz="3200" i="1" dirty="0">
                <a:solidFill>
                  <a:srgbClr val="231F20"/>
                </a:solidFill>
                <a:latin typeface="+mj-lt"/>
              </a:rPr>
              <a:t>_________________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 train ticket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>. (The tickets are the same price.)</a:t>
            </a:r>
          </a:p>
          <a:p>
            <a:pPr marL="514350" indent="-514350">
              <a:buAutoNum type="alphaLcPeriod"/>
            </a:pP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as expensive as </a:t>
            </a:r>
            <a:r>
              <a:rPr lang="en-US" sz="3200" dirty="0">
                <a:solidFill>
                  <a:srgbClr val="231F20"/>
                </a:solidFill>
                <a:latin typeface="+mj-lt"/>
              </a:rPr>
              <a:t>             b. not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as expensive as </a:t>
            </a:r>
          </a:p>
          <a:p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/>
            </a:r>
            <a:b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3200" b="0" i="0" dirty="0">
                <a:solidFill>
                  <a:srgbClr val="231F20"/>
                </a:solidFill>
                <a:effectLst/>
                <a:latin typeface="+mj-lt"/>
              </a:rPr>
              <a:t>- </a:t>
            </a:r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Buses ___________ trains. (Buses are slower than trains.)</a:t>
            </a:r>
            <a:r>
              <a:rPr lang="en-US" sz="3200" i="1" dirty="0">
                <a:latin typeface="+mj-lt"/>
              </a:rPr>
              <a:t> </a:t>
            </a:r>
          </a:p>
          <a:p>
            <a:r>
              <a:rPr lang="en-US" sz="3200" b="0" i="1" dirty="0">
                <a:solidFill>
                  <a:srgbClr val="231F20"/>
                </a:solidFill>
                <a:effectLst/>
                <a:latin typeface="+mj-lt"/>
              </a:rPr>
              <a:t>a. are as fast as                  b. aren't as fast as </a:t>
            </a:r>
            <a:endParaRPr lang="en-US" sz="32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161" y="490084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36386" y="525911"/>
            <a:ext cx="9632886" cy="993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Read the sentences and choose the correct words to complete the examples. </a:t>
            </a:r>
          </a:p>
        </p:txBody>
      </p:sp>
      <p:sp>
        <p:nvSpPr>
          <p:cNvPr id="5" name="Oval 4"/>
          <p:cNvSpPr/>
          <p:nvPr/>
        </p:nvSpPr>
        <p:spPr>
          <a:xfrm>
            <a:off x="502120" y="4260950"/>
            <a:ext cx="3453192" cy="666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20499" y="5721927"/>
            <a:ext cx="3338980" cy="6321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426</Words>
  <Application>Microsoft Office PowerPoint</Application>
  <PresentationFormat>Widescreen</PresentationFormat>
  <Paragraphs>69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MyriadPro-Regular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275</cp:revision>
  <dcterms:created xsi:type="dcterms:W3CDTF">2020-12-08T03:17:00Z</dcterms:created>
  <dcterms:modified xsi:type="dcterms:W3CDTF">2023-07-27T09:48:26Z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151E068CC94A466BA370CC0A28940694</vt:lpwstr>
  </property>
  <property fmtid="{D5CDD505-2E9C-101B-9397-08002B2CF9AE}" pid="3" name="KSOProductBuildVer">
    <vt:lpwstr>1033-11.2.0.11486</vt:lpwstr>
  </property>
</Properties>
</file>