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sldIdLst>
    <p:sldId id="272" r:id="rId4"/>
    <p:sldId id="258" r:id="rId5"/>
    <p:sldId id="276" r:id="rId6"/>
    <p:sldId id="296" r:id="rId7"/>
    <p:sldId id="279" r:id="rId8"/>
    <p:sldId id="278" r:id="rId9"/>
    <p:sldId id="280" r:id="rId10"/>
    <p:sldId id="281" r:id="rId11"/>
    <p:sldId id="282" r:id="rId12"/>
    <p:sldId id="283" r:id="rId13"/>
    <p:sldId id="290" r:id="rId14"/>
    <p:sldId id="291" r:id="rId15"/>
    <p:sldId id="292" r:id="rId16"/>
    <p:sldId id="293" r:id="rId17"/>
    <p:sldId id="285" r:id="rId18"/>
    <p:sldId id="286" r:id="rId19"/>
    <p:sldId id="294" r:id="rId20"/>
    <p:sldId id="295" r:id="rId21"/>
    <p:sldId id="284" r:id="rId22"/>
    <p:sldId id="288"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C3F37E-3B5B-465B-815C-9C16D03E392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86569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3F37E-3B5B-465B-815C-9C16D03E392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250239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3F37E-3B5B-465B-815C-9C16D03E392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3921101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095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13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66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47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12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65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31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3F37E-3B5B-465B-815C-9C16D03E392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1182274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623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086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32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255B5218-8922-4A24-9A5F-30285425A4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2551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994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340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7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044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73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24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C3F37E-3B5B-465B-815C-9C16D03E392F}"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3556540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251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818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684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085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68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255B5218-8922-4A24-9A5F-30285425A4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410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C3F37E-3B5B-465B-815C-9C16D03E392F}"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129496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C3F37E-3B5B-465B-815C-9C16D03E392F}"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212636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C3F37E-3B5B-465B-815C-9C16D03E392F}"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39434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3F37E-3B5B-465B-815C-9C16D03E392F}"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2791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C3F37E-3B5B-465B-815C-9C16D03E392F}"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11317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C3F37E-3B5B-465B-815C-9C16D03E392F}"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C9E1D-C67D-4AEB-A7B0-01432F5A6158}" type="slidenum">
              <a:rPr lang="en-US" smtClean="0"/>
              <a:t>‹#›</a:t>
            </a:fld>
            <a:endParaRPr lang="en-US"/>
          </a:p>
        </p:txBody>
      </p:sp>
    </p:spTree>
    <p:extLst>
      <p:ext uri="{BB962C8B-B14F-4D97-AF65-F5344CB8AC3E}">
        <p14:creationId xmlns:p14="http://schemas.microsoft.com/office/powerpoint/2010/main" val="189564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3F37E-3B5B-465B-815C-9C16D03E392F}" type="datetimeFigureOut">
              <a:rPr lang="en-US" smtClean="0"/>
              <a:t>11/23/2022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C9E1D-C67D-4AEB-A7B0-01432F5A6158}" type="slidenum">
              <a:rPr lang="en-US" smtClean="0"/>
              <a:t>‹#›</a:t>
            </a:fld>
            <a:endParaRPr lang="en-US"/>
          </a:p>
        </p:txBody>
      </p:sp>
    </p:spTree>
    <p:extLst>
      <p:ext uri="{BB962C8B-B14F-4D97-AF65-F5344CB8AC3E}">
        <p14:creationId xmlns:p14="http://schemas.microsoft.com/office/powerpoint/2010/main" val="1117702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6791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E8F9C-5CBC-4F03-BAFD-64BD8029FE6F}" type="datetimeFigureOut">
              <a:rPr lang="en-US" smtClean="0">
                <a:solidFill>
                  <a:prstClr val="black">
                    <a:tint val="75000"/>
                  </a:prstClr>
                </a:solidFill>
              </a:rPr>
              <a:pPr/>
              <a:t>11/23/2022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6D05D-3596-473B-9897-ECB5D1D82E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0674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5.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83" y="1905001"/>
            <a:ext cx="8842375" cy="2530475"/>
          </a:xfrm>
          <a:prstGeom prst="rect">
            <a:avLst/>
          </a:prstGeom>
          <a:ln/>
        </p:spPr>
        <p:style>
          <a:lnRef idx="1">
            <a:schemeClr val="accent1"/>
          </a:lnRef>
          <a:fillRef idx="2">
            <a:schemeClr val="accent1"/>
          </a:fillRef>
          <a:effectRef idx="1">
            <a:schemeClr val="accent1"/>
          </a:effectRef>
          <a:fontRef idx="minor">
            <a:schemeClr val="dk1"/>
          </a:fontRef>
        </p:style>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3026"/>
            <a:ext cx="73025" cy="671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977" y="76201"/>
            <a:ext cx="73025" cy="671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 y="1"/>
            <a:ext cx="9205913" cy="8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772276"/>
            <a:ext cx="9205913" cy="8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2" descr="EART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648200"/>
            <a:ext cx="2362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ov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399" y="23812"/>
            <a:ext cx="3848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295400" y="32004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4862513" y="1082335"/>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7758113" y="9144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6310313" y="114755"/>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3392715" y="-18142"/>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2743200" y="466997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571500" y="4764543"/>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892300" y="6131719"/>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7391400" y="53340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5168900" y="3214915"/>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DSTARS-P"/>
          <p:cNvPicPr>
            <a:picLocks noChangeAspect="1" noChangeArrowheads="1" noCrop="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5168900" y="4435476"/>
            <a:ext cx="1447800" cy="11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10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228600" y="304800"/>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cs typeface="Times New Roman" pitchFamily="18" charset="0"/>
              </a:rPr>
              <a:t>3. Dịch vụ:</a:t>
            </a:r>
          </a:p>
        </p:txBody>
      </p:sp>
      <p:grpSp>
        <p:nvGrpSpPr>
          <p:cNvPr id="7" name="Group 19"/>
          <p:cNvGrpSpPr>
            <a:grpSpLocks/>
          </p:cNvGrpSpPr>
          <p:nvPr/>
        </p:nvGrpSpPr>
        <p:grpSpPr bwMode="auto">
          <a:xfrm>
            <a:off x="4419600" y="381000"/>
            <a:ext cx="4876800" cy="6454280"/>
            <a:chOff x="3216" y="288"/>
            <a:chExt cx="2448" cy="3909"/>
          </a:xfrm>
        </p:grpSpPr>
        <p:pic>
          <p:nvPicPr>
            <p:cNvPr id="8" name="Picture 20" descr="dl9tr096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288"/>
              <a:ext cx="2352" cy="37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1"/>
            <p:cNvSpPr txBox="1">
              <a:spLocks noChangeArrowheads="1"/>
            </p:cNvSpPr>
            <p:nvPr/>
          </p:nvSpPr>
          <p:spPr bwMode="auto">
            <a:xfrm>
              <a:off x="3216" y="3994"/>
              <a:ext cx="244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400" b="1">
                  <a:solidFill>
                    <a:srgbClr val="0000FF"/>
                  </a:solidFill>
                </a:rPr>
                <a:t>Lược đồ kinh tế vùng Duyên hải Nam Trung Bộ</a:t>
              </a:r>
            </a:p>
          </p:txBody>
        </p:sp>
      </p:grpSp>
      <p:sp>
        <p:nvSpPr>
          <p:cNvPr id="10" name="Text Box 92"/>
          <p:cNvSpPr txBox="1">
            <a:spLocks noChangeArrowheads="1"/>
          </p:cNvSpPr>
          <p:nvPr/>
        </p:nvSpPr>
        <p:spPr bwMode="auto">
          <a:xfrm>
            <a:off x="76200" y="838200"/>
            <a:ext cx="434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400" b="1">
                <a:solidFill>
                  <a:srgbClr val="FF0000"/>
                </a:solidFill>
                <a:latin typeface="Times New Roman" pitchFamily="18" charset="0"/>
                <a:cs typeface="Times New Roman" pitchFamily="18" charset="0"/>
              </a:rPr>
              <a:t>?</a:t>
            </a:r>
            <a:r>
              <a:rPr lang="en-US" sz="2400">
                <a:solidFill>
                  <a:srgbClr val="FF0000"/>
                </a:solidFill>
                <a:latin typeface="Times New Roman" pitchFamily="18" charset="0"/>
                <a:cs typeface="Times New Roman" pitchFamily="18" charset="0"/>
              </a:rPr>
              <a:t> Vùng Duyên hải Nam Trung Bộ có những thuận lợi nào cho phát triển Dịch vụ.</a:t>
            </a:r>
          </a:p>
        </p:txBody>
      </p:sp>
      <p:sp>
        <p:nvSpPr>
          <p:cNvPr id="2" name="TextBox 1"/>
          <p:cNvSpPr txBox="1"/>
          <p:nvPr/>
        </p:nvSpPr>
        <p:spPr>
          <a:xfrm>
            <a:off x="99060" y="4114800"/>
            <a:ext cx="4297680" cy="2308324"/>
          </a:xfrm>
          <a:prstGeom prst="rect">
            <a:avLst/>
          </a:prstGeom>
          <a:noFill/>
        </p:spPr>
        <p:txBody>
          <a:bodyPr wrap="square" rtlCol="0">
            <a:spAutoFit/>
          </a:bodyPr>
          <a:lstStyle/>
          <a:p>
            <a:pPr>
              <a:spcBef>
                <a:spcPct val="50000"/>
              </a:spcBef>
            </a:pPr>
            <a:r>
              <a:rPr lang="en-US" sz="2400">
                <a:solidFill>
                  <a:srgbClr val="FF0000"/>
                </a:solidFill>
                <a:latin typeface="Times New Roman" pitchFamily="18" charset="0"/>
                <a:cs typeface="Times New Roman" pitchFamily="18" charset="0"/>
              </a:rPr>
              <a:t>? Xác định:</a:t>
            </a:r>
          </a:p>
          <a:p>
            <a:pPr>
              <a:spcBef>
                <a:spcPct val="50000"/>
              </a:spcBef>
            </a:pPr>
            <a:r>
              <a:rPr lang="en-US" sz="2400">
                <a:solidFill>
                  <a:srgbClr val="FF0000"/>
                </a:solidFill>
                <a:latin typeface="Times New Roman" pitchFamily="18" charset="0"/>
                <a:cs typeface="Times New Roman" pitchFamily="18" charset="0"/>
              </a:rPr>
              <a:t>+ Các tuyến đường giao thông qua vùng, các cảng biển, sân bay.</a:t>
            </a:r>
          </a:p>
          <a:p>
            <a:pPr>
              <a:spcBef>
                <a:spcPct val="50000"/>
              </a:spcBef>
            </a:pPr>
            <a:r>
              <a:rPr lang="en-US" sz="2400">
                <a:solidFill>
                  <a:srgbClr val="FF0000"/>
                </a:solidFill>
                <a:latin typeface="Times New Roman" pitchFamily="18" charset="0"/>
                <a:cs typeface="Times New Roman" pitchFamily="18" charset="0"/>
              </a:rPr>
              <a:t>+ Các điểm du lịch nổi tiếng.</a:t>
            </a:r>
          </a:p>
        </p:txBody>
      </p:sp>
      <p:sp>
        <p:nvSpPr>
          <p:cNvPr id="3" name="TextBox 2"/>
          <p:cNvSpPr txBox="1"/>
          <p:nvPr/>
        </p:nvSpPr>
        <p:spPr>
          <a:xfrm>
            <a:off x="76199" y="1981200"/>
            <a:ext cx="4343401" cy="1938992"/>
          </a:xfrm>
          <a:prstGeom prst="rect">
            <a:avLst/>
          </a:prstGeom>
          <a:noFill/>
        </p:spPr>
        <p:txBody>
          <a:bodyPr wrap="square" rtlCol="0">
            <a:spAutoFit/>
          </a:bodyPr>
          <a:lstStyle/>
          <a:p>
            <a:pPr algn="just"/>
            <a:r>
              <a:rPr lang="en-US" sz="2400">
                <a:latin typeface="Times New Roman" pitchFamily="18" charset="0"/>
                <a:cs typeface="Times New Roman" pitchFamily="18" charset="0"/>
              </a:rPr>
              <a:t>   Vị trí cầu nối Bắc - Nam cửa ngõ phía Đông của vùng Tây Nguyên, giàu tiềm năng du lịch </a:t>
            </a:r>
            <a:r>
              <a:rPr lang="en-US" sz="2400">
                <a:latin typeface="Times New Roman" pitchFamily="18" charset="0"/>
                <a:cs typeface="Times New Roman" pitchFamily="18" charset="0"/>
                <a:sym typeface="Wingdings" pitchFamily="2" charset="2"/>
              </a:rPr>
              <a:t> </a:t>
            </a:r>
            <a:r>
              <a:rPr lang="en-US" sz="2400">
                <a:latin typeface="Times New Roman" pitchFamily="18" charset="0"/>
                <a:cs typeface="Times New Roman" pitchFamily="18" charset="0"/>
              </a:rPr>
              <a:t>phát triển GTVT, Xuất nhập khẩu,        Du lịch.  </a:t>
            </a:r>
          </a:p>
        </p:txBody>
      </p:sp>
    </p:spTree>
    <p:extLst>
      <p:ext uri="{BB962C8B-B14F-4D97-AF65-F5344CB8AC3E}">
        <p14:creationId xmlns:p14="http://schemas.microsoft.com/office/powerpoint/2010/main" val="112532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p:cNvGrpSpPr>
          <p:nvPr/>
        </p:nvGrpSpPr>
        <p:grpSpPr bwMode="auto">
          <a:xfrm>
            <a:off x="0" y="0"/>
            <a:ext cx="9144000" cy="609600"/>
            <a:chOff x="192" y="1008"/>
            <a:chExt cx="5472" cy="624"/>
          </a:xfrm>
        </p:grpSpPr>
        <p:sp>
          <p:nvSpPr>
            <p:cNvPr id="20491" name="AutoShape 5"/>
            <p:cNvSpPr>
              <a:spLocks noChangeArrowheads="1"/>
            </p:cNvSpPr>
            <p:nvPr/>
          </p:nvSpPr>
          <p:spPr bwMode="auto">
            <a:xfrm>
              <a:off x="192" y="1008"/>
              <a:ext cx="672" cy="624"/>
            </a:xfrm>
            <a:prstGeom prst="flowChartAlternateProcess">
              <a:avLst/>
            </a:prstGeom>
            <a:solidFill>
              <a:srgbClr val="FFFF00"/>
            </a:solidFill>
            <a:ln w="19050">
              <a:solidFill>
                <a:srgbClr val="FF00FF"/>
              </a:solidFill>
              <a:miter lim="800000"/>
              <a:headEnd/>
              <a:tailEnd/>
            </a:ln>
          </p:spPr>
          <p:txBody>
            <a:bodyPr wrap="none" anchor="ctr"/>
            <a:lstStyle/>
            <a:p>
              <a:pPr algn="ctr"/>
              <a:r>
                <a:rPr lang="en-US" sz="2800" b="1">
                  <a:solidFill>
                    <a:srgbClr val="FF3300"/>
                  </a:solidFill>
                </a:rPr>
                <a:t>Bài 26</a:t>
              </a:r>
            </a:p>
          </p:txBody>
        </p:sp>
        <p:sp>
          <p:nvSpPr>
            <p:cNvPr id="20492" name="AutoShape 6"/>
            <p:cNvSpPr>
              <a:spLocks noChangeArrowheads="1"/>
            </p:cNvSpPr>
            <p:nvPr/>
          </p:nvSpPr>
          <p:spPr bwMode="auto">
            <a:xfrm>
              <a:off x="912" y="1008"/>
              <a:ext cx="4752" cy="624"/>
            </a:xfrm>
            <a:prstGeom prst="flowChartAlternateProcess">
              <a:avLst/>
            </a:prstGeom>
            <a:solidFill>
              <a:srgbClr val="00FFFF"/>
            </a:solidFill>
            <a:ln w="9525">
              <a:solidFill>
                <a:schemeClr val="tx1"/>
              </a:solidFill>
              <a:miter lim="800000"/>
              <a:headEnd/>
              <a:tailEnd/>
            </a:ln>
          </p:spPr>
          <p:txBody>
            <a:bodyPr wrap="none" anchor="ctr"/>
            <a:lstStyle/>
            <a:p>
              <a:pPr algn="ctr" eaLnBrk="0" hangingPunct="0"/>
              <a:r>
                <a:rPr lang="en-US" sz="2800" b="1">
                  <a:solidFill>
                    <a:srgbClr val="FF3300"/>
                  </a:solidFill>
                </a:rPr>
                <a:t>VÙNG DUYÊN HẢI NAM TRUNG BỘ (tt)</a:t>
              </a:r>
              <a:endParaRPr lang="en-US" sz="3600" b="1">
                <a:solidFill>
                  <a:srgbClr val="FF3300"/>
                </a:solidFill>
              </a:endParaRPr>
            </a:p>
          </p:txBody>
        </p:sp>
      </p:grpSp>
      <p:pic>
        <p:nvPicPr>
          <p:cNvPr id="7" name="ncode_imageresizer_container_11" descr="Click the image to open in fu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62000"/>
            <a:ext cx="4648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228600" y="990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a:t>Biển Đà Nẵng</a:t>
            </a:r>
          </a:p>
        </p:txBody>
      </p:sp>
      <p:sp>
        <p:nvSpPr>
          <p:cNvPr id="14339" name="Rectangle 4"/>
          <p:cNvSpPr>
            <a:spLocks noChangeArrowheads="1"/>
          </p:cNvSpPr>
          <p:nvPr/>
        </p:nvSpPr>
        <p:spPr bwMode="auto">
          <a:xfrm>
            <a:off x="5029200" y="1066800"/>
            <a:ext cx="22526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b="1">
                <a:solidFill>
                  <a:srgbClr val="0000FF"/>
                </a:solidFill>
                <a:latin typeface="Arial" charset="0"/>
              </a:rPr>
              <a:t>Biển Nha Trang</a:t>
            </a:r>
          </a:p>
        </p:txBody>
      </p:sp>
      <p:pic>
        <p:nvPicPr>
          <p:cNvPr id="9" name="Picture 4" descr="phuquo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228600" y="3886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a:t>Vịnh Cam Ranh</a:t>
            </a:r>
          </a:p>
        </p:txBody>
      </p:sp>
      <p:pic>
        <p:nvPicPr>
          <p:cNvPr id="143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810000"/>
            <a:ext cx="4648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10"/>
          <p:cNvSpPr>
            <a:spLocks noChangeArrowheads="1"/>
          </p:cNvSpPr>
          <p:nvPr/>
        </p:nvSpPr>
        <p:spPr bwMode="auto">
          <a:xfrm>
            <a:off x="5181600" y="3962400"/>
            <a:ext cx="1858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i="1">
                <a:solidFill>
                  <a:srgbClr val="FF0000"/>
                </a:solidFill>
                <a:latin typeface="Arial" charset="0"/>
              </a:rPr>
              <a:t>Mũi Né</a:t>
            </a:r>
            <a:endParaRPr lang="en-US" b="1">
              <a:solidFill>
                <a:srgbClr val="FF0000"/>
              </a:solidFill>
              <a:latin typeface="Arial" charset="0"/>
            </a:endParaRPr>
          </a:p>
        </p:txBody>
      </p:sp>
    </p:spTree>
    <p:extLst>
      <p:ext uri="{BB962C8B-B14F-4D97-AF65-F5344CB8AC3E}">
        <p14:creationId xmlns:p14="http://schemas.microsoft.com/office/powerpoint/2010/main" val="2227894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20"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edge">
                                      <p:cBhvr>
                                        <p:cTn id="13" dur="2000"/>
                                        <p:tgtEl>
                                          <p:spTgt spid="1433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339"/>
                                        </p:tgtEl>
                                        <p:attrNameLst>
                                          <p:attrName>style.visibility</p:attrName>
                                        </p:attrNameLst>
                                      </p:cBhvr>
                                      <p:to>
                                        <p:strVal val="visible"/>
                                      </p:to>
                                    </p:set>
                                    <p:animEffect transition="in" filter="box(in)">
                                      <p:cBhvr>
                                        <p:cTn id="16" dur="500"/>
                                        <p:tgtEl>
                                          <p:spTgt spid="14339"/>
                                        </p:tgtEl>
                                      </p:cBhvr>
                                    </p:animEffect>
                                  </p:childTnLst>
                                </p:cTn>
                              </p:par>
                              <p:par>
                                <p:cTn id="17" presetID="2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par>
                                <p:cTn id="23" presetID="20" presetClass="entr" presetSubtype="0" fill="hold" nodeType="with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wedge">
                                      <p:cBhvr>
                                        <p:cTn id="25" dur="2000"/>
                                        <p:tgtEl>
                                          <p:spTgt spid="1434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4345"/>
                                        </p:tgtEl>
                                        <p:attrNameLst>
                                          <p:attrName>style.visibility</p:attrName>
                                        </p:attrNameLst>
                                      </p:cBhvr>
                                      <p:to>
                                        <p:strVal val="visible"/>
                                      </p:to>
                                    </p:set>
                                    <p:animEffect transition="in" filter="box(in)">
                                      <p:cBhvr>
                                        <p:cTn id="28"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339" grpId="0"/>
      <p:bldP spid="10" grpId="0"/>
      <p:bldP spid="143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9"/>
          <p:cNvSpPr txBox="1">
            <a:spLocks noChangeArrowheads="1"/>
          </p:cNvSpPr>
          <p:nvPr/>
        </p:nvSpPr>
        <p:spPr bwMode="auto">
          <a:xfrm>
            <a:off x="-19050" y="228600"/>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2000" b="1">
                <a:solidFill>
                  <a:srgbClr val="0000FF"/>
                </a:solidFill>
                <a:latin typeface="Arial" charset="0"/>
              </a:rPr>
              <a:t>Núi Ngũ Hành Sơn – Đà Nẵng</a:t>
            </a:r>
          </a:p>
        </p:txBody>
      </p:sp>
    </p:spTree>
    <p:extLst>
      <p:ext uri="{BB962C8B-B14F-4D97-AF65-F5344CB8AC3E}">
        <p14:creationId xmlns:p14="http://schemas.microsoft.com/office/powerpoint/2010/main" val="289173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PIQICG9MC_b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8"/>
          <p:cNvSpPr txBox="1">
            <a:spLocks noChangeArrowheads="1"/>
          </p:cNvSpPr>
          <p:nvPr/>
        </p:nvSpPr>
        <p:spPr bwMode="auto">
          <a:xfrm>
            <a:off x="457200" y="228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atin typeface="Arial" charset="0"/>
              </a:rPr>
              <a:t> </a:t>
            </a:r>
            <a:r>
              <a:rPr lang="en-US" sz="2400">
                <a:solidFill>
                  <a:srgbClr val="FF0000"/>
                </a:solidFill>
                <a:latin typeface="Arial" charset="0"/>
              </a:rPr>
              <a:t>Bà Nà – thiên nhiên mang sắc thái vùng ôn đới  </a:t>
            </a:r>
          </a:p>
        </p:txBody>
      </p:sp>
    </p:spTree>
    <p:extLst>
      <p:ext uri="{BB962C8B-B14F-4D97-AF65-F5344CB8AC3E}">
        <p14:creationId xmlns:p14="http://schemas.microsoft.com/office/powerpoint/2010/main" val="2675841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heel(4)">
                                      <p:cBhvr>
                                        <p:cTn id="7"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22" descr="my 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8" descr="my so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9" descr="my so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7" descr="my son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338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1"/>
          <p:cNvSpPr txBox="1">
            <a:spLocks noChangeArrowheads="1"/>
          </p:cNvSpPr>
          <p:nvPr/>
        </p:nvSpPr>
        <p:spPr bwMode="auto">
          <a:xfrm>
            <a:off x="1241425" y="3733800"/>
            <a:ext cx="21748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solidFill>
                  <a:srgbClr val="FF0000"/>
                </a:solidFill>
              </a:rPr>
              <a:t>Di tich Mỹ Sơn</a:t>
            </a:r>
          </a:p>
        </p:txBody>
      </p:sp>
    </p:spTree>
    <p:extLst>
      <p:ext uri="{BB962C8B-B14F-4D97-AF65-F5344CB8AC3E}">
        <p14:creationId xmlns:p14="http://schemas.microsoft.com/office/powerpoint/2010/main" val="2531889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heel(4)">
                                      <p:cBhvr>
                                        <p:cTn id="7" dur="1000"/>
                                        <p:tgtEl>
                                          <p:spTgt spid="26628"/>
                                        </p:tgtEl>
                                      </p:cBhvr>
                                    </p:animEffect>
                                  </p:childTnLst>
                                </p:cTn>
                              </p:par>
                              <p:par>
                                <p:cTn id="8" presetID="21" presetClass="entr" presetSubtype="4" fill="hold" nodeType="withEffect">
                                  <p:stCondLst>
                                    <p:cond delay="0"/>
                                  </p:stCondLst>
                                  <p:childTnLst>
                                    <p:set>
                                      <p:cBhvr>
                                        <p:cTn id="9" dur="1" fill="hold">
                                          <p:stCondLst>
                                            <p:cond delay="0"/>
                                          </p:stCondLst>
                                        </p:cTn>
                                        <p:tgtEl>
                                          <p:spTgt spid="26632"/>
                                        </p:tgtEl>
                                        <p:attrNameLst>
                                          <p:attrName>style.visibility</p:attrName>
                                        </p:attrNameLst>
                                      </p:cBhvr>
                                      <p:to>
                                        <p:strVal val="visible"/>
                                      </p:to>
                                    </p:set>
                                    <p:animEffect transition="in" filter="wheel(4)">
                                      <p:cBhvr>
                                        <p:cTn id="10" dur="1000"/>
                                        <p:tgtEl>
                                          <p:spTgt spid="26632"/>
                                        </p:tgtEl>
                                      </p:cBhvr>
                                    </p:animEffect>
                                  </p:childTnLst>
                                </p:cTn>
                              </p:par>
                              <p:par>
                                <p:cTn id="11" presetID="21" presetClass="entr" presetSubtype="4" fill="hold" nodeType="withEffect">
                                  <p:stCondLst>
                                    <p:cond delay="0"/>
                                  </p:stCondLst>
                                  <p:childTnLst>
                                    <p:set>
                                      <p:cBhvr>
                                        <p:cTn id="12" dur="1" fill="hold">
                                          <p:stCondLst>
                                            <p:cond delay="0"/>
                                          </p:stCondLst>
                                        </p:cTn>
                                        <p:tgtEl>
                                          <p:spTgt spid="26633"/>
                                        </p:tgtEl>
                                        <p:attrNameLst>
                                          <p:attrName>style.visibility</p:attrName>
                                        </p:attrNameLst>
                                      </p:cBhvr>
                                      <p:to>
                                        <p:strVal val="visible"/>
                                      </p:to>
                                    </p:set>
                                    <p:animEffect transition="in" filter="wheel(4)">
                                      <p:cBhvr>
                                        <p:cTn id="13" dur="1000"/>
                                        <p:tgtEl>
                                          <p:spTgt spid="26633"/>
                                        </p:tgtEl>
                                      </p:cBhvr>
                                    </p:animEffect>
                                  </p:childTnLst>
                                </p:cTn>
                              </p:par>
                              <p:par>
                                <p:cTn id="14" presetID="21" presetClass="entr" presetSubtype="4" fill="hold" nodeType="withEffect">
                                  <p:stCondLst>
                                    <p:cond delay="0"/>
                                  </p:stCondLst>
                                  <p:childTnLst>
                                    <p:set>
                                      <p:cBhvr>
                                        <p:cTn id="15" dur="1" fill="hold">
                                          <p:stCondLst>
                                            <p:cond delay="0"/>
                                          </p:stCondLst>
                                        </p:cTn>
                                        <p:tgtEl>
                                          <p:spTgt spid="26634"/>
                                        </p:tgtEl>
                                        <p:attrNameLst>
                                          <p:attrName>style.visibility</p:attrName>
                                        </p:attrNameLst>
                                      </p:cBhvr>
                                      <p:to>
                                        <p:strVal val="visible"/>
                                      </p:to>
                                    </p:set>
                                    <p:animEffect transition="in" filter="wheel(4)">
                                      <p:cBhvr>
                                        <p:cTn id="16" dur="1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38200" y="152400"/>
            <a:ext cx="7576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u="sng">
                <a:latin typeface="Times New Roman" pitchFamily="18" charset="0"/>
                <a:cs typeface="Times New Roman" pitchFamily="18" charset="0"/>
              </a:rPr>
              <a:t>BÀI 26</a:t>
            </a:r>
            <a:r>
              <a:rPr lang="en-US" sz="2400" b="1">
                <a:latin typeface="Times New Roman" pitchFamily="18" charset="0"/>
                <a:cs typeface="Times New Roman" pitchFamily="18" charset="0"/>
              </a:rPr>
              <a:t>: VÙNG DUYÊN HẢI NAM TRUNG BỘ (TT)</a:t>
            </a:r>
          </a:p>
        </p:txBody>
      </p:sp>
      <p:sp>
        <p:nvSpPr>
          <p:cNvPr id="5" name="Text Box 6"/>
          <p:cNvSpPr txBox="1">
            <a:spLocks noChangeArrowheads="1"/>
          </p:cNvSpPr>
          <p:nvPr/>
        </p:nvSpPr>
        <p:spPr bwMode="auto">
          <a:xfrm>
            <a:off x="326571" y="685800"/>
            <a:ext cx="531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800" b="1">
                <a:latin typeface="Times New Roman" pitchFamily="18" charset="0"/>
              </a:rPr>
              <a:t>IV. Tình hình phát triển kinh tế:</a:t>
            </a:r>
          </a:p>
        </p:txBody>
      </p:sp>
      <p:sp>
        <p:nvSpPr>
          <p:cNvPr id="6" name="Text Box 12"/>
          <p:cNvSpPr txBox="1">
            <a:spLocks noChangeArrowheads="1"/>
          </p:cNvSpPr>
          <p:nvPr/>
        </p:nvSpPr>
        <p:spPr bwMode="auto">
          <a:xfrm>
            <a:off x="304800" y="1143000"/>
            <a:ext cx="419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a:latin typeface="Times New Roman" pitchFamily="18" charset="0"/>
                <a:cs typeface="Times New Roman" pitchFamily="18" charset="0"/>
              </a:rPr>
              <a:t>V. Các trung tâm kinh tế và vùng kinh tế trọng điểm miền trung:</a:t>
            </a:r>
          </a:p>
        </p:txBody>
      </p:sp>
      <p:grpSp>
        <p:nvGrpSpPr>
          <p:cNvPr id="7" name="Group 19"/>
          <p:cNvGrpSpPr>
            <a:grpSpLocks/>
          </p:cNvGrpSpPr>
          <p:nvPr/>
        </p:nvGrpSpPr>
        <p:grpSpPr bwMode="auto">
          <a:xfrm>
            <a:off x="4572000" y="1143000"/>
            <a:ext cx="4724400" cy="5715000"/>
            <a:chOff x="3216" y="288"/>
            <a:chExt cx="2448" cy="3924"/>
          </a:xfrm>
        </p:grpSpPr>
        <p:pic>
          <p:nvPicPr>
            <p:cNvPr id="8" name="Picture 20" descr="dl9tr096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288"/>
              <a:ext cx="2352" cy="37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1"/>
            <p:cNvSpPr txBox="1">
              <a:spLocks noChangeArrowheads="1"/>
            </p:cNvSpPr>
            <p:nvPr/>
          </p:nvSpPr>
          <p:spPr bwMode="auto">
            <a:xfrm>
              <a:off x="3216" y="3994"/>
              <a:ext cx="244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400" b="1">
                  <a:solidFill>
                    <a:srgbClr val="0000FF"/>
                  </a:solidFill>
                </a:rPr>
                <a:t>Lược đồ kinh tế vùng Duyên hải Nam Trung Bộ</a:t>
              </a:r>
            </a:p>
          </p:txBody>
        </p:sp>
      </p:grpSp>
      <p:sp>
        <p:nvSpPr>
          <p:cNvPr id="10" name="Text Box 92"/>
          <p:cNvSpPr txBox="1">
            <a:spLocks noChangeArrowheads="1"/>
          </p:cNvSpPr>
          <p:nvPr/>
        </p:nvSpPr>
        <p:spPr bwMode="auto">
          <a:xfrm>
            <a:off x="152400" y="2457271"/>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rPr>
              <a:t>1. Các trung tâm kinh tế:</a:t>
            </a:r>
            <a:endParaRPr lang="en-US" sz="2400">
              <a:latin typeface="Times New Roman" pitchFamily="18" charset="0"/>
            </a:endParaRPr>
          </a:p>
        </p:txBody>
      </p:sp>
      <p:sp>
        <p:nvSpPr>
          <p:cNvPr id="11" name="Text Box 11"/>
          <p:cNvSpPr txBox="1">
            <a:spLocks noChangeArrowheads="1"/>
          </p:cNvSpPr>
          <p:nvPr/>
        </p:nvSpPr>
        <p:spPr bwMode="auto">
          <a:xfrm>
            <a:off x="76200" y="2895600"/>
            <a:ext cx="441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 Đà Nẵng, Quy Nhơn, Nha Trang.</a:t>
            </a:r>
          </a:p>
        </p:txBody>
      </p:sp>
      <p:sp>
        <p:nvSpPr>
          <p:cNvPr id="12" name="AutoShape 15"/>
          <p:cNvSpPr>
            <a:spLocks noChangeArrowheads="1"/>
          </p:cNvSpPr>
          <p:nvPr/>
        </p:nvSpPr>
        <p:spPr bwMode="auto">
          <a:xfrm>
            <a:off x="5410200" y="960437"/>
            <a:ext cx="685800" cy="792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
        <p:nvSpPr>
          <p:cNvPr id="13" name="AutoShape 15"/>
          <p:cNvSpPr>
            <a:spLocks noChangeArrowheads="1"/>
          </p:cNvSpPr>
          <p:nvPr/>
        </p:nvSpPr>
        <p:spPr bwMode="auto">
          <a:xfrm>
            <a:off x="6400800" y="2590800"/>
            <a:ext cx="685800" cy="792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
        <p:nvSpPr>
          <p:cNvPr id="14" name="AutoShape 15"/>
          <p:cNvSpPr>
            <a:spLocks noChangeArrowheads="1"/>
          </p:cNvSpPr>
          <p:nvPr/>
        </p:nvSpPr>
        <p:spPr bwMode="auto">
          <a:xfrm>
            <a:off x="6324600" y="3649209"/>
            <a:ext cx="685800" cy="792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
        <p:nvSpPr>
          <p:cNvPr id="2" name="TextBox 1"/>
          <p:cNvSpPr txBox="1"/>
          <p:nvPr/>
        </p:nvSpPr>
        <p:spPr>
          <a:xfrm>
            <a:off x="228600" y="3352800"/>
            <a:ext cx="4038600" cy="1200329"/>
          </a:xfrm>
          <a:prstGeom prst="rect">
            <a:avLst/>
          </a:prstGeom>
          <a:noFill/>
        </p:spPr>
        <p:txBody>
          <a:bodyPr wrap="square" rtlCol="0">
            <a:spAutoFit/>
          </a:bodyPr>
          <a:lstStyle/>
          <a:p>
            <a:pPr algn="just"/>
            <a:r>
              <a:rPr lang="en-US" sz="2400" b="1">
                <a:solidFill>
                  <a:srgbClr val="FF0000"/>
                </a:solidFill>
                <a:latin typeface="Times New Roman" pitchFamily="18" charset="0"/>
                <a:cs typeface="Times New Roman" pitchFamily="18" charset="0"/>
              </a:rPr>
              <a:t>? </a:t>
            </a:r>
            <a:r>
              <a:rPr lang="en-US" sz="2400">
                <a:solidFill>
                  <a:srgbClr val="FF0000"/>
                </a:solidFill>
                <a:latin typeface="Times New Roman" pitchFamily="18" charset="0"/>
                <a:cs typeface="Times New Roman" pitchFamily="18" charset="0"/>
              </a:rPr>
              <a:t>Vì sao các thành phố này </a:t>
            </a:r>
          </a:p>
          <a:p>
            <a:pPr algn="just"/>
            <a:r>
              <a:rPr lang="en-US" sz="2400">
                <a:solidFill>
                  <a:srgbClr val="FF0000"/>
                </a:solidFill>
                <a:latin typeface="Times New Roman" pitchFamily="18" charset="0"/>
                <a:cs typeface="Times New Roman" pitchFamily="18" charset="0"/>
              </a:rPr>
              <a:t>được coi là cửa ngõ phía Đông </a:t>
            </a:r>
          </a:p>
          <a:p>
            <a:pPr algn="just"/>
            <a:r>
              <a:rPr lang="en-US" sz="2400">
                <a:solidFill>
                  <a:srgbClr val="FF0000"/>
                </a:solidFill>
                <a:latin typeface="Times New Roman" pitchFamily="18" charset="0"/>
                <a:cs typeface="Times New Roman" pitchFamily="18" charset="0"/>
              </a:rPr>
              <a:t>ra biển của Tây Nguyên.</a:t>
            </a:r>
          </a:p>
        </p:txBody>
      </p:sp>
    </p:spTree>
    <p:extLst>
      <p:ext uri="{BB962C8B-B14F-4D97-AF65-F5344CB8AC3E}">
        <p14:creationId xmlns:p14="http://schemas.microsoft.com/office/powerpoint/2010/main" val="9758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40"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11">
                                            <p:txEl>
                                              <p:pRg st="0" end="0"/>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2" grpId="0" animBg="1"/>
      <p:bldP spid="13" grpId="0" animBg="1"/>
      <p:bldP spid="1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38200" y="152400"/>
            <a:ext cx="7576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u="sng">
                <a:latin typeface="Times New Roman" pitchFamily="18" charset="0"/>
                <a:cs typeface="Times New Roman" pitchFamily="18" charset="0"/>
              </a:rPr>
              <a:t>BÀI 26</a:t>
            </a:r>
            <a:r>
              <a:rPr lang="en-US" sz="2400" b="1">
                <a:latin typeface="Times New Roman" pitchFamily="18" charset="0"/>
                <a:cs typeface="Times New Roman" pitchFamily="18" charset="0"/>
              </a:rPr>
              <a:t>: VÙNG DUYÊN HẢI NAM TRUNG BỘ (TT)</a:t>
            </a:r>
          </a:p>
        </p:txBody>
      </p:sp>
      <p:sp>
        <p:nvSpPr>
          <p:cNvPr id="15" name="Rectangle 22"/>
          <p:cNvSpPr>
            <a:spLocks noChangeArrowheads="1"/>
          </p:cNvSpPr>
          <p:nvPr/>
        </p:nvSpPr>
        <p:spPr bwMode="auto">
          <a:xfrm>
            <a:off x="76200" y="685800"/>
            <a:ext cx="411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a:latin typeface="Times New Roman" pitchFamily="18" charset="0"/>
                <a:cs typeface="Times New Roman" pitchFamily="18" charset="0"/>
              </a:rPr>
              <a:t>2.Vùng kinh tế trọng điểm </a:t>
            </a:r>
          </a:p>
          <a:p>
            <a:r>
              <a:rPr lang="en-US" sz="2400" b="1">
                <a:latin typeface="Times New Roman" pitchFamily="18" charset="0"/>
                <a:cs typeface="Times New Roman" pitchFamily="18" charset="0"/>
              </a:rPr>
              <a:t>miền Trung:</a:t>
            </a:r>
          </a:p>
        </p:txBody>
      </p:sp>
      <p:sp>
        <p:nvSpPr>
          <p:cNvPr id="3" name="TextBox 2"/>
          <p:cNvSpPr txBox="1"/>
          <p:nvPr/>
        </p:nvSpPr>
        <p:spPr>
          <a:xfrm>
            <a:off x="152398" y="3828871"/>
            <a:ext cx="4114800" cy="1200329"/>
          </a:xfrm>
          <a:prstGeom prst="rect">
            <a:avLst/>
          </a:prstGeom>
          <a:noFill/>
        </p:spPr>
        <p:txBody>
          <a:bodyPr wrap="square" rtlCol="0">
            <a:spAutoFit/>
          </a:bodyPr>
          <a:lstStyle/>
          <a:p>
            <a:pPr algn="just"/>
            <a:r>
              <a:rPr lang="en-US" sz="2400" b="1">
                <a:solidFill>
                  <a:srgbClr val="FF0000"/>
                </a:solidFill>
                <a:latin typeface="Times New Roman" pitchFamily="18" charset="0"/>
                <a:cs typeface="Times New Roman" pitchFamily="18" charset="0"/>
              </a:rPr>
              <a:t>?</a:t>
            </a:r>
            <a:r>
              <a:rPr lang="en-US" sz="2400">
                <a:solidFill>
                  <a:srgbClr val="FF0000"/>
                </a:solidFill>
                <a:latin typeface="Times New Roman" pitchFamily="18" charset="0"/>
                <a:cs typeface="Times New Roman" pitchFamily="18" charset="0"/>
              </a:rPr>
              <a:t> Vai trò của vùng kinh tế trọng điểm miền Trung đối với sự phát triển liên vùng.</a:t>
            </a:r>
            <a:endParaRPr lang="en-US" sz="2400">
              <a:solidFill>
                <a:srgbClr val="A50021"/>
              </a:solidFill>
              <a:latin typeface="Times New Roman" pitchFamily="18" charset="0"/>
              <a:cs typeface="Times New Roman" pitchFamily="18" charset="0"/>
            </a:endParaRPr>
          </a:p>
        </p:txBody>
      </p:sp>
      <p:sp>
        <p:nvSpPr>
          <p:cNvPr id="16" name="Text Box 18"/>
          <p:cNvSpPr txBox="1">
            <a:spLocks noChangeArrowheads="1"/>
          </p:cNvSpPr>
          <p:nvPr/>
        </p:nvSpPr>
        <p:spPr bwMode="auto">
          <a:xfrm>
            <a:off x="152400" y="5029200"/>
            <a:ext cx="441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en-US" sz="2400"/>
              <a:t>*Vai trò: có tầm quan trọng không chỉ với vùng DHNTB mà với cả Bắc Trung Bộ và Tây Nguyên.</a:t>
            </a:r>
          </a:p>
        </p:txBody>
      </p:sp>
      <p:sp>
        <p:nvSpPr>
          <p:cNvPr id="17" name="TextBox 16"/>
          <p:cNvSpPr txBox="1"/>
          <p:nvPr/>
        </p:nvSpPr>
        <p:spPr>
          <a:xfrm>
            <a:off x="152400" y="2590800"/>
            <a:ext cx="4267200" cy="1200329"/>
          </a:xfrm>
          <a:prstGeom prst="rect">
            <a:avLst/>
          </a:prstGeom>
          <a:noFill/>
        </p:spPr>
        <p:txBody>
          <a:bodyPr wrap="square" rtlCol="0">
            <a:spAutoFit/>
          </a:bodyPr>
          <a:lstStyle/>
          <a:p>
            <a:r>
              <a:rPr lang="en-US" sz="2400">
                <a:latin typeface="Times New Roman" pitchFamily="18" charset="0"/>
                <a:cs typeface="Times New Roman" pitchFamily="18" charset="0"/>
              </a:rPr>
              <a:t>Thừa Thiên - Huế, TP Đà Nẵng, Quảng Nam, Quảng Ngãi, Bình Định. </a:t>
            </a:r>
          </a:p>
        </p:txBody>
      </p:sp>
      <p:sp>
        <p:nvSpPr>
          <p:cNvPr id="18" name="TextBox 17"/>
          <p:cNvSpPr txBox="1"/>
          <p:nvPr/>
        </p:nvSpPr>
        <p:spPr>
          <a:xfrm>
            <a:off x="0" y="1447800"/>
            <a:ext cx="4648200" cy="1200329"/>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a:t>
            </a:r>
            <a:r>
              <a:rPr lang="en-US" sz="2400">
                <a:solidFill>
                  <a:srgbClr val="FF0000"/>
                </a:solidFill>
                <a:latin typeface="Times New Roman" pitchFamily="18" charset="0"/>
                <a:cs typeface="Times New Roman" pitchFamily="18" charset="0"/>
              </a:rPr>
              <a:t> Xác định các tỉnh, TP; cho biết diện tích, dân số của vùng kinh tế trọng điểm miền Trung (năm 2017).</a:t>
            </a: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546" y="533400"/>
            <a:ext cx="4614453" cy="606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21"/>
          <p:cNvSpPr txBox="1">
            <a:spLocks noChangeArrowheads="1"/>
          </p:cNvSpPr>
          <p:nvPr/>
        </p:nvSpPr>
        <p:spPr bwMode="auto">
          <a:xfrm>
            <a:off x="4572000" y="6573761"/>
            <a:ext cx="472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400" b="1">
                <a:solidFill>
                  <a:srgbClr val="0000FF"/>
                </a:solidFill>
              </a:rPr>
              <a:t>Lược đồ các vùng kinh tế và vùng kinh tế trọng điểm </a:t>
            </a:r>
          </a:p>
        </p:txBody>
      </p:sp>
    </p:spTree>
    <p:extLst>
      <p:ext uri="{BB962C8B-B14F-4D97-AF65-F5344CB8AC3E}">
        <p14:creationId xmlns:p14="http://schemas.microsoft.com/office/powerpoint/2010/main" val="107271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6"/>
                                        </p:tgtEl>
                                        <p:attrNameLst>
                                          <p:attrName>style.visibility</p:attrName>
                                        </p:attrNameLst>
                                      </p:cBhvr>
                                      <p:to>
                                        <p:strVal val="visible"/>
                                      </p:to>
                                    </p:set>
                                    <p:anim calcmode="discrete" valueType="clr">
                                      <p:cBhvr override="childStyle">
                                        <p:cTn id="4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6"/>
                                        </p:tgtEl>
                                        <p:attrNameLst>
                                          <p:attrName>fillcolor</p:attrName>
                                        </p:attrNameLst>
                                      </p:cBhvr>
                                      <p:tavLst>
                                        <p:tav tm="0">
                                          <p:val>
                                            <p:clrVal>
                                              <a:schemeClr val="accent2"/>
                                            </p:clrVal>
                                          </p:val>
                                        </p:tav>
                                        <p:tav tm="50000">
                                          <p:val>
                                            <p:clrVal>
                                              <a:schemeClr val="hlink"/>
                                            </p:clrVal>
                                          </p:val>
                                        </p:tav>
                                      </p:tavLst>
                                    </p:anim>
                                    <p:set>
                                      <p:cBhvr>
                                        <p:cTn id="44"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3" grpId="0"/>
      <p:bldP spid="16" grpId="0"/>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
            <a:ext cx="2362200" cy="461665"/>
          </a:xfrm>
          <a:prstGeom prst="rect">
            <a:avLst/>
          </a:prstGeom>
          <a:noFill/>
        </p:spPr>
        <p:txBody>
          <a:bodyPr wrap="square" rtlCol="0">
            <a:spAutoFit/>
          </a:bodyPr>
          <a:lstStyle/>
          <a:p>
            <a:r>
              <a:rPr lang="en-US" sz="2400" b="1">
                <a:latin typeface="Times New Roman" pitchFamily="18" charset="0"/>
                <a:cs typeface="Times New Roman" pitchFamily="18" charset="0"/>
              </a:rPr>
              <a:t>3/</a:t>
            </a:r>
            <a:r>
              <a:rPr lang="en-US" sz="2400" b="1" i="1" u="sng">
                <a:latin typeface="Times New Roman" pitchFamily="18" charset="0"/>
                <a:cs typeface="Times New Roman" pitchFamily="18" charset="0"/>
              </a:rPr>
              <a:t>Luyện tập</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3" name="TextBox 2"/>
          <p:cNvSpPr txBox="1"/>
          <p:nvPr/>
        </p:nvSpPr>
        <p:spPr>
          <a:xfrm>
            <a:off x="816430" y="605135"/>
            <a:ext cx="7750628" cy="461665"/>
          </a:xfrm>
          <a:prstGeom prst="rect">
            <a:avLst/>
          </a:prstGeom>
          <a:noFill/>
        </p:spPr>
        <p:txBody>
          <a:bodyPr wrap="square" rtlCol="0">
            <a:spAutoFit/>
          </a:bodyPr>
          <a:lstStyle/>
          <a:p>
            <a:r>
              <a:rPr lang="en-US" sz="2400" b="1">
                <a:latin typeface="Times New Roman" pitchFamily="18" charset="0"/>
                <a:cs typeface="Times New Roman" pitchFamily="18" charset="0"/>
              </a:rPr>
              <a:t>Tổ chức chuyến “Du lịch giả định” cho tập thể lớp 9A3</a:t>
            </a:r>
          </a:p>
        </p:txBody>
      </p:sp>
      <p:sp>
        <p:nvSpPr>
          <p:cNvPr id="5" name="TextBox 4"/>
          <p:cNvSpPr txBox="1"/>
          <p:nvPr/>
        </p:nvSpPr>
        <p:spPr>
          <a:xfrm>
            <a:off x="76200" y="1066800"/>
            <a:ext cx="8991600" cy="1569660"/>
          </a:xfrm>
          <a:prstGeom prst="rect">
            <a:avLst/>
          </a:prstGeom>
          <a:noFill/>
        </p:spPr>
        <p:txBody>
          <a:bodyPr wrap="square" rtlCol="0">
            <a:spAutoFit/>
          </a:bodyPr>
          <a:lstStyle/>
          <a:p>
            <a:pPr algn="just"/>
            <a:r>
              <a:rPr lang="en-US" sz="2400">
                <a:solidFill>
                  <a:srgbClr val="FF0000"/>
                </a:solidFill>
                <a:latin typeface="Times New Roman" pitchFamily="18" charset="0"/>
                <a:cs typeface="Times New Roman" pitchFamily="18" charset="0"/>
              </a:rPr>
              <a:t>       Các cặp đôi lần lượt đến tham quan các địa điểm du lịch nổi tiếng của vùng Duyên hải Nam Trung Bộ. Điểm xuất phát là Bình Thuận và dừng chân lại Đà Nẵng. Cặp đôi nào sẽ kết thúc chuyến đi sớm nhất và sử dụng kinh phí tiết kiệm nhất.</a:t>
            </a:r>
          </a:p>
        </p:txBody>
      </p:sp>
      <p:sp>
        <p:nvSpPr>
          <p:cNvPr id="6" name="TextBox 5"/>
          <p:cNvSpPr txBox="1"/>
          <p:nvPr/>
        </p:nvSpPr>
        <p:spPr>
          <a:xfrm>
            <a:off x="381000" y="2743200"/>
            <a:ext cx="8186058" cy="1200329"/>
          </a:xfrm>
          <a:prstGeom prst="rect">
            <a:avLst/>
          </a:prstGeom>
          <a:noFill/>
        </p:spPr>
        <p:txBody>
          <a:bodyPr wrap="square" rtlCol="0">
            <a:spAutoFit/>
          </a:bodyPr>
          <a:lstStyle/>
          <a:p>
            <a:r>
              <a:rPr lang="en-US" sz="2400">
                <a:latin typeface="Times New Roman" pitchFamily="18" charset="0"/>
                <a:cs typeface="Times New Roman" pitchFamily="18" charset="0"/>
              </a:rPr>
              <a:t>            Bãi biển Non Nước </a:t>
            </a:r>
            <a:r>
              <a:rPr lang="en-US" sz="2400">
                <a:latin typeface="Times New Roman" pitchFamily="18" charset="0"/>
                <a:cs typeface="Times New Roman" pitchFamily="18" charset="0"/>
                <a:sym typeface="Wingdings" pitchFamily="2" charset="2"/>
              </a:rPr>
              <a:t> Cơ sở sản xuất muối Sa Huỳnh  Bãi biển Nha Trang  Phố cổ Hội An  Bãi biển Mũi Né  VQG Núi Chúa.</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90988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9"/>
          <p:cNvGrpSpPr>
            <a:grpSpLocks/>
          </p:cNvGrpSpPr>
          <p:nvPr/>
        </p:nvGrpSpPr>
        <p:grpSpPr bwMode="auto">
          <a:xfrm>
            <a:off x="3995056" y="76200"/>
            <a:ext cx="5301344" cy="6781800"/>
            <a:chOff x="3216" y="288"/>
            <a:chExt cx="2448" cy="3924"/>
          </a:xfrm>
        </p:grpSpPr>
        <p:pic>
          <p:nvPicPr>
            <p:cNvPr id="8" name="Picture 20" descr="dl9tr096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288"/>
              <a:ext cx="2352" cy="37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1"/>
            <p:cNvSpPr txBox="1">
              <a:spLocks noChangeArrowheads="1"/>
            </p:cNvSpPr>
            <p:nvPr/>
          </p:nvSpPr>
          <p:spPr bwMode="auto">
            <a:xfrm>
              <a:off x="3216" y="3994"/>
              <a:ext cx="244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400" b="1">
                  <a:solidFill>
                    <a:srgbClr val="0000FF"/>
                  </a:solidFill>
                </a:rPr>
                <a:t>Lược đồ kinh tế vùng Duyên hải Nam Trung Bộ</a:t>
              </a:r>
            </a:p>
          </p:txBody>
        </p:sp>
      </p:grpSp>
      <p:sp>
        <p:nvSpPr>
          <p:cNvPr id="13" name="AutoShape 15"/>
          <p:cNvSpPr>
            <a:spLocks noChangeArrowheads="1"/>
          </p:cNvSpPr>
          <p:nvPr/>
        </p:nvSpPr>
        <p:spPr bwMode="auto">
          <a:xfrm>
            <a:off x="6248400" y="3322637"/>
            <a:ext cx="457200" cy="411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
        <p:nvSpPr>
          <p:cNvPr id="15" name="TextBox 14"/>
          <p:cNvSpPr txBox="1"/>
          <p:nvPr/>
        </p:nvSpPr>
        <p:spPr>
          <a:xfrm>
            <a:off x="152400" y="1524000"/>
            <a:ext cx="2895600" cy="2677656"/>
          </a:xfrm>
          <a:prstGeom prst="rect">
            <a:avLst/>
          </a:prstGeom>
          <a:noFill/>
        </p:spPr>
        <p:txBody>
          <a:bodyPr wrap="square" rtlCol="0">
            <a:spAutoFit/>
          </a:bodyPr>
          <a:lstStyle/>
          <a:p>
            <a:r>
              <a:rPr lang="en-US" sz="2400">
                <a:latin typeface="Times New Roman" pitchFamily="18" charset="0"/>
                <a:cs typeface="Times New Roman" pitchFamily="18" charset="0"/>
              </a:rPr>
              <a:t>  Bãi biển Non Nước </a:t>
            </a:r>
            <a:r>
              <a:rPr lang="en-US" sz="2400">
                <a:latin typeface="Times New Roman" pitchFamily="18" charset="0"/>
                <a:cs typeface="Times New Roman" pitchFamily="18" charset="0"/>
                <a:sym typeface="Wingdings" pitchFamily="2" charset="2"/>
              </a:rPr>
              <a:t> Cơ sở sản xuất muối Sa Huỳnh  Bãi biển Nha Trang  Phố cổ Hội An  Bãi biển Mũi Né  VQG Núi Chúa.</a:t>
            </a:r>
            <a:endParaRPr lang="en-US" sz="2400">
              <a:latin typeface="Times New Roman" pitchFamily="18" charset="0"/>
              <a:cs typeface="Times New Roman" pitchFamily="18" charset="0"/>
            </a:endParaRPr>
          </a:p>
        </p:txBody>
      </p:sp>
      <p:sp>
        <p:nvSpPr>
          <p:cNvPr id="16" name="TextBox 15"/>
          <p:cNvSpPr txBox="1"/>
          <p:nvPr/>
        </p:nvSpPr>
        <p:spPr>
          <a:xfrm>
            <a:off x="76200" y="76200"/>
            <a:ext cx="2362200" cy="461665"/>
          </a:xfrm>
          <a:prstGeom prst="rect">
            <a:avLst/>
          </a:prstGeom>
          <a:noFill/>
        </p:spPr>
        <p:txBody>
          <a:bodyPr wrap="square" rtlCol="0">
            <a:spAutoFit/>
          </a:bodyPr>
          <a:lstStyle/>
          <a:p>
            <a:r>
              <a:rPr lang="en-US" sz="2400" b="1">
                <a:latin typeface="Times New Roman" pitchFamily="18" charset="0"/>
                <a:cs typeface="Times New Roman" pitchFamily="18" charset="0"/>
              </a:rPr>
              <a:t>3/</a:t>
            </a:r>
            <a:r>
              <a:rPr lang="en-US" sz="2400" b="1" i="1" u="sng">
                <a:latin typeface="Times New Roman" pitchFamily="18" charset="0"/>
                <a:cs typeface="Times New Roman" pitchFamily="18" charset="0"/>
              </a:rPr>
              <a:t>Luyện tập</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7" name="TextBox 16"/>
          <p:cNvSpPr txBox="1"/>
          <p:nvPr/>
        </p:nvSpPr>
        <p:spPr>
          <a:xfrm>
            <a:off x="21771" y="533400"/>
            <a:ext cx="3973285" cy="830997"/>
          </a:xfrm>
          <a:prstGeom prst="rect">
            <a:avLst/>
          </a:prstGeom>
          <a:noFill/>
        </p:spPr>
        <p:txBody>
          <a:bodyPr wrap="square" rtlCol="0">
            <a:spAutoFit/>
          </a:bodyPr>
          <a:lstStyle/>
          <a:p>
            <a:pPr algn="just"/>
            <a:r>
              <a:rPr lang="en-US" sz="2400" b="1">
                <a:latin typeface="Times New Roman" pitchFamily="18" charset="0"/>
                <a:cs typeface="Times New Roman" pitchFamily="18" charset="0"/>
              </a:rPr>
              <a:t>Tổ chức chuyến “Du lịch giả định” cho tập thể lớp 9A3</a:t>
            </a:r>
          </a:p>
        </p:txBody>
      </p:sp>
      <p:sp>
        <p:nvSpPr>
          <p:cNvPr id="18" name="AutoShape 15"/>
          <p:cNvSpPr>
            <a:spLocks noChangeArrowheads="1"/>
          </p:cNvSpPr>
          <p:nvPr/>
        </p:nvSpPr>
        <p:spPr bwMode="auto">
          <a:xfrm>
            <a:off x="5181600" y="4389437"/>
            <a:ext cx="457200" cy="411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
        <p:nvSpPr>
          <p:cNvPr id="19" name="AutoShape 15"/>
          <p:cNvSpPr>
            <a:spLocks noChangeArrowheads="1"/>
          </p:cNvSpPr>
          <p:nvPr/>
        </p:nvSpPr>
        <p:spPr bwMode="auto">
          <a:xfrm>
            <a:off x="6019800" y="3856037"/>
            <a:ext cx="457200" cy="411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
        <p:nvSpPr>
          <p:cNvPr id="20" name="AutoShape 15"/>
          <p:cNvSpPr>
            <a:spLocks noChangeArrowheads="1"/>
          </p:cNvSpPr>
          <p:nvPr/>
        </p:nvSpPr>
        <p:spPr bwMode="auto">
          <a:xfrm>
            <a:off x="5257800" y="122237"/>
            <a:ext cx="457200" cy="411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
        <p:nvSpPr>
          <p:cNvPr id="21" name="AutoShape 15"/>
          <p:cNvSpPr>
            <a:spLocks noChangeArrowheads="1"/>
          </p:cNvSpPr>
          <p:nvPr/>
        </p:nvSpPr>
        <p:spPr bwMode="auto">
          <a:xfrm>
            <a:off x="5105400" y="304800"/>
            <a:ext cx="457200" cy="411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
        <p:nvSpPr>
          <p:cNvPr id="22" name="AutoShape 15"/>
          <p:cNvSpPr>
            <a:spLocks noChangeArrowheads="1"/>
          </p:cNvSpPr>
          <p:nvPr/>
        </p:nvSpPr>
        <p:spPr bwMode="auto">
          <a:xfrm>
            <a:off x="6019800" y="1295400"/>
            <a:ext cx="457200" cy="411163"/>
          </a:xfrm>
          <a:prstGeom prst="star16">
            <a:avLst>
              <a:gd name="adj" fmla="val 9255"/>
            </a:avLst>
          </a:prstGeom>
          <a:solidFill>
            <a:srgbClr val="FF3300"/>
          </a:solidFill>
          <a:ln w="9525">
            <a:solidFill>
              <a:schemeClr val="tx1"/>
            </a:solidFill>
            <a:miter lim="800000"/>
            <a:headEnd/>
            <a:tailEnd/>
          </a:ln>
        </p:spPr>
        <p:txBody>
          <a:bodyPr wrap="none" anchor="ctr"/>
          <a:lstStyle/>
          <a:p>
            <a:pPr algn="ctr" eaLnBrk="0" hangingPunct="0"/>
            <a:endParaRPr lang="en-US">
              <a:latin typeface="Tahoma" pitchFamily="34" charset="0"/>
            </a:endParaRPr>
          </a:p>
        </p:txBody>
      </p:sp>
    </p:spTree>
    <p:extLst>
      <p:ext uri="{BB962C8B-B14F-4D97-AF65-F5344CB8AC3E}">
        <p14:creationId xmlns:p14="http://schemas.microsoft.com/office/powerpoint/2010/main" val="14419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381000"/>
            <a:ext cx="2362200" cy="461665"/>
          </a:xfrm>
          <a:prstGeom prst="rect">
            <a:avLst/>
          </a:prstGeom>
          <a:noFill/>
        </p:spPr>
        <p:txBody>
          <a:bodyPr wrap="square" rtlCol="0">
            <a:spAutoFit/>
          </a:bodyPr>
          <a:lstStyle/>
          <a:p>
            <a:r>
              <a:rPr lang="en-US" sz="2400" b="1">
                <a:latin typeface="Times New Roman" pitchFamily="18" charset="0"/>
                <a:cs typeface="Times New Roman" pitchFamily="18" charset="0"/>
              </a:rPr>
              <a:t>3/</a:t>
            </a:r>
            <a:r>
              <a:rPr lang="en-US" sz="2400" b="1" i="1" u="sng">
                <a:latin typeface="Times New Roman" pitchFamily="18" charset="0"/>
                <a:cs typeface="Times New Roman" pitchFamily="18" charset="0"/>
              </a:rPr>
              <a:t>Luyện tập</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44503087"/>
              </p:ext>
            </p:extLst>
          </p:nvPr>
        </p:nvGraphicFramePr>
        <p:xfrm>
          <a:off x="1295400" y="1752600"/>
          <a:ext cx="7228113" cy="1097280"/>
        </p:xfrm>
        <a:graphic>
          <a:graphicData uri="http://schemas.openxmlformats.org/drawingml/2006/table">
            <a:tbl>
              <a:tblPr firstRow="1" firstCol="1" lastRow="1" lastCol="1" bandRow="1" bandCol="1">
                <a:tableStyleId>{5C22544A-7EE6-4342-B048-85BDC9FD1C3A}</a:tableStyleId>
              </a:tblPr>
              <a:tblGrid>
                <a:gridCol w="1602573">
                  <a:extLst>
                    <a:ext uri="{9D8B030D-6E8A-4147-A177-3AD203B41FA5}">
                      <a16:colId xmlns:a16="http://schemas.microsoft.com/office/drawing/2014/main" val="20000"/>
                    </a:ext>
                  </a:extLst>
                </a:gridCol>
                <a:gridCol w="1708139">
                  <a:extLst>
                    <a:ext uri="{9D8B030D-6E8A-4147-A177-3AD203B41FA5}">
                      <a16:colId xmlns:a16="http://schemas.microsoft.com/office/drawing/2014/main" val="20001"/>
                    </a:ext>
                  </a:extLst>
                </a:gridCol>
                <a:gridCol w="1910369">
                  <a:extLst>
                    <a:ext uri="{9D8B030D-6E8A-4147-A177-3AD203B41FA5}">
                      <a16:colId xmlns:a16="http://schemas.microsoft.com/office/drawing/2014/main" val="20002"/>
                    </a:ext>
                  </a:extLst>
                </a:gridCol>
                <a:gridCol w="2007032">
                  <a:extLst>
                    <a:ext uri="{9D8B030D-6E8A-4147-A177-3AD203B41FA5}">
                      <a16:colId xmlns:a16="http://schemas.microsoft.com/office/drawing/2014/main" val="20003"/>
                    </a:ext>
                  </a:extLst>
                </a:gridCol>
              </a:tblGrid>
              <a:tr h="0">
                <a:tc>
                  <a:txBody>
                    <a:bodyPr/>
                    <a:lstStyle/>
                    <a:p>
                      <a:pPr marL="0" marR="0" algn="ctr">
                        <a:spcBef>
                          <a:spcPts val="0"/>
                        </a:spcBef>
                        <a:spcAft>
                          <a:spcPts val="0"/>
                        </a:spcAft>
                      </a:pPr>
                      <a:r>
                        <a:rPr lang="pt-BR" sz="2400">
                          <a:effectLst/>
                          <a:latin typeface="Times New Roman" pitchFamily="18" charset="0"/>
                          <a:cs typeface="Times New Roman" pitchFamily="18" charset="0"/>
                        </a:rPr>
                        <a:t>Năm</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Tổng</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Khai thác</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Nuôi trồng</a:t>
                      </a:r>
                      <a:endParaRPr lang="en-US" sz="24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pt-BR" sz="2400">
                          <a:effectLst/>
                          <a:latin typeface="Times New Roman" pitchFamily="18" charset="0"/>
                          <a:cs typeface="Times New Roman" pitchFamily="18" charset="0"/>
                        </a:rPr>
                        <a:t>1995</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223,6</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216,8</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6,8</a:t>
                      </a:r>
                      <a:endParaRPr lang="en-US" sz="24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pt-BR" sz="2400">
                          <a:effectLst/>
                          <a:latin typeface="Times New Roman" pitchFamily="18" charset="0"/>
                          <a:cs typeface="Times New Roman" pitchFamily="18" charset="0"/>
                        </a:rPr>
                        <a:t>2011</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795,1</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713,9</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pt-BR" sz="2400">
                          <a:effectLst/>
                          <a:latin typeface="Times New Roman" pitchFamily="18" charset="0"/>
                          <a:cs typeface="Times New Roman" pitchFamily="18" charset="0"/>
                        </a:rPr>
                        <a:t>81,2</a:t>
                      </a:r>
                      <a:endParaRPr lang="en-US" sz="240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9" name="TextBox 8"/>
          <p:cNvSpPr txBox="1"/>
          <p:nvPr/>
        </p:nvSpPr>
        <p:spPr>
          <a:xfrm>
            <a:off x="304800" y="838200"/>
            <a:ext cx="8839200" cy="830997"/>
          </a:xfrm>
          <a:prstGeom prst="rect">
            <a:avLst/>
          </a:prstGeom>
          <a:noFill/>
        </p:spPr>
        <p:txBody>
          <a:bodyPr wrap="square" rtlCol="0">
            <a:spAutoFit/>
          </a:bodyPr>
          <a:lstStyle/>
          <a:p>
            <a:r>
              <a:rPr lang="pt-BR" sz="2400" b="1">
                <a:latin typeface="Times New Roman" pitchFamily="18" charset="0"/>
                <a:cs typeface="Times New Roman" pitchFamily="18" charset="0"/>
              </a:rPr>
              <a:t>Cho bảng số liệu: Sản lượng thủy sản phân theo hoạt động kinh tế ở Duyên hải Nam Trung Bộ                            </a:t>
            </a:r>
            <a:r>
              <a:rPr lang="pt-BR" sz="2400" i="1">
                <a:latin typeface="Times New Roman" pitchFamily="18" charset="0"/>
                <a:cs typeface="Times New Roman" pitchFamily="18" charset="0"/>
              </a:rPr>
              <a:t>(Đơn vị: nghìn tấn)</a:t>
            </a:r>
            <a:endParaRPr lang="en-US" sz="2400">
              <a:latin typeface="Times New Roman" pitchFamily="18" charset="0"/>
              <a:cs typeface="Times New Roman" pitchFamily="18" charset="0"/>
            </a:endParaRPr>
          </a:p>
        </p:txBody>
      </p:sp>
      <p:sp>
        <p:nvSpPr>
          <p:cNvPr id="10" name="TextBox 9"/>
          <p:cNvSpPr txBox="1"/>
          <p:nvPr/>
        </p:nvSpPr>
        <p:spPr>
          <a:xfrm>
            <a:off x="76200" y="2971800"/>
            <a:ext cx="9122229" cy="1200329"/>
          </a:xfrm>
          <a:prstGeom prst="rect">
            <a:avLst/>
          </a:prstGeom>
          <a:noFill/>
        </p:spPr>
        <p:txBody>
          <a:bodyPr wrap="square" rtlCol="0">
            <a:spAutoFit/>
          </a:bodyPr>
          <a:lstStyle/>
          <a:p>
            <a:r>
              <a:rPr lang="pt-BR" sz="2400">
                <a:latin typeface="Times New Roman" pitchFamily="18" charset="0"/>
                <a:cs typeface="Times New Roman" pitchFamily="18" charset="0"/>
              </a:rPr>
              <a:t> a) Vẽ biểu đồ thể hiện sản lượng thủy sản của Duyên hải Nam Trung Bộ năm 1995 và năm 2011.</a:t>
            </a:r>
            <a:endParaRPr lang="en-US" sz="2400">
              <a:latin typeface="Times New Roman" pitchFamily="18" charset="0"/>
              <a:cs typeface="Times New Roman" pitchFamily="18" charset="0"/>
            </a:endParaRPr>
          </a:p>
          <a:p>
            <a:r>
              <a:rPr lang="pt-BR" sz="2400">
                <a:latin typeface="Times New Roman" pitchFamily="18" charset="0"/>
                <a:cs typeface="Times New Roman" pitchFamily="18" charset="0"/>
              </a:rPr>
              <a:t> b) Nhận xét và giải thích.	</a:t>
            </a:r>
            <a:endParaRPr lang="en-US" sz="2400">
              <a:latin typeface="Times New Roman" pitchFamily="18" charset="0"/>
              <a:cs typeface="Times New Roman" pitchFamily="18" charset="0"/>
            </a:endParaRPr>
          </a:p>
        </p:txBody>
      </p:sp>
      <p:sp>
        <p:nvSpPr>
          <p:cNvPr id="11" name="TextBox 10"/>
          <p:cNvSpPr txBox="1"/>
          <p:nvPr/>
        </p:nvSpPr>
        <p:spPr>
          <a:xfrm>
            <a:off x="304799" y="4191000"/>
            <a:ext cx="8686801" cy="1569660"/>
          </a:xfrm>
          <a:prstGeom prst="rect">
            <a:avLst/>
          </a:prstGeom>
          <a:noFill/>
        </p:spPr>
        <p:txBody>
          <a:bodyPr wrap="square" rtlCol="0">
            <a:spAutoFit/>
          </a:bodyPr>
          <a:lstStyle/>
          <a:p>
            <a:r>
              <a:rPr lang="en-US" sz="2400" b="1">
                <a:latin typeface="Times New Roman" pitchFamily="18" charset="0"/>
                <a:cs typeface="Times New Roman" pitchFamily="18" charset="0"/>
              </a:rPr>
              <a:t>                                    5/</a:t>
            </a:r>
            <a:r>
              <a:rPr lang="en-US" sz="2400" b="1" i="1" u="sng">
                <a:latin typeface="Times New Roman" pitchFamily="18" charset="0"/>
                <a:cs typeface="Times New Roman" pitchFamily="18" charset="0"/>
              </a:rPr>
              <a:t>Hướng dẫn về nhà</a:t>
            </a:r>
            <a:r>
              <a:rPr lang="en-US" sz="2400" b="1" i="1">
                <a:latin typeface="Times New Roman" pitchFamily="18" charset="0"/>
                <a:cs typeface="Times New Roman" pitchFamily="18" charset="0"/>
              </a:rPr>
              <a:t>:(1’)</a:t>
            </a:r>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Học bài cũ, trả lời câu hỏi SGK.</a:t>
            </a:r>
          </a:p>
          <a:p>
            <a:r>
              <a:rPr lang="en-US" sz="2400">
                <a:latin typeface="Times New Roman" pitchFamily="18" charset="0"/>
                <a:cs typeface="Times New Roman" pitchFamily="18" charset="0"/>
              </a:rPr>
              <a:t>- Đọc trước bài mới, xem kĩ lược đồ, tranh ảnh, bảng thống kê số liệu và hệ thống câu hỏi SGK để tiết sau thực hành tốt hơn.</a:t>
            </a:r>
          </a:p>
        </p:txBody>
      </p:sp>
    </p:spTree>
    <p:extLst>
      <p:ext uri="{BB962C8B-B14F-4D97-AF65-F5344CB8AC3E}">
        <p14:creationId xmlns:p14="http://schemas.microsoft.com/office/powerpoint/2010/main" val="307521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3543300" y="774412"/>
            <a:ext cx="2324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a:latin typeface="Times New Roman" pitchFamily="18" charset="0"/>
              </a:rPr>
              <a:t>Khởi động:</a:t>
            </a:r>
          </a:p>
        </p:txBody>
      </p:sp>
      <p:sp>
        <p:nvSpPr>
          <p:cNvPr id="4105" name="Text Box 9"/>
          <p:cNvSpPr txBox="1">
            <a:spLocks noChangeArrowheads="1"/>
          </p:cNvSpPr>
          <p:nvPr/>
        </p:nvSpPr>
        <p:spPr bwMode="auto">
          <a:xfrm>
            <a:off x="326570" y="1433513"/>
            <a:ext cx="8360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a:solidFill>
                  <a:srgbClr val="FF0000"/>
                </a:solidFill>
                <a:latin typeface="Times New Roman" pitchFamily="18" charset="0"/>
                <a:cs typeface="Times New Roman" pitchFamily="18" charset="0"/>
              </a:rPr>
              <a:t>?</a:t>
            </a:r>
            <a:r>
              <a:rPr lang="en-US" sz="2400">
                <a:solidFill>
                  <a:srgbClr val="FF0000"/>
                </a:solidFill>
                <a:latin typeface="Times New Roman" pitchFamily="18" charset="0"/>
                <a:cs typeface="Times New Roman" pitchFamily="18" charset="0"/>
              </a:rPr>
              <a:t> Trong phát triển kinh tế - xã hội, vùng Duyên hải Nam Trung Bộ có những điều kiện thuận lợi và khó khăn gì?</a:t>
            </a:r>
          </a:p>
        </p:txBody>
      </p:sp>
      <p:sp>
        <p:nvSpPr>
          <p:cNvPr id="2" name="TextBox 1"/>
          <p:cNvSpPr txBox="1"/>
          <p:nvPr/>
        </p:nvSpPr>
        <p:spPr>
          <a:xfrm>
            <a:off x="381000" y="2438400"/>
            <a:ext cx="8610600" cy="3785652"/>
          </a:xfrm>
          <a:prstGeom prst="rect">
            <a:avLst/>
          </a:prstGeom>
          <a:noFill/>
        </p:spPr>
        <p:txBody>
          <a:bodyPr wrap="square" rtlCol="0">
            <a:spAutoFit/>
          </a:bodyPr>
          <a:lstStyle/>
          <a:p>
            <a:pPr algn="just"/>
            <a:r>
              <a:rPr lang="en-US" sz="2400">
                <a:latin typeface="Times New Roman" pitchFamily="18" charset="0"/>
                <a:cs typeface="Times New Roman" pitchFamily="18" charset="0"/>
              </a:rPr>
              <a:t>* Điều kiện tự nhiên:</a:t>
            </a:r>
          </a:p>
          <a:p>
            <a:pPr algn="just"/>
            <a:r>
              <a:rPr lang="en-US" sz="2400">
                <a:latin typeface="Times New Roman" pitchFamily="18" charset="0"/>
                <a:cs typeface="Times New Roman" pitchFamily="18" charset="0"/>
              </a:rPr>
              <a:t>- Thuận lợi: Phát triển du lịch và kinh tế biển là thế mạnh của vùng.</a:t>
            </a:r>
          </a:p>
          <a:p>
            <a:pPr algn="just"/>
            <a:r>
              <a:rPr lang="en-US" sz="2400">
                <a:latin typeface="Times New Roman" pitchFamily="18" charset="0"/>
                <a:cs typeface="Times New Roman" pitchFamily="18" charset="0"/>
              </a:rPr>
              <a:t>- Khó khăn: Có nhiều thiên tai.</a:t>
            </a:r>
          </a:p>
          <a:p>
            <a:pPr algn="just"/>
            <a:r>
              <a:rPr lang="en-US" sz="2400">
                <a:latin typeface="Times New Roman" pitchFamily="18" charset="0"/>
                <a:cs typeface="Times New Roman" pitchFamily="18" charset="0"/>
              </a:rPr>
              <a:t>* Điều kiện KH - XH:</a:t>
            </a:r>
          </a:p>
          <a:p>
            <a:pPr algn="just"/>
            <a:r>
              <a:rPr lang="en-US" sz="2400">
                <a:latin typeface="Times New Roman" pitchFamily="18" charset="0"/>
                <a:cs typeface="Times New Roman" pitchFamily="18" charset="0"/>
              </a:rPr>
              <a:t>- Thuận lợi: Người dân có đức tính cần cù lao động, kiên cường trong đấu tranh chống giặc ngoại xâm, bảo vệ Tổ quốc. Giàu kinh nghiệm trong phòng chống thiên tai, có kinh nghiệm trong việc đánh bắt và nuôi trồng thủy hải sản.</a:t>
            </a:r>
          </a:p>
          <a:p>
            <a:pPr algn="just"/>
            <a:r>
              <a:rPr lang="en-US" sz="2400">
                <a:latin typeface="Times New Roman" pitchFamily="18" charset="0"/>
                <a:cs typeface="Times New Roman" pitchFamily="18" charset="0"/>
              </a:rPr>
              <a:t>- Khó khăn: Đời sống một bộ phận dân cư còn gặp nhiều khó khăn (đặc biệt là ở vùng đồi núi phía tây).</a:t>
            </a:r>
          </a:p>
        </p:txBody>
      </p:sp>
    </p:spTree>
    <p:extLst>
      <p:ext uri="{BB962C8B-B14F-4D97-AF65-F5344CB8AC3E}">
        <p14:creationId xmlns:p14="http://schemas.microsoft.com/office/powerpoint/2010/main" val="2382248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arn(inHorizontal)">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05"/>
                                        </p:tgtEl>
                                        <p:attrNameLst>
                                          <p:attrName>style.visibility</p:attrName>
                                        </p:attrNameLst>
                                      </p:cBhvr>
                                      <p:to>
                                        <p:strVal val="visible"/>
                                      </p:to>
                                    </p:set>
                                    <p:anim calcmode="lin" valueType="num">
                                      <p:cBhvr additive="base">
                                        <p:cTn id="12" dur="500" fill="hold"/>
                                        <p:tgtEl>
                                          <p:spTgt spid="4105"/>
                                        </p:tgtEl>
                                        <p:attrNameLst>
                                          <p:attrName>ppt_x</p:attrName>
                                        </p:attrNameLst>
                                      </p:cBhvr>
                                      <p:tavLst>
                                        <p:tav tm="0">
                                          <p:val>
                                            <p:strVal val="#ppt_x"/>
                                          </p:val>
                                        </p:tav>
                                        <p:tav tm="100000">
                                          <p:val>
                                            <p:strVal val="#ppt_x"/>
                                          </p:val>
                                        </p:tav>
                                      </p:tavLst>
                                    </p:anim>
                                    <p:anim calcmode="lin" valueType="num">
                                      <p:cBhvr additive="base">
                                        <p:cTn id="13"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00" y="2038350"/>
            <a:ext cx="1214438"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8313" y="1319213"/>
            <a:ext cx="19923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image0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2588" y="1617663"/>
            <a:ext cx="21764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image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488" y="1981200"/>
            <a:ext cx="20208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image0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388" y="3997325"/>
            <a:ext cx="33607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descr="image0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5688" y="2763838"/>
            <a:ext cx="12319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descr="image0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3738" y="1851025"/>
            <a:ext cx="34464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9" descr="image00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11675" y="2227263"/>
            <a:ext cx="34940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0" descr="image0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6438" y="2593975"/>
            <a:ext cx="3508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1" descr="image0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16438" y="2725738"/>
            <a:ext cx="35083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12" descr="image0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16438" y="2743200"/>
            <a:ext cx="3508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13" descr="image0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67125" y="4056063"/>
            <a:ext cx="13287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4" descr="image0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0" y="3641725"/>
            <a:ext cx="35782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15" descr="image0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24388" y="3984625"/>
            <a:ext cx="35242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16" descr="image0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57600" y="4038600"/>
            <a:ext cx="11255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17" descr="image01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06900" y="4803775"/>
            <a:ext cx="3746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18" descr="image01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08488" y="5140325"/>
            <a:ext cx="371633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19" descr="image01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6750" y="4038600"/>
            <a:ext cx="39052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20" descr="image02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02125" y="5930900"/>
            <a:ext cx="36877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21" descr="image02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05288" y="6118225"/>
            <a:ext cx="38544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22" descr="image00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96875" y="3727450"/>
            <a:ext cx="9985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4"/>
          <p:cNvSpPr txBox="1">
            <a:spLocks noChangeArrowheads="1"/>
          </p:cNvSpPr>
          <p:nvPr/>
        </p:nvSpPr>
        <p:spPr bwMode="auto">
          <a:xfrm>
            <a:off x="838200" y="605135"/>
            <a:ext cx="7576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u="sng">
                <a:latin typeface="Times New Roman" pitchFamily="18" charset="0"/>
                <a:cs typeface="Times New Roman" pitchFamily="18" charset="0"/>
              </a:rPr>
              <a:t>BÀI 26</a:t>
            </a:r>
            <a:r>
              <a:rPr lang="en-US" sz="2400" b="1">
                <a:latin typeface="Times New Roman" pitchFamily="18" charset="0"/>
                <a:cs typeface="Times New Roman" pitchFamily="18" charset="0"/>
              </a:rPr>
              <a:t>: VÙNG DUYÊN HẢI NAM TRUNG BỘ (TT)</a:t>
            </a:r>
          </a:p>
        </p:txBody>
      </p:sp>
    </p:spTree>
    <p:extLst>
      <p:ext uri="{BB962C8B-B14F-4D97-AF65-F5344CB8AC3E}">
        <p14:creationId xmlns:p14="http://schemas.microsoft.com/office/powerpoint/2010/main" val="1596746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2486"/>
                                        </p:tgtEl>
                                        <p:attrNameLst>
                                          <p:attrName>style.visibility</p:attrName>
                                        </p:attrNameLst>
                                      </p:cBhvr>
                                      <p:to>
                                        <p:strVal val="visible"/>
                                      </p:to>
                                    </p:set>
                                    <p:anim calcmode="lin" valueType="num">
                                      <p:cBhvr>
                                        <p:cTn id="7" dur="500" fill="hold"/>
                                        <p:tgtEl>
                                          <p:spTgt spid="62486"/>
                                        </p:tgtEl>
                                        <p:attrNameLst>
                                          <p:attrName>ppt_w</p:attrName>
                                        </p:attrNameLst>
                                      </p:cBhvr>
                                      <p:tavLst>
                                        <p:tav tm="0">
                                          <p:val>
                                            <p:fltVal val="0"/>
                                          </p:val>
                                        </p:tav>
                                        <p:tav tm="100000">
                                          <p:val>
                                            <p:strVal val="#ppt_w"/>
                                          </p:val>
                                        </p:tav>
                                      </p:tavLst>
                                    </p:anim>
                                    <p:anim calcmode="lin" valueType="num">
                                      <p:cBhvr>
                                        <p:cTn id="8" dur="500" fill="hold"/>
                                        <p:tgtEl>
                                          <p:spTgt spid="62486"/>
                                        </p:tgtEl>
                                        <p:attrNameLst>
                                          <p:attrName>ppt_h</p:attrName>
                                        </p:attrNameLst>
                                      </p:cBhvr>
                                      <p:tavLst>
                                        <p:tav tm="0">
                                          <p:val>
                                            <p:fltVal val="0"/>
                                          </p:val>
                                        </p:tav>
                                        <p:tav tm="100000">
                                          <p:val>
                                            <p:strVal val="#ppt_h"/>
                                          </p:val>
                                        </p:tav>
                                      </p:tavLst>
                                    </p:anim>
                                    <p:animEffect transition="in" filter="fade">
                                      <p:cBhvr>
                                        <p:cTn id="9" dur="500"/>
                                        <p:tgtEl>
                                          <p:spTgt spid="624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9" fill="hold" nodeType="clickEffect">
                                  <p:stCondLst>
                                    <p:cond delay="0"/>
                                  </p:stCondLst>
                                  <p:childTnLst>
                                    <p:set>
                                      <p:cBhvr>
                                        <p:cTn id="13" dur="1" fill="hold">
                                          <p:stCondLst>
                                            <p:cond delay="0"/>
                                          </p:stCondLst>
                                        </p:cTn>
                                        <p:tgtEl>
                                          <p:spTgt spid="62466"/>
                                        </p:tgtEl>
                                        <p:attrNameLst>
                                          <p:attrName>style.visibility</p:attrName>
                                        </p:attrNameLst>
                                      </p:cBhvr>
                                      <p:to>
                                        <p:strVal val="visible"/>
                                      </p:to>
                                    </p:set>
                                    <p:animEffect transition="in" filter="strips(upLeft)">
                                      <p:cBhvr>
                                        <p:cTn id="14" dur="1000"/>
                                        <p:tgtEl>
                                          <p:spTgt spid="62466"/>
                                        </p:tgtEl>
                                      </p:cBhvr>
                                    </p:animEffect>
                                  </p:childTnLst>
                                </p:cTn>
                              </p:par>
                            </p:childTnLst>
                          </p:cTn>
                        </p:par>
                        <p:par>
                          <p:cTn id="15" fill="hold" nodeType="afterGroup">
                            <p:stCondLst>
                              <p:cond delay="1000"/>
                            </p:stCondLst>
                            <p:childTnLst>
                              <p:par>
                                <p:cTn id="16" presetID="18" presetClass="entr" presetSubtype="3" fill="hold" nodeType="afterEffect">
                                  <p:stCondLst>
                                    <p:cond delay="0"/>
                                  </p:stCondLst>
                                  <p:childTnLst>
                                    <p:set>
                                      <p:cBhvr>
                                        <p:cTn id="17" dur="1" fill="hold">
                                          <p:stCondLst>
                                            <p:cond delay="0"/>
                                          </p:stCondLst>
                                        </p:cTn>
                                        <p:tgtEl>
                                          <p:spTgt spid="62467"/>
                                        </p:tgtEl>
                                        <p:attrNameLst>
                                          <p:attrName>style.visibility</p:attrName>
                                        </p:attrNameLst>
                                      </p:cBhvr>
                                      <p:to>
                                        <p:strVal val="visible"/>
                                      </p:to>
                                    </p:set>
                                    <p:animEffect transition="in" filter="strips(upRight)">
                                      <p:cBhvr>
                                        <p:cTn id="18" dur="1000"/>
                                        <p:tgtEl>
                                          <p:spTgt spid="62467"/>
                                        </p:tgtEl>
                                      </p:cBhvr>
                                    </p:animEffect>
                                  </p:childTnLst>
                                </p:cTn>
                              </p:par>
                            </p:childTnLst>
                          </p:cTn>
                        </p:par>
                        <p:par>
                          <p:cTn id="19" fill="hold" nodeType="afterGroup">
                            <p:stCondLst>
                              <p:cond delay="2000"/>
                            </p:stCondLst>
                            <p:childTnLst>
                              <p:par>
                                <p:cTn id="20" presetID="18" presetClass="entr" presetSubtype="3" fill="hold" nodeType="afterEffect">
                                  <p:stCondLst>
                                    <p:cond delay="0"/>
                                  </p:stCondLst>
                                  <p:childTnLst>
                                    <p:set>
                                      <p:cBhvr>
                                        <p:cTn id="21" dur="1" fill="hold">
                                          <p:stCondLst>
                                            <p:cond delay="0"/>
                                          </p:stCondLst>
                                        </p:cTn>
                                        <p:tgtEl>
                                          <p:spTgt spid="62468"/>
                                        </p:tgtEl>
                                        <p:attrNameLst>
                                          <p:attrName>style.visibility</p:attrName>
                                        </p:attrNameLst>
                                      </p:cBhvr>
                                      <p:to>
                                        <p:strVal val="visible"/>
                                      </p:to>
                                    </p:set>
                                    <p:animEffect transition="in" filter="strips(upRight)">
                                      <p:cBhvr>
                                        <p:cTn id="22" dur="1000"/>
                                        <p:tgtEl>
                                          <p:spTgt spid="62468"/>
                                        </p:tgtEl>
                                      </p:cBhvr>
                                    </p:animEffect>
                                  </p:childTnLst>
                                </p:cTn>
                              </p:par>
                            </p:childTnLst>
                          </p:cTn>
                        </p:par>
                        <p:par>
                          <p:cTn id="23" fill="hold" nodeType="afterGroup">
                            <p:stCondLst>
                              <p:cond delay="3000"/>
                            </p:stCondLst>
                            <p:childTnLst>
                              <p:par>
                                <p:cTn id="24" presetID="18" presetClass="entr" presetSubtype="3" fill="hold" nodeType="afterEffect">
                                  <p:stCondLst>
                                    <p:cond delay="0"/>
                                  </p:stCondLst>
                                  <p:childTnLst>
                                    <p:set>
                                      <p:cBhvr>
                                        <p:cTn id="25" dur="1" fill="hold">
                                          <p:stCondLst>
                                            <p:cond delay="0"/>
                                          </p:stCondLst>
                                        </p:cTn>
                                        <p:tgtEl>
                                          <p:spTgt spid="62469"/>
                                        </p:tgtEl>
                                        <p:attrNameLst>
                                          <p:attrName>style.visibility</p:attrName>
                                        </p:attrNameLst>
                                      </p:cBhvr>
                                      <p:to>
                                        <p:strVal val="visible"/>
                                      </p:to>
                                    </p:set>
                                    <p:animEffect transition="in" filter="strips(upRight)">
                                      <p:cBhvr>
                                        <p:cTn id="26" dur="500"/>
                                        <p:tgtEl>
                                          <p:spTgt spid="624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62470"/>
                                        </p:tgtEl>
                                        <p:attrNameLst>
                                          <p:attrName>style.visibility</p:attrName>
                                        </p:attrNameLst>
                                      </p:cBhvr>
                                      <p:to>
                                        <p:strVal val="visible"/>
                                      </p:to>
                                    </p:set>
                                    <p:animEffect transition="in" filter="strips(downRight)">
                                      <p:cBhvr>
                                        <p:cTn id="31" dur="1000"/>
                                        <p:tgtEl>
                                          <p:spTgt spid="624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3" fill="hold" nodeType="clickEffect">
                                  <p:stCondLst>
                                    <p:cond delay="0"/>
                                  </p:stCondLst>
                                  <p:childTnLst>
                                    <p:set>
                                      <p:cBhvr>
                                        <p:cTn id="35" dur="1" fill="hold">
                                          <p:stCondLst>
                                            <p:cond delay="0"/>
                                          </p:stCondLst>
                                        </p:cTn>
                                        <p:tgtEl>
                                          <p:spTgt spid="62471"/>
                                        </p:tgtEl>
                                        <p:attrNameLst>
                                          <p:attrName>style.visibility</p:attrName>
                                        </p:attrNameLst>
                                      </p:cBhvr>
                                      <p:to>
                                        <p:strVal val="visible"/>
                                      </p:to>
                                    </p:set>
                                    <p:animEffect transition="in" filter="strips(upRight)">
                                      <p:cBhvr>
                                        <p:cTn id="36" dur="1000"/>
                                        <p:tgtEl>
                                          <p:spTgt spid="62471"/>
                                        </p:tgtEl>
                                      </p:cBhvr>
                                    </p:animEffect>
                                  </p:childTnLst>
                                </p:cTn>
                              </p:par>
                            </p:childTnLst>
                          </p:cTn>
                        </p:par>
                        <p:par>
                          <p:cTn id="37" fill="hold" nodeType="afterGroup">
                            <p:stCondLst>
                              <p:cond delay="1000"/>
                            </p:stCondLst>
                            <p:childTnLst>
                              <p:par>
                                <p:cTn id="38" presetID="18" presetClass="entr" presetSubtype="3" fill="hold" nodeType="afterEffect">
                                  <p:stCondLst>
                                    <p:cond delay="0"/>
                                  </p:stCondLst>
                                  <p:childTnLst>
                                    <p:set>
                                      <p:cBhvr>
                                        <p:cTn id="39" dur="1" fill="hold">
                                          <p:stCondLst>
                                            <p:cond delay="0"/>
                                          </p:stCondLst>
                                        </p:cTn>
                                        <p:tgtEl>
                                          <p:spTgt spid="62473"/>
                                        </p:tgtEl>
                                        <p:attrNameLst>
                                          <p:attrName>style.visibility</p:attrName>
                                        </p:attrNameLst>
                                      </p:cBhvr>
                                      <p:to>
                                        <p:strVal val="visible"/>
                                      </p:to>
                                    </p:set>
                                    <p:animEffect transition="in" filter="strips(upRight)">
                                      <p:cBhvr>
                                        <p:cTn id="40" dur="1000"/>
                                        <p:tgtEl>
                                          <p:spTgt spid="62473"/>
                                        </p:tgtEl>
                                      </p:cBhvr>
                                    </p:animEffect>
                                  </p:childTnLst>
                                </p:cTn>
                              </p:par>
                            </p:childTnLst>
                          </p:cTn>
                        </p:par>
                        <p:par>
                          <p:cTn id="41" fill="hold" nodeType="afterGroup">
                            <p:stCondLst>
                              <p:cond delay="2000"/>
                            </p:stCondLst>
                            <p:childTnLst>
                              <p:par>
                                <p:cTn id="42" presetID="18" presetClass="entr" presetSubtype="3" fill="hold" nodeType="afterEffect">
                                  <p:stCondLst>
                                    <p:cond delay="0"/>
                                  </p:stCondLst>
                                  <p:childTnLst>
                                    <p:set>
                                      <p:cBhvr>
                                        <p:cTn id="43" dur="1" fill="hold">
                                          <p:stCondLst>
                                            <p:cond delay="0"/>
                                          </p:stCondLst>
                                        </p:cTn>
                                        <p:tgtEl>
                                          <p:spTgt spid="62472"/>
                                        </p:tgtEl>
                                        <p:attrNameLst>
                                          <p:attrName>style.visibility</p:attrName>
                                        </p:attrNameLst>
                                      </p:cBhvr>
                                      <p:to>
                                        <p:strVal val="visible"/>
                                      </p:to>
                                    </p:set>
                                    <p:animEffect transition="in" filter="strips(upRight)">
                                      <p:cBhvr>
                                        <p:cTn id="44" dur="1000"/>
                                        <p:tgtEl>
                                          <p:spTgt spid="62472"/>
                                        </p:tgtEl>
                                      </p:cBhvr>
                                    </p:animEffect>
                                  </p:childTnLst>
                                </p:cTn>
                              </p:par>
                            </p:childTnLst>
                          </p:cTn>
                        </p:par>
                        <p:par>
                          <p:cTn id="45" fill="hold" nodeType="afterGroup">
                            <p:stCondLst>
                              <p:cond delay="3000"/>
                            </p:stCondLst>
                            <p:childTnLst>
                              <p:par>
                                <p:cTn id="46" presetID="18" presetClass="entr" presetSubtype="3" fill="hold" nodeType="afterEffect">
                                  <p:stCondLst>
                                    <p:cond delay="0"/>
                                  </p:stCondLst>
                                  <p:childTnLst>
                                    <p:set>
                                      <p:cBhvr>
                                        <p:cTn id="47" dur="1" fill="hold">
                                          <p:stCondLst>
                                            <p:cond delay="0"/>
                                          </p:stCondLst>
                                        </p:cTn>
                                        <p:tgtEl>
                                          <p:spTgt spid="62474"/>
                                        </p:tgtEl>
                                        <p:attrNameLst>
                                          <p:attrName>style.visibility</p:attrName>
                                        </p:attrNameLst>
                                      </p:cBhvr>
                                      <p:to>
                                        <p:strVal val="visible"/>
                                      </p:to>
                                    </p:set>
                                    <p:animEffect transition="in" filter="strips(upRight)">
                                      <p:cBhvr>
                                        <p:cTn id="48" dur="1000"/>
                                        <p:tgtEl>
                                          <p:spTgt spid="62474"/>
                                        </p:tgtEl>
                                      </p:cBhvr>
                                    </p:animEffect>
                                  </p:childTnLst>
                                </p:cTn>
                              </p:par>
                            </p:childTnLst>
                          </p:cTn>
                        </p:par>
                        <p:par>
                          <p:cTn id="49" fill="hold" nodeType="afterGroup">
                            <p:stCondLst>
                              <p:cond delay="4000"/>
                            </p:stCondLst>
                            <p:childTnLst>
                              <p:par>
                                <p:cTn id="50" presetID="18" presetClass="entr" presetSubtype="3" fill="hold" nodeType="afterEffect">
                                  <p:stCondLst>
                                    <p:cond delay="0"/>
                                  </p:stCondLst>
                                  <p:childTnLst>
                                    <p:set>
                                      <p:cBhvr>
                                        <p:cTn id="51" dur="1" fill="hold">
                                          <p:stCondLst>
                                            <p:cond delay="0"/>
                                          </p:stCondLst>
                                        </p:cTn>
                                        <p:tgtEl>
                                          <p:spTgt spid="62475"/>
                                        </p:tgtEl>
                                        <p:attrNameLst>
                                          <p:attrName>style.visibility</p:attrName>
                                        </p:attrNameLst>
                                      </p:cBhvr>
                                      <p:to>
                                        <p:strVal val="visible"/>
                                      </p:to>
                                    </p:set>
                                    <p:animEffect transition="in" filter="strips(upRight)">
                                      <p:cBhvr>
                                        <p:cTn id="52" dur="500"/>
                                        <p:tgtEl>
                                          <p:spTgt spid="62475"/>
                                        </p:tgtEl>
                                      </p:cBhvr>
                                    </p:animEffect>
                                  </p:childTnLst>
                                </p:cTn>
                              </p:par>
                            </p:childTnLst>
                          </p:cTn>
                        </p:par>
                        <p:par>
                          <p:cTn id="53" fill="hold" nodeType="afterGroup">
                            <p:stCondLst>
                              <p:cond delay="4500"/>
                            </p:stCondLst>
                            <p:childTnLst>
                              <p:par>
                                <p:cTn id="54" presetID="18" presetClass="entr" presetSubtype="3" fill="hold" nodeType="afterEffect">
                                  <p:stCondLst>
                                    <p:cond delay="0"/>
                                  </p:stCondLst>
                                  <p:childTnLst>
                                    <p:set>
                                      <p:cBhvr>
                                        <p:cTn id="55" dur="1" fill="hold">
                                          <p:stCondLst>
                                            <p:cond delay="0"/>
                                          </p:stCondLst>
                                        </p:cTn>
                                        <p:tgtEl>
                                          <p:spTgt spid="62476"/>
                                        </p:tgtEl>
                                        <p:attrNameLst>
                                          <p:attrName>style.visibility</p:attrName>
                                        </p:attrNameLst>
                                      </p:cBhvr>
                                      <p:to>
                                        <p:strVal val="visible"/>
                                      </p:to>
                                    </p:set>
                                    <p:animEffect transition="in" filter="strips(upRight)">
                                      <p:cBhvr>
                                        <p:cTn id="56" dur="1000"/>
                                        <p:tgtEl>
                                          <p:spTgt spid="6247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3" fill="hold" nodeType="clickEffect">
                                  <p:stCondLst>
                                    <p:cond delay="0"/>
                                  </p:stCondLst>
                                  <p:childTnLst>
                                    <p:set>
                                      <p:cBhvr>
                                        <p:cTn id="60" dur="1" fill="hold">
                                          <p:stCondLst>
                                            <p:cond delay="0"/>
                                          </p:stCondLst>
                                        </p:cTn>
                                        <p:tgtEl>
                                          <p:spTgt spid="62477"/>
                                        </p:tgtEl>
                                        <p:attrNameLst>
                                          <p:attrName>style.visibility</p:attrName>
                                        </p:attrNameLst>
                                      </p:cBhvr>
                                      <p:to>
                                        <p:strVal val="visible"/>
                                      </p:to>
                                    </p:set>
                                    <p:animEffect transition="in" filter="strips(upRight)">
                                      <p:cBhvr>
                                        <p:cTn id="61" dur="1000"/>
                                        <p:tgtEl>
                                          <p:spTgt spid="62477"/>
                                        </p:tgtEl>
                                      </p:cBhvr>
                                    </p:animEffect>
                                  </p:childTnLst>
                                </p:cTn>
                              </p:par>
                            </p:childTnLst>
                          </p:cTn>
                        </p:par>
                        <p:par>
                          <p:cTn id="62" fill="hold" nodeType="afterGroup">
                            <p:stCondLst>
                              <p:cond delay="1000"/>
                            </p:stCondLst>
                            <p:childTnLst>
                              <p:par>
                                <p:cTn id="63" presetID="18" presetClass="entr" presetSubtype="3" fill="hold" nodeType="afterEffect">
                                  <p:stCondLst>
                                    <p:cond delay="0"/>
                                  </p:stCondLst>
                                  <p:childTnLst>
                                    <p:set>
                                      <p:cBhvr>
                                        <p:cTn id="64" dur="1" fill="hold">
                                          <p:stCondLst>
                                            <p:cond delay="0"/>
                                          </p:stCondLst>
                                        </p:cTn>
                                        <p:tgtEl>
                                          <p:spTgt spid="62479"/>
                                        </p:tgtEl>
                                        <p:attrNameLst>
                                          <p:attrName>style.visibility</p:attrName>
                                        </p:attrNameLst>
                                      </p:cBhvr>
                                      <p:to>
                                        <p:strVal val="visible"/>
                                      </p:to>
                                    </p:set>
                                    <p:animEffect transition="in" filter="strips(upRight)">
                                      <p:cBhvr>
                                        <p:cTn id="65" dur="1000"/>
                                        <p:tgtEl>
                                          <p:spTgt spid="62479"/>
                                        </p:tgtEl>
                                      </p:cBhvr>
                                    </p:animEffect>
                                  </p:childTnLst>
                                </p:cTn>
                              </p:par>
                            </p:childTnLst>
                          </p:cTn>
                        </p:par>
                        <p:par>
                          <p:cTn id="66" fill="hold" nodeType="afterGroup">
                            <p:stCondLst>
                              <p:cond delay="2000"/>
                            </p:stCondLst>
                            <p:childTnLst>
                              <p:par>
                                <p:cTn id="67" presetID="18" presetClass="entr" presetSubtype="3" fill="hold" nodeType="afterEffect">
                                  <p:stCondLst>
                                    <p:cond delay="0"/>
                                  </p:stCondLst>
                                  <p:childTnLst>
                                    <p:set>
                                      <p:cBhvr>
                                        <p:cTn id="68" dur="1" fill="hold">
                                          <p:stCondLst>
                                            <p:cond delay="0"/>
                                          </p:stCondLst>
                                        </p:cTn>
                                        <p:tgtEl>
                                          <p:spTgt spid="62478"/>
                                        </p:tgtEl>
                                        <p:attrNameLst>
                                          <p:attrName>style.visibility</p:attrName>
                                        </p:attrNameLst>
                                      </p:cBhvr>
                                      <p:to>
                                        <p:strVal val="visible"/>
                                      </p:to>
                                    </p:set>
                                    <p:animEffect transition="in" filter="strips(upRight)">
                                      <p:cBhvr>
                                        <p:cTn id="69" dur="1000"/>
                                        <p:tgtEl>
                                          <p:spTgt spid="6247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8" presetClass="entr" presetSubtype="6" fill="hold" nodeType="clickEffect">
                                  <p:stCondLst>
                                    <p:cond delay="0"/>
                                  </p:stCondLst>
                                  <p:childTnLst>
                                    <p:set>
                                      <p:cBhvr>
                                        <p:cTn id="73" dur="1" fill="hold">
                                          <p:stCondLst>
                                            <p:cond delay="0"/>
                                          </p:stCondLst>
                                        </p:cTn>
                                        <p:tgtEl>
                                          <p:spTgt spid="62480"/>
                                        </p:tgtEl>
                                        <p:attrNameLst>
                                          <p:attrName>style.visibility</p:attrName>
                                        </p:attrNameLst>
                                      </p:cBhvr>
                                      <p:to>
                                        <p:strVal val="visible"/>
                                      </p:to>
                                    </p:set>
                                    <p:animEffect transition="in" filter="strips(downRight)">
                                      <p:cBhvr>
                                        <p:cTn id="74" dur="1000"/>
                                        <p:tgtEl>
                                          <p:spTgt spid="62480"/>
                                        </p:tgtEl>
                                      </p:cBhvr>
                                    </p:animEffect>
                                  </p:childTnLst>
                                </p:cTn>
                              </p:par>
                            </p:childTnLst>
                          </p:cTn>
                        </p:par>
                        <p:par>
                          <p:cTn id="75" fill="hold" nodeType="afterGroup">
                            <p:stCondLst>
                              <p:cond delay="1000"/>
                            </p:stCondLst>
                            <p:childTnLst>
                              <p:par>
                                <p:cTn id="76" presetID="18" presetClass="entr" presetSubtype="3" fill="hold" nodeType="afterEffect">
                                  <p:stCondLst>
                                    <p:cond delay="0"/>
                                  </p:stCondLst>
                                  <p:childTnLst>
                                    <p:set>
                                      <p:cBhvr>
                                        <p:cTn id="77" dur="1" fill="hold">
                                          <p:stCondLst>
                                            <p:cond delay="0"/>
                                          </p:stCondLst>
                                        </p:cTn>
                                        <p:tgtEl>
                                          <p:spTgt spid="62481"/>
                                        </p:tgtEl>
                                        <p:attrNameLst>
                                          <p:attrName>style.visibility</p:attrName>
                                        </p:attrNameLst>
                                      </p:cBhvr>
                                      <p:to>
                                        <p:strVal val="visible"/>
                                      </p:to>
                                    </p:set>
                                    <p:animEffect transition="in" filter="strips(upRight)">
                                      <p:cBhvr>
                                        <p:cTn id="78" dur="1000"/>
                                        <p:tgtEl>
                                          <p:spTgt spid="62481"/>
                                        </p:tgtEl>
                                      </p:cBhvr>
                                    </p:animEffect>
                                  </p:childTnLst>
                                </p:cTn>
                              </p:par>
                            </p:childTnLst>
                          </p:cTn>
                        </p:par>
                        <p:par>
                          <p:cTn id="79" fill="hold" nodeType="afterGroup">
                            <p:stCondLst>
                              <p:cond delay="2000"/>
                            </p:stCondLst>
                            <p:childTnLst>
                              <p:par>
                                <p:cTn id="80" presetID="18" presetClass="entr" presetSubtype="3" fill="hold" nodeType="afterEffect">
                                  <p:stCondLst>
                                    <p:cond delay="0"/>
                                  </p:stCondLst>
                                  <p:childTnLst>
                                    <p:set>
                                      <p:cBhvr>
                                        <p:cTn id="81" dur="1" fill="hold">
                                          <p:stCondLst>
                                            <p:cond delay="0"/>
                                          </p:stCondLst>
                                        </p:cTn>
                                        <p:tgtEl>
                                          <p:spTgt spid="62482"/>
                                        </p:tgtEl>
                                        <p:attrNameLst>
                                          <p:attrName>style.visibility</p:attrName>
                                        </p:attrNameLst>
                                      </p:cBhvr>
                                      <p:to>
                                        <p:strVal val="visible"/>
                                      </p:to>
                                    </p:set>
                                    <p:animEffect transition="in" filter="strips(upRight)">
                                      <p:cBhvr>
                                        <p:cTn id="82" dur="1000"/>
                                        <p:tgtEl>
                                          <p:spTgt spid="6248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3" fill="hold" nodeType="clickEffect">
                                  <p:stCondLst>
                                    <p:cond delay="0"/>
                                  </p:stCondLst>
                                  <p:childTnLst>
                                    <p:set>
                                      <p:cBhvr>
                                        <p:cTn id="86" dur="1" fill="hold">
                                          <p:stCondLst>
                                            <p:cond delay="0"/>
                                          </p:stCondLst>
                                        </p:cTn>
                                        <p:tgtEl>
                                          <p:spTgt spid="62483"/>
                                        </p:tgtEl>
                                        <p:attrNameLst>
                                          <p:attrName>style.visibility</p:attrName>
                                        </p:attrNameLst>
                                      </p:cBhvr>
                                      <p:to>
                                        <p:strVal val="visible"/>
                                      </p:to>
                                    </p:set>
                                    <p:animEffect transition="in" filter="strips(upRight)">
                                      <p:cBhvr>
                                        <p:cTn id="87" dur="1000"/>
                                        <p:tgtEl>
                                          <p:spTgt spid="62483"/>
                                        </p:tgtEl>
                                      </p:cBhvr>
                                    </p:animEffect>
                                  </p:childTnLst>
                                </p:cTn>
                              </p:par>
                            </p:childTnLst>
                          </p:cTn>
                        </p:par>
                        <p:par>
                          <p:cTn id="88" fill="hold" nodeType="afterGroup">
                            <p:stCondLst>
                              <p:cond delay="1000"/>
                            </p:stCondLst>
                            <p:childTnLst>
                              <p:par>
                                <p:cTn id="89" presetID="18" presetClass="entr" presetSubtype="3" fill="hold" nodeType="afterEffect">
                                  <p:stCondLst>
                                    <p:cond delay="0"/>
                                  </p:stCondLst>
                                  <p:childTnLst>
                                    <p:set>
                                      <p:cBhvr>
                                        <p:cTn id="90" dur="1" fill="hold">
                                          <p:stCondLst>
                                            <p:cond delay="0"/>
                                          </p:stCondLst>
                                        </p:cTn>
                                        <p:tgtEl>
                                          <p:spTgt spid="62485"/>
                                        </p:tgtEl>
                                        <p:attrNameLst>
                                          <p:attrName>style.visibility</p:attrName>
                                        </p:attrNameLst>
                                      </p:cBhvr>
                                      <p:to>
                                        <p:strVal val="visible"/>
                                      </p:to>
                                    </p:set>
                                    <p:animEffect transition="in" filter="strips(upRight)">
                                      <p:cBhvr>
                                        <p:cTn id="91" dur="1000"/>
                                        <p:tgtEl>
                                          <p:spTgt spid="62485"/>
                                        </p:tgtEl>
                                      </p:cBhvr>
                                    </p:animEffect>
                                  </p:childTnLst>
                                </p:cTn>
                              </p:par>
                            </p:childTnLst>
                          </p:cTn>
                        </p:par>
                        <p:par>
                          <p:cTn id="92" fill="hold" nodeType="afterGroup">
                            <p:stCondLst>
                              <p:cond delay="2000"/>
                            </p:stCondLst>
                            <p:childTnLst>
                              <p:par>
                                <p:cTn id="93" presetID="18" presetClass="entr" presetSubtype="3" fill="hold" nodeType="afterEffect">
                                  <p:stCondLst>
                                    <p:cond delay="0"/>
                                  </p:stCondLst>
                                  <p:childTnLst>
                                    <p:set>
                                      <p:cBhvr>
                                        <p:cTn id="94" dur="1" fill="hold">
                                          <p:stCondLst>
                                            <p:cond delay="0"/>
                                          </p:stCondLst>
                                        </p:cTn>
                                        <p:tgtEl>
                                          <p:spTgt spid="62484"/>
                                        </p:tgtEl>
                                        <p:attrNameLst>
                                          <p:attrName>style.visibility</p:attrName>
                                        </p:attrNameLst>
                                      </p:cBhvr>
                                      <p:to>
                                        <p:strVal val="visible"/>
                                      </p:to>
                                    </p:set>
                                    <p:animEffect transition="in" filter="strips(upRight)">
                                      <p:cBhvr>
                                        <p:cTn id="95" dur="1000"/>
                                        <p:tgtEl>
                                          <p:spTgt spid="62484"/>
                                        </p:tgtEl>
                                      </p:cBhvr>
                                    </p:animEffect>
                                  </p:childTnLst>
                                </p:cTn>
                              </p:par>
                            </p:childTnLst>
                          </p:cTn>
                        </p:par>
                      </p:childTnLst>
                    </p:cTn>
                  </p:par>
                  <p:par>
                    <p:cTn id="96" fill="hold">
                      <p:stCondLst>
                        <p:cond delay="indefinite"/>
                      </p:stCondLst>
                      <p:childTnLst>
                        <p:par>
                          <p:cTn id="97" fill="hold">
                            <p:stCondLst>
                              <p:cond delay="0"/>
                            </p:stCondLst>
                            <p:childTnLst>
                              <p:par>
                                <p:cTn id="98" presetID="18" presetClass="entr" presetSubtype="12"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strips(downLeft)">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934200" y="9144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AutoShape 7"/>
          <p:cNvSpPr>
            <a:spLocks noChangeArrowheads="1"/>
          </p:cNvSpPr>
          <p:nvPr/>
        </p:nvSpPr>
        <p:spPr bwMode="auto">
          <a:xfrm>
            <a:off x="3295651" y="2419350"/>
            <a:ext cx="5372100" cy="1600200"/>
          </a:xfrm>
          <a:prstGeom prst="wave">
            <a:avLst>
              <a:gd name="adj1" fmla="val 13005"/>
              <a:gd name="adj2" fmla="val 0"/>
            </a:avLst>
          </a:prstGeom>
          <a:solidFill>
            <a:srgbClr val="FFCCFF"/>
          </a:solidFill>
          <a:ln w="9525">
            <a:solidFill>
              <a:schemeClr val="tx1"/>
            </a:solidFill>
            <a:round/>
            <a:headEnd/>
            <a:tailEnd/>
          </a:ln>
        </p:spPr>
        <p:txBody>
          <a:bodyPr wrap="none" anchor="ctr"/>
          <a:lstStyle/>
          <a:p>
            <a:pPr algn="ctr"/>
            <a:r>
              <a:rPr lang="en-US" sz="2600" b="1" i="1">
                <a:solidFill>
                  <a:srgbClr val="0000FF"/>
                </a:solidFill>
                <a:latin typeface="Times New Roman" pitchFamily="18" charset="0"/>
                <a:cs typeface="Times New Roman" pitchFamily="18" charset="0"/>
              </a:rPr>
              <a:t>Cảm ơn sự có mặt của quý thầy cô </a:t>
            </a:r>
          </a:p>
          <a:p>
            <a:pPr algn="ctr"/>
            <a:r>
              <a:rPr lang="en-US" sz="2600" b="1" i="1">
                <a:solidFill>
                  <a:srgbClr val="0000FF"/>
                </a:solidFill>
                <a:latin typeface="Times New Roman" pitchFamily="18" charset="0"/>
                <a:cs typeface="Times New Roman" pitchFamily="18" charset="0"/>
              </a:rPr>
              <a:t>và các em học sinh</a:t>
            </a:r>
          </a:p>
        </p:txBody>
      </p:sp>
      <p:sp>
        <p:nvSpPr>
          <p:cNvPr id="29702" name="Text Box 6"/>
          <p:cNvSpPr txBox="1">
            <a:spLocks noChangeArrowheads="1"/>
          </p:cNvSpPr>
          <p:nvPr/>
        </p:nvSpPr>
        <p:spPr bwMode="auto">
          <a:xfrm>
            <a:off x="1905000" y="1828801"/>
            <a:ext cx="1295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prstClr val="black"/>
                </a:solidFill>
                <a:latin typeface=".VnAristote" pitchFamily="34" charset="0"/>
              </a:rPr>
              <a:t>TiÕt häc ®Õn ®©y lµ kÕt thóc</a:t>
            </a:r>
          </a:p>
        </p:txBody>
      </p:sp>
      <p:pic>
        <p:nvPicPr>
          <p:cNvPr id="29703" name="Picture 5" descr="dov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899" y="457201"/>
            <a:ext cx="3848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019800" y="40386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696200" y="38100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696200" y="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181600" y="304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743200" y="51816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971800" y="3810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0" y="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352800" y="39624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886200" y="17526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219200" y="5576889"/>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5257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295400" y="32004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2400" y="1828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22" descr="EART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648200"/>
            <a:ext cx="2362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638800" y="5576889"/>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162800" y="5257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648200" y="53340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11" descr="DSTARS-P"/>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791200" y="2209801"/>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836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ppt_x"/>
                                          </p:val>
                                        </p:tav>
                                        <p:tav tm="100000">
                                          <p:val>
                                            <p:strVal val="#ppt_x"/>
                                          </p:val>
                                        </p:tav>
                                      </p:tavLst>
                                    </p:anim>
                                    <p:anim calcmode="lin" valueType="num">
                                      <p:cBhvr additive="base">
                                        <p:cTn id="8" dur="500" fill="hold"/>
                                        <p:tgtEl>
                                          <p:spTgt spid="297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702"/>
                                        </p:tgtEl>
                                        <p:attrNameLst>
                                          <p:attrName>style.visibility</p:attrName>
                                        </p:attrNameLst>
                                      </p:cBhvr>
                                      <p:to>
                                        <p:strVal val="visible"/>
                                      </p:to>
                                    </p:set>
                                    <p:anim calcmode="lin" valueType="num">
                                      <p:cBhvr additive="base">
                                        <p:cTn id="11" dur="500" fill="hold"/>
                                        <p:tgtEl>
                                          <p:spTgt spid="29702"/>
                                        </p:tgtEl>
                                        <p:attrNameLst>
                                          <p:attrName>ppt_x</p:attrName>
                                        </p:attrNameLst>
                                      </p:cBhvr>
                                      <p:tavLst>
                                        <p:tav tm="0">
                                          <p:val>
                                            <p:strVal val="#ppt_x"/>
                                          </p:val>
                                        </p:tav>
                                        <p:tav tm="100000">
                                          <p:val>
                                            <p:strVal val="#ppt_x"/>
                                          </p:val>
                                        </p:tav>
                                      </p:tavLst>
                                    </p:anim>
                                    <p:anim calcmode="lin" valueType="num">
                                      <p:cBhvr additive="base">
                                        <p:cTn id="12" dur="500" fill="hold"/>
                                        <p:tgtEl>
                                          <p:spTgt spid="2970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703"/>
                                        </p:tgtEl>
                                        <p:attrNameLst>
                                          <p:attrName>style.visibility</p:attrName>
                                        </p:attrNameLst>
                                      </p:cBhvr>
                                      <p:to>
                                        <p:strVal val="visible"/>
                                      </p:to>
                                    </p:set>
                                    <p:anim calcmode="lin" valueType="num">
                                      <p:cBhvr additive="base">
                                        <p:cTn id="15" dur="500" fill="hold"/>
                                        <p:tgtEl>
                                          <p:spTgt spid="29703"/>
                                        </p:tgtEl>
                                        <p:attrNameLst>
                                          <p:attrName>ppt_x</p:attrName>
                                        </p:attrNameLst>
                                      </p:cBhvr>
                                      <p:tavLst>
                                        <p:tav tm="0">
                                          <p:val>
                                            <p:strVal val="#ppt_x"/>
                                          </p:val>
                                        </p:tav>
                                        <p:tav tm="100000">
                                          <p:val>
                                            <p:strVal val="#ppt_x"/>
                                          </p:val>
                                        </p:tav>
                                      </p:tavLst>
                                    </p:anim>
                                    <p:anim calcmode="lin" valueType="num">
                                      <p:cBhvr additive="base">
                                        <p:cTn id="16"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838200" y="152400"/>
            <a:ext cx="7576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u="sng">
                <a:latin typeface="Times New Roman" pitchFamily="18" charset="0"/>
                <a:cs typeface="Times New Roman" pitchFamily="18" charset="0"/>
              </a:rPr>
              <a:t>BÀI 26</a:t>
            </a:r>
            <a:r>
              <a:rPr lang="en-US" sz="2400" b="1">
                <a:latin typeface="Times New Roman" pitchFamily="18" charset="0"/>
                <a:cs typeface="Times New Roman" pitchFamily="18" charset="0"/>
              </a:rPr>
              <a:t>: VÙNG DUYÊN HẢI NAM TRUNG BỘ (TT)</a:t>
            </a:r>
          </a:p>
        </p:txBody>
      </p:sp>
      <p:sp>
        <p:nvSpPr>
          <p:cNvPr id="4102" name="Text Box 6"/>
          <p:cNvSpPr txBox="1">
            <a:spLocks noChangeArrowheads="1"/>
          </p:cNvSpPr>
          <p:nvPr/>
        </p:nvSpPr>
        <p:spPr bwMode="auto">
          <a:xfrm>
            <a:off x="326571" y="533400"/>
            <a:ext cx="531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800" b="1">
                <a:latin typeface="Times New Roman" pitchFamily="18" charset="0"/>
              </a:rPr>
              <a:t>IV. Tình hình phát triển kinh tế:</a:t>
            </a:r>
          </a:p>
        </p:txBody>
      </p:sp>
      <p:sp>
        <p:nvSpPr>
          <p:cNvPr id="4108" name="Text Box 12"/>
          <p:cNvSpPr txBox="1">
            <a:spLocks noChangeArrowheads="1"/>
          </p:cNvSpPr>
          <p:nvPr/>
        </p:nvSpPr>
        <p:spPr bwMode="auto">
          <a:xfrm>
            <a:off x="304800" y="914400"/>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cs typeface="Times New Roman" pitchFamily="18" charset="0"/>
              </a:rPr>
              <a:t>1. Nông nghiệp:</a:t>
            </a:r>
          </a:p>
        </p:txBody>
      </p:sp>
      <p:graphicFrame>
        <p:nvGraphicFramePr>
          <p:cNvPr id="3" name="Table 2"/>
          <p:cNvGraphicFramePr>
            <a:graphicFrameLocks noGrp="1"/>
          </p:cNvGraphicFramePr>
          <p:nvPr>
            <p:extLst>
              <p:ext uri="{D42A27DB-BD31-4B8C-83A1-F6EECF244321}">
                <p14:modId xmlns:p14="http://schemas.microsoft.com/office/powerpoint/2010/main" val="718863586"/>
              </p:ext>
            </p:extLst>
          </p:nvPr>
        </p:nvGraphicFramePr>
        <p:xfrm>
          <a:off x="122827" y="1828800"/>
          <a:ext cx="8912315" cy="1920240"/>
        </p:xfrm>
        <a:graphic>
          <a:graphicData uri="http://schemas.openxmlformats.org/drawingml/2006/table">
            <a:tbl>
              <a:tblPr firstRow="1" bandRow="1">
                <a:tableStyleId>{5C22544A-7EE6-4342-B048-85BDC9FD1C3A}</a:tableStyleId>
              </a:tblPr>
              <a:tblGrid>
                <a:gridCol w="1510030">
                  <a:extLst>
                    <a:ext uri="{9D8B030D-6E8A-4147-A177-3AD203B41FA5}">
                      <a16:colId xmlns:a16="http://schemas.microsoft.com/office/drawing/2014/main" val="20000"/>
                    </a:ext>
                  </a:extLst>
                </a:gridCol>
                <a:gridCol w="1480457">
                  <a:extLst>
                    <a:ext uri="{9D8B030D-6E8A-4147-A177-3AD203B41FA5}">
                      <a16:colId xmlns:a16="http://schemas.microsoft.com/office/drawing/2014/main" val="20001"/>
                    </a:ext>
                  </a:extLst>
                </a:gridCol>
                <a:gridCol w="1480457">
                  <a:extLst>
                    <a:ext uri="{9D8B030D-6E8A-4147-A177-3AD203B41FA5}">
                      <a16:colId xmlns:a16="http://schemas.microsoft.com/office/drawing/2014/main" val="20002"/>
                    </a:ext>
                  </a:extLst>
                </a:gridCol>
                <a:gridCol w="1480457">
                  <a:extLst>
                    <a:ext uri="{9D8B030D-6E8A-4147-A177-3AD203B41FA5}">
                      <a16:colId xmlns:a16="http://schemas.microsoft.com/office/drawing/2014/main" val="20003"/>
                    </a:ext>
                  </a:extLst>
                </a:gridCol>
                <a:gridCol w="1480457">
                  <a:extLst>
                    <a:ext uri="{9D8B030D-6E8A-4147-A177-3AD203B41FA5}">
                      <a16:colId xmlns:a16="http://schemas.microsoft.com/office/drawing/2014/main" val="20004"/>
                    </a:ext>
                  </a:extLst>
                </a:gridCol>
                <a:gridCol w="1480457">
                  <a:extLst>
                    <a:ext uri="{9D8B030D-6E8A-4147-A177-3AD203B41FA5}">
                      <a16:colId xmlns:a16="http://schemas.microsoft.com/office/drawing/2014/main" val="20005"/>
                    </a:ext>
                  </a:extLst>
                </a:gridCol>
              </a:tblGrid>
              <a:tr h="370840">
                <a:tc>
                  <a:txBody>
                    <a:bodyPr/>
                    <a:lstStyle/>
                    <a:p>
                      <a:r>
                        <a:rPr lang="en-US">
                          <a:latin typeface="Times New Roman" pitchFamily="18" charset="0"/>
                          <a:cs typeface="Times New Roman" pitchFamily="18" charset="0"/>
                        </a:rPr>
                        <a:t>              Năm</a:t>
                      </a:r>
                    </a:p>
                    <a:p>
                      <a:r>
                        <a:rPr lang="en-US">
                          <a:latin typeface="Times New Roman" pitchFamily="18" charset="0"/>
                          <a:cs typeface="Times New Roman" pitchFamily="18" charset="0"/>
                        </a:rPr>
                        <a:t>Tiêu</a:t>
                      </a:r>
                      <a:r>
                        <a:rPr lang="en-US" baseline="0">
                          <a:latin typeface="Times New Roman" pitchFamily="18" charset="0"/>
                          <a:cs typeface="Times New Roman" pitchFamily="18" charset="0"/>
                        </a:rPr>
                        <a:t> chí</a:t>
                      </a:r>
                      <a:endParaRPr lang="en-US">
                        <a:latin typeface="Times New Roman" pitchFamily="18" charset="0"/>
                        <a:cs typeface="Times New Roman" pitchFamily="18" charset="0"/>
                      </a:endParaRPr>
                    </a:p>
                  </a:txBody>
                  <a:tcPr anchor="ctr"/>
                </a:tc>
                <a:tc>
                  <a:txBody>
                    <a:bodyPr/>
                    <a:lstStyle/>
                    <a:p>
                      <a:pPr algn="ctr"/>
                      <a:r>
                        <a:rPr lang="en-US">
                          <a:latin typeface="Times New Roman" pitchFamily="18" charset="0"/>
                          <a:cs typeface="Times New Roman" pitchFamily="18" charset="0"/>
                        </a:rPr>
                        <a:t>1995</a:t>
                      </a:r>
                    </a:p>
                  </a:txBody>
                  <a:tcPr anchor="ctr"/>
                </a:tc>
                <a:tc>
                  <a:txBody>
                    <a:bodyPr/>
                    <a:lstStyle/>
                    <a:p>
                      <a:pPr algn="ctr"/>
                      <a:r>
                        <a:rPr lang="en-US">
                          <a:latin typeface="Times New Roman" pitchFamily="18" charset="0"/>
                          <a:cs typeface="Times New Roman" pitchFamily="18" charset="0"/>
                        </a:rPr>
                        <a:t>2000</a:t>
                      </a:r>
                    </a:p>
                  </a:txBody>
                  <a:tcPr anchor="ctr"/>
                </a:tc>
                <a:tc>
                  <a:txBody>
                    <a:bodyPr/>
                    <a:lstStyle/>
                    <a:p>
                      <a:pPr algn="ctr"/>
                      <a:r>
                        <a:rPr lang="en-US">
                          <a:latin typeface="Times New Roman" pitchFamily="18" charset="0"/>
                          <a:cs typeface="Times New Roman" pitchFamily="18" charset="0"/>
                        </a:rPr>
                        <a:t>2002</a:t>
                      </a:r>
                    </a:p>
                  </a:txBody>
                  <a:tcPr anchor="ctr"/>
                </a:tc>
                <a:tc>
                  <a:txBody>
                    <a:bodyPr/>
                    <a:lstStyle/>
                    <a:p>
                      <a:pPr algn="ctr"/>
                      <a:r>
                        <a:rPr lang="en-US">
                          <a:latin typeface="Times New Roman" pitchFamily="18" charset="0"/>
                          <a:cs typeface="Times New Roman" pitchFamily="18" charset="0"/>
                        </a:rPr>
                        <a:t>2017</a:t>
                      </a:r>
                    </a:p>
                  </a:txBody>
                  <a:tcPr anchor="ctr"/>
                </a:tc>
                <a:tc>
                  <a:txBody>
                    <a:bodyPr/>
                    <a:lstStyle/>
                    <a:p>
                      <a:pPr algn="ctr"/>
                      <a:r>
                        <a:rPr lang="en-US">
                          <a:latin typeface="Times New Roman" pitchFamily="18" charset="0"/>
                          <a:cs typeface="Times New Roman" pitchFamily="18" charset="0"/>
                        </a:rPr>
                        <a:t>Cả</a:t>
                      </a:r>
                      <a:r>
                        <a:rPr lang="en-US" baseline="0">
                          <a:latin typeface="Times New Roman" pitchFamily="18" charset="0"/>
                          <a:cs typeface="Times New Roman" pitchFamily="18" charset="0"/>
                        </a:rPr>
                        <a:t> nước</a:t>
                      </a:r>
                    </a:p>
                    <a:p>
                      <a:pPr algn="ctr"/>
                      <a:r>
                        <a:rPr lang="en-US" baseline="0">
                          <a:latin typeface="Times New Roman" pitchFamily="18" charset="0"/>
                          <a:cs typeface="Times New Roman" pitchFamily="18" charset="0"/>
                        </a:rPr>
                        <a:t>2017</a:t>
                      </a:r>
                      <a:endParaRPr lang="en-US">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370840">
                <a:tc>
                  <a:txBody>
                    <a:bodyPr/>
                    <a:lstStyle/>
                    <a:p>
                      <a:pPr algn="ctr"/>
                      <a:r>
                        <a:rPr lang="en-US">
                          <a:latin typeface="Times New Roman" pitchFamily="18" charset="0"/>
                          <a:cs typeface="Times New Roman" pitchFamily="18" charset="0"/>
                        </a:rPr>
                        <a:t>Đàn</a:t>
                      </a:r>
                      <a:r>
                        <a:rPr lang="en-US" baseline="0">
                          <a:latin typeface="Times New Roman" pitchFamily="18" charset="0"/>
                          <a:cs typeface="Times New Roman" pitchFamily="18" charset="0"/>
                        </a:rPr>
                        <a:t> bò </a:t>
                      </a:r>
                    </a:p>
                    <a:p>
                      <a:pPr algn="ctr"/>
                      <a:r>
                        <a:rPr lang="en-US" baseline="0">
                          <a:latin typeface="Times New Roman" pitchFamily="18" charset="0"/>
                          <a:cs typeface="Times New Roman" pitchFamily="18" charset="0"/>
                        </a:rPr>
                        <a:t>(nghìn con)</a:t>
                      </a:r>
                      <a:endParaRPr lang="en-US">
                        <a:latin typeface="Times New Roman" pitchFamily="18" charset="0"/>
                        <a:cs typeface="Times New Roman" pitchFamily="18" charset="0"/>
                      </a:endParaRPr>
                    </a:p>
                  </a:txBody>
                  <a:tcPr anchor="ctr"/>
                </a:tc>
                <a:tc>
                  <a:txBody>
                    <a:bodyPr/>
                    <a:lstStyle/>
                    <a:p>
                      <a:pPr algn="ctr"/>
                      <a:r>
                        <a:rPr lang="en-US">
                          <a:latin typeface="Times New Roman" pitchFamily="18" charset="0"/>
                          <a:cs typeface="Times New Roman" pitchFamily="18" charset="0"/>
                        </a:rPr>
                        <a:t>1026,0</a:t>
                      </a:r>
                    </a:p>
                  </a:txBody>
                  <a:tcPr anchor="ctr"/>
                </a:tc>
                <a:tc>
                  <a:txBody>
                    <a:bodyPr/>
                    <a:lstStyle/>
                    <a:p>
                      <a:pPr algn="ctr"/>
                      <a:r>
                        <a:rPr lang="en-US">
                          <a:latin typeface="Times New Roman" pitchFamily="18" charset="0"/>
                          <a:cs typeface="Times New Roman" pitchFamily="18" charset="0"/>
                        </a:rPr>
                        <a:t>1132,6</a:t>
                      </a:r>
                    </a:p>
                  </a:txBody>
                  <a:tcPr anchor="ctr"/>
                </a:tc>
                <a:tc>
                  <a:txBody>
                    <a:bodyPr/>
                    <a:lstStyle/>
                    <a:p>
                      <a:pPr algn="ctr"/>
                      <a:r>
                        <a:rPr lang="en-US">
                          <a:latin typeface="Times New Roman" pitchFamily="18" charset="0"/>
                          <a:cs typeface="Times New Roman" pitchFamily="18" charset="0"/>
                        </a:rPr>
                        <a:t>1008,6</a:t>
                      </a:r>
                    </a:p>
                  </a:txBody>
                  <a:tcPr anchor="ctr"/>
                </a:tc>
                <a:tc>
                  <a:txBody>
                    <a:bodyPr/>
                    <a:lstStyle/>
                    <a:p>
                      <a:pPr algn="ctr"/>
                      <a:r>
                        <a:rPr lang="en-US">
                          <a:latin typeface="Times New Roman" pitchFamily="18" charset="0"/>
                          <a:cs typeface="Times New Roman" pitchFamily="18" charset="0"/>
                        </a:rPr>
                        <a:t>1268,9</a:t>
                      </a:r>
                    </a:p>
                  </a:txBody>
                  <a:tcPr anchor="ctr"/>
                </a:tc>
                <a:tc>
                  <a:txBody>
                    <a:bodyPr/>
                    <a:lstStyle/>
                    <a:p>
                      <a:pPr algn="ctr"/>
                      <a:r>
                        <a:rPr lang="en-US">
                          <a:latin typeface="Times New Roman" pitchFamily="18" charset="0"/>
                          <a:cs typeface="Times New Roman" pitchFamily="18" charset="0"/>
                        </a:rPr>
                        <a:t>5654,9</a:t>
                      </a:r>
                    </a:p>
                  </a:txBody>
                  <a:tcPr anchor="ctr"/>
                </a:tc>
                <a:extLst>
                  <a:ext uri="{0D108BD9-81ED-4DB2-BD59-A6C34878D82A}">
                    <a16:rowId xmlns:a16="http://schemas.microsoft.com/office/drawing/2014/main" val="10001"/>
                  </a:ext>
                </a:extLst>
              </a:tr>
              <a:tr h="370840">
                <a:tc>
                  <a:txBody>
                    <a:bodyPr/>
                    <a:lstStyle/>
                    <a:p>
                      <a:pPr algn="ctr"/>
                      <a:r>
                        <a:rPr lang="en-US">
                          <a:latin typeface="Times New Roman" pitchFamily="18" charset="0"/>
                          <a:cs typeface="Times New Roman" pitchFamily="18" charset="0"/>
                        </a:rPr>
                        <a:t>Thủy</a:t>
                      </a:r>
                      <a:r>
                        <a:rPr lang="en-US" baseline="0">
                          <a:latin typeface="Times New Roman" pitchFamily="18" charset="0"/>
                          <a:cs typeface="Times New Roman" pitchFamily="18" charset="0"/>
                        </a:rPr>
                        <a:t> sản (nghìn tấn)</a:t>
                      </a:r>
                      <a:endParaRPr lang="en-US">
                        <a:latin typeface="Times New Roman" pitchFamily="18" charset="0"/>
                        <a:cs typeface="Times New Roman" pitchFamily="18" charset="0"/>
                      </a:endParaRPr>
                    </a:p>
                  </a:txBody>
                  <a:tcPr anchor="ctr"/>
                </a:tc>
                <a:tc>
                  <a:txBody>
                    <a:bodyPr/>
                    <a:lstStyle/>
                    <a:p>
                      <a:pPr algn="ctr"/>
                      <a:r>
                        <a:rPr lang="en-US">
                          <a:latin typeface="Times New Roman" pitchFamily="18" charset="0"/>
                          <a:cs typeface="Times New Roman" pitchFamily="18" charset="0"/>
                        </a:rPr>
                        <a:t>339,4</a:t>
                      </a:r>
                    </a:p>
                  </a:txBody>
                  <a:tcPr anchor="ctr"/>
                </a:tc>
                <a:tc>
                  <a:txBody>
                    <a:bodyPr/>
                    <a:lstStyle/>
                    <a:p>
                      <a:pPr algn="ctr"/>
                      <a:r>
                        <a:rPr lang="en-US">
                          <a:latin typeface="Times New Roman" pitchFamily="18" charset="0"/>
                          <a:cs typeface="Times New Roman" pitchFamily="18" charset="0"/>
                        </a:rPr>
                        <a:t>462,9</a:t>
                      </a:r>
                    </a:p>
                  </a:txBody>
                  <a:tcPr anchor="ctr"/>
                </a:tc>
                <a:tc>
                  <a:txBody>
                    <a:bodyPr/>
                    <a:lstStyle/>
                    <a:p>
                      <a:pPr algn="ctr"/>
                      <a:r>
                        <a:rPr lang="en-US">
                          <a:latin typeface="Times New Roman" pitchFamily="18" charset="0"/>
                          <a:cs typeface="Times New Roman" pitchFamily="18" charset="0"/>
                        </a:rPr>
                        <a:t>521,1</a:t>
                      </a:r>
                    </a:p>
                  </a:txBody>
                  <a:tcPr anchor="ctr"/>
                </a:tc>
                <a:tc>
                  <a:txBody>
                    <a:bodyPr/>
                    <a:lstStyle/>
                    <a:p>
                      <a:pPr algn="ctr"/>
                      <a:r>
                        <a:rPr lang="en-US">
                          <a:latin typeface="Times New Roman" pitchFamily="18" charset="0"/>
                          <a:cs typeface="Times New Roman" pitchFamily="18" charset="0"/>
                        </a:rPr>
                        <a:t>1077,5</a:t>
                      </a:r>
                    </a:p>
                  </a:txBody>
                  <a:tcPr anchor="ctr"/>
                </a:tc>
                <a:tc>
                  <a:txBody>
                    <a:bodyPr/>
                    <a:lstStyle/>
                    <a:p>
                      <a:pPr algn="ctr"/>
                      <a:r>
                        <a:rPr lang="en-US">
                          <a:latin typeface="Times New Roman" pitchFamily="18" charset="0"/>
                          <a:cs typeface="Times New Roman" pitchFamily="18" charset="0"/>
                        </a:rPr>
                        <a:t>7313,4</a:t>
                      </a:r>
                    </a:p>
                  </a:txBody>
                  <a:tcPr anchor="ctr"/>
                </a:tc>
                <a:extLst>
                  <a:ext uri="{0D108BD9-81ED-4DB2-BD59-A6C34878D82A}">
                    <a16:rowId xmlns:a16="http://schemas.microsoft.com/office/drawing/2014/main" val="10002"/>
                  </a:ext>
                </a:extLst>
              </a:tr>
            </a:tbl>
          </a:graphicData>
        </a:graphic>
      </p:graphicFrame>
      <p:sp>
        <p:nvSpPr>
          <p:cNvPr id="10" name="Text Box 92"/>
          <p:cNvSpPr txBox="1">
            <a:spLocks noChangeArrowheads="1"/>
          </p:cNvSpPr>
          <p:nvPr/>
        </p:nvSpPr>
        <p:spPr bwMode="auto">
          <a:xfrm>
            <a:off x="228600" y="4122003"/>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0000"/>
                </a:solidFill>
                <a:latin typeface="Times New Roman" pitchFamily="18" charset="0"/>
              </a:rPr>
              <a:t>?</a:t>
            </a:r>
            <a:r>
              <a:rPr lang="en-US" sz="2400">
                <a:solidFill>
                  <a:srgbClr val="FF0000"/>
                </a:solidFill>
                <a:latin typeface="Times New Roman" pitchFamily="18" charset="0"/>
              </a:rPr>
              <a:t> Nhận xét tình hình phát triển đàn bò và sản lượng thủy sản của vùng Duyên hải Nam Trung Bộ từ 1995- 2017.</a:t>
            </a:r>
          </a:p>
        </p:txBody>
      </p:sp>
      <p:sp>
        <p:nvSpPr>
          <p:cNvPr id="9" name="Text Box 92"/>
          <p:cNvSpPr txBox="1">
            <a:spLocks noChangeArrowheads="1"/>
          </p:cNvSpPr>
          <p:nvPr/>
        </p:nvSpPr>
        <p:spPr bwMode="auto">
          <a:xfrm>
            <a:off x="228600" y="4876800"/>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0000"/>
                </a:solidFill>
                <a:latin typeface="Times New Roman" pitchFamily="18" charset="0"/>
              </a:rPr>
              <a: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Vì</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sao</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chăn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nuôi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bò</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khai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thác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và</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nuôi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trồng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thủy</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sản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là</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thế</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mạnh</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của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vùng</a:t>
            </a:r>
            <a:r>
              <a:rPr lang="en-US" sz="2400" dirty="0">
                <a:solidFill>
                  <a:srgbClr val="FF0000"/>
                </a:solidFill>
                <a:latin typeface="Times New Roman" pitchFamily="18" charset="0"/>
              </a:rPr>
              <a:t>.</a:t>
            </a:r>
          </a:p>
        </p:txBody>
      </p:sp>
      <p:sp>
        <p:nvSpPr>
          <p:cNvPr id="12" name="AutoShape 16"/>
          <p:cNvSpPr>
            <a:spLocks noChangeArrowheads="1"/>
          </p:cNvSpPr>
          <p:nvPr/>
        </p:nvSpPr>
        <p:spPr bwMode="auto">
          <a:xfrm>
            <a:off x="228600" y="5638800"/>
            <a:ext cx="8719456" cy="1192398"/>
          </a:xfrm>
          <a:prstGeom prst="flowChartAlternateProcess">
            <a:avLst/>
          </a:prstGeom>
          <a:solidFill>
            <a:schemeClr val="bg1"/>
          </a:solidFill>
          <a:ln w="9525">
            <a:solidFill>
              <a:schemeClr val="bg1"/>
            </a:solidFill>
            <a:miter lim="800000"/>
            <a:headEnd/>
            <a:tailEnd/>
          </a:ln>
        </p:spPr>
        <p:txBody>
          <a:bodyPr wrap="none" anchor="ctr"/>
          <a:lstStyle/>
          <a:p>
            <a:pPr algn="just"/>
            <a:r>
              <a:rPr lang="en-US" sz="2000">
                <a:solidFill>
                  <a:srgbClr val="003300"/>
                </a:solidFill>
                <a:latin typeface="Times New Roman" pitchFamily="18" charset="0"/>
                <a:cs typeface="Times New Roman" pitchFamily="18" charset="0"/>
              </a:rPr>
              <a:t>Do diện tích chăn thả rộng, khí hậu khô nóng phù hợp với việc chăn nuôi bò, vùng</a:t>
            </a:r>
          </a:p>
          <a:p>
            <a:pPr algn="just"/>
            <a:r>
              <a:rPr lang="en-US" sz="2000">
                <a:solidFill>
                  <a:srgbClr val="003300"/>
                </a:solidFill>
                <a:latin typeface="Times New Roman" pitchFamily="18" charset="0"/>
                <a:cs typeface="Times New Roman" pitchFamily="18" charset="0"/>
              </a:rPr>
              <a:t>có đường bờ biển dài với nhiều bãi tôm, bãi cá, có 2 trong 4 ngư trường quan trọng</a:t>
            </a:r>
          </a:p>
          <a:p>
            <a:pPr algn="just"/>
            <a:r>
              <a:rPr lang="en-US" sz="2000">
                <a:solidFill>
                  <a:srgbClr val="003300"/>
                </a:solidFill>
                <a:latin typeface="Times New Roman" pitchFamily="18" charset="0"/>
                <a:cs typeface="Times New Roman" pitchFamily="18" charset="0"/>
              </a:rPr>
              <a:t>của cả nước (Bình Thuận, QĐ Hoàng Sa và QĐ Trường Sa).</a:t>
            </a:r>
          </a:p>
        </p:txBody>
      </p:sp>
      <p:sp>
        <p:nvSpPr>
          <p:cNvPr id="2" name="TextBox 1"/>
          <p:cNvSpPr txBox="1"/>
          <p:nvPr/>
        </p:nvSpPr>
        <p:spPr>
          <a:xfrm>
            <a:off x="609599" y="1371600"/>
            <a:ext cx="8153401" cy="461665"/>
          </a:xfrm>
          <a:prstGeom prst="rect">
            <a:avLst/>
          </a:prstGeom>
          <a:noFill/>
        </p:spPr>
        <p:txBody>
          <a:bodyPr wrap="square" rtlCol="0">
            <a:spAutoFit/>
          </a:bodyPr>
          <a:lstStyle/>
          <a:p>
            <a:r>
              <a:rPr lang="en-US" sz="2400" i="1">
                <a:latin typeface="Times New Roman" pitchFamily="18" charset="0"/>
                <a:cs typeface="Times New Roman" pitchFamily="18" charset="0"/>
              </a:rPr>
              <a:t>Bảng: Một số sản phẩm nông nghiệp ở Duyên hải Nam Trung Bộ</a:t>
            </a:r>
          </a:p>
        </p:txBody>
      </p:sp>
      <p:sp>
        <p:nvSpPr>
          <p:cNvPr id="4" name="TextBox 3"/>
          <p:cNvSpPr txBox="1"/>
          <p:nvPr/>
        </p:nvSpPr>
        <p:spPr>
          <a:xfrm>
            <a:off x="239483" y="3733800"/>
            <a:ext cx="4180117" cy="461665"/>
          </a:xfrm>
          <a:prstGeom prst="rect">
            <a:avLst/>
          </a:prstGeom>
          <a:noFill/>
        </p:spPr>
        <p:txBody>
          <a:bodyPr wrap="square" rtlCol="0">
            <a:spAutoFit/>
          </a:bodyPr>
          <a:lstStyle/>
          <a:p>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95649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trips(downLeft)">
                                      <p:cBhvr>
                                        <p:cTn id="7" dur="500"/>
                                        <p:tgtEl>
                                          <p:spTgt spid="4100"/>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barn(inHorizontal)">
                                      <p:cBhvr>
                                        <p:cTn id="10" dur="500"/>
                                        <p:tgtEl>
                                          <p:spTgt spid="410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4108"/>
                                        </p:tgtEl>
                                        <p:attrNameLst>
                                          <p:attrName>style.visibility</p:attrName>
                                        </p:attrNameLst>
                                      </p:cBhvr>
                                      <p:to>
                                        <p:strVal val="visible"/>
                                      </p:to>
                                    </p:set>
                                    <p:animEffect transition="in" filter="barn(inHorizontal)">
                                      <p:cBhvr>
                                        <p:cTn id="15" dur="500"/>
                                        <p:tgtEl>
                                          <p:spTgt spid="410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P spid="4108" grpId="0"/>
      <p:bldP spid="10" grpId="0"/>
      <p:bldP spid="9" grpId="0"/>
      <p:bldP spid="12" grpId="0" animBg="1"/>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419600" y="163513"/>
            <a:ext cx="4876800" cy="6697936"/>
            <a:chOff x="3216" y="288"/>
            <a:chExt cx="2448" cy="3884"/>
          </a:xfrm>
        </p:grpSpPr>
        <p:pic>
          <p:nvPicPr>
            <p:cNvPr id="5" name="Picture 10" descr="dl9tr096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288"/>
              <a:ext cx="2352" cy="37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3216" y="3994"/>
              <a:ext cx="2448"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400" b="1">
                  <a:solidFill>
                    <a:srgbClr val="0000FF"/>
                  </a:solidFill>
                </a:rPr>
                <a:t>Lược đồ kinh tế vùng Duyên hải Nam Trung Bộ</a:t>
              </a:r>
            </a:p>
          </p:txBody>
        </p:sp>
      </p:grpSp>
      <p:sp>
        <p:nvSpPr>
          <p:cNvPr id="7" name="TextBox 6"/>
          <p:cNvSpPr txBox="1"/>
          <p:nvPr/>
        </p:nvSpPr>
        <p:spPr>
          <a:xfrm>
            <a:off x="381000" y="1752600"/>
            <a:ext cx="4038600"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a:t>
            </a:r>
            <a:r>
              <a:rPr lang="en-US" sz="2400">
                <a:solidFill>
                  <a:srgbClr val="FF0000"/>
                </a:solidFill>
                <a:latin typeface="Times New Roman" pitchFamily="18" charset="0"/>
                <a:cs typeface="Times New Roman" pitchFamily="18" charset="0"/>
              </a:rPr>
              <a:t> Xác định các bãi tôm, bãi cá.</a:t>
            </a:r>
          </a:p>
        </p:txBody>
      </p:sp>
    </p:spTree>
    <p:extLst>
      <p:ext uri="{BB962C8B-B14F-4D97-AF65-F5344CB8AC3E}">
        <p14:creationId xmlns:p14="http://schemas.microsoft.com/office/powerpoint/2010/main" val="14163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9"/>
          <p:cNvGrpSpPr>
            <a:grpSpLocks/>
          </p:cNvGrpSpPr>
          <p:nvPr/>
        </p:nvGrpSpPr>
        <p:grpSpPr bwMode="auto">
          <a:xfrm>
            <a:off x="4572000" y="163513"/>
            <a:ext cx="4572000" cy="6697936"/>
            <a:chOff x="3216" y="288"/>
            <a:chExt cx="2448" cy="3884"/>
          </a:xfrm>
        </p:grpSpPr>
        <p:pic>
          <p:nvPicPr>
            <p:cNvPr id="9234" name="Picture 10" descr="dl9tr096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288"/>
              <a:ext cx="2352" cy="37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235" name="Text Box 11"/>
            <p:cNvSpPr txBox="1">
              <a:spLocks noChangeArrowheads="1"/>
            </p:cNvSpPr>
            <p:nvPr/>
          </p:nvSpPr>
          <p:spPr bwMode="auto">
            <a:xfrm>
              <a:off x="3216" y="3994"/>
              <a:ext cx="2448"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400" b="1">
                  <a:solidFill>
                    <a:srgbClr val="0000FF"/>
                  </a:solidFill>
                </a:rPr>
                <a:t>Lược đồ kinh tế vùng Duyên hải Nam Trung Bộ</a:t>
              </a:r>
            </a:p>
          </p:txBody>
        </p:sp>
      </p:grpSp>
      <p:grpSp>
        <p:nvGrpSpPr>
          <p:cNvPr id="9230" name="Group 14"/>
          <p:cNvGrpSpPr>
            <a:grpSpLocks/>
          </p:cNvGrpSpPr>
          <p:nvPr/>
        </p:nvGrpSpPr>
        <p:grpSpPr bwMode="auto">
          <a:xfrm>
            <a:off x="228600" y="228600"/>
            <a:ext cx="4343400" cy="3200400"/>
            <a:chOff x="96" y="480"/>
            <a:chExt cx="2448" cy="1632"/>
          </a:xfrm>
        </p:grpSpPr>
        <p:pic>
          <p:nvPicPr>
            <p:cNvPr id="9232" name="Picture 4" descr="ruongmuoi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80"/>
              <a:ext cx="244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6"/>
            <p:cNvSpPr txBox="1">
              <a:spLocks noChangeArrowheads="1"/>
            </p:cNvSpPr>
            <p:nvPr/>
          </p:nvSpPr>
          <p:spPr bwMode="auto">
            <a:xfrm>
              <a:off x="240" y="528"/>
              <a:ext cx="216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FFFF00"/>
                  </a:solidFill>
                  <a:latin typeface="Arial" charset="0"/>
                </a:rPr>
                <a:t>Muối Sa Huỳnh( Quảng Ngãi)</a:t>
              </a:r>
            </a:p>
          </p:txBody>
        </p:sp>
      </p:grpSp>
      <p:grpSp>
        <p:nvGrpSpPr>
          <p:cNvPr id="9233" name="Group 17"/>
          <p:cNvGrpSpPr>
            <a:grpSpLocks/>
          </p:cNvGrpSpPr>
          <p:nvPr/>
        </p:nvGrpSpPr>
        <p:grpSpPr bwMode="auto">
          <a:xfrm>
            <a:off x="228600" y="3810000"/>
            <a:ext cx="4267200" cy="2819400"/>
            <a:chOff x="192" y="2112"/>
            <a:chExt cx="2448" cy="2016"/>
          </a:xfrm>
        </p:grpSpPr>
        <p:pic>
          <p:nvPicPr>
            <p:cNvPr id="3" name="Picture 4" descr="ruongmuoi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112"/>
              <a:ext cx="244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Box 24"/>
            <p:cNvSpPr txBox="1">
              <a:spLocks noChangeArrowheads="1"/>
            </p:cNvSpPr>
            <p:nvPr/>
          </p:nvSpPr>
          <p:spPr bwMode="auto">
            <a:xfrm>
              <a:off x="432" y="2207"/>
              <a:ext cx="196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solidFill>
                    <a:srgbClr val="0000FF"/>
                  </a:solidFill>
                  <a:latin typeface="Arial" charset="0"/>
                </a:rPr>
                <a:t>Muối Cà Ná( Ninh Thuận)</a:t>
              </a:r>
            </a:p>
          </p:txBody>
        </p:sp>
      </p:grpSp>
      <p:sp>
        <p:nvSpPr>
          <p:cNvPr id="9236" name="Line 20"/>
          <p:cNvSpPr>
            <a:spLocks noChangeShapeType="1"/>
          </p:cNvSpPr>
          <p:nvPr/>
        </p:nvSpPr>
        <p:spPr bwMode="auto">
          <a:xfrm flipV="1">
            <a:off x="4572000" y="1600200"/>
            <a:ext cx="1905000" cy="3048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Line 21"/>
          <p:cNvSpPr>
            <a:spLocks noChangeShapeType="1"/>
          </p:cNvSpPr>
          <p:nvPr/>
        </p:nvSpPr>
        <p:spPr bwMode="auto">
          <a:xfrm flipV="1">
            <a:off x="4495800" y="4343400"/>
            <a:ext cx="1905000" cy="4572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3" name="Picture 24" descr="Thien_Nhien_T9_539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28600"/>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5" descr="Dolphin-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524000"/>
            <a:ext cx="53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6" descr="Yacht-03-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1148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7" descr="Dolphin-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124200"/>
            <a:ext cx="53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8" descr="Dolphin-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572000"/>
            <a:ext cx="533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9" descr="Yacht-03-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9144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30" descr="Yacht-03-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495800"/>
            <a:ext cx="990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8600" y="3124200"/>
            <a:ext cx="6248400" cy="830997"/>
          </a:xfrm>
          <a:prstGeom prst="rect">
            <a:avLst/>
          </a:prstGeom>
          <a:solidFill>
            <a:srgbClr val="FFFF00"/>
          </a:solidFill>
        </p:spPr>
        <p:txBody>
          <a:bodyPr wrap="square" rtlCol="0">
            <a:spAutoFit/>
          </a:bodyPr>
          <a:lstStyle/>
          <a:p>
            <a:pPr lvl="0" algn="ctr">
              <a:defRPr/>
            </a:pPr>
            <a:r>
              <a:rPr lang="en-US" sz="2400" b="1" kern="0">
                <a:solidFill>
                  <a:srgbClr val="FF0000"/>
                </a:solidFill>
                <a:latin typeface="Times New Roman" pitchFamily="18" charset="0"/>
                <a:cs typeface="Times New Roman" pitchFamily="18" charset="0"/>
              </a:rPr>
              <a:t>?</a:t>
            </a:r>
            <a:r>
              <a:rPr lang="en-US" sz="2400" kern="0">
                <a:solidFill>
                  <a:srgbClr val="FF0000"/>
                </a:solidFill>
                <a:latin typeface="Times New Roman" pitchFamily="18" charset="0"/>
                <a:cs typeface="Times New Roman" pitchFamily="18" charset="0"/>
              </a:rPr>
              <a:t> Vì sao vùng biển Nam Trung Bộ lại nổi tiếng về nghề làm muối, đánh bắt và nuôi hải sản.</a:t>
            </a:r>
          </a:p>
        </p:txBody>
      </p:sp>
      <p:sp>
        <p:nvSpPr>
          <p:cNvPr id="22" name="AutoShape 22"/>
          <p:cNvSpPr>
            <a:spLocks noChangeArrowheads="1"/>
          </p:cNvSpPr>
          <p:nvPr/>
        </p:nvSpPr>
        <p:spPr bwMode="auto">
          <a:xfrm>
            <a:off x="228600" y="4114800"/>
            <a:ext cx="4572000" cy="2057400"/>
          </a:xfrm>
          <a:prstGeom prst="flowChartAlternateProcess">
            <a:avLst/>
          </a:prstGeom>
          <a:solidFill>
            <a:srgbClr val="FFFF66"/>
          </a:solidFill>
          <a:ln w="9525">
            <a:solidFill>
              <a:schemeClr val="hlink"/>
            </a:solidFill>
            <a:miter lim="800000"/>
            <a:headEnd/>
            <a:tailEnd/>
          </a:ln>
        </p:spPr>
        <p:txBody>
          <a:bodyPr wrap="none" anchor="ctr"/>
          <a:lstStyle/>
          <a:p>
            <a:pPr algn="ctr"/>
            <a:r>
              <a:rPr lang="en-US" sz="2400">
                <a:solidFill>
                  <a:srgbClr val="003300"/>
                </a:solidFill>
                <a:latin typeface="Times New Roman" pitchFamily="18" charset="0"/>
                <a:cs typeface="Times New Roman" pitchFamily="18" charset="0"/>
              </a:rPr>
              <a:t>Do khí hậu khô hạn, ít mưa,</a:t>
            </a:r>
          </a:p>
          <a:p>
            <a:pPr algn="ctr"/>
            <a:r>
              <a:rPr lang="en-US" sz="2400">
                <a:solidFill>
                  <a:srgbClr val="003300"/>
                </a:solidFill>
                <a:latin typeface="Times New Roman" pitchFamily="18" charset="0"/>
                <a:cs typeface="Times New Roman" pitchFamily="18" charset="0"/>
              </a:rPr>
              <a:t>ít cửa sông, độ mặn nước</a:t>
            </a:r>
          </a:p>
          <a:p>
            <a:pPr algn="ctr"/>
            <a:r>
              <a:rPr lang="en-US" sz="2400">
                <a:solidFill>
                  <a:srgbClr val="003300"/>
                </a:solidFill>
                <a:latin typeface="Times New Roman" pitchFamily="18" charset="0"/>
                <a:cs typeface="Times New Roman" pitchFamily="18" charset="0"/>
              </a:rPr>
              <a:t>biển cao, bờ</a:t>
            </a:r>
            <a:r>
              <a:rPr lang="en-US" sz="2400">
                <a:solidFill>
                  <a:srgbClr val="9900FF"/>
                </a:solidFill>
                <a:latin typeface="Times New Roman" pitchFamily="18" charset="0"/>
                <a:cs typeface="Times New Roman" pitchFamily="18" charset="0"/>
              </a:rPr>
              <a:t> </a:t>
            </a:r>
            <a:r>
              <a:rPr lang="en-US" sz="2400">
                <a:solidFill>
                  <a:srgbClr val="003300"/>
                </a:solidFill>
                <a:latin typeface="Times New Roman" pitchFamily="18" charset="0"/>
                <a:cs typeface="Times New Roman" pitchFamily="18" charset="0"/>
              </a:rPr>
              <a:t>biển dài,</a:t>
            </a:r>
          </a:p>
          <a:p>
            <a:pPr algn="ctr"/>
            <a:r>
              <a:rPr lang="en-US" sz="2400">
                <a:solidFill>
                  <a:srgbClr val="003300"/>
                </a:solidFill>
                <a:latin typeface="Times New Roman" pitchFamily="18" charset="0"/>
                <a:cs typeface="Times New Roman" pitchFamily="18" charset="0"/>
              </a:rPr>
              <a:t>vùng biển rộng giàu tôm cá.</a:t>
            </a:r>
          </a:p>
        </p:txBody>
      </p:sp>
    </p:spTree>
    <p:extLst>
      <p:ext uri="{BB962C8B-B14F-4D97-AF65-F5344CB8AC3E}">
        <p14:creationId xmlns:p14="http://schemas.microsoft.com/office/powerpoint/2010/main" val="4168451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230"/>
                                        </p:tgtEl>
                                        <p:attrNameLst>
                                          <p:attrName>style.visibility</p:attrName>
                                        </p:attrNameLst>
                                      </p:cBhvr>
                                      <p:to>
                                        <p:strVal val="visible"/>
                                      </p:to>
                                    </p:set>
                                    <p:animEffect transition="in" filter="diamond(in)">
                                      <p:cBhvr>
                                        <p:cTn id="12" dur="1000"/>
                                        <p:tgtEl>
                                          <p:spTgt spid="923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236"/>
                                        </p:tgtEl>
                                        <p:attrNameLst>
                                          <p:attrName>style.visibility</p:attrName>
                                        </p:attrNameLst>
                                      </p:cBhvr>
                                      <p:to>
                                        <p:strVal val="visible"/>
                                      </p:to>
                                    </p:set>
                                    <p:animEffect transition="in" filter="box(in)">
                                      <p:cBhvr>
                                        <p:cTn id="15" dur="500"/>
                                        <p:tgtEl>
                                          <p:spTgt spid="923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9233"/>
                                        </p:tgtEl>
                                        <p:attrNameLst>
                                          <p:attrName>style.visibility</p:attrName>
                                        </p:attrNameLst>
                                      </p:cBhvr>
                                      <p:to>
                                        <p:strVal val="visible"/>
                                      </p:to>
                                    </p:set>
                                    <p:animEffect transition="in" filter="diamond(in)">
                                      <p:cBhvr>
                                        <p:cTn id="20" dur="1000"/>
                                        <p:tgtEl>
                                          <p:spTgt spid="923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box(in)">
                                      <p:cBhvr>
                                        <p:cTn id="23" dur="500"/>
                                        <p:tgtEl>
                                          <p:spTgt spid="92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ox(i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P spid="9237" grpId="0" animBg="1"/>
      <p:bldP spid="4"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38200" y="152400"/>
            <a:ext cx="7576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u="sng">
                <a:latin typeface="Times New Roman" pitchFamily="18" charset="0"/>
                <a:cs typeface="Times New Roman" pitchFamily="18" charset="0"/>
              </a:rPr>
              <a:t>BÀI 26</a:t>
            </a:r>
            <a:r>
              <a:rPr lang="en-US" sz="2400" b="1">
                <a:latin typeface="Times New Roman" pitchFamily="18" charset="0"/>
                <a:cs typeface="Times New Roman" pitchFamily="18" charset="0"/>
              </a:rPr>
              <a:t>: VÙNG DUYÊN HẢI NAM TRUNG BỘ (TT)</a:t>
            </a:r>
          </a:p>
        </p:txBody>
      </p:sp>
      <p:sp>
        <p:nvSpPr>
          <p:cNvPr id="5" name="Text Box 6"/>
          <p:cNvSpPr txBox="1">
            <a:spLocks noChangeArrowheads="1"/>
          </p:cNvSpPr>
          <p:nvPr/>
        </p:nvSpPr>
        <p:spPr bwMode="auto">
          <a:xfrm>
            <a:off x="326571" y="576944"/>
            <a:ext cx="531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800" b="1">
                <a:latin typeface="Times New Roman" pitchFamily="18" charset="0"/>
              </a:rPr>
              <a:t>IV. Tình hình phát triển kinh tế:</a:t>
            </a:r>
          </a:p>
        </p:txBody>
      </p:sp>
      <p:sp>
        <p:nvSpPr>
          <p:cNvPr id="6" name="Text Box 12"/>
          <p:cNvSpPr txBox="1">
            <a:spLocks noChangeArrowheads="1"/>
          </p:cNvSpPr>
          <p:nvPr/>
        </p:nvSpPr>
        <p:spPr bwMode="auto">
          <a:xfrm>
            <a:off x="304800" y="1143000"/>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cs typeface="Times New Roman" pitchFamily="18" charset="0"/>
              </a:rPr>
              <a:t>1. Nông nghiệp:</a:t>
            </a:r>
          </a:p>
        </p:txBody>
      </p:sp>
      <p:grpSp>
        <p:nvGrpSpPr>
          <p:cNvPr id="7" name="Group 19"/>
          <p:cNvGrpSpPr>
            <a:grpSpLocks/>
          </p:cNvGrpSpPr>
          <p:nvPr/>
        </p:nvGrpSpPr>
        <p:grpSpPr bwMode="auto">
          <a:xfrm>
            <a:off x="4572000" y="990600"/>
            <a:ext cx="4724400" cy="5867400"/>
            <a:chOff x="3216" y="288"/>
            <a:chExt cx="2448" cy="3924"/>
          </a:xfrm>
        </p:grpSpPr>
        <p:pic>
          <p:nvPicPr>
            <p:cNvPr id="8" name="Picture 20" descr="dl9tr096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288"/>
              <a:ext cx="2352" cy="37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1"/>
            <p:cNvSpPr txBox="1">
              <a:spLocks noChangeArrowheads="1"/>
            </p:cNvSpPr>
            <p:nvPr/>
          </p:nvSpPr>
          <p:spPr bwMode="auto">
            <a:xfrm>
              <a:off x="3216" y="3994"/>
              <a:ext cx="244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400" b="1">
                  <a:solidFill>
                    <a:srgbClr val="0000FF"/>
                  </a:solidFill>
                </a:rPr>
                <a:t>Lược đồ kinh tế vùng Duyên hải Nam Trung Bộ</a:t>
              </a:r>
            </a:p>
          </p:txBody>
        </p:sp>
      </p:grpSp>
      <p:sp>
        <p:nvSpPr>
          <p:cNvPr id="10" name="Text Box 92"/>
          <p:cNvSpPr txBox="1">
            <a:spLocks noChangeArrowheads="1"/>
          </p:cNvSpPr>
          <p:nvPr/>
        </p:nvSpPr>
        <p:spPr bwMode="auto">
          <a:xfrm>
            <a:off x="152400" y="1752600"/>
            <a:ext cx="434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0000"/>
                </a:solidFill>
                <a:latin typeface="Times New Roman" pitchFamily="18" charset="0"/>
              </a:rPr>
              <a:t>?</a:t>
            </a:r>
            <a:r>
              <a:rPr lang="en-US" sz="2400">
                <a:solidFill>
                  <a:srgbClr val="FF0000"/>
                </a:solidFill>
                <a:latin typeface="Times New Roman" pitchFamily="18" charset="0"/>
              </a:rPr>
              <a:t> Tình hình sản xuất lương thực của vùng gặp phải những khó khăn gì.</a:t>
            </a:r>
          </a:p>
        </p:txBody>
      </p:sp>
      <p:sp>
        <p:nvSpPr>
          <p:cNvPr id="11" name="Text Box 11"/>
          <p:cNvSpPr txBox="1">
            <a:spLocks noChangeArrowheads="1"/>
          </p:cNvSpPr>
          <p:nvPr/>
        </p:nvSpPr>
        <p:spPr bwMode="auto">
          <a:xfrm>
            <a:off x="76200" y="2865437"/>
            <a:ext cx="441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 - Khó khăn:  Qũy đất nông nghiệp hạn chế. Sản lượng lương thực bình quân đầu người thấp hơn trung bình của cả nước; đồng bằng nhỏ hẹp, đất xấu, thường bị hạn hán,lũ lụt;…</a:t>
            </a:r>
          </a:p>
        </p:txBody>
      </p:sp>
    </p:spTree>
    <p:extLst>
      <p:ext uri="{BB962C8B-B14F-4D97-AF65-F5344CB8AC3E}">
        <p14:creationId xmlns:p14="http://schemas.microsoft.com/office/powerpoint/2010/main" val="108916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8"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hu-xanh-doi-troc-vung-bie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nuoct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dap-tam-hiep-trung-quo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AutoShape 7"/>
          <p:cNvSpPr>
            <a:spLocks noChangeArrowheads="1"/>
          </p:cNvSpPr>
          <p:nvPr/>
        </p:nvSpPr>
        <p:spPr bwMode="auto">
          <a:xfrm>
            <a:off x="4876800" y="533400"/>
            <a:ext cx="4191000" cy="2209800"/>
          </a:xfrm>
          <a:prstGeom prst="cloudCallout">
            <a:avLst>
              <a:gd name="adj1" fmla="val -56167"/>
              <a:gd name="adj2" fmla="val 71190"/>
            </a:avLst>
          </a:prstGeom>
          <a:solidFill>
            <a:schemeClr val="bg1"/>
          </a:solidFill>
          <a:ln w="9525">
            <a:solidFill>
              <a:schemeClr val="bg1"/>
            </a:solidFill>
            <a:round/>
            <a:headEnd/>
            <a:tailEnd/>
          </a:ln>
        </p:spPr>
        <p:txBody>
          <a:bodyPr/>
          <a:lstStyle/>
          <a:p>
            <a:pPr algn="ctr"/>
            <a:r>
              <a:rPr lang="en-US" sz="2800" b="1">
                <a:solidFill>
                  <a:srgbClr val="FF0000"/>
                </a:solidFill>
                <a:latin typeface="Times New Roman" pitchFamily="18" charset="0"/>
                <a:cs typeface="Times New Roman" pitchFamily="18" charset="0"/>
              </a:rPr>
              <a:t>?</a:t>
            </a:r>
            <a:r>
              <a:rPr lang="en-US" sz="2800">
                <a:solidFill>
                  <a:srgbClr val="FF0000"/>
                </a:solidFill>
                <a:latin typeface="Times New Roman" pitchFamily="18" charset="0"/>
                <a:cs typeface="Times New Roman" pitchFamily="18" charset="0"/>
              </a:rPr>
              <a:t> Vùng đã có những biện pháp gì để khắc phục thiên tai?</a:t>
            </a:r>
          </a:p>
        </p:txBody>
      </p:sp>
      <p:sp>
        <p:nvSpPr>
          <p:cNvPr id="14344" name="Text Box 8"/>
          <p:cNvSpPr txBox="1">
            <a:spLocks noChangeArrowheads="1"/>
          </p:cNvSpPr>
          <p:nvPr/>
        </p:nvSpPr>
        <p:spPr bwMode="auto">
          <a:xfrm>
            <a:off x="0" y="3048000"/>
            <a:ext cx="4800600" cy="457200"/>
          </a:xfrm>
          <a:prstGeom prst="rect">
            <a:avLst/>
          </a:prstGeom>
          <a:solidFill>
            <a:srgbClr val="D6ECE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Trồng rừng phòng hộ ở Phan thiết</a:t>
            </a:r>
            <a:r>
              <a:rPr lang="en-US"/>
              <a:t> </a:t>
            </a:r>
          </a:p>
        </p:txBody>
      </p:sp>
      <p:sp>
        <p:nvSpPr>
          <p:cNvPr id="14345" name="Text Box 9"/>
          <p:cNvSpPr txBox="1">
            <a:spLocks noChangeArrowheads="1"/>
          </p:cNvSpPr>
          <p:nvPr/>
        </p:nvSpPr>
        <p:spPr bwMode="auto">
          <a:xfrm>
            <a:off x="0" y="6400800"/>
            <a:ext cx="9144000" cy="457200"/>
          </a:xfrm>
          <a:prstGeom prst="rect">
            <a:avLst/>
          </a:prstGeom>
          <a:solidFill>
            <a:srgbClr val="D6ECE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t>                           Làm thủy lợi , xây dựng hồ chứa nước </a:t>
            </a:r>
            <a:r>
              <a:rPr lang="en-US"/>
              <a:t> </a:t>
            </a:r>
          </a:p>
        </p:txBody>
      </p:sp>
    </p:spTree>
    <p:extLst>
      <p:ext uri="{BB962C8B-B14F-4D97-AF65-F5344CB8AC3E}">
        <p14:creationId xmlns:p14="http://schemas.microsoft.com/office/powerpoint/2010/main" val="3726786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par>
                                <p:cTn id="11" presetID="20" presetClass="entr" presetSubtype="0"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wedge">
                                      <p:cBhvr>
                                        <p:cTn id="13" dur="2000"/>
                                        <p:tgtEl>
                                          <p:spTgt spid="1434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4343"/>
                                        </p:tgtEl>
                                        <p:attrNameLst>
                                          <p:attrName>style.visibility</p:attrName>
                                        </p:attrNameLst>
                                      </p:cBhvr>
                                      <p:to>
                                        <p:strVal val="visible"/>
                                      </p:to>
                                    </p:set>
                                    <p:animEffect transition="in" filter="wheel(4)">
                                      <p:cBhvr>
                                        <p:cTn id="18" dur="1000"/>
                                        <p:tgtEl>
                                          <p:spTgt spid="143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44"/>
                                        </p:tgtEl>
                                        <p:attrNameLst>
                                          <p:attrName>style.visibility</p:attrName>
                                        </p:attrNameLst>
                                      </p:cBhvr>
                                      <p:to>
                                        <p:strVal val="visible"/>
                                      </p:to>
                                    </p:set>
                                    <p:anim calcmode="lin" valueType="num">
                                      <p:cBhvr additive="base">
                                        <p:cTn id="23" dur="500" fill="hold"/>
                                        <p:tgtEl>
                                          <p:spTgt spid="14344"/>
                                        </p:tgtEl>
                                        <p:attrNameLst>
                                          <p:attrName>ppt_x</p:attrName>
                                        </p:attrNameLst>
                                      </p:cBhvr>
                                      <p:tavLst>
                                        <p:tav tm="0">
                                          <p:val>
                                            <p:strVal val="#ppt_x"/>
                                          </p:val>
                                        </p:tav>
                                        <p:tav tm="100000">
                                          <p:val>
                                            <p:strVal val="#ppt_x"/>
                                          </p:val>
                                        </p:tav>
                                      </p:tavLst>
                                    </p:anim>
                                    <p:anim calcmode="lin" valueType="num">
                                      <p:cBhvr additive="base">
                                        <p:cTn id="24" dur="500" fill="hold"/>
                                        <p:tgtEl>
                                          <p:spTgt spid="143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345"/>
                                        </p:tgtEl>
                                        <p:attrNameLst>
                                          <p:attrName>style.visibility</p:attrName>
                                        </p:attrNameLst>
                                      </p:cBhvr>
                                      <p:to>
                                        <p:strVal val="visible"/>
                                      </p:to>
                                    </p:set>
                                    <p:anim calcmode="lin" valueType="num">
                                      <p:cBhvr additive="base">
                                        <p:cTn id="27" dur="500" fill="hold"/>
                                        <p:tgtEl>
                                          <p:spTgt spid="14345"/>
                                        </p:tgtEl>
                                        <p:attrNameLst>
                                          <p:attrName>ppt_x</p:attrName>
                                        </p:attrNameLst>
                                      </p:cBhvr>
                                      <p:tavLst>
                                        <p:tav tm="0">
                                          <p:val>
                                            <p:strVal val="#ppt_x"/>
                                          </p:val>
                                        </p:tav>
                                        <p:tav tm="100000">
                                          <p:val>
                                            <p:strVal val="#ppt_x"/>
                                          </p:val>
                                        </p:tav>
                                      </p:tavLst>
                                    </p:anim>
                                    <p:anim calcmode="lin" valueType="num">
                                      <p:cBhvr additive="base">
                                        <p:cTn id="28"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4" grpId="0" animBg="1"/>
      <p:bldP spid="143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838200" y="152400"/>
            <a:ext cx="7576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u="sng">
                <a:latin typeface="Times New Roman" pitchFamily="18" charset="0"/>
                <a:cs typeface="Times New Roman" pitchFamily="18" charset="0"/>
              </a:rPr>
              <a:t>BÀI 26</a:t>
            </a:r>
            <a:r>
              <a:rPr lang="en-US" sz="2400" b="1">
                <a:latin typeface="Times New Roman" pitchFamily="18" charset="0"/>
                <a:cs typeface="Times New Roman" pitchFamily="18" charset="0"/>
              </a:rPr>
              <a:t>: VÙNG DUYÊN HẢI NAM TRUNG BỘ (TT)</a:t>
            </a:r>
          </a:p>
        </p:txBody>
      </p:sp>
      <p:sp>
        <p:nvSpPr>
          <p:cNvPr id="4102" name="Text Box 6"/>
          <p:cNvSpPr txBox="1">
            <a:spLocks noChangeArrowheads="1"/>
          </p:cNvSpPr>
          <p:nvPr/>
        </p:nvSpPr>
        <p:spPr bwMode="auto">
          <a:xfrm>
            <a:off x="228600" y="533400"/>
            <a:ext cx="531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800" b="1">
                <a:latin typeface="Times New Roman" pitchFamily="18" charset="0"/>
              </a:rPr>
              <a:t>IV. Tình hình phát triển kinh tế:</a:t>
            </a:r>
          </a:p>
        </p:txBody>
      </p:sp>
      <p:sp>
        <p:nvSpPr>
          <p:cNvPr id="4108" name="Text Box 12"/>
          <p:cNvSpPr txBox="1">
            <a:spLocks noChangeArrowheads="1"/>
          </p:cNvSpPr>
          <p:nvPr/>
        </p:nvSpPr>
        <p:spPr bwMode="auto">
          <a:xfrm>
            <a:off x="228600" y="914400"/>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cs typeface="Times New Roman" pitchFamily="18" charset="0"/>
              </a:rPr>
              <a:t>1. Nông nghiệp:</a:t>
            </a:r>
          </a:p>
        </p:txBody>
      </p:sp>
      <p:sp>
        <p:nvSpPr>
          <p:cNvPr id="12" name="Text Box 12"/>
          <p:cNvSpPr txBox="1">
            <a:spLocks noChangeArrowheads="1"/>
          </p:cNvSpPr>
          <p:nvPr/>
        </p:nvSpPr>
        <p:spPr bwMode="auto">
          <a:xfrm>
            <a:off x="228600" y="1295400"/>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cs typeface="Times New Roman" pitchFamily="18" charset="0"/>
              </a:rPr>
              <a:t>2. Công nghiệp:</a:t>
            </a:r>
          </a:p>
        </p:txBody>
      </p:sp>
      <p:graphicFrame>
        <p:nvGraphicFramePr>
          <p:cNvPr id="2" name="Table 1"/>
          <p:cNvGraphicFramePr>
            <a:graphicFrameLocks noGrp="1"/>
          </p:cNvGraphicFramePr>
          <p:nvPr>
            <p:extLst>
              <p:ext uri="{D42A27DB-BD31-4B8C-83A1-F6EECF244321}">
                <p14:modId xmlns:p14="http://schemas.microsoft.com/office/powerpoint/2010/main" val="565538819"/>
              </p:ext>
            </p:extLst>
          </p:nvPr>
        </p:nvGraphicFramePr>
        <p:xfrm>
          <a:off x="76198" y="2133600"/>
          <a:ext cx="8991602" cy="1737360"/>
        </p:xfrm>
        <a:graphic>
          <a:graphicData uri="http://schemas.openxmlformats.org/drawingml/2006/table">
            <a:tbl>
              <a:tblPr firstRow="1" bandRow="1">
                <a:tableStyleId>{5C22544A-7EE6-4342-B048-85BDC9FD1C3A}</a:tableStyleId>
              </a:tblPr>
              <a:tblGrid>
                <a:gridCol w="2133602">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370840">
                <a:tc>
                  <a:txBody>
                    <a:bodyPr/>
                    <a:lstStyle/>
                    <a:p>
                      <a:pPr algn="ctr"/>
                      <a:endParaRPr lang="en-US" sz="2400">
                        <a:latin typeface="Times New Roman" pitchFamily="18" charset="0"/>
                        <a:cs typeface="Times New Roman" pitchFamily="18" charset="0"/>
                      </a:endParaRPr>
                    </a:p>
                  </a:txBody>
                  <a:tcPr anchor="ctr"/>
                </a:tc>
                <a:tc>
                  <a:txBody>
                    <a:bodyPr/>
                    <a:lstStyle/>
                    <a:p>
                      <a:pPr algn="ctr"/>
                      <a:r>
                        <a:rPr lang="en-US" sz="2400">
                          <a:latin typeface="Times New Roman" pitchFamily="18" charset="0"/>
                          <a:cs typeface="Times New Roman" pitchFamily="18" charset="0"/>
                        </a:rPr>
                        <a:t>1995</a:t>
                      </a:r>
                    </a:p>
                  </a:txBody>
                  <a:tcPr anchor="ctr"/>
                </a:tc>
                <a:tc>
                  <a:txBody>
                    <a:bodyPr/>
                    <a:lstStyle/>
                    <a:p>
                      <a:pPr algn="ctr"/>
                      <a:r>
                        <a:rPr lang="en-US" sz="2400">
                          <a:latin typeface="Times New Roman" pitchFamily="18" charset="0"/>
                          <a:cs typeface="Times New Roman" pitchFamily="18" charset="0"/>
                        </a:rPr>
                        <a:t>2000</a:t>
                      </a:r>
                    </a:p>
                  </a:txBody>
                  <a:tcPr anchor="ctr"/>
                </a:tc>
                <a:tc>
                  <a:txBody>
                    <a:bodyPr/>
                    <a:lstStyle/>
                    <a:p>
                      <a:pPr algn="ctr"/>
                      <a:r>
                        <a:rPr lang="en-US" sz="2400">
                          <a:latin typeface="Times New Roman" pitchFamily="18" charset="0"/>
                          <a:cs typeface="Times New Roman" pitchFamily="18" charset="0"/>
                        </a:rPr>
                        <a:t>2002</a:t>
                      </a:r>
                    </a:p>
                  </a:txBody>
                  <a:tcPr anchor="ctr"/>
                </a:tc>
                <a:tc>
                  <a:txBody>
                    <a:bodyPr/>
                    <a:lstStyle/>
                    <a:p>
                      <a:pPr algn="ctr"/>
                      <a:r>
                        <a:rPr lang="en-US" sz="2400">
                          <a:latin typeface="Times New Roman" pitchFamily="18" charset="0"/>
                          <a:cs typeface="Times New Roman" pitchFamily="18" charset="0"/>
                        </a:rPr>
                        <a:t>2007</a:t>
                      </a:r>
                    </a:p>
                  </a:txBody>
                  <a:tcPr anchor="ctr"/>
                </a:tc>
                <a:extLst>
                  <a:ext uri="{0D108BD9-81ED-4DB2-BD59-A6C34878D82A}">
                    <a16:rowId xmlns:a16="http://schemas.microsoft.com/office/drawing/2014/main" val="10000"/>
                  </a:ext>
                </a:extLst>
              </a:tr>
              <a:tr h="370840">
                <a:tc>
                  <a:txBody>
                    <a:bodyPr/>
                    <a:lstStyle/>
                    <a:p>
                      <a:pPr algn="ctr"/>
                      <a:r>
                        <a:rPr lang="en-US" sz="2400">
                          <a:latin typeface="Times New Roman" pitchFamily="18" charset="0"/>
                          <a:cs typeface="Times New Roman" pitchFamily="18" charset="0"/>
                        </a:rPr>
                        <a:t>Duyên</a:t>
                      </a:r>
                      <a:r>
                        <a:rPr lang="en-US" sz="2400" baseline="0">
                          <a:latin typeface="Times New Roman" pitchFamily="18" charset="0"/>
                          <a:cs typeface="Times New Roman" pitchFamily="18" charset="0"/>
                        </a:rPr>
                        <a:t> hải Nam Trung Bộ</a:t>
                      </a:r>
                      <a:endParaRPr lang="en-US" sz="2400">
                        <a:latin typeface="Times New Roman" pitchFamily="18" charset="0"/>
                        <a:cs typeface="Times New Roman" pitchFamily="18" charset="0"/>
                      </a:endParaRPr>
                    </a:p>
                  </a:txBody>
                  <a:tcPr anchor="ctr"/>
                </a:tc>
                <a:tc>
                  <a:txBody>
                    <a:bodyPr/>
                    <a:lstStyle/>
                    <a:p>
                      <a:pPr algn="ctr"/>
                      <a:r>
                        <a:rPr lang="en-US" sz="2400">
                          <a:latin typeface="Times New Roman" pitchFamily="18" charset="0"/>
                          <a:cs typeface="Times New Roman" pitchFamily="18" charset="0"/>
                        </a:rPr>
                        <a:t>5,6</a:t>
                      </a:r>
                    </a:p>
                  </a:txBody>
                  <a:tcPr anchor="ctr"/>
                </a:tc>
                <a:tc>
                  <a:txBody>
                    <a:bodyPr/>
                    <a:lstStyle/>
                    <a:p>
                      <a:pPr algn="ctr"/>
                      <a:r>
                        <a:rPr lang="en-US" sz="2400">
                          <a:latin typeface="Times New Roman" pitchFamily="18" charset="0"/>
                          <a:cs typeface="Times New Roman" pitchFamily="18" charset="0"/>
                        </a:rPr>
                        <a:t>10,8</a:t>
                      </a:r>
                    </a:p>
                  </a:txBody>
                  <a:tcPr anchor="ctr"/>
                </a:tc>
                <a:tc>
                  <a:txBody>
                    <a:bodyPr/>
                    <a:lstStyle/>
                    <a:p>
                      <a:pPr algn="ctr"/>
                      <a:r>
                        <a:rPr lang="en-US" sz="2400">
                          <a:latin typeface="Times New Roman" pitchFamily="18" charset="0"/>
                          <a:cs typeface="Times New Roman" pitchFamily="18" charset="0"/>
                        </a:rPr>
                        <a:t>14,7</a:t>
                      </a:r>
                    </a:p>
                  </a:txBody>
                  <a:tcPr anchor="ctr"/>
                </a:tc>
                <a:tc>
                  <a:txBody>
                    <a:bodyPr/>
                    <a:lstStyle/>
                    <a:p>
                      <a:pPr algn="ctr"/>
                      <a:endParaRPr lang="en-US" sz="240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a:txBody>
                    <a:bodyPr/>
                    <a:lstStyle/>
                    <a:p>
                      <a:pPr algn="ctr"/>
                      <a:r>
                        <a:rPr lang="en-US" sz="2400">
                          <a:latin typeface="Times New Roman" pitchFamily="18" charset="0"/>
                          <a:cs typeface="Times New Roman" pitchFamily="18" charset="0"/>
                        </a:rPr>
                        <a:t>Cả</a:t>
                      </a:r>
                      <a:r>
                        <a:rPr lang="en-US" sz="2400" baseline="0">
                          <a:latin typeface="Times New Roman" pitchFamily="18" charset="0"/>
                          <a:cs typeface="Times New Roman" pitchFamily="18" charset="0"/>
                        </a:rPr>
                        <a:t> nước</a:t>
                      </a:r>
                      <a:endParaRPr lang="en-US" sz="2400">
                        <a:latin typeface="Times New Roman" pitchFamily="18" charset="0"/>
                        <a:cs typeface="Times New Roman" pitchFamily="18" charset="0"/>
                      </a:endParaRPr>
                    </a:p>
                  </a:txBody>
                  <a:tcPr anchor="ctr"/>
                </a:tc>
                <a:tc>
                  <a:txBody>
                    <a:bodyPr/>
                    <a:lstStyle/>
                    <a:p>
                      <a:pPr algn="ctr"/>
                      <a:r>
                        <a:rPr lang="en-US" sz="2400">
                          <a:latin typeface="Times New Roman" pitchFamily="18" charset="0"/>
                          <a:cs typeface="Times New Roman" pitchFamily="18" charset="0"/>
                        </a:rPr>
                        <a:t>103,4</a:t>
                      </a:r>
                    </a:p>
                  </a:txBody>
                  <a:tcPr anchor="ctr"/>
                </a:tc>
                <a:tc>
                  <a:txBody>
                    <a:bodyPr/>
                    <a:lstStyle/>
                    <a:p>
                      <a:pPr algn="ctr"/>
                      <a:r>
                        <a:rPr lang="en-US" sz="2400">
                          <a:latin typeface="Times New Roman" pitchFamily="18" charset="0"/>
                          <a:cs typeface="Times New Roman" pitchFamily="18" charset="0"/>
                        </a:rPr>
                        <a:t>198,3</a:t>
                      </a:r>
                    </a:p>
                  </a:txBody>
                  <a:tcPr anchor="ctr"/>
                </a:tc>
                <a:tc>
                  <a:txBody>
                    <a:bodyPr/>
                    <a:lstStyle/>
                    <a:p>
                      <a:pPr algn="ctr"/>
                      <a:r>
                        <a:rPr lang="en-US" sz="2400">
                          <a:latin typeface="Times New Roman" pitchFamily="18" charset="0"/>
                          <a:cs typeface="Times New Roman" pitchFamily="18" charset="0"/>
                        </a:rPr>
                        <a:t>261,1</a:t>
                      </a:r>
                    </a:p>
                  </a:txBody>
                  <a:tcPr anchor="ctr"/>
                </a:tc>
                <a:tc>
                  <a:txBody>
                    <a:bodyPr/>
                    <a:lstStyle/>
                    <a:p>
                      <a:pPr algn="ctr"/>
                      <a:endParaRPr lang="en-US" sz="240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bl>
          </a:graphicData>
        </a:graphic>
      </p:graphicFrame>
      <p:sp>
        <p:nvSpPr>
          <p:cNvPr id="9" name="Text Box 102"/>
          <p:cNvSpPr txBox="1">
            <a:spLocks noChangeArrowheads="1"/>
          </p:cNvSpPr>
          <p:nvPr/>
        </p:nvSpPr>
        <p:spPr bwMode="auto">
          <a:xfrm>
            <a:off x="228600" y="536454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solidFill>
                  <a:srgbClr val="003300"/>
                </a:solidFill>
              </a:rPr>
              <a:t>- Giá trị SXCN của vùng DHNTB tăng nhanh từ 1995 - 2002, tăng gấp hơn 2,6 lần, tương đương mức tăng của cả nước.</a:t>
            </a:r>
            <a:r>
              <a:rPr lang="en-US" sz="2400">
                <a:solidFill>
                  <a:srgbClr val="FF0000"/>
                </a:solidFill>
              </a:rPr>
              <a:t>     </a:t>
            </a:r>
          </a:p>
          <a:p>
            <a:pPr eaLnBrk="1" hangingPunct="1"/>
            <a:r>
              <a:rPr lang="en-US" sz="2400">
                <a:solidFill>
                  <a:srgbClr val="FF0000"/>
                </a:solidFill>
              </a:rPr>
              <a:t> </a:t>
            </a:r>
            <a:r>
              <a:rPr lang="en-US" sz="2400">
                <a:solidFill>
                  <a:srgbClr val="003300"/>
                </a:solidFill>
              </a:rPr>
              <a:t>- Giá trị SXCN của vùng DHNTB  chiếm tỉ trọng nhỏ so với cả nước, chỉ chiếm 5,6% năm 2002.</a:t>
            </a:r>
          </a:p>
        </p:txBody>
      </p:sp>
      <p:sp>
        <p:nvSpPr>
          <p:cNvPr id="13" name="Text Box 87"/>
          <p:cNvSpPr txBox="1">
            <a:spLocks noChangeArrowheads="1"/>
          </p:cNvSpPr>
          <p:nvPr/>
        </p:nvSpPr>
        <p:spPr bwMode="auto">
          <a:xfrm>
            <a:off x="0" y="42860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b="1">
                <a:solidFill>
                  <a:srgbClr val="FF0000"/>
                </a:solidFill>
              </a:rPr>
              <a:t>? </a:t>
            </a:r>
            <a:r>
              <a:rPr lang="en-US" sz="2400">
                <a:solidFill>
                  <a:srgbClr val="FF0000"/>
                </a:solidFill>
              </a:rPr>
              <a:t>- Tính tốc độ tăng trưởng công nghiệp của vùng DHNTB và cả nước.        </a:t>
            </a:r>
          </a:p>
          <a:p>
            <a:pPr eaLnBrk="1" hangingPunct="1"/>
            <a:r>
              <a:rPr lang="en-US" sz="2400">
                <a:solidFill>
                  <a:srgbClr val="FF0000"/>
                </a:solidFill>
              </a:rPr>
              <a:t>   - Nhận xét sự tăng trưởng giá trị SXCN của vùng DHNTB so với cả nước. </a:t>
            </a:r>
          </a:p>
        </p:txBody>
      </p:sp>
      <p:sp>
        <p:nvSpPr>
          <p:cNvPr id="4" name="TextBox 3"/>
          <p:cNvSpPr txBox="1"/>
          <p:nvPr/>
        </p:nvSpPr>
        <p:spPr>
          <a:xfrm>
            <a:off x="7772400" y="2819402"/>
            <a:ext cx="914400" cy="461665"/>
          </a:xfrm>
          <a:prstGeom prst="rect">
            <a:avLst/>
          </a:prstGeom>
          <a:noFill/>
        </p:spPr>
        <p:txBody>
          <a:bodyPr wrap="square" rtlCol="0">
            <a:spAutoFit/>
          </a:bodyPr>
          <a:lstStyle/>
          <a:p>
            <a:r>
              <a:rPr lang="en-US" sz="2400">
                <a:latin typeface="Times New Roman" pitchFamily="18" charset="0"/>
                <a:cs typeface="Times New Roman" pitchFamily="18" charset="0"/>
              </a:rPr>
              <a:t>8,4%</a:t>
            </a:r>
          </a:p>
        </p:txBody>
      </p:sp>
      <p:sp>
        <p:nvSpPr>
          <p:cNvPr id="11" name="TextBox 10"/>
          <p:cNvSpPr txBox="1"/>
          <p:nvPr/>
        </p:nvSpPr>
        <p:spPr>
          <a:xfrm>
            <a:off x="7620000" y="3396346"/>
            <a:ext cx="1066800" cy="461665"/>
          </a:xfrm>
          <a:prstGeom prst="rect">
            <a:avLst/>
          </a:prstGeom>
          <a:noFill/>
        </p:spPr>
        <p:txBody>
          <a:bodyPr wrap="square" rtlCol="0">
            <a:spAutoFit/>
          </a:bodyPr>
          <a:lstStyle/>
          <a:p>
            <a:r>
              <a:rPr lang="en-US" sz="2400">
                <a:latin typeface="Times New Roman" pitchFamily="18" charset="0"/>
                <a:cs typeface="Times New Roman" pitchFamily="18" charset="0"/>
              </a:rPr>
              <a:t>91,6%</a:t>
            </a:r>
          </a:p>
        </p:txBody>
      </p:sp>
      <p:sp>
        <p:nvSpPr>
          <p:cNvPr id="14" name="TextBox 13"/>
          <p:cNvSpPr txBox="1"/>
          <p:nvPr/>
        </p:nvSpPr>
        <p:spPr>
          <a:xfrm flipH="1">
            <a:off x="228600" y="3886200"/>
            <a:ext cx="4006270" cy="461665"/>
          </a:xfrm>
          <a:prstGeom prst="rect">
            <a:avLst/>
          </a:prstGeom>
          <a:noFill/>
        </p:spPr>
        <p:txBody>
          <a:bodyPr wrap="square" rtlCol="0">
            <a:spAutoFit/>
          </a:bodyPr>
          <a:lstStyle/>
          <a:p>
            <a:r>
              <a:rPr lang="en-US" sz="2400" b="1">
                <a:latin typeface="Times New Roman" pitchFamily="18" charset="0"/>
                <a:cs typeface="Times New Roman" pitchFamily="18" charset="0"/>
              </a:rPr>
              <a:t>* Hoạt động nhóm: (3 phút)</a:t>
            </a:r>
          </a:p>
        </p:txBody>
      </p:sp>
      <p:sp>
        <p:nvSpPr>
          <p:cNvPr id="5" name="TextBox 4"/>
          <p:cNvSpPr txBox="1"/>
          <p:nvPr/>
        </p:nvSpPr>
        <p:spPr>
          <a:xfrm>
            <a:off x="76200" y="1752600"/>
            <a:ext cx="9067800" cy="400110"/>
          </a:xfrm>
          <a:prstGeom prst="rect">
            <a:avLst/>
          </a:prstGeom>
          <a:noFill/>
        </p:spPr>
        <p:txBody>
          <a:bodyPr wrap="square" rtlCol="0">
            <a:spAutoFit/>
          </a:bodyPr>
          <a:lstStyle/>
          <a:p>
            <a:r>
              <a:rPr lang="en-US" sz="2000" i="1">
                <a:latin typeface="Times New Roman" pitchFamily="18" charset="0"/>
                <a:cs typeface="Times New Roman" pitchFamily="18" charset="0"/>
              </a:rPr>
              <a:t>Bảng: Giá trị sản xuất công nghiệp của vùng Duyên hải Nam Trung Bộ và của cả nước</a:t>
            </a:r>
          </a:p>
        </p:txBody>
      </p:sp>
    </p:spTree>
    <p:extLst>
      <p:ext uri="{BB962C8B-B14F-4D97-AF65-F5344CB8AC3E}">
        <p14:creationId xmlns:p14="http://schemas.microsoft.com/office/powerpoint/2010/main" val="367679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trips(downLeft)">
                                      <p:cBhvr>
                                        <p:cTn id="7" dur="500"/>
                                        <p:tgtEl>
                                          <p:spTgt spid="4100"/>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barn(inHorizontal)">
                                      <p:cBhvr>
                                        <p:cTn id="10" dur="500"/>
                                        <p:tgtEl>
                                          <p:spTgt spid="4102"/>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108"/>
                                        </p:tgtEl>
                                        <p:attrNameLst>
                                          <p:attrName>style.visibility</p:attrName>
                                        </p:attrNameLst>
                                      </p:cBhvr>
                                      <p:to>
                                        <p:strVal val="visible"/>
                                      </p:to>
                                    </p:set>
                                    <p:animEffect transition="in" filter="barn(inHorizontal)">
                                      <p:cBhvr>
                                        <p:cTn id="13" dur="500"/>
                                        <p:tgtEl>
                                          <p:spTgt spid="4108"/>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 presetClass="entr" presetSubtype="4" fill="hold" grpId="1" nodeType="withEffect">
                                  <p:stCondLst>
                                    <p:cond delay="0"/>
                                  </p:stCondLst>
                                  <p:iterate type="lt">
                                    <p:tmPct val="0"/>
                                  </p:iterate>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1" nodeType="withEffect">
                                  <p:stCondLst>
                                    <p:cond delay="0"/>
                                  </p:stCondLst>
                                  <p:iterate type="lt">
                                    <p:tmPct val="0"/>
                                  </p:iterate>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42"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0" end="0"/>
                                            </p:txEl>
                                          </p:spTgt>
                                        </p:tgtEl>
                                        <p:attrNameLst>
                                          <p:attrName>fill.type</p:attrName>
                                        </p:attrNameLst>
                                      </p:cBhvr>
                                      <p:to>
                                        <p:strVal val="solid"/>
                                      </p:to>
                                    </p:set>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P spid="4108" grpId="0"/>
      <p:bldP spid="12" grpId="0"/>
      <p:bldP spid="13" grpId="1" uiExpand="1" build="allAtOnce"/>
      <p:bldP spid="4" grpId="0"/>
      <p:bldP spid="11" grpId="0"/>
      <p:bldP spid="1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304800" y="1143000"/>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cs typeface="Times New Roman" pitchFamily="18" charset="0"/>
              </a:rPr>
              <a:t>2. Công nghiệp:</a:t>
            </a:r>
          </a:p>
        </p:txBody>
      </p:sp>
      <p:grpSp>
        <p:nvGrpSpPr>
          <p:cNvPr id="7" name="Group 19"/>
          <p:cNvGrpSpPr>
            <a:grpSpLocks/>
          </p:cNvGrpSpPr>
          <p:nvPr/>
        </p:nvGrpSpPr>
        <p:grpSpPr bwMode="auto">
          <a:xfrm>
            <a:off x="4419600" y="304800"/>
            <a:ext cx="4876800" cy="6530480"/>
            <a:chOff x="3216" y="288"/>
            <a:chExt cx="2448" cy="3909"/>
          </a:xfrm>
        </p:grpSpPr>
        <p:pic>
          <p:nvPicPr>
            <p:cNvPr id="8" name="Picture 20" descr="dl9tr096h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288"/>
              <a:ext cx="2352" cy="37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1"/>
            <p:cNvSpPr txBox="1">
              <a:spLocks noChangeArrowheads="1"/>
            </p:cNvSpPr>
            <p:nvPr/>
          </p:nvSpPr>
          <p:spPr bwMode="auto">
            <a:xfrm>
              <a:off x="3216" y="3994"/>
              <a:ext cx="2448"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400" b="1">
                  <a:solidFill>
                    <a:srgbClr val="0000FF"/>
                  </a:solidFill>
                </a:rPr>
                <a:t>Lược đồ kinh tế vùng Duyên hải Nam Trung Bộ</a:t>
              </a:r>
            </a:p>
          </p:txBody>
        </p:sp>
      </p:grpSp>
      <p:sp>
        <p:nvSpPr>
          <p:cNvPr id="10" name="Text Box 92"/>
          <p:cNvSpPr txBox="1">
            <a:spLocks noChangeArrowheads="1"/>
          </p:cNvSpPr>
          <p:nvPr/>
        </p:nvSpPr>
        <p:spPr bwMode="auto">
          <a:xfrm>
            <a:off x="76200" y="1752600"/>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0000"/>
                </a:solidFill>
                <a:latin typeface="Times New Roman" pitchFamily="18" charset="0"/>
              </a:rPr>
              <a:t>?</a:t>
            </a:r>
            <a:r>
              <a:rPr lang="en-US" sz="2400">
                <a:solidFill>
                  <a:srgbClr val="FF0000"/>
                </a:solidFill>
                <a:latin typeface="Times New Roman" pitchFamily="18" charset="0"/>
              </a:rPr>
              <a:t> Nhận xét về cơ cấu công nghiệp của vùng DHNTB.</a:t>
            </a:r>
          </a:p>
        </p:txBody>
      </p:sp>
      <p:sp>
        <p:nvSpPr>
          <p:cNvPr id="12" name="Text Box 25"/>
          <p:cNvSpPr txBox="1">
            <a:spLocks noChangeArrowheads="1"/>
          </p:cNvSpPr>
          <p:nvPr/>
        </p:nvSpPr>
        <p:spPr bwMode="auto">
          <a:xfrm>
            <a:off x="76200" y="2556808"/>
            <a:ext cx="441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400"/>
              <a:t>- Cơ cấu CN bước đầu được hình thành và khá đa dạng gồm cơ khí,    chế biến thực phẩm, chế biến lâm sản, sản xuất hàng tiêu dùng.</a:t>
            </a:r>
          </a:p>
        </p:txBody>
      </p:sp>
      <p:sp>
        <p:nvSpPr>
          <p:cNvPr id="2" name="TextBox 1"/>
          <p:cNvSpPr txBox="1"/>
          <p:nvPr/>
        </p:nvSpPr>
        <p:spPr>
          <a:xfrm>
            <a:off x="152400" y="4267200"/>
            <a:ext cx="4191000" cy="1200329"/>
          </a:xfrm>
          <a:prstGeom prst="rect">
            <a:avLst/>
          </a:prstGeom>
          <a:noFill/>
        </p:spPr>
        <p:txBody>
          <a:bodyPr wrap="square" rtlCol="0">
            <a:spAutoFit/>
          </a:bodyPr>
          <a:lstStyle/>
          <a:p>
            <a:pPr algn="just"/>
            <a:r>
              <a:rPr lang="en-US" sz="2400" b="1">
                <a:solidFill>
                  <a:srgbClr val="FF0000"/>
                </a:solidFill>
                <a:latin typeface="Times New Roman" pitchFamily="18" charset="0"/>
                <a:cs typeface="Times New Roman" pitchFamily="18" charset="0"/>
              </a:rPr>
              <a:t>? </a:t>
            </a:r>
            <a:r>
              <a:rPr lang="en-US" sz="2400">
                <a:solidFill>
                  <a:srgbClr val="FF0000"/>
                </a:solidFill>
                <a:latin typeface="Times New Roman" pitchFamily="18" charset="0"/>
                <a:cs typeface="Times New Roman" pitchFamily="18" charset="0"/>
              </a:rPr>
              <a:t>Xác định trên lược đồ nơi khai thác khoáng sản, các trung tâm công nghiệp lớn của vùng.</a:t>
            </a:r>
          </a:p>
        </p:txBody>
      </p:sp>
    </p:spTree>
    <p:extLst>
      <p:ext uri="{BB962C8B-B14F-4D97-AF65-F5344CB8AC3E}">
        <p14:creationId xmlns:p14="http://schemas.microsoft.com/office/powerpoint/2010/main" val="16375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3"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2">
                                            <p:txEl>
                                              <p:pRg st="0" end="0"/>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1480</Words>
  <PresentationFormat>On-screen Show (4:3)</PresentationFormat>
  <Paragraphs>150</Paragraphs>
  <Slides>21</Slides>
  <Notes>0</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.VnAristote</vt:lpstr>
      <vt:lpstr>Arial</vt:lpstr>
      <vt:lpstr>Calibri</vt:lpstr>
      <vt:lpstr>Tahoma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2015-02-06T00:42:52Z</dcterms:created>
  <dcterms:modified xsi:type="dcterms:W3CDTF">2022-11-23T01:48:35Z</dcterms:modified>
</cp:coreProperties>
</file>