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9"/>
  </p:notesMasterIdLst>
  <p:sldIdLst>
    <p:sldId id="1013" r:id="rId2"/>
    <p:sldId id="947" r:id="rId3"/>
    <p:sldId id="949" r:id="rId4"/>
    <p:sldId id="948" r:id="rId5"/>
    <p:sldId id="1014" r:id="rId6"/>
    <p:sldId id="1015" r:id="rId7"/>
    <p:sldId id="1016" r:id="rId8"/>
    <p:sldId id="1165" r:id="rId9"/>
    <p:sldId id="952" r:id="rId10"/>
    <p:sldId id="1164" r:id="rId11"/>
    <p:sldId id="1138" r:id="rId12"/>
    <p:sldId id="1139" r:id="rId13"/>
    <p:sldId id="1142" r:id="rId14"/>
    <p:sldId id="1144" r:id="rId15"/>
    <p:sldId id="1147" r:id="rId16"/>
    <p:sldId id="1148" r:id="rId17"/>
    <p:sldId id="1150" r:id="rId18"/>
    <p:sldId id="1166" r:id="rId19"/>
    <p:sldId id="1153" r:id="rId20"/>
    <p:sldId id="1151" r:id="rId21"/>
    <p:sldId id="1152" r:id="rId22"/>
    <p:sldId id="1161" r:id="rId23"/>
    <p:sldId id="1160" r:id="rId24"/>
    <p:sldId id="1162" r:id="rId25"/>
    <p:sldId id="1157" r:id="rId26"/>
    <p:sldId id="1156" r:id="rId27"/>
    <p:sldId id="11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4049" autoAdjust="0"/>
  </p:normalViewPr>
  <p:slideViewPr>
    <p:cSldViewPr>
      <p:cViewPr varScale="1">
        <p:scale>
          <a:sx n="61" d="100"/>
          <a:sy n="61" d="100"/>
        </p:scale>
        <p:origin x="796" y="56"/>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75" d="100"/>
        <a:sy n="75" d="100"/>
      </p:scale>
      <p:origin x="0" y="-33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 kết quả TN xác định gia tốc rơi tự do của một vật trong Bài 9, ta thấy khi lực cản có độ lớn không đáng kể, vật luôn rơi với gia tốc g có độ lớn không đổi gọi là gia tốc rơi tự do. </a:t>
            </a:r>
          </a:p>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3</a:t>
            </a:fld>
            <a:endParaRPr lang="en-US"/>
          </a:p>
        </p:txBody>
      </p:sp>
    </p:spTree>
    <p:extLst>
      <p:ext uri="{BB962C8B-B14F-4D97-AF65-F5344CB8AC3E}">
        <p14:creationId xmlns:p14="http://schemas.microsoft.com/office/powerpoint/2010/main" val="15755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311990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3390280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1284224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21</a:t>
            </a:fld>
            <a:endParaRPr lang="en-US"/>
          </a:p>
        </p:txBody>
      </p:sp>
    </p:spTree>
    <p:extLst>
      <p:ext uri="{BB962C8B-B14F-4D97-AF65-F5344CB8AC3E}">
        <p14:creationId xmlns:p14="http://schemas.microsoft.com/office/powerpoint/2010/main" val="108838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22</a:t>
            </a:fld>
            <a:endParaRPr lang="en-US"/>
          </a:p>
        </p:txBody>
      </p:sp>
    </p:spTree>
    <p:extLst>
      <p:ext uri="{BB962C8B-B14F-4D97-AF65-F5344CB8AC3E}">
        <p14:creationId xmlns:p14="http://schemas.microsoft.com/office/powerpoint/2010/main" val="156226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23</a:t>
            </a:fld>
            <a:endParaRPr lang="en-US"/>
          </a:p>
        </p:txBody>
      </p:sp>
    </p:spTree>
    <p:extLst>
      <p:ext uri="{BB962C8B-B14F-4D97-AF65-F5344CB8AC3E}">
        <p14:creationId xmlns:p14="http://schemas.microsoft.com/office/powerpoint/2010/main" val="331506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24</a:t>
            </a:fld>
            <a:endParaRPr lang="en-US"/>
          </a:p>
        </p:txBody>
      </p:sp>
    </p:spTree>
    <p:extLst>
      <p:ext uri="{BB962C8B-B14F-4D97-AF65-F5344CB8AC3E}">
        <p14:creationId xmlns:p14="http://schemas.microsoft.com/office/powerpoint/2010/main" val="73332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7.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7.pn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1.wdp"/><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2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4.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5.jpg"/><Relationship Id="rId4" Type="http://schemas.openxmlformats.org/officeDocument/2006/relationships/image" Target="../media/image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0.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8.wdp"/><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grass, outdoor, sky, tree&#10;&#10;Description automatically generated">
            <a:extLst>
              <a:ext uri="{FF2B5EF4-FFF2-40B4-BE49-F238E27FC236}">
                <a16:creationId xmlns:a16="http://schemas.microsoft.com/office/drawing/2014/main" id="{FFB24A6A-9834-480E-B8A7-6031467ADF5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837" b="9163"/>
          <a:stretch/>
        </p:blipFill>
        <p:spPr>
          <a:xfrm>
            <a:off x="20" y="1282"/>
            <a:ext cx="12191980" cy="6856718"/>
          </a:xfrm>
          <a:prstGeom prst="rect">
            <a:avLst/>
          </a:prstGeom>
          <a:ln>
            <a:noFill/>
          </a:ln>
          <a:effectLst>
            <a:softEdge rad="112500"/>
          </a:effectLst>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1">
            <a:extLst>
              <a:ext uri="{FF2B5EF4-FFF2-40B4-BE49-F238E27FC236}">
                <a16:creationId xmlns:a16="http://schemas.microsoft.com/office/drawing/2014/main" id="{DFF203AC-78F6-4F80-85F1-5A0466D06EEC}"/>
              </a:ext>
            </a:extLst>
          </p:cNvPr>
          <p:cNvSpPr>
            <a:spLocks noChangeArrowheads="1"/>
          </p:cNvSpPr>
          <p:nvPr>
            <p:custDataLst>
              <p:tags r:id="rId1"/>
            </p:custDataLst>
          </p:nvPr>
        </p:nvSpPr>
        <p:spPr bwMode="auto">
          <a:xfrm>
            <a:off x="523874" y="5221567"/>
            <a:ext cx="2752725" cy="744836"/>
          </a:xfrm>
          <a:prstGeom prst="roundRect">
            <a:avLst>
              <a:gd name="adj" fmla="val 16667"/>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600"/>
              </a:spcAft>
            </a:pPr>
            <a:r>
              <a:rPr lang="en-US" altLang="en-US" sz="2800" b="1" i="1">
                <a:solidFill>
                  <a:schemeClr val="tx1">
                    <a:lumMod val="85000"/>
                    <a:lumOff val="15000"/>
                  </a:schemeClr>
                </a:solidFill>
                <a:ea typeface="+mj-ea"/>
              </a:rPr>
              <a:t>Bài 11: </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10">
            <a:extLst>
              <a:ext uri="{FF2B5EF4-FFF2-40B4-BE49-F238E27FC236}">
                <a16:creationId xmlns:a16="http://schemas.microsoft.com/office/drawing/2014/main" id="{C567D9F0-12F3-4EE9-B1E7-D75AFB3A6A5B}"/>
              </a:ext>
            </a:extLst>
          </p:cNvPr>
          <p:cNvSpPr>
            <a:spLocks noChangeArrowheads="1"/>
          </p:cNvSpPr>
          <p:nvPr>
            <p:custDataLst>
              <p:tags r:id="rId2"/>
            </p:custDataLst>
          </p:nvPr>
        </p:nvSpPr>
        <p:spPr bwMode="auto">
          <a:xfrm>
            <a:off x="-76200" y="5221567"/>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Một số lực trong thực tiễn</a:t>
            </a:r>
            <a:endParaRPr lang="en-US" altLang="en-US" sz="4400" b="1">
              <a:solidFill>
                <a:srgbClr val="C00000"/>
              </a:solidFill>
            </a:endParaRPr>
          </a:p>
        </p:txBody>
      </p:sp>
    </p:spTree>
    <p:extLst>
      <p:ext uri="{BB962C8B-B14F-4D97-AF65-F5344CB8AC3E}">
        <p14:creationId xmlns:p14="http://schemas.microsoft.com/office/powerpoint/2010/main" val="1946172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569653" y="1604089"/>
            <a:ext cx="10707947" cy="1327369"/>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1033410" y="1666521"/>
            <a:ext cx="9405990" cy="477054"/>
          </a:xfrm>
          <a:prstGeom prst="rect">
            <a:avLst/>
          </a:prstGeom>
          <a:noFill/>
        </p:spPr>
        <p:txBody>
          <a:bodyPr wrap="square">
            <a:spAutoFit/>
          </a:bodyPr>
          <a:lstStyle/>
          <a:p>
            <a:pPr marL="342900" marR="0" indent="-342900">
              <a:buFontTx/>
              <a:buChar char="-"/>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iểm đặt trên vật và ngay tại vị trí tiếp xúc của hai bề mặt</a:t>
            </a:r>
          </a:p>
        </p:txBody>
      </p:sp>
      <p:pic>
        <p:nvPicPr>
          <p:cNvPr id="3" name="Picture 2" descr="A car driving on a road&#10;&#10;Description automatically generated with medium confidence">
            <a:extLst>
              <a:ext uri="{FF2B5EF4-FFF2-40B4-BE49-F238E27FC236}">
                <a16:creationId xmlns:a16="http://schemas.microsoft.com/office/drawing/2014/main" id="{3004F7B9-2AE7-468F-B8F5-08FF5967A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5514" y="2915992"/>
            <a:ext cx="5097116" cy="2867128"/>
          </a:xfrm>
          <a:prstGeom prst="rect">
            <a:avLst/>
          </a:prstGeom>
          <a:ln>
            <a:noFill/>
          </a:ln>
          <a:effectLst>
            <a:softEdge rad="112500"/>
          </a:effectLst>
        </p:spPr>
      </p:pic>
      <p:sp>
        <p:nvSpPr>
          <p:cNvPr id="33" name="TextBox 32">
            <a:extLst>
              <a:ext uri="{FF2B5EF4-FFF2-40B4-BE49-F238E27FC236}">
                <a16:creationId xmlns:a16="http://schemas.microsoft.com/office/drawing/2014/main" id="{39215FD2-B67C-4775-B39A-514276215F9E}"/>
              </a:ext>
            </a:extLst>
          </p:cNvPr>
          <p:cNvSpPr txBox="1"/>
          <p:nvPr/>
        </p:nvSpPr>
        <p:spPr>
          <a:xfrm>
            <a:off x="6288359" y="5768678"/>
            <a:ext cx="4834271"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Bánh xe trượt trên mặt đường khi hãm phanh đột ngột tạo ra vết trượt </a:t>
            </a:r>
            <a:endParaRPr lang="en-US" sz="2200" i="1"/>
          </a:p>
        </p:txBody>
      </p:sp>
      <p:sp>
        <p:nvSpPr>
          <p:cNvPr id="35" name="TextBox 34">
            <a:extLst>
              <a:ext uri="{FF2B5EF4-FFF2-40B4-BE49-F238E27FC236}">
                <a16:creationId xmlns:a16="http://schemas.microsoft.com/office/drawing/2014/main" id="{B6EA4885-F914-4565-846E-A567DE42D588}"/>
              </a:ext>
            </a:extLst>
          </p:cNvPr>
          <p:cNvSpPr txBox="1"/>
          <p:nvPr/>
        </p:nvSpPr>
        <p:spPr>
          <a:xfrm>
            <a:off x="3740077" y="1143000"/>
            <a:ext cx="7461323" cy="430887"/>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Xuất hiện ở mặt tiếp xúc khi vật trượt trên một bề mặt. </a:t>
            </a:r>
            <a:endParaRPr lang="en-US" sz="2200"/>
          </a:p>
        </p:txBody>
      </p:sp>
      <p:pic>
        <p:nvPicPr>
          <p:cNvPr id="36" name="Picture 35" descr="empty-red-rectangle">
            <a:extLst>
              <a:ext uri="{FF2B5EF4-FFF2-40B4-BE49-F238E27FC236}">
                <a16:creationId xmlns:a16="http://schemas.microsoft.com/office/drawing/2014/main" id="{E180BD88-84A1-48EB-BEC7-F32FE8D0E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9769" y="3094953"/>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7D521E8D-4F3D-41C7-BC8D-CBF96EA77B0B}"/>
              </a:ext>
            </a:extLst>
          </p:cNvPr>
          <p:cNvSpPr txBox="1"/>
          <p:nvPr/>
        </p:nvSpPr>
        <p:spPr>
          <a:xfrm>
            <a:off x="2415851" y="3187395"/>
            <a:ext cx="1623305" cy="483209"/>
          </a:xfrm>
          <a:prstGeom prst="rect">
            <a:avLst/>
          </a:prstGeom>
          <a:noFill/>
        </p:spPr>
        <p:txBody>
          <a:bodyPr wrap="square">
            <a:spAutoFit/>
          </a:bodyPr>
          <a:lstStyle/>
          <a:p>
            <a:pPr algn="just">
              <a:lnSpc>
                <a:spcPct val="107000"/>
              </a:lnSpc>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ms</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0" name="TextBox 39">
            <a:extLst>
              <a:ext uri="{FF2B5EF4-FFF2-40B4-BE49-F238E27FC236}">
                <a16:creationId xmlns:a16="http://schemas.microsoft.com/office/drawing/2014/main" id="{7F0A0C7C-3420-4D54-9D3D-8999CF941CCC}"/>
              </a:ext>
            </a:extLst>
          </p:cNvPr>
          <p:cNvSpPr txBox="1"/>
          <p:nvPr/>
        </p:nvSpPr>
        <p:spPr>
          <a:xfrm>
            <a:off x="506480" y="1112070"/>
            <a:ext cx="3982919" cy="477054"/>
          </a:xfrm>
          <a:prstGeom prst="rect">
            <a:avLst/>
          </a:prstGeom>
          <a:noFill/>
        </p:spPr>
        <p:txBody>
          <a:bodyPr wrap="square">
            <a:spAutoFit/>
          </a:bodyPr>
          <a:lstStyle/>
          <a:p>
            <a:r>
              <a:rPr lang="en-US" sz="2500" b="1"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Lực ma sát trượt:</a:t>
            </a:r>
            <a:endParaRPr lang="en-US" sz="2500" i="1">
              <a:solidFill>
                <a:srgbClr val="00B050"/>
              </a:solidFill>
            </a:endParaRPr>
          </a:p>
        </p:txBody>
      </p:sp>
      <p:sp>
        <p:nvSpPr>
          <p:cNvPr id="22" name="TextBox 21">
            <a:extLst>
              <a:ext uri="{FF2B5EF4-FFF2-40B4-BE49-F238E27FC236}">
                <a16:creationId xmlns:a16="http://schemas.microsoft.com/office/drawing/2014/main" id="{4D75C62D-45EB-E1FA-608E-40BE7EF841E2}"/>
              </a:ext>
            </a:extLst>
          </p:cNvPr>
          <p:cNvSpPr txBox="1"/>
          <p:nvPr/>
        </p:nvSpPr>
        <p:spPr>
          <a:xfrm>
            <a:off x="265887" y="4145915"/>
            <a:ext cx="5757058" cy="800219"/>
          </a:xfrm>
          <a:prstGeom prst="rect">
            <a:avLst/>
          </a:prstGeom>
          <a:noFill/>
        </p:spPr>
        <p:txBody>
          <a:bodyPr wrap="square">
            <a:spAutoFit/>
          </a:bodyPr>
          <a:lstStyle/>
          <a:p>
            <a:pPr marL="800100" lvl="1" indent="-342900">
              <a:buFont typeface="Wingdings" panose="05000000000000000000" pitchFamily="2" charset="2"/>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 phụ thuộc vào diện tích tiếp xúc và tốc độ chuyển động của vật.</a:t>
            </a:r>
          </a:p>
        </p:txBody>
      </p:sp>
      <p:sp>
        <p:nvSpPr>
          <p:cNvPr id="21" name="TextBox 20">
            <a:extLst>
              <a:ext uri="{FF2B5EF4-FFF2-40B4-BE49-F238E27FC236}">
                <a16:creationId xmlns:a16="http://schemas.microsoft.com/office/drawing/2014/main" id="{DE452C26-B882-EF0E-17F5-EBDCBC0A2AE0}"/>
              </a:ext>
            </a:extLst>
          </p:cNvPr>
          <p:cNvSpPr txBox="1"/>
          <p:nvPr/>
        </p:nvSpPr>
        <p:spPr>
          <a:xfrm>
            <a:off x="1069370" y="2068659"/>
            <a:ext cx="9674830" cy="477054"/>
          </a:xfrm>
          <a:prstGeom prst="rect">
            <a:avLst/>
          </a:prstGeom>
          <a:noFill/>
        </p:spPr>
        <p:txBody>
          <a:bodyPr wrap="square">
            <a:spAutoFit/>
          </a:bodyPr>
          <a:lstStyle/>
          <a:p>
            <a:pPr marL="342900" marR="0" indent="-342900">
              <a:buFontTx/>
              <a:buChar char="-"/>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P</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hương tiếp tuyến và ngược chiều với chuyển động của vật. </a:t>
            </a:r>
          </a:p>
        </p:txBody>
      </p:sp>
      <p:sp>
        <p:nvSpPr>
          <p:cNvPr id="23" name="TextBox 22">
            <a:extLst>
              <a:ext uri="{FF2B5EF4-FFF2-40B4-BE49-F238E27FC236}">
                <a16:creationId xmlns:a16="http://schemas.microsoft.com/office/drawing/2014/main" id="{DDD784D8-A4A9-2E07-7C99-E70ACABFF027}"/>
              </a:ext>
            </a:extLst>
          </p:cNvPr>
          <p:cNvSpPr txBox="1"/>
          <p:nvPr/>
        </p:nvSpPr>
        <p:spPr>
          <a:xfrm>
            <a:off x="1069370" y="2448947"/>
            <a:ext cx="6855430" cy="477054"/>
          </a:xfrm>
          <a:prstGeom prst="rect">
            <a:avLst/>
          </a:prstGeom>
          <a:noFill/>
        </p:spPr>
        <p:txBody>
          <a:bodyPr wrap="square">
            <a:spAutoFit/>
          </a:bodyPr>
          <a:lstStyle/>
          <a:p>
            <a:pPr marL="342900" marR="0" indent="-342900">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p>
        </p:txBody>
      </p:sp>
      <p:sp>
        <p:nvSpPr>
          <p:cNvPr id="24" name="TextBox 23">
            <a:extLst>
              <a:ext uri="{FF2B5EF4-FFF2-40B4-BE49-F238E27FC236}">
                <a16:creationId xmlns:a16="http://schemas.microsoft.com/office/drawing/2014/main" id="{E4796EB3-AD27-5C3A-F282-AF31DF88F394}"/>
              </a:ext>
            </a:extLst>
          </p:cNvPr>
          <p:cNvSpPr txBox="1"/>
          <p:nvPr/>
        </p:nvSpPr>
        <p:spPr>
          <a:xfrm>
            <a:off x="278715" y="4889244"/>
            <a:ext cx="5757058" cy="800219"/>
          </a:xfrm>
          <a:prstGeom prst="rect">
            <a:avLst/>
          </a:prstGeom>
          <a:noFill/>
        </p:spPr>
        <p:txBody>
          <a:bodyPr wrap="square">
            <a:spAutoFit/>
          </a:bodyPr>
          <a:lstStyle/>
          <a:p>
            <a:pPr marL="800100" lvl="1" indent="-342900">
              <a:buFont typeface="Wingdings" panose="05000000000000000000" pitchFamily="2" charset="2"/>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Phụ thuộc vào vật liệu và tính chất của hai bề mặt tiếp xúc. </a:t>
            </a:r>
          </a:p>
        </p:txBody>
      </p:sp>
      <p:sp>
        <p:nvSpPr>
          <p:cNvPr id="25" name="TextBox 24">
            <a:extLst>
              <a:ext uri="{FF2B5EF4-FFF2-40B4-BE49-F238E27FC236}">
                <a16:creationId xmlns:a16="http://schemas.microsoft.com/office/drawing/2014/main" id="{FAC210DF-0F6E-76D9-4839-25D3B6E4F85D}"/>
              </a:ext>
            </a:extLst>
          </p:cNvPr>
          <p:cNvSpPr txBox="1"/>
          <p:nvPr/>
        </p:nvSpPr>
        <p:spPr>
          <a:xfrm>
            <a:off x="278715" y="5681352"/>
            <a:ext cx="5280962" cy="800219"/>
          </a:xfrm>
          <a:prstGeom prst="rect">
            <a:avLst/>
          </a:prstGeom>
          <a:noFill/>
        </p:spPr>
        <p:txBody>
          <a:bodyPr wrap="square">
            <a:spAutoFit/>
          </a:bodyPr>
          <a:lstStyle/>
          <a:p>
            <a:pPr marL="800100" lvl="1" indent="-342900">
              <a:buFont typeface="Wingdings" panose="05000000000000000000" pitchFamily="2" charset="2"/>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Tỉ lệ với độ lớn của áp lực giữa hai bề mặt tiếp xúc:</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63624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5" grpId="0"/>
      <p:bldP spid="37" grpId="0"/>
      <p:bldP spid="22" grpId="0"/>
      <p:bldP spid="21"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338942" y="1808894"/>
            <a:ext cx="10557658" cy="2305906"/>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685800" y="1951325"/>
            <a:ext cx="9372600" cy="861774"/>
          </a:xfrm>
          <a:prstGeom prst="rect">
            <a:avLst/>
          </a:prstGeom>
          <a:noFill/>
        </p:spPr>
        <p:txBody>
          <a:bodyPr wrap="square">
            <a:spAutoFit/>
          </a:bodyPr>
          <a:lstStyle/>
          <a:p>
            <a:pPr marL="342900" marR="0" indent="-342900">
              <a:buFont typeface="Wingdings" panose="05000000000000000000" pitchFamily="2" charset="2"/>
              <a:buChar char="§"/>
            </a:pPr>
            <a:r>
              <a:rPr lang="en-US" sz="2500">
                <a:solidFill>
                  <a:srgbClr val="000000"/>
                </a:solidFill>
                <a:effectLst/>
                <a:latin typeface="Arial" panose="020B0604020202020204" pitchFamily="34" charset="0"/>
                <a:ea typeface="Times New Roman" panose="02020603050405020304" pitchFamily="18" charset="0"/>
              </a:rPr>
              <a:t>Hệ số tỉ lệ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 là hệ số ma sát trượt, phụ thuộc vào vật liệu và tình trạng của hai bề mặt tiếp xúc. </a:t>
            </a:r>
          </a:p>
        </p:txBody>
      </p:sp>
      <p:sp>
        <p:nvSpPr>
          <p:cNvPr id="22" name="TextBox 21">
            <a:extLst>
              <a:ext uri="{FF2B5EF4-FFF2-40B4-BE49-F238E27FC236}">
                <a16:creationId xmlns:a16="http://schemas.microsoft.com/office/drawing/2014/main" id="{470916A9-BE8C-4909-B3A2-FF3A80C00DC8}"/>
              </a:ext>
            </a:extLst>
          </p:cNvPr>
          <p:cNvSpPr txBox="1"/>
          <p:nvPr/>
        </p:nvSpPr>
        <p:spPr>
          <a:xfrm>
            <a:off x="506480" y="1112070"/>
            <a:ext cx="3982919" cy="477054"/>
          </a:xfrm>
          <a:prstGeom prst="rect">
            <a:avLst/>
          </a:prstGeom>
          <a:noFill/>
        </p:spPr>
        <p:txBody>
          <a:bodyPr wrap="square">
            <a:spAutoFit/>
          </a:bodyPr>
          <a:lstStyle/>
          <a:p>
            <a:r>
              <a:rPr lang="en-US" sz="2500" b="1" i="1" u="sng">
                <a:solidFill>
                  <a:srgbClr val="00B050"/>
                </a:solidFill>
                <a:effectLst/>
                <a:latin typeface="Arial" panose="020B0604020202020204" pitchFamily="34" charset="0"/>
                <a:ea typeface="Times New Roman" panose="02020603050405020304" pitchFamily="18" charset="0"/>
                <a:cs typeface="Arial" panose="020B0604020202020204" pitchFamily="34" charset="0"/>
              </a:rPr>
              <a:t>Lực ma sát trượt</a:t>
            </a:r>
            <a:endParaRPr lang="en-US" sz="2500" i="1" u="sng">
              <a:solidFill>
                <a:srgbClr val="00B050"/>
              </a:solidFill>
            </a:endParaRPr>
          </a:p>
        </p:txBody>
      </p:sp>
      <p:graphicFrame>
        <p:nvGraphicFramePr>
          <p:cNvPr id="19" name="Table 18">
            <a:extLst>
              <a:ext uri="{FF2B5EF4-FFF2-40B4-BE49-F238E27FC236}">
                <a16:creationId xmlns:a16="http://schemas.microsoft.com/office/drawing/2014/main" id="{05E4B075-971C-4F67-1231-4E041FCE4C1A}"/>
              </a:ext>
            </a:extLst>
          </p:cNvPr>
          <p:cNvGraphicFramePr>
            <a:graphicFrameLocks noGrp="1"/>
          </p:cNvGraphicFramePr>
          <p:nvPr>
            <p:extLst>
              <p:ext uri="{D42A27DB-BD31-4B8C-83A1-F6EECF244321}">
                <p14:modId xmlns:p14="http://schemas.microsoft.com/office/powerpoint/2010/main" val="2660998192"/>
              </p:ext>
            </p:extLst>
          </p:nvPr>
        </p:nvGraphicFramePr>
        <p:xfrm>
          <a:off x="1377449" y="4425901"/>
          <a:ext cx="4756877" cy="2014326"/>
        </p:xfrm>
        <a:graphic>
          <a:graphicData uri="http://schemas.openxmlformats.org/drawingml/2006/table">
            <a:tbl>
              <a:tblPr firstRow="1" bandRow="1">
                <a:tableStyleId>{93296810-A885-4BE3-A3E7-6D5BEEA58F35}</a:tableStyleId>
              </a:tblPr>
              <a:tblGrid>
                <a:gridCol w="3494632">
                  <a:extLst>
                    <a:ext uri="{9D8B030D-6E8A-4147-A177-3AD203B41FA5}">
                      <a16:colId xmlns:a16="http://schemas.microsoft.com/office/drawing/2014/main" val="397702833"/>
                    </a:ext>
                  </a:extLst>
                </a:gridCol>
                <a:gridCol w="1262245">
                  <a:extLst>
                    <a:ext uri="{9D8B030D-6E8A-4147-A177-3AD203B41FA5}">
                      <a16:colId xmlns:a16="http://schemas.microsoft.com/office/drawing/2014/main" val="4016992302"/>
                    </a:ext>
                  </a:extLst>
                </a:gridCol>
              </a:tblGrid>
              <a:tr h="36840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liệu</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sym typeface="Symbol" panose="05050102010706020507" pitchFamily="18" charset="2"/>
                        </a:rPr>
                        <a:t></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4367103"/>
                  </a:ext>
                </a:extLst>
              </a:tr>
              <a:tr h="42936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khô</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546915788"/>
                  </a:ext>
                </a:extLst>
              </a:tr>
              <a:tr h="39086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ướt</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a:t>
                      </a:r>
                    </a:p>
                  </a:txBody>
                  <a:tcPr/>
                </a:tc>
                <a:extLst>
                  <a:ext uri="{0D108BD9-81ED-4DB2-BD59-A6C34878D82A}">
                    <a16:rowId xmlns:a16="http://schemas.microsoft.com/office/drawing/2014/main" val="427073496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Gỗ - gỗ</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0,2</a:t>
                      </a:r>
                    </a:p>
                  </a:txBody>
                  <a:tcPr/>
                </a:tc>
                <a:extLst>
                  <a:ext uri="{0D108BD9-81ED-4DB2-BD59-A6C34878D82A}">
                    <a16:rowId xmlns:a16="http://schemas.microsoft.com/office/drawing/2014/main" val="3203968110"/>
                  </a:ext>
                </a:extLst>
              </a:tr>
              <a:tr h="381137">
                <a:tc>
                  <a:txBody>
                    <a:bodyPr/>
                    <a:lstStyle/>
                    <a:p>
                      <a:pPr algn="ctr">
                        <a:lnSpc>
                          <a:spcPct val="100000"/>
                        </a:lnSpc>
                        <a:spcBef>
                          <a:spcPts val="600"/>
                        </a:spcBef>
                        <a:spcAft>
                          <a:spcPts val="6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 – nước đá</a:t>
                      </a:r>
                      <a:endParaRPr lang="en-US" sz="2000">
                        <a:latin typeface="Arial" panose="020B0604020202020204" pitchFamily="34" charset="0"/>
                        <a:cs typeface="Arial" panose="020B0604020202020204" pitchFamily="34" charset="0"/>
                      </a:endParaRP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0,03</a:t>
                      </a:r>
                    </a:p>
                  </a:txBody>
                  <a:tcPr/>
                </a:tc>
                <a:extLst>
                  <a:ext uri="{0D108BD9-81ED-4DB2-BD59-A6C34878D82A}">
                    <a16:rowId xmlns:a16="http://schemas.microsoft.com/office/drawing/2014/main" val="37459681"/>
                  </a:ext>
                </a:extLst>
              </a:tr>
            </a:tbl>
          </a:graphicData>
        </a:graphic>
      </p:graphicFrame>
      <p:sp>
        <p:nvSpPr>
          <p:cNvPr id="20" name="TextBox 19">
            <a:extLst>
              <a:ext uri="{FF2B5EF4-FFF2-40B4-BE49-F238E27FC236}">
                <a16:creationId xmlns:a16="http://schemas.microsoft.com/office/drawing/2014/main" id="{4F229255-E653-D32D-CB0D-F5B4823F6816}"/>
              </a:ext>
            </a:extLst>
          </p:cNvPr>
          <p:cNvSpPr txBox="1"/>
          <p:nvPr/>
        </p:nvSpPr>
        <p:spPr>
          <a:xfrm>
            <a:off x="703584" y="2716531"/>
            <a:ext cx="6104609" cy="477054"/>
          </a:xfrm>
          <a:prstGeom prst="rect">
            <a:avLst/>
          </a:prstGeom>
          <a:noFill/>
        </p:spPr>
        <p:txBody>
          <a:bodyPr wrap="square">
            <a:spAutoFit/>
          </a:bodyPr>
          <a:lstStyle/>
          <a:p>
            <a:pPr marL="342900" marR="0" indent="-342900">
              <a:buFont typeface="Wingdings" panose="05000000000000000000" pitchFamily="2" charset="2"/>
              <a:buChar char="§"/>
            </a:pPr>
            <a:r>
              <a:rPr lang="en-US" sz="2500">
                <a:solidFill>
                  <a:srgbClr val="000000"/>
                </a:solidFill>
                <a:effectLst/>
                <a:latin typeface="Arial" panose="020B0604020202020204" pitchFamily="34" charset="0"/>
                <a:ea typeface="Times New Roman" panose="02020603050405020304" pitchFamily="18" charset="0"/>
              </a:rPr>
              <a:t>Đây là đại lượng không có đơn vị. </a:t>
            </a:r>
          </a:p>
        </p:txBody>
      </p:sp>
      <p:sp>
        <p:nvSpPr>
          <p:cNvPr id="21" name="TextBox 20">
            <a:extLst>
              <a:ext uri="{FF2B5EF4-FFF2-40B4-BE49-F238E27FC236}">
                <a16:creationId xmlns:a16="http://schemas.microsoft.com/office/drawing/2014/main" id="{2C75C81E-1BA6-6095-1D7A-5491A96CC16F}"/>
              </a:ext>
            </a:extLst>
          </p:cNvPr>
          <p:cNvSpPr txBox="1"/>
          <p:nvPr/>
        </p:nvSpPr>
        <p:spPr>
          <a:xfrm>
            <a:off x="703584" y="3124200"/>
            <a:ext cx="9886977" cy="477054"/>
          </a:xfrm>
          <a:prstGeom prst="rect">
            <a:avLst/>
          </a:prstGeom>
          <a:noFill/>
        </p:spPr>
        <p:txBody>
          <a:bodyPr wrap="square">
            <a:spAutoFit/>
          </a:bodyPr>
          <a:lstStyle/>
          <a:p>
            <a:pPr marL="342900" marR="0" indent="-342900">
              <a:buFont typeface="Wingdings" panose="05000000000000000000" pitchFamily="2" charset="2"/>
              <a:buChar char="§"/>
            </a:pPr>
            <a:r>
              <a:rPr lang="en-US" sz="2500">
                <a:solidFill>
                  <a:srgbClr val="000000"/>
                </a:solidFill>
                <a:effectLst/>
                <a:latin typeface="Arial" panose="020B0604020202020204" pitchFamily="34" charset="0"/>
                <a:ea typeface="Times New Roman" panose="02020603050405020304" pitchFamily="18" charset="0"/>
              </a:rPr>
              <a:t>Hệ số ma sát trượt của một số cặp vật liệu được cho trong bảng. </a:t>
            </a:r>
          </a:p>
        </p:txBody>
      </p:sp>
      <p:sp>
        <p:nvSpPr>
          <p:cNvPr id="23" name="TextBox 22">
            <a:extLst>
              <a:ext uri="{FF2B5EF4-FFF2-40B4-BE49-F238E27FC236}">
                <a16:creationId xmlns:a16="http://schemas.microsoft.com/office/drawing/2014/main" id="{9C9D6783-CBD2-BD61-1717-D3FDF49CC438}"/>
              </a:ext>
            </a:extLst>
          </p:cNvPr>
          <p:cNvSpPr txBox="1"/>
          <p:nvPr/>
        </p:nvSpPr>
        <p:spPr>
          <a:xfrm>
            <a:off x="729285" y="3505200"/>
            <a:ext cx="6104609" cy="477054"/>
          </a:xfrm>
          <a:prstGeom prst="rect">
            <a:avLst/>
          </a:prstGeom>
          <a:noFill/>
        </p:spPr>
        <p:txBody>
          <a:bodyPr wrap="square">
            <a:spAutoFit/>
          </a:bodyPr>
          <a:lstStyle/>
          <a:p>
            <a:pPr marL="342900" marR="0" indent="-342900">
              <a:buFont typeface="Wingdings" panose="05000000000000000000" pitchFamily="2" charset="2"/>
              <a:buChar char="§"/>
            </a:pPr>
            <a:r>
              <a:rPr lang="en-US" sz="2500">
                <a:solidFill>
                  <a:srgbClr val="000000"/>
                </a:solidFill>
                <a:effectLst/>
                <a:latin typeface="Arial" panose="020B0604020202020204" pitchFamily="34" charset="0"/>
                <a:ea typeface="Times New Roman" panose="02020603050405020304" pitchFamily="18" charset="0"/>
              </a:rPr>
              <a:t>Ma sát trượt có thể được biểu diễn</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24">
            <a:extLst>
              <a:ext uri="{FF2B5EF4-FFF2-40B4-BE49-F238E27FC236}">
                <a16:creationId xmlns:a16="http://schemas.microsoft.com/office/drawing/2014/main" id="{E1F0661B-5DFF-DE62-84DB-C02159A88BB5}"/>
              </a:ext>
            </a:extLst>
          </p:cNvPr>
          <p:cNvSpPr/>
          <p:nvPr/>
        </p:nvSpPr>
        <p:spPr bwMode="auto">
          <a:xfrm>
            <a:off x="6793928" y="6155758"/>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6" name="Picture 3">
            <a:extLst>
              <a:ext uri="{FF2B5EF4-FFF2-40B4-BE49-F238E27FC236}">
                <a16:creationId xmlns:a16="http://schemas.microsoft.com/office/drawing/2014/main" id="{BB78CE22-5F95-DC65-021C-F8B64FB2FF82}"/>
              </a:ext>
            </a:extLst>
          </p:cNvPr>
          <p:cNvPicPr>
            <a:picLocks noChangeAspect="1" noChangeArrowheads="1"/>
          </p:cNvPicPr>
          <p:nvPr/>
        </p:nvPicPr>
        <p:blipFill>
          <a:blip r:embed="rId5"/>
          <a:srcRect/>
          <a:stretch>
            <a:fillRect/>
          </a:stretch>
        </p:blipFill>
        <p:spPr bwMode="auto">
          <a:xfrm>
            <a:off x="8037024" y="4895094"/>
            <a:ext cx="1411289" cy="1260664"/>
          </a:xfrm>
          <a:prstGeom prst="rect">
            <a:avLst/>
          </a:prstGeom>
          <a:noFill/>
          <a:ln w="9525">
            <a:noFill/>
            <a:miter lim="800000"/>
            <a:headEnd/>
            <a:tailEnd/>
          </a:ln>
          <a:effectLst/>
        </p:spPr>
      </p:pic>
      <p:cxnSp>
        <p:nvCxnSpPr>
          <p:cNvPr id="27" name="Straight Arrow Connector 26">
            <a:extLst>
              <a:ext uri="{FF2B5EF4-FFF2-40B4-BE49-F238E27FC236}">
                <a16:creationId xmlns:a16="http://schemas.microsoft.com/office/drawing/2014/main" id="{7683476B-4418-D961-8C95-C04B1E2B6F3E}"/>
              </a:ext>
            </a:extLst>
          </p:cNvPr>
          <p:cNvCxnSpPr>
            <a:cxnSpLocks/>
          </p:cNvCxnSpPr>
          <p:nvPr/>
        </p:nvCxnSpPr>
        <p:spPr>
          <a:xfrm>
            <a:off x="8829151" y="5505561"/>
            <a:ext cx="162047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C8C1BC2-97D4-5337-0E16-49878F68D050}"/>
              </a:ext>
            </a:extLst>
          </p:cNvPr>
          <p:cNvCxnSpPr>
            <a:cxnSpLocks/>
          </p:cNvCxnSpPr>
          <p:nvPr/>
        </p:nvCxnSpPr>
        <p:spPr>
          <a:xfrm flipH="1" flipV="1">
            <a:off x="7082419" y="6143692"/>
            <a:ext cx="1147181" cy="120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F4AAE54-6F43-2123-F70D-B00E53CFC304}"/>
                  </a:ext>
                </a:extLst>
              </p:cNvPr>
              <p:cNvSpPr txBox="1"/>
              <p:nvPr/>
            </p:nvSpPr>
            <p:spPr>
              <a:xfrm>
                <a:off x="6819328" y="5282168"/>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𝑚𝑠𝑡</m:t>
                          </m:r>
                        </m:e>
                      </m:acc>
                    </m:oMath>
                  </m:oMathPara>
                </a14:m>
                <a:endParaRPr lang="en-US" sz="4000">
                  <a:solidFill>
                    <a:srgbClr val="FF0000"/>
                  </a:solidFill>
                </a:endParaRPr>
              </a:p>
            </p:txBody>
          </p:sp>
        </mc:Choice>
        <mc:Fallback xmlns="">
          <p:sp>
            <p:nvSpPr>
              <p:cNvPr id="30" name="TextBox 29">
                <a:extLst>
                  <a:ext uri="{FF2B5EF4-FFF2-40B4-BE49-F238E27FC236}">
                    <a16:creationId xmlns:a16="http://schemas.microsoft.com/office/drawing/2014/main" id="{0F4AAE54-6F43-2123-F70D-B00E53CFC304}"/>
                  </a:ext>
                </a:extLst>
              </p:cNvPr>
              <p:cNvSpPr txBox="1">
                <a:spLocks noRot="1" noChangeAspect="1" noMove="1" noResize="1" noEditPoints="1" noAdjustHandles="1" noChangeArrowheads="1" noChangeShapeType="1" noTextEdit="1"/>
              </p:cNvSpPr>
              <p:nvPr/>
            </p:nvSpPr>
            <p:spPr>
              <a:xfrm>
                <a:off x="6819328" y="5282168"/>
                <a:ext cx="929205" cy="782587"/>
              </a:xfrm>
              <a:prstGeom prst="rect">
                <a:avLst/>
              </a:prstGeom>
              <a:blipFill>
                <a:blip r:embed="rId6"/>
                <a:stretch>
                  <a:fillRect r="-59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0FA0E61-E002-BC5D-AA7B-C57D59B52F48}"/>
                  </a:ext>
                </a:extLst>
              </p:cNvPr>
              <p:cNvSpPr txBox="1"/>
              <p:nvPr/>
            </p:nvSpPr>
            <p:spPr>
              <a:xfrm>
                <a:off x="8707293" y="6127084"/>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r>
                            <a:rPr lang="en-US" sz="4000" b="0" i="1" smtClean="0">
                              <a:solidFill>
                                <a:schemeClr val="tx1"/>
                              </a:solidFill>
                              <a:latin typeface="Cambria Math" panose="02040503050406030204" pitchFamily="18" charset="0"/>
                            </a:rPr>
                            <m:t>𝑃</m:t>
                          </m:r>
                        </m:e>
                      </m:acc>
                    </m:oMath>
                  </m:oMathPara>
                </a14:m>
                <a:endParaRPr lang="en-US" sz="4000">
                  <a:solidFill>
                    <a:schemeClr val="tx1"/>
                  </a:solidFill>
                </a:endParaRPr>
              </a:p>
            </p:txBody>
          </p:sp>
        </mc:Choice>
        <mc:Fallback xmlns="">
          <p:sp>
            <p:nvSpPr>
              <p:cNvPr id="31" name="TextBox 30">
                <a:extLst>
                  <a:ext uri="{FF2B5EF4-FFF2-40B4-BE49-F238E27FC236}">
                    <a16:creationId xmlns:a16="http://schemas.microsoft.com/office/drawing/2014/main" id="{E0FA0E61-E002-BC5D-AA7B-C57D59B52F48}"/>
                  </a:ext>
                </a:extLst>
              </p:cNvPr>
              <p:cNvSpPr txBox="1">
                <a:spLocks noRot="1" noChangeAspect="1" noMove="1" noResize="1" noEditPoints="1" noAdjustHandles="1" noChangeArrowheads="1" noChangeShapeType="1" noTextEdit="1"/>
              </p:cNvSpPr>
              <p:nvPr/>
            </p:nvSpPr>
            <p:spPr>
              <a:xfrm>
                <a:off x="8707293" y="6127084"/>
                <a:ext cx="929205" cy="782587"/>
              </a:xfrm>
              <a:prstGeom prst="rect">
                <a:avLst/>
              </a:prstGeom>
              <a:blipFill>
                <a:blip r:embed="rId7"/>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187A3FC4-6169-8EBC-5911-78B62D855D12}"/>
              </a:ext>
            </a:extLst>
          </p:cNvPr>
          <p:cNvCxnSpPr>
            <a:cxnSpLocks/>
          </p:cNvCxnSpPr>
          <p:nvPr/>
        </p:nvCxnSpPr>
        <p:spPr>
          <a:xfrm flipV="1">
            <a:off x="8811659" y="4469938"/>
            <a:ext cx="0" cy="105548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E12488E-E230-8ACB-D2ED-AE8F4B8AB0AB}"/>
              </a:ext>
            </a:extLst>
          </p:cNvPr>
          <p:cNvCxnSpPr>
            <a:cxnSpLocks/>
          </p:cNvCxnSpPr>
          <p:nvPr/>
        </p:nvCxnSpPr>
        <p:spPr>
          <a:xfrm>
            <a:off x="8829151" y="5525426"/>
            <a:ext cx="0" cy="1078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9164E86-683A-557B-6619-F8CA0D7DB135}"/>
                  </a:ext>
                </a:extLst>
              </p:cNvPr>
              <p:cNvSpPr txBox="1"/>
              <p:nvPr/>
            </p:nvSpPr>
            <p:spPr>
              <a:xfrm>
                <a:off x="8632952" y="4110073"/>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i="1" smtClean="0">
                              <a:solidFill>
                                <a:srgbClr val="7030A0"/>
                              </a:solidFill>
                              <a:latin typeface="Cambria Math" panose="02040503050406030204" pitchFamily="18" charset="0"/>
                            </a:rPr>
                            <m:t>𝑁</m:t>
                          </m:r>
                        </m:e>
                      </m:acc>
                    </m:oMath>
                  </m:oMathPara>
                </a14:m>
                <a:endParaRPr lang="en-US" sz="4000">
                  <a:solidFill>
                    <a:srgbClr val="7030A0"/>
                  </a:solidFill>
                </a:endParaRPr>
              </a:p>
            </p:txBody>
          </p:sp>
        </mc:Choice>
        <mc:Fallback xmlns="">
          <p:sp>
            <p:nvSpPr>
              <p:cNvPr id="34" name="TextBox 33">
                <a:extLst>
                  <a:ext uri="{FF2B5EF4-FFF2-40B4-BE49-F238E27FC236}">
                    <a16:creationId xmlns:a16="http://schemas.microsoft.com/office/drawing/2014/main" id="{69164E86-683A-557B-6619-F8CA0D7DB135}"/>
                  </a:ext>
                </a:extLst>
              </p:cNvPr>
              <p:cNvSpPr txBox="1">
                <a:spLocks noRot="1" noChangeAspect="1" noMove="1" noResize="1" noEditPoints="1" noAdjustHandles="1" noChangeArrowheads="1" noChangeShapeType="1" noTextEdit="1"/>
              </p:cNvSpPr>
              <p:nvPr/>
            </p:nvSpPr>
            <p:spPr>
              <a:xfrm>
                <a:off x="8632952" y="4110073"/>
                <a:ext cx="1003546"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4B410BB-AD21-1EDC-43FF-E3B26A14B07F}"/>
                  </a:ext>
                </a:extLst>
              </p:cNvPr>
              <p:cNvSpPr txBox="1"/>
              <p:nvPr/>
            </p:nvSpPr>
            <p:spPr>
              <a:xfrm>
                <a:off x="9866512" y="4677472"/>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35" name="TextBox 34">
                <a:extLst>
                  <a:ext uri="{FF2B5EF4-FFF2-40B4-BE49-F238E27FC236}">
                    <a16:creationId xmlns:a16="http://schemas.microsoft.com/office/drawing/2014/main" id="{24B410BB-AD21-1EDC-43FF-E3B26A14B07F}"/>
                  </a:ext>
                </a:extLst>
              </p:cNvPr>
              <p:cNvSpPr txBox="1">
                <a:spLocks noRot="1" noChangeAspect="1" noMove="1" noResize="1" noEditPoints="1" noAdjustHandles="1" noChangeArrowheads="1" noChangeShapeType="1" noTextEdit="1"/>
              </p:cNvSpPr>
              <p:nvPr/>
            </p:nvSpPr>
            <p:spPr>
              <a:xfrm>
                <a:off x="9866512" y="4677472"/>
                <a:ext cx="1003546"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464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3" grpId="0"/>
      <p:bldP spid="25" grpId="0" animBg="1"/>
      <p:bldP spid="30" grpId="0"/>
      <p:bldP spid="31"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1">
            <a:extLst>
              <a:ext uri="{FF2B5EF4-FFF2-40B4-BE49-F238E27FC236}">
                <a16:creationId xmlns:a16="http://schemas.microsoft.com/office/drawing/2014/main" id="{732E9438-F17A-3696-C478-269BE259E62A}"/>
              </a:ext>
            </a:extLst>
          </p:cNvPr>
          <p:cNvGrpSpPr/>
          <p:nvPr/>
        </p:nvGrpSpPr>
        <p:grpSpPr>
          <a:xfrm>
            <a:off x="766290" y="1653687"/>
            <a:ext cx="10816110" cy="699171"/>
            <a:chOff x="685800" y="1739229"/>
            <a:chExt cx="10816110" cy="699171"/>
          </a:xfrm>
        </p:grpSpPr>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685800" y="1739229"/>
              <a:ext cx="10816110" cy="699171"/>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1101928" y="1816642"/>
              <a:ext cx="9870872" cy="492443"/>
            </a:xfrm>
            <a:prstGeom prst="rect">
              <a:avLst/>
            </a:prstGeom>
            <a:noFill/>
          </p:spPr>
          <p:txBody>
            <a:bodyPr wrap="square">
              <a:spAutoFit/>
            </a:bodyPr>
            <a:lstStyle/>
            <a:p>
              <a:pPr marL="0" marR="0" algn="ctr">
                <a:spcBef>
                  <a:spcPts val="0"/>
                </a:spcBef>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 sát lăn xuất hiện ở mặt tiếp xúc khi vật lăn trên một bề mặt. </a:t>
              </a:r>
            </a:p>
          </p:txBody>
        </p:sp>
      </p:grpSp>
      <p:sp>
        <p:nvSpPr>
          <p:cNvPr id="22" name="TextBox 21">
            <a:extLst>
              <a:ext uri="{FF2B5EF4-FFF2-40B4-BE49-F238E27FC236}">
                <a16:creationId xmlns:a16="http://schemas.microsoft.com/office/drawing/2014/main" id="{470916A9-BE8C-4909-B3A2-FF3A80C00DC8}"/>
              </a:ext>
            </a:extLst>
          </p:cNvPr>
          <p:cNvSpPr txBox="1"/>
          <p:nvPr/>
        </p:nvSpPr>
        <p:spPr>
          <a:xfrm>
            <a:off x="338942" y="1153517"/>
            <a:ext cx="3982919" cy="477054"/>
          </a:xfrm>
          <a:prstGeom prst="rect">
            <a:avLst/>
          </a:prstGeom>
          <a:noFill/>
        </p:spPr>
        <p:txBody>
          <a:bodyPr wrap="square">
            <a:spAutoFit/>
          </a:bodyPr>
          <a:lstStyle/>
          <a:p>
            <a:r>
              <a:rPr lang="en-US" sz="2500" b="1"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Lực ma sát lăn</a:t>
            </a:r>
            <a:endParaRPr lang="en-US" sz="2500" i="1">
              <a:solidFill>
                <a:srgbClr val="00B050"/>
              </a:solidFill>
            </a:endParaRPr>
          </a:p>
        </p:txBody>
      </p:sp>
      <p:sp>
        <p:nvSpPr>
          <p:cNvPr id="20" name="TextBox 19">
            <a:extLst>
              <a:ext uri="{FF2B5EF4-FFF2-40B4-BE49-F238E27FC236}">
                <a16:creationId xmlns:a16="http://schemas.microsoft.com/office/drawing/2014/main" id="{4AE8BD98-6915-423B-9B2D-BE39502BDDCF}"/>
              </a:ext>
            </a:extLst>
          </p:cNvPr>
          <p:cNvSpPr txBox="1"/>
          <p:nvPr/>
        </p:nvSpPr>
        <p:spPr>
          <a:xfrm>
            <a:off x="8282435" y="6254630"/>
            <a:ext cx="2617427" cy="369332"/>
          </a:xfrm>
          <a:prstGeom prst="rect">
            <a:avLst/>
          </a:prstGeom>
          <a:noFill/>
        </p:spPr>
        <p:txBody>
          <a:bodyPr wrap="square">
            <a:spAutoFit/>
          </a:bodyPr>
          <a:lstStyle/>
          <a:p>
            <a:pPr algn="ctr"/>
            <a:r>
              <a:rPr lang="en-US" i="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 dụng ma sát lăn</a:t>
            </a:r>
            <a:endParaRPr lang="en-US"/>
          </a:p>
        </p:txBody>
      </p:sp>
      <p:pic>
        <p:nvPicPr>
          <p:cNvPr id="21" name="Content Placeholder 7" descr="A person standing next to a dresser&#10;&#10;Description automatically generated">
            <a:extLst>
              <a:ext uri="{FF2B5EF4-FFF2-40B4-BE49-F238E27FC236}">
                <a16:creationId xmlns:a16="http://schemas.microsoft.com/office/drawing/2014/main" id="{979BC455-4699-4DAA-981B-B32621116361}"/>
              </a:ext>
            </a:extLst>
          </p:cNvPr>
          <p:cNvPicPr>
            <a:picLocks noChangeAspect="1"/>
          </p:cNvPicPr>
          <p:nvPr/>
        </p:nvPicPr>
        <p:blipFill rotWithShape="1">
          <a:blip r:embed="rId5">
            <a:extLst>
              <a:ext uri="{28A0092B-C50C-407E-A947-70E740481C1C}">
                <a14:useLocalDpi xmlns:a14="http://schemas.microsoft.com/office/drawing/2010/main" val="0"/>
              </a:ext>
            </a:extLst>
          </a:blip>
          <a:srcRect l="6220" t="19336"/>
          <a:stretch/>
        </p:blipFill>
        <p:spPr>
          <a:xfrm>
            <a:off x="7879768" y="3365016"/>
            <a:ext cx="3480557" cy="2993780"/>
          </a:xfrm>
          <a:prstGeom prst="rect">
            <a:avLst/>
          </a:prstGeom>
          <a:ln>
            <a:noFill/>
          </a:ln>
          <a:effectLst>
            <a:softEdge rad="112500"/>
          </a:effectLst>
        </p:spPr>
      </p:pic>
      <p:sp>
        <p:nvSpPr>
          <p:cNvPr id="25" name="TextBox 24">
            <a:extLst>
              <a:ext uri="{FF2B5EF4-FFF2-40B4-BE49-F238E27FC236}">
                <a16:creationId xmlns:a16="http://schemas.microsoft.com/office/drawing/2014/main" id="{AD496562-A35C-4425-A946-5D65DC139D8E}"/>
              </a:ext>
            </a:extLst>
          </p:cNvPr>
          <p:cNvSpPr txBox="1"/>
          <p:nvPr/>
        </p:nvSpPr>
        <p:spPr>
          <a:xfrm>
            <a:off x="689362" y="2443499"/>
            <a:ext cx="9369038" cy="769441"/>
          </a:xfrm>
          <a:prstGeom prst="rect">
            <a:avLst/>
          </a:prstGeom>
          <a:noFill/>
        </p:spPr>
        <p:txBody>
          <a:bodyPr wrap="square">
            <a:spAutoFit/>
          </a:bodyPr>
          <a:lstStyle/>
          <a:p>
            <a:pPr marL="574675" marR="0" indent="-574675">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VD: Quan sát và dự đoán chuyển động của cái tủ khi chịu tác dụng của các lực có cùng một độ lớn trong hai trường hợp.</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8" name="Group 37">
            <a:extLst>
              <a:ext uri="{FF2B5EF4-FFF2-40B4-BE49-F238E27FC236}">
                <a16:creationId xmlns:a16="http://schemas.microsoft.com/office/drawing/2014/main" id="{CBCFB894-FC37-6B25-CB8B-1B9B9A615FF7}"/>
              </a:ext>
            </a:extLst>
          </p:cNvPr>
          <p:cNvGrpSpPr/>
          <p:nvPr/>
        </p:nvGrpSpPr>
        <p:grpSpPr>
          <a:xfrm>
            <a:off x="831675" y="3656871"/>
            <a:ext cx="3440004" cy="2854863"/>
            <a:chOff x="831675" y="3656871"/>
            <a:chExt cx="3440004" cy="2854863"/>
          </a:xfrm>
        </p:grpSpPr>
        <p:sp>
          <p:nvSpPr>
            <p:cNvPr id="24" name="Rectangle 23">
              <a:extLst>
                <a:ext uri="{FF2B5EF4-FFF2-40B4-BE49-F238E27FC236}">
                  <a16:creationId xmlns:a16="http://schemas.microsoft.com/office/drawing/2014/main" id="{126EE35A-2403-699C-E343-7541F0DEC8CA}"/>
                </a:ext>
              </a:extLst>
            </p:cNvPr>
            <p:cNvSpPr/>
            <p:nvPr/>
          </p:nvSpPr>
          <p:spPr bwMode="auto">
            <a:xfrm>
              <a:off x="831675"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7" name="Picture 26" descr="A person with his arms out&#10;&#10;Description automatically generated with low confidence">
              <a:extLst>
                <a:ext uri="{FF2B5EF4-FFF2-40B4-BE49-F238E27FC236}">
                  <a16:creationId xmlns:a16="http://schemas.microsoft.com/office/drawing/2014/main" id="{AD5F2821-A481-C8C7-4B30-5ED9CA2713D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885287" y="4225733"/>
              <a:ext cx="1524000" cy="2286001"/>
            </a:xfrm>
            <a:prstGeom prst="rect">
              <a:avLst/>
            </a:prstGeom>
          </p:spPr>
        </p:pic>
        <p:pic>
          <p:nvPicPr>
            <p:cNvPr id="28" name="Content Placeholder 5" descr="A picture containing furniture, wardrobe, door, white&#10;&#10;Description automatically generated">
              <a:extLst>
                <a:ext uri="{FF2B5EF4-FFF2-40B4-BE49-F238E27FC236}">
                  <a16:creationId xmlns:a16="http://schemas.microsoft.com/office/drawing/2014/main" id="{C3A8234A-5784-5FC2-4733-B301956EB21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22459" y="3656871"/>
              <a:ext cx="2649220" cy="2667729"/>
            </a:xfrm>
            <a:prstGeom prst="rect">
              <a:avLst/>
            </a:prstGeom>
          </p:spPr>
        </p:pic>
      </p:grpSp>
      <p:sp>
        <p:nvSpPr>
          <p:cNvPr id="15" name="Arrow: Right 14">
            <a:extLst>
              <a:ext uri="{FF2B5EF4-FFF2-40B4-BE49-F238E27FC236}">
                <a16:creationId xmlns:a16="http://schemas.microsoft.com/office/drawing/2014/main" id="{73F44323-103F-F01F-F8C3-CDAD836DC9AC}"/>
              </a:ext>
            </a:extLst>
          </p:cNvPr>
          <p:cNvSpPr/>
          <p:nvPr/>
        </p:nvSpPr>
        <p:spPr>
          <a:xfrm>
            <a:off x="7467600" y="4724400"/>
            <a:ext cx="354373" cy="479913"/>
          </a:xfrm>
          <a:prstGeom prst="rightArrow">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C1AB897-3A7C-CDBD-4F70-4A42CF67D2EF}"/>
              </a:ext>
            </a:extLst>
          </p:cNvPr>
          <p:cNvGrpSpPr/>
          <p:nvPr/>
        </p:nvGrpSpPr>
        <p:grpSpPr>
          <a:xfrm>
            <a:off x="3798540" y="3563847"/>
            <a:ext cx="3572896" cy="2987815"/>
            <a:chOff x="3798540" y="3563847"/>
            <a:chExt cx="3572896" cy="2987815"/>
          </a:xfrm>
        </p:grpSpPr>
        <p:sp>
          <p:nvSpPr>
            <p:cNvPr id="33" name="Rectangle 32">
              <a:extLst>
                <a:ext uri="{FF2B5EF4-FFF2-40B4-BE49-F238E27FC236}">
                  <a16:creationId xmlns:a16="http://schemas.microsoft.com/office/drawing/2014/main" id="{BCA2031D-EFA2-FDB4-214D-C78B528D50E4}"/>
                </a:ext>
              </a:extLst>
            </p:cNvPr>
            <p:cNvSpPr/>
            <p:nvPr/>
          </p:nvSpPr>
          <p:spPr bwMode="auto">
            <a:xfrm>
              <a:off x="3798540"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4" name="Content Placeholder 5" descr="A picture containing furniture, wardrobe, door, white&#10;&#10;Description automatically generated">
              <a:extLst>
                <a:ext uri="{FF2B5EF4-FFF2-40B4-BE49-F238E27FC236}">
                  <a16:creationId xmlns:a16="http://schemas.microsoft.com/office/drawing/2014/main" id="{944CC624-F1CE-7D3B-67A4-AD475144FC8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4722216" y="3563847"/>
              <a:ext cx="2649220" cy="2667729"/>
            </a:xfrm>
            <a:prstGeom prst="rect">
              <a:avLst/>
            </a:prstGeom>
          </p:spPr>
        </p:pic>
        <p:pic>
          <p:nvPicPr>
            <p:cNvPr id="35" name="Picture 34" descr="A picture containing transport, outdoor, wheel&#10;&#10;Description automatically generated">
              <a:extLst>
                <a:ext uri="{FF2B5EF4-FFF2-40B4-BE49-F238E27FC236}">
                  <a16:creationId xmlns:a16="http://schemas.microsoft.com/office/drawing/2014/main" id="{20C50C53-EAB5-EB81-B904-C4384AA8AA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5990" y="6137312"/>
              <a:ext cx="301984" cy="301984"/>
            </a:xfrm>
            <a:prstGeom prst="rect">
              <a:avLst/>
            </a:prstGeom>
          </p:spPr>
        </p:pic>
        <p:pic>
          <p:nvPicPr>
            <p:cNvPr id="36" name="Picture 35" descr="A picture containing transport, outdoor, wheel&#10;&#10;Description automatically generated">
              <a:extLst>
                <a:ext uri="{FF2B5EF4-FFF2-40B4-BE49-F238E27FC236}">
                  <a16:creationId xmlns:a16="http://schemas.microsoft.com/office/drawing/2014/main" id="{C8CB0A09-1881-2F8E-C26F-75482FA73D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8222" y="6137312"/>
              <a:ext cx="301984" cy="301984"/>
            </a:xfrm>
            <a:prstGeom prst="rect">
              <a:avLst/>
            </a:prstGeom>
          </p:spPr>
        </p:pic>
        <p:pic>
          <p:nvPicPr>
            <p:cNvPr id="37" name="Picture 36" descr="A person with his arms out&#10;&#10;Description automatically generated with low confidence">
              <a:extLst>
                <a:ext uri="{FF2B5EF4-FFF2-40B4-BE49-F238E27FC236}">
                  <a16:creationId xmlns:a16="http://schemas.microsoft.com/office/drawing/2014/main" id="{F88FFFE2-796F-4587-2483-AECD2AC77A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006257" y="4265661"/>
              <a:ext cx="1524000" cy="2286001"/>
            </a:xfrm>
            <a:prstGeom prst="rect">
              <a:avLst/>
            </a:prstGeom>
          </p:spPr>
        </p:pic>
      </p:grpSp>
    </p:spTree>
    <p:extLst>
      <p:ext uri="{BB962C8B-B14F-4D97-AF65-F5344CB8AC3E}">
        <p14:creationId xmlns:p14="http://schemas.microsoft.com/office/powerpoint/2010/main" val="13314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Ứng dụng của lực ma sát  </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338941" y="1226355"/>
            <a:ext cx="11319659" cy="997376"/>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932837" y="1260488"/>
            <a:ext cx="10068605" cy="894860"/>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ma sát có tác dụng cản trở chuyển động của vật nhưng đôi khi tác dụng này lại mang lại nhiều ứng dụng trong cuộc sống.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id="{2A1C6F8A-E5ED-4345-B41A-F4616DBAADCA}"/>
              </a:ext>
            </a:extLst>
          </p:cNvPr>
          <p:cNvSpPr txBox="1"/>
          <p:nvPr/>
        </p:nvSpPr>
        <p:spPr>
          <a:xfrm>
            <a:off x="804810" y="5670343"/>
            <a:ext cx="4038600" cy="1015663"/>
          </a:xfrm>
          <a:prstGeom prst="rect">
            <a:avLst/>
          </a:prstGeom>
          <a:noFill/>
        </p:spPr>
        <p:txBody>
          <a:bodyPr wrap="square">
            <a:spAutoFit/>
          </a:bodyPr>
          <a:lstStyle/>
          <a:p>
            <a:pPr marR="0">
              <a:spcBef>
                <a:spcPts val="0"/>
              </a:spcBef>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Que diêm ma sát với bìa nhám của hộp diêm sinh nhiệt làm chất hoá học ở đầu que diêm cháy</a:t>
            </a:r>
          </a:p>
        </p:txBody>
      </p:sp>
      <p:sp>
        <p:nvSpPr>
          <p:cNvPr id="16" name="TextBox 15">
            <a:extLst>
              <a:ext uri="{FF2B5EF4-FFF2-40B4-BE49-F238E27FC236}">
                <a16:creationId xmlns:a16="http://schemas.microsoft.com/office/drawing/2014/main" id="{84D7C1A8-3492-41DE-853E-37BEFCC99A10}"/>
              </a:ext>
            </a:extLst>
          </p:cNvPr>
          <p:cNvSpPr txBox="1"/>
          <p:nvPr/>
        </p:nvSpPr>
        <p:spPr>
          <a:xfrm>
            <a:off x="5853587" y="5631645"/>
            <a:ext cx="5172967" cy="1015663"/>
          </a:xfrm>
          <a:prstGeom prst="rect">
            <a:avLst/>
          </a:prstGeom>
          <a:noFill/>
        </p:spPr>
        <p:txBody>
          <a:bodyPr wrap="square">
            <a:spAutoFit/>
          </a:bodyPr>
          <a:lstStyle/>
          <a:p>
            <a:pPr marL="0" marR="0" algn="ctr">
              <a:spcBef>
                <a:spcPts val="0"/>
              </a:spcBef>
            </a:pP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sát</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nghỉ</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ích</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giữ</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thùng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hàng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băng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chuyền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băng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chuyền</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endParaRPr lang="en-US" sz="20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9" name="Content Placeholder 4" descr="Text&#10;&#10;Description automatically generated">
            <a:extLst>
              <a:ext uri="{FF2B5EF4-FFF2-40B4-BE49-F238E27FC236}">
                <a16:creationId xmlns:a16="http://schemas.microsoft.com/office/drawing/2014/main" id="{7EB05C32-675A-4EFD-8740-20FD475DEDE1}"/>
              </a:ext>
            </a:extLst>
          </p:cNvPr>
          <p:cNvPicPr>
            <a:picLocks noChangeAspect="1"/>
          </p:cNvPicPr>
          <p:nvPr/>
        </p:nvPicPr>
        <p:blipFill rotWithShape="1">
          <a:blip r:embed="rId5">
            <a:extLst>
              <a:ext uri="{28A0092B-C50C-407E-A947-70E740481C1C}">
                <a14:useLocalDpi xmlns:a14="http://schemas.microsoft.com/office/drawing/2010/main" val="0"/>
              </a:ext>
            </a:extLst>
          </a:blip>
          <a:srcRect l="9533" t="23272" r="28018" b="10504"/>
          <a:stretch/>
        </p:blipFill>
        <p:spPr>
          <a:xfrm>
            <a:off x="533400" y="2462417"/>
            <a:ext cx="4648200" cy="3169228"/>
          </a:xfrm>
          <a:prstGeom prst="rect">
            <a:avLst/>
          </a:prstGeom>
          <a:ln>
            <a:noFill/>
          </a:ln>
          <a:effectLst>
            <a:softEdge rad="112500"/>
          </a:effectLst>
        </p:spPr>
      </p:pic>
      <p:pic>
        <p:nvPicPr>
          <p:cNvPr id="21" name="Picture 20" descr="A cardboard box on a conveyor belt&#10;&#10;Description automatically generated with medium confidence">
            <a:extLst>
              <a:ext uri="{FF2B5EF4-FFF2-40B4-BE49-F238E27FC236}">
                <a16:creationId xmlns:a16="http://schemas.microsoft.com/office/drawing/2014/main" id="{137E57F7-6A3B-4DE6-9102-F26752E85F6E}"/>
              </a:ext>
            </a:extLst>
          </p:cNvPr>
          <p:cNvPicPr>
            <a:picLocks noChangeAspect="1"/>
          </p:cNvPicPr>
          <p:nvPr/>
        </p:nvPicPr>
        <p:blipFill rotWithShape="1">
          <a:blip r:embed="rId6">
            <a:extLst>
              <a:ext uri="{28A0092B-C50C-407E-A947-70E740481C1C}">
                <a14:useLocalDpi xmlns:a14="http://schemas.microsoft.com/office/drawing/2010/main" val="0"/>
              </a:ext>
            </a:extLst>
          </a:blip>
          <a:srcRect l="-1467" t="12854"/>
          <a:stretch/>
        </p:blipFill>
        <p:spPr>
          <a:xfrm>
            <a:off x="5921155" y="2411499"/>
            <a:ext cx="5105399" cy="3271064"/>
          </a:xfrm>
          <a:prstGeom prst="rect">
            <a:avLst/>
          </a:prstGeom>
          <a:ln>
            <a:noFill/>
          </a:ln>
          <a:effectLst>
            <a:softEdge rad="112500"/>
          </a:effectLst>
        </p:spPr>
      </p:pic>
    </p:spTree>
    <p:extLst>
      <p:ext uri="{BB962C8B-B14F-4D97-AF65-F5344CB8AC3E}">
        <p14:creationId xmlns:p14="http://schemas.microsoft.com/office/powerpoint/2010/main" val="3476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325691" y="748566"/>
            <a:ext cx="9919039" cy="49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6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Quan sát và giải thích cơ chế vật lí giúp con người có thể bước đi.</a:t>
            </a:r>
            <a:endParaRPr lang="en-US" sz="2600">
              <a:solidFill>
                <a:srgbClr val="00206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800"/>
            <a:ext cx="10906448" cy="602925"/>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9" name="TextBox 18">
            <a:extLst>
              <a:ext uri="{FF2B5EF4-FFF2-40B4-BE49-F238E27FC236}">
                <a16:creationId xmlns:a16="http://schemas.microsoft.com/office/drawing/2014/main" id="{17CA3366-78B0-441D-82AA-9B48F16A8444}"/>
              </a:ext>
            </a:extLst>
          </p:cNvPr>
          <p:cNvSpPr txBox="1"/>
          <p:nvPr/>
        </p:nvSpPr>
        <p:spPr>
          <a:xfrm>
            <a:off x="516363" y="3083596"/>
            <a:ext cx="1618656" cy="1262846"/>
          </a:xfrm>
          <a:prstGeom prst="rect">
            <a:avLst/>
          </a:prstGeom>
          <a:noFill/>
        </p:spPr>
        <p:txBody>
          <a:bodyPr wrap="square">
            <a:spAutoFit/>
          </a:bodyPr>
          <a:lstStyle/>
          <a:p>
            <a:pPr marL="0" marR="0" algn="ctr">
              <a:lnSpc>
                <a:spcPct val="107000"/>
              </a:lnSpc>
              <a:spcBef>
                <a:spcPts val="0"/>
              </a:spcBef>
              <a:spcAft>
                <a:spcPts val="500"/>
              </a:spcAft>
            </a:pPr>
            <a:r>
              <a:rPr lang="en-US" sz="18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Biểu diễn các lực tác dụng lên chân khi đi</a:t>
            </a:r>
            <a:endParaRPr lang="en-US" sz="140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982912EC-DEA1-40E8-99B4-E4F7497E5A4E}"/>
              </a:ext>
            </a:extLst>
          </p:cNvPr>
          <p:cNvCxnSpPr>
            <a:cxnSpLocks/>
          </p:cNvCxnSpPr>
          <p:nvPr/>
        </p:nvCxnSpPr>
        <p:spPr>
          <a:xfrm>
            <a:off x="6748471" y="5966243"/>
            <a:ext cx="77773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B445AE0-3C02-44AE-8BB3-84FEE6C44CBD}"/>
              </a:ext>
            </a:extLst>
          </p:cNvPr>
          <p:cNvSpPr txBox="1"/>
          <p:nvPr/>
        </p:nvSpPr>
        <p:spPr>
          <a:xfrm>
            <a:off x="6612537" y="2941531"/>
            <a:ext cx="2136134" cy="670120"/>
          </a:xfrm>
          <a:prstGeom prst="rect">
            <a:avLst/>
          </a:prstGeom>
          <a:noFill/>
        </p:spPr>
        <p:txBody>
          <a:bodyPr wrap="square">
            <a:spAutoFit/>
          </a:bodyPr>
          <a:lstStyle/>
          <a:p>
            <a:pPr marL="0" marR="0">
              <a:lnSpc>
                <a:spcPct val="107000"/>
              </a:lnSpc>
              <a:spcBef>
                <a:spcPts val="0"/>
              </a:spcBef>
              <a:spcAft>
                <a:spcPts val="500"/>
              </a:spcAft>
            </a:pPr>
            <a:r>
              <a:rPr lang="en-US" sz="18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Áp lực của sàn đường lên chân</a:t>
            </a:r>
            <a:endParaRPr lang="en-US" sz="14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 name="Picture 3" descr="A close-up of a person's legs&#10;&#10;Description automatically generated">
            <a:extLst>
              <a:ext uri="{FF2B5EF4-FFF2-40B4-BE49-F238E27FC236}">
                <a16:creationId xmlns:a16="http://schemas.microsoft.com/office/drawing/2014/main" id="{B54E51C1-85FE-EFED-69E6-3019D9A25EAE}"/>
              </a:ext>
            </a:extLst>
          </p:cNvPr>
          <p:cNvPicPr>
            <a:picLocks noChangeAspect="1"/>
          </p:cNvPicPr>
          <p:nvPr/>
        </p:nvPicPr>
        <p:blipFill rotWithShape="1">
          <a:blip r:embed="rId4">
            <a:extLst>
              <a:ext uri="{28A0092B-C50C-407E-A947-70E740481C1C}">
                <a14:useLocalDpi xmlns:a14="http://schemas.microsoft.com/office/drawing/2010/main" val="0"/>
              </a:ext>
            </a:extLst>
          </a:blip>
          <a:srcRect t="24776" r="6542"/>
          <a:stretch/>
        </p:blipFill>
        <p:spPr>
          <a:xfrm flipH="1">
            <a:off x="1904999" y="1745655"/>
            <a:ext cx="7081377" cy="3994278"/>
          </a:xfrm>
          <a:prstGeom prst="rect">
            <a:avLst/>
          </a:prstGeom>
        </p:spPr>
      </p:pic>
      <p:grpSp>
        <p:nvGrpSpPr>
          <p:cNvPr id="8" name="Group 7">
            <a:extLst>
              <a:ext uri="{FF2B5EF4-FFF2-40B4-BE49-F238E27FC236}">
                <a16:creationId xmlns:a16="http://schemas.microsoft.com/office/drawing/2014/main" id="{3A0A0A1D-22AE-113F-93A1-BBB83EF59DC0}"/>
              </a:ext>
            </a:extLst>
          </p:cNvPr>
          <p:cNvGrpSpPr/>
          <p:nvPr/>
        </p:nvGrpSpPr>
        <p:grpSpPr>
          <a:xfrm>
            <a:off x="3868482" y="3806931"/>
            <a:ext cx="7106441" cy="3051069"/>
            <a:chOff x="3868482" y="3806931"/>
            <a:chExt cx="7106441" cy="3051069"/>
          </a:xfrm>
        </p:grpSpPr>
        <p:grpSp>
          <p:nvGrpSpPr>
            <p:cNvPr id="36" name="Group 35">
              <a:extLst>
                <a:ext uri="{FF2B5EF4-FFF2-40B4-BE49-F238E27FC236}">
                  <a16:creationId xmlns:a16="http://schemas.microsoft.com/office/drawing/2014/main" id="{80CBCF82-E690-4A05-3492-E2F7CE56EF87}"/>
                </a:ext>
              </a:extLst>
            </p:cNvPr>
            <p:cNvGrpSpPr/>
            <p:nvPr/>
          </p:nvGrpSpPr>
          <p:grpSpPr>
            <a:xfrm>
              <a:off x="3868482" y="3806931"/>
              <a:ext cx="7106441" cy="3051069"/>
              <a:chOff x="4235554" y="3276591"/>
              <a:chExt cx="7106441" cy="3051069"/>
            </a:xfrm>
          </p:grpSpPr>
          <p:grpSp>
            <p:nvGrpSpPr>
              <p:cNvPr id="43" name="Group 42">
                <a:extLst>
                  <a:ext uri="{FF2B5EF4-FFF2-40B4-BE49-F238E27FC236}">
                    <a16:creationId xmlns:a16="http://schemas.microsoft.com/office/drawing/2014/main" id="{5CCA45E5-188A-D760-2B2D-D76465917F2A}"/>
                  </a:ext>
                </a:extLst>
              </p:cNvPr>
              <p:cNvGrpSpPr/>
              <p:nvPr/>
            </p:nvGrpSpPr>
            <p:grpSpPr>
              <a:xfrm>
                <a:off x="6714417" y="3816102"/>
                <a:ext cx="1591383" cy="2178886"/>
                <a:chOff x="6714417" y="3816102"/>
                <a:chExt cx="1591383" cy="2178886"/>
              </a:xfrm>
            </p:grpSpPr>
            <p:cxnSp>
              <p:nvCxnSpPr>
                <p:cNvPr id="48" name="Straight Arrow Connector 47">
                  <a:extLst>
                    <a:ext uri="{FF2B5EF4-FFF2-40B4-BE49-F238E27FC236}">
                      <a16:creationId xmlns:a16="http://schemas.microsoft.com/office/drawing/2014/main" id="{8C764C11-9341-DB44-4FD8-B80BC780B943}"/>
                    </a:ext>
                  </a:extLst>
                </p:cNvPr>
                <p:cNvCxnSpPr>
                  <a:cxnSpLocks/>
                </p:cNvCxnSpPr>
                <p:nvPr/>
              </p:nvCxnSpPr>
              <p:spPr>
                <a:xfrm flipV="1">
                  <a:off x="7467600" y="3821312"/>
                  <a:ext cx="0" cy="1055488"/>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B1FF655-B354-10D6-BE75-5D472355A071}"/>
                    </a:ext>
                  </a:extLst>
                </p:cNvPr>
                <p:cNvCxnSpPr>
                  <a:cxnSpLocks/>
                </p:cNvCxnSpPr>
                <p:nvPr/>
              </p:nvCxnSpPr>
              <p:spPr>
                <a:xfrm>
                  <a:off x="7467600" y="4915964"/>
                  <a:ext cx="0" cy="1078112"/>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50D90F5-AB9D-1E39-6807-7359E2B71F22}"/>
                    </a:ext>
                  </a:extLst>
                </p:cNvPr>
                <p:cNvCxnSpPr>
                  <a:cxnSpLocks/>
                </p:cNvCxnSpPr>
                <p:nvPr/>
              </p:nvCxnSpPr>
              <p:spPr>
                <a:xfrm flipV="1">
                  <a:off x="7488524" y="3816102"/>
                  <a:ext cx="778556" cy="10802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5F7B59C-B623-5B81-9E86-63E87424F89C}"/>
                    </a:ext>
                  </a:extLst>
                </p:cNvPr>
                <p:cNvCxnSpPr>
                  <a:cxnSpLocks/>
                </p:cNvCxnSpPr>
                <p:nvPr/>
              </p:nvCxnSpPr>
              <p:spPr>
                <a:xfrm>
                  <a:off x="7526206" y="4915964"/>
                  <a:ext cx="779594"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6983B45-CDB6-525B-8680-E6B832EB5E61}"/>
                    </a:ext>
                  </a:extLst>
                </p:cNvPr>
                <p:cNvCxnSpPr>
                  <a:cxnSpLocks/>
                </p:cNvCxnSpPr>
                <p:nvPr/>
              </p:nvCxnSpPr>
              <p:spPr>
                <a:xfrm flipH="1">
                  <a:off x="6714417" y="4915964"/>
                  <a:ext cx="753183" cy="0"/>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9D41870-C32C-8F57-6803-724254920EF3}"/>
                    </a:ext>
                  </a:extLst>
                </p:cNvPr>
                <p:cNvCxnSpPr>
                  <a:cxnSpLocks/>
                </p:cNvCxnSpPr>
                <p:nvPr/>
              </p:nvCxnSpPr>
              <p:spPr>
                <a:xfrm>
                  <a:off x="7451865" y="3816102"/>
                  <a:ext cx="77773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180CA-9745-FB53-FA6C-445EDCD3E82D}"/>
                    </a:ext>
                  </a:extLst>
                </p:cNvPr>
                <p:cNvCxnSpPr>
                  <a:cxnSpLocks/>
                </p:cNvCxnSpPr>
                <p:nvPr/>
              </p:nvCxnSpPr>
              <p:spPr>
                <a:xfrm flipV="1">
                  <a:off x="8267080" y="3816102"/>
                  <a:ext cx="0" cy="108944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EB04C9-10C7-1CCF-3E35-4FF8E93206DB}"/>
                    </a:ext>
                  </a:extLst>
                </p:cNvPr>
                <p:cNvCxnSpPr>
                  <a:cxnSpLocks/>
                </p:cNvCxnSpPr>
                <p:nvPr/>
              </p:nvCxnSpPr>
              <p:spPr>
                <a:xfrm flipV="1">
                  <a:off x="6728075" y="4905545"/>
                  <a:ext cx="0" cy="108944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71C4675-3212-315B-0B7F-31BC3E6146C8}"/>
                    </a:ext>
                  </a:extLst>
                </p:cNvPr>
                <p:cNvCxnSpPr>
                  <a:cxnSpLocks/>
                </p:cNvCxnSpPr>
                <p:nvPr/>
              </p:nvCxnSpPr>
              <p:spPr>
                <a:xfrm flipH="1">
                  <a:off x="6730724" y="4935547"/>
                  <a:ext cx="720730" cy="101111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84D695CC-A364-1B6F-D180-FA8DF37EA537}"/>
                  </a:ext>
                </a:extLst>
              </p:cNvPr>
              <p:cNvSpPr txBox="1"/>
              <p:nvPr/>
            </p:nvSpPr>
            <p:spPr>
              <a:xfrm>
                <a:off x="8798988" y="3276591"/>
                <a:ext cx="2128713" cy="670120"/>
              </a:xfrm>
              <a:prstGeom prst="rect">
                <a:avLst/>
              </a:prstGeom>
              <a:noFill/>
            </p:spPr>
            <p:txBody>
              <a:bodyPr wrap="square">
                <a:spAutoFit/>
              </a:bodyPr>
              <a:lstStyle/>
              <a:p>
                <a:pPr marL="0" marR="0" algn="ctr">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mặt sàn tác dụng lên chân</a:t>
                </a:r>
                <a:endParaRPr lang="en-US" sz="1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5" name="TextBox 44">
                <a:extLst>
                  <a:ext uri="{FF2B5EF4-FFF2-40B4-BE49-F238E27FC236}">
                    <a16:creationId xmlns:a16="http://schemas.microsoft.com/office/drawing/2014/main" id="{9E004C53-BFEA-F68A-AAAB-DF02BF4CDA7C}"/>
                  </a:ext>
                </a:extLst>
              </p:cNvPr>
              <p:cNvSpPr txBox="1"/>
              <p:nvPr/>
            </p:nvSpPr>
            <p:spPr>
              <a:xfrm>
                <a:off x="4235554" y="4811438"/>
                <a:ext cx="2601023" cy="670120"/>
              </a:xfrm>
              <a:prstGeom prst="rect">
                <a:avLst/>
              </a:prstGeom>
              <a:noFill/>
            </p:spPr>
            <p:txBody>
              <a:bodyPr wrap="square">
                <a:spAutoFit/>
              </a:bodyPr>
              <a:lstStyle/>
              <a:p>
                <a:pPr marL="0" marR="0" algn="ctr">
                  <a:lnSpc>
                    <a:spcPct val="107000"/>
                  </a:lnSpc>
                  <a:spcBef>
                    <a:spcPts val="0"/>
                  </a:spcBef>
                  <a:spcAft>
                    <a:spcPts val="5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Lực ma sát nghỉ do chân tác dụng lên sàn</a:t>
                </a:r>
                <a:endParaRPr lang="en-US" sz="1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6" name="TextBox 45">
                <a:extLst>
                  <a:ext uri="{FF2B5EF4-FFF2-40B4-BE49-F238E27FC236}">
                    <a16:creationId xmlns:a16="http://schemas.microsoft.com/office/drawing/2014/main" id="{BCA6BE8E-2AAE-8D5A-586A-C482CF3432AB}"/>
                  </a:ext>
                </a:extLst>
              </p:cNvPr>
              <p:cNvSpPr txBox="1"/>
              <p:nvPr/>
            </p:nvSpPr>
            <p:spPr>
              <a:xfrm>
                <a:off x="8814723" y="4784900"/>
                <a:ext cx="2527272" cy="670120"/>
              </a:xfrm>
              <a:prstGeom prst="rect">
                <a:avLst/>
              </a:prstGeom>
              <a:noFill/>
            </p:spPr>
            <p:txBody>
              <a:bodyPr wrap="square">
                <a:spAutoFit/>
              </a:bodyPr>
              <a:lstStyle/>
              <a:p>
                <a:pPr marL="0" marR="0" algn="ctr">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ma sát nghỉ do sàn tác dụng lên chân</a:t>
                </a:r>
                <a:endParaRPr lang="en-US" sz="1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7" name="TextBox 46">
                <a:extLst>
                  <a:ext uri="{FF2B5EF4-FFF2-40B4-BE49-F238E27FC236}">
                    <a16:creationId xmlns:a16="http://schemas.microsoft.com/office/drawing/2014/main" id="{1856CA65-C15D-1461-261B-ECA1529C8941}"/>
                  </a:ext>
                </a:extLst>
              </p:cNvPr>
              <p:cNvSpPr txBox="1"/>
              <p:nvPr/>
            </p:nvSpPr>
            <p:spPr>
              <a:xfrm>
                <a:off x="7411907" y="5681330"/>
                <a:ext cx="1657661" cy="646330"/>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Áp lực của chân lên sàn</a:t>
                </a:r>
                <a:endParaRPr lang="en-US"/>
              </a:p>
            </p:txBody>
          </p:sp>
        </p:grpSp>
        <p:cxnSp>
          <p:nvCxnSpPr>
            <p:cNvPr id="57" name="Straight Connector 56">
              <a:extLst>
                <a:ext uri="{FF2B5EF4-FFF2-40B4-BE49-F238E27FC236}">
                  <a16:creationId xmlns:a16="http://schemas.microsoft.com/office/drawing/2014/main" id="{A04F12FC-84F8-0E9D-19B3-E15FD0231B86}"/>
                </a:ext>
              </a:extLst>
            </p:cNvPr>
            <p:cNvCxnSpPr>
              <a:cxnSpLocks/>
            </p:cNvCxnSpPr>
            <p:nvPr/>
          </p:nvCxnSpPr>
          <p:spPr>
            <a:xfrm>
              <a:off x="6350957" y="6510132"/>
              <a:ext cx="79502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B98F6E-E0C6-881B-67B4-C0731C032499}"/>
                </a:ext>
              </a:extLst>
            </p:cNvPr>
            <p:cNvCxnSpPr>
              <a:cxnSpLocks/>
            </p:cNvCxnSpPr>
            <p:nvPr/>
          </p:nvCxnSpPr>
          <p:spPr>
            <a:xfrm>
              <a:off x="7113216" y="4346442"/>
              <a:ext cx="79502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891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13802" y="765378"/>
            <a:ext cx="10057448" cy="861774"/>
          </a:xfrm>
          <a:prstGeom prst="rect">
            <a:avLst/>
          </a:prstGeom>
          <a:noFill/>
        </p:spPr>
        <p:txBody>
          <a:bodyPr wrap="square">
            <a:spAutoFit/>
          </a:bodyPr>
          <a:lstStyle/>
          <a:p>
            <a:pPr marL="0" marR="0" algn="ct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H</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ãy cho biết các trường hợp trong Hình là ứng dụng đặc điểm gì của lực ma sát và nêu cụ thể loại lực ma sát được đề cập.</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567901" y="765378"/>
            <a:ext cx="11349250" cy="861774"/>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25400" y="161988"/>
            <a:ext cx="1066800" cy="944478"/>
          </a:xfrm>
          <a:prstGeom prst="rect">
            <a:avLst/>
          </a:prstGeom>
        </p:spPr>
      </p:pic>
      <p:sp>
        <p:nvSpPr>
          <p:cNvPr id="13" name="TextBox 12">
            <a:extLst>
              <a:ext uri="{FF2B5EF4-FFF2-40B4-BE49-F238E27FC236}">
                <a16:creationId xmlns:a16="http://schemas.microsoft.com/office/drawing/2014/main" id="{9A57F266-376A-496B-9C00-5499350D865B}"/>
              </a:ext>
            </a:extLst>
          </p:cNvPr>
          <p:cNvSpPr txBox="1"/>
          <p:nvPr/>
        </p:nvSpPr>
        <p:spPr>
          <a:xfrm>
            <a:off x="3934373" y="5446172"/>
            <a:ext cx="4140200"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b) Hành lí di chuyển trên băng chuyền</a:t>
            </a:r>
            <a:endParaRPr lang="en-US" sz="2500" i="1">
              <a:solidFill>
                <a:srgbClr val="002060"/>
              </a:solidFill>
              <a:effectLst/>
            </a:endParaRPr>
          </a:p>
        </p:txBody>
      </p:sp>
      <p:pic>
        <p:nvPicPr>
          <p:cNvPr id="16" name="Picture 15" descr="A picture containing floor, indoor&#10;&#10;Description automatically generated">
            <a:extLst>
              <a:ext uri="{FF2B5EF4-FFF2-40B4-BE49-F238E27FC236}">
                <a16:creationId xmlns:a16="http://schemas.microsoft.com/office/drawing/2014/main" id="{70AEB0E3-BD55-4C93-A497-18578BEE281F}"/>
              </a:ext>
            </a:extLst>
          </p:cNvPr>
          <p:cNvPicPr>
            <a:picLocks noChangeAspect="1"/>
          </p:cNvPicPr>
          <p:nvPr/>
        </p:nvPicPr>
        <p:blipFill rotWithShape="1">
          <a:blip r:embed="rId4">
            <a:extLst>
              <a:ext uri="{28A0092B-C50C-407E-A947-70E740481C1C}">
                <a14:useLocalDpi xmlns:a14="http://schemas.microsoft.com/office/drawing/2010/main" val="0"/>
              </a:ext>
            </a:extLst>
          </a:blip>
          <a:srcRect l="8929" t="185"/>
          <a:stretch/>
        </p:blipFill>
        <p:spPr>
          <a:xfrm>
            <a:off x="4113486" y="2539098"/>
            <a:ext cx="3886200" cy="2837766"/>
          </a:xfrm>
          <a:prstGeom prst="rect">
            <a:avLst/>
          </a:prstGeom>
          <a:ln>
            <a:noFill/>
          </a:ln>
          <a:effectLst>
            <a:softEdge rad="112500"/>
          </a:effectLst>
        </p:spPr>
      </p:pic>
      <p:sp>
        <p:nvSpPr>
          <p:cNvPr id="21" name="TextBox 20">
            <a:extLst>
              <a:ext uri="{FF2B5EF4-FFF2-40B4-BE49-F238E27FC236}">
                <a16:creationId xmlns:a16="http://schemas.microsoft.com/office/drawing/2014/main" id="{CE6B90B8-DE9B-472D-8308-90121F24A598}"/>
              </a:ext>
            </a:extLst>
          </p:cNvPr>
          <p:cNvSpPr txBox="1"/>
          <p:nvPr/>
        </p:nvSpPr>
        <p:spPr>
          <a:xfrm>
            <a:off x="304800" y="5504386"/>
            <a:ext cx="3403600"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rPr>
              <a:t>a) Ổ bi của trục máy; </a:t>
            </a:r>
            <a:endParaRPr lang="en-US" sz="2500"/>
          </a:p>
        </p:txBody>
      </p:sp>
      <p:sp>
        <p:nvSpPr>
          <p:cNvPr id="23" name="TextBox 22">
            <a:extLst>
              <a:ext uri="{FF2B5EF4-FFF2-40B4-BE49-F238E27FC236}">
                <a16:creationId xmlns:a16="http://schemas.microsoft.com/office/drawing/2014/main" id="{0A21781E-CEE4-4637-8999-CFDC9AB2E8BA}"/>
              </a:ext>
            </a:extLst>
          </p:cNvPr>
          <p:cNvSpPr txBox="1"/>
          <p:nvPr/>
        </p:nvSpPr>
        <p:spPr>
          <a:xfrm>
            <a:off x="8316312" y="5504386"/>
            <a:ext cx="2024555"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rPr>
              <a:t>c) Mài dao</a:t>
            </a:r>
            <a:endParaRPr lang="en-US" sz="2500"/>
          </a:p>
        </p:txBody>
      </p:sp>
      <p:pic>
        <p:nvPicPr>
          <p:cNvPr id="24" name="Picture 23" descr="A picture containing silver&#10;&#10;Description automatically generated">
            <a:extLst>
              <a:ext uri="{FF2B5EF4-FFF2-40B4-BE49-F238E27FC236}">
                <a16:creationId xmlns:a16="http://schemas.microsoft.com/office/drawing/2014/main" id="{592EA250-D9FA-44CA-95D5-EE6D2CE96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531523"/>
            <a:ext cx="3886200" cy="2914649"/>
          </a:xfrm>
          <a:prstGeom prst="rect">
            <a:avLst/>
          </a:prstGeom>
          <a:ln>
            <a:noFill/>
          </a:ln>
          <a:effectLst>
            <a:softEdge rad="112500"/>
          </a:effectLst>
        </p:spPr>
      </p:pic>
      <p:pic>
        <p:nvPicPr>
          <p:cNvPr id="22" name="Picture 21" descr="Text, letter&#10;&#10;Description automatically generated">
            <a:extLst>
              <a:ext uri="{FF2B5EF4-FFF2-40B4-BE49-F238E27FC236}">
                <a16:creationId xmlns:a16="http://schemas.microsoft.com/office/drawing/2014/main" id="{DDF4D7D8-CE1C-4234-AE42-A36F544C8BF8}"/>
              </a:ext>
            </a:extLst>
          </p:cNvPr>
          <p:cNvPicPr>
            <a:picLocks noChangeAspect="1"/>
          </p:cNvPicPr>
          <p:nvPr/>
        </p:nvPicPr>
        <p:blipFill rotWithShape="1">
          <a:blip r:embed="rId6">
            <a:extLst>
              <a:ext uri="{28A0092B-C50C-407E-A947-70E740481C1C}">
                <a14:useLocalDpi xmlns:a14="http://schemas.microsoft.com/office/drawing/2010/main" val="0"/>
              </a:ext>
            </a:extLst>
          </a:blip>
          <a:srcRect t="1920" r="7461"/>
          <a:stretch/>
        </p:blipFill>
        <p:spPr>
          <a:xfrm>
            <a:off x="8074573" y="2561629"/>
            <a:ext cx="3886200" cy="2745927"/>
          </a:xfrm>
          <a:prstGeom prst="rect">
            <a:avLst/>
          </a:prstGeom>
          <a:ln>
            <a:noFill/>
          </a:ln>
          <a:effectLst>
            <a:softEdge rad="112500"/>
          </a:effectLst>
        </p:spPr>
      </p:pic>
    </p:spTree>
    <p:extLst>
      <p:ext uri="{BB962C8B-B14F-4D97-AF65-F5344CB8AC3E}">
        <p14:creationId xmlns:p14="http://schemas.microsoft.com/office/powerpoint/2010/main" val="279802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Lực căng dây</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căng dây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338943" y="5260963"/>
            <a:ext cx="11700658" cy="1380961"/>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834244" y="5298187"/>
            <a:ext cx="10591121"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Trường hợp cầu dây văng, cầu cân bằng do tổng các vectơ lực (lực kéo của các sợi dây, lực nâng của các trụ cầu và trọng lực) cân bằng nhau.</a:t>
            </a:r>
          </a:p>
        </p:txBody>
      </p:sp>
      <p:pic>
        <p:nvPicPr>
          <p:cNvPr id="4" name="Picture 3">
            <a:extLst>
              <a:ext uri="{FF2B5EF4-FFF2-40B4-BE49-F238E27FC236}">
                <a16:creationId xmlns:a16="http://schemas.microsoft.com/office/drawing/2014/main" id="{EAB75B62-B8ED-43B7-BF8C-52E77BC08D52}"/>
              </a:ext>
            </a:extLst>
          </p:cNvPr>
          <p:cNvPicPr>
            <a:picLocks noChangeAspect="1"/>
          </p:cNvPicPr>
          <p:nvPr/>
        </p:nvPicPr>
        <p:blipFill>
          <a:blip r:embed="rId6"/>
          <a:stretch>
            <a:fillRect/>
          </a:stretch>
        </p:blipFill>
        <p:spPr>
          <a:xfrm>
            <a:off x="818478" y="1286849"/>
            <a:ext cx="10804382" cy="3881297"/>
          </a:xfrm>
          <a:prstGeom prst="rect">
            <a:avLst/>
          </a:prstGeom>
          <a:ln>
            <a:noFill/>
          </a:ln>
          <a:effectLst>
            <a:softEdge rad="112500"/>
          </a:effectLst>
        </p:spPr>
      </p:pic>
      <p:sp>
        <p:nvSpPr>
          <p:cNvPr id="16" name="TextBox 15">
            <a:extLst>
              <a:ext uri="{FF2B5EF4-FFF2-40B4-BE49-F238E27FC236}">
                <a16:creationId xmlns:a16="http://schemas.microsoft.com/office/drawing/2014/main" id="{8B07782A-7DC2-230E-7CDD-95F2294D965A}"/>
              </a:ext>
            </a:extLst>
          </p:cNvPr>
          <p:cNvSpPr txBox="1"/>
          <p:nvPr/>
        </p:nvSpPr>
        <p:spPr>
          <a:xfrm>
            <a:off x="893711" y="6113182"/>
            <a:ext cx="10591121" cy="477054"/>
          </a:xfrm>
          <a:prstGeom prst="rect">
            <a:avLst/>
          </a:prstGeom>
          <a:noFill/>
        </p:spPr>
        <p:txBody>
          <a:bodyPr wrap="square">
            <a:spAutoFit/>
          </a:bodyPr>
          <a:lstStyle/>
          <a:p>
            <a:pPr marL="0" marR="0" algn="ctr">
              <a:spcBef>
                <a:spcPts val="0"/>
              </a:spcBef>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 ta gọi lực kéo của các sợi dây đó là lực căng dây.</a:t>
            </a:r>
            <a:endParaRPr lang="en-US" sz="2500" b="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0115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Lực căng dây</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căng dây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184184" y="1212043"/>
            <a:ext cx="7969216" cy="4496421"/>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8110901" y="4315454"/>
            <a:ext cx="3854416" cy="1393010"/>
          </a:xfrm>
          <a:prstGeom prst="rect">
            <a:avLst/>
          </a:prstGeom>
          <a:noFill/>
        </p:spPr>
        <p:txBody>
          <a:bodyPr wrap="square">
            <a:spAutoFit/>
          </a:bodyPr>
          <a:lstStyle/>
          <a:p>
            <a:pPr marL="0" marR="0" algn="just">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 trường hợp vật nặng được treo vào dây nhẹ, mảnh và không dãn. Lực căng dây cân bằng với trọng lực của vật nặng. </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 name="Picture 2">
            <a:extLst>
              <a:ext uri="{FF2B5EF4-FFF2-40B4-BE49-F238E27FC236}">
                <a16:creationId xmlns:a16="http://schemas.microsoft.com/office/drawing/2014/main" id="{A18945DF-ABDB-444C-8702-E4CCB6C44CA3}"/>
              </a:ext>
            </a:extLst>
          </p:cNvPr>
          <p:cNvPicPr>
            <a:picLocks noChangeAspect="1"/>
          </p:cNvPicPr>
          <p:nvPr/>
        </p:nvPicPr>
        <p:blipFill>
          <a:blip r:embed="rId6"/>
          <a:stretch>
            <a:fillRect/>
          </a:stretch>
        </p:blipFill>
        <p:spPr>
          <a:xfrm>
            <a:off x="8574072" y="1159490"/>
            <a:ext cx="2430605" cy="3157616"/>
          </a:xfrm>
          <a:prstGeom prst="rect">
            <a:avLst/>
          </a:prstGeom>
        </p:spPr>
      </p:pic>
      <p:sp>
        <p:nvSpPr>
          <p:cNvPr id="19" name="TextBox 18">
            <a:extLst>
              <a:ext uri="{FF2B5EF4-FFF2-40B4-BE49-F238E27FC236}">
                <a16:creationId xmlns:a16="http://schemas.microsoft.com/office/drawing/2014/main" id="{13ADACB2-D6A4-41AE-B10A-B3DA9CD5ECFB}"/>
              </a:ext>
            </a:extLst>
          </p:cNvPr>
          <p:cNvSpPr txBox="1"/>
          <p:nvPr/>
        </p:nvSpPr>
        <p:spPr>
          <a:xfrm>
            <a:off x="553953" y="1472595"/>
            <a:ext cx="7059479" cy="1297406"/>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một sợi dây bị kéo căng, nó sẽ tác dụng lên hai vật gắn với hai đầu dây những lực căng có đặc điểm: </a:t>
            </a:r>
          </a:p>
        </p:txBody>
      </p:sp>
      <p:sp>
        <p:nvSpPr>
          <p:cNvPr id="20" name="TextBox 19">
            <a:extLst>
              <a:ext uri="{FF2B5EF4-FFF2-40B4-BE49-F238E27FC236}">
                <a16:creationId xmlns:a16="http://schemas.microsoft.com/office/drawing/2014/main" id="{344B4ED2-F3C0-43A6-A416-F1CB3CFB966E}"/>
              </a:ext>
            </a:extLst>
          </p:cNvPr>
          <p:cNvSpPr txBox="1"/>
          <p:nvPr/>
        </p:nvSpPr>
        <p:spPr>
          <a:xfrm>
            <a:off x="862498" y="5927648"/>
            <a:ext cx="9069778" cy="769441"/>
          </a:xfrm>
          <a:prstGeom prst="rect">
            <a:avLst/>
          </a:prstGeom>
          <a:noFill/>
        </p:spPr>
        <p:txBody>
          <a:bodyPr wrap="square">
            <a:spAutoFit/>
          </a:bodyPr>
          <a:lstStyle/>
          <a:p>
            <a:r>
              <a:rPr lang="en-US" sz="2200" i="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200" i="1" u="sng"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Lưu</a:t>
            </a:r>
            <a:r>
              <a:rPr lang="en-US" sz="2200" i="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ý: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căng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dây</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xuất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mọi</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dây</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căng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dây</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kiện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cụ</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hệ</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i="1" dirty="0"/>
          </a:p>
        </p:txBody>
      </p:sp>
      <p:sp>
        <p:nvSpPr>
          <p:cNvPr id="21" name="TextBox 20">
            <a:extLst>
              <a:ext uri="{FF2B5EF4-FFF2-40B4-BE49-F238E27FC236}">
                <a16:creationId xmlns:a16="http://schemas.microsoft.com/office/drawing/2014/main" id="{C04668FE-2509-EA0D-224A-44046923CB78}"/>
              </a:ext>
            </a:extLst>
          </p:cNvPr>
          <p:cNvSpPr txBox="1"/>
          <p:nvPr/>
        </p:nvSpPr>
        <p:spPr>
          <a:xfrm>
            <a:off x="754034" y="2747403"/>
            <a:ext cx="7059479" cy="474104"/>
          </a:xfrm>
          <a:prstGeom prst="rect">
            <a:avLst/>
          </a:prstGeom>
          <a:noFill/>
        </p:spPr>
        <p:txBody>
          <a:bodyPr wrap="square">
            <a:spAutoFit/>
          </a:bodyPr>
          <a:lstStyle/>
          <a:p>
            <a:pPr marL="285750" marR="0" indent="-285750">
              <a:lnSpc>
                <a:spcPct val="107000"/>
              </a:lnSpc>
              <a:spcBef>
                <a:spcPts val="0"/>
              </a:spcBef>
              <a:spcAft>
                <a:spcPts val="50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Điểm đặt là điểm mà đầu dây tiếp xúc với vật.</a:t>
            </a:r>
          </a:p>
        </p:txBody>
      </p:sp>
      <p:sp>
        <p:nvSpPr>
          <p:cNvPr id="22" name="TextBox 21">
            <a:extLst>
              <a:ext uri="{FF2B5EF4-FFF2-40B4-BE49-F238E27FC236}">
                <a16:creationId xmlns:a16="http://schemas.microsoft.com/office/drawing/2014/main" id="{C5A34987-9A68-21B1-5BA1-A012726A526D}"/>
              </a:ext>
            </a:extLst>
          </p:cNvPr>
          <p:cNvSpPr txBox="1"/>
          <p:nvPr/>
        </p:nvSpPr>
        <p:spPr>
          <a:xfrm>
            <a:off x="769244" y="3223174"/>
            <a:ext cx="7059479" cy="474104"/>
          </a:xfrm>
          <a:prstGeom prst="rect">
            <a:avLst/>
          </a:prstGeom>
          <a:noFill/>
        </p:spPr>
        <p:txBody>
          <a:bodyPr wrap="square">
            <a:spAutoFit/>
          </a:bodyPr>
          <a:lstStyle/>
          <a:p>
            <a:pPr marL="285750" marR="0" indent="-285750">
              <a:lnSpc>
                <a:spcPct val="107000"/>
              </a:lnSpc>
              <a:spcBef>
                <a:spcPts val="0"/>
              </a:spcBef>
              <a:spcAft>
                <a:spcPts val="50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Phương trùng với chính sợi dây. </a:t>
            </a:r>
          </a:p>
        </p:txBody>
      </p:sp>
      <p:sp>
        <p:nvSpPr>
          <p:cNvPr id="23" name="TextBox 22">
            <a:extLst>
              <a:ext uri="{FF2B5EF4-FFF2-40B4-BE49-F238E27FC236}">
                <a16:creationId xmlns:a16="http://schemas.microsoft.com/office/drawing/2014/main" id="{9D62DDC7-BCF7-95CD-8B1E-099885B1F158}"/>
              </a:ext>
            </a:extLst>
          </p:cNvPr>
          <p:cNvSpPr txBox="1"/>
          <p:nvPr/>
        </p:nvSpPr>
        <p:spPr>
          <a:xfrm>
            <a:off x="725845" y="3701426"/>
            <a:ext cx="7059479" cy="1718163"/>
          </a:xfrm>
          <a:prstGeom prst="rect">
            <a:avLst/>
          </a:prstGeom>
          <a:noFill/>
        </p:spPr>
        <p:txBody>
          <a:bodyPr wrap="square">
            <a:spAutoFit/>
          </a:bodyPr>
          <a:lstStyle/>
          <a:p>
            <a:pPr marL="285750" marR="0" indent="-285750">
              <a:lnSpc>
                <a:spcPct val="107000"/>
              </a:lnSpc>
              <a:spcBef>
                <a:spcPts val="0"/>
              </a:spcBef>
              <a:spcAft>
                <a:spcPts val="50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Chiều hướng từ hai đầu dây vào phần giữa của sợi dây. Với những dây có khối lượng không đáng kể thì lực căng ở hai đầu dây luôn có cùng một độ lớn.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259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C293D1C8-241C-450E-8FC5-DFCBD29DC706}"/>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81C9A085-A099-4599-809E-F23F88E99F9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5997E536-7FC0-4C22-975C-1845DD628F82}"/>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7" name="Text Box 29">
            <a:extLst>
              <a:ext uri="{FF2B5EF4-FFF2-40B4-BE49-F238E27FC236}">
                <a16:creationId xmlns:a16="http://schemas.microsoft.com/office/drawing/2014/main" id="{F0A2F545-DE5C-4983-B573-8A6571C5D8B2}"/>
              </a:ext>
            </a:extLst>
          </p:cNvPr>
          <p:cNvSpPr txBox="1">
            <a:spLocks noChangeArrowheads="1"/>
          </p:cNvSpPr>
          <p:nvPr/>
        </p:nvSpPr>
        <p:spPr bwMode="auto">
          <a:xfrm>
            <a:off x="838201" y="748566"/>
            <a:ext cx="10896600" cy="151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200">
                <a:solidFill>
                  <a:srgbClr val="002060"/>
                </a:solidFill>
                <a:effectLst/>
                <a:latin typeface="Arial" panose="020B0604020202020204" pitchFamily="34" charset="0"/>
                <a:ea typeface="Times New Roman" panose="02020603050405020304" pitchFamily="18" charset="0"/>
                <a:cs typeface="Arial" panose="020B0604020202020204" pitchFamily="34" charset="0"/>
              </a:rPr>
              <a:t>Hình dưới mô tả quá trình kéo gạch từ thấp lên cao qua ròng rọc. Xem chuyển động của thùng gạch là đều, hãy xác định lực căng dây tác dụng lên vật nâng và ròng rọc bằng hình vẽ. Từ đó hãy chỉ ra điểm đặt, phương, chiều và độ lớn của lực căng dây. Biết lượng gạch trong mỗi lần kéo có khối lượng 20 kg và lấy g= 10 m/s2.</a:t>
            </a:r>
            <a:endParaRPr lang="en-US" sz="2200">
              <a:solidFill>
                <a:srgbClr val="00206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8" name="Rectangle: Rounded Corners 7">
            <a:extLst>
              <a:ext uri="{FF2B5EF4-FFF2-40B4-BE49-F238E27FC236}">
                <a16:creationId xmlns:a16="http://schemas.microsoft.com/office/drawing/2014/main" id="{6D191710-16B1-479D-874B-5DEFE3278AE4}"/>
              </a:ext>
            </a:extLst>
          </p:cNvPr>
          <p:cNvSpPr/>
          <p:nvPr/>
        </p:nvSpPr>
        <p:spPr>
          <a:xfrm>
            <a:off x="721181" y="685800"/>
            <a:ext cx="11264037" cy="167640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a:extLst>
              <a:ext uri="{FF2B5EF4-FFF2-40B4-BE49-F238E27FC236}">
                <a16:creationId xmlns:a16="http://schemas.microsoft.com/office/drawing/2014/main" id="{BC75703E-9C20-4B1C-B802-7ADDD4CE771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80511" y="169025"/>
            <a:ext cx="681338" cy="769660"/>
          </a:xfrm>
          <a:prstGeom prst="rect">
            <a:avLst/>
          </a:prstGeom>
        </p:spPr>
      </p:pic>
      <p:pic>
        <p:nvPicPr>
          <p:cNvPr id="13" name="Picture 12" descr="A picture containing text, sky, outdoor, ground&#10;&#10;Description automatically generated">
            <a:extLst>
              <a:ext uri="{FF2B5EF4-FFF2-40B4-BE49-F238E27FC236}">
                <a16:creationId xmlns:a16="http://schemas.microsoft.com/office/drawing/2014/main" id="{EB6032F8-CB51-4E42-9708-76645865C39C}"/>
              </a:ext>
            </a:extLst>
          </p:cNvPr>
          <p:cNvPicPr>
            <a:picLocks noChangeAspect="1"/>
          </p:cNvPicPr>
          <p:nvPr/>
        </p:nvPicPr>
        <p:blipFill rotWithShape="1">
          <a:blip r:embed="rId4">
            <a:extLst>
              <a:ext uri="{28A0092B-C50C-407E-A947-70E740481C1C}">
                <a14:useLocalDpi xmlns:a14="http://schemas.microsoft.com/office/drawing/2010/main" val="0"/>
              </a:ext>
            </a:extLst>
          </a:blip>
          <a:srcRect t="-3034" r="11539" b="-1"/>
          <a:stretch/>
        </p:blipFill>
        <p:spPr>
          <a:xfrm>
            <a:off x="838200" y="2418093"/>
            <a:ext cx="4916692" cy="3693908"/>
          </a:xfrm>
          <a:prstGeom prst="rect">
            <a:avLst/>
          </a:prstGeom>
          <a:ln>
            <a:noFill/>
          </a:ln>
          <a:effectLst>
            <a:softEdge rad="112500"/>
          </a:effectLst>
        </p:spPr>
      </p:pic>
      <p:pic>
        <p:nvPicPr>
          <p:cNvPr id="3" name="Picture 2" descr="A picture containing text, receipt&#10;&#10;Description automatically generated">
            <a:extLst>
              <a:ext uri="{FF2B5EF4-FFF2-40B4-BE49-F238E27FC236}">
                <a16:creationId xmlns:a16="http://schemas.microsoft.com/office/drawing/2014/main" id="{A16F2EEC-F457-40B7-3E01-BB455F61294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3333" t="29259" r="7856" b="10000"/>
          <a:stretch/>
        </p:blipFill>
        <p:spPr>
          <a:xfrm>
            <a:off x="5943599" y="2590800"/>
            <a:ext cx="5314861" cy="3518634"/>
          </a:xfrm>
          <a:prstGeom prst="rect">
            <a:avLst/>
          </a:prstGeom>
          <a:ln>
            <a:noFill/>
          </a:ln>
          <a:effectLst>
            <a:softEdge rad="112500"/>
          </a:effectLst>
        </p:spPr>
      </p:pic>
    </p:spTree>
    <p:extLst>
      <p:ext uri="{BB962C8B-B14F-4D97-AF65-F5344CB8AC3E}">
        <p14:creationId xmlns:p14="http://schemas.microsoft.com/office/powerpoint/2010/main" val="8909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7" name="Rectangle: Rounded Corners 26">
            <a:extLst>
              <a:ext uri="{FF2B5EF4-FFF2-40B4-BE49-F238E27FC236}">
                <a16:creationId xmlns:a16="http://schemas.microsoft.com/office/drawing/2014/main" id="{28EB5D71-93B6-47FD-ABD3-87613A88B5E4}"/>
              </a:ext>
            </a:extLst>
          </p:cNvPr>
          <p:cNvSpPr/>
          <p:nvPr/>
        </p:nvSpPr>
        <p:spPr>
          <a:xfrm>
            <a:off x="838200" y="762001"/>
            <a:ext cx="11125200" cy="72479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8" name="Text Box 29">
            <a:extLst>
              <a:ext uri="{FF2B5EF4-FFF2-40B4-BE49-F238E27FC236}">
                <a16:creationId xmlns:a16="http://schemas.microsoft.com/office/drawing/2014/main" id="{BA3F9814-B90B-404D-A9EB-2DCEB6665F6F}"/>
              </a:ext>
            </a:extLst>
          </p:cNvPr>
          <p:cNvSpPr txBox="1">
            <a:spLocks noChangeArrowheads="1"/>
          </p:cNvSpPr>
          <p:nvPr/>
        </p:nvSpPr>
        <p:spPr bwMode="auto">
          <a:xfrm>
            <a:off x="1493788" y="855640"/>
            <a:ext cx="1076041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600">
                <a:solidFill>
                  <a:srgbClr val="000000"/>
                </a:solidFill>
                <a:effectLst/>
                <a:latin typeface="Arial" panose="020B0604020202020204" pitchFamily="34" charset="0"/>
                <a:ea typeface="Times New Roman" panose="02020603050405020304" pitchFamily="18" charset="0"/>
              </a:rPr>
              <a:t>Quan sát Hình, tìm hiểu và trình bày một giai thoại khoa học liên quan</a:t>
            </a:r>
            <a:endParaRPr lang="en-US" sz="2600" i="1">
              <a:solidFill>
                <a:srgbClr val="00206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9" name="Picture 28" descr="A picture containing logo&#10;&#10;Description automatically generated">
            <a:extLst>
              <a:ext uri="{FF2B5EF4-FFF2-40B4-BE49-F238E27FC236}">
                <a16:creationId xmlns:a16="http://schemas.microsoft.com/office/drawing/2014/main" id="{24091F2F-3F27-48F3-9716-5EE7E425E14B}"/>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374113" y="202576"/>
            <a:ext cx="928173" cy="880978"/>
          </a:xfrm>
          <a:prstGeom prst="rect">
            <a:avLst/>
          </a:prstGeom>
        </p:spPr>
      </p:pic>
      <p:pic>
        <p:nvPicPr>
          <p:cNvPr id="4" name="Picture 3" descr="A portrait of a person&#10;&#10;Description automatically generated with medium confidence">
            <a:extLst>
              <a:ext uri="{FF2B5EF4-FFF2-40B4-BE49-F238E27FC236}">
                <a16:creationId xmlns:a16="http://schemas.microsoft.com/office/drawing/2014/main" id="{BADEDABA-95B3-427B-9367-A1D691D90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91" y="2046223"/>
            <a:ext cx="2335021" cy="3440178"/>
          </a:xfrm>
          <a:prstGeom prst="rect">
            <a:avLst/>
          </a:prstGeom>
          <a:ln>
            <a:noFill/>
          </a:ln>
          <a:effectLst>
            <a:softEdge rad="112500"/>
          </a:effectLst>
        </p:spPr>
      </p:pic>
      <p:pic>
        <p:nvPicPr>
          <p:cNvPr id="6" name="Picture 5" descr="A picture containing text, scale, screenshot&#10;&#10;Description automatically generated">
            <a:extLst>
              <a:ext uri="{FF2B5EF4-FFF2-40B4-BE49-F238E27FC236}">
                <a16:creationId xmlns:a16="http://schemas.microsoft.com/office/drawing/2014/main" id="{642985FC-8452-41BF-98EC-8E2526BA0A60}"/>
              </a:ext>
            </a:extLst>
          </p:cNvPr>
          <p:cNvPicPr>
            <a:picLocks noChangeAspect="1"/>
          </p:cNvPicPr>
          <p:nvPr/>
        </p:nvPicPr>
        <p:blipFill rotWithShape="1">
          <a:blip r:embed="rId4">
            <a:extLst>
              <a:ext uri="{28A0092B-C50C-407E-A947-70E740481C1C}">
                <a14:useLocalDpi xmlns:a14="http://schemas.microsoft.com/office/drawing/2010/main" val="0"/>
              </a:ext>
            </a:extLst>
          </a:blip>
          <a:srcRect l="43978" t="30596" r="14806" b="31111"/>
          <a:stretch/>
        </p:blipFill>
        <p:spPr>
          <a:xfrm>
            <a:off x="3715432" y="2046223"/>
            <a:ext cx="2955427" cy="3694802"/>
          </a:xfrm>
          <a:prstGeom prst="rect">
            <a:avLst/>
          </a:prstGeom>
        </p:spPr>
      </p:pic>
      <p:pic>
        <p:nvPicPr>
          <p:cNvPr id="8" name="Picture 7">
            <a:extLst>
              <a:ext uri="{FF2B5EF4-FFF2-40B4-BE49-F238E27FC236}">
                <a16:creationId xmlns:a16="http://schemas.microsoft.com/office/drawing/2014/main" id="{45B30456-DD88-4335-A82C-72763D784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997" y="2255324"/>
            <a:ext cx="4964545" cy="3276600"/>
          </a:xfrm>
          <a:prstGeom prst="rect">
            <a:avLst/>
          </a:prstGeom>
        </p:spPr>
      </p:pic>
      <p:sp>
        <p:nvSpPr>
          <p:cNvPr id="22" name="TextBox 21">
            <a:extLst>
              <a:ext uri="{FF2B5EF4-FFF2-40B4-BE49-F238E27FC236}">
                <a16:creationId xmlns:a16="http://schemas.microsoft.com/office/drawing/2014/main" id="{676811D0-6631-4C2C-A245-7AE214FD19AC}"/>
              </a:ext>
            </a:extLst>
          </p:cNvPr>
          <p:cNvSpPr txBox="1"/>
          <p:nvPr/>
        </p:nvSpPr>
        <p:spPr>
          <a:xfrm>
            <a:off x="1521835" y="5868666"/>
            <a:ext cx="9148330" cy="483209"/>
          </a:xfrm>
          <a:prstGeom prst="rect">
            <a:avLst/>
          </a:prstGeom>
          <a:noFill/>
        </p:spPr>
        <p:txBody>
          <a:bodyPr wrap="square">
            <a:spAutoFit/>
          </a:bodyPr>
          <a:lstStyle/>
          <a:p>
            <a:pPr marL="0" marR="0" algn="ctr">
              <a:lnSpc>
                <a:spcPct val="107000"/>
              </a:lnSpc>
              <a:spcBef>
                <a:spcPts val="0"/>
              </a:spcBef>
              <a:spcAft>
                <a:spcPts val="50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vẽ</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đẩy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Archimedes </a:t>
            </a:r>
            <a:r>
              <a:rPr lang="en-US" sz="2500" i="1" dirty="0" err="1">
                <a:solidFill>
                  <a:srgbClr val="000000"/>
                </a:solidFill>
                <a:effectLst/>
                <a:latin typeface="Arial" panose="020B0604020202020204" pitchFamily="34" charset="0"/>
                <a:ea typeface="Times New Roman" panose="02020603050405020304" pitchFamily="18" charset="0"/>
              </a:rPr>
              <a:t>tác</a:t>
            </a:r>
            <a:r>
              <a:rPr lang="en-US" sz="2500" i="1" dirty="0">
                <a:solidFill>
                  <a:srgbClr val="000000"/>
                </a:solidFill>
                <a:effectLst/>
                <a:latin typeface="Arial" panose="020B0604020202020204" pitchFamily="34" charset="0"/>
                <a:ea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rPr>
              <a:t>dụng</a:t>
            </a:r>
            <a:r>
              <a:rPr lang="en-US" sz="2500" i="1" dirty="0">
                <a:solidFill>
                  <a:srgbClr val="000000"/>
                </a:solidFill>
                <a:effectLst/>
                <a:latin typeface="Arial" panose="020B0604020202020204" pitchFamily="34" charset="0"/>
                <a:ea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rPr>
              <a:t>vương</a:t>
            </a:r>
            <a:r>
              <a:rPr lang="en-US" sz="2500" i="1" dirty="0">
                <a:solidFill>
                  <a:srgbClr val="000000"/>
                </a:solidFill>
                <a:effectLst/>
                <a:latin typeface="Arial" panose="020B0604020202020204" pitchFamily="34" charset="0"/>
                <a:ea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rPr>
              <a:t>miện</a:t>
            </a:r>
            <a:r>
              <a:rPr lang="en-US" sz="2500" i="1" dirty="0">
                <a:solidFill>
                  <a:srgbClr val="000000"/>
                </a:solidFill>
                <a:effectLst/>
                <a:latin typeface="Arial" panose="020B0604020202020204" pitchFamily="34" charset="0"/>
                <a:ea typeface="Times New Roman" panose="02020603050405020304" pitchFamily="18" charset="0"/>
              </a:rPr>
              <a:t> </a:t>
            </a:r>
            <a:endParaRPr lang="en-US" sz="2500" i="1" dirty="0"/>
          </a:p>
        </p:txBody>
      </p:sp>
    </p:spTree>
    <p:extLst>
      <p:ext uri="{BB962C8B-B14F-4D97-AF65-F5344CB8AC3E}">
        <p14:creationId xmlns:p14="http://schemas.microsoft.com/office/powerpoint/2010/main" val="156955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1143000" y="731969"/>
            <a:ext cx="100584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vi-VN" sz="2500" b="0" i="1" u="none" strike="noStrike">
                <a:solidFill>
                  <a:srgbClr val="002060"/>
                </a:solidFill>
                <a:effectLst/>
                <a:latin typeface="Arial" panose="020B0604020202020204" pitchFamily="34" charset="0"/>
              </a:rPr>
              <a:t>Ta biết rằng lực có thể làm biến dạng hoặc thay đổi trạng thái chuyển động của</a:t>
            </a:r>
            <a:r>
              <a:rPr lang="en-US" sz="2500" b="0" i="1" u="none" strike="noStrike">
                <a:solidFill>
                  <a:srgbClr val="002060"/>
                </a:solidFill>
                <a:effectLst/>
                <a:latin typeface="Arial" panose="020B0604020202020204" pitchFamily="34" charset="0"/>
              </a:rPr>
              <a:t> </a:t>
            </a:r>
            <a:r>
              <a:rPr lang="vi-VN" sz="2500" b="0" i="1" u="none" strike="noStrike">
                <a:solidFill>
                  <a:srgbClr val="002060"/>
                </a:solidFill>
                <a:effectLst/>
                <a:latin typeface="Arial" panose="020B0604020202020204" pitchFamily="34" charset="0"/>
              </a:rPr>
              <a:t>vật. Trong thực tế, một vật thường chịu tác dụng của nhiều lực khác nhau. </a:t>
            </a:r>
            <a:r>
              <a:rPr lang="vi-VN" sz="2500" b="1" i="1" u="none" strike="noStrike">
                <a:solidFill>
                  <a:srgbClr val="FF0000"/>
                </a:solidFill>
                <a:effectLst/>
                <a:latin typeface="Arial" panose="020B0604020202020204" pitchFamily="34" charset="0"/>
              </a:rPr>
              <a:t>Những lực này có đặc điểm gì?</a:t>
            </a:r>
            <a:endParaRPr lang="vi-VN" sz="2500" b="1" i="1">
              <a:solidFill>
                <a:srgbClr val="FF0000"/>
              </a:solidFill>
              <a:effectLst/>
            </a:endParaRPr>
          </a:p>
        </p:txBody>
      </p:sp>
      <p:sp>
        <p:nvSpPr>
          <p:cNvPr id="11" name="TextBox 10">
            <a:extLst>
              <a:ext uri="{FF2B5EF4-FFF2-40B4-BE49-F238E27FC236}">
                <a16:creationId xmlns:a16="http://schemas.microsoft.com/office/drawing/2014/main" id="{CE88CBD2-CCFC-4895-A8FB-9825D21C0393}"/>
              </a:ext>
            </a:extLst>
          </p:cNvPr>
          <p:cNvSpPr txBox="1"/>
          <p:nvPr/>
        </p:nvSpPr>
        <p:spPr>
          <a:xfrm>
            <a:off x="9688022" y="3115626"/>
            <a:ext cx="2386376" cy="2862322"/>
          </a:xfrm>
          <a:prstGeom prst="rect">
            <a:avLst/>
          </a:prstGeom>
          <a:noFill/>
        </p:spPr>
        <p:txBody>
          <a:bodyPr wrap="square">
            <a:spAutoFit/>
          </a:bodyPr>
          <a:lstStyle/>
          <a:p>
            <a:pPr algn="ctr"/>
            <a:r>
              <a:rPr lang="vi-VN" sz="1800" b="0" i="0" u="none" strike="noStrike">
                <a:effectLst/>
                <a:latin typeface="Arial" panose="020B0604020202020204" pitchFamily="34" charset="0"/>
              </a:rPr>
              <a:t>V</a:t>
            </a:r>
            <a:r>
              <a:rPr lang="en-US" sz="1800" b="0" i="0" u="none" strike="noStrike">
                <a:effectLst/>
                <a:latin typeface="Arial" panose="020B0604020202020204" pitchFamily="34" charset="0"/>
              </a:rPr>
              <a:t>D:</a:t>
            </a:r>
            <a:r>
              <a:rPr lang="vi-VN" sz="1800" b="0" i="0" u="none" strike="noStrike">
                <a:effectLst/>
                <a:latin typeface="Arial" panose="020B0604020202020204" pitchFamily="34" charset="0"/>
              </a:rPr>
              <a:t> ô tô vừa chịu tác động của</a:t>
            </a:r>
            <a:r>
              <a:rPr lang="en-US" sz="1800" b="0" i="0" u="none" strike="noStrike">
                <a:effectLst/>
                <a:latin typeface="Arial" panose="020B0604020202020204" pitchFamily="34" charset="0"/>
              </a:rPr>
              <a:t>:</a:t>
            </a:r>
          </a:p>
          <a:p>
            <a:pPr marL="285750" indent="-285750">
              <a:buFont typeface="Wingdings" panose="05000000000000000000" pitchFamily="2" charset="2"/>
              <a:buChar char="ü"/>
            </a:pPr>
            <a:r>
              <a:rPr lang="en-US">
                <a:latin typeface="Arial" panose="020B0604020202020204" pitchFamily="34" charset="0"/>
              </a:rPr>
              <a:t>L</a:t>
            </a:r>
            <a:r>
              <a:rPr lang="vi-VN" sz="1800" b="0" i="0" u="none" strike="noStrike">
                <a:effectLst/>
                <a:latin typeface="Arial" panose="020B0604020202020204" pitchFamily="34" charset="0"/>
              </a:rPr>
              <a:t>ực </a:t>
            </a:r>
            <a:r>
              <a:rPr lang="en-US" sz="1800" b="0" i="0" u="none" strike="noStrike">
                <a:effectLst/>
                <a:latin typeface="Arial" panose="020B0604020202020204" pitchFamily="34" charset="0"/>
              </a:rPr>
              <a:t>căng dây</a:t>
            </a:r>
          </a:p>
          <a:p>
            <a:pPr marL="285750" indent="-285750">
              <a:buFont typeface="Wingdings" panose="05000000000000000000" pitchFamily="2" charset="2"/>
              <a:buChar char="ü"/>
            </a:pPr>
            <a:r>
              <a:rPr lang="en-US">
                <a:latin typeface="Arial" panose="020B0604020202020204" pitchFamily="34" charset="0"/>
              </a:rPr>
              <a:t>L</a:t>
            </a:r>
            <a:r>
              <a:rPr lang="vi-VN" sz="1800" b="0" i="0" u="none" strike="noStrike">
                <a:effectLst/>
                <a:latin typeface="Arial" panose="020B0604020202020204" pitchFamily="34" charset="0"/>
              </a:rPr>
              <a:t>ực ma sát giữa bánh xe với mặt đường</a:t>
            </a:r>
            <a:endParaRPr lang="en-US" sz="1800" b="0" i="0" u="none" strike="noStrike">
              <a:effectLst/>
              <a:latin typeface="Arial" panose="020B0604020202020204" pitchFamily="34" charset="0"/>
            </a:endParaRPr>
          </a:p>
          <a:p>
            <a:pPr marL="285750" indent="-285750">
              <a:buFont typeface="Wingdings" panose="05000000000000000000" pitchFamily="2" charset="2"/>
              <a:buChar char="ü"/>
            </a:pPr>
            <a:r>
              <a:rPr lang="en-US">
                <a:latin typeface="Arial" panose="020B0604020202020204" pitchFamily="34" charset="0"/>
              </a:rPr>
              <a:t>T</a:t>
            </a:r>
            <a:r>
              <a:rPr lang="vi-VN" sz="1800" b="0" i="0" u="none" strike="noStrike">
                <a:effectLst/>
                <a:latin typeface="Arial" panose="020B0604020202020204" pitchFamily="34" charset="0"/>
              </a:rPr>
              <a:t>rọng lực do Trái Đất tác dụng</a:t>
            </a:r>
            <a:endParaRPr lang="en-US" sz="1800" b="0" i="0" u="none" strike="noStrike">
              <a:effectLst/>
              <a:latin typeface="Arial" panose="020B0604020202020204" pitchFamily="34" charset="0"/>
            </a:endParaRPr>
          </a:p>
          <a:p>
            <a:pPr marL="285750" indent="-285750">
              <a:buFont typeface="Wingdings" panose="05000000000000000000" pitchFamily="2" charset="2"/>
              <a:buChar char="ü"/>
            </a:pPr>
            <a:r>
              <a:rPr lang="en-US">
                <a:latin typeface="Arial" panose="020B0604020202020204" pitchFamily="34" charset="0"/>
              </a:rPr>
              <a:t>V</a:t>
            </a:r>
            <a:r>
              <a:rPr lang="vi-VN" sz="1800" b="0" i="0" u="none" strike="noStrike">
                <a:effectLst/>
                <a:latin typeface="Arial" panose="020B0604020202020204" pitchFamily="34" charset="0"/>
              </a:rPr>
              <a:t>à áp lực do mặt đường tạo ra</a:t>
            </a:r>
            <a:endParaRPr lang="en-US"/>
          </a:p>
        </p:txBody>
      </p:sp>
      <p:pic>
        <p:nvPicPr>
          <p:cNvPr id="12" name="Content Placeholder 4" descr="A picture containing grass, outdoor, sky, tree&#10;&#10;Description automatically generated">
            <a:extLst>
              <a:ext uri="{FF2B5EF4-FFF2-40B4-BE49-F238E27FC236}">
                <a16:creationId xmlns:a16="http://schemas.microsoft.com/office/drawing/2014/main" id="{DACB69D7-AC04-4901-9DBA-19BC5CB66E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7" b="9163"/>
          <a:stretch/>
        </p:blipFill>
        <p:spPr>
          <a:xfrm>
            <a:off x="1406398" y="2079513"/>
            <a:ext cx="8281624" cy="4657551"/>
          </a:xfrm>
          <a:prstGeom prst="rect">
            <a:avLst/>
          </a:prstGeom>
          <a:ln>
            <a:noFill/>
          </a:ln>
          <a:effectLst>
            <a:softEdge rad="112500"/>
          </a:effectLst>
        </p:spPr>
      </p:pic>
      <p:cxnSp>
        <p:nvCxnSpPr>
          <p:cNvPr id="4" name="Straight Arrow Connector 3">
            <a:extLst>
              <a:ext uri="{FF2B5EF4-FFF2-40B4-BE49-F238E27FC236}">
                <a16:creationId xmlns:a16="http://schemas.microsoft.com/office/drawing/2014/main" id="{C1918E68-CCE1-4316-8D12-20516803AE4A}"/>
              </a:ext>
            </a:extLst>
          </p:cNvPr>
          <p:cNvCxnSpPr>
            <a:cxnSpLocks/>
          </p:cNvCxnSpPr>
          <p:nvPr/>
        </p:nvCxnSpPr>
        <p:spPr>
          <a:xfrm flipV="1">
            <a:off x="4038600" y="3352800"/>
            <a:ext cx="0" cy="105548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4526A1-AF22-4FBE-8490-3EC8F4DD1E7D}"/>
              </a:ext>
            </a:extLst>
          </p:cNvPr>
          <p:cNvCxnSpPr>
            <a:cxnSpLocks/>
          </p:cNvCxnSpPr>
          <p:nvPr/>
        </p:nvCxnSpPr>
        <p:spPr>
          <a:xfrm>
            <a:off x="4038600" y="4424671"/>
            <a:ext cx="0" cy="10781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5BE9DE5-1DEA-4A7C-A03B-07539F4EFABA}"/>
                  </a:ext>
                </a:extLst>
              </p:cNvPr>
              <p:cNvSpPr txBox="1"/>
              <p:nvPr/>
            </p:nvSpPr>
            <p:spPr>
              <a:xfrm>
                <a:off x="3536827" y="2399170"/>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C000"/>
                              </a:solidFill>
                              <a:latin typeface="Cambria Math" panose="02040503050406030204" pitchFamily="18" charset="0"/>
                            </a:rPr>
                          </m:ctrlPr>
                        </m:accPr>
                        <m:e>
                          <m:r>
                            <a:rPr lang="en-US" sz="4000" i="1" smtClean="0">
                              <a:solidFill>
                                <a:srgbClr val="FFC000"/>
                              </a:solidFill>
                              <a:latin typeface="Cambria Math" panose="02040503050406030204" pitchFamily="18" charset="0"/>
                            </a:rPr>
                            <m:t>𝑁</m:t>
                          </m:r>
                        </m:e>
                      </m:acc>
                    </m:oMath>
                  </m:oMathPara>
                </a14:m>
                <a:endParaRPr lang="en-US" sz="4000">
                  <a:solidFill>
                    <a:srgbClr val="FFC000"/>
                  </a:solidFill>
                </a:endParaRPr>
              </a:p>
            </p:txBody>
          </p:sp>
        </mc:Choice>
        <mc:Fallback xmlns="">
          <p:sp>
            <p:nvSpPr>
              <p:cNvPr id="17" name="TextBox 16">
                <a:extLst>
                  <a:ext uri="{FF2B5EF4-FFF2-40B4-BE49-F238E27FC236}">
                    <a16:creationId xmlns:a16="http://schemas.microsoft.com/office/drawing/2014/main" id="{15BE9DE5-1DEA-4A7C-A03B-07539F4EFABA}"/>
                  </a:ext>
                </a:extLst>
              </p:cNvPr>
              <p:cNvSpPr txBox="1">
                <a:spLocks noRot="1" noChangeAspect="1" noMove="1" noResize="1" noEditPoints="1" noAdjustHandles="1" noChangeArrowheads="1" noChangeShapeType="1" noTextEdit="1"/>
              </p:cNvSpPr>
              <p:nvPr/>
            </p:nvSpPr>
            <p:spPr>
              <a:xfrm>
                <a:off x="3536827" y="2399170"/>
                <a:ext cx="1003546" cy="7825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F0334DB-6662-4088-A6E5-1AED01A7639C}"/>
                  </a:ext>
                </a:extLst>
              </p:cNvPr>
              <p:cNvSpPr txBox="1"/>
              <p:nvPr/>
            </p:nvSpPr>
            <p:spPr>
              <a:xfrm>
                <a:off x="3883742" y="5217146"/>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8" name="TextBox 17">
                <a:extLst>
                  <a:ext uri="{FF2B5EF4-FFF2-40B4-BE49-F238E27FC236}">
                    <a16:creationId xmlns:a16="http://schemas.microsoft.com/office/drawing/2014/main" id="{AF0334DB-6662-4088-A6E5-1AED01A7639C}"/>
                  </a:ext>
                </a:extLst>
              </p:cNvPr>
              <p:cNvSpPr txBox="1">
                <a:spLocks noRot="1" noChangeAspect="1" noMove="1" noResize="1" noEditPoints="1" noAdjustHandles="1" noChangeArrowheads="1" noChangeShapeType="1" noTextEdit="1"/>
              </p:cNvSpPr>
              <p:nvPr/>
            </p:nvSpPr>
            <p:spPr>
              <a:xfrm>
                <a:off x="3883742" y="5217146"/>
                <a:ext cx="1003546" cy="782587"/>
              </a:xfrm>
              <a:prstGeom prst="rect">
                <a:avLst/>
              </a:prstGeom>
              <a:blipFill>
                <a:blip r:embed="rId6"/>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D241856B-C94D-42C0-BC26-D4F1ED68A7C6}"/>
              </a:ext>
            </a:extLst>
          </p:cNvPr>
          <p:cNvCxnSpPr>
            <a:cxnSpLocks/>
          </p:cNvCxnSpPr>
          <p:nvPr/>
        </p:nvCxnSpPr>
        <p:spPr>
          <a:xfrm flipH="1">
            <a:off x="2359573" y="5217147"/>
            <a:ext cx="45720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A5FF6C9-F0FE-4A93-A5DE-F779E9F0C38D}"/>
                  </a:ext>
                </a:extLst>
              </p:cNvPr>
              <p:cNvSpPr txBox="1"/>
              <p:nvPr/>
            </p:nvSpPr>
            <p:spPr>
              <a:xfrm>
                <a:off x="1397298" y="4825853"/>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9900"/>
                              </a:solidFill>
                              <a:latin typeface="Cambria Math" panose="02040503050406030204" pitchFamily="18" charset="0"/>
                            </a:rPr>
                          </m:ctrlPr>
                        </m:accPr>
                        <m:e>
                          <m:sSub>
                            <m:sSubPr>
                              <m:ctrlPr>
                                <a:rPr lang="en-US" sz="4000" i="1">
                                  <a:solidFill>
                                    <a:srgbClr val="009900"/>
                                  </a:solidFill>
                                  <a:latin typeface="Cambria Math" panose="02040503050406030204" pitchFamily="18" charset="0"/>
                                </a:rPr>
                              </m:ctrlPr>
                            </m:sSubPr>
                            <m:e>
                              <m:r>
                                <a:rPr lang="en-US" sz="4000" i="1">
                                  <a:solidFill>
                                    <a:srgbClr val="009900"/>
                                  </a:solidFill>
                                  <a:latin typeface="Cambria Math" panose="02040503050406030204" pitchFamily="18" charset="0"/>
                                </a:rPr>
                                <m:t>𝐹</m:t>
                              </m:r>
                            </m:e>
                            <m:sub>
                              <m:r>
                                <a:rPr lang="en-US" sz="4000" b="0" i="1" smtClean="0">
                                  <a:solidFill>
                                    <a:srgbClr val="009900"/>
                                  </a:solidFill>
                                  <a:latin typeface="Cambria Math" panose="02040503050406030204" pitchFamily="18" charset="0"/>
                                </a:rPr>
                                <m:t>𝑚𝑠</m:t>
                              </m:r>
                            </m:sub>
                          </m:sSub>
                        </m:e>
                      </m:acc>
                    </m:oMath>
                  </m:oMathPara>
                </a14:m>
                <a:endParaRPr lang="en-US" sz="4000">
                  <a:solidFill>
                    <a:srgbClr val="009900"/>
                  </a:solidFill>
                </a:endParaRPr>
              </a:p>
            </p:txBody>
          </p:sp>
        </mc:Choice>
        <mc:Fallback xmlns="">
          <p:sp>
            <p:nvSpPr>
              <p:cNvPr id="24" name="TextBox 23">
                <a:extLst>
                  <a:ext uri="{FF2B5EF4-FFF2-40B4-BE49-F238E27FC236}">
                    <a16:creationId xmlns:a16="http://schemas.microsoft.com/office/drawing/2014/main" id="{CA5FF6C9-F0FE-4A93-A5DE-F779E9F0C38D}"/>
                  </a:ext>
                </a:extLst>
              </p:cNvPr>
              <p:cNvSpPr txBox="1">
                <a:spLocks noRot="1" noChangeAspect="1" noMove="1" noResize="1" noEditPoints="1" noAdjustHandles="1" noChangeArrowheads="1" noChangeShapeType="1" noTextEdit="1"/>
              </p:cNvSpPr>
              <p:nvPr/>
            </p:nvSpPr>
            <p:spPr>
              <a:xfrm>
                <a:off x="1397298" y="4825853"/>
                <a:ext cx="1003546" cy="782587"/>
              </a:xfrm>
              <a:prstGeom prst="rect">
                <a:avLst/>
              </a:prstGeom>
              <a:blipFill>
                <a:blip r:embed="rId7"/>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215F4E06-69FC-418E-BCF4-2E62654B313D}"/>
              </a:ext>
            </a:extLst>
          </p:cNvPr>
          <p:cNvCxnSpPr>
            <a:cxnSpLocks/>
          </p:cNvCxnSpPr>
          <p:nvPr/>
        </p:nvCxnSpPr>
        <p:spPr>
          <a:xfrm flipV="1">
            <a:off x="6286500" y="4495800"/>
            <a:ext cx="723900" cy="24013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AA1AA9-78AB-4813-8817-331A37CDD9C3}"/>
                  </a:ext>
                </a:extLst>
              </p:cNvPr>
              <p:cNvSpPr txBox="1"/>
              <p:nvPr/>
            </p:nvSpPr>
            <p:spPr>
              <a:xfrm>
                <a:off x="6395737" y="3681372"/>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b="0" i="1" smtClean="0">
                              <a:solidFill>
                                <a:srgbClr val="7030A0"/>
                              </a:solidFill>
                              <a:latin typeface="Cambria Math" panose="02040503050406030204" pitchFamily="18" charset="0"/>
                            </a:rPr>
                            <m:t>𝑇</m:t>
                          </m:r>
                        </m:e>
                      </m:acc>
                    </m:oMath>
                  </m:oMathPara>
                </a14:m>
                <a:endParaRPr lang="en-US" sz="4000">
                  <a:solidFill>
                    <a:srgbClr val="7030A0"/>
                  </a:solidFill>
                </a:endParaRPr>
              </a:p>
            </p:txBody>
          </p:sp>
        </mc:Choice>
        <mc:Fallback xmlns="">
          <p:sp>
            <p:nvSpPr>
              <p:cNvPr id="30" name="TextBox 29">
                <a:extLst>
                  <a:ext uri="{FF2B5EF4-FFF2-40B4-BE49-F238E27FC236}">
                    <a16:creationId xmlns:a16="http://schemas.microsoft.com/office/drawing/2014/main" id="{C1AA1AA9-78AB-4813-8817-331A37CDD9C3}"/>
                  </a:ext>
                </a:extLst>
              </p:cNvPr>
              <p:cNvSpPr txBox="1">
                <a:spLocks noRot="1" noChangeAspect="1" noMove="1" noResize="1" noEditPoints="1" noAdjustHandles="1" noChangeArrowheads="1" noChangeShapeType="1" noTextEdit="1"/>
              </p:cNvSpPr>
              <p:nvPr/>
            </p:nvSpPr>
            <p:spPr>
              <a:xfrm>
                <a:off x="6395737" y="3681372"/>
                <a:ext cx="1003546" cy="782587"/>
              </a:xfrm>
              <a:prstGeom prst="rect">
                <a:avLst/>
              </a:prstGeom>
              <a:blipFill>
                <a:blip r:embed="rId8"/>
                <a:stretch>
                  <a:fillRect/>
                </a:stretch>
              </a:blipFill>
            </p:spPr>
            <p:txBody>
              <a:bodyPr/>
              <a:lstStyle/>
              <a:p>
                <a:r>
                  <a:rPr lang="en-US">
                    <a:noFill/>
                  </a:rPr>
                  <a:t> </a:t>
                </a:r>
              </a:p>
            </p:txBody>
          </p:sp>
        </mc:Fallback>
      </mc:AlternateContent>
      <p:sp>
        <p:nvSpPr>
          <p:cNvPr id="20" name="Rectangle: Rounded Corners 19">
            <a:extLst>
              <a:ext uri="{FF2B5EF4-FFF2-40B4-BE49-F238E27FC236}">
                <a16:creationId xmlns:a16="http://schemas.microsoft.com/office/drawing/2014/main" id="{A3B5D55F-4564-3D26-CB1F-C829CF009DF0}"/>
              </a:ext>
            </a:extLst>
          </p:cNvPr>
          <p:cNvSpPr/>
          <p:nvPr/>
        </p:nvSpPr>
        <p:spPr>
          <a:xfrm>
            <a:off x="838200" y="785654"/>
            <a:ext cx="10896600" cy="124649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descr="Logo&#10;&#10;Description automatically generated with low confidence">
            <a:extLst>
              <a:ext uri="{FF2B5EF4-FFF2-40B4-BE49-F238E27FC236}">
                <a16:creationId xmlns:a16="http://schemas.microsoft.com/office/drawing/2014/main" id="{0AAA28F5-700E-298A-8738-44BE290A360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385616" y="443702"/>
            <a:ext cx="905167" cy="683904"/>
          </a:xfrm>
          <a:prstGeom prst="rect">
            <a:avLst/>
          </a:prstGeom>
        </p:spPr>
      </p:pic>
    </p:spTree>
    <p:extLst>
      <p:ext uri="{BB962C8B-B14F-4D97-AF65-F5344CB8AC3E}">
        <p14:creationId xmlns:p14="http://schemas.microsoft.com/office/powerpoint/2010/main" val="107598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4"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069262" y="694212"/>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Lực đẩy Archimedes</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262165" y="782107"/>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286994" y="1458209"/>
            <a:ext cx="5438685" cy="2231146"/>
          </a:xfrm>
          <a:prstGeom prst="rect">
            <a:avLst/>
          </a:prstGeom>
          <a:noFill/>
          <a:ln w="9525">
            <a:noFill/>
            <a:miter lim="800000"/>
            <a:headEnd/>
            <a:tailEnd/>
          </a:ln>
        </p:spPr>
      </p:pic>
      <p:sp>
        <p:nvSpPr>
          <p:cNvPr id="19" name="TextBox 18">
            <a:extLst>
              <a:ext uri="{FF2B5EF4-FFF2-40B4-BE49-F238E27FC236}">
                <a16:creationId xmlns:a16="http://schemas.microsoft.com/office/drawing/2014/main" id="{13ADACB2-D6A4-41AE-B10A-B3DA9CD5ECFB}"/>
              </a:ext>
            </a:extLst>
          </p:cNvPr>
          <p:cNvSpPr txBox="1"/>
          <p:nvPr/>
        </p:nvSpPr>
        <p:spPr>
          <a:xfrm>
            <a:off x="586593" y="1508875"/>
            <a:ext cx="5056672" cy="2129814"/>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ể vận chuyển gỗ đi xa, người ta tận dụng sự nổi của gỗ trên nước để thả gỗ trôi dọc theo dòng chảy của sông thay vì phải kéo hoặc khuân vác gỗ trên đường.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 name="Picture 3" descr="A person and a dog in a river&#10;&#10;Description automatically generated with low confidence">
            <a:extLst>
              <a:ext uri="{FF2B5EF4-FFF2-40B4-BE49-F238E27FC236}">
                <a16:creationId xmlns:a16="http://schemas.microsoft.com/office/drawing/2014/main" id="{28BEDF0C-E583-4011-81F2-C69BBB6477A2}"/>
              </a:ext>
            </a:extLst>
          </p:cNvPr>
          <p:cNvPicPr>
            <a:picLocks noChangeAspect="1"/>
          </p:cNvPicPr>
          <p:nvPr/>
        </p:nvPicPr>
        <p:blipFill rotWithShape="1">
          <a:blip r:embed="rId6">
            <a:extLst>
              <a:ext uri="{28A0092B-C50C-407E-A947-70E740481C1C}">
                <a14:useLocalDpi xmlns:a14="http://schemas.microsoft.com/office/drawing/2010/main" val="0"/>
              </a:ext>
            </a:extLst>
          </a:blip>
          <a:srcRect l="-1" r="799" b="1248"/>
          <a:stretch/>
        </p:blipFill>
        <p:spPr>
          <a:xfrm>
            <a:off x="5791201" y="1382964"/>
            <a:ext cx="6172199" cy="4092072"/>
          </a:xfrm>
          <a:prstGeom prst="rect">
            <a:avLst/>
          </a:prstGeom>
          <a:ln>
            <a:noFill/>
          </a:ln>
          <a:effectLst>
            <a:softEdge rad="112500"/>
          </a:effectLst>
        </p:spPr>
      </p:pic>
      <p:sp>
        <p:nvSpPr>
          <p:cNvPr id="21" name="TextBox 20">
            <a:extLst>
              <a:ext uri="{FF2B5EF4-FFF2-40B4-BE49-F238E27FC236}">
                <a16:creationId xmlns:a16="http://schemas.microsoft.com/office/drawing/2014/main" id="{18CDA7B4-74A0-4C66-A4BA-156DD0D6449B}"/>
              </a:ext>
            </a:extLst>
          </p:cNvPr>
          <p:cNvSpPr txBox="1"/>
          <p:nvPr/>
        </p:nvSpPr>
        <p:spPr>
          <a:xfrm>
            <a:off x="502426" y="3896822"/>
            <a:ext cx="5007822" cy="1722331"/>
          </a:xfrm>
          <a:prstGeom prst="rect">
            <a:avLst/>
          </a:prstGeom>
          <a:noFill/>
        </p:spPr>
        <p:txBody>
          <a:bodyPr wrap="square">
            <a:spAutoFit/>
          </a:bodyPr>
          <a:lstStyle/>
          <a:p>
            <a:pPr marL="0" marR="0" algn="just">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vật chìm trong nước hay chất lỏng nói chung đều chịu tác dụng của lực nâng. Lực nâng này được phát hiện bởi nhà vật lí người Hy Lạp Archimedes và đã được các em tìm hiểu </a:t>
            </a:r>
            <a:r>
              <a:rPr lang="en-US" sz="2000">
                <a:solidFill>
                  <a:srgbClr val="000000"/>
                </a:solidFill>
                <a:effectLst/>
                <a:latin typeface="Arial" panose="020B0604020202020204" pitchFamily="34" charset="0"/>
                <a:ea typeface="Times New Roman" panose="02020603050405020304" pitchFamily="18" charset="0"/>
              </a:rPr>
              <a:t>môn KHTN lớp 8. </a:t>
            </a:r>
            <a:endParaRPr lang="en-US" sz="2000"/>
          </a:p>
        </p:txBody>
      </p:sp>
    </p:spTree>
    <p:extLst>
      <p:ext uri="{BB962C8B-B14F-4D97-AF65-F5344CB8AC3E}">
        <p14:creationId xmlns:p14="http://schemas.microsoft.com/office/powerpoint/2010/main" val="208854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4873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Lực đẩy Archimedes</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230986" y="1180478"/>
            <a:ext cx="6855614" cy="3068814"/>
          </a:xfrm>
          <a:prstGeom prst="rect">
            <a:avLst/>
          </a:prstGeom>
          <a:noFill/>
          <a:ln w="9525">
            <a:noFill/>
            <a:miter lim="800000"/>
            <a:headEnd/>
            <a:tailEnd/>
          </a:ln>
        </p:spPr>
      </p:pic>
      <p:sp>
        <p:nvSpPr>
          <p:cNvPr id="19" name="TextBox 18">
            <a:extLst>
              <a:ext uri="{FF2B5EF4-FFF2-40B4-BE49-F238E27FC236}">
                <a16:creationId xmlns:a16="http://schemas.microsoft.com/office/drawing/2014/main" id="{13ADACB2-D6A4-41AE-B10A-B3DA9CD5ECFB}"/>
              </a:ext>
            </a:extLst>
          </p:cNvPr>
          <p:cNvSpPr txBox="1"/>
          <p:nvPr/>
        </p:nvSpPr>
        <p:spPr>
          <a:xfrm>
            <a:off x="533400" y="1250961"/>
            <a:ext cx="6195207" cy="1292662"/>
          </a:xfrm>
          <a:prstGeom prst="rect">
            <a:avLst/>
          </a:prstGeom>
          <a:noFill/>
        </p:spPr>
        <p:txBody>
          <a:bodyPr wrap="square">
            <a:spAutoFit/>
          </a:bodyPr>
          <a:lstStyle/>
          <a:p>
            <a:pPr marL="0" marR="0">
              <a:spcBef>
                <a:spcPts val="0"/>
              </a:spcBef>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đẩy Archimedes tác dụng lên vật có</a:t>
            </a:r>
          </a:p>
          <a:p>
            <a:pPr marL="457200" marR="0" indent="-457200">
              <a:spcBef>
                <a:spcPts val="0"/>
              </a:spcBef>
              <a:buFont typeface="Wingdings" panose="05000000000000000000" pitchFamily="2" charset="2"/>
              <a:buChar char="§"/>
            </a:pP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iểm đặt tại vị trí trùng với trọng tâm của phần chất lỏng bị vật chiếm chỗ,</a:t>
            </a:r>
          </a:p>
        </p:txBody>
      </p:sp>
      <p:grpSp>
        <p:nvGrpSpPr>
          <p:cNvPr id="3" name="Group 2">
            <a:extLst>
              <a:ext uri="{FF2B5EF4-FFF2-40B4-BE49-F238E27FC236}">
                <a16:creationId xmlns:a16="http://schemas.microsoft.com/office/drawing/2014/main" id="{E73AD5DD-602E-4AFA-8321-2A14D0825C89}"/>
              </a:ext>
            </a:extLst>
          </p:cNvPr>
          <p:cNvGrpSpPr/>
          <p:nvPr/>
        </p:nvGrpSpPr>
        <p:grpSpPr>
          <a:xfrm>
            <a:off x="2056490" y="4468367"/>
            <a:ext cx="3783404" cy="706529"/>
            <a:chOff x="3984233" y="3756496"/>
            <a:chExt cx="3783404" cy="706529"/>
          </a:xfrm>
        </p:grpSpPr>
        <p:pic>
          <p:nvPicPr>
            <p:cNvPr id="16" name="Picture 15" descr="empty-red-rectangle">
              <a:extLst>
                <a:ext uri="{FF2B5EF4-FFF2-40B4-BE49-F238E27FC236}">
                  <a16:creationId xmlns:a16="http://schemas.microsoft.com/office/drawing/2014/main" id="{5B24C322-09A1-437D-A7C8-DEED363CD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56496"/>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B159AA5-F992-4088-98E5-82D29F3AA446}"/>
                </a:ext>
              </a:extLst>
            </p:cNvPr>
            <p:cNvSpPr txBox="1"/>
            <p:nvPr/>
          </p:nvSpPr>
          <p:spPr>
            <a:xfrm>
              <a:off x="3984233" y="3871233"/>
              <a:ext cx="3783404"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F</a:t>
              </a:r>
              <a:r>
                <a:rPr lang="en-US" sz="2500" baseline="-25000">
                  <a:solidFill>
                    <a:srgbClr val="000000"/>
                  </a:solidFill>
                  <a:effectLst/>
                  <a:latin typeface="Arial" panose="020B0604020202020204" pitchFamily="34" charset="0"/>
                  <a:ea typeface="Times New Roman" panose="02020603050405020304" pitchFamily="18" charset="0"/>
                </a:rPr>
                <a:t>A</a:t>
              </a:r>
              <a:r>
                <a:rPr lang="en-US" sz="2500">
                  <a:solidFill>
                    <a:srgbClr val="000000"/>
                  </a:solidFill>
                  <a:effectLst/>
                  <a:latin typeface="Arial" panose="020B0604020202020204" pitchFamily="34" charset="0"/>
                  <a:ea typeface="Times New Roman" panose="02020603050405020304" pitchFamily="18" charset="0"/>
                </a:rPr>
                <a:t> = p.g.V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0" name="Text Box 29">
            <a:extLst>
              <a:ext uri="{FF2B5EF4-FFF2-40B4-BE49-F238E27FC236}">
                <a16:creationId xmlns:a16="http://schemas.microsoft.com/office/drawing/2014/main" id="{6AC0554E-82F3-47F6-8499-7AA6A3C29187}"/>
              </a:ext>
            </a:extLst>
          </p:cNvPr>
          <p:cNvSpPr txBox="1">
            <a:spLocks noChangeArrowheads="1"/>
          </p:cNvSpPr>
          <p:nvPr/>
        </p:nvSpPr>
        <p:spPr bwMode="auto">
          <a:xfrm>
            <a:off x="1403967" y="5485509"/>
            <a:ext cx="532635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vẽ vectơ lực đẩy Archimedes </a:t>
            </a:r>
            <a:r>
              <a:rPr lang="en-US" sz="2500" i="1">
                <a:solidFill>
                  <a:srgbClr val="000000"/>
                </a:solidFill>
                <a:effectLst/>
                <a:latin typeface="Arial" panose="020B0604020202020204" pitchFamily="34" charset="0"/>
                <a:ea typeface="Times New Roman" panose="02020603050405020304" pitchFamily="18" charset="0"/>
              </a:rPr>
              <a:t>tác dụng lên vương miện? </a:t>
            </a:r>
            <a:endParaRPr lang="en-US" sz="2500" i="1"/>
          </a:p>
        </p:txBody>
      </p:sp>
      <p:pic>
        <p:nvPicPr>
          <p:cNvPr id="22" name="Picture 21" descr="A picture containing text, scale, screenshot&#10;&#10;Description automatically generated">
            <a:extLst>
              <a:ext uri="{FF2B5EF4-FFF2-40B4-BE49-F238E27FC236}">
                <a16:creationId xmlns:a16="http://schemas.microsoft.com/office/drawing/2014/main" id="{06C1F52A-743D-40F4-8A76-4A99CFA9E7F2}"/>
              </a:ext>
            </a:extLst>
          </p:cNvPr>
          <p:cNvPicPr>
            <a:picLocks noChangeAspect="1"/>
          </p:cNvPicPr>
          <p:nvPr/>
        </p:nvPicPr>
        <p:blipFill rotWithShape="1">
          <a:blip r:embed="rId7">
            <a:extLst>
              <a:ext uri="{28A0092B-C50C-407E-A947-70E740481C1C}">
                <a14:useLocalDpi xmlns:a14="http://schemas.microsoft.com/office/drawing/2010/main" val="0"/>
              </a:ext>
            </a:extLst>
          </a:blip>
          <a:srcRect l="43978" t="30596" r="14806" b="31111"/>
          <a:stretch/>
        </p:blipFill>
        <p:spPr>
          <a:xfrm>
            <a:off x="8763000" y="4570078"/>
            <a:ext cx="1749126" cy="2186714"/>
          </a:xfrm>
          <a:prstGeom prst="rect">
            <a:avLst/>
          </a:prstGeom>
        </p:spPr>
      </p:pic>
      <p:pic>
        <p:nvPicPr>
          <p:cNvPr id="24" name="Picture 23">
            <a:extLst>
              <a:ext uri="{FF2B5EF4-FFF2-40B4-BE49-F238E27FC236}">
                <a16:creationId xmlns:a16="http://schemas.microsoft.com/office/drawing/2014/main" id="{FDC73057-36BF-490E-9C09-0EDED7039948}"/>
              </a:ext>
            </a:extLst>
          </p:cNvPr>
          <p:cNvPicPr>
            <a:picLocks noChangeAspect="1"/>
          </p:cNvPicPr>
          <p:nvPr/>
        </p:nvPicPr>
        <p:blipFill>
          <a:blip r:embed="rId8"/>
          <a:stretch>
            <a:fillRect/>
          </a:stretch>
        </p:blipFill>
        <p:spPr>
          <a:xfrm>
            <a:off x="7772400" y="890002"/>
            <a:ext cx="3429000" cy="3348633"/>
          </a:xfrm>
          <a:prstGeom prst="rect">
            <a:avLst/>
          </a:prstGeom>
        </p:spPr>
      </p:pic>
      <p:sp>
        <p:nvSpPr>
          <p:cNvPr id="21" name="TextBox 20">
            <a:extLst>
              <a:ext uri="{FF2B5EF4-FFF2-40B4-BE49-F238E27FC236}">
                <a16:creationId xmlns:a16="http://schemas.microsoft.com/office/drawing/2014/main" id="{6F72DE81-22E3-C909-C8FE-4302411D0763}"/>
              </a:ext>
            </a:extLst>
          </p:cNvPr>
          <p:cNvSpPr txBox="1"/>
          <p:nvPr/>
        </p:nvSpPr>
        <p:spPr>
          <a:xfrm>
            <a:off x="533400" y="2443383"/>
            <a:ext cx="6195207" cy="492443"/>
          </a:xfrm>
          <a:prstGeom prst="rect">
            <a:avLst/>
          </a:prstGeom>
          <a:noFill/>
        </p:spPr>
        <p:txBody>
          <a:bodyPr wrap="square">
            <a:spAutoFit/>
          </a:bodyPr>
          <a:lstStyle/>
          <a:p>
            <a:pPr marL="457200" marR="0" indent="-457200">
              <a:spcBef>
                <a:spcPts val="0"/>
              </a:spcBef>
              <a:buFont typeface="Wingdings" panose="05000000000000000000" pitchFamily="2" charset="2"/>
              <a:buChar char="§"/>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phương thẳng đứng</a:t>
            </a:r>
          </a:p>
        </p:txBody>
      </p:sp>
      <p:sp>
        <p:nvSpPr>
          <p:cNvPr id="23" name="TextBox 22">
            <a:extLst>
              <a:ext uri="{FF2B5EF4-FFF2-40B4-BE49-F238E27FC236}">
                <a16:creationId xmlns:a16="http://schemas.microsoft.com/office/drawing/2014/main" id="{33E3C91D-7F9D-1C3D-C927-D3A95FABEF32}"/>
              </a:ext>
            </a:extLst>
          </p:cNvPr>
          <p:cNvSpPr txBox="1"/>
          <p:nvPr/>
        </p:nvSpPr>
        <p:spPr>
          <a:xfrm>
            <a:off x="586593" y="2883071"/>
            <a:ext cx="6195207" cy="492443"/>
          </a:xfrm>
          <a:prstGeom prst="rect">
            <a:avLst/>
          </a:prstGeom>
          <a:noFill/>
        </p:spPr>
        <p:txBody>
          <a:bodyPr wrap="square">
            <a:spAutoFit/>
          </a:bodyPr>
          <a:lstStyle/>
          <a:p>
            <a:pPr marL="457200" marR="0" indent="-457200">
              <a:spcBef>
                <a:spcPts val="0"/>
              </a:spcBef>
              <a:buFont typeface="Wingdings" panose="05000000000000000000" pitchFamily="2" charset="2"/>
              <a:buChar char="§"/>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chiều từ dưới lên trên</a:t>
            </a:r>
          </a:p>
        </p:txBody>
      </p:sp>
      <p:sp>
        <p:nvSpPr>
          <p:cNvPr id="25" name="TextBox 24">
            <a:extLst>
              <a:ext uri="{FF2B5EF4-FFF2-40B4-BE49-F238E27FC236}">
                <a16:creationId xmlns:a16="http://schemas.microsoft.com/office/drawing/2014/main" id="{9E4D174A-7C79-3B4F-5F28-90863A767F6B}"/>
              </a:ext>
            </a:extLst>
          </p:cNvPr>
          <p:cNvSpPr txBox="1"/>
          <p:nvPr/>
        </p:nvSpPr>
        <p:spPr>
          <a:xfrm>
            <a:off x="538522" y="3289769"/>
            <a:ext cx="5433209" cy="892552"/>
          </a:xfrm>
          <a:prstGeom prst="rect">
            <a:avLst/>
          </a:prstGeom>
          <a:noFill/>
        </p:spPr>
        <p:txBody>
          <a:bodyPr wrap="square">
            <a:spAutoFit/>
          </a:bodyPr>
          <a:lstStyle/>
          <a:p>
            <a:pPr marL="457200" marR="0" indent="-457200">
              <a:spcBef>
                <a:spcPts val="0"/>
              </a:spcBef>
              <a:buFont typeface="Wingdings" panose="05000000000000000000" pitchFamily="2" charset="2"/>
              <a:buChar char="§"/>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độ lớn bằng trọng lượng phần chất lỏng bị chiếm chỗ.</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8601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070097" y="640802"/>
            <a:ext cx="107829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400" i="1">
                <a:solidFill>
                  <a:srgbClr val="0070C0"/>
                </a:solidFill>
                <a:effectLst/>
                <a:ea typeface="Times New Roman" panose="02020603050405020304" pitchFamily="18" charset="0"/>
                <a:cs typeface="Times New Roman" panose="02020603050405020304" pitchFamily="18" charset="0"/>
              </a:rPr>
              <a:t>Xây dựng biểu thức xác định độ chênh lệch áp suất giữa hai điểm có độ sâu khác nhau trong chất lỏng</a:t>
            </a:r>
            <a:endParaRPr lang="en-US" sz="24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210172" y="1504463"/>
            <a:ext cx="11829428" cy="1010137"/>
          </a:xfrm>
          <a:prstGeom prst="rect">
            <a:avLst/>
          </a:prstGeom>
          <a:noFill/>
          <a:ln w="9525">
            <a:noFill/>
            <a:miter lim="800000"/>
            <a:headEnd/>
            <a:tailEnd/>
          </a:ln>
        </p:spPr>
      </p:pic>
      <p:sp>
        <p:nvSpPr>
          <p:cNvPr id="19" name="TextBox 18">
            <a:extLst>
              <a:ext uri="{FF2B5EF4-FFF2-40B4-BE49-F238E27FC236}">
                <a16:creationId xmlns:a16="http://schemas.microsoft.com/office/drawing/2014/main" id="{13ADACB2-D6A4-41AE-B10A-B3DA9CD5ECFB}"/>
              </a:ext>
            </a:extLst>
          </p:cNvPr>
          <p:cNvSpPr txBox="1"/>
          <p:nvPr/>
        </p:nvSpPr>
        <p:spPr>
          <a:xfrm>
            <a:off x="834244" y="1585295"/>
            <a:ext cx="10515600" cy="885755"/>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Áp suất p: là đại lượng được xác định bằng độ lớn áp lực F trên một đơn vị diện tích S của mặt bị ép theo công thức:</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73AD5DD-602E-4AFA-8321-2A14D0825C89}"/>
              </a:ext>
            </a:extLst>
          </p:cNvPr>
          <p:cNvGrpSpPr/>
          <p:nvPr/>
        </p:nvGrpSpPr>
        <p:grpSpPr>
          <a:xfrm>
            <a:off x="1021493" y="2706212"/>
            <a:ext cx="2667000" cy="951388"/>
            <a:chOff x="4140275" y="3756496"/>
            <a:chExt cx="3783404" cy="706529"/>
          </a:xfrm>
        </p:grpSpPr>
        <p:pic>
          <p:nvPicPr>
            <p:cNvPr id="16" name="Picture 15" descr="empty-red-rectangle">
              <a:extLst>
                <a:ext uri="{FF2B5EF4-FFF2-40B4-BE49-F238E27FC236}">
                  <a16:creationId xmlns:a16="http://schemas.microsoft.com/office/drawing/2014/main" id="{5B24C322-09A1-437D-A7C8-DEED363CD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56496"/>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B159AA5-F992-4088-98E5-82D29F3AA446}"/>
                    </a:ext>
                  </a:extLst>
                </p:cNvPr>
                <p:cNvSpPr txBox="1"/>
                <p:nvPr/>
              </p:nvSpPr>
              <p:spPr>
                <a:xfrm>
                  <a:off x="4140275" y="3803716"/>
                  <a:ext cx="3783404" cy="555935"/>
                </a:xfrm>
                <a:prstGeom prst="rect">
                  <a:avLst/>
                </a:prstGeom>
                <a:noFill/>
              </p:spPr>
              <p:txBody>
                <a:bodyPr wrap="square">
                  <a:spAutoFit/>
                </a:bodyPr>
                <a:lstStyle/>
                <a:p>
                  <a:pPr algn="ctr"/>
                  <a:r>
                    <a:rPr lang="en-US" sz="3000" i="1">
                      <a:solidFill>
                        <a:srgbClr val="000000"/>
                      </a:solidFill>
                      <a:effectLst/>
                      <a:latin typeface="Arial" panose="020B0604020202020204" pitchFamily="34" charset="0"/>
                      <a:ea typeface="Times New Roman" panose="02020603050405020304" pitchFamily="18" charset="0"/>
                    </a:rPr>
                    <a:t>p</a:t>
                  </a:r>
                  <a:r>
                    <a:rPr lang="en-US" sz="30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f>
                        <m:fPr>
                          <m:ctrlPr>
                            <a:rPr lang="en-US" sz="3000" i="1" smtClean="0">
                              <a:solidFill>
                                <a:srgbClr val="000000"/>
                              </a:solidFill>
                              <a:effectLst/>
                              <a:latin typeface="Cambria Math" panose="02040503050406030204" pitchFamily="18" charset="0"/>
                            </a:rPr>
                          </m:ctrlPr>
                        </m:fPr>
                        <m:num>
                          <m:r>
                            <a:rPr lang="en-US" sz="3000" b="0" i="1" smtClean="0">
                              <a:solidFill>
                                <a:srgbClr val="000000"/>
                              </a:solidFill>
                              <a:effectLst/>
                              <a:latin typeface="Cambria Math" panose="02040503050406030204" pitchFamily="18" charset="0"/>
                            </a:rPr>
                            <m:t>𝐹</m:t>
                          </m:r>
                        </m:num>
                        <m:den>
                          <m:r>
                            <a:rPr lang="en-US" sz="3000" b="0" i="1" smtClean="0">
                              <a:solidFill>
                                <a:srgbClr val="000000"/>
                              </a:solidFill>
                              <a:effectLst/>
                              <a:latin typeface="Cambria Math" panose="02040503050406030204" pitchFamily="18" charset="0"/>
                            </a:rPr>
                            <m:t>𝑆</m:t>
                          </m:r>
                        </m:den>
                      </m:f>
                      <m:r>
                        <a:rPr lang="en-US" sz="3000" i="1" smtClean="0">
                          <a:solidFill>
                            <a:srgbClr val="000000"/>
                          </a:solidFill>
                          <a:effectLst/>
                          <a:latin typeface="Cambria Math" panose="02040503050406030204" pitchFamily="18" charset="0"/>
                          <a:ea typeface="Times New Roman" panose="02020603050405020304" pitchFamily="18" charset="0"/>
                        </a:rPr>
                        <m:t> </m:t>
                      </m:r>
                    </m:oMath>
                  </a14:m>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9B159AA5-F992-4088-98E5-82D29F3AA446}"/>
                    </a:ext>
                  </a:extLst>
                </p:cNvPr>
                <p:cNvSpPr txBox="1">
                  <a:spLocks noRot="1" noChangeAspect="1" noMove="1" noResize="1" noEditPoints="1" noAdjustHandles="1" noChangeArrowheads="1" noChangeShapeType="1" noTextEdit="1"/>
                </p:cNvSpPr>
                <p:nvPr/>
              </p:nvSpPr>
              <p:spPr>
                <a:xfrm>
                  <a:off x="4140275" y="3803716"/>
                  <a:ext cx="3783404" cy="555935"/>
                </a:xfrm>
                <a:prstGeom prst="rect">
                  <a:avLst/>
                </a:prstGeom>
                <a:blipFill>
                  <a:blip r:embed="rId7"/>
                  <a:stretch>
                    <a:fillRect b="-9756"/>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B5642FD0-8B87-4E89-BC85-99BCB103DCC2}"/>
              </a:ext>
            </a:extLst>
          </p:cNvPr>
          <p:cNvSpPr txBox="1"/>
          <p:nvPr/>
        </p:nvSpPr>
        <p:spPr>
          <a:xfrm>
            <a:off x="3782828" y="2701211"/>
            <a:ext cx="6127530" cy="1015663"/>
          </a:xfrm>
          <a:prstGeom prst="rect">
            <a:avLst/>
          </a:prstGeom>
          <a:noFill/>
        </p:spPr>
        <p:txBody>
          <a:bodyPr wrap="square">
            <a:spAutoFit/>
          </a:bodyPr>
          <a:lstStyle/>
          <a:p>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của áp suất: Pa (1 Pa = 1 N/m). </a:t>
            </a:r>
          </a:p>
          <a:p>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lòng chất lỏng luôn tồn tại áp suất do trọng lượng của chất lỏng tạo ra. </a:t>
            </a:r>
          </a:p>
        </p:txBody>
      </p:sp>
      <p:pic>
        <p:nvPicPr>
          <p:cNvPr id="24" name="Picture 4" descr="empty-blue-rectangle">
            <a:extLst>
              <a:ext uri="{FF2B5EF4-FFF2-40B4-BE49-F238E27FC236}">
                <a16:creationId xmlns:a16="http://schemas.microsoft.com/office/drawing/2014/main" id="{F72AE0CF-9BC4-4FCA-BE6F-1E3FA8300451}"/>
              </a:ext>
            </a:extLst>
          </p:cNvPr>
          <p:cNvPicPr>
            <a:picLocks noChangeAspect="1" noChangeArrowheads="1"/>
          </p:cNvPicPr>
          <p:nvPr/>
        </p:nvPicPr>
        <p:blipFill>
          <a:blip r:embed="rId5"/>
          <a:srcRect/>
          <a:stretch>
            <a:fillRect/>
          </a:stretch>
        </p:blipFill>
        <p:spPr bwMode="auto">
          <a:xfrm>
            <a:off x="210172" y="4162514"/>
            <a:ext cx="11829428" cy="1400086"/>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78C6B061-263B-4809-AE06-31518168169F}"/>
                  </a:ext>
                </a:extLst>
              </p:cNvPr>
              <p:cNvSpPr txBox="1"/>
              <p:nvPr/>
            </p:nvSpPr>
            <p:spPr>
              <a:xfrm>
                <a:off x="741638" y="4162514"/>
                <a:ext cx="10993161" cy="1282723"/>
              </a:xfrm>
              <a:prstGeom prst="rect">
                <a:avLst/>
              </a:prstGeom>
              <a:noFill/>
            </p:spPr>
            <p:txBody>
              <a:bodyPr wrap="square">
                <a:spAutoFit/>
              </a:bodyPr>
              <a:lstStyle/>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8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𝜌</m:t>
                    </m:r>
                  </m:oMath>
                </a14:m>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mc:Choice>
        <mc:Fallback>
          <p:sp>
            <p:nvSpPr>
              <p:cNvPr id="25" name="TextBox 24">
                <a:extLst>
                  <a:ext uri="{FF2B5EF4-FFF2-40B4-BE49-F238E27FC236}">
                    <a16:creationId xmlns:a16="http://schemas.microsoft.com/office/drawing/2014/main" id="{78C6B061-263B-4809-AE06-31518168169F}"/>
                  </a:ext>
                </a:extLst>
              </p:cNvPr>
              <p:cNvSpPr txBox="1">
                <a:spLocks noRot="1" noChangeAspect="1" noMove="1" noResize="1" noEditPoints="1" noAdjustHandles="1" noChangeArrowheads="1" noChangeShapeType="1" noTextEdit="1"/>
              </p:cNvSpPr>
              <p:nvPr/>
            </p:nvSpPr>
            <p:spPr>
              <a:xfrm>
                <a:off x="741638" y="4162514"/>
                <a:ext cx="10993161" cy="1282723"/>
              </a:xfrm>
              <a:prstGeom prst="rect">
                <a:avLst/>
              </a:prstGeom>
              <a:blipFill>
                <a:blip r:embed="rId8"/>
                <a:stretch>
                  <a:fillRect l="-943" t="-1905" b="-10952"/>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8842B36B-137E-405F-82CD-269F31459663}"/>
              </a:ext>
            </a:extLst>
          </p:cNvPr>
          <p:cNvGrpSpPr/>
          <p:nvPr/>
        </p:nvGrpSpPr>
        <p:grpSpPr>
          <a:xfrm>
            <a:off x="1124036" y="5741504"/>
            <a:ext cx="2667000" cy="951388"/>
            <a:chOff x="4140275" y="3756496"/>
            <a:chExt cx="3783404" cy="706529"/>
          </a:xfrm>
        </p:grpSpPr>
        <p:pic>
          <p:nvPicPr>
            <p:cNvPr id="27" name="Picture 26" descr="empty-red-rectangle">
              <a:extLst>
                <a:ext uri="{FF2B5EF4-FFF2-40B4-BE49-F238E27FC236}">
                  <a16:creationId xmlns:a16="http://schemas.microsoft.com/office/drawing/2014/main" id="{F8C4E3A3-DF48-4140-882F-614EAB3C38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56496"/>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57F3AA1-9563-4A7A-8A8C-CC3A501D0469}"/>
                    </a:ext>
                  </a:extLst>
                </p:cNvPr>
                <p:cNvSpPr txBox="1"/>
                <p:nvPr/>
              </p:nvSpPr>
              <p:spPr>
                <a:xfrm>
                  <a:off x="4140275" y="3803716"/>
                  <a:ext cx="3783404" cy="527840"/>
                </a:xfrm>
                <a:prstGeom prst="rect">
                  <a:avLst/>
                </a:prstGeom>
                <a:noFill/>
              </p:spPr>
              <p:txBody>
                <a:bodyPr wrap="square">
                  <a:spAutoFit/>
                </a:bodyPr>
                <a:lstStyle/>
                <a:p>
                  <a:pPr algn="ctr"/>
                  <a:r>
                    <a:rPr lang="en-US" sz="3000" i="1">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30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f>
                        <m:fPr>
                          <m:ctrlPr>
                            <a:rPr lang="en-US" sz="3000" i="1" smtClean="0">
                              <a:solidFill>
                                <a:srgbClr val="000000"/>
                              </a:solidFill>
                              <a:effectLst/>
                              <a:latin typeface="Cambria Math" panose="02040503050406030204" pitchFamily="18" charset="0"/>
                            </a:rPr>
                          </m:ctrlPr>
                        </m:fPr>
                        <m:num>
                          <m:r>
                            <a:rPr lang="en-US" sz="3000" b="0" i="1" smtClean="0">
                              <a:solidFill>
                                <a:srgbClr val="000000"/>
                              </a:solidFill>
                              <a:effectLst/>
                              <a:latin typeface="Cambria Math" panose="02040503050406030204" pitchFamily="18" charset="0"/>
                            </a:rPr>
                            <m:t>𝑚</m:t>
                          </m:r>
                        </m:num>
                        <m:den>
                          <m:r>
                            <a:rPr lang="en-US" sz="3000" b="0" i="1" smtClean="0">
                              <a:solidFill>
                                <a:srgbClr val="000000"/>
                              </a:solidFill>
                              <a:effectLst/>
                              <a:latin typeface="Cambria Math" panose="02040503050406030204" pitchFamily="18" charset="0"/>
                            </a:rPr>
                            <m:t>𝑉</m:t>
                          </m:r>
                        </m:den>
                      </m:f>
                      <m:r>
                        <a:rPr lang="en-US" sz="3000" i="1" smtClean="0">
                          <a:solidFill>
                            <a:srgbClr val="000000"/>
                          </a:solidFill>
                          <a:effectLst/>
                          <a:latin typeface="Cambria Math" panose="02040503050406030204" pitchFamily="18" charset="0"/>
                          <a:ea typeface="Times New Roman" panose="02020603050405020304" pitchFamily="18" charset="0"/>
                        </a:rPr>
                        <m:t> </m:t>
                      </m:r>
                    </m:oMath>
                  </a14:m>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657F3AA1-9563-4A7A-8A8C-CC3A501D0469}"/>
                    </a:ext>
                  </a:extLst>
                </p:cNvPr>
                <p:cNvSpPr txBox="1">
                  <a:spLocks noRot="1" noChangeAspect="1" noMove="1" noResize="1" noEditPoints="1" noAdjustHandles="1" noChangeArrowheads="1" noChangeShapeType="1" noTextEdit="1"/>
                </p:cNvSpPr>
                <p:nvPr/>
              </p:nvSpPr>
              <p:spPr>
                <a:xfrm>
                  <a:off x="4140275" y="3803716"/>
                  <a:ext cx="3783404" cy="527840"/>
                </a:xfrm>
                <a:prstGeom prst="rect">
                  <a:avLst/>
                </a:prstGeom>
                <a:blipFill>
                  <a:blip r:embed="rId9"/>
                  <a:stretch>
                    <a:fillRect t="-4274" b="-10256"/>
                  </a:stretch>
                </a:blipFill>
              </p:spPr>
              <p:txBody>
                <a:bodyPr/>
                <a:lstStyle/>
                <a:p>
                  <a:r>
                    <a:rPr lang="en-US">
                      <a:noFill/>
                    </a:rPr>
                    <a:t> </a:t>
                  </a:r>
                </a:p>
              </p:txBody>
            </p:sp>
          </mc:Fallback>
        </mc:AlternateContent>
      </p:grpSp>
      <p:sp>
        <p:nvSpPr>
          <p:cNvPr id="29" name="TextBox 28">
            <a:extLst>
              <a:ext uri="{FF2B5EF4-FFF2-40B4-BE49-F238E27FC236}">
                <a16:creationId xmlns:a16="http://schemas.microsoft.com/office/drawing/2014/main" id="{B33D504F-7B80-4FA2-A26B-B5C02341198A}"/>
              </a:ext>
            </a:extLst>
          </p:cNvPr>
          <p:cNvSpPr txBox="1"/>
          <p:nvPr/>
        </p:nvSpPr>
        <p:spPr>
          <a:xfrm>
            <a:off x="3829136" y="6038806"/>
            <a:ext cx="6127530" cy="400110"/>
          </a:xfrm>
          <a:prstGeom prst="rect">
            <a:avLst/>
          </a:prstGeom>
          <a:noFill/>
        </p:spPr>
        <p:txBody>
          <a:bodyPr wrap="square">
            <a:spAutoFit/>
          </a:bodyPr>
          <a:lstStyle/>
          <a:p>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khối lượng riêng: kg/m</a:t>
            </a:r>
            <a:r>
              <a:rPr lang="en-US" sz="2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p>
        </p:txBody>
      </p:sp>
    </p:spTree>
    <p:extLst>
      <p:ext uri="{BB962C8B-B14F-4D97-AF65-F5344CB8AC3E}">
        <p14:creationId xmlns:p14="http://schemas.microsoft.com/office/powerpoint/2010/main" val="9054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5"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070097" y="640802"/>
            <a:ext cx="107829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400" i="1">
                <a:solidFill>
                  <a:srgbClr val="0070C0"/>
                </a:solidFill>
                <a:effectLst/>
                <a:ea typeface="Times New Roman" panose="02020603050405020304" pitchFamily="18" charset="0"/>
                <a:cs typeface="Times New Roman" panose="02020603050405020304" pitchFamily="18" charset="0"/>
              </a:rPr>
              <a:t>Xây dựng biểu thức xác định độ chênh lệch áp suất giữa hai điểm có độ sâu khác nhau trong chất lỏng</a:t>
            </a:r>
            <a:endParaRPr lang="en-US" sz="24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a:extLst>
              <a:ext uri="{FF2B5EF4-FFF2-40B4-BE49-F238E27FC236}">
                <a16:creationId xmlns:a16="http://schemas.microsoft.com/office/drawing/2014/main" id="{13ADACB2-D6A4-41AE-B10A-B3DA9CD5ECFB}"/>
              </a:ext>
            </a:extLst>
          </p:cNvPr>
          <p:cNvSpPr txBox="1"/>
          <p:nvPr/>
        </p:nvSpPr>
        <p:spPr>
          <a:xfrm>
            <a:off x="7405930" y="1584668"/>
            <a:ext cx="4786069" cy="1056379"/>
          </a:xfrm>
          <a:prstGeom prst="rect">
            <a:avLst/>
          </a:prstGeom>
          <a:noFill/>
        </p:spPr>
        <p:txBody>
          <a:bodyPr wrap="square">
            <a:spAutoFit/>
          </a:bodyPr>
          <a:lstStyle/>
          <a:p>
            <a:pPr marL="0" marR="0" algn="just">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 hai điểm A và B cách nhau một đoạn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 theo phương thẳng đứng trong chậu chứa một chất lỏng xác định. </a:t>
            </a:r>
            <a:endParaRPr lang="en-US" sz="2000">
              <a:effectLst/>
              <a:latin typeface="Arial" panose="020B0604020202020204" pitchFamily="34" charset="0"/>
              <a:ea typeface="游明朝" panose="02020400000000000000" pitchFamily="18" charset="-128"/>
              <a:cs typeface="Arial" panose="020B0604020202020204" pitchFamily="34" charset="0"/>
            </a:endParaRPr>
          </a:p>
        </p:txBody>
      </p:sp>
      <p:sp>
        <p:nvSpPr>
          <p:cNvPr id="24" name="TextBox 23">
            <a:extLst>
              <a:ext uri="{FF2B5EF4-FFF2-40B4-BE49-F238E27FC236}">
                <a16:creationId xmlns:a16="http://schemas.microsoft.com/office/drawing/2014/main" id="{9495F3EE-47DE-4D76-BB7A-DB211A770DCB}"/>
              </a:ext>
            </a:extLst>
          </p:cNvPr>
          <p:cNvSpPr txBox="1"/>
          <p:nvPr/>
        </p:nvSpPr>
        <p:spPr>
          <a:xfrm>
            <a:off x="573893" y="1553553"/>
            <a:ext cx="6527226" cy="1152816"/>
          </a:xfrm>
          <a:prstGeom prst="rect">
            <a:avLst/>
          </a:prstGeom>
          <a:noFill/>
        </p:spPr>
        <p:txBody>
          <a:bodyPr wrap="square">
            <a:spAutoFit/>
          </a:bodyPr>
          <a:lstStyle/>
          <a:p>
            <a:pPr marL="0" marR="0">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chênh lệch áp suất </a:t>
            </a: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 giữa hai đáy là do trọng lượng mg của phần chất lỏng hình trụ có khối lượng m gây ra trên một đơn vị diện tích. </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pic>
        <p:nvPicPr>
          <p:cNvPr id="26" name="Picture 25">
            <a:extLst>
              <a:ext uri="{FF2B5EF4-FFF2-40B4-BE49-F238E27FC236}">
                <a16:creationId xmlns:a16="http://schemas.microsoft.com/office/drawing/2014/main" id="{ECEFAC01-E2BB-4357-B547-8E11E7B9AD3C}"/>
              </a:ext>
            </a:extLst>
          </p:cNvPr>
          <p:cNvPicPr>
            <a:picLocks noChangeAspect="1"/>
          </p:cNvPicPr>
          <p:nvPr/>
        </p:nvPicPr>
        <p:blipFill>
          <a:blip r:embed="rId5"/>
          <a:stretch>
            <a:fillRect/>
          </a:stretch>
        </p:blipFill>
        <p:spPr>
          <a:xfrm>
            <a:off x="7467600" y="2713623"/>
            <a:ext cx="3797300" cy="2601728"/>
          </a:xfrm>
          <a:prstGeom prst="rect">
            <a:avLst/>
          </a:prstGeom>
        </p:spPr>
      </p:pic>
      <p:sp>
        <p:nvSpPr>
          <p:cNvPr id="28" name="TextBox 27">
            <a:extLst>
              <a:ext uri="{FF2B5EF4-FFF2-40B4-BE49-F238E27FC236}">
                <a16:creationId xmlns:a16="http://schemas.microsoft.com/office/drawing/2014/main" id="{2D761ACD-D81F-4E9E-B5B6-BA194A758B19}"/>
              </a:ext>
            </a:extLst>
          </p:cNvPr>
          <p:cNvSpPr txBox="1"/>
          <p:nvPr/>
        </p:nvSpPr>
        <p:spPr>
          <a:xfrm>
            <a:off x="7373327" y="5512967"/>
            <a:ext cx="4387403" cy="1015663"/>
          </a:xfrm>
          <a:prstGeom prst="rect">
            <a:avLst/>
          </a:prstGeom>
          <a:noFill/>
        </p:spPr>
        <p:txBody>
          <a:bodyPr wrap="square">
            <a:spAutoFit/>
          </a:bodyPr>
          <a:lstStyle/>
          <a:p>
            <a:pPr algn="just"/>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 định hai điểm A và B nằm trên hai mặt đáy của một bình chứa hình hộp chữ nhật tiết diện S, độ cao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endParaRPr lang="en-US" sz="2000"/>
          </a:p>
        </p:txBody>
      </p:sp>
      <p:grpSp>
        <p:nvGrpSpPr>
          <p:cNvPr id="30" name="Group 29">
            <a:extLst>
              <a:ext uri="{FF2B5EF4-FFF2-40B4-BE49-F238E27FC236}">
                <a16:creationId xmlns:a16="http://schemas.microsoft.com/office/drawing/2014/main" id="{384F087B-F88E-4E3E-A8E5-1694324340A8}"/>
              </a:ext>
            </a:extLst>
          </p:cNvPr>
          <p:cNvGrpSpPr/>
          <p:nvPr/>
        </p:nvGrpSpPr>
        <p:grpSpPr>
          <a:xfrm>
            <a:off x="2119071" y="2906209"/>
            <a:ext cx="2667000" cy="834700"/>
            <a:chOff x="4140275" y="3756496"/>
            <a:chExt cx="3783404" cy="706529"/>
          </a:xfrm>
        </p:grpSpPr>
        <p:pic>
          <p:nvPicPr>
            <p:cNvPr id="31" name="Picture 30" descr="empty-red-rectangle">
              <a:extLst>
                <a:ext uri="{FF2B5EF4-FFF2-40B4-BE49-F238E27FC236}">
                  <a16:creationId xmlns:a16="http://schemas.microsoft.com/office/drawing/2014/main" id="{FCE96798-B474-44DC-8094-C9BD760AE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56496"/>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56F7568-0E8A-493F-8F2D-E973B148BD91}"/>
                    </a:ext>
                  </a:extLst>
                </p:cNvPr>
                <p:cNvSpPr txBox="1"/>
                <p:nvPr/>
              </p:nvSpPr>
              <p:spPr>
                <a:xfrm>
                  <a:off x="4140275" y="3803716"/>
                  <a:ext cx="3783404" cy="527840"/>
                </a:xfrm>
                <a:prstGeom prst="rect">
                  <a:avLst/>
                </a:prstGeom>
                <a:noFill/>
              </p:spPr>
              <p:txBody>
                <a:bodyPr wrap="square">
                  <a:spAutoFit/>
                </a:bodyPr>
                <a:lstStyle/>
                <a:p>
                  <a:pPr algn="ct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000" i="1">
                      <a:solidFill>
                        <a:srgbClr val="000000"/>
                      </a:solidFill>
                      <a:effectLst/>
                      <a:latin typeface="Arial" panose="020B0604020202020204" pitchFamily="34" charset="0"/>
                      <a:ea typeface="Times New Roman" panose="02020603050405020304" pitchFamily="18" charset="0"/>
                    </a:rPr>
                    <a:t>p</a:t>
                  </a:r>
                  <a:r>
                    <a:rPr lang="en-US" sz="30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f>
                        <m:fPr>
                          <m:ctrlPr>
                            <a:rPr lang="en-US" sz="3000" i="1" smtClean="0">
                              <a:solidFill>
                                <a:srgbClr val="000000"/>
                              </a:solidFill>
                              <a:effectLst/>
                              <a:latin typeface="Cambria Math" panose="02040503050406030204" pitchFamily="18" charset="0"/>
                            </a:rPr>
                          </m:ctrlPr>
                        </m:fPr>
                        <m:num>
                          <m:r>
                            <a:rPr lang="en-US" sz="3000" b="0" i="1" smtClean="0">
                              <a:solidFill>
                                <a:srgbClr val="000000"/>
                              </a:solidFill>
                              <a:effectLst/>
                              <a:latin typeface="Cambria Math" panose="02040503050406030204" pitchFamily="18" charset="0"/>
                            </a:rPr>
                            <m:t>𝑚𝑔</m:t>
                          </m:r>
                        </m:num>
                        <m:den>
                          <m:r>
                            <a:rPr lang="en-US" sz="3000" b="0" i="1" smtClean="0">
                              <a:solidFill>
                                <a:srgbClr val="000000"/>
                              </a:solidFill>
                              <a:effectLst/>
                              <a:latin typeface="Cambria Math" panose="02040503050406030204" pitchFamily="18" charset="0"/>
                            </a:rPr>
                            <m:t>𝑆</m:t>
                          </m:r>
                        </m:den>
                      </m:f>
                      <m:r>
                        <a:rPr lang="en-US" sz="3000" i="1" smtClean="0">
                          <a:solidFill>
                            <a:srgbClr val="000000"/>
                          </a:solidFill>
                          <a:effectLst/>
                          <a:latin typeface="Cambria Math" panose="02040503050406030204" pitchFamily="18" charset="0"/>
                          <a:ea typeface="Times New Roman" panose="02020603050405020304" pitchFamily="18" charset="0"/>
                        </a:rPr>
                        <m:t> </m:t>
                      </m:r>
                    </m:oMath>
                  </a14:m>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556F7568-0E8A-493F-8F2D-E973B148BD91}"/>
                    </a:ext>
                  </a:extLst>
                </p:cNvPr>
                <p:cNvSpPr txBox="1">
                  <a:spLocks noRot="1" noChangeAspect="1" noMove="1" noResize="1" noEditPoints="1" noAdjustHandles="1" noChangeArrowheads="1" noChangeShapeType="1" noTextEdit="1"/>
                </p:cNvSpPr>
                <p:nvPr/>
              </p:nvSpPr>
              <p:spPr>
                <a:xfrm>
                  <a:off x="4140275" y="3803716"/>
                  <a:ext cx="3783404" cy="527840"/>
                </a:xfrm>
                <a:prstGeom prst="rect">
                  <a:avLst/>
                </a:prstGeom>
                <a:blipFill>
                  <a:blip r:embed="rId7"/>
                  <a:stretch>
                    <a:fillRect t="-8824" b="-29412"/>
                  </a:stretch>
                </a:blipFill>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BFAE64E9-F3FE-40DD-AF3D-36A77AF64FD5}"/>
              </a:ext>
            </a:extLst>
          </p:cNvPr>
          <p:cNvSpPr txBox="1"/>
          <p:nvPr/>
        </p:nvSpPr>
        <p:spPr>
          <a:xfrm>
            <a:off x="515229" y="3841216"/>
            <a:ext cx="5989364" cy="790537"/>
          </a:xfrm>
          <a:prstGeom prst="rect">
            <a:avLst/>
          </a:prstGeom>
          <a:noFill/>
        </p:spPr>
        <p:txBody>
          <a:bodyPr wrap="square">
            <a:spAutoFit/>
          </a:bodyPr>
          <a:lstStyle/>
          <a:p>
            <a:pPr marL="0" marR="0">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 lượng của phần chất lỏng này được suy ra từ khối lượng riêng và thể tích của nó:</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5" name="Group 34">
            <a:extLst>
              <a:ext uri="{FF2B5EF4-FFF2-40B4-BE49-F238E27FC236}">
                <a16:creationId xmlns:a16="http://schemas.microsoft.com/office/drawing/2014/main" id="{E21E8DCE-F88D-4156-AB11-42EDF19EAD22}"/>
              </a:ext>
            </a:extLst>
          </p:cNvPr>
          <p:cNvGrpSpPr/>
          <p:nvPr/>
        </p:nvGrpSpPr>
        <p:grpSpPr>
          <a:xfrm>
            <a:off x="1604466" y="4631753"/>
            <a:ext cx="5492421" cy="1109182"/>
            <a:chOff x="4447685" y="3904490"/>
            <a:chExt cx="3983919" cy="938863"/>
          </a:xfrm>
        </p:grpSpPr>
        <p:pic>
          <p:nvPicPr>
            <p:cNvPr id="36" name="Picture 35" descr="empty-red-rectangle">
              <a:extLst>
                <a:ext uri="{FF2B5EF4-FFF2-40B4-BE49-F238E27FC236}">
                  <a16:creationId xmlns:a16="http://schemas.microsoft.com/office/drawing/2014/main" id="{A844C228-9B69-4703-BB57-6D0C6CC3C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7685" y="3904490"/>
              <a:ext cx="2843068" cy="55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9B867D3D-CBC9-4546-A6B3-24AD46301DE0}"/>
                </a:ext>
              </a:extLst>
            </p:cNvPr>
            <p:cNvSpPr txBox="1"/>
            <p:nvPr/>
          </p:nvSpPr>
          <p:spPr>
            <a:xfrm>
              <a:off x="4648200" y="3906362"/>
              <a:ext cx="3783404" cy="936991"/>
            </a:xfrm>
            <a:prstGeom prst="rect">
              <a:avLst/>
            </a:prstGeom>
            <a:noFill/>
          </p:spPr>
          <p:txBody>
            <a:bodyPr wrap="square">
              <a:spAutoFit/>
            </a:bodyPr>
            <a:lstStyle/>
            <a:p>
              <a:pPr>
                <a:lnSpc>
                  <a:spcPct val="107000"/>
                </a:lnSpc>
                <a:spcAft>
                  <a:spcPts val="5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m = </a:t>
              </a:r>
              <a:r>
                <a:rPr lang="en-US" sz="3200" i="1">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.V = </a:t>
              </a:r>
              <a:r>
                <a:rPr lang="en-US" sz="3200" i="1">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h</a:t>
              </a:r>
            </a:p>
          </p:txBody>
        </p:sp>
      </p:grpSp>
      <p:grpSp>
        <p:nvGrpSpPr>
          <p:cNvPr id="38" name="Group 37">
            <a:extLst>
              <a:ext uri="{FF2B5EF4-FFF2-40B4-BE49-F238E27FC236}">
                <a16:creationId xmlns:a16="http://schemas.microsoft.com/office/drawing/2014/main" id="{367B18E6-7745-49F7-B61A-94FECE5A2D29}"/>
              </a:ext>
            </a:extLst>
          </p:cNvPr>
          <p:cNvGrpSpPr/>
          <p:nvPr/>
        </p:nvGrpSpPr>
        <p:grpSpPr>
          <a:xfrm>
            <a:off x="1124036" y="5690870"/>
            <a:ext cx="5215981" cy="659859"/>
            <a:chOff x="4073364" y="3904490"/>
            <a:chExt cx="3783404" cy="558535"/>
          </a:xfrm>
        </p:grpSpPr>
        <p:pic>
          <p:nvPicPr>
            <p:cNvPr id="39" name="Picture 38" descr="empty-red-rectangle">
              <a:extLst>
                <a:ext uri="{FF2B5EF4-FFF2-40B4-BE49-F238E27FC236}">
                  <a16:creationId xmlns:a16="http://schemas.microsoft.com/office/drawing/2014/main" id="{E22922B0-E763-4FFA-B296-B64C2954F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7685" y="3904490"/>
              <a:ext cx="2843068" cy="55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EC75EF09-8919-4FD9-A509-FF0AC6336424}"/>
                </a:ext>
              </a:extLst>
            </p:cNvPr>
            <p:cNvSpPr txBox="1"/>
            <p:nvPr/>
          </p:nvSpPr>
          <p:spPr>
            <a:xfrm>
              <a:off x="4073364" y="3946736"/>
              <a:ext cx="3783404" cy="490965"/>
            </a:xfrm>
            <a:prstGeom prst="rect">
              <a:avLst/>
            </a:prstGeom>
            <a:noFill/>
          </p:spPr>
          <p:txBody>
            <a:bodyPr wrap="square">
              <a:spAutoFit/>
            </a:bodyPr>
            <a:lstStyle/>
            <a:p>
              <a:pPr marL="0" marR="0" algn="ctr">
                <a:lnSpc>
                  <a:spcPct val="107000"/>
                </a:lnSpc>
                <a:spcBef>
                  <a:spcPts val="0"/>
                </a:spcBef>
                <a:spcAft>
                  <a:spcPts val="5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 = </a:t>
              </a:r>
              <a:r>
                <a:rPr lang="en-US" sz="3200" i="1">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p>
          </p:txBody>
        </p:sp>
      </p:grpSp>
    </p:spTree>
    <p:extLst>
      <p:ext uri="{BB962C8B-B14F-4D97-AF65-F5344CB8AC3E}">
        <p14:creationId xmlns:p14="http://schemas.microsoft.com/office/powerpoint/2010/main" val="25313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070097" y="640802"/>
            <a:ext cx="662610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500" i="1">
                <a:solidFill>
                  <a:srgbClr val="0070C0"/>
                </a:solidFill>
                <a:effectLst/>
                <a:ea typeface="Times New Roman" panose="02020603050405020304" pitchFamily="18" charset="0"/>
                <a:cs typeface="Times New Roman" panose="02020603050405020304" pitchFamily="18" charset="0"/>
              </a:rPr>
              <a:t>Vận dụng biểu thức độ chênh lệch áp suất</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đẩy Archimedes </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5"/>
          <a:srcRect/>
          <a:stretch>
            <a:fillRect/>
          </a:stretch>
        </p:blipFill>
        <p:spPr bwMode="auto">
          <a:xfrm>
            <a:off x="10511" y="1165921"/>
            <a:ext cx="12344400" cy="1273143"/>
          </a:xfrm>
          <a:prstGeom prst="rect">
            <a:avLst/>
          </a:prstGeom>
          <a:noFill/>
          <a:ln w="9525">
            <a:noFill/>
            <a:miter lim="800000"/>
            <a:headEnd/>
            <a:tailEnd/>
          </a:ln>
        </p:spPr>
      </p:pic>
      <p:sp>
        <p:nvSpPr>
          <p:cNvPr id="19" name="TextBox 18">
            <a:extLst>
              <a:ext uri="{FF2B5EF4-FFF2-40B4-BE49-F238E27FC236}">
                <a16:creationId xmlns:a16="http://schemas.microsoft.com/office/drawing/2014/main" id="{13ADACB2-D6A4-41AE-B10A-B3DA9CD5ECFB}"/>
              </a:ext>
            </a:extLst>
          </p:cNvPr>
          <p:cNvSpPr txBox="1"/>
          <p:nvPr/>
        </p:nvSpPr>
        <p:spPr>
          <a:xfrm>
            <a:off x="611993" y="1191463"/>
            <a:ext cx="10972800" cy="1209305"/>
          </a:xfrm>
          <a:prstGeom prst="rect">
            <a:avLst/>
          </a:prstGeom>
          <a:noFill/>
        </p:spPr>
        <p:txBody>
          <a:bodyPr wrap="square">
            <a:spAutoFit/>
          </a:bodyPr>
          <a:lstStyle/>
          <a:p>
            <a:pPr marL="0" marR="0" algn="ctr">
              <a:lnSpc>
                <a:spcPct val="107000"/>
              </a:lnSpc>
              <a:spcBef>
                <a:spcPts val="0"/>
              </a:spcBef>
              <a:spcAft>
                <a:spcPts val="500"/>
              </a:spcAft>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Xét hai bình hình trụ hở miệng, mỗi bình có một lỗ thủng ở độ cao bằng nhau. Khi độ cao cột nước trong hai bình là khác nhau thì nước chảy ra tại lỗ thủng sẽ có tầm xa khác nhau. Các em hãy giải thích hiện tượng trên.</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 name="Picture 2">
            <a:extLst>
              <a:ext uri="{FF2B5EF4-FFF2-40B4-BE49-F238E27FC236}">
                <a16:creationId xmlns:a16="http://schemas.microsoft.com/office/drawing/2014/main" id="{135B2BA5-57E8-4609-AAF1-278A398CA4D1}"/>
              </a:ext>
            </a:extLst>
          </p:cNvPr>
          <p:cNvPicPr>
            <a:picLocks noChangeAspect="1"/>
          </p:cNvPicPr>
          <p:nvPr/>
        </p:nvPicPr>
        <p:blipFill>
          <a:blip r:embed="rId6"/>
          <a:stretch>
            <a:fillRect/>
          </a:stretch>
        </p:blipFill>
        <p:spPr>
          <a:xfrm>
            <a:off x="-21770" y="2500807"/>
            <a:ext cx="5454904" cy="3478893"/>
          </a:xfrm>
          <a:prstGeom prst="rect">
            <a:avLst/>
          </a:prstGeom>
        </p:spPr>
      </p:pic>
      <p:sp>
        <p:nvSpPr>
          <p:cNvPr id="18" name="TextBox 17">
            <a:extLst>
              <a:ext uri="{FF2B5EF4-FFF2-40B4-BE49-F238E27FC236}">
                <a16:creationId xmlns:a16="http://schemas.microsoft.com/office/drawing/2014/main" id="{079BCD02-5722-47BE-A947-0CBC11CF31C2}"/>
              </a:ext>
            </a:extLst>
          </p:cNvPr>
          <p:cNvSpPr txBox="1"/>
          <p:nvPr/>
        </p:nvSpPr>
        <p:spPr>
          <a:xfrm>
            <a:off x="5257800" y="2510312"/>
            <a:ext cx="5795978" cy="1056379"/>
          </a:xfrm>
          <a:prstGeom prst="rect">
            <a:avLst/>
          </a:prstGeom>
          <a:noFill/>
        </p:spPr>
        <p:txBody>
          <a:bodyPr wrap="square">
            <a:spAutoFit/>
          </a:bodyPr>
          <a:lstStyle/>
          <a:p>
            <a:pPr marL="0" marR="0">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 trong bình có thể chảy từ lỗ thủng ra ngoài do sự chênh lệch áp suất nước tại vị trí lỗ thủng với áp suất không khí bên ngoài: </a:t>
            </a:r>
          </a:p>
        </p:txBody>
      </p:sp>
      <p:sp>
        <p:nvSpPr>
          <p:cNvPr id="20" name="TextBox 19">
            <a:extLst>
              <a:ext uri="{FF2B5EF4-FFF2-40B4-BE49-F238E27FC236}">
                <a16:creationId xmlns:a16="http://schemas.microsoft.com/office/drawing/2014/main" id="{AD3DDECE-96A6-485F-BE1B-273B128A3C21}"/>
              </a:ext>
            </a:extLst>
          </p:cNvPr>
          <p:cNvSpPr txBox="1"/>
          <p:nvPr/>
        </p:nvSpPr>
        <p:spPr>
          <a:xfrm>
            <a:off x="7010400" y="4505530"/>
            <a:ext cx="6184900" cy="707886"/>
          </a:xfrm>
          <a:prstGeom prst="rect">
            <a:avLst/>
          </a:prstGeom>
          <a:noFill/>
        </p:spPr>
        <p:txBody>
          <a:bodyPr wrap="square">
            <a:spAutoFit/>
          </a:bodyPr>
          <a:lstStyle/>
          <a:p>
            <a:pPr marL="0" marR="0">
              <a:spcBef>
                <a:spcPts val="0"/>
              </a:spcBef>
            </a:pPr>
            <a:r>
              <a:rPr lang="en-US" sz="2000" i="1">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là độ cao cột nước trong bình</a:t>
            </a:r>
          </a:p>
          <a:p>
            <a:pPr marL="342900" marR="0" indent="-342900">
              <a:spcBef>
                <a:spcPts val="0"/>
              </a:spcBef>
              <a:buFont typeface="Symbol" panose="05050102010706020507" pitchFamily="18" charset="2"/>
              <a:buChar char="r"/>
            </a:pP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khối lượng riêng của nước. </a:t>
            </a:r>
          </a:p>
        </p:txBody>
      </p:sp>
      <p:grpSp>
        <p:nvGrpSpPr>
          <p:cNvPr id="21" name="Group 20">
            <a:extLst>
              <a:ext uri="{FF2B5EF4-FFF2-40B4-BE49-F238E27FC236}">
                <a16:creationId xmlns:a16="http://schemas.microsoft.com/office/drawing/2014/main" id="{33EE5D96-7288-4946-A9D1-92E9F4ED2897}"/>
              </a:ext>
            </a:extLst>
          </p:cNvPr>
          <p:cNvGrpSpPr/>
          <p:nvPr/>
        </p:nvGrpSpPr>
        <p:grpSpPr>
          <a:xfrm>
            <a:off x="5410200" y="3708333"/>
            <a:ext cx="3828964" cy="616380"/>
            <a:chOff x="3977517" y="3872178"/>
            <a:chExt cx="3783404" cy="590847"/>
          </a:xfrm>
        </p:grpSpPr>
        <p:pic>
          <p:nvPicPr>
            <p:cNvPr id="22" name="Picture 21" descr="empty-red-rectangle">
              <a:extLst>
                <a:ext uri="{FF2B5EF4-FFF2-40B4-BE49-F238E27FC236}">
                  <a16:creationId xmlns:a16="http://schemas.microsoft.com/office/drawing/2014/main" id="{B727CE1C-29C7-4426-B41E-FB2B260267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7685" y="3904490"/>
              <a:ext cx="2843068" cy="55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C84D7C93-6A3E-446E-81E5-4B479817F294}"/>
                </a:ext>
              </a:extLst>
            </p:cNvPr>
            <p:cNvSpPr txBox="1"/>
            <p:nvPr/>
          </p:nvSpPr>
          <p:spPr>
            <a:xfrm>
              <a:off x="3977517" y="3872178"/>
              <a:ext cx="3783404" cy="556004"/>
            </a:xfrm>
            <a:prstGeom prst="rect">
              <a:avLst/>
            </a:prstGeom>
            <a:noFill/>
          </p:spPr>
          <p:txBody>
            <a:bodyPr wrap="square">
              <a:spAutoFit/>
            </a:bodyPr>
            <a:lstStyle/>
            <a:p>
              <a:pPr marL="0" marR="0" algn="ctr">
                <a:lnSpc>
                  <a:spcPct val="107000"/>
                </a:lnSpc>
                <a:spcBef>
                  <a:spcPts val="0"/>
                </a:spcBef>
                <a:spcAft>
                  <a:spcPts val="5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 = </a:t>
              </a:r>
              <a:r>
                <a:rPr lang="en-US" sz="3200" i="1">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p>
          </p:txBody>
        </p:sp>
      </p:gr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969FC50A-2D6D-41ED-A4C0-B813B675B2D3}"/>
                  </a:ext>
                </a:extLst>
              </p:cNvPr>
              <p:cNvSpPr txBox="1"/>
              <p:nvPr/>
            </p:nvSpPr>
            <p:spPr>
              <a:xfrm>
                <a:off x="5405462" y="5391148"/>
                <a:ext cx="6337220" cy="1160959"/>
              </a:xfrm>
              <a:prstGeom prst="rect">
                <a:avLst/>
              </a:prstGeom>
              <a:noFill/>
            </p:spPr>
            <p:txBody>
              <a:bodyPr wrap="square">
                <a:spAutoFit/>
              </a:bodyPr>
              <a:lstStyle/>
              <a:p>
                <a:pPr marR="0" algn="ctr">
                  <a:lnSpc>
                    <a:spcPct val="107000"/>
                  </a:lnSpc>
                  <a:spcBef>
                    <a:spcPts val="0"/>
                  </a:spcBef>
                  <a:spcAft>
                    <a:spcPts val="500"/>
                  </a:spcAft>
                </a:pP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C</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ột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thấp</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2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nhỏ</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dẫn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sự</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chênh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áp</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suất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giảm</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do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chảy</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tầm</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ngắn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p:sp>
            <p:nvSpPr>
              <p:cNvPr id="26" name="TextBox 25">
                <a:extLst>
                  <a:ext uri="{FF2B5EF4-FFF2-40B4-BE49-F238E27FC236}">
                    <a16:creationId xmlns:a16="http://schemas.microsoft.com/office/drawing/2014/main" id="{969FC50A-2D6D-41ED-A4C0-B813B675B2D3}"/>
                  </a:ext>
                </a:extLst>
              </p:cNvPr>
              <p:cNvSpPr txBox="1">
                <a:spLocks noRot="1" noChangeAspect="1" noMove="1" noResize="1" noEditPoints="1" noAdjustHandles="1" noChangeArrowheads="1" noChangeShapeType="1" noTextEdit="1"/>
              </p:cNvSpPr>
              <p:nvPr/>
            </p:nvSpPr>
            <p:spPr>
              <a:xfrm>
                <a:off x="5405462" y="5391148"/>
                <a:ext cx="6337220" cy="1160959"/>
              </a:xfrm>
              <a:prstGeom prst="rect">
                <a:avLst/>
              </a:prstGeom>
              <a:blipFill>
                <a:blip r:embed="rId8"/>
                <a:stretch>
                  <a:fillRect l="-1059" t="-3665" r="-962" b="-9424"/>
                </a:stretch>
              </a:blipFill>
            </p:spPr>
            <p:txBody>
              <a:bodyPr/>
              <a:lstStyle/>
              <a:p>
                <a:r>
                  <a:rPr lang="en-US">
                    <a:noFill/>
                  </a:rPr>
                  <a:t> </a:t>
                </a:r>
              </a:p>
            </p:txBody>
          </p:sp>
        </mc:Fallback>
      </mc:AlternateContent>
    </p:spTree>
    <p:extLst>
      <p:ext uri="{BB962C8B-B14F-4D97-AF65-F5344CB8AC3E}">
        <p14:creationId xmlns:p14="http://schemas.microsoft.com/office/powerpoint/2010/main" val="115815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C293D1C8-241C-450E-8FC5-DFCBD29DC706}"/>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81C9A085-A099-4599-809E-F23F88E99F9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5997E536-7FC0-4C22-975C-1845DD628F82}"/>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7" name="Text Box 29">
            <a:extLst>
              <a:ext uri="{FF2B5EF4-FFF2-40B4-BE49-F238E27FC236}">
                <a16:creationId xmlns:a16="http://schemas.microsoft.com/office/drawing/2014/main" id="{F0A2F545-DE5C-4983-B573-8A6571C5D8B2}"/>
              </a:ext>
            </a:extLst>
          </p:cNvPr>
          <p:cNvSpPr txBox="1">
            <a:spLocks noChangeArrowheads="1"/>
          </p:cNvSpPr>
          <p:nvPr/>
        </p:nvSpPr>
        <p:spPr bwMode="auto">
          <a:xfrm>
            <a:off x="533400" y="748566"/>
            <a:ext cx="11451819" cy="176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lục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lặn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tự</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do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dưỡng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bởi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nữ</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thợ</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lặn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t>Alenka</a:t>
            </a:r>
            <a:r>
              <a:rPr lang="en-US" sz="2800" dirty="0"/>
              <a:t> </a:t>
            </a:r>
            <a:r>
              <a:rPr lang="en-US" sz="2800" dirty="0" err="1"/>
              <a:t>Artnik</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Slovenia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lặn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xuống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sâu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114 m.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chênh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so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thoáng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Lấy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khối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riêng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1 025 kg/m</a:t>
            </a:r>
            <a:r>
              <a:rPr lang="en-US" sz="25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g = 9,8 m/s.</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8" name="Rectangle: Rounded Corners 7">
            <a:extLst>
              <a:ext uri="{FF2B5EF4-FFF2-40B4-BE49-F238E27FC236}">
                <a16:creationId xmlns:a16="http://schemas.microsoft.com/office/drawing/2014/main" id="{6D191710-16B1-479D-874B-5DEFE3278AE4}"/>
              </a:ext>
            </a:extLst>
          </p:cNvPr>
          <p:cNvSpPr/>
          <p:nvPr/>
        </p:nvSpPr>
        <p:spPr>
          <a:xfrm>
            <a:off x="533401" y="685799"/>
            <a:ext cx="11451818" cy="178092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a:extLst>
              <a:ext uri="{FF2B5EF4-FFF2-40B4-BE49-F238E27FC236}">
                <a16:creationId xmlns:a16="http://schemas.microsoft.com/office/drawing/2014/main" id="{BC75703E-9C20-4B1C-B802-7ADDD4CE771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206781" y="170300"/>
            <a:ext cx="681338" cy="769660"/>
          </a:xfrm>
          <a:prstGeom prst="rect">
            <a:avLst/>
          </a:prstGeom>
        </p:spPr>
      </p:pic>
      <p:pic>
        <p:nvPicPr>
          <p:cNvPr id="3" name="Picture 2" descr="A picture containing sky, outdoor, light, swimming&#10;&#10;Description automatically generated">
            <a:extLst>
              <a:ext uri="{FF2B5EF4-FFF2-40B4-BE49-F238E27FC236}">
                <a16:creationId xmlns:a16="http://schemas.microsoft.com/office/drawing/2014/main" id="{6675405B-C975-4E66-B2B6-DAD66A0B4C0A}"/>
              </a:ext>
            </a:extLst>
          </p:cNvPr>
          <p:cNvPicPr>
            <a:picLocks noChangeAspect="1"/>
          </p:cNvPicPr>
          <p:nvPr/>
        </p:nvPicPr>
        <p:blipFill rotWithShape="1">
          <a:blip r:embed="rId4">
            <a:extLst>
              <a:ext uri="{28A0092B-C50C-407E-A947-70E740481C1C}">
                <a14:useLocalDpi xmlns:a14="http://schemas.microsoft.com/office/drawing/2010/main" val="0"/>
              </a:ext>
            </a:extLst>
          </a:blip>
          <a:srcRect l="13006" t="1371"/>
          <a:stretch/>
        </p:blipFill>
        <p:spPr>
          <a:xfrm>
            <a:off x="2781543" y="2578868"/>
            <a:ext cx="6628911" cy="4015212"/>
          </a:xfrm>
          <a:prstGeom prst="rect">
            <a:avLst/>
          </a:prstGeom>
          <a:ln>
            <a:noFill/>
          </a:ln>
          <a:effectLst>
            <a:softEdge rad="112500"/>
          </a:effectLst>
        </p:spPr>
      </p:pic>
    </p:spTree>
    <p:extLst>
      <p:ext uri="{BB962C8B-B14F-4D97-AF65-F5344CB8AC3E}">
        <p14:creationId xmlns:p14="http://schemas.microsoft.com/office/powerpoint/2010/main" val="3585649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2"/>
          <a:srcRect/>
          <a:stretch>
            <a:fillRect/>
          </a:stretch>
        </p:blipFill>
        <p:spPr bwMode="auto">
          <a:xfrm>
            <a:off x="381001" y="663605"/>
            <a:ext cx="11887200" cy="2155795"/>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1110284" y="815365"/>
            <a:ext cx="10935327" cy="2403863"/>
          </a:xfrm>
          <a:prstGeom prst="rect">
            <a:avLst/>
          </a:prstGeom>
          <a:noFill/>
        </p:spPr>
        <p:txBody>
          <a:bodyPr wrap="square">
            <a:spAutoFit/>
          </a:bodyPr>
          <a:lstStyle/>
          <a:p>
            <a:pPr marL="0" marR="0">
              <a:lnSpc>
                <a:spcPct val="107000"/>
              </a:lnSpc>
              <a:spcBef>
                <a:spcPts val="0"/>
              </a:spcBef>
              <a:spcAft>
                <a:spcPts val="500"/>
              </a:spcAft>
            </a:pPr>
            <a:r>
              <a:rPr lang="en-US" sz="2300">
                <a:effectLst/>
                <a:latin typeface="Arial" panose="020B0604020202020204" pitchFamily="34" charset="0"/>
                <a:ea typeface="Times New Roman" panose="02020603050405020304" pitchFamily="18" charset="0"/>
                <a:cs typeface="Times New Roman" panose="02020603050405020304" pitchFamily="18" charset="0"/>
              </a:rPr>
              <a:t>Vào năm 231 TCN, nhà vua Hy Lạp Hieron nghi ngờ những thợ kim hoàn trộn lẫn những kim loại khác ngoài vàng khi đúc vương miện cho ông. Archimedes đã tiến hành thí nghiệm như Hình để giải đáp thắc mắc của nhà vua. Dựa vào các kiến thức đã học hãy giải thích cách tiến hành trên. Biết rằng người thợ này đã dùng bạc thay thế cho một phần vàng và bạc có khối lượng riêng nhỏ hơn vàng.</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a:p>
            <a:endParaRPr lang="en-US" sz="2300"/>
          </a:p>
        </p:txBody>
      </p:sp>
      <p:pic>
        <p:nvPicPr>
          <p:cNvPr id="17" name="Picture 16" descr="http://tmjpainandtreatment.com/wp-content/uploads/2014/09/little-man-with-red-question-mark.jpg">
            <a:hlinkClick r:id="rId3"/>
            <a:extLst>
              <a:ext uri="{FF2B5EF4-FFF2-40B4-BE49-F238E27FC236}">
                <a16:creationId xmlns:a16="http://schemas.microsoft.com/office/drawing/2014/main" id="{5EC3E064-D03B-4370-9AF7-95A421DB7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91" y="95342"/>
            <a:ext cx="730711" cy="102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B61F0A4-DE04-4B93-953F-75733CAE820A}"/>
              </a:ext>
            </a:extLst>
          </p:cNvPr>
          <p:cNvPicPr>
            <a:picLocks noChangeAspect="1"/>
          </p:cNvPicPr>
          <p:nvPr/>
        </p:nvPicPr>
        <p:blipFill>
          <a:blip r:embed="rId5"/>
          <a:stretch>
            <a:fillRect/>
          </a:stretch>
        </p:blipFill>
        <p:spPr>
          <a:xfrm>
            <a:off x="6139022" y="3219228"/>
            <a:ext cx="5471804" cy="3174280"/>
          </a:xfrm>
          <a:prstGeom prst="rect">
            <a:avLst/>
          </a:prstGeom>
          <a:ln>
            <a:noFill/>
          </a:ln>
          <a:effectLst>
            <a:softEdge rad="112500"/>
          </a:effectLst>
        </p:spPr>
      </p:pic>
      <p:pic>
        <p:nvPicPr>
          <p:cNvPr id="19" name="Picture 18">
            <a:extLst>
              <a:ext uri="{FF2B5EF4-FFF2-40B4-BE49-F238E27FC236}">
                <a16:creationId xmlns:a16="http://schemas.microsoft.com/office/drawing/2014/main" id="{C411D5D7-3D3D-4113-A1A5-190A6C50F15E}"/>
              </a:ext>
            </a:extLst>
          </p:cNvPr>
          <p:cNvPicPr>
            <a:picLocks noChangeAspect="1"/>
          </p:cNvPicPr>
          <p:nvPr/>
        </p:nvPicPr>
        <p:blipFill>
          <a:blip r:embed="rId6"/>
          <a:stretch>
            <a:fillRect/>
          </a:stretch>
        </p:blipFill>
        <p:spPr>
          <a:xfrm>
            <a:off x="624196" y="3219228"/>
            <a:ext cx="5471804" cy="3194139"/>
          </a:xfrm>
          <a:prstGeom prst="rect">
            <a:avLst/>
          </a:prstGeom>
          <a:ln>
            <a:noFill/>
          </a:ln>
          <a:effectLst>
            <a:softEdge rad="112500"/>
          </a:effectLst>
        </p:spPr>
      </p:pic>
      <p:sp>
        <p:nvSpPr>
          <p:cNvPr id="20" name="TextBox 19">
            <a:extLst>
              <a:ext uri="{FF2B5EF4-FFF2-40B4-BE49-F238E27FC236}">
                <a16:creationId xmlns:a16="http://schemas.microsoft.com/office/drawing/2014/main" id="{CC1545DA-D6A2-4035-9716-0344C9615FE2}"/>
              </a:ext>
            </a:extLst>
          </p:cNvPr>
          <p:cNvSpPr txBox="1"/>
          <p:nvPr/>
        </p:nvSpPr>
        <p:spPr>
          <a:xfrm>
            <a:off x="3071972" y="6450568"/>
            <a:ext cx="6134100"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Phương án thí nghiệm của Archimedes</a:t>
            </a:r>
            <a:endParaRPr lang="en-US" sz="1800"/>
          </a:p>
        </p:txBody>
      </p:sp>
    </p:spTree>
    <p:extLst>
      <p:ext uri="{BB962C8B-B14F-4D97-AF65-F5344CB8AC3E}">
        <p14:creationId xmlns:p14="http://schemas.microsoft.com/office/powerpoint/2010/main" val="1016311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885886" y="765378"/>
            <a:ext cx="11153713" cy="861774"/>
          </a:xfrm>
          <a:prstGeom prst="rect">
            <a:avLst/>
          </a:prstGeom>
          <a:noFill/>
        </p:spPr>
        <p:txBody>
          <a:bodyPr wrap="square">
            <a:spAutoFit/>
          </a:bodyPr>
          <a:lstStyle/>
          <a:p>
            <a:pPr marL="0" marR="0" algn="ctr"/>
            <a:r>
              <a:rPr lang="en-US" sz="2500" i="1">
                <a:solidFill>
                  <a:srgbClr val="002060"/>
                </a:solidFill>
                <a:effectLst/>
                <a:latin typeface="Arial" panose="020B0604020202020204" pitchFamily="34" charset="0"/>
                <a:ea typeface="Times New Roman" panose="02020603050405020304" pitchFamily="18" charset="0"/>
              </a:rPr>
              <a:t>Thiết kế phương án TN để xác định được độ lớn lực đẩy Archimedes và khối lượng riêng của một chất lỏng với các dụng cụ: lực kế, vật nặng, chậu nước.</a:t>
            </a:r>
            <a:endParaRPr lang="en-US" sz="2500" i="1">
              <a:solidFill>
                <a:srgbClr val="00206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567901" y="765378"/>
            <a:ext cx="11349250" cy="861774"/>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25400" y="161988"/>
            <a:ext cx="1066800" cy="944478"/>
          </a:xfrm>
          <a:prstGeom prst="rect">
            <a:avLst/>
          </a:prstGeom>
        </p:spPr>
      </p:pic>
      <p:pic>
        <p:nvPicPr>
          <p:cNvPr id="4" name="Picture 3" descr="A picture containing wall, indoor, plastic, lamp&#10;&#10;Description automatically generated">
            <a:extLst>
              <a:ext uri="{FF2B5EF4-FFF2-40B4-BE49-F238E27FC236}">
                <a16:creationId xmlns:a16="http://schemas.microsoft.com/office/drawing/2014/main" id="{44669DB0-A2E6-4AD9-9935-78B1F48D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793445"/>
            <a:ext cx="3236422" cy="4876800"/>
          </a:xfrm>
          <a:prstGeom prst="rect">
            <a:avLst/>
          </a:prstGeom>
          <a:ln>
            <a:noFill/>
          </a:ln>
          <a:effectLst>
            <a:softEdge rad="112500"/>
          </a:effectLst>
        </p:spPr>
      </p:pic>
    </p:spTree>
    <p:extLst>
      <p:ext uri="{BB962C8B-B14F-4D97-AF65-F5344CB8AC3E}">
        <p14:creationId xmlns:p14="http://schemas.microsoft.com/office/powerpoint/2010/main" val="4165571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7" name="Rectangle: Rounded Corners 26">
            <a:extLst>
              <a:ext uri="{FF2B5EF4-FFF2-40B4-BE49-F238E27FC236}">
                <a16:creationId xmlns:a16="http://schemas.microsoft.com/office/drawing/2014/main" id="{28EB5D71-93B6-47FD-ABD3-87613A88B5E4}"/>
              </a:ext>
            </a:extLst>
          </p:cNvPr>
          <p:cNvSpPr/>
          <p:nvPr/>
        </p:nvSpPr>
        <p:spPr>
          <a:xfrm>
            <a:off x="838200" y="776372"/>
            <a:ext cx="10363200" cy="90312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8" name="Text Box 29">
            <a:extLst>
              <a:ext uri="{FF2B5EF4-FFF2-40B4-BE49-F238E27FC236}">
                <a16:creationId xmlns:a16="http://schemas.microsoft.com/office/drawing/2014/main" id="{BA3F9814-B90B-404D-A9EB-2DCEB6665F6F}"/>
              </a:ext>
            </a:extLst>
          </p:cNvPr>
          <p:cNvSpPr txBox="1">
            <a:spLocks noChangeArrowheads="1"/>
          </p:cNvSpPr>
          <p:nvPr/>
        </p:nvSpPr>
        <p:spPr bwMode="auto">
          <a:xfrm>
            <a:off x="1524000" y="762000"/>
            <a:ext cx="8926820" cy="91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thả một vật từ độ cao h, vật rơi xuống. Lực nào đã gây ra chuyển động rơi của vật?  </a:t>
            </a:r>
            <a:endParaRPr lang="vi-VN" sz="2600" i="1">
              <a:solidFill>
                <a:srgbClr val="0070C0"/>
              </a:solidFill>
              <a:effectLst/>
              <a:latin typeface="Arial" panose="020B0604020202020204" pitchFamily="34" charset="0"/>
              <a:cs typeface="Arial" panose="020B0604020202020204" pitchFamily="34" charset="0"/>
            </a:endParaRPr>
          </a:p>
        </p:txBody>
      </p:sp>
      <p:pic>
        <p:nvPicPr>
          <p:cNvPr id="29" name="Picture 28" descr="A picture containing logo&#10;&#10;Description automatically generated">
            <a:extLst>
              <a:ext uri="{FF2B5EF4-FFF2-40B4-BE49-F238E27FC236}">
                <a16:creationId xmlns:a16="http://schemas.microsoft.com/office/drawing/2014/main" id="{24091F2F-3F27-48F3-9716-5EE7E425E14B}"/>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396878" y="351540"/>
            <a:ext cx="868191" cy="824046"/>
          </a:xfrm>
          <a:prstGeom prst="rect">
            <a:avLst/>
          </a:prstGeom>
        </p:spPr>
      </p:pic>
      <p:pic>
        <p:nvPicPr>
          <p:cNvPr id="16" name="Picture 15" descr="A picture containing grass, outdoor, field, several&#10;&#10;Description automatically generated">
            <a:extLst>
              <a:ext uri="{FF2B5EF4-FFF2-40B4-BE49-F238E27FC236}">
                <a16:creationId xmlns:a16="http://schemas.microsoft.com/office/drawing/2014/main" id="{96A16886-47F2-4C90-A838-CD44D49E5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58" y="1917958"/>
            <a:ext cx="5927721" cy="3951813"/>
          </a:xfrm>
          <a:prstGeom prst="rect">
            <a:avLst/>
          </a:prstGeom>
          <a:ln>
            <a:noFill/>
          </a:ln>
          <a:effectLst>
            <a:softEdge rad="112500"/>
          </a:effectLst>
        </p:spPr>
      </p:pic>
      <p:pic>
        <p:nvPicPr>
          <p:cNvPr id="32" name="Picture 5" descr="empty-blue-rectangle">
            <a:extLst>
              <a:ext uri="{FF2B5EF4-FFF2-40B4-BE49-F238E27FC236}">
                <a16:creationId xmlns:a16="http://schemas.microsoft.com/office/drawing/2014/main" id="{946C6B18-9E78-4315-BC89-AA769C4D0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1" y="2023632"/>
            <a:ext cx="4495800" cy="30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30A940CD-E765-4BBE-ACDC-0B125E127B84}"/>
              </a:ext>
            </a:extLst>
          </p:cNvPr>
          <p:cNvSpPr txBox="1"/>
          <p:nvPr/>
        </p:nvSpPr>
        <p:spPr>
          <a:xfrm>
            <a:off x="7206801" y="2471764"/>
            <a:ext cx="3407166" cy="2015936"/>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làm cho vật rơi chính là lực hấp dẫn của Trái Đất tác dụng lên vật, còn được gọi là trọng lực P</a:t>
            </a:r>
            <a:endParaRPr lang="en-US" sz="2500"/>
          </a:p>
        </p:txBody>
      </p:sp>
      <p:sp>
        <p:nvSpPr>
          <p:cNvPr id="38" name="TextBox 37">
            <a:extLst>
              <a:ext uri="{FF2B5EF4-FFF2-40B4-BE49-F238E27FC236}">
                <a16:creationId xmlns:a16="http://schemas.microsoft.com/office/drawing/2014/main" id="{0001F300-D27B-41BF-9A55-783B2DB95E45}"/>
              </a:ext>
            </a:extLst>
          </p:cNvPr>
          <p:cNvSpPr txBox="1"/>
          <p:nvPr/>
        </p:nvSpPr>
        <p:spPr>
          <a:xfrm>
            <a:off x="914400" y="5923567"/>
            <a:ext cx="6096000" cy="369332"/>
          </a:xfrm>
          <a:prstGeom prst="rect">
            <a:avLst/>
          </a:prstGeom>
          <a:noFill/>
        </p:spPr>
        <p:txBody>
          <a:bodyPr wrap="square">
            <a:spAutoFit/>
          </a:bodyPr>
          <a:lstStyle/>
          <a:p>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Quả táo sẽ rơi xuống đất sau khi rời khỏi cành cây. </a:t>
            </a:r>
            <a:endParaRPr lang="en-US" i="1"/>
          </a:p>
        </p:txBody>
      </p:sp>
      <p:pic>
        <p:nvPicPr>
          <p:cNvPr id="40" name="Picture 39" descr="empty-red-rectangle">
            <a:extLst>
              <a:ext uri="{FF2B5EF4-FFF2-40B4-BE49-F238E27FC236}">
                <a16:creationId xmlns:a16="http://schemas.microsoft.com/office/drawing/2014/main" id="{49F492DC-8652-4C90-A4B2-BD88CC7368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9424" y="5134873"/>
            <a:ext cx="2455471" cy="7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1E5E28A0-0A09-4925-AB78-A3A5FA7E1501}"/>
              </a:ext>
            </a:extLst>
          </p:cNvPr>
          <p:cNvSpPr txBox="1"/>
          <p:nvPr/>
        </p:nvSpPr>
        <p:spPr>
          <a:xfrm>
            <a:off x="8305800" y="5246846"/>
            <a:ext cx="1623305" cy="483209"/>
          </a:xfrm>
          <a:prstGeom prst="rect">
            <a:avLst/>
          </a:prstGeom>
          <a:noFill/>
        </p:spPr>
        <p:txBody>
          <a:bodyPr wrap="square">
            <a:spAutoFit/>
          </a:bodyPr>
          <a:lstStyle/>
          <a:p>
            <a:pPr algn="ctr">
              <a:lnSpc>
                <a:spcPct val="107000"/>
              </a:lnSpc>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 = m.g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0063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4009789" cy="708275"/>
              <a:chOff x="564746" y="3403331"/>
              <a:chExt cx="206485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06485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Trọng lực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260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Trọng lực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48" y="1327878"/>
            <a:ext cx="6978903" cy="446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 name="Rectangle 1026060">
            <a:extLst>
              <a:ext uri="{FF2B5EF4-FFF2-40B4-BE49-F238E27FC236}">
                <a16:creationId xmlns:a16="http://schemas.microsoft.com/office/drawing/2014/main" id="{CF0B435E-BC56-4BA6-A975-863D649ED566}"/>
              </a:ext>
            </a:extLst>
          </p:cNvPr>
          <p:cNvSpPr>
            <a:spLocks noChangeArrowheads="1"/>
          </p:cNvSpPr>
          <p:nvPr/>
        </p:nvSpPr>
        <p:spPr bwMode="auto">
          <a:xfrm>
            <a:off x="586593" y="1431779"/>
            <a:ext cx="6208355" cy="911019"/>
          </a:xfrm>
          <a:prstGeom prst="rect">
            <a:avLst/>
          </a:prstGeom>
          <a:noFill/>
          <a:ln w="9525" algn="ctr">
            <a:noFill/>
            <a:miter lim="800000"/>
            <a:headEnd/>
            <a:tailEnd/>
          </a:ln>
        </p:spPr>
        <p:txBody>
          <a:bodyPr wrap="square" lIns="109728" tIns="54864" rIns="109728" bIns="54864">
            <a:spAutoFit/>
          </a:bodyPr>
          <a:lstStyle/>
          <a:p>
            <a:pPr defTabSz="1095375">
              <a:buClr>
                <a:schemeClr val="tx2"/>
              </a:buClr>
              <a:buSzPct val="95000"/>
            </a:pPr>
            <a:r>
              <a:rPr lang="en-US" sz="2600" b="1">
                <a:solidFill>
                  <a:srgbClr val="00B050"/>
                </a:solidFill>
                <a:latin typeface="Arial" panose="020B0604020202020204" pitchFamily="34" charset="0"/>
                <a:ea typeface="Times New Roman" panose="02020603050405020304" pitchFamily="18" charset="0"/>
                <a:cs typeface="Times New Roman" panose="02020603050405020304" pitchFamily="18" charset="0"/>
              </a:rPr>
              <a:t>Trọng lực là lực hấp dẫn giữa Trái Đất và vật</a:t>
            </a:r>
            <a:r>
              <a:rPr lang="en-US" sz="26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Trọng lực có:</a:t>
            </a:r>
          </a:p>
        </p:txBody>
      </p:sp>
      <p:grpSp>
        <p:nvGrpSpPr>
          <p:cNvPr id="3" name="Group 2">
            <a:extLst>
              <a:ext uri="{FF2B5EF4-FFF2-40B4-BE49-F238E27FC236}">
                <a16:creationId xmlns:a16="http://schemas.microsoft.com/office/drawing/2014/main" id="{E4ED8024-B818-42C5-91AC-32F4C47CF113}"/>
              </a:ext>
            </a:extLst>
          </p:cNvPr>
          <p:cNvGrpSpPr/>
          <p:nvPr/>
        </p:nvGrpSpPr>
        <p:grpSpPr>
          <a:xfrm>
            <a:off x="7518689" y="890003"/>
            <a:ext cx="4236819" cy="5312757"/>
            <a:chOff x="8148316" y="1401948"/>
            <a:chExt cx="3621534" cy="4851350"/>
          </a:xfrm>
        </p:grpSpPr>
        <p:pic>
          <p:nvPicPr>
            <p:cNvPr id="34" name="Picture 33" descr="Apples on a tree&#10;&#10;Description automatically generated with medium confidence">
              <a:extLst>
                <a:ext uri="{FF2B5EF4-FFF2-40B4-BE49-F238E27FC236}">
                  <a16:creationId xmlns:a16="http://schemas.microsoft.com/office/drawing/2014/main" id="{E248B3A6-24AC-4E8E-88ED-49041734FCB5}"/>
                </a:ext>
              </a:extLst>
            </p:cNvPr>
            <p:cNvPicPr>
              <a:picLocks noChangeAspect="1"/>
            </p:cNvPicPr>
            <p:nvPr/>
          </p:nvPicPr>
          <p:blipFill rotWithShape="1">
            <a:blip r:embed="rId5">
              <a:extLst>
                <a:ext uri="{28A0092B-C50C-407E-A947-70E740481C1C}">
                  <a14:useLocalDpi xmlns:a14="http://schemas.microsoft.com/office/drawing/2010/main" val="0"/>
                </a:ext>
              </a:extLst>
            </a:blip>
            <a:srcRect l="-140" t="10569"/>
            <a:stretch/>
          </p:blipFill>
          <p:spPr>
            <a:xfrm>
              <a:off x="8148316" y="1401948"/>
              <a:ext cx="3621534" cy="4851350"/>
            </a:xfrm>
            <a:prstGeom prst="rect">
              <a:avLst/>
            </a:prstGeom>
            <a:ln>
              <a:noFill/>
            </a:ln>
            <a:effectLst>
              <a:softEdge rad="112500"/>
            </a:effectLst>
          </p:spPr>
        </p:pic>
        <p:cxnSp>
          <p:nvCxnSpPr>
            <p:cNvPr id="35" name="Straight Arrow Connector 34">
              <a:extLst>
                <a:ext uri="{FF2B5EF4-FFF2-40B4-BE49-F238E27FC236}">
                  <a16:creationId xmlns:a16="http://schemas.microsoft.com/office/drawing/2014/main" id="{D3047AF1-9734-4B50-B6AC-FB9A9A018B18}"/>
                </a:ext>
              </a:extLst>
            </p:cNvPr>
            <p:cNvCxnSpPr>
              <a:cxnSpLocks/>
            </p:cNvCxnSpPr>
            <p:nvPr/>
          </p:nvCxnSpPr>
          <p:spPr>
            <a:xfrm>
              <a:off x="10287000" y="4343400"/>
              <a:ext cx="0" cy="6599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4D52583-75F0-4402-AB28-7EF4A1463611}"/>
                    </a:ext>
                  </a:extLst>
                </p:cNvPr>
                <p:cNvSpPr txBox="1"/>
                <p:nvPr/>
              </p:nvSpPr>
              <p:spPr>
                <a:xfrm>
                  <a:off x="10287000" y="4510383"/>
                  <a:ext cx="794263"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36" name="TextBox 35">
                  <a:extLst>
                    <a:ext uri="{FF2B5EF4-FFF2-40B4-BE49-F238E27FC236}">
                      <a16:creationId xmlns:a16="http://schemas.microsoft.com/office/drawing/2014/main" id="{34D52583-75F0-4402-AB28-7EF4A1463611}"/>
                    </a:ext>
                  </a:extLst>
                </p:cNvPr>
                <p:cNvSpPr txBox="1">
                  <a:spLocks noRot="1" noChangeAspect="1" noMove="1" noResize="1" noEditPoints="1" noAdjustHandles="1" noChangeArrowheads="1" noChangeShapeType="1" noTextEdit="1"/>
                </p:cNvSpPr>
                <p:nvPr/>
              </p:nvSpPr>
              <p:spPr>
                <a:xfrm>
                  <a:off x="10287000" y="4510383"/>
                  <a:ext cx="794263" cy="782587"/>
                </a:xfrm>
                <a:prstGeom prst="rect">
                  <a:avLst/>
                </a:prstGeom>
                <a:blipFill>
                  <a:blip r:embed="rId7"/>
                  <a:stretch>
                    <a:fillRect/>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5A2723BA-20EF-4DCD-9FA0-FF4FDB8E01CD}"/>
              </a:ext>
            </a:extLst>
          </p:cNvPr>
          <p:cNvSpPr txBox="1"/>
          <p:nvPr/>
        </p:nvSpPr>
        <p:spPr>
          <a:xfrm>
            <a:off x="586593" y="4049774"/>
            <a:ext cx="5881289" cy="1345625"/>
          </a:xfrm>
          <a:prstGeom prst="rect">
            <a:avLst/>
          </a:prstGeom>
          <a:noFill/>
        </p:spPr>
        <p:txBody>
          <a:bodyPr wrap="square">
            <a:spAutoFit/>
          </a:bodyPr>
          <a:lstStyle/>
          <a:p>
            <a:pPr marL="0" marR="0" algn="ctr">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một vật đứng yên trên mặt đất, </a:t>
            </a:r>
            <a:r>
              <a:rPr lang="en-US" sz="26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trọng lượng</a:t>
            </a:r>
            <a:r>
              <a:rPr lang="en-US" sz="260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 vật </a:t>
            </a:r>
            <a:r>
              <a:rPr lang="en-US" sz="26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bằng độ lớn của trọng lực</a:t>
            </a: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tác dụng lên vật. </a:t>
            </a:r>
          </a:p>
        </p:txBody>
      </p:sp>
      <p:sp>
        <p:nvSpPr>
          <p:cNvPr id="19" name="Rectangle 1026060">
            <a:extLst>
              <a:ext uri="{FF2B5EF4-FFF2-40B4-BE49-F238E27FC236}">
                <a16:creationId xmlns:a16="http://schemas.microsoft.com/office/drawing/2014/main" id="{97EF0B69-4564-A688-02C1-FC3AADEAA510}"/>
              </a:ext>
            </a:extLst>
          </p:cNvPr>
          <p:cNvSpPr>
            <a:spLocks noChangeArrowheads="1"/>
          </p:cNvSpPr>
          <p:nvPr/>
        </p:nvSpPr>
        <p:spPr bwMode="auto">
          <a:xfrm>
            <a:off x="558957" y="2236412"/>
            <a:ext cx="5881289" cy="911019"/>
          </a:xfrm>
          <a:prstGeom prst="rect">
            <a:avLst/>
          </a:prstGeom>
          <a:noFill/>
          <a:ln w="9525" algn="ctr">
            <a:noFill/>
            <a:miter lim="800000"/>
            <a:headEnd/>
            <a:tailEnd/>
          </a:ln>
        </p:spPr>
        <p:txBody>
          <a:bodyPr wrap="square" lIns="109728" tIns="54864" rIns="109728" bIns="54864">
            <a:spAutoFit/>
          </a:bodyPr>
          <a:lstStyle/>
          <a:p>
            <a:pPr marL="744538" lvl="1" indent="-287338" defTabSz="1095375">
              <a:buClr>
                <a:schemeClr val="tx2"/>
              </a:buClr>
              <a:buSzPct val="95000"/>
              <a:buBlip>
                <a:blip r:embed="rId8"/>
              </a:buBlip>
            </a:pP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 đặt: tại một vị trí đặc biệt gọi là trọng tâm. </a:t>
            </a:r>
          </a:p>
        </p:txBody>
      </p:sp>
      <p:sp>
        <p:nvSpPr>
          <p:cNvPr id="20" name="Rectangle 1026060">
            <a:extLst>
              <a:ext uri="{FF2B5EF4-FFF2-40B4-BE49-F238E27FC236}">
                <a16:creationId xmlns:a16="http://schemas.microsoft.com/office/drawing/2014/main" id="{CA461B84-CE7B-4334-0D78-5B6DB01C2243}"/>
              </a:ext>
            </a:extLst>
          </p:cNvPr>
          <p:cNvSpPr>
            <a:spLocks noChangeArrowheads="1"/>
          </p:cNvSpPr>
          <p:nvPr/>
        </p:nvSpPr>
        <p:spPr bwMode="auto">
          <a:xfrm>
            <a:off x="638572" y="3533793"/>
            <a:ext cx="6208355" cy="510909"/>
          </a:xfrm>
          <a:prstGeom prst="rect">
            <a:avLst/>
          </a:prstGeom>
          <a:noFill/>
          <a:ln w="9525" algn="ctr">
            <a:noFill/>
            <a:miter lim="800000"/>
            <a:headEnd/>
            <a:tailEnd/>
          </a:ln>
        </p:spPr>
        <p:txBody>
          <a:bodyPr wrap="square" lIns="109728" tIns="54864" rIns="109728" bIns="54864">
            <a:spAutoFit/>
          </a:bodyPr>
          <a:lstStyle/>
          <a:p>
            <a:pPr marL="744538" lvl="1" indent="-287338" defTabSz="1095375">
              <a:buClr>
                <a:schemeClr val="tx2"/>
              </a:buClr>
              <a:buSzPct val="95000"/>
              <a:buBlip>
                <a:blip r:embed="rId8"/>
              </a:buBlip>
            </a:pP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Độ lớn: P = m g.</a:t>
            </a:r>
            <a:endParaRPr lang="en-US" sz="2600">
              <a:latin typeface="Calibri" panose="020F0502020204030204" pitchFamily="34" charset="0"/>
              <a:ea typeface="游明朝" panose="02020400000000000000" pitchFamily="18" charset="-128"/>
              <a:cs typeface="Times New Roman" panose="02020603050405020304" pitchFamily="18" charset="0"/>
            </a:endParaRPr>
          </a:p>
        </p:txBody>
      </p:sp>
      <p:sp>
        <p:nvSpPr>
          <p:cNvPr id="21" name="Rectangle 1026060">
            <a:extLst>
              <a:ext uri="{FF2B5EF4-FFF2-40B4-BE49-F238E27FC236}">
                <a16:creationId xmlns:a16="http://schemas.microsoft.com/office/drawing/2014/main" id="{CA2D53D2-9B22-FC9F-396E-CF53D86DE463}"/>
              </a:ext>
            </a:extLst>
          </p:cNvPr>
          <p:cNvSpPr>
            <a:spLocks noChangeArrowheads="1"/>
          </p:cNvSpPr>
          <p:nvPr/>
        </p:nvSpPr>
        <p:spPr bwMode="auto">
          <a:xfrm>
            <a:off x="623393" y="3062538"/>
            <a:ext cx="6208355" cy="510909"/>
          </a:xfrm>
          <a:prstGeom prst="rect">
            <a:avLst/>
          </a:prstGeom>
          <a:noFill/>
          <a:ln w="9525" algn="ctr">
            <a:noFill/>
            <a:miter lim="800000"/>
            <a:headEnd/>
            <a:tailEnd/>
          </a:ln>
        </p:spPr>
        <p:txBody>
          <a:bodyPr wrap="square" lIns="109728" tIns="54864" rIns="109728" bIns="54864">
            <a:spAutoFit/>
          </a:bodyPr>
          <a:lstStyle/>
          <a:p>
            <a:pPr marL="744538" lvl="1" indent="-287338" defTabSz="1095375">
              <a:buClr>
                <a:schemeClr val="tx2"/>
              </a:buClr>
              <a:buSzPct val="95000"/>
              <a:buBlip>
                <a:blip r:embed="rId8"/>
              </a:buBlip>
            </a:pPr>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Hướng: hướng vào tâm Trái Đất. </a:t>
            </a:r>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4009789" cy="708275"/>
              <a:chOff x="564746" y="3403331"/>
              <a:chExt cx="206485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06485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Trọng lực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260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Trọng lực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48" y="1267472"/>
            <a:ext cx="11195959" cy="14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a:extLst>
              <a:ext uri="{FF2B5EF4-FFF2-40B4-BE49-F238E27FC236}">
                <a16:creationId xmlns:a16="http://schemas.microsoft.com/office/drawing/2014/main" id="{F1704D62-BE8F-4C24-B49F-5D6C9DC4AD8B}"/>
              </a:ext>
            </a:extLst>
          </p:cNvPr>
          <p:cNvSpPr txBox="1"/>
          <p:nvPr/>
        </p:nvSpPr>
        <p:spPr>
          <a:xfrm>
            <a:off x="782213" y="1307646"/>
            <a:ext cx="10495387" cy="492443"/>
          </a:xfrm>
          <a:prstGeom prst="rect">
            <a:avLst/>
          </a:prstGeom>
          <a:noFill/>
        </p:spPr>
        <p:txBody>
          <a:bodyPr wrap="square">
            <a:spAutoFit/>
          </a:bodyPr>
          <a:lstStyle/>
          <a:p>
            <a:pPr marL="457200" marR="0" indent="-457200">
              <a:spcBef>
                <a:spcPts val="0"/>
              </a:spcBef>
              <a:buFont typeface="Wingdings" panose="05000000000000000000" pitchFamily="2" charset="2"/>
              <a:buChar char="Ø"/>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Vị trí của trọng tâm phụ thuộc vào sự phân bố khối lượng của vật, </a:t>
            </a:r>
          </a:p>
        </p:txBody>
      </p:sp>
      <p:pic>
        <p:nvPicPr>
          <p:cNvPr id="13" name="Picture 12" descr="A picture containing tool, hammer, ax&#10;&#10;Description automatically generated">
            <a:extLst>
              <a:ext uri="{FF2B5EF4-FFF2-40B4-BE49-F238E27FC236}">
                <a16:creationId xmlns:a16="http://schemas.microsoft.com/office/drawing/2014/main" id="{0FB4C98D-3ECE-4099-8493-F18E9A7E7E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009" b="85924" l="16163" r="84419">
                        <a14:foregroundMark x1="18256" y1="45455" x2="18256" y2="45455"/>
                        <a14:foregroundMark x1="18256" y1="54839" x2="18256" y2="54839"/>
                        <a14:foregroundMark x1="16163" y1="68915" x2="16163" y2="68915"/>
                        <a14:foregroundMark x1="24767" y1="17009" x2="24767" y2="17009"/>
                        <a14:foregroundMark x1="84419" y1="50440" x2="84419" y2="50440"/>
                      </a14:backgroundRemoval>
                    </a14:imgEffect>
                  </a14:imgLayer>
                </a14:imgProps>
              </a:ext>
              <a:ext uri="{28A0092B-C50C-407E-A947-70E740481C1C}">
                <a14:useLocalDpi xmlns:a14="http://schemas.microsoft.com/office/drawing/2010/main" val="0"/>
              </a:ext>
            </a:extLst>
          </a:blip>
          <a:srcRect l="10593" t="11692" r="10338" b="5528"/>
          <a:stretch/>
        </p:blipFill>
        <p:spPr>
          <a:xfrm>
            <a:off x="434848" y="3049219"/>
            <a:ext cx="5584952" cy="2318411"/>
          </a:xfrm>
          <a:prstGeom prst="rect">
            <a:avLst/>
          </a:prstGeom>
        </p:spPr>
      </p:pic>
      <p:sp>
        <p:nvSpPr>
          <p:cNvPr id="18" name="TextBox 17">
            <a:extLst>
              <a:ext uri="{FF2B5EF4-FFF2-40B4-BE49-F238E27FC236}">
                <a16:creationId xmlns:a16="http://schemas.microsoft.com/office/drawing/2014/main" id="{A2C0A4AF-A4D4-40EC-9EFC-A64DC24DA0B2}"/>
              </a:ext>
            </a:extLst>
          </p:cNvPr>
          <p:cNvSpPr txBox="1"/>
          <p:nvPr/>
        </p:nvSpPr>
        <p:spPr>
          <a:xfrm>
            <a:off x="1858390" y="3866770"/>
            <a:ext cx="381000" cy="553998"/>
          </a:xfrm>
          <a:prstGeom prst="rect">
            <a:avLst/>
          </a:prstGeom>
          <a:noFill/>
        </p:spPr>
        <p:txBody>
          <a:bodyPr wrap="square" rtlCol="0">
            <a:spAutoFit/>
          </a:bodyPr>
          <a:lstStyle/>
          <a:p>
            <a:r>
              <a:rPr lang="en-US" sz="3000"/>
              <a:t>X</a:t>
            </a:r>
          </a:p>
        </p:txBody>
      </p:sp>
      <p:pic>
        <p:nvPicPr>
          <p:cNvPr id="20" name="Picture 19" descr="A picture containing accessory&#10;&#10;Description automatically generated">
            <a:extLst>
              <a:ext uri="{FF2B5EF4-FFF2-40B4-BE49-F238E27FC236}">
                <a16:creationId xmlns:a16="http://schemas.microsoft.com/office/drawing/2014/main" id="{808232D5-EE3D-493A-92B4-59AEBFD0C84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382" b="98137" l="10000" r="90000">
                        <a14:foregroundMark x1="55833" y1="8498" x2="55833" y2="8498"/>
                        <a14:foregroundMark x1="41667" y1="90221" x2="41667" y2="90221"/>
                        <a14:foregroundMark x1="44524" y1="98137" x2="44524" y2="98137"/>
                      </a14:backgroundRemoval>
                    </a14:imgEffect>
                  </a14:imgLayer>
                </a14:imgProps>
              </a:ext>
              <a:ext uri="{28A0092B-C50C-407E-A947-70E740481C1C}">
                <a14:useLocalDpi xmlns:a14="http://schemas.microsoft.com/office/drawing/2010/main" val="0"/>
              </a:ext>
            </a:extLst>
          </a:blip>
          <a:srcRect r="2222" b="17250"/>
          <a:stretch/>
        </p:blipFill>
        <p:spPr>
          <a:xfrm>
            <a:off x="590783" y="4107674"/>
            <a:ext cx="2533417" cy="2192512"/>
          </a:xfrm>
          <a:prstGeom prst="rect">
            <a:avLst/>
          </a:prstGeom>
        </p:spPr>
      </p:pic>
      <p:cxnSp>
        <p:nvCxnSpPr>
          <p:cNvPr id="29" name="Straight Arrow Connector 28">
            <a:extLst>
              <a:ext uri="{FF2B5EF4-FFF2-40B4-BE49-F238E27FC236}">
                <a16:creationId xmlns:a16="http://schemas.microsoft.com/office/drawing/2014/main" id="{BBD1C895-03A3-4C73-BE7A-9272C1394177}"/>
              </a:ext>
            </a:extLst>
          </p:cNvPr>
          <p:cNvCxnSpPr>
            <a:cxnSpLocks/>
          </p:cNvCxnSpPr>
          <p:nvPr/>
        </p:nvCxnSpPr>
        <p:spPr>
          <a:xfrm>
            <a:off x="2042595" y="4151049"/>
            <a:ext cx="0" cy="722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49E69B4-7516-4CEC-831C-420F767CA3CB}"/>
                  </a:ext>
                </a:extLst>
              </p:cNvPr>
              <p:cNvSpPr txBox="1"/>
              <p:nvPr/>
            </p:nvSpPr>
            <p:spPr>
              <a:xfrm>
                <a:off x="2042595" y="4333913"/>
                <a:ext cx="929205" cy="8570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30" name="TextBox 29">
                <a:extLst>
                  <a:ext uri="{FF2B5EF4-FFF2-40B4-BE49-F238E27FC236}">
                    <a16:creationId xmlns:a16="http://schemas.microsoft.com/office/drawing/2014/main" id="{149E69B4-7516-4CEC-831C-420F767CA3CB}"/>
                  </a:ext>
                </a:extLst>
              </p:cNvPr>
              <p:cNvSpPr txBox="1">
                <a:spLocks noRot="1" noChangeAspect="1" noMove="1" noResize="1" noEditPoints="1" noAdjustHandles="1" noChangeArrowheads="1" noChangeShapeType="1" noTextEdit="1"/>
              </p:cNvSpPr>
              <p:nvPr/>
            </p:nvSpPr>
            <p:spPr>
              <a:xfrm>
                <a:off x="2042595" y="4333913"/>
                <a:ext cx="929205" cy="857018"/>
              </a:xfrm>
              <a:prstGeom prst="rect">
                <a:avLst/>
              </a:prstGeom>
              <a:blipFill>
                <a:blip r:embed="rId9"/>
                <a:stretch>
                  <a:fillRect/>
                </a:stretch>
              </a:blipFill>
            </p:spPr>
            <p:txBody>
              <a:bodyPr/>
              <a:lstStyle/>
              <a:p>
                <a:r>
                  <a:rPr lang="en-US">
                    <a:noFill/>
                  </a:rPr>
                  <a:t> </a:t>
                </a:r>
              </a:p>
            </p:txBody>
          </p:sp>
        </mc:Fallback>
      </mc:AlternateContent>
      <p:pic>
        <p:nvPicPr>
          <p:cNvPr id="37" name="Content Placeholder 4" descr="A picture containing circle&#10;&#10;Description automatically generated">
            <a:extLst>
              <a:ext uri="{FF2B5EF4-FFF2-40B4-BE49-F238E27FC236}">
                <a16:creationId xmlns:a16="http://schemas.microsoft.com/office/drawing/2014/main" id="{A8467E15-00FC-4E05-8636-9A1532FEE7A7}"/>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24638" t="30250" r="21992" b="23345"/>
          <a:stretch/>
        </p:blipFill>
        <p:spPr>
          <a:xfrm>
            <a:off x="6858000" y="3027910"/>
            <a:ext cx="4076700" cy="3467100"/>
          </a:xfrm>
          <a:prstGeom prst="rect">
            <a:avLst/>
          </a:prstGeom>
          <a:ln>
            <a:noFill/>
          </a:ln>
          <a:effectLst>
            <a:softEdge rad="112500"/>
          </a:effectLst>
        </p:spPr>
      </p:pic>
      <p:sp>
        <p:nvSpPr>
          <p:cNvPr id="38" name="TextBox 37">
            <a:extLst>
              <a:ext uri="{FF2B5EF4-FFF2-40B4-BE49-F238E27FC236}">
                <a16:creationId xmlns:a16="http://schemas.microsoft.com/office/drawing/2014/main" id="{124ADF4C-CF98-4E3A-8010-49D5D4067059}"/>
              </a:ext>
            </a:extLst>
          </p:cNvPr>
          <p:cNvSpPr txBox="1"/>
          <p:nvPr/>
        </p:nvSpPr>
        <p:spPr>
          <a:xfrm>
            <a:off x="8458200" y="4215185"/>
            <a:ext cx="1841500" cy="630942"/>
          </a:xfrm>
          <a:prstGeom prst="rect">
            <a:avLst/>
          </a:prstGeom>
          <a:noFill/>
        </p:spPr>
        <p:txBody>
          <a:bodyPr wrap="square">
            <a:spAutoFit/>
          </a:bodyPr>
          <a:lstStyle/>
          <a:p>
            <a:r>
              <a:rPr lang="en-US" sz="3500">
                <a:solidFill>
                  <a:srgbClr val="002060"/>
                </a:solidFill>
                <a:latin typeface="Arial" panose="020B0604020202020204" pitchFamily="34" charset="0"/>
                <a:cs typeface="Arial" panose="020B0604020202020204" pitchFamily="34" charset="0"/>
              </a:rPr>
              <a:t> . G</a:t>
            </a:r>
            <a:endParaRPr lang="en-US" sz="3500"/>
          </a:p>
        </p:txBody>
      </p:sp>
      <p:cxnSp>
        <p:nvCxnSpPr>
          <p:cNvPr id="39" name="Straight Arrow Connector 38">
            <a:extLst>
              <a:ext uri="{FF2B5EF4-FFF2-40B4-BE49-F238E27FC236}">
                <a16:creationId xmlns:a16="http://schemas.microsoft.com/office/drawing/2014/main" id="{B17ED982-B5F4-4B0E-80E6-9772CF9716C0}"/>
              </a:ext>
            </a:extLst>
          </p:cNvPr>
          <p:cNvCxnSpPr>
            <a:cxnSpLocks/>
            <a:endCxn id="40" idx="1"/>
          </p:cNvCxnSpPr>
          <p:nvPr/>
        </p:nvCxnSpPr>
        <p:spPr>
          <a:xfrm>
            <a:off x="8750788" y="4643413"/>
            <a:ext cx="16054" cy="84470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C14BF38-17D7-4DBC-AAE8-9F79DF8A8331}"/>
                  </a:ext>
                </a:extLst>
              </p:cNvPr>
              <p:cNvSpPr txBox="1"/>
              <p:nvPr/>
            </p:nvSpPr>
            <p:spPr>
              <a:xfrm>
                <a:off x="8766842" y="5059613"/>
                <a:ext cx="929205" cy="8570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40" name="TextBox 39">
                <a:extLst>
                  <a:ext uri="{FF2B5EF4-FFF2-40B4-BE49-F238E27FC236}">
                    <a16:creationId xmlns:a16="http://schemas.microsoft.com/office/drawing/2014/main" id="{7C14BF38-17D7-4DBC-AAE8-9F79DF8A8331}"/>
                  </a:ext>
                </a:extLst>
              </p:cNvPr>
              <p:cNvSpPr txBox="1">
                <a:spLocks noRot="1" noChangeAspect="1" noMove="1" noResize="1" noEditPoints="1" noAdjustHandles="1" noChangeArrowheads="1" noChangeShapeType="1" noTextEdit="1"/>
              </p:cNvSpPr>
              <p:nvPr/>
            </p:nvSpPr>
            <p:spPr>
              <a:xfrm>
                <a:off x="8766842" y="5059613"/>
                <a:ext cx="929205" cy="857018"/>
              </a:xfrm>
              <a:prstGeom prst="rect">
                <a:avLst/>
              </a:prstGeom>
              <a:blipFill>
                <a:blip r:embed="rId11"/>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0927F2C6-6975-4458-92D4-65138E3AD21E}"/>
              </a:ext>
            </a:extLst>
          </p:cNvPr>
          <p:cNvSpPr txBox="1"/>
          <p:nvPr/>
        </p:nvSpPr>
        <p:spPr>
          <a:xfrm>
            <a:off x="6442520" y="6370670"/>
            <a:ext cx="5314632" cy="467629"/>
          </a:xfrm>
          <a:prstGeom prst="rect">
            <a:avLst/>
          </a:prstGeom>
          <a:noFill/>
        </p:spPr>
        <p:txBody>
          <a:bodyPr wrap="square">
            <a:spAutoFit/>
          </a:bodyPr>
          <a:lstStyle/>
          <a:p>
            <a:pPr marL="0" marR="0" algn="ctr">
              <a:lnSpc>
                <a:spcPct val="107000"/>
              </a:lnSpc>
              <a:spcBef>
                <a:spcPts val="0"/>
              </a:spcBef>
              <a:spcAft>
                <a:spcPts val="500"/>
              </a:spcAft>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Trọng tâm ở bên ngoài vật</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4" name="TextBox 23">
            <a:extLst>
              <a:ext uri="{FF2B5EF4-FFF2-40B4-BE49-F238E27FC236}">
                <a16:creationId xmlns:a16="http://schemas.microsoft.com/office/drawing/2014/main" id="{25DE063B-A005-8722-987A-F6E84C873BB4}"/>
              </a:ext>
            </a:extLst>
          </p:cNvPr>
          <p:cNvSpPr txBox="1"/>
          <p:nvPr/>
        </p:nvSpPr>
        <p:spPr>
          <a:xfrm>
            <a:off x="434848" y="6292610"/>
            <a:ext cx="5314632" cy="467629"/>
          </a:xfrm>
          <a:prstGeom prst="rect">
            <a:avLst/>
          </a:prstGeom>
          <a:noFill/>
        </p:spPr>
        <p:txBody>
          <a:bodyPr wrap="square">
            <a:spAutoFit/>
          </a:bodyPr>
          <a:lstStyle/>
          <a:p>
            <a:pPr marL="0" marR="0" algn="ctr">
              <a:lnSpc>
                <a:spcPct val="107000"/>
              </a:lnSpc>
              <a:spcBef>
                <a:spcPts val="0"/>
              </a:spcBef>
              <a:spcAft>
                <a:spcPts val="500"/>
              </a:spcAft>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Trọng tâm ở bên trong vật</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8" name="TextBox 27">
            <a:extLst>
              <a:ext uri="{FF2B5EF4-FFF2-40B4-BE49-F238E27FC236}">
                <a16:creationId xmlns:a16="http://schemas.microsoft.com/office/drawing/2014/main" id="{E10C9017-241B-63E4-7842-0425052F6F59}"/>
              </a:ext>
            </a:extLst>
          </p:cNvPr>
          <p:cNvSpPr txBox="1"/>
          <p:nvPr/>
        </p:nvSpPr>
        <p:spPr>
          <a:xfrm>
            <a:off x="788124" y="1718731"/>
            <a:ext cx="10495387" cy="492443"/>
          </a:xfrm>
          <a:prstGeom prst="rect">
            <a:avLst/>
          </a:prstGeom>
          <a:noFill/>
        </p:spPr>
        <p:txBody>
          <a:bodyPr wrap="square">
            <a:spAutoFit/>
          </a:bodyPr>
          <a:lstStyle/>
          <a:p>
            <a:pPr marL="457200" marR="0" indent="-457200">
              <a:spcBef>
                <a:spcPts val="0"/>
              </a:spcBef>
              <a:buFont typeface="Wingdings" panose="05000000000000000000" pitchFamily="2" charset="2"/>
              <a:buChar char="Ø"/>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Trọng tâm có thể nằm bên trong vật hoặc bên ngoài vật </a:t>
            </a:r>
          </a:p>
        </p:txBody>
      </p:sp>
      <p:sp>
        <p:nvSpPr>
          <p:cNvPr id="34" name="TextBox 33">
            <a:extLst>
              <a:ext uri="{FF2B5EF4-FFF2-40B4-BE49-F238E27FC236}">
                <a16:creationId xmlns:a16="http://schemas.microsoft.com/office/drawing/2014/main" id="{F8D4F226-C8B6-6C2A-A9AA-B729F59C42B5}"/>
              </a:ext>
            </a:extLst>
          </p:cNvPr>
          <p:cNvSpPr txBox="1"/>
          <p:nvPr/>
        </p:nvSpPr>
        <p:spPr>
          <a:xfrm>
            <a:off x="794035" y="2139693"/>
            <a:ext cx="10495387" cy="492443"/>
          </a:xfrm>
          <a:prstGeom prst="rect">
            <a:avLst/>
          </a:prstGeom>
          <a:noFill/>
        </p:spPr>
        <p:txBody>
          <a:bodyPr wrap="square">
            <a:spAutoFit/>
          </a:bodyPr>
          <a:lstStyle/>
          <a:p>
            <a:pPr marL="457200" marR="0" indent="-457200">
              <a:spcBef>
                <a:spcPts val="0"/>
              </a:spcBef>
              <a:buFont typeface="Wingdings" panose="05000000000000000000" pitchFamily="2" charset="2"/>
              <a:buChar char="Ø"/>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Trọng tâm có vai trò quan trọng trong sự cân bằng của các vật.</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1940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p:bldP spid="30" grpId="0"/>
      <p:bldP spid="38" grpId="0"/>
      <p:bldP spid="40" grpId="0"/>
      <p:bldP spid="41" grpId="0"/>
      <p:bldP spid="24" grpId="0"/>
      <p:bldP spid="28"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129961" y="718934"/>
            <a:ext cx="991903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rPr>
              <a:t>Hai bạn đang đứng ở vị trí A và B trên Trái Đất. Hãy vẽ vectơ trọng lực tác dụng lên mỗi bạn</a:t>
            </a:r>
            <a:r>
              <a:rPr lang="vi-VN" sz="2600" b="0" i="1" u="none" strike="noStrike">
                <a:solidFill>
                  <a:srgbClr val="002060"/>
                </a:solidFill>
                <a:effectLst/>
                <a:latin typeface="Arial" panose="020B0604020202020204" pitchFamily="34" charset="0"/>
              </a:rPr>
              <a:t>.</a:t>
            </a:r>
            <a:endParaRPr lang="vi-VN" sz="2600" i="1">
              <a:solidFill>
                <a:srgbClr val="002060"/>
              </a:solidFill>
              <a:effectLst/>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800"/>
            <a:ext cx="10906448" cy="92568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grpSp>
        <p:nvGrpSpPr>
          <p:cNvPr id="16" name="Group 15">
            <a:extLst>
              <a:ext uri="{FF2B5EF4-FFF2-40B4-BE49-F238E27FC236}">
                <a16:creationId xmlns:a16="http://schemas.microsoft.com/office/drawing/2014/main" id="{2E27B6EF-EA52-4FC5-9D78-58746CAE7D70}"/>
              </a:ext>
            </a:extLst>
          </p:cNvPr>
          <p:cNvGrpSpPr/>
          <p:nvPr/>
        </p:nvGrpSpPr>
        <p:grpSpPr>
          <a:xfrm>
            <a:off x="3196676" y="1611486"/>
            <a:ext cx="5288653" cy="5013084"/>
            <a:chOff x="226164" y="1646358"/>
            <a:chExt cx="5288653" cy="5013084"/>
          </a:xfrm>
        </p:grpSpPr>
        <p:pic>
          <p:nvPicPr>
            <p:cNvPr id="9" name="Picture 8" descr="A picture containing blue, porcelain&#10;&#10;Description automatically generated">
              <a:extLst>
                <a:ext uri="{FF2B5EF4-FFF2-40B4-BE49-F238E27FC236}">
                  <a16:creationId xmlns:a16="http://schemas.microsoft.com/office/drawing/2014/main" id="{0AF5D7EF-4C54-4387-8730-FF8B1428D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75070">
              <a:off x="1364652" y="1646358"/>
              <a:ext cx="4150165" cy="4150165"/>
            </a:xfrm>
            <a:prstGeom prst="rect">
              <a:avLst/>
            </a:prstGeom>
          </p:spPr>
        </p:pic>
        <p:pic>
          <p:nvPicPr>
            <p:cNvPr id="17" name="Picture 16">
              <a:extLst>
                <a:ext uri="{FF2B5EF4-FFF2-40B4-BE49-F238E27FC236}">
                  <a16:creationId xmlns:a16="http://schemas.microsoft.com/office/drawing/2014/main" id="{D90E1BC1-3436-41CC-9EDD-E1F9A214B1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3778" l="10000" r="90000">
                          <a14:foregroundMark x1="51833" y1="10444" x2="51833" y2="10444"/>
                          <a14:foregroundMark x1="53667" y1="11778" x2="53667" y2="11778"/>
                          <a14:foregroundMark x1="44833" y1="93778" x2="44833" y2="93778"/>
                          <a14:foregroundMark x1="41667" y1="93778" x2="41667" y2="93778"/>
                          <a14:foregroundMark x1="65333" y1="93556" x2="65333" y2="93556"/>
                          <a14:foregroundMark x1="46333" y1="14556" x2="46333" y2="14556"/>
                          <a14:foregroundMark x1="48167" y1="13222" x2="48167" y2="13222"/>
                          <a14:foregroundMark x1="48167" y1="11778" x2="48167" y2="11778"/>
                          <a14:foregroundMark x1="51833" y1="10778" x2="51833" y2="10778"/>
                        </a14:backgroundRemoval>
                      </a14:imgEffect>
                    </a14:imgLayer>
                  </a14:imgProps>
                </a:ext>
                <a:ext uri="{28A0092B-C50C-407E-A947-70E740481C1C}">
                  <a14:useLocalDpi xmlns:a14="http://schemas.microsoft.com/office/drawing/2010/main" val="0"/>
                </a:ext>
              </a:extLst>
            </a:blip>
            <a:stretch>
              <a:fillRect/>
            </a:stretch>
          </p:blipFill>
          <p:spPr>
            <a:xfrm rot="16200000">
              <a:off x="480164" y="2839551"/>
              <a:ext cx="1016000" cy="1524000"/>
            </a:xfrm>
            <a:prstGeom prst="rect">
              <a:avLst/>
            </a:prstGeom>
          </p:spPr>
        </p:pic>
        <p:pic>
          <p:nvPicPr>
            <p:cNvPr id="18" name="Picture 17" descr="A picture containing whiteboard&#10;&#10;Description automatically generated">
              <a:extLst>
                <a:ext uri="{FF2B5EF4-FFF2-40B4-BE49-F238E27FC236}">
                  <a16:creationId xmlns:a16="http://schemas.microsoft.com/office/drawing/2014/main" id="{3D4194E3-98AF-4BB8-9D36-C5A8BFA45F6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667" b="94917" l="10000" r="90000">
                          <a14:foregroundMark x1="42833" y1="7417" x2="42833" y2="7417"/>
                          <a14:foregroundMark x1="42833" y1="4667" x2="42833" y2="4667"/>
                          <a14:foregroundMark x1="36833" y1="92833" x2="36833" y2="92833"/>
                          <a14:foregroundMark x1="45833" y1="94917" x2="45833" y2="94917"/>
                          <a14:foregroundMark x1="36333" y1="94667" x2="36333" y2="94667"/>
                          <a14:foregroundMark x1="47250" y1="94667" x2="47250" y2="94667"/>
                        </a14:backgroundRemoval>
                      </a14:imgEffect>
                    </a14:imgLayer>
                  </a14:imgProps>
                </a:ext>
                <a:ext uri="{28A0092B-C50C-407E-A947-70E740481C1C}">
                  <a14:useLocalDpi xmlns:a14="http://schemas.microsoft.com/office/drawing/2010/main" val="0"/>
                </a:ext>
              </a:extLst>
            </a:blip>
            <a:stretch>
              <a:fillRect/>
            </a:stretch>
          </p:blipFill>
          <p:spPr>
            <a:xfrm rot="10800000">
              <a:off x="2590800" y="5211642"/>
              <a:ext cx="1447800" cy="1447800"/>
            </a:xfrm>
            <a:prstGeom prst="rect">
              <a:avLst/>
            </a:prstGeom>
          </p:spPr>
        </p:pic>
      </p:grpSp>
      <p:sp>
        <p:nvSpPr>
          <p:cNvPr id="22" name="TextBox 21">
            <a:extLst>
              <a:ext uri="{FF2B5EF4-FFF2-40B4-BE49-F238E27FC236}">
                <a16:creationId xmlns:a16="http://schemas.microsoft.com/office/drawing/2014/main" id="{2AB0AF7A-49D7-4E74-8517-14772052B376}"/>
              </a:ext>
            </a:extLst>
          </p:cNvPr>
          <p:cNvSpPr txBox="1"/>
          <p:nvPr/>
        </p:nvSpPr>
        <p:spPr>
          <a:xfrm>
            <a:off x="8229600" y="5029200"/>
            <a:ext cx="3029430" cy="670120"/>
          </a:xfrm>
          <a:prstGeom prst="rect">
            <a:avLst/>
          </a:prstGeom>
          <a:noFill/>
        </p:spPr>
        <p:txBody>
          <a:bodyPr wrap="square">
            <a:spAutoFit/>
          </a:bodyPr>
          <a:lstStyle/>
          <a:p>
            <a:pPr marL="0" marR="0" algn="ctr">
              <a:lnSpc>
                <a:spcPct val="107000"/>
              </a:lnSpc>
              <a:spcBef>
                <a:spcPts val="0"/>
              </a:spcBef>
              <a:spcAft>
                <a:spcPts val="500"/>
              </a:spcAft>
            </a:pP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Hình ảnh minh hoạ vị trí của hai bạn trên Trái Đất</a:t>
            </a:r>
            <a:endParaRPr lang="en-US" sz="1400" i="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61356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830051" y="810041"/>
            <a:ext cx="11087100" cy="956672"/>
          </a:xfrm>
          <a:prstGeom prst="rect">
            <a:avLst/>
          </a:prstGeom>
          <a:noFill/>
        </p:spPr>
        <p:txBody>
          <a:bodyPr wrap="square">
            <a:spAutoFit/>
          </a:bodyPr>
          <a:lstStyle/>
          <a:p>
            <a:pPr algn="ctr">
              <a:spcAft>
                <a:spcPts val="500"/>
              </a:spcAft>
            </a:pPr>
            <a:r>
              <a:rPr lang="en-US" sz="2600">
                <a:solidFill>
                  <a:srgbClr val="002060"/>
                </a:solidFill>
                <a:latin typeface="Arial" panose="020B0604020202020204" pitchFamily="34" charset="0"/>
                <a:ea typeface="Times New Roman" panose="02020603050405020304" pitchFamily="18" charset="0"/>
                <a:cs typeface="Times New Roman" panose="02020603050405020304" pitchFamily="18" charset="0"/>
              </a:rPr>
              <a:t>H</a:t>
            </a:r>
            <a:r>
              <a:rPr lang="en-US" sz="26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ãy tiến hành thí nghiệm xác định trọng tâm của một vật phẳng bất kì.</a:t>
            </a:r>
            <a:endParaRPr lang="en-US" sz="2600">
              <a:solidFill>
                <a:srgbClr val="002060"/>
              </a:solidFill>
              <a:effectLst/>
              <a:latin typeface="Calibri" panose="020F0502020204030204" pitchFamily="34" charset="0"/>
              <a:ea typeface="游明朝" panose="02020400000000000000" pitchFamily="18" charset="-128"/>
              <a:cs typeface="Times New Roman" panose="02020603050405020304" pitchFamily="18" charset="0"/>
            </a:endParaRPr>
          </a:p>
          <a:p>
            <a:pPr algn="ctr" rtl="0">
              <a:spcBef>
                <a:spcPts val="0"/>
              </a:spcBef>
              <a:spcAft>
                <a:spcPts val="500"/>
              </a:spcAft>
            </a:pPr>
            <a:r>
              <a:rPr lang="en-US" sz="2600" b="0" i="1" u="none" strike="noStrike">
                <a:solidFill>
                  <a:srgbClr val="002060"/>
                </a:solidFill>
                <a:effectLst/>
                <a:latin typeface="Arial" panose="020B0604020202020204" pitchFamily="34" charset="0"/>
              </a:rPr>
              <a:t>.</a:t>
            </a:r>
            <a:endParaRPr lang="en-US" sz="2600" i="1">
              <a:solidFill>
                <a:srgbClr val="00206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567901" y="765378"/>
            <a:ext cx="11349250" cy="606222"/>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25400" y="161988"/>
            <a:ext cx="1066800" cy="944478"/>
          </a:xfrm>
          <a:prstGeom prst="rect">
            <a:avLst/>
          </a:prstGeom>
        </p:spPr>
      </p:pic>
      <p:pic>
        <p:nvPicPr>
          <p:cNvPr id="9" name="Picture 8">
            <a:extLst>
              <a:ext uri="{FF2B5EF4-FFF2-40B4-BE49-F238E27FC236}">
                <a16:creationId xmlns:a16="http://schemas.microsoft.com/office/drawing/2014/main" id="{7C072618-57ED-4C74-8CA4-372791DEB601}"/>
              </a:ext>
            </a:extLst>
          </p:cNvPr>
          <p:cNvPicPr>
            <a:picLocks noChangeAspect="1"/>
          </p:cNvPicPr>
          <p:nvPr/>
        </p:nvPicPr>
        <p:blipFill rotWithShape="1">
          <a:blip r:embed="rId4"/>
          <a:srcRect t="984" r="-574"/>
          <a:stretch/>
        </p:blipFill>
        <p:spPr>
          <a:xfrm>
            <a:off x="5428807" y="1974990"/>
            <a:ext cx="6534593" cy="3692610"/>
          </a:xfrm>
          <a:prstGeom prst="rect">
            <a:avLst/>
          </a:prstGeom>
        </p:spPr>
      </p:pic>
      <p:pic>
        <p:nvPicPr>
          <p:cNvPr id="14" name="Picture 5" descr="empty-blue-rectangle">
            <a:extLst>
              <a:ext uri="{FF2B5EF4-FFF2-40B4-BE49-F238E27FC236}">
                <a16:creationId xmlns:a16="http://schemas.microsoft.com/office/drawing/2014/main" id="{91F184E9-5932-4134-8559-82FD097EE1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881" y="1811375"/>
            <a:ext cx="5200677" cy="40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DD6734A-5F02-465C-8756-329C16B9005D}"/>
              </a:ext>
            </a:extLst>
          </p:cNvPr>
          <p:cNvSpPr txBox="1"/>
          <p:nvPr/>
        </p:nvSpPr>
        <p:spPr>
          <a:xfrm>
            <a:off x="410217" y="1951342"/>
            <a:ext cx="4590180" cy="2123658"/>
          </a:xfrm>
          <a:prstGeom prst="rect">
            <a:avLst/>
          </a:prstGeom>
          <a:noFill/>
        </p:spPr>
        <p:txBody>
          <a:bodyPr wrap="square">
            <a:spAutoFit/>
          </a:bodyPr>
          <a:lstStyle/>
          <a:p>
            <a:pPr algn="just"/>
            <a:r>
              <a:rPr lang="en-US" sz="2200">
                <a:effectLst/>
                <a:latin typeface="Arial" panose="020B0604020202020204" pitchFamily="34" charset="0"/>
                <a:ea typeface="Times New Roman" panose="02020603050405020304" pitchFamily="18" charset="0"/>
                <a:cs typeface="Times New Roman" panose="02020603050405020304" pitchFamily="18" charset="0"/>
              </a:rPr>
              <a:t>Cách xác định trọng tâm của một vật phẳng:</a:t>
            </a:r>
          </a:p>
          <a:p>
            <a:pPr marL="342900" indent="-342900" algn="just">
              <a:buFont typeface="Arial" panose="020B0604020202020204" pitchFamily="34" charset="0"/>
              <a:buChar char="•"/>
            </a:pPr>
            <a:r>
              <a:rPr lang="en-US" sz="2200">
                <a:effectLst/>
                <a:latin typeface="Arial" panose="020B0604020202020204" pitchFamily="34" charset="0"/>
                <a:ea typeface="Times New Roman" panose="02020603050405020304" pitchFamily="18" charset="0"/>
                <a:cs typeface="Times New Roman" panose="02020603050405020304" pitchFamily="18" charset="0"/>
              </a:rPr>
              <a:t>Buộc dây vào một lỗ nhỏ ở mép của vật rồi treo vật thẳng đứng.</a:t>
            </a:r>
          </a:p>
          <a:p>
            <a:pPr marL="342900" indent="-342900" algn="just">
              <a:buFont typeface="Arial" panose="020B0604020202020204" pitchFamily="34" charset="0"/>
              <a:buChar char="•"/>
            </a:pPr>
            <a:r>
              <a:rPr lang="en-US" sz="2200">
                <a:effectLst/>
                <a:latin typeface="Arial" panose="020B0604020202020204" pitchFamily="34" charset="0"/>
                <a:ea typeface="Times New Roman" panose="02020603050405020304" pitchFamily="18" charset="0"/>
                <a:cs typeface="Times New Roman" panose="02020603050405020304" pitchFamily="18" charset="0"/>
              </a:rPr>
              <a:t>Khi vật cân bằng, dùng bút đánh dấu phương của sợi dây lên vật. </a:t>
            </a:r>
          </a:p>
        </p:txBody>
      </p:sp>
      <p:sp>
        <p:nvSpPr>
          <p:cNvPr id="13" name="TextBox 12">
            <a:extLst>
              <a:ext uri="{FF2B5EF4-FFF2-40B4-BE49-F238E27FC236}">
                <a16:creationId xmlns:a16="http://schemas.microsoft.com/office/drawing/2014/main" id="{261D1A0C-9E1D-3E22-34F0-21AA6BA422A9}"/>
              </a:ext>
            </a:extLst>
          </p:cNvPr>
          <p:cNvSpPr txBox="1"/>
          <p:nvPr/>
        </p:nvSpPr>
        <p:spPr>
          <a:xfrm>
            <a:off x="430936" y="4038600"/>
            <a:ext cx="4590180" cy="1785104"/>
          </a:xfrm>
          <a:prstGeom prst="rect">
            <a:avLst/>
          </a:prstGeom>
          <a:noFill/>
        </p:spPr>
        <p:txBody>
          <a:bodyPr wrap="square">
            <a:spAutoFit/>
          </a:bodyPr>
          <a:lstStyle/>
          <a:p>
            <a:pPr marL="342900" indent="-342900" algn="just">
              <a:buFont typeface="Arial" panose="020B0604020202020204" pitchFamily="34" charset="0"/>
              <a:buChar char="•"/>
            </a:pPr>
            <a:r>
              <a:rPr lang="en-US" sz="2200">
                <a:latin typeface="Arial" panose="020B0604020202020204" pitchFamily="34" charset="0"/>
                <a:ea typeface="Times New Roman" panose="02020603050405020304" pitchFamily="18" charset="0"/>
                <a:cs typeface="Times New Roman" panose="02020603050405020304" pitchFamily="18" charset="0"/>
              </a:rPr>
              <a:t>T</a:t>
            </a:r>
            <a:r>
              <a:rPr lang="en-US" sz="2200">
                <a:effectLst/>
                <a:latin typeface="Arial" panose="020B0604020202020204" pitchFamily="34" charset="0"/>
                <a:ea typeface="Times New Roman" panose="02020603050405020304" pitchFamily="18" charset="0"/>
                <a:cs typeface="Times New Roman" panose="02020603050405020304" pitchFamily="18" charset="0"/>
              </a:rPr>
              <a:t>hay đổi điểm treo và thực hiện tương tự. </a:t>
            </a:r>
          </a:p>
          <a:p>
            <a:pPr marL="342900" indent="-342900" algn="just">
              <a:buFont typeface="Arial" panose="020B0604020202020204" pitchFamily="34" charset="0"/>
              <a:buChar char="•"/>
            </a:pPr>
            <a:r>
              <a:rPr lang="en-US" sz="2200">
                <a:effectLst/>
                <a:latin typeface="Arial" panose="020B0604020202020204" pitchFamily="34" charset="0"/>
                <a:ea typeface="Times New Roman" panose="02020603050405020304" pitchFamily="18" charset="0"/>
                <a:cs typeface="Times New Roman" panose="02020603050405020304" pitchFamily="18" charset="0"/>
              </a:rPr>
              <a:t>Giao điểm của hai đường kẻ chính là trọng tâm của vật mà ta cần xác định. </a:t>
            </a:r>
            <a:endParaRPr lang="en-US" sz="2200"/>
          </a:p>
        </p:txBody>
      </p:sp>
    </p:spTree>
    <p:extLst>
      <p:ext uri="{BB962C8B-B14F-4D97-AF65-F5344CB8AC3E}">
        <p14:creationId xmlns:p14="http://schemas.microsoft.com/office/powerpoint/2010/main" val="308520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26">
            <a:extLst>
              <a:ext uri="{FF2B5EF4-FFF2-40B4-BE49-F238E27FC236}">
                <a16:creationId xmlns:a16="http://schemas.microsoft.com/office/drawing/2014/main" id="{F624BCA0-91CB-77E3-9F2D-1B6720F0359E}"/>
              </a:ext>
            </a:extLst>
          </p:cNvPr>
          <p:cNvPicPr>
            <a:picLocks noChangeAspect="1"/>
          </p:cNvPicPr>
          <p:nvPr/>
        </p:nvPicPr>
        <p:blipFill>
          <a:blip r:embed="rId4"/>
          <a:stretch>
            <a:fillRect/>
          </a:stretch>
        </p:blipFill>
        <p:spPr>
          <a:xfrm>
            <a:off x="5638800" y="3382454"/>
            <a:ext cx="5348252" cy="1975008"/>
          </a:xfrm>
          <a:prstGeom prst="rect">
            <a:avLst/>
          </a:prstGeom>
        </p:spPr>
      </p:pic>
      <p:pic>
        <p:nvPicPr>
          <p:cNvPr id="28" name="Picture 4" descr="empty-blue-rectangle">
            <a:extLst>
              <a:ext uri="{FF2B5EF4-FFF2-40B4-BE49-F238E27FC236}">
                <a16:creationId xmlns:a16="http://schemas.microsoft.com/office/drawing/2014/main" id="{C029657C-788A-F678-F210-89F159D0A371}"/>
              </a:ext>
            </a:extLst>
          </p:cNvPr>
          <p:cNvPicPr>
            <a:picLocks noChangeAspect="1" noChangeArrowheads="1"/>
          </p:cNvPicPr>
          <p:nvPr/>
        </p:nvPicPr>
        <p:blipFill>
          <a:blip r:embed="rId5"/>
          <a:srcRect/>
          <a:stretch>
            <a:fillRect/>
          </a:stretch>
        </p:blipFill>
        <p:spPr bwMode="auto">
          <a:xfrm>
            <a:off x="586593" y="1268371"/>
            <a:ext cx="11259185" cy="1327369"/>
          </a:xfrm>
          <a:prstGeom prst="rect">
            <a:avLst/>
          </a:prstGeom>
          <a:noFill/>
          <a:ln w="9525">
            <a:noFill/>
            <a:miter lim="800000"/>
            <a:headEnd/>
            <a:tailEnd/>
          </a:ln>
        </p:spPr>
      </p:pic>
      <p:sp>
        <p:nvSpPr>
          <p:cNvPr id="29" name="TextBox 28">
            <a:extLst>
              <a:ext uri="{FF2B5EF4-FFF2-40B4-BE49-F238E27FC236}">
                <a16:creationId xmlns:a16="http://schemas.microsoft.com/office/drawing/2014/main" id="{CE4456A2-871E-8BA8-81C5-E393EB568B92}"/>
              </a:ext>
            </a:extLst>
          </p:cNvPr>
          <p:cNvSpPr txBox="1"/>
          <p:nvPr/>
        </p:nvSpPr>
        <p:spPr>
          <a:xfrm>
            <a:off x="1136790" y="1473307"/>
            <a:ext cx="10158789" cy="917495"/>
          </a:xfrm>
          <a:prstGeom prst="rect">
            <a:avLst/>
          </a:prstGeom>
          <a:noFill/>
        </p:spPr>
        <p:txBody>
          <a:bodyPr wrap="square">
            <a:spAutoFit/>
          </a:bodyPr>
          <a:lstStyle/>
          <a:p>
            <a:pPr marL="0" marR="0" algn="just">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ma sát là lực xuất hiện bề mặt tiếp xúc giữa hai vật, có tác dụng chống lại xu hướng thay đổi vị trí tương đối giữa hai bề mặt.</a:t>
            </a:r>
          </a:p>
        </p:txBody>
      </p:sp>
      <p:sp>
        <p:nvSpPr>
          <p:cNvPr id="30" name="TextBox 29">
            <a:extLst>
              <a:ext uri="{FF2B5EF4-FFF2-40B4-BE49-F238E27FC236}">
                <a16:creationId xmlns:a16="http://schemas.microsoft.com/office/drawing/2014/main" id="{2F7EE267-B575-6B0F-534F-24058591BF02}"/>
              </a:ext>
            </a:extLst>
          </p:cNvPr>
          <p:cNvSpPr txBox="1"/>
          <p:nvPr/>
        </p:nvSpPr>
        <p:spPr>
          <a:xfrm>
            <a:off x="1371600" y="3587392"/>
            <a:ext cx="4426609" cy="2015936"/>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Arial" panose="020B0604020202020204" pitchFamily="34" charset="0"/>
              </a:rPr>
              <a:t>Các loại lực ma sát</a:t>
            </a:r>
          </a:p>
          <a:p>
            <a:pPr marL="342900" indent="-342900">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Arial" panose="020B0604020202020204" pitchFamily="34" charset="0"/>
              </a:rPr>
              <a:t>Lực ma sát nghỉ </a:t>
            </a:r>
          </a:p>
          <a:p>
            <a:pPr marL="342900" indent="-342900">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Arial" panose="020B0604020202020204" pitchFamily="34" charset="0"/>
              </a:rPr>
              <a:t>Lực ma sát trượt</a:t>
            </a:r>
            <a:endParaRPr lang="en-US" sz="2500" i="1"/>
          </a:p>
          <a:p>
            <a:pPr marL="342900" indent="-342900">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Arial" panose="020B0604020202020204" pitchFamily="34" charset="0"/>
              </a:rPr>
              <a:t>Lực ma sát lăn</a:t>
            </a:r>
            <a:endParaRPr lang="en-US" sz="2500" i="1"/>
          </a:p>
          <a:p>
            <a:endParaRPr lang="en-US" sz="2500" i="1"/>
          </a:p>
        </p:txBody>
      </p:sp>
    </p:spTree>
    <p:extLst>
      <p:ext uri="{BB962C8B-B14F-4D97-AF65-F5344CB8AC3E}">
        <p14:creationId xmlns:p14="http://schemas.microsoft.com/office/powerpoint/2010/main" val="145137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Các loại lực ma sát</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1" y="1612475"/>
            <a:ext cx="9202757" cy="2231074"/>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305199" y="1729863"/>
            <a:ext cx="8631211" cy="477054"/>
          </a:xfrm>
          <a:prstGeom prst="rect">
            <a:avLst/>
          </a:prstGeom>
          <a:noFill/>
        </p:spPr>
        <p:txBody>
          <a:bodyPr wrap="square">
            <a:spAutoFit/>
          </a:bodyPr>
          <a:lstStyle/>
          <a:p>
            <a:pPr marL="225425" marR="0" indent="-225425">
              <a:spcBef>
                <a:spcPts val="0"/>
              </a:spcBef>
              <a:buFontTx/>
              <a:buChar char="-"/>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Đ</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iểm đặt trên vật và ngay tại vị trí tiếp xúc của hai bề mặt</a:t>
            </a:r>
          </a:p>
        </p:txBody>
      </p:sp>
      <p:pic>
        <p:nvPicPr>
          <p:cNvPr id="38" name="Content Placeholder 5" descr="A picture containing furniture, wardrobe, door, white&#10;&#10;Description automatically generated">
            <a:extLst>
              <a:ext uri="{FF2B5EF4-FFF2-40B4-BE49-F238E27FC236}">
                <a16:creationId xmlns:a16="http://schemas.microsoft.com/office/drawing/2014/main" id="{C663DC0F-21E5-4438-B0FF-870DC483E8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8915400" y="3049166"/>
            <a:ext cx="3427014" cy="3450957"/>
          </a:xfrm>
          <a:prstGeom prst="rect">
            <a:avLst/>
          </a:prstGeom>
        </p:spPr>
      </p:pic>
      <p:pic>
        <p:nvPicPr>
          <p:cNvPr id="39" name="Picture 38" descr="A person with his arms out&#10;&#10;Description automatically generated with low confidence">
            <a:extLst>
              <a:ext uri="{FF2B5EF4-FFF2-40B4-BE49-F238E27FC236}">
                <a16:creationId xmlns:a16="http://schemas.microsoft.com/office/drawing/2014/main" id="{A278DEF1-4204-4239-9ECB-5A547184E4E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8160020" y="3972330"/>
            <a:ext cx="1822180" cy="2733270"/>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4F8E9C5-FD6A-4455-B278-4717BB8695CD}"/>
                  </a:ext>
                </a:extLst>
              </p:cNvPr>
              <p:cNvSpPr txBox="1"/>
              <p:nvPr/>
            </p:nvSpPr>
            <p:spPr>
              <a:xfrm>
                <a:off x="10526752" y="5071870"/>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r>
                            <a:rPr lang="en-US" sz="4000" b="0" i="1" smtClean="0">
                              <a:solidFill>
                                <a:schemeClr val="tx1"/>
                              </a:solidFill>
                              <a:latin typeface="Cambria Math" panose="02040503050406030204" pitchFamily="18" charset="0"/>
                            </a:rPr>
                            <m:t>𝑃</m:t>
                          </m:r>
                        </m:e>
                      </m:acc>
                    </m:oMath>
                  </m:oMathPara>
                </a14:m>
                <a:endParaRPr lang="en-US" sz="4000">
                  <a:solidFill>
                    <a:schemeClr val="tx1"/>
                  </a:solidFill>
                </a:endParaRPr>
              </a:p>
            </p:txBody>
          </p:sp>
        </mc:Choice>
        <mc:Fallback xmlns="">
          <p:sp>
            <p:nvSpPr>
              <p:cNvPr id="42" name="TextBox 41">
                <a:extLst>
                  <a:ext uri="{FF2B5EF4-FFF2-40B4-BE49-F238E27FC236}">
                    <a16:creationId xmlns:a16="http://schemas.microsoft.com/office/drawing/2014/main" id="{C4F8E9C5-FD6A-4455-B278-4717BB8695CD}"/>
                  </a:ext>
                </a:extLst>
              </p:cNvPr>
              <p:cNvSpPr txBox="1">
                <a:spLocks noRot="1" noChangeAspect="1" noMove="1" noResize="1" noEditPoints="1" noAdjustHandles="1" noChangeArrowheads="1" noChangeShapeType="1" noTextEdit="1"/>
              </p:cNvSpPr>
              <p:nvPr/>
            </p:nvSpPr>
            <p:spPr>
              <a:xfrm>
                <a:off x="10526752" y="5071870"/>
                <a:ext cx="929205" cy="782587"/>
              </a:xfrm>
              <a:prstGeom prst="rect">
                <a:avLst/>
              </a:prstGeom>
              <a:blipFill>
                <a:blip r:embed="rId9"/>
                <a:stretch>
                  <a:fillRect/>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FF1D2D74-80E4-4E97-BCB6-F097DD08B74F}"/>
              </a:ext>
            </a:extLst>
          </p:cNvPr>
          <p:cNvCxnSpPr>
            <a:cxnSpLocks/>
          </p:cNvCxnSpPr>
          <p:nvPr/>
        </p:nvCxnSpPr>
        <p:spPr>
          <a:xfrm flipV="1">
            <a:off x="10668642" y="3586448"/>
            <a:ext cx="0" cy="105548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5F48A19-7629-437B-9704-5B6A048CFBF5}"/>
              </a:ext>
            </a:extLst>
          </p:cNvPr>
          <p:cNvCxnSpPr>
            <a:cxnSpLocks/>
          </p:cNvCxnSpPr>
          <p:nvPr/>
        </p:nvCxnSpPr>
        <p:spPr>
          <a:xfrm>
            <a:off x="10679132" y="4641936"/>
            <a:ext cx="0" cy="1078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9EB7E89-E62A-4AAA-BF6E-D0441C6958C4}"/>
                  </a:ext>
                </a:extLst>
              </p:cNvPr>
              <p:cNvSpPr txBox="1"/>
              <p:nvPr/>
            </p:nvSpPr>
            <p:spPr>
              <a:xfrm>
                <a:off x="10510219" y="2995443"/>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i="1" smtClean="0">
                              <a:solidFill>
                                <a:srgbClr val="7030A0"/>
                              </a:solidFill>
                              <a:latin typeface="Cambria Math" panose="02040503050406030204" pitchFamily="18" charset="0"/>
                            </a:rPr>
                            <m:t>𝑁</m:t>
                          </m:r>
                        </m:e>
                      </m:acc>
                    </m:oMath>
                  </m:oMathPara>
                </a14:m>
                <a:endParaRPr lang="en-US" sz="4000">
                  <a:solidFill>
                    <a:srgbClr val="7030A0"/>
                  </a:solidFill>
                </a:endParaRPr>
              </a:p>
            </p:txBody>
          </p:sp>
        </mc:Choice>
        <mc:Fallback xmlns="">
          <p:sp>
            <p:nvSpPr>
              <p:cNvPr id="45" name="TextBox 44">
                <a:extLst>
                  <a:ext uri="{FF2B5EF4-FFF2-40B4-BE49-F238E27FC236}">
                    <a16:creationId xmlns:a16="http://schemas.microsoft.com/office/drawing/2014/main" id="{D9EB7E89-E62A-4AAA-BF6E-D0441C6958C4}"/>
                  </a:ext>
                </a:extLst>
              </p:cNvPr>
              <p:cNvSpPr txBox="1">
                <a:spLocks noRot="1" noChangeAspect="1" noMove="1" noResize="1" noEditPoints="1" noAdjustHandles="1" noChangeArrowheads="1" noChangeShapeType="1" noTextEdit="1"/>
              </p:cNvSpPr>
              <p:nvPr/>
            </p:nvSpPr>
            <p:spPr>
              <a:xfrm>
                <a:off x="10510219" y="2995443"/>
                <a:ext cx="1003546" cy="7825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8628B29-1AA1-4C02-B338-0094CD849CC8}"/>
                  </a:ext>
                </a:extLst>
              </p:cNvPr>
              <p:cNvSpPr txBox="1"/>
              <p:nvPr/>
            </p:nvSpPr>
            <p:spPr>
              <a:xfrm>
                <a:off x="11308854" y="4351326"/>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e>
                      </m:acc>
                    </m:oMath>
                  </m:oMathPara>
                </a14:m>
                <a:endParaRPr lang="en-US" sz="4000">
                  <a:solidFill>
                    <a:srgbClr val="FF0000"/>
                  </a:solidFill>
                </a:endParaRPr>
              </a:p>
            </p:txBody>
          </p:sp>
        </mc:Choice>
        <mc:Fallback xmlns="">
          <p:sp>
            <p:nvSpPr>
              <p:cNvPr id="46" name="TextBox 45">
                <a:extLst>
                  <a:ext uri="{FF2B5EF4-FFF2-40B4-BE49-F238E27FC236}">
                    <a16:creationId xmlns:a16="http://schemas.microsoft.com/office/drawing/2014/main" id="{D8628B29-1AA1-4C02-B338-0094CD849CC8}"/>
                  </a:ext>
                </a:extLst>
              </p:cNvPr>
              <p:cNvSpPr txBox="1">
                <a:spLocks noRot="1" noChangeAspect="1" noMove="1" noResize="1" noEditPoints="1" noAdjustHandles="1" noChangeArrowheads="1" noChangeShapeType="1" noTextEdit="1"/>
              </p:cNvSpPr>
              <p:nvPr/>
            </p:nvSpPr>
            <p:spPr>
              <a:xfrm>
                <a:off x="11308854" y="4351326"/>
                <a:ext cx="1003546" cy="782587"/>
              </a:xfrm>
              <a:prstGeom prst="rect">
                <a:avLst/>
              </a:prstGeom>
              <a:blipFill>
                <a:blip r:embed="rId11"/>
                <a:stretch>
                  <a:fillRect/>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8CC58980-C675-45A9-86A2-E33FB19EAB40}"/>
              </a:ext>
            </a:extLst>
          </p:cNvPr>
          <p:cNvCxnSpPr>
            <a:cxnSpLocks/>
          </p:cNvCxnSpPr>
          <p:nvPr/>
        </p:nvCxnSpPr>
        <p:spPr>
          <a:xfrm flipH="1">
            <a:off x="9629299" y="6438245"/>
            <a:ext cx="1038701" cy="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127F5F6-32C7-4B81-8E3E-1EFB947E8EE4}"/>
                  </a:ext>
                </a:extLst>
              </p:cNvPr>
              <p:cNvSpPr txBox="1"/>
              <p:nvPr/>
            </p:nvSpPr>
            <p:spPr>
              <a:xfrm>
                <a:off x="9342707" y="5526877"/>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9900"/>
                              </a:solidFill>
                              <a:latin typeface="Cambria Math" panose="02040503050406030204" pitchFamily="18" charset="0"/>
                            </a:rPr>
                          </m:ctrlPr>
                        </m:accPr>
                        <m:e>
                          <m:sSub>
                            <m:sSubPr>
                              <m:ctrlPr>
                                <a:rPr lang="en-US" sz="4000" i="1">
                                  <a:solidFill>
                                    <a:srgbClr val="009900"/>
                                  </a:solidFill>
                                  <a:latin typeface="Cambria Math" panose="02040503050406030204" pitchFamily="18" charset="0"/>
                                </a:rPr>
                              </m:ctrlPr>
                            </m:sSubPr>
                            <m:e>
                              <m:r>
                                <a:rPr lang="en-US" sz="4000" i="1">
                                  <a:solidFill>
                                    <a:srgbClr val="009900"/>
                                  </a:solidFill>
                                  <a:latin typeface="Cambria Math" panose="02040503050406030204" pitchFamily="18" charset="0"/>
                                </a:rPr>
                                <m:t>𝐹</m:t>
                              </m:r>
                            </m:e>
                            <m:sub>
                              <m:r>
                                <a:rPr lang="en-US" sz="4000" b="0" i="1" smtClean="0">
                                  <a:solidFill>
                                    <a:srgbClr val="009900"/>
                                  </a:solidFill>
                                  <a:latin typeface="Cambria Math" panose="02040503050406030204" pitchFamily="18" charset="0"/>
                                </a:rPr>
                                <m:t>𝑚𝑠</m:t>
                              </m:r>
                            </m:sub>
                          </m:sSub>
                        </m:e>
                      </m:acc>
                    </m:oMath>
                  </m:oMathPara>
                </a14:m>
                <a:endParaRPr lang="en-US" sz="4000">
                  <a:solidFill>
                    <a:srgbClr val="009900"/>
                  </a:solidFill>
                </a:endParaRPr>
              </a:p>
            </p:txBody>
          </p:sp>
        </mc:Choice>
        <mc:Fallback xmlns="">
          <p:sp>
            <p:nvSpPr>
              <p:cNvPr id="48" name="TextBox 47">
                <a:extLst>
                  <a:ext uri="{FF2B5EF4-FFF2-40B4-BE49-F238E27FC236}">
                    <a16:creationId xmlns:a16="http://schemas.microsoft.com/office/drawing/2014/main" id="{7127F5F6-32C7-4B81-8E3E-1EFB947E8EE4}"/>
                  </a:ext>
                </a:extLst>
              </p:cNvPr>
              <p:cNvSpPr txBox="1">
                <a:spLocks noRot="1" noChangeAspect="1" noMove="1" noResize="1" noEditPoints="1" noAdjustHandles="1" noChangeArrowheads="1" noChangeShapeType="1" noTextEdit="1"/>
              </p:cNvSpPr>
              <p:nvPr/>
            </p:nvSpPr>
            <p:spPr>
              <a:xfrm>
                <a:off x="9342707" y="5526877"/>
                <a:ext cx="1003546" cy="782587"/>
              </a:xfrm>
              <a:prstGeom prst="rect">
                <a:avLst/>
              </a:prstGeom>
              <a:blipFill>
                <a:blip r:embed="rId12"/>
                <a:stretch>
                  <a:fillRect/>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0DBF0C6F-AAF2-4D18-AF42-F69D0BE5CE50}"/>
              </a:ext>
            </a:extLst>
          </p:cNvPr>
          <p:cNvCxnSpPr>
            <a:cxnSpLocks/>
          </p:cNvCxnSpPr>
          <p:nvPr/>
        </p:nvCxnSpPr>
        <p:spPr>
          <a:xfrm>
            <a:off x="10710663" y="4641936"/>
            <a:ext cx="80404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51C2E40-64DB-4FEA-8CB0-451F0B4413F1}"/>
              </a:ext>
            </a:extLst>
          </p:cNvPr>
          <p:cNvSpPr txBox="1"/>
          <p:nvPr/>
        </p:nvSpPr>
        <p:spPr>
          <a:xfrm>
            <a:off x="680506" y="4739804"/>
            <a:ext cx="6026503" cy="1569660"/>
          </a:xfrm>
          <a:prstGeom prst="rect">
            <a:avLst/>
          </a:prstGeom>
          <a:noFill/>
        </p:spPr>
        <p:txBody>
          <a:bodyPr wrap="square">
            <a:spAutoFit/>
          </a:bodyPr>
          <a:lstStyle/>
          <a:p>
            <a:pPr marR="0" algn="just">
              <a:spcBef>
                <a:spcPts val="0"/>
              </a:spcBef>
            </a:pPr>
            <a:r>
              <a:rPr lang="en-US" sz="2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 sát nghỉ xuất hiện ở mặt tiếp xúc khi vật chịu tác dụng của một lực ngoài. Lực ma sát nghỉ triệt tiêu lực ngoài này làm vật vẫn đứng yên.</a:t>
            </a:r>
            <a:endParaRPr lang="en-US" sz="24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56" name="TextBox 55">
            <a:extLst>
              <a:ext uri="{FF2B5EF4-FFF2-40B4-BE49-F238E27FC236}">
                <a16:creationId xmlns:a16="http://schemas.microsoft.com/office/drawing/2014/main" id="{E5502080-C27D-4CCA-96D8-62D496504022}"/>
              </a:ext>
            </a:extLst>
          </p:cNvPr>
          <p:cNvSpPr txBox="1"/>
          <p:nvPr/>
        </p:nvSpPr>
        <p:spPr>
          <a:xfrm>
            <a:off x="183896" y="1120031"/>
            <a:ext cx="3046363" cy="477054"/>
          </a:xfrm>
          <a:prstGeom prst="rect">
            <a:avLst/>
          </a:prstGeom>
          <a:noFill/>
        </p:spPr>
        <p:txBody>
          <a:bodyPr wrap="square">
            <a:spAutoFit/>
          </a:bodyPr>
          <a:lstStyle/>
          <a:p>
            <a:r>
              <a:rPr lang="en-US" sz="2500" b="1"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Lực ma sát nghỉ </a:t>
            </a:r>
            <a:endParaRPr lang="en-US" sz="2500" i="1">
              <a:solidFill>
                <a:srgbClr val="00B050"/>
              </a:solidFill>
            </a:endParaRPr>
          </a:p>
        </p:txBody>
      </p:sp>
      <p:sp>
        <p:nvSpPr>
          <p:cNvPr id="27" name="TextBox 26">
            <a:extLst>
              <a:ext uri="{FF2B5EF4-FFF2-40B4-BE49-F238E27FC236}">
                <a16:creationId xmlns:a16="http://schemas.microsoft.com/office/drawing/2014/main" id="{3B472BCA-0190-EA35-DD93-4EA6E8A0D3D9}"/>
              </a:ext>
            </a:extLst>
          </p:cNvPr>
          <p:cNvSpPr txBox="1"/>
          <p:nvPr/>
        </p:nvSpPr>
        <p:spPr>
          <a:xfrm>
            <a:off x="294711" y="2155217"/>
            <a:ext cx="8163490" cy="861774"/>
          </a:xfrm>
          <a:prstGeom prst="rect">
            <a:avLst/>
          </a:prstGeom>
          <a:noFill/>
        </p:spPr>
        <p:txBody>
          <a:bodyPr wrap="square">
            <a:spAutoFit/>
          </a:bodyPr>
          <a:lstStyle/>
          <a:p>
            <a:pPr marL="225425" marR="0" indent="-225425">
              <a:spcBef>
                <a:spcPts val="0"/>
              </a:spcBef>
              <a:buFontTx/>
              <a:buChar char="-"/>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hương tiếp tuyến và ngược chiều với xu hướng chuyển động tương đối của hai bề mặt tiếp xúc. </a:t>
            </a:r>
          </a:p>
        </p:txBody>
      </p:sp>
      <p:sp>
        <p:nvSpPr>
          <p:cNvPr id="28" name="TextBox 27">
            <a:extLst>
              <a:ext uri="{FF2B5EF4-FFF2-40B4-BE49-F238E27FC236}">
                <a16:creationId xmlns:a16="http://schemas.microsoft.com/office/drawing/2014/main" id="{609049F2-2F61-5A30-245E-BF548D4A975E}"/>
              </a:ext>
            </a:extLst>
          </p:cNvPr>
          <p:cNvSpPr txBox="1"/>
          <p:nvPr/>
        </p:nvSpPr>
        <p:spPr>
          <a:xfrm>
            <a:off x="294711" y="2941495"/>
            <a:ext cx="8279362" cy="861774"/>
          </a:xfrm>
          <a:prstGeom prst="rect">
            <a:avLst/>
          </a:prstGeom>
          <a:noFill/>
        </p:spPr>
        <p:txBody>
          <a:bodyPr wrap="square">
            <a:spAutoFit/>
          </a:bodyPr>
          <a:lstStyle/>
          <a:p>
            <a:pPr marL="225425" marR="0" indent="-225425">
              <a:spcBef>
                <a:spcPts val="0"/>
              </a:spcBef>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lớn của lực ma sát nghỉ bằng độ lớn của lực tác dụng gây ra xu hướng chuyển động.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42155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2" grpId="0"/>
      <p:bldP spid="45" grpId="0"/>
      <p:bldP spid="46" grpId="0"/>
      <p:bldP spid="48" grpId="0"/>
      <p:bldP spid="54" grpId="0"/>
      <p:bldP spid="27"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4205</TotalTime>
  <Words>2338</Words>
  <PresentationFormat>Widescreen</PresentationFormat>
  <Paragraphs>212</Paragraphs>
  <Slides>27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Cambria Math</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2022-06-28T04:00:41Z</dcterms:modified>
</cp:coreProperties>
</file>