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69" r:id="rId5"/>
    <p:sldId id="260" r:id="rId6"/>
    <p:sldId id="259" r:id="rId7"/>
    <p:sldId id="261" r:id="rId8"/>
    <p:sldId id="263" r:id="rId9"/>
    <p:sldId id="262" r:id="rId10"/>
    <p:sldId id="270" r:id="rId11"/>
    <p:sldId id="264" r:id="rId12"/>
    <p:sldId id="265" r:id="rId13"/>
    <p:sldId id="266" r:id="rId14"/>
    <p:sldId id="267" r:id="rId15"/>
    <p:sldId id="268" r:id="rId16"/>
  </p:sldIdLst>
  <p:sldSz cx="12192000" cy="6858000"/>
  <p:notesSz cx="6858000" cy="9144000"/>
  <p:embeddedFontLst>
    <p:embeddedFont>
      <p:font typeface="A3.ArchivoBold-San" panose="020B0803020202020B04" pitchFamily="34" charset="0"/>
      <p:bold r:id="rId17"/>
    </p:embeddedFont>
    <p:embeddedFont>
      <p:font typeface="A3.BoosterNextFYBlackRegular-Sa" panose="02000A03000000020004" pitchFamily="2" charset="0"/>
      <p:regular r:id="rId18"/>
    </p:embeddedFont>
    <p:embeddedFont>
      <p:font typeface="A3.NotoSans-San" panose="020B0502040504020204" pitchFamily="34" charset="0"/>
      <p:regular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Calibri Light" panose="020F0302020204030204" pitchFamily="34" charset="0"/>
      <p:regular r:id="rId24"/>
      <p:italic r:id="rId25"/>
    </p:embeddedFont>
  </p:embeddedFontLst>
  <p:custDataLst>
    <p:tags r:id="rId2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ED7D31"/>
    <a:srgbClr val="C55A11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336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829A6C-A5B4-4DD7-B25B-84751EBD5A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8FA50B-29BD-4CA5-82B7-1ECDBF3CFE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E3AE56-2AFC-436E-B3F8-FC2D542E5A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04EE4-0155-48B6-885B-995119B0241B}" type="datetimeFigureOut">
              <a:rPr lang="en-US" smtClean="0"/>
              <a:pPr/>
              <a:t>6/6/2021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8FAC20-9CAE-45CF-84D0-A713356EAF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24DAD2-AF2B-4822-BF15-E0FB11FE1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45404-FC73-4E28-961E-2C11B01C8E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334834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C4700E-1EEB-4F64-BF20-02430BBFFE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83940FC-C049-4741-AD1B-6CAA421B8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7AD059-8BC0-4DDC-94A0-055DF69555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04EE4-0155-48B6-885B-995119B0241B}" type="datetimeFigureOut">
              <a:rPr lang="en-US" smtClean="0"/>
              <a:pPr/>
              <a:t>6/6/2021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29AB2E-27B0-4A86-BAFA-9193790317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1D4F72-128B-4D69-BB05-6BB9C45813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45404-FC73-4E28-961E-2C11B01C8E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887367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EB5115B-A530-4BEF-B35D-C04E7BDFAC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44E0BB3-5D9B-44EA-AE3D-80AB5E69CA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FE5C36-3CB1-4227-AA0A-2C2332F9E6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04EE4-0155-48B6-885B-995119B0241B}" type="datetimeFigureOut">
              <a:rPr lang="en-US" smtClean="0"/>
              <a:pPr/>
              <a:t>6/6/2021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E0D5A-B012-4A0F-8C6C-0053EB3D0A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565205-17BC-421B-B01F-C5F2E41BB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45404-FC73-4E28-961E-2C11B01C8E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203681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1FBE57-6762-47BE-98BD-A1696C12B9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375FA6-DC88-4025-92AE-10D67C7FFB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16FBCF-6A59-445F-B966-CCBBC3CB8D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04EE4-0155-48B6-885B-995119B0241B}" type="datetimeFigureOut">
              <a:rPr lang="en-US" smtClean="0"/>
              <a:pPr/>
              <a:t>6/6/2021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36A1E8-9E5A-4D10-9093-3157899336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CFBC34-54E6-4AA8-BB6C-EAE9596F7D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45404-FC73-4E28-961E-2C11B01C8E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803553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199540-78F0-4598-8014-F0F09EBAE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1A4B83-D15B-4744-878F-86D623BDC1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BC32E6-68BF-4175-BA70-1B3554BFFD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04EE4-0155-48B6-885B-995119B0241B}" type="datetimeFigureOut">
              <a:rPr lang="en-US" smtClean="0"/>
              <a:pPr/>
              <a:t>6/6/2021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AB5C57-6309-4A19-B7FD-950F296F19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36AEE5-14BA-423C-99FA-A42097B98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45404-FC73-4E28-961E-2C11B01C8E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990577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664143-1427-4266-B56E-7A870CB36D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E2EE16-AE11-47B7-AA07-3AC239EBB5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837955-7ECA-4B30-8C85-2D54346CFA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CAADB6-CD5C-494E-BABB-B2FB02D14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04EE4-0155-48B6-885B-995119B0241B}" type="datetimeFigureOut">
              <a:rPr lang="en-US" smtClean="0"/>
              <a:pPr/>
              <a:t>6/6/2021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49FA93-6832-4BE4-9F8B-3A8538945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58A328-D634-440F-89B7-39ABCFD1C3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45404-FC73-4E28-961E-2C11B01C8E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076416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587556-8E08-4FE3-8782-224A7F9D1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CC1ED1-A640-4BF6-89FA-A12B37CA45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C6A501-DF94-4B84-9035-07778FF1AA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0562503-0ACE-4C53-8B94-8BBBA8B97B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13BB4B8-5FA3-4628-BEA2-7F6CB441E7B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C9CE156-A705-48A6-87BF-DFE201A4C8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04EE4-0155-48B6-885B-995119B0241B}" type="datetimeFigureOut">
              <a:rPr lang="en-US" smtClean="0"/>
              <a:pPr/>
              <a:t>6/6/2021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825C225-A8DF-41F9-8234-DB834B832F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C5240AF-AAB2-4C20-98EB-360CB4E0D1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45404-FC73-4E28-961E-2C11B01C8E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7882817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AB9C9E-D3B5-4C85-AC65-D0D94B9DD7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618C6B-D697-4EFE-853C-DDDDBB4CDB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04EE4-0155-48B6-885B-995119B0241B}" type="datetimeFigureOut">
              <a:rPr lang="en-US" smtClean="0"/>
              <a:pPr/>
              <a:t>6/6/2021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A83FED8-CC09-43CE-B12B-448EFBF04A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A4DC13-94AC-41B6-9DDD-8A9AF18FEA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45404-FC73-4E28-961E-2C11B01C8E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6206919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A81C244-1C02-480C-BDB7-AB2F4A1D2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04EE4-0155-48B6-885B-995119B0241B}" type="datetimeFigureOut">
              <a:rPr lang="en-US" smtClean="0"/>
              <a:pPr/>
              <a:t>6/6/2021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3AB5378-39F3-4F36-B6D4-D368082235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8EA5C5-EAB4-4E5B-A59E-7B46D360C6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45404-FC73-4E28-961E-2C11B01C8E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700600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C24E76-3C49-4DFA-9FD2-F23DADCDDC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903DA5-A8E2-474C-A2FF-20C784B29C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E7707D-E764-463B-92C8-EDCAF29760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9DDE61-CB8E-4DFB-8A47-06A69DC345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04EE4-0155-48B6-885B-995119B0241B}" type="datetimeFigureOut">
              <a:rPr lang="en-US" smtClean="0"/>
              <a:pPr/>
              <a:t>6/6/2021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01C57E-6588-4B71-9369-7037849C8F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C42AF08-BAB0-460A-AB2C-95AB5BB8CA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45404-FC73-4E28-961E-2C11B01C8E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073982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9BCB84-14A4-4CD0-A1E7-6DE305381B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73D023F-591C-4A6E-9B11-4EB53CE1A70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A95F94-D8C8-4792-AAAD-924C490386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396EDF-F6E6-4AFE-BFBA-A0ED300E58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04EE4-0155-48B6-885B-995119B0241B}" type="datetimeFigureOut">
              <a:rPr lang="en-US" smtClean="0"/>
              <a:pPr/>
              <a:t>6/6/2021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ABB562-951E-42E7-AC64-BC96B4EDCF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511E05-9B75-4CE7-A9D1-F4DE27F212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45404-FC73-4E28-961E-2C11B01C8E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542005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E61CDF8-3E97-476D-AD0E-BF5CA73C47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46F84B-363F-4B34-A20E-DB00BFDA45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8AB359-6A07-4F0C-86E7-F605C032BF7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204EE4-0155-48B6-885B-995119B0241B}" type="datetimeFigureOut">
              <a:rPr lang="en-US" smtClean="0"/>
              <a:pPr/>
              <a:t>6/6/2021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A60661-517E-481E-BE5C-CE464E6CE3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9A4104-E23F-4A20-909A-04CCB63E61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345404-FC73-4E28-961E-2C11B01C8E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267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9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ngall.com/alarm-clock-p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pixabay.com/en/clock-hourglass-time-2029613/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clock-hourglass-time-2029613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hyperlink" Target="http://www.freefoto.com/preview/11-22-1/Sun-Dial" TargetMode="Externa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28.png"/><Relationship Id="rId5" Type="http://schemas.openxmlformats.org/officeDocument/2006/relationships/image" Target="../media/image25.sv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hyperlink" Target="https://www.youtube.com/watch?v=4gxq85-R4Vc&amp;ab_channel=Xwatch.vn-XChanne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rstreet.org/2016/01/15/the-split-screen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freefoto.com/preview/11-22-1/Sun-Dial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13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descargandolamemoria.com/2010_04_01_archive.html" TargetMode="External"/><Relationship Id="rId5" Type="http://schemas.openxmlformats.org/officeDocument/2006/relationships/image" Target="../media/image12.jpeg"/><Relationship Id="rId10" Type="http://schemas.openxmlformats.org/officeDocument/2006/relationships/hyperlink" Target="http://www.flickr.com/photos/curiousexpeditions/962395582/" TargetMode="External"/><Relationship Id="rId4" Type="http://schemas.openxmlformats.org/officeDocument/2006/relationships/hyperlink" Target="https://pixabay.com/en/clock-hourglass-time-2029613/" TargetMode="External"/><Relationship Id="rId9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hyperlink" Target="http://mathleadership.org/1683-2/" TargetMode="External"/><Relationship Id="rId7" Type="http://schemas.openxmlformats.org/officeDocument/2006/relationships/image" Target="../media/image18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pngall.com/alarm-clock-png" TargetMode="External"/><Relationship Id="rId5" Type="http://schemas.openxmlformats.org/officeDocument/2006/relationships/image" Target="../media/image17.png"/><Relationship Id="rId4" Type="http://schemas.openxmlformats.org/officeDocument/2006/relationships/image" Target="../media/image16.jpeg"/><Relationship Id="rId9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mathleadership.org/1683-2/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5D9335D-655C-4572-9322-23EAAD7EFB60}"/>
              </a:ext>
            </a:extLst>
          </p:cNvPr>
          <p:cNvSpPr/>
          <p:nvPr/>
        </p:nvSpPr>
        <p:spPr>
          <a:xfrm>
            <a:off x="330919" y="492033"/>
            <a:ext cx="5782492" cy="5691053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3"/>
                </a:ext>
              </a:extLst>
            </a:blip>
            <a:srcRect/>
            <a:stretch>
              <a:fillRect t="152" b="-175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8AEEF1F-4E73-4732-80BB-75A81D2A1CC6}"/>
              </a:ext>
            </a:extLst>
          </p:cNvPr>
          <p:cNvSpPr/>
          <p:nvPr/>
        </p:nvSpPr>
        <p:spPr>
          <a:xfrm>
            <a:off x="6113411" y="391887"/>
            <a:ext cx="5782492" cy="5974080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5"/>
                </a:ext>
              </a:extLst>
            </a:blip>
            <a:srcRect/>
            <a:stretch>
              <a:fillRect l="24699" t="1239" r="24699" b="80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0E20D8B-1EE2-4476-9694-EC14BBF752F6}"/>
              </a:ext>
            </a:extLst>
          </p:cNvPr>
          <p:cNvSpPr/>
          <p:nvPr/>
        </p:nvSpPr>
        <p:spPr>
          <a:xfrm>
            <a:off x="444137" y="309152"/>
            <a:ext cx="11512732" cy="6344197"/>
          </a:xfrm>
          <a:prstGeom prst="roundRect">
            <a:avLst>
              <a:gd name="adj" fmla="val 6372"/>
            </a:avLst>
          </a:prstGeom>
          <a:gradFill flip="none" rotWithShape="0">
            <a:gsLst>
              <a:gs pos="57000">
                <a:srgbClr val="B5C3D3">
                  <a:alpha val="73000"/>
                </a:srgbClr>
              </a:gs>
              <a:gs pos="98000">
                <a:schemeClr val="accent5">
                  <a:alpha val="80000"/>
                  <a:lumMod val="80000"/>
                  <a:lumOff val="20000"/>
                </a:schemeClr>
              </a:gs>
              <a:gs pos="2000">
                <a:schemeClr val="accent2">
                  <a:lumMod val="27000"/>
                  <a:lumOff val="73000"/>
                  <a:alpha val="85000"/>
                </a:schemeClr>
              </a:gs>
            </a:gsLst>
            <a:lin ang="0" scaled="1"/>
            <a:tileRect/>
          </a:gradFill>
          <a:ln>
            <a:gradFill flip="none" rotWithShape="1">
              <a:gsLst>
                <a:gs pos="0">
                  <a:schemeClr val="accent2">
                    <a:lumMod val="30000"/>
                    <a:lumOff val="70000"/>
                  </a:schemeClr>
                </a:gs>
                <a:gs pos="58000">
                  <a:schemeClr val="accent5">
                    <a:lumMod val="90000"/>
                  </a:schemeClr>
                </a:gs>
                <a:gs pos="100000">
                  <a:schemeClr val="accent5">
                    <a:alpha val="98000"/>
                    <a:lumMod val="40000"/>
                    <a:lumOff val="6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E710D74-083E-4D3B-A1A2-A7DFB26BBCC3}"/>
              </a:ext>
            </a:extLst>
          </p:cNvPr>
          <p:cNvSpPr/>
          <p:nvPr/>
        </p:nvSpPr>
        <p:spPr>
          <a:xfrm>
            <a:off x="-667690" y="2815937"/>
            <a:ext cx="1226127" cy="1226127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FAAB9F8-C917-4A7C-8DE3-97529209408A}"/>
              </a:ext>
            </a:extLst>
          </p:cNvPr>
          <p:cNvSpPr txBox="1"/>
          <p:nvPr/>
        </p:nvSpPr>
        <p:spPr>
          <a:xfrm>
            <a:off x="751133" y="1292443"/>
            <a:ext cx="111099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>
                <a:latin typeface="A3.ArchivoBold-San" panose="020B0803020202020B04" pitchFamily="34" charset="0"/>
              </a:rPr>
              <a:t>BÀI 6</a:t>
            </a:r>
          </a:p>
          <a:p>
            <a:pPr algn="ctr"/>
            <a:r>
              <a:rPr lang="en-US" sz="9600">
                <a:latin typeface="A3.ArchivoBold-San" panose="020B0803020202020B04" pitchFamily="34" charset="0"/>
              </a:rPr>
              <a:t>ĐO THỜI GIAN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D831B04-FB7A-4E51-A191-46F540370208}"/>
              </a:ext>
            </a:extLst>
          </p:cNvPr>
          <p:cNvSpPr txBox="1"/>
          <p:nvPr/>
        </p:nvSpPr>
        <p:spPr>
          <a:xfrm>
            <a:off x="6306107" y="5487301"/>
            <a:ext cx="7029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>
                <a:solidFill>
                  <a:srgbClr val="C00000"/>
                </a:solidFill>
                <a:latin typeface="A3.BoosterNextFYBlackRegular-Sa" panose="02000A03000000020004" pitchFamily="2" charset="0"/>
              </a:rPr>
              <a:t>Nhóm</a:t>
            </a:r>
            <a:r>
              <a:rPr lang="en-US" sz="3600" dirty="0">
                <a:solidFill>
                  <a:srgbClr val="C00000"/>
                </a:solidFill>
                <a:latin typeface="A3.BoosterNextFYBlackRegular-Sa" panose="02000A03000000020004" pitchFamily="2" charset="0"/>
              </a:rPr>
              <a:t>: V1.1 - KHTN</a:t>
            </a:r>
          </a:p>
        </p:txBody>
      </p:sp>
    </p:spTree>
    <p:extLst>
      <p:ext uri="{BB962C8B-B14F-4D97-AF65-F5344CB8AC3E}">
        <p14:creationId xmlns:p14="http://schemas.microsoft.com/office/powerpoint/2010/main" val="1731883382"/>
      </p:ext>
    </p:extLst>
  </p:cSld>
  <p:clrMapOvr>
    <a:masterClrMapping/>
  </p:clrMapOvr>
  <p:transition spd="slow">
    <p:push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8307A86-20A6-4131-AAD1-FC9E489470C8}"/>
              </a:ext>
            </a:extLst>
          </p:cNvPr>
          <p:cNvSpPr/>
          <p:nvPr/>
        </p:nvSpPr>
        <p:spPr>
          <a:xfrm rot="1860000">
            <a:off x="-293515" y="-416264"/>
            <a:ext cx="911806" cy="8325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18646F6-A4A8-4746-8FEF-2ECDA34C04CC}"/>
              </a:ext>
            </a:extLst>
          </p:cNvPr>
          <p:cNvSpPr/>
          <p:nvPr/>
        </p:nvSpPr>
        <p:spPr>
          <a:xfrm rot="3480000">
            <a:off x="11116231" y="5883843"/>
            <a:ext cx="2481740" cy="197371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ADEAFEC-A287-41D7-8A41-049CDC5F625C}"/>
              </a:ext>
            </a:extLst>
          </p:cNvPr>
          <p:cNvSpPr/>
          <p:nvPr/>
        </p:nvSpPr>
        <p:spPr>
          <a:xfrm>
            <a:off x="4799863" y="931844"/>
            <a:ext cx="2355535" cy="3794536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3"/>
                </a:ext>
              </a:extLst>
            </a:blip>
            <a:srcRect/>
            <a:stretch>
              <a:fillRect t="1560" b="1618"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07BF0FA-E90B-41F9-A669-24089031EA36}"/>
              </a:ext>
            </a:extLst>
          </p:cNvPr>
          <p:cNvSpPr/>
          <p:nvPr/>
        </p:nvSpPr>
        <p:spPr>
          <a:xfrm>
            <a:off x="508489" y="931844"/>
            <a:ext cx="3742877" cy="3794535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5"/>
                </a:ext>
              </a:extLst>
            </a:blip>
            <a:srcRect/>
            <a:stretch>
              <a:fillRect l="-5215" r="-5215"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5801E460-BBB3-4645-A371-A0C02A359E5C}"/>
              </a:ext>
            </a:extLst>
          </p:cNvPr>
          <p:cNvSpPr/>
          <p:nvPr/>
        </p:nvSpPr>
        <p:spPr>
          <a:xfrm>
            <a:off x="1910901" y="5019531"/>
            <a:ext cx="582615" cy="58261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rgbClr val="FF0000"/>
                </a:solidFill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1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E8EE805-792C-457C-B806-93A147C558D6}"/>
              </a:ext>
            </a:extLst>
          </p:cNvPr>
          <p:cNvSpPr/>
          <p:nvPr/>
        </p:nvSpPr>
        <p:spPr>
          <a:xfrm>
            <a:off x="5767630" y="4906348"/>
            <a:ext cx="582615" cy="58261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rgbClr val="FF0000"/>
                </a:solidFill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B3F7242-9B61-4737-A540-99A36E1D50C1}"/>
              </a:ext>
            </a:extLst>
          </p:cNvPr>
          <p:cNvSpPr/>
          <p:nvPr/>
        </p:nvSpPr>
        <p:spPr>
          <a:xfrm>
            <a:off x="737560" y="62960"/>
            <a:ext cx="11225371" cy="582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9C4C627-23EA-4037-B86A-24BB662C2FEF}"/>
              </a:ext>
            </a:extLst>
          </p:cNvPr>
          <p:cNvSpPr txBox="1"/>
          <p:nvPr/>
        </p:nvSpPr>
        <p:spPr>
          <a:xfrm>
            <a:off x="0" y="81027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latin typeface="A3.BoosterNextFYBlackRegular-Sa" panose="02000A03000000020004" pitchFamily="2" charset="0"/>
              </a:rPr>
              <a:t>Ư</a:t>
            </a:r>
            <a:r>
              <a:rPr lang="en-US" sz="3600" dirty="0">
                <a:latin typeface="A3.BoosterNextFYBlackRegular-Sa" panose="02000A03000000020004" pitchFamily="2" charset="0"/>
              </a:rPr>
              <a:t>U ĐIỂM, HẠN CHẾ CỦA DỤNG CỤ ĐO THỜI GIAN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6B4BD09-B6A6-4A2D-A67A-811B65C11CF7}"/>
              </a:ext>
            </a:extLst>
          </p:cNvPr>
          <p:cNvSpPr/>
          <p:nvPr/>
        </p:nvSpPr>
        <p:spPr>
          <a:xfrm>
            <a:off x="7793514" y="931844"/>
            <a:ext cx="3333665" cy="3834944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3092" t="-2923" r="-6462" b="-3183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F206B8F8-8824-4A1D-B351-0E6EFC2D18C7}"/>
              </a:ext>
            </a:extLst>
          </p:cNvPr>
          <p:cNvSpPr/>
          <p:nvPr/>
        </p:nvSpPr>
        <p:spPr>
          <a:xfrm>
            <a:off x="9524495" y="4952071"/>
            <a:ext cx="582615" cy="58261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rgbClr val="FF0000"/>
                </a:solidFill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414351982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2" grpId="0" animBg="1"/>
      <p:bldP spid="13" grpId="0" animBg="1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6743E1-2DFC-4963-A6A7-EC3DF8425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19238" y="1575095"/>
            <a:ext cx="7420621" cy="3175035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3200" b="1" i="1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Nhiệm</a:t>
            </a:r>
            <a:r>
              <a:rPr lang="en-US" sz="3200" b="1" i="1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3200" b="1" i="1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vụ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: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3200" dirty="0" err="1">
                <a:solidFill>
                  <a:srgbClr val="ED7D31"/>
                </a:solidFill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Bước</a:t>
            </a:r>
            <a:r>
              <a:rPr lang="en-US" sz="3200" dirty="0">
                <a:solidFill>
                  <a:srgbClr val="ED7D31"/>
                </a:solidFill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1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: </a:t>
            </a:r>
            <a:r>
              <a:rPr lang="en-US" sz="32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Trả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lời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các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câu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H1, H2 </a:t>
            </a:r>
            <a:r>
              <a:rPr lang="en-US" sz="3200" b="1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cá</a:t>
            </a:r>
            <a:r>
              <a:rPr lang="en-US" sz="3200" b="1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3200" b="1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nhân</a:t>
            </a:r>
            <a:r>
              <a:rPr lang="en-US" sz="3200" b="1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phần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bước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1 </a:t>
            </a:r>
            <a:r>
              <a:rPr lang="en-US" sz="32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trong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PHT </a:t>
            </a:r>
            <a:r>
              <a:rPr lang="en-US" sz="32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bài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6: ĐO THỜI GIAN.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3200" dirty="0" err="1">
                <a:solidFill>
                  <a:srgbClr val="ED7D31"/>
                </a:solidFill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Bước</a:t>
            </a:r>
            <a:r>
              <a:rPr lang="en-US" sz="3200" dirty="0">
                <a:solidFill>
                  <a:srgbClr val="ED7D31"/>
                </a:solidFill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2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: </a:t>
            </a:r>
            <a:r>
              <a:rPr lang="en-US" sz="32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Hoạt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động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nhóm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theo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bàn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để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trả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lời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câu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hỏi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H3 </a:t>
            </a:r>
            <a:r>
              <a:rPr lang="en-US" sz="32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trong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bước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1 </a:t>
            </a:r>
            <a:r>
              <a:rPr lang="en-US" sz="32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và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hoàn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thiện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bước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2 </a:t>
            </a:r>
            <a:r>
              <a:rPr lang="en-US" sz="32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trong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PHT </a:t>
            </a:r>
            <a:r>
              <a:rPr lang="en-US" sz="32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bài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6: ĐO THỜI GIAN.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8307A86-20A6-4131-AAD1-FC9E489470C8}"/>
              </a:ext>
            </a:extLst>
          </p:cNvPr>
          <p:cNvSpPr/>
          <p:nvPr/>
        </p:nvSpPr>
        <p:spPr>
          <a:xfrm rot="1860000">
            <a:off x="-293515" y="-416264"/>
            <a:ext cx="911806" cy="8325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18646F6-A4A8-4746-8FEF-2ECDA34C04CC}"/>
              </a:ext>
            </a:extLst>
          </p:cNvPr>
          <p:cNvSpPr/>
          <p:nvPr/>
        </p:nvSpPr>
        <p:spPr>
          <a:xfrm rot="3480000">
            <a:off x="11116231" y="5883843"/>
            <a:ext cx="2481740" cy="197371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BFD7B4-3A14-4F51-8905-A4FC08221223}"/>
              </a:ext>
            </a:extLst>
          </p:cNvPr>
          <p:cNvSpPr txBox="1"/>
          <p:nvPr/>
        </p:nvSpPr>
        <p:spPr>
          <a:xfrm>
            <a:off x="0" y="359223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A3.BoosterNextFYBlackRegular-Sa" panose="02000A03000000020004" pitchFamily="2" charset="0"/>
              </a:rPr>
              <a:t>TÌM HIỂU CÁC BƯỚC ĐO THỜI GIAN</a:t>
            </a:r>
          </a:p>
        </p:txBody>
      </p:sp>
      <p:pic>
        <p:nvPicPr>
          <p:cNvPr id="16" name="Countdown 3 minutes-Nho">
            <a:hlinkClick r:id="" action="ppaction://media"/>
            <a:extLst>
              <a:ext uri="{FF2B5EF4-FFF2-40B4-BE49-F238E27FC236}">
                <a16:creationId xmlns:a16="http://schemas.microsoft.com/office/drawing/2014/main" id="{0123CD6F-260F-40C9-A96B-5E68A996867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7616" y="3841394"/>
            <a:ext cx="2907436" cy="1680516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0C278755-B198-4F11-A226-314BB0C52B2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52609" y="886646"/>
            <a:ext cx="2786426" cy="2786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935886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490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6743E1-2DFC-4963-A6A7-EC3DF8425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878" y="894594"/>
            <a:ext cx="8201358" cy="5068813"/>
          </a:xfrm>
        </p:spPr>
        <p:txBody>
          <a:bodyPr>
            <a:no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3200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Khi</a:t>
            </a:r>
            <a:r>
              <a:rPr lang="en-US" sz="3200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đo</a:t>
            </a:r>
            <a:r>
              <a:rPr lang="en-US" sz="3200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thời</a:t>
            </a:r>
            <a:r>
              <a:rPr lang="en-US" sz="3200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gian</a:t>
            </a:r>
            <a:r>
              <a:rPr lang="en-US" sz="3200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của</a:t>
            </a:r>
            <a:r>
              <a:rPr lang="en-US" sz="3200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một</a:t>
            </a:r>
            <a:r>
              <a:rPr lang="en-US" sz="3200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hoạt</a:t>
            </a:r>
            <a:r>
              <a:rPr lang="en-US" sz="3200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động</a:t>
            </a:r>
            <a:r>
              <a:rPr lang="en-US" sz="3200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, ta </a:t>
            </a:r>
            <a:r>
              <a:rPr lang="en-US" sz="3200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cần</a:t>
            </a:r>
            <a:r>
              <a:rPr lang="en-US" sz="3200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: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sz="3200" i="1" dirty="0" err="1">
                <a:solidFill>
                  <a:srgbClr val="FF0000"/>
                </a:solidFill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Ước</a:t>
            </a:r>
            <a:r>
              <a:rPr lang="en-US" sz="3200" i="1" dirty="0">
                <a:solidFill>
                  <a:srgbClr val="FF0000"/>
                </a:solidFill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i="1" dirty="0" err="1">
                <a:solidFill>
                  <a:srgbClr val="FF0000"/>
                </a:solidFill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lượng</a:t>
            </a:r>
            <a:r>
              <a:rPr lang="en-US" sz="3200" i="1" dirty="0">
                <a:solidFill>
                  <a:srgbClr val="FF0000"/>
                </a:solidFill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i="1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khoảng</a:t>
            </a:r>
            <a:r>
              <a:rPr lang="en-US" sz="3200" i="1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i="1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thời</a:t>
            </a:r>
            <a:r>
              <a:rPr lang="en-US" sz="3200" i="1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i="1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gian</a:t>
            </a:r>
            <a:r>
              <a:rPr lang="en-US" sz="3200" i="1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i="1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cần</a:t>
            </a:r>
            <a:r>
              <a:rPr lang="en-US" sz="3200" i="1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i="1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đo</a:t>
            </a:r>
            <a:r>
              <a:rPr lang="en-US" sz="3200" i="1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sz="3200" dirty="0">
                <a:solidFill>
                  <a:srgbClr val="FF0000"/>
                </a:solidFill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3200" i="1" dirty="0" err="1">
                <a:latin typeface="Arial" panose="020B0604020202020204" pitchFamily="34" charset="0"/>
                <a:cs typeface="Arial" panose="020B0604020202020204" pitchFamily="34" charset="0"/>
              </a:rPr>
              <a:t>Nhấn</a:t>
            </a:r>
            <a:r>
              <a:rPr lang="en-US" sz="32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i="1" dirty="0" err="1">
                <a:latin typeface="Arial" panose="020B0604020202020204" pitchFamily="34" charset="0"/>
                <a:cs typeface="Arial" panose="020B0604020202020204" pitchFamily="34" charset="0"/>
              </a:rPr>
              <a:t>nút</a:t>
            </a:r>
            <a:r>
              <a:rPr lang="en-US" sz="32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Reset</a:t>
            </a:r>
            <a:r>
              <a:rPr lang="en-US" sz="3200" i="1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3200" i="1" dirty="0" err="1">
                <a:latin typeface="Arial" panose="020B0604020202020204" pitchFamily="34" charset="0"/>
                <a:cs typeface="Arial" panose="020B0604020202020204" pitchFamily="34" charset="0"/>
              </a:rPr>
              <a:t>thiết</a:t>
            </a:r>
            <a:r>
              <a:rPr lang="en-US" sz="32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i="1" dirty="0" err="1">
                <a:latin typeface="Arial" panose="020B0604020202020204" pitchFamily="34" charset="0"/>
                <a:cs typeface="Arial" panose="020B0604020202020204" pitchFamily="34" charset="0"/>
              </a:rPr>
              <a:t>lập</a:t>
            </a:r>
            <a:r>
              <a:rPr lang="en-US" sz="3200" i="1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US" sz="3200" i="1" dirty="0" err="1"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32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i="1" dirty="0" err="1">
                <a:latin typeface="Arial" panose="020B0604020202020204" pitchFamily="34" charset="0"/>
                <a:cs typeface="Arial" panose="020B0604020202020204" pitchFamily="34" charset="0"/>
              </a:rPr>
              <a:t>đưa</a:t>
            </a:r>
            <a:r>
              <a:rPr lang="en-US" sz="32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i="1" dirty="0" err="1">
                <a:latin typeface="Arial" panose="020B0604020202020204" pitchFamily="34" charset="0"/>
                <a:cs typeface="Arial" panose="020B0604020202020204" pitchFamily="34" charset="0"/>
              </a:rPr>
              <a:t>đồng</a:t>
            </a:r>
            <a:r>
              <a:rPr lang="en-US" sz="32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i="1" dirty="0" err="1">
                <a:latin typeface="Arial" panose="020B0604020202020204" pitchFamily="34" charset="0"/>
                <a:cs typeface="Arial" panose="020B0604020202020204" pitchFamily="34" charset="0"/>
              </a:rPr>
              <a:t>hồ</a:t>
            </a:r>
            <a:r>
              <a:rPr lang="en-US" sz="32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i="1" dirty="0" err="1">
                <a:latin typeface="Arial" panose="020B0604020202020204" pitchFamily="34" charset="0"/>
                <a:cs typeface="Arial" panose="020B0604020202020204" pitchFamily="34" charset="0"/>
              </a:rPr>
              <a:t>bấm</a:t>
            </a:r>
            <a:r>
              <a:rPr lang="en-US" sz="32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i="1" dirty="0" err="1">
                <a:latin typeface="Arial" panose="020B0604020202020204" pitchFamily="34" charset="0"/>
                <a:cs typeface="Arial" panose="020B0604020202020204" pitchFamily="34" charset="0"/>
              </a:rPr>
              <a:t>giây</a:t>
            </a:r>
            <a:r>
              <a:rPr lang="en-US" sz="32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i="1" dirty="0" err="1">
                <a:latin typeface="Arial" panose="020B0604020202020204" pitchFamily="34" charset="0"/>
                <a:cs typeface="Arial" panose="020B0604020202020204" pitchFamily="34" charset="0"/>
              </a:rPr>
              <a:t>về</a:t>
            </a:r>
            <a:r>
              <a:rPr lang="en-US" sz="32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i="1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en-US" sz="32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i="1" dirty="0" err="1">
                <a:latin typeface="Arial" panose="020B0604020202020204" pitchFamily="34" charset="0"/>
                <a:cs typeface="Arial" panose="020B0604020202020204" pitchFamily="34" charset="0"/>
              </a:rPr>
              <a:t>trước</a:t>
            </a:r>
            <a:r>
              <a:rPr lang="en-US" sz="32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i="1" dirty="0" err="1">
                <a:latin typeface="Arial" panose="020B0604020202020204" pitchFamily="34" charset="0"/>
                <a:cs typeface="Arial" panose="020B0604020202020204" pitchFamily="34" charset="0"/>
              </a:rPr>
              <a:t>khi</a:t>
            </a:r>
            <a:r>
              <a:rPr lang="en-US" sz="32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i="1" dirty="0" err="1">
                <a:latin typeface="Arial" panose="020B0604020202020204" pitchFamily="34" charset="0"/>
                <a:cs typeface="Arial" panose="020B0604020202020204" pitchFamily="34" charset="0"/>
              </a:rPr>
              <a:t>tiến</a:t>
            </a:r>
            <a:r>
              <a:rPr lang="en-US" sz="32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i="1" dirty="0" err="1">
                <a:latin typeface="Arial" panose="020B0604020202020204" pitchFamily="34" charset="0"/>
                <a:cs typeface="Arial" panose="020B0604020202020204" pitchFamily="34" charset="0"/>
              </a:rPr>
              <a:t>hành</a:t>
            </a:r>
            <a:r>
              <a:rPr lang="en-US" sz="32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i="1" dirty="0" err="1">
                <a:latin typeface="Arial" panose="020B0604020202020204" pitchFamily="34" charset="0"/>
                <a:cs typeface="Arial" panose="020B0604020202020204" pitchFamily="34" charset="0"/>
              </a:rPr>
              <a:t>đo</a:t>
            </a:r>
            <a:r>
              <a:rPr lang="en-US" sz="3200" i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3200" dirty="0">
              <a:highlight>
                <a:srgbClr val="FFFFFF"/>
              </a:highlight>
              <a:latin typeface="Arial" panose="020B0604020202020204" pitchFamily="34" charset="0"/>
              <a:ea typeface="A3.NotoSans-San" panose="020B0502040504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sz="3200" dirty="0">
                <a:solidFill>
                  <a:srgbClr val="FF0000"/>
                </a:solidFill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i="1" dirty="0" err="1">
                <a:latin typeface="Arial" panose="020B0604020202020204" pitchFamily="34" charset="0"/>
                <a:cs typeface="Arial" panose="020B0604020202020204" pitchFamily="34" charset="0"/>
              </a:rPr>
              <a:t>Nhấn</a:t>
            </a:r>
            <a:r>
              <a:rPr lang="en-US" sz="32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i="1" dirty="0" err="1">
                <a:latin typeface="Arial" panose="020B0604020202020204" pitchFamily="34" charset="0"/>
                <a:cs typeface="Arial" panose="020B0604020202020204" pitchFamily="34" charset="0"/>
              </a:rPr>
              <a:t>nút</a:t>
            </a:r>
            <a:r>
              <a:rPr lang="en-US" sz="32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star</a:t>
            </a:r>
            <a:r>
              <a:rPr lang="en-US" sz="3200" i="1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3200" i="1" dirty="0" err="1">
                <a:latin typeface="Arial" panose="020B0604020202020204" pitchFamily="34" charset="0"/>
                <a:cs typeface="Arial" panose="020B0604020202020204" pitchFamily="34" charset="0"/>
              </a:rPr>
              <a:t>bắt</a:t>
            </a:r>
            <a:r>
              <a:rPr lang="en-US" sz="32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i="1" dirty="0" err="1">
                <a:latin typeface="Arial" panose="020B0604020202020204" pitchFamily="34" charset="0"/>
                <a:cs typeface="Arial" panose="020B0604020202020204" pitchFamily="34" charset="0"/>
              </a:rPr>
              <a:t>đầu</a:t>
            </a:r>
            <a:r>
              <a:rPr lang="en-US" sz="3200" i="1" dirty="0">
                <a:latin typeface="Arial" panose="020B0604020202020204" pitchFamily="34" charset="0"/>
                <a:cs typeface="Arial" panose="020B0604020202020204" pitchFamily="34" charset="0"/>
              </a:rPr>
              <a:t>)  </a:t>
            </a:r>
            <a:r>
              <a:rPr lang="en-US" sz="3200" i="1" dirty="0" err="1"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32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i="1" dirty="0" err="1">
                <a:latin typeface="Arial" panose="020B0604020202020204" pitchFamily="34" charset="0"/>
                <a:cs typeface="Arial" panose="020B0604020202020204" pitchFamily="34" charset="0"/>
              </a:rPr>
              <a:t>bắt</a:t>
            </a:r>
            <a:r>
              <a:rPr lang="en-US" sz="32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i="1" dirty="0" err="1">
                <a:latin typeface="Arial" panose="020B0604020202020204" pitchFamily="34" charset="0"/>
                <a:cs typeface="Arial" panose="020B0604020202020204" pitchFamily="34" charset="0"/>
              </a:rPr>
              <a:t>đầu</a:t>
            </a:r>
            <a:r>
              <a:rPr lang="en-US" sz="32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i="1" dirty="0" err="1"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32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i="1" dirty="0" err="1">
                <a:latin typeface="Arial" panose="020B0604020202020204" pitchFamily="34" charset="0"/>
                <a:cs typeface="Arial" panose="020B0604020202020204" pitchFamily="34" charset="0"/>
              </a:rPr>
              <a:t>thời</a:t>
            </a:r>
            <a:r>
              <a:rPr lang="en-US" sz="32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i="1" dirty="0" err="1">
                <a:latin typeface="Arial" panose="020B0604020202020204" pitchFamily="34" charset="0"/>
                <a:cs typeface="Arial" panose="020B0604020202020204" pitchFamily="34" charset="0"/>
              </a:rPr>
              <a:t>gian</a:t>
            </a:r>
            <a:r>
              <a:rPr lang="en-US" sz="3200" i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3200" dirty="0">
              <a:highlight>
                <a:srgbClr val="FFFFFF"/>
              </a:highlight>
              <a:latin typeface="Arial" panose="020B0604020202020204" pitchFamily="34" charset="0"/>
              <a:ea typeface="A3.NotoSans-San" panose="020B0502040504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sz="3200" dirty="0">
                <a:solidFill>
                  <a:srgbClr val="FF0000"/>
                </a:solidFill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i="1" dirty="0" err="1">
                <a:latin typeface="Arial" panose="020B0604020202020204" pitchFamily="34" charset="0"/>
                <a:cs typeface="Arial" panose="020B0604020202020204" pitchFamily="34" charset="0"/>
              </a:rPr>
              <a:t>Nhấn</a:t>
            </a:r>
            <a:r>
              <a:rPr lang="en-US" sz="32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i="1" dirty="0" err="1">
                <a:latin typeface="Arial" panose="020B0604020202020204" pitchFamily="34" charset="0"/>
                <a:cs typeface="Arial" panose="020B0604020202020204" pitchFamily="34" charset="0"/>
              </a:rPr>
              <a:t>nút</a:t>
            </a:r>
            <a:r>
              <a:rPr lang="en-US" sz="32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stop </a:t>
            </a:r>
            <a:r>
              <a:rPr lang="en-US" sz="3200" i="1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3200" i="1" dirty="0" err="1"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32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i="1" dirty="0" err="1">
                <a:latin typeface="Arial" panose="020B0604020202020204" pitchFamily="34" charset="0"/>
                <a:cs typeface="Arial" panose="020B0604020202020204" pitchFamily="34" charset="0"/>
              </a:rPr>
              <a:t>thúc</a:t>
            </a:r>
            <a:r>
              <a:rPr lang="en-US" sz="3200" i="1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US" sz="3200" i="1" dirty="0" err="1"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  <a:r>
              <a:rPr lang="en-US" sz="32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i="1" dirty="0" err="1">
                <a:latin typeface="Arial" panose="020B0604020202020204" pitchFamily="34" charset="0"/>
                <a:cs typeface="Arial" panose="020B0604020202020204" pitchFamily="34" charset="0"/>
              </a:rPr>
              <a:t>thời</a:t>
            </a:r>
            <a:r>
              <a:rPr lang="en-US" sz="32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i="1" dirty="0" err="1"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sz="32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i="1" dirty="0" err="1"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32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i="1" dirty="0" err="1"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32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i="1" dirty="0" err="1">
                <a:latin typeface="Arial" panose="020B0604020202020204" pitchFamily="34" charset="0"/>
                <a:cs typeface="Arial" panose="020B0604020202020204" pitchFamily="34" charset="0"/>
              </a:rPr>
              <a:t>thúc</a:t>
            </a:r>
            <a:r>
              <a:rPr lang="en-US" sz="32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i="1" dirty="0" err="1"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sz="32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i="1" dirty="0" err="1">
                <a:latin typeface="Arial" panose="020B0604020202020204" pitchFamily="34" charset="0"/>
                <a:cs typeface="Arial" panose="020B0604020202020204" pitchFamily="34" charset="0"/>
              </a:rPr>
              <a:t>kiện</a:t>
            </a:r>
            <a:r>
              <a:rPr lang="en-US" sz="3200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en-US" sz="3200" dirty="0">
              <a:highlight>
                <a:srgbClr val="FFFFFF"/>
              </a:highlight>
              <a:latin typeface="Arial" panose="020B0604020202020204" pitchFamily="34" charset="0"/>
              <a:ea typeface="A3.NotoSans-San" panose="020B0502040504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8307A86-20A6-4131-AAD1-FC9E489470C8}"/>
              </a:ext>
            </a:extLst>
          </p:cNvPr>
          <p:cNvSpPr/>
          <p:nvPr/>
        </p:nvSpPr>
        <p:spPr>
          <a:xfrm rot="1860000">
            <a:off x="-293515" y="-416264"/>
            <a:ext cx="911806" cy="8325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18646F6-A4A8-4746-8FEF-2ECDA34C04CC}"/>
              </a:ext>
            </a:extLst>
          </p:cNvPr>
          <p:cNvSpPr/>
          <p:nvPr/>
        </p:nvSpPr>
        <p:spPr>
          <a:xfrm rot="3480000">
            <a:off x="11116231" y="5883843"/>
            <a:ext cx="2481740" cy="197371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BFD7B4-3A14-4F51-8905-A4FC08221223}"/>
              </a:ext>
            </a:extLst>
          </p:cNvPr>
          <p:cNvSpPr txBox="1"/>
          <p:nvPr/>
        </p:nvSpPr>
        <p:spPr>
          <a:xfrm>
            <a:off x="0" y="13414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CÁC BƯỚC ĐO THỜI GIAN BẰNG ĐỒNG HỒ ĐIỆN TỬ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A5477C17-57DC-46E8-B220-F85D446D6B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01495" y="1531395"/>
            <a:ext cx="2925507" cy="2925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953522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6743E1-2DFC-4963-A6A7-EC3DF8425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56020" y="1506227"/>
            <a:ext cx="7847859" cy="4319678"/>
          </a:xfrm>
        </p:spPr>
        <p:txBody>
          <a:bodyPr>
            <a:normAutofit fontScale="92500" lnSpcReduction="10000"/>
          </a:bodyPr>
          <a:lstStyle/>
          <a:p>
            <a:pPr marL="514350" indent="-514350" algn="just">
              <a:lnSpc>
                <a:spcPct val="120000"/>
              </a:lnSpc>
              <a:spcBef>
                <a:spcPts val="0"/>
              </a:spcBef>
              <a:buAutoNum type="arabicPeriod"/>
            </a:pPr>
            <a:r>
              <a:rPr lang="en-US" sz="3200" b="1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Hình</a:t>
            </a:r>
            <a:r>
              <a:rPr lang="en-US" sz="3200" b="1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3200" b="1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thức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: HS </a:t>
            </a:r>
            <a:r>
              <a:rPr lang="en-US" sz="32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làm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việc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theo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nhóm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theo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bàn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.</a:t>
            </a:r>
          </a:p>
          <a:p>
            <a:pPr marL="514350" indent="-514350" algn="just">
              <a:lnSpc>
                <a:spcPct val="120000"/>
              </a:lnSpc>
              <a:spcBef>
                <a:spcPts val="0"/>
              </a:spcBef>
              <a:buAutoNum type="arabicPeriod"/>
            </a:pPr>
            <a:r>
              <a:rPr lang="en-US" sz="3200" b="1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Nội</a:t>
            </a:r>
            <a:r>
              <a:rPr lang="en-US" sz="3200" b="1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dung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: </a:t>
            </a:r>
            <a:r>
              <a:rPr lang="en-US" sz="32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Đo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thời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gian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học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sinh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di </a:t>
            </a:r>
            <a:r>
              <a:rPr lang="en-US" sz="32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chuyển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từ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cuối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lớp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đến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bục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giảng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.</a:t>
            </a:r>
          </a:p>
          <a:p>
            <a:pPr marL="514350" indent="-514350" algn="just">
              <a:lnSpc>
                <a:spcPct val="120000"/>
              </a:lnSpc>
              <a:spcBef>
                <a:spcPts val="0"/>
              </a:spcBef>
              <a:buAutoNum type="arabicPeriod"/>
            </a:pPr>
            <a:r>
              <a:rPr lang="en-US" sz="3200" b="1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Nhiệm</a:t>
            </a:r>
            <a:r>
              <a:rPr lang="en-US" sz="3200" b="1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3200" b="1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vụ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: 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HS </a:t>
            </a:r>
            <a:r>
              <a:rPr lang="en-US" sz="32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thực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hành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và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hoàn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thiện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bước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3 </a:t>
            </a:r>
            <a:r>
              <a:rPr lang="en-US" sz="32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trong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PHT </a:t>
            </a:r>
            <a:r>
              <a:rPr lang="en-US" sz="32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bài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6: ĐO THỜI GIAN.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sz="32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Báo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cáo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kết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quả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thực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hành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.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8307A86-20A6-4131-AAD1-FC9E489470C8}"/>
              </a:ext>
            </a:extLst>
          </p:cNvPr>
          <p:cNvSpPr/>
          <p:nvPr/>
        </p:nvSpPr>
        <p:spPr>
          <a:xfrm rot="1860000">
            <a:off x="-293515" y="-416264"/>
            <a:ext cx="911806" cy="8325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18646F6-A4A8-4746-8FEF-2ECDA34C04CC}"/>
              </a:ext>
            </a:extLst>
          </p:cNvPr>
          <p:cNvSpPr/>
          <p:nvPr/>
        </p:nvSpPr>
        <p:spPr>
          <a:xfrm rot="3480000">
            <a:off x="11116231" y="5883843"/>
            <a:ext cx="2481740" cy="197371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BFD7B4-3A14-4F51-8905-A4FC08221223}"/>
              </a:ext>
            </a:extLst>
          </p:cNvPr>
          <p:cNvSpPr txBox="1"/>
          <p:nvPr/>
        </p:nvSpPr>
        <p:spPr>
          <a:xfrm>
            <a:off x="0" y="13414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>
                <a:latin typeface="A3.BoosterNextFYBlackRegular-Sa" panose="02000A03000000020004" pitchFamily="2" charset="0"/>
              </a:rPr>
              <a:t>THỰC HÀNH ĐO THỜI GIAN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C278755-B198-4F11-A226-314BB0C52B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52609" y="1374919"/>
            <a:ext cx="2786426" cy="2786426"/>
          </a:xfrm>
          <a:prstGeom prst="rect">
            <a:avLst/>
          </a:prstGeom>
        </p:spPr>
      </p:pic>
      <p:pic>
        <p:nvPicPr>
          <p:cNvPr id="2" name="Countdown 5 minutes-Nho">
            <a:hlinkClick r:id="" action="ppaction://media"/>
            <a:extLst>
              <a:ext uri="{FF2B5EF4-FFF2-40B4-BE49-F238E27FC236}">
                <a16:creationId xmlns:a16="http://schemas.microsoft.com/office/drawing/2014/main" id="{0B90FF7B-973F-4828-ABF1-97AEFCA6AF0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52609" y="4292296"/>
            <a:ext cx="2663453" cy="1463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50493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490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6743E1-2DFC-4963-A6A7-EC3DF8425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56020" y="1135867"/>
            <a:ext cx="7847859" cy="4690038"/>
          </a:xfrm>
        </p:spPr>
        <p:txBody>
          <a:bodyPr>
            <a:normAutofit/>
          </a:bodyPr>
          <a:lstStyle/>
          <a:p>
            <a:pPr marL="514350" indent="-514350" algn="just">
              <a:lnSpc>
                <a:spcPct val="120000"/>
              </a:lnSpc>
              <a:spcBef>
                <a:spcPts val="0"/>
              </a:spcBef>
              <a:buAutoNum type="arabicPeriod"/>
            </a:pPr>
            <a:r>
              <a:rPr lang="en-US" sz="3200" b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Hình thức</a:t>
            </a:r>
            <a:r>
              <a:rPr lang="en-US" sz="320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: HS làm việc cá nhân.</a:t>
            </a:r>
          </a:p>
          <a:p>
            <a:pPr marL="514350" indent="-514350" algn="just">
              <a:lnSpc>
                <a:spcPct val="120000"/>
              </a:lnSpc>
              <a:spcBef>
                <a:spcPts val="0"/>
              </a:spcBef>
              <a:buAutoNum type="arabicPeriod"/>
            </a:pPr>
            <a:r>
              <a:rPr lang="en-US" sz="3200" b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Nhiệm vụ</a:t>
            </a:r>
            <a:r>
              <a:rPr lang="en-US" sz="320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: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320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	2.1. Viết 3 nội dung con ấn tượng nhất trong giờ học vào mục con đã học được trong PHT KWL.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320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	2.2. Tóm tắt nội dung bài học dưới dạng sơ đồ tư duy.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8307A86-20A6-4131-AAD1-FC9E489470C8}"/>
              </a:ext>
            </a:extLst>
          </p:cNvPr>
          <p:cNvSpPr/>
          <p:nvPr/>
        </p:nvSpPr>
        <p:spPr>
          <a:xfrm rot="1860000">
            <a:off x="-293515" y="-416264"/>
            <a:ext cx="911806" cy="8325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18646F6-A4A8-4746-8FEF-2ECDA34C04CC}"/>
              </a:ext>
            </a:extLst>
          </p:cNvPr>
          <p:cNvSpPr/>
          <p:nvPr/>
        </p:nvSpPr>
        <p:spPr>
          <a:xfrm rot="3480000">
            <a:off x="11116231" y="5883843"/>
            <a:ext cx="2481740" cy="197371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BFD7B4-3A14-4F51-8905-A4FC08221223}"/>
              </a:ext>
            </a:extLst>
          </p:cNvPr>
          <p:cNvSpPr txBox="1"/>
          <p:nvPr/>
        </p:nvSpPr>
        <p:spPr>
          <a:xfrm>
            <a:off x="0" y="13414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>
                <a:latin typeface="A3.BoosterNextFYBlackRegular-Sa" panose="02000A03000000020004" pitchFamily="2" charset="0"/>
              </a:rPr>
              <a:t>CỦNG CỐ</a:t>
            </a:r>
          </a:p>
        </p:txBody>
      </p:sp>
      <p:pic>
        <p:nvPicPr>
          <p:cNvPr id="2" name="Countdown 5 minutes-Nho">
            <a:hlinkClick r:id="" action="ppaction://media"/>
            <a:extLst>
              <a:ext uri="{FF2B5EF4-FFF2-40B4-BE49-F238E27FC236}">
                <a16:creationId xmlns:a16="http://schemas.microsoft.com/office/drawing/2014/main" id="{0B90FF7B-973F-4828-ABF1-97AEFCA6AF0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 cstate="print"/>
          <a:srcRect t="6081" b="6081"/>
          <a:stretch/>
        </p:blipFill>
        <p:spPr>
          <a:xfrm>
            <a:off x="449065" y="4395092"/>
            <a:ext cx="2755773" cy="136055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96A0E7E3-845D-4751-854C-80431DBDF2C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49066" y="1135867"/>
            <a:ext cx="2907304" cy="2907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295223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490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6743E1-2DFC-4963-A6A7-EC3DF8425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56020" y="896645"/>
            <a:ext cx="7847859" cy="5415378"/>
          </a:xfrm>
        </p:spPr>
        <p:txBody>
          <a:bodyPr>
            <a:normAutofit/>
          </a:bodyPr>
          <a:lstStyle/>
          <a:p>
            <a:pPr marL="514350" indent="-514350" algn="just">
              <a:lnSpc>
                <a:spcPct val="120000"/>
              </a:lnSpc>
              <a:spcBef>
                <a:spcPts val="0"/>
              </a:spcBef>
              <a:buAutoNum type="arabicPeriod"/>
            </a:pPr>
            <a:r>
              <a:rPr lang="en-US" sz="3200" b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Hình thức</a:t>
            </a:r>
            <a:r>
              <a:rPr lang="en-US" sz="320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: HS làm việc cá nhân.</a:t>
            </a:r>
          </a:p>
          <a:p>
            <a:pPr marL="514350" indent="-514350" algn="just">
              <a:lnSpc>
                <a:spcPct val="120000"/>
              </a:lnSpc>
              <a:spcBef>
                <a:spcPts val="0"/>
              </a:spcBef>
              <a:buAutoNum type="arabicPeriod"/>
            </a:pPr>
            <a:r>
              <a:rPr lang="en-US" sz="3200" b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Nhiệm vụ</a:t>
            </a:r>
            <a:r>
              <a:rPr lang="en-US" sz="320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: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320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	</a:t>
            </a:r>
            <a:r>
              <a:rPr lang="en-US" sz="3200" b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CHẾ TẠO ĐỒNG HỒ MẶT TRỜI.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3200" b="1" i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Yêu cầu sản phẩm </a:t>
            </a:r>
            <a:r>
              <a:rPr lang="en-US" sz="320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: có thể xác định được thời điểm từ 8h sáng đến 15h chiều vào ngày nắng (sự chênh thời gian so với đồng hồ điện tử là &lt;15 phút)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320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3. Link tham khảo: </a:t>
            </a:r>
            <a:r>
              <a:rPr lang="vi-VN" sz="3200" u="sng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2"/>
              </a:rPr>
              <a:t>Hướng dẫn làm đồng hồ mặt trời - Xchannel – YouTube</a:t>
            </a:r>
            <a:r>
              <a:rPr lang="en-US" sz="3200" u="sng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US" sz="32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en-US" sz="35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8307A86-20A6-4131-AAD1-FC9E489470C8}"/>
              </a:ext>
            </a:extLst>
          </p:cNvPr>
          <p:cNvSpPr/>
          <p:nvPr/>
        </p:nvSpPr>
        <p:spPr>
          <a:xfrm rot="1860000">
            <a:off x="-293515" y="-416264"/>
            <a:ext cx="911806" cy="8325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18646F6-A4A8-4746-8FEF-2ECDA34C04CC}"/>
              </a:ext>
            </a:extLst>
          </p:cNvPr>
          <p:cNvSpPr/>
          <p:nvPr/>
        </p:nvSpPr>
        <p:spPr>
          <a:xfrm rot="3480000">
            <a:off x="11116231" y="5883843"/>
            <a:ext cx="2481740" cy="197371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BFD7B4-3A14-4F51-8905-A4FC08221223}"/>
              </a:ext>
            </a:extLst>
          </p:cNvPr>
          <p:cNvSpPr txBox="1"/>
          <p:nvPr/>
        </p:nvSpPr>
        <p:spPr>
          <a:xfrm>
            <a:off x="0" y="13414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>
                <a:latin typeface="A3.BoosterNextFYBlackRegular-Sa" panose="02000A03000000020004" pitchFamily="2" charset="0"/>
              </a:rPr>
              <a:t>NHIỆM VỤ VỀ NHÀ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C03D23B8-42A7-4DE8-AFA6-A3C0D0B8B9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7099" y="1664563"/>
            <a:ext cx="3244788" cy="3244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322156"/>
      </p:ext>
    </p:extLst>
  </p:cSld>
  <p:clrMapOvr>
    <a:masterClrMapping/>
  </p:clrMapOvr>
  <p:transition spd="slow">
    <p:push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6743E1-2DFC-4963-A6A7-EC3DF8425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7966" y="656180"/>
            <a:ext cx="11299534" cy="5520784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lnSpc>
                <a:spcPct val="140000"/>
              </a:lnSpc>
              <a:spcBef>
                <a:spcPts val="0"/>
              </a:spcBef>
              <a:buNone/>
            </a:pPr>
            <a:r>
              <a:rPr lang="en-US" sz="3200">
                <a:highlight>
                  <a:srgbClr val="FFFFFF"/>
                </a:highlight>
                <a:latin typeface="A3.BoosterNextFYBlackRegular-Sa" panose="02000A03000000020004" pitchFamily="2" charset="0"/>
              </a:rPr>
              <a:t>LUẬT CHƠI</a:t>
            </a:r>
          </a:p>
          <a:p>
            <a:pPr algn="just">
              <a:lnSpc>
                <a:spcPct val="140000"/>
              </a:lnSpc>
              <a:spcBef>
                <a:spcPts val="0"/>
              </a:spcBef>
            </a:pPr>
            <a:r>
              <a:rPr lang="en-US" sz="3200" b="1" u="sng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Bước 1</a:t>
            </a:r>
            <a:r>
              <a:rPr lang="en-US" sz="3200" b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: </a:t>
            </a:r>
            <a:r>
              <a:rPr lang="en-US" sz="320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Mỗi HS viết </a:t>
            </a:r>
            <a:r>
              <a:rPr lang="en-US" sz="3200">
                <a:solidFill>
                  <a:srgbClr val="FF0000"/>
                </a:solidFill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2</a:t>
            </a:r>
            <a:r>
              <a:rPr lang="en-US" sz="320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nội dung </a:t>
            </a:r>
            <a:r>
              <a:rPr lang="en-US" sz="3200">
                <a:solidFill>
                  <a:srgbClr val="FF0000"/>
                </a:solidFill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đã biết </a:t>
            </a:r>
            <a:r>
              <a:rPr lang="en-US" sz="320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và </a:t>
            </a:r>
            <a:r>
              <a:rPr lang="en-US" sz="3200">
                <a:solidFill>
                  <a:srgbClr val="FF0000"/>
                </a:solidFill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2</a:t>
            </a:r>
            <a:r>
              <a:rPr lang="en-US" sz="320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nội dung </a:t>
            </a:r>
            <a:r>
              <a:rPr lang="en-US" sz="3200">
                <a:solidFill>
                  <a:srgbClr val="FF0000"/>
                </a:solidFill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muốn biết</a:t>
            </a:r>
            <a:r>
              <a:rPr lang="en-US" sz="320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về thời gian và cách đo thời gian vào PHT KWL.</a:t>
            </a:r>
          </a:p>
          <a:p>
            <a:pPr algn="just">
              <a:lnSpc>
                <a:spcPct val="140000"/>
              </a:lnSpc>
              <a:spcBef>
                <a:spcPts val="0"/>
              </a:spcBef>
            </a:pPr>
            <a:r>
              <a:rPr lang="en-US" sz="3200" b="1" u="sng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Bước 2</a:t>
            </a:r>
            <a:r>
              <a:rPr lang="en-US" sz="320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: </a:t>
            </a:r>
          </a:p>
          <a:p>
            <a:pPr marL="0" indent="0" algn="just">
              <a:lnSpc>
                <a:spcPct val="140000"/>
              </a:lnSpc>
              <a:spcBef>
                <a:spcPts val="0"/>
              </a:spcBef>
              <a:buNone/>
            </a:pPr>
            <a:r>
              <a:rPr lang="en-US" sz="320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	</a:t>
            </a:r>
            <a:r>
              <a:rPr lang="en-US" sz="3200" u="sng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2.1</a:t>
            </a:r>
            <a:r>
              <a:rPr lang="en-US" sz="320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. Gọi HS theo hình thức ngẫu nhiên, </a:t>
            </a:r>
            <a:r>
              <a:rPr lang="en-US" sz="3200">
                <a:solidFill>
                  <a:srgbClr val="FF0000"/>
                </a:solidFill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mỗi HS </a:t>
            </a:r>
            <a:r>
              <a:rPr lang="en-US" sz="320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chỉ trình bày </a:t>
            </a:r>
            <a:r>
              <a:rPr lang="en-US" sz="3200">
                <a:solidFill>
                  <a:srgbClr val="FF0000"/>
                </a:solidFill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1 nội dung </a:t>
            </a:r>
            <a:r>
              <a:rPr lang="en-US" sz="320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và </a:t>
            </a:r>
            <a:r>
              <a:rPr lang="en-US" sz="3200">
                <a:solidFill>
                  <a:srgbClr val="FF0000"/>
                </a:solidFill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người</a:t>
            </a:r>
            <a:r>
              <a:rPr lang="en-US" sz="320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trình bày </a:t>
            </a:r>
            <a:r>
              <a:rPr lang="en-US" sz="3200">
                <a:solidFill>
                  <a:srgbClr val="FF0000"/>
                </a:solidFill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sau</a:t>
            </a:r>
            <a:r>
              <a:rPr lang="en-US" sz="320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3200">
                <a:solidFill>
                  <a:srgbClr val="FF0000"/>
                </a:solidFill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không</a:t>
            </a:r>
            <a:r>
              <a:rPr lang="en-US" sz="320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3200">
                <a:solidFill>
                  <a:srgbClr val="FF0000"/>
                </a:solidFill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trùng</a:t>
            </a:r>
            <a:r>
              <a:rPr lang="en-US" sz="320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với người trình bày trước.</a:t>
            </a:r>
          </a:p>
          <a:p>
            <a:pPr marL="0" indent="0" algn="just">
              <a:lnSpc>
                <a:spcPct val="140000"/>
              </a:lnSpc>
              <a:spcBef>
                <a:spcPts val="0"/>
              </a:spcBef>
              <a:buNone/>
            </a:pPr>
            <a:r>
              <a:rPr lang="en-US" sz="320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	</a:t>
            </a:r>
            <a:r>
              <a:rPr lang="en-US" sz="3200" u="sng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2.2</a:t>
            </a:r>
            <a:r>
              <a:rPr lang="en-US" sz="320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. Các HS còn lại dùng </a:t>
            </a:r>
            <a:r>
              <a:rPr lang="en-US" sz="3200">
                <a:solidFill>
                  <a:srgbClr val="FF0000"/>
                </a:solidFill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bút màu đỏ</a:t>
            </a:r>
            <a:r>
              <a:rPr lang="en-US" sz="320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đánh dấu </a:t>
            </a:r>
            <a:r>
              <a:rPr lang="en-US" sz="3200">
                <a:solidFill>
                  <a:srgbClr val="FF0000"/>
                </a:solidFill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nội dung trùng</a:t>
            </a:r>
            <a:r>
              <a:rPr lang="en-US" sz="320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, và </a:t>
            </a:r>
            <a:r>
              <a:rPr lang="en-US" sz="3200">
                <a:solidFill>
                  <a:srgbClr val="4472C4"/>
                </a:solidFill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bút màu xanh </a:t>
            </a:r>
            <a:r>
              <a:rPr lang="en-US" sz="320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bổ sung nội dung </a:t>
            </a:r>
            <a:r>
              <a:rPr lang="en-US" sz="3200">
                <a:solidFill>
                  <a:srgbClr val="4472C4"/>
                </a:solidFill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chưa có </a:t>
            </a:r>
            <a:r>
              <a:rPr lang="en-US" sz="320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vào PHT KWL.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8307A86-20A6-4131-AAD1-FC9E489470C8}"/>
              </a:ext>
            </a:extLst>
          </p:cNvPr>
          <p:cNvSpPr/>
          <p:nvPr/>
        </p:nvSpPr>
        <p:spPr>
          <a:xfrm rot="1860000">
            <a:off x="-293515" y="-416264"/>
            <a:ext cx="911806" cy="8325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18646F6-A4A8-4746-8FEF-2ECDA34C04CC}"/>
              </a:ext>
            </a:extLst>
          </p:cNvPr>
          <p:cNvSpPr/>
          <p:nvPr/>
        </p:nvSpPr>
        <p:spPr>
          <a:xfrm rot="3480000">
            <a:off x="11116231" y="5883843"/>
            <a:ext cx="2481740" cy="197371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3454CEA-CF79-4B3C-ADC0-8F8E82FD2796}"/>
              </a:ext>
            </a:extLst>
          </p:cNvPr>
          <p:cNvSpPr txBox="1"/>
          <p:nvPr/>
        </p:nvSpPr>
        <p:spPr>
          <a:xfrm>
            <a:off x="0" y="13414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>
                <a:latin typeface="A3.BoosterNextFYBlackRegular-Sa" panose="02000A03000000020004" pitchFamily="2" charset="0"/>
              </a:rPr>
              <a:t>AI NHANH HƠN?</a:t>
            </a:r>
          </a:p>
        </p:txBody>
      </p:sp>
      <p:pic>
        <p:nvPicPr>
          <p:cNvPr id="9" name="Graphic 8" descr="Microscope">
            <a:extLst>
              <a:ext uri="{FF2B5EF4-FFF2-40B4-BE49-F238E27FC236}">
                <a16:creationId xmlns:a16="http://schemas.microsoft.com/office/drawing/2014/main" id="{5B3379B0-1E9A-405B-B4FF-18A89BF407B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866269" y="18876"/>
            <a:ext cx="1322066" cy="1322066"/>
          </a:xfrm>
          <a:prstGeom prst="rect">
            <a:avLst/>
          </a:prstGeom>
        </p:spPr>
      </p:pic>
      <p:pic>
        <p:nvPicPr>
          <p:cNvPr id="10" name="Countdown 2 minutes-Nho">
            <a:hlinkClick r:id="" action="ppaction://media"/>
            <a:extLst>
              <a:ext uri="{FF2B5EF4-FFF2-40B4-BE49-F238E27FC236}">
                <a16:creationId xmlns:a16="http://schemas.microsoft.com/office/drawing/2014/main" id="{5E67E12D-8903-45FC-B50D-8C7E785A9E6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9800948" y="5504155"/>
            <a:ext cx="2391052" cy="1343997"/>
          </a:xfrm>
          <a:prstGeom prst="rect">
            <a:avLst/>
          </a:prstGeom>
          <a:solidFill>
            <a:srgbClr val="4472C4"/>
          </a:solidFill>
        </p:spPr>
      </p:pic>
    </p:spTree>
    <p:extLst>
      <p:ext uri="{BB962C8B-B14F-4D97-AF65-F5344CB8AC3E}">
        <p14:creationId xmlns:p14="http://schemas.microsoft.com/office/powerpoint/2010/main" val="1781223538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2490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clickEffect">
                                  <p:stCondLst>
                                    <p:cond delay="60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8307A86-20A6-4131-AAD1-FC9E489470C8}"/>
              </a:ext>
            </a:extLst>
          </p:cNvPr>
          <p:cNvSpPr/>
          <p:nvPr/>
        </p:nvSpPr>
        <p:spPr>
          <a:xfrm rot="1860000">
            <a:off x="-293515" y="-416264"/>
            <a:ext cx="911806" cy="8325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18646F6-A4A8-4746-8FEF-2ECDA34C04CC}"/>
              </a:ext>
            </a:extLst>
          </p:cNvPr>
          <p:cNvSpPr/>
          <p:nvPr/>
        </p:nvSpPr>
        <p:spPr>
          <a:xfrm rot="3480000">
            <a:off x="11116231" y="5883843"/>
            <a:ext cx="2481740" cy="197371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C5C0C2C-6133-4ABF-B7FF-5362E85855FE}"/>
              </a:ext>
            </a:extLst>
          </p:cNvPr>
          <p:cNvSpPr txBox="1"/>
          <p:nvPr/>
        </p:nvSpPr>
        <p:spPr>
          <a:xfrm>
            <a:off x="0" y="71994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>
                <a:latin typeface="A3.BoosterNextFYBlackRegular-Sa" panose="02000A03000000020004" pitchFamily="2" charset="0"/>
              </a:rPr>
              <a:t>QUẢ TẠ/ LÔNG CHIM CHẠM SÀN TRƯỚC?</a:t>
            </a:r>
          </a:p>
        </p:txBody>
      </p:sp>
      <p:pic>
        <p:nvPicPr>
          <p:cNvPr id="2" name="Brian Cox visits the world's biggest vacuum _ Human Universe - BBC (online-video-cutter.com)">
            <a:hlinkClick r:id="" action="ppaction://media"/>
            <a:extLst>
              <a:ext uri="{FF2B5EF4-FFF2-40B4-BE49-F238E27FC236}">
                <a16:creationId xmlns:a16="http://schemas.microsoft.com/office/drawing/2014/main" id="{98FB1E6A-DADB-4E5C-BCE2-92F1B18E4AF8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2618" b="2618"/>
          <a:stretch/>
        </p:blipFill>
        <p:spPr>
          <a:xfrm>
            <a:off x="431800" y="719091"/>
            <a:ext cx="11315700" cy="6031746"/>
          </a:xfrm>
        </p:spPr>
      </p:pic>
    </p:spTree>
    <p:extLst>
      <p:ext uri="{BB962C8B-B14F-4D97-AF65-F5344CB8AC3E}">
        <p14:creationId xmlns:p14="http://schemas.microsoft.com/office/powerpoint/2010/main" val="3683856088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3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6743E1-2DFC-4963-A6A7-EC3DF8425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19238" y="944088"/>
            <a:ext cx="7420621" cy="5421085"/>
          </a:xfrm>
        </p:spPr>
        <p:txBody>
          <a:bodyPr>
            <a:normAutofit fontScale="92500" lnSpcReduction="20000"/>
          </a:bodyPr>
          <a:lstStyle/>
          <a:p>
            <a:pPr marL="514350" indent="-514350" algn="just">
              <a:buAutoNum type="arabicPeriod"/>
            </a:pPr>
            <a:r>
              <a:rPr lang="en-US" sz="3200" b="1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Hình</a:t>
            </a:r>
            <a:r>
              <a:rPr lang="en-US" sz="3200" b="1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 </a:t>
            </a:r>
            <a:r>
              <a:rPr lang="en-US" sz="3200" b="1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thức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: </a:t>
            </a:r>
            <a:r>
              <a:rPr lang="en-US" sz="3200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Hoạt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động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cặp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đôi</a:t>
            </a:r>
            <a:endParaRPr lang="en-US" sz="3200" dirty="0">
              <a:highlight>
                <a:srgbClr val="FFFFFF"/>
              </a:highlight>
              <a:latin typeface="Times New Roman" pitchFamily="18" charset="0"/>
              <a:ea typeface="A3.NotoSans-San" panose="020B0502040504020204" pitchFamily="34" charset="0"/>
              <a:cs typeface="Times New Roman" pitchFamily="18" charset="0"/>
            </a:endParaRPr>
          </a:p>
          <a:p>
            <a:pPr marL="514350" indent="-514350" algn="just">
              <a:buAutoNum type="arabicPeriod"/>
            </a:pPr>
            <a:r>
              <a:rPr lang="en-US" sz="3200" b="1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Thời</a:t>
            </a:r>
            <a:r>
              <a:rPr lang="en-US" sz="3200" b="1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 </a:t>
            </a:r>
            <a:r>
              <a:rPr lang="en-US" sz="3200" b="1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gian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: 3 </a:t>
            </a:r>
            <a:r>
              <a:rPr lang="en-US" sz="3200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phút</a:t>
            </a:r>
            <a:endParaRPr lang="en-US" sz="3200" dirty="0">
              <a:highlight>
                <a:srgbClr val="FFFFFF"/>
              </a:highlight>
              <a:latin typeface="Times New Roman" pitchFamily="18" charset="0"/>
              <a:ea typeface="A3.NotoSans-San" panose="020B0502040504020204" pitchFamily="34" charset="0"/>
              <a:cs typeface="Times New Roman" pitchFamily="18" charset="0"/>
            </a:endParaRPr>
          </a:p>
          <a:p>
            <a:pPr marL="514350" indent="-514350" algn="just">
              <a:lnSpc>
                <a:spcPct val="120000"/>
              </a:lnSpc>
              <a:spcBef>
                <a:spcPts val="0"/>
              </a:spcBef>
              <a:buAutoNum type="arabicPeriod"/>
            </a:pPr>
            <a:r>
              <a:rPr lang="en-US" sz="3200" b="1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Nhiệm</a:t>
            </a:r>
            <a:r>
              <a:rPr lang="en-US" sz="3200" b="1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 </a:t>
            </a:r>
            <a:r>
              <a:rPr lang="en-US" sz="3200" b="1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vụ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: </a:t>
            </a:r>
            <a:r>
              <a:rPr lang="en-US" sz="3200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Trả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lời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các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câu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hỏi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sau</a:t>
            </a:r>
            <a:endParaRPr lang="en-US" sz="3200" dirty="0">
              <a:highlight>
                <a:srgbClr val="FFFFFF"/>
              </a:highlight>
              <a:latin typeface="Times New Roman" pitchFamily="18" charset="0"/>
              <a:ea typeface="A3.NotoSans-San" panose="020B0502040504020204" pitchFamily="34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en-US" sz="3200" b="1" dirty="0">
                <a:solidFill>
                  <a:srgbClr val="C55A11"/>
                </a:solidFill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H1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. </a:t>
            </a:r>
            <a:r>
              <a:rPr lang="en-US" sz="3200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Kể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tên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một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số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đơn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vị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dùng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để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đo</a:t>
            </a:r>
            <a:endParaRPr lang="en-US" sz="3200" dirty="0">
              <a:highlight>
                <a:srgbClr val="FFFFFF"/>
              </a:highlight>
              <a:latin typeface="Times New Roman" pitchFamily="18" charset="0"/>
              <a:ea typeface="A3.NotoSans-San" panose="020B0502040504020204" pitchFamily="34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thời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gian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mà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em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biết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.</a:t>
            </a:r>
          </a:p>
          <a:p>
            <a:pPr marL="0" indent="0" algn="just">
              <a:buNone/>
            </a:pPr>
            <a:r>
              <a:rPr lang="en-US" sz="3200" b="1" dirty="0">
                <a:solidFill>
                  <a:srgbClr val="C55A11"/>
                </a:solidFill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H2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. </a:t>
            </a:r>
            <a:r>
              <a:rPr lang="en-US" sz="3200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Điền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số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thích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hợp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vào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chỗ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trống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:</a:t>
            </a:r>
          </a:p>
          <a:p>
            <a:pPr marL="0" indent="0"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vi-VN" dirty="0">
                <a:latin typeface="Times New Roman" pitchFamily="18" charset="0"/>
                <a:cs typeface="Times New Roman" pitchFamily="18" charset="0"/>
              </a:rPr>
              <a:t>1h = ..... phút = .......giây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vi-VN" dirty="0">
                <a:latin typeface="Times New Roman" pitchFamily="18" charset="0"/>
                <a:cs typeface="Times New Roman" pitchFamily="18" charset="0"/>
              </a:rPr>
              <a:t>2,5h = .... phút = .......giây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vi-VN" dirty="0">
                <a:latin typeface="Times New Roman" pitchFamily="18" charset="0"/>
                <a:cs typeface="Times New Roman" pitchFamily="18" charset="0"/>
              </a:rPr>
              <a:t>1 ngày = .....giờ = ....... phút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vi-VN" dirty="0">
                <a:latin typeface="Times New Roman" pitchFamily="18" charset="0"/>
                <a:cs typeface="Times New Roman" pitchFamily="18" charset="0"/>
              </a:rPr>
              <a:t>40 giây = ......phút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en-US" sz="3200" dirty="0">
              <a:highlight>
                <a:srgbClr val="FFFFFF"/>
              </a:highlight>
              <a:latin typeface="A3.NotoSans-San" panose="020B0502040504020204" pitchFamily="34" charset="0"/>
              <a:ea typeface="A3.NotoSans-San" panose="020B0502040504020204" pitchFamily="34" charset="0"/>
              <a:cs typeface="A3.NotoSans-San" panose="020B0502040504020204" pitchFamily="34" charset="0"/>
            </a:endParaRPr>
          </a:p>
          <a:p>
            <a:pPr marL="0" indent="0" algn="just">
              <a:buNone/>
            </a:pP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8307A86-20A6-4131-AAD1-FC9E489470C8}"/>
              </a:ext>
            </a:extLst>
          </p:cNvPr>
          <p:cNvSpPr/>
          <p:nvPr/>
        </p:nvSpPr>
        <p:spPr>
          <a:xfrm rot="1860000">
            <a:off x="-293515" y="-416264"/>
            <a:ext cx="911806" cy="8325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18646F6-A4A8-4746-8FEF-2ECDA34C04CC}"/>
              </a:ext>
            </a:extLst>
          </p:cNvPr>
          <p:cNvSpPr/>
          <p:nvPr/>
        </p:nvSpPr>
        <p:spPr>
          <a:xfrm rot="3480000">
            <a:off x="11327246" y="5595457"/>
            <a:ext cx="2481740" cy="197371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BFD7B4-3A14-4F51-8905-A4FC08221223}"/>
              </a:ext>
            </a:extLst>
          </p:cNvPr>
          <p:cNvSpPr txBox="1"/>
          <p:nvPr/>
        </p:nvSpPr>
        <p:spPr>
          <a:xfrm>
            <a:off x="0" y="71994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A3.BoosterNextFYBlackRegular-Sa" panose="02000A03000000020004" pitchFamily="2" charset="0"/>
              </a:rPr>
              <a:t>ĐƠN VỊ ĐO THỜI GIAN</a:t>
            </a: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F04B2743-4F8D-42C9-9828-F01FE22CA7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27616" y="901087"/>
            <a:ext cx="2907436" cy="2907436"/>
          </a:xfrm>
          <a:prstGeom prst="rect">
            <a:avLst/>
          </a:prstGeom>
        </p:spPr>
      </p:pic>
      <p:pic>
        <p:nvPicPr>
          <p:cNvPr id="16" name="Countdown 3 minutes-Nho">
            <a:hlinkClick r:id="" action="ppaction://media"/>
            <a:extLst>
              <a:ext uri="{FF2B5EF4-FFF2-40B4-BE49-F238E27FC236}">
                <a16:creationId xmlns:a16="http://schemas.microsoft.com/office/drawing/2014/main" id="{0123CD6F-260F-40C9-A96B-5E68A996867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7616" y="3841394"/>
            <a:ext cx="2907436" cy="1680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511119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490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8307A86-20A6-4131-AAD1-FC9E489470C8}"/>
              </a:ext>
            </a:extLst>
          </p:cNvPr>
          <p:cNvSpPr/>
          <p:nvPr/>
        </p:nvSpPr>
        <p:spPr>
          <a:xfrm rot="1860000">
            <a:off x="-293515" y="-416264"/>
            <a:ext cx="911806" cy="8325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18646F6-A4A8-4746-8FEF-2ECDA34C04CC}"/>
              </a:ext>
            </a:extLst>
          </p:cNvPr>
          <p:cNvSpPr/>
          <p:nvPr/>
        </p:nvSpPr>
        <p:spPr>
          <a:xfrm rot="3480000">
            <a:off x="11116231" y="5883843"/>
            <a:ext cx="2481740" cy="197371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E44CFF5-9761-4BC7-8910-EEEAF3A7624C}"/>
              </a:ext>
            </a:extLst>
          </p:cNvPr>
          <p:cNvSpPr/>
          <p:nvPr/>
        </p:nvSpPr>
        <p:spPr>
          <a:xfrm>
            <a:off x="0" y="82800"/>
            <a:ext cx="12118019" cy="6714012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4"/>
                </a:ext>
              </a:extLst>
            </a:blip>
            <a:srcRect/>
            <a:stretch>
              <a:fillRect l="-13162" r="-13000"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3E7EEEC-93A4-479C-B4F8-179113B45E59}"/>
              </a:ext>
            </a:extLst>
          </p:cNvPr>
          <p:cNvSpPr txBox="1"/>
          <p:nvPr/>
        </p:nvSpPr>
        <p:spPr>
          <a:xfrm>
            <a:off x="73981" y="92864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>
                <a:solidFill>
                  <a:schemeClr val="bg1"/>
                </a:solidFill>
                <a:latin typeface="A3.BoosterNextFYBlackRegular-Sa" panose="02000A03000000020004" pitchFamily="2" charset="0"/>
              </a:rPr>
              <a:t>ĐƠN VỊ ĐO THỜI GIAN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DA5D292-9417-462E-960B-BD2A367889A4}"/>
              </a:ext>
            </a:extLst>
          </p:cNvPr>
          <p:cNvSpPr txBox="1"/>
          <p:nvPr/>
        </p:nvSpPr>
        <p:spPr>
          <a:xfrm>
            <a:off x="6329779" y="1154835"/>
            <a:ext cx="578380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just">
              <a:buFont typeface="Wingdings" panose="05000000000000000000" pitchFamily="2" charset="2"/>
              <a:buChar char="ü"/>
            </a:pPr>
            <a:r>
              <a:rPr lang="en-US" sz="3200" b="1" i="1" u="sng">
                <a:solidFill>
                  <a:srgbClr val="FFFFFF"/>
                </a:solidFill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giây (s)</a:t>
            </a:r>
          </a:p>
          <a:p>
            <a:pPr marL="571500" indent="-571500" algn="just">
              <a:buFont typeface="Wingdings" panose="05000000000000000000" pitchFamily="2" charset="2"/>
              <a:buChar char="ü"/>
            </a:pPr>
            <a:r>
              <a:rPr lang="en-US" sz="3200">
                <a:solidFill>
                  <a:schemeClr val="bg1"/>
                </a:solidFill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1 phút (min) = 60s</a:t>
            </a:r>
          </a:p>
          <a:p>
            <a:pPr marL="571500" indent="-571500" algn="just">
              <a:buFont typeface="Wingdings" panose="05000000000000000000" pitchFamily="2" charset="2"/>
              <a:buChar char="ü"/>
            </a:pPr>
            <a:r>
              <a:rPr lang="en-US" sz="3200">
                <a:solidFill>
                  <a:schemeClr val="bg1"/>
                </a:solidFill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1 giờ (h) = 60 phút</a:t>
            </a:r>
          </a:p>
          <a:p>
            <a:pPr marL="571500" indent="-571500" algn="just">
              <a:buFont typeface="Wingdings" panose="05000000000000000000" pitchFamily="2" charset="2"/>
              <a:buChar char="ü"/>
            </a:pPr>
            <a:r>
              <a:rPr lang="en-US" sz="3200">
                <a:solidFill>
                  <a:schemeClr val="bg1"/>
                </a:solidFill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1 ngày đêm = 24 giờ</a:t>
            </a:r>
          </a:p>
          <a:p>
            <a:pPr marL="571500" indent="-571500" algn="just">
              <a:buFont typeface="Wingdings" panose="05000000000000000000" pitchFamily="2" charset="2"/>
              <a:buChar char="ü"/>
            </a:pPr>
            <a:r>
              <a:rPr lang="en-US" sz="3200">
                <a:solidFill>
                  <a:schemeClr val="bg1"/>
                </a:solidFill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Tuần</a:t>
            </a:r>
          </a:p>
          <a:p>
            <a:pPr marL="571500" indent="-571500" algn="just">
              <a:buFont typeface="Wingdings" panose="05000000000000000000" pitchFamily="2" charset="2"/>
              <a:buChar char="ü"/>
            </a:pPr>
            <a:r>
              <a:rPr lang="en-US" sz="3200">
                <a:solidFill>
                  <a:schemeClr val="bg1"/>
                </a:solidFill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Tháng</a:t>
            </a:r>
          </a:p>
          <a:p>
            <a:pPr marL="571500" indent="-571500" algn="just">
              <a:buFont typeface="Wingdings" panose="05000000000000000000" pitchFamily="2" charset="2"/>
              <a:buChar char="ü"/>
            </a:pPr>
            <a:r>
              <a:rPr lang="en-US" sz="3200">
                <a:solidFill>
                  <a:schemeClr val="bg1"/>
                </a:solidFill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Năm dương lịch</a:t>
            </a:r>
          </a:p>
          <a:p>
            <a:pPr marL="571500" indent="-571500" algn="just">
              <a:buFont typeface="Wingdings" panose="05000000000000000000" pitchFamily="2" charset="2"/>
              <a:buChar char="ü"/>
            </a:pPr>
            <a:r>
              <a:rPr lang="en-US" sz="3200">
                <a:solidFill>
                  <a:schemeClr val="bg1"/>
                </a:solidFill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Thập niên</a:t>
            </a:r>
          </a:p>
          <a:p>
            <a:pPr marL="571500" indent="-571500" algn="just">
              <a:buFont typeface="Wingdings" panose="05000000000000000000" pitchFamily="2" charset="2"/>
              <a:buChar char="ü"/>
            </a:pPr>
            <a:r>
              <a:rPr lang="en-US" sz="3200">
                <a:solidFill>
                  <a:schemeClr val="bg1"/>
                </a:solidFill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Thế kỉ</a:t>
            </a:r>
          </a:p>
          <a:p>
            <a:pPr algn="just"/>
            <a:r>
              <a:rPr lang="en-US" sz="3200">
                <a:solidFill>
                  <a:schemeClr val="bg1"/>
                </a:solidFill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……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4796FF1-A47B-41C2-AFE5-90BE6BABB71B}"/>
              </a:ext>
            </a:extLst>
          </p:cNvPr>
          <p:cNvSpPr txBox="1"/>
          <p:nvPr/>
        </p:nvSpPr>
        <p:spPr>
          <a:xfrm>
            <a:off x="431799" y="1154835"/>
            <a:ext cx="5627209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just">
              <a:buFont typeface="Wingdings" panose="05000000000000000000" pitchFamily="2" charset="2"/>
              <a:buChar char="ü"/>
            </a:pPr>
            <a:r>
              <a:rPr lang="en-US" sz="3200">
                <a:solidFill>
                  <a:schemeClr val="bg1"/>
                </a:solidFill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1 phân = 15s</a:t>
            </a:r>
          </a:p>
          <a:p>
            <a:pPr marL="571500" indent="-571500" algn="just">
              <a:buFont typeface="Wingdings" panose="05000000000000000000" pitchFamily="2" charset="2"/>
              <a:buChar char="ü"/>
            </a:pPr>
            <a:r>
              <a:rPr lang="en-US" sz="3200">
                <a:solidFill>
                  <a:schemeClr val="bg1"/>
                </a:solidFill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1 khắc = 15 phút</a:t>
            </a:r>
          </a:p>
          <a:p>
            <a:pPr marL="571500" indent="-571500" algn="just">
              <a:buFont typeface="Wingdings" panose="05000000000000000000" pitchFamily="2" charset="2"/>
              <a:buChar char="ü"/>
            </a:pPr>
            <a:r>
              <a:rPr lang="en-US" sz="3200">
                <a:solidFill>
                  <a:schemeClr val="bg1"/>
                </a:solidFill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1 canh = 2 giờ</a:t>
            </a:r>
          </a:p>
          <a:p>
            <a:pPr marL="571500" indent="-571500" algn="just">
              <a:buFont typeface="Wingdings" panose="05000000000000000000" pitchFamily="2" charset="2"/>
              <a:buChar char="ü"/>
            </a:pPr>
            <a:r>
              <a:rPr lang="en-US" sz="3200">
                <a:solidFill>
                  <a:schemeClr val="bg1"/>
                </a:solidFill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Tuần trăng</a:t>
            </a:r>
          </a:p>
          <a:p>
            <a:pPr marL="571500" indent="-571500" algn="just">
              <a:buFont typeface="Wingdings" panose="05000000000000000000" pitchFamily="2" charset="2"/>
              <a:buChar char="ü"/>
            </a:pPr>
            <a:r>
              <a:rPr lang="en-US" sz="3200">
                <a:solidFill>
                  <a:schemeClr val="bg1"/>
                </a:solidFill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Năm âm lịch</a:t>
            </a:r>
          </a:p>
          <a:p>
            <a:pPr algn="just"/>
            <a:r>
              <a:rPr lang="en-US" sz="3200">
                <a:solidFill>
                  <a:schemeClr val="bg1"/>
                </a:solidFill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……</a:t>
            </a:r>
          </a:p>
          <a:p>
            <a:pPr marL="571500" indent="-571500" algn="just">
              <a:buFont typeface="Wingdings" panose="05000000000000000000" pitchFamily="2" charset="2"/>
              <a:buChar char="ü"/>
            </a:pPr>
            <a:endParaRPr lang="en-US" sz="3200">
              <a:solidFill>
                <a:schemeClr val="bg1"/>
              </a:solidFill>
              <a:latin typeface="A3.NotoSans-San" panose="020B0502040504020204" pitchFamily="34" charset="0"/>
              <a:ea typeface="A3.NotoSans-San" panose="020B0502040504020204" pitchFamily="34" charset="0"/>
              <a:cs typeface="A3.NotoSans-San" panose="020B0502040504020204" pitchFamily="34" charset="0"/>
            </a:endParaRPr>
          </a:p>
          <a:p>
            <a:pPr marL="571500" indent="-571500" algn="just">
              <a:buFont typeface="Wingdings" panose="05000000000000000000" pitchFamily="2" charset="2"/>
              <a:buChar char="ü"/>
            </a:pPr>
            <a:endParaRPr lang="en-US" sz="3200">
              <a:solidFill>
                <a:schemeClr val="bg1"/>
              </a:solidFill>
              <a:latin typeface="A3.NotoSans-San" panose="020B0502040504020204" pitchFamily="34" charset="0"/>
              <a:ea typeface="A3.NotoSans-San" panose="020B0502040504020204" pitchFamily="34" charset="0"/>
              <a:cs typeface="A3.NotoSans-San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1402354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2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6743E1-2DFC-4963-A6A7-EC3DF8425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19238" y="944089"/>
            <a:ext cx="7420621" cy="4844152"/>
          </a:xfrm>
        </p:spPr>
        <p:txBody>
          <a:bodyPr>
            <a:normAutofit/>
          </a:bodyPr>
          <a:lstStyle/>
          <a:p>
            <a:pPr marL="514350" indent="-514350" algn="just">
              <a:buAutoNum type="arabicPeriod"/>
            </a:pPr>
            <a:r>
              <a:rPr lang="en-US" sz="3200" b="1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Hình</a:t>
            </a:r>
            <a:r>
              <a:rPr lang="en-US" sz="3200" b="1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 </a:t>
            </a:r>
            <a:r>
              <a:rPr lang="en-US" sz="3200" b="1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thức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: </a:t>
            </a:r>
            <a:r>
              <a:rPr lang="en-US" sz="3200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Hoạt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động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cặp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đôi</a:t>
            </a:r>
            <a:endParaRPr lang="en-US" sz="3200" dirty="0">
              <a:highlight>
                <a:srgbClr val="FFFFFF"/>
              </a:highlight>
              <a:latin typeface="Times New Roman" pitchFamily="18" charset="0"/>
              <a:ea typeface="A3.NotoSans-San" panose="020B0502040504020204" pitchFamily="34" charset="0"/>
              <a:cs typeface="Times New Roman" pitchFamily="18" charset="0"/>
            </a:endParaRPr>
          </a:p>
          <a:p>
            <a:pPr marL="514350" indent="-514350" algn="just">
              <a:buAutoNum type="arabicPeriod"/>
            </a:pPr>
            <a:r>
              <a:rPr lang="en-US" sz="3200" b="1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Thời</a:t>
            </a:r>
            <a:r>
              <a:rPr lang="en-US" sz="3200" b="1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 </a:t>
            </a:r>
            <a:r>
              <a:rPr lang="en-US" sz="3200" b="1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gian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: 3 </a:t>
            </a:r>
            <a:r>
              <a:rPr lang="en-US" sz="3200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phút</a:t>
            </a:r>
            <a:endParaRPr lang="en-US" sz="3200" dirty="0">
              <a:highlight>
                <a:srgbClr val="FFFFFF"/>
              </a:highlight>
              <a:latin typeface="Times New Roman" pitchFamily="18" charset="0"/>
              <a:ea typeface="A3.NotoSans-San" panose="020B0502040504020204" pitchFamily="34" charset="0"/>
              <a:cs typeface="Times New Roman" pitchFamily="18" charset="0"/>
            </a:endParaRPr>
          </a:p>
          <a:p>
            <a:pPr marL="514350" indent="-514350" algn="just">
              <a:lnSpc>
                <a:spcPct val="120000"/>
              </a:lnSpc>
              <a:spcBef>
                <a:spcPts val="0"/>
              </a:spcBef>
              <a:buAutoNum type="arabicPeriod"/>
            </a:pPr>
            <a:r>
              <a:rPr lang="en-US" sz="3200" b="1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Nhiệm</a:t>
            </a:r>
            <a:r>
              <a:rPr lang="en-US" sz="3200" b="1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 </a:t>
            </a:r>
            <a:r>
              <a:rPr lang="en-US" sz="3200" b="1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vụ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: </a:t>
            </a:r>
            <a:r>
              <a:rPr lang="en-US" sz="3200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Trả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lời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các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câu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hỏi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sau</a:t>
            </a:r>
            <a:endParaRPr lang="en-US" sz="3200" dirty="0">
              <a:highlight>
                <a:srgbClr val="FFFFFF"/>
              </a:highlight>
              <a:latin typeface="Times New Roman" pitchFamily="18" charset="0"/>
              <a:ea typeface="A3.NotoSans-San" panose="020B0502040504020204" pitchFamily="34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en-US" sz="3200" b="1" dirty="0">
                <a:solidFill>
                  <a:srgbClr val="C55A11"/>
                </a:solidFill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H3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. </a:t>
            </a:r>
            <a:r>
              <a:rPr lang="en-US" sz="3200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Gọi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tên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dụng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cụ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dùng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đo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thời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gian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. </a:t>
            </a:r>
          </a:p>
          <a:p>
            <a:pPr marL="0" indent="0" algn="just">
              <a:buNone/>
            </a:pPr>
            <a:r>
              <a:rPr lang="en-US" sz="3200" b="1" dirty="0">
                <a:solidFill>
                  <a:srgbClr val="C55A11"/>
                </a:solidFill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H4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. </a:t>
            </a:r>
            <a:r>
              <a:rPr lang="en-US" sz="3200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Kể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tên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một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số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dụng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cụ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dùng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đo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thời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gian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mà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em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biết</a:t>
            </a:r>
            <a:r>
              <a:rPr lang="en-US" sz="3200" dirty="0">
                <a:highlight>
                  <a:srgbClr val="FFFFFF"/>
                </a:highlight>
                <a:latin typeface="Times New Roman" pitchFamily="18" charset="0"/>
                <a:ea typeface="A3.NotoSans-San" panose="020B0502040504020204" pitchFamily="34" charset="0"/>
                <a:cs typeface="Times New Roman" pitchFamily="18" charset="0"/>
              </a:rPr>
              <a:t>.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8307A86-20A6-4131-AAD1-FC9E489470C8}"/>
              </a:ext>
            </a:extLst>
          </p:cNvPr>
          <p:cNvSpPr/>
          <p:nvPr/>
        </p:nvSpPr>
        <p:spPr>
          <a:xfrm rot="1860000">
            <a:off x="-293515" y="-416264"/>
            <a:ext cx="911806" cy="8325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18646F6-A4A8-4746-8FEF-2ECDA34C04CC}"/>
              </a:ext>
            </a:extLst>
          </p:cNvPr>
          <p:cNvSpPr/>
          <p:nvPr/>
        </p:nvSpPr>
        <p:spPr>
          <a:xfrm rot="3480000">
            <a:off x="11116231" y="5883843"/>
            <a:ext cx="2481740" cy="197371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BFD7B4-3A14-4F51-8905-A4FC08221223}"/>
              </a:ext>
            </a:extLst>
          </p:cNvPr>
          <p:cNvSpPr txBox="1"/>
          <p:nvPr/>
        </p:nvSpPr>
        <p:spPr>
          <a:xfrm>
            <a:off x="0" y="71994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A3.BoosterNextFYBlackRegular-Sa" panose="02000A03000000020004" pitchFamily="2" charset="0"/>
              </a:rPr>
              <a:t> DỤNG CỤ ĐO THỜI GIAN</a:t>
            </a: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F04B2743-4F8D-42C9-9828-F01FE22CA7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27616" y="901087"/>
            <a:ext cx="2907436" cy="2907436"/>
          </a:xfrm>
          <a:prstGeom prst="rect">
            <a:avLst/>
          </a:prstGeom>
        </p:spPr>
      </p:pic>
      <p:pic>
        <p:nvPicPr>
          <p:cNvPr id="16" name="Countdown 3 minutes-Nho">
            <a:hlinkClick r:id="" action="ppaction://media"/>
            <a:extLst>
              <a:ext uri="{FF2B5EF4-FFF2-40B4-BE49-F238E27FC236}">
                <a16:creationId xmlns:a16="http://schemas.microsoft.com/office/drawing/2014/main" id="{0123CD6F-260F-40C9-A96B-5E68A996867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7616" y="3841394"/>
            <a:ext cx="2907436" cy="1680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940335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490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8307A86-20A6-4131-AAD1-FC9E489470C8}"/>
              </a:ext>
            </a:extLst>
          </p:cNvPr>
          <p:cNvSpPr/>
          <p:nvPr/>
        </p:nvSpPr>
        <p:spPr>
          <a:xfrm rot="1860000">
            <a:off x="-293515" y="-416264"/>
            <a:ext cx="911806" cy="8325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18646F6-A4A8-4746-8FEF-2ECDA34C04CC}"/>
              </a:ext>
            </a:extLst>
          </p:cNvPr>
          <p:cNvSpPr/>
          <p:nvPr/>
        </p:nvSpPr>
        <p:spPr>
          <a:xfrm rot="3480000">
            <a:off x="11116231" y="5883843"/>
            <a:ext cx="2481740" cy="197371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29AAD66-1429-4A55-B9EA-E1DB51BA9C77}"/>
              </a:ext>
            </a:extLst>
          </p:cNvPr>
          <p:cNvSpPr/>
          <p:nvPr/>
        </p:nvSpPr>
        <p:spPr>
          <a:xfrm>
            <a:off x="440678" y="727358"/>
            <a:ext cx="3387437" cy="2493819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7181" t="-362" r="-3787" b="362"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ADEAFEC-A287-41D7-8A41-049CDC5F625C}"/>
              </a:ext>
            </a:extLst>
          </p:cNvPr>
          <p:cNvSpPr/>
          <p:nvPr/>
        </p:nvSpPr>
        <p:spPr>
          <a:xfrm>
            <a:off x="6593546" y="727359"/>
            <a:ext cx="2355535" cy="4865753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4"/>
                </a:ext>
              </a:extLst>
            </a:blip>
            <a:srcRect/>
            <a:stretch>
              <a:fillRect t="1560" b="1618"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960AC67-D465-40AD-B5F5-2262748C58EB}"/>
              </a:ext>
            </a:extLst>
          </p:cNvPr>
          <p:cNvSpPr/>
          <p:nvPr/>
        </p:nvSpPr>
        <p:spPr>
          <a:xfrm>
            <a:off x="9032209" y="727358"/>
            <a:ext cx="2732416" cy="4865753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6"/>
                </a:ext>
              </a:extLst>
            </a:blip>
            <a:srcRect/>
            <a:stretch>
              <a:fillRect l="-15469" r="-15469"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07BF0FA-E90B-41F9-A669-24089031EA36}"/>
              </a:ext>
            </a:extLst>
          </p:cNvPr>
          <p:cNvSpPr/>
          <p:nvPr/>
        </p:nvSpPr>
        <p:spPr>
          <a:xfrm>
            <a:off x="440678" y="3840705"/>
            <a:ext cx="3387437" cy="2493819"/>
          </a:xfrm>
          <a:prstGeom prst="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8"/>
                </a:ext>
              </a:extLst>
            </a:blip>
            <a:srcRect/>
            <a:stretch>
              <a:fillRect l="-5215" r="-5215"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DA96B8E-93AC-4988-AB14-80961B740A25}"/>
              </a:ext>
            </a:extLst>
          </p:cNvPr>
          <p:cNvSpPr/>
          <p:nvPr/>
        </p:nvSpPr>
        <p:spPr>
          <a:xfrm>
            <a:off x="4011207" y="718324"/>
            <a:ext cx="2355535" cy="4874788"/>
          </a:xfrm>
          <a:prstGeom prst="rect">
            <a:avLst/>
          </a:prstGeom>
          <a:blipFill dpi="0"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10"/>
                </a:ext>
              </a:extLst>
            </a:blip>
            <a:srcRect/>
            <a:stretch>
              <a:fillRect t="-848" b="1488"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5801E460-BBB3-4645-A371-A0C02A359E5C}"/>
              </a:ext>
            </a:extLst>
          </p:cNvPr>
          <p:cNvSpPr/>
          <p:nvPr/>
        </p:nvSpPr>
        <p:spPr>
          <a:xfrm>
            <a:off x="1843089" y="3220403"/>
            <a:ext cx="582615" cy="58261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rgbClr val="FF0000"/>
                </a:solidFill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1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E8EE805-792C-457C-B806-93A147C558D6}"/>
              </a:ext>
            </a:extLst>
          </p:cNvPr>
          <p:cNvSpPr/>
          <p:nvPr/>
        </p:nvSpPr>
        <p:spPr>
          <a:xfrm>
            <a:off x="1843089" y="6296063"/>
            <a:ext cx="582615" cy="58261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rgbClr val="FF0000"/>
                </a:solidFill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2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6BF1A79-87EE-4CE0-9EA0-692C0CF6C1F9}"/>
              </a:ext>
            </a:extLst>
          </p:cNvPr>
          <p:cNvSpPr/>
          <p:nvPr/>
        </p:nvSpPr>
        <p:spPr>
          <a:xfrm>
            <a:off x="4897667" y="5599367"/>
            <a:ext cx="582615" cy="58261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rgbClr val="FF0000"/>
                </a:solidFill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3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3E54761-8129-4274-B8FE-D98D06F73E53}"/>
              </a:ext>
            </a:extLst>
          </p:cNvPr>
          <p:cNvSpPr/>
          <p:nvPr/>
        </p:nvSpPr>
        <p:spPr>
          <a:xfrm>
            <a:off x="7480006" y="5602146"/>
            <a:ext cx="582615" cy="58261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rgbClr val="FF0000"/>
                </a:solidFill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4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31D75B3-DBB7-468B-B21F-3D48F738350E}"/>
              </a:ext>
            </a:extLst>
          </p:cNvPr>
          <p:cNvSpPr/>
          <p:nvPr/>
        </p:nvSpPr>
        <p:spPr>
          <a:xfrm>
            <a:off x="10107110" y="5568194"/>
            <a:ext cx="582615" cy="58261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rgbClr val="FF0000"/>
                </a:solidFill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5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B3F7242-9B61-4737-A540-99A36E1D50C1}"/>
              </a:ext>
            </a:extLst>
          </p:cNvPr>
          <p:cNvSpPr/>
          <p:nvPr/>
        </p:nvSpPr>
        <p:spPr>
          <a:xfrm>
            <a:off x="737560" y="62960"/>
            <a:ext cx="11225371" cy="582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9C4C627-23EA-4037-B86A-24BB662C2FEF}"/>
              </a:ext>
            </a:extLst>
          </p:cNvPr>
          <p:cNvSpPr txBox="1"/>
          <p:nvPr/>
        </p:nvSpPr>
        <p:spPr>
          <a:xfrm>
            <a:off x="0" y="81027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DỤNG CỤ ĐO THỜI GIAN CỔ</a:t>
            </a:r>
          </a:p>
        </p:txBody>
      </p:sp>
    </p:spTree>
    <p:extLst>
      <p:ext uri="{BB962C8B-B14F-4D97-AF65-F5344CB8AC3E}">
        <p14:creationId xmlns:p14="http://schemas.microsoft.com/office/powerpoint/2010/main" val="731979974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8307A86-20A6-4131-AAD1-FC9E489470C8}"/>
              </a:ext>
            </a:extLst>
          </p:cNvPr>
          <p:cNvSpPr/>
          <p:nvPr/>
        </p:nvSpPr>
        <p:spPr>
          <a:xfrm rot="1860000">
            <a:off x="-293515" y="-416264"/>
            <a:ext cx="911806" cy="8325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18646F6-A4A8-4746-8FEF-2ECDA34C04CC}"/>
              </a:ext>
            </a:extLst>
          </p:cNvPr>
          <p:cNvSpPr/>
          <p:nvPr/>
        </p:nvSpPr>
        <p:spPr>
          <a:xfrm rot="3480000">
            <a:off x="11116231" y="5883843"/>
            <a:ext cx="2481740" cy="197371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9C4C627-23EA-4037-B86A-24BB662C2FEF}"/>
              </a:ext>
            </a:extLst>
          </p:cNvPr>
          <p:cNvSpPr txBox="1"/>
          <p:nvPr/>
        </p:nvSpPr>
        <p:spPr>
          <a:xfrm>
            <a:off x="0" y="71994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>
                <a:latin typeface="A3.BoosterNextFYBlackRegular-Sa" panose="02000A03000000020004" pitchFamily="2" charset="0"/>
              </a:rPr>
              <a:t>DỤNG CỤ ĐO THỜI GIAN HIỆN ĐẠI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29AAD66-1429-4A55-B9EA-E1DB51BA9C77}"/>
              </a:ext>
            </a:extLst>
          </p:cNvPr>
          <p:cNvSpPr/>
          <p:nvPr/>
        </p:nvSpPr>
        <p:spPr>
          <a:xfrm>
            <a:off x="436652" y="727358"/>
            <a:ext cx="3387437" cy="2493819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3"/>
                </a:ext>
              </a:extLst>
            </a:blip>
            <a:srcRect/>
            <a:stretch>
              <a:fillRect l="5148" t="-10924" r="5148" b="-1092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07BF0FA-E90B-41F9-A669-24089031EA36}"/>
              </a:ext>
            </a:extLst>
          </p:cNvPr>
          <p:cNvSpPr/>
          <p:nvPr/>
        </p:nvSpPr>
        <p:spPr>
          <a:xfrm>
            <a:off x="436652" y="3629686"/>
            <a:ext cx="3387437" cy="2826321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23878" t="91" r="23878" b="-257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5801E460-BBB3-4645-A371-A0C02A359E5C}"/>
              </a:ext>
            </a:extLst>
          </p:cNvPr>
          <p:cNvSpPr/>
          <p:nvPr/>
        </p:nvSpPr>
        <p:spPr>
          <a:xfrm>
            <a:off x="3135986" y="2638562"/>
            <a:ext cx="582615" cy="58261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rgbClr val="FF0000"/>
                </a:solidFill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1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E8EE805-792C-457C-B806-93A147C558D6}"/>
              </a:ext>
            </a:extLst>
          </p:cNvPr>
          <p:cNvSpPr/>
          <p:nvPr/>
        </p:nvSpPr>
        <p:spPr>
          <a:xfrm>
            <a:off x="3143721" y="5869949"/>
            <a:ext cx="582615" cy="58261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rgbClr val="FF0000"/>
                </a:solidFill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2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6BF1A79-87EE-4CE0-9EA0-692C0CF6C1F9}"/>
              </a:ext>
            </a:extLst>
          </p:cNvPr>
          <p:cNvSpPr/>
          <p:nvPr/>
        </p:nvSpPr>
        <p:spPr>
          <a:xfrm>
            <a:off x="7330137" y="2593796"/>
            <a:ext cx="582615" cy="58261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rgbClr val="FF0000"/>
                </a:solidFill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3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31D75B3-DBB7-468B-B21F-3D48F738350E}"/>
              </a:ext>
            </a:extLst>
          </p:cNvPr>
          <p:cNvSpPr/>
          <p:nvPr/>
        </p:nvSpPr>
        <p:spPr>
          <a:xfrm>
            <a:off x="10862639" y="2811553"/>
            <a:ext cx="582615" cy="58261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rgbClr val="FF0000"/>
                </a:solidFill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5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4C40DF0-C896-46E8-A88D-CA1D2691E9AE}"/>
              </a:ext>
            </a:extLst>
          </p:cNvPr>
          <p:cNvSpPr/>
          <p:nvPr/>
        </p:nvSpPr>
        <p:spPr>
          <a:xfrm>
            <a:off x="4525315" y="739658"/>
            <a:ext cx="3387437" cy="2493819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6"/>
                </a:ext>
              </a:extLst>
            </a:blip>
            <a:srcRect/>
            <a:stretch>
              <a:fillRect l="12119" t="-1455" r="12119" b="-145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66EC9B5-B73E-4716-8BFD-C3CCD9156AE9}"/>
              </a:ext>
            </a:extLst>
          </p:cNvPr>
          <p:cNvSpPr/>
          <p:nvPr/>
        </p:nvSpPr>
        <p:spPr>
          <a:xfrm>
            <a:off x="4531000" y="3624524"/>
            <a:ext cx="3381752" cy="2826321"/>
          </a:xfrm>
          <a:prstGeom prst="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4485" t="-2783" r="4485" b="-631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6719951-719A-42C6-931F-798969D280A2}"/>
              </a:ext>
            </a:extLst>
          </p:cNvPr>
          <p:cNvSpPr/>
          <p:nvPr/>
        </p:nvSpPr>
        <p:spPr>
          <a:xfrm>
            <a:off x="7008015" y="5886380"/>
            <a:ext cx="582615" cy="58261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rgbClr val="FF0000"/>
                </a:solidFill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4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CA2C150-8E07-4AC0-91A0-44C245E06EF8}"/>
              </a:ext>
            </a:extLst>
          </p:cNvPr>
          <p:cNvSpPr/>
          <p:nvPr/>
        </p:nvSpPr>
        <p:spPr>
          <a:xfrm>
            <a:off x="8429456" y="591616"/>
            <a:ext cx="3387437" cy="2826321"/>
          </a:xfrm>
          <a:prstGeom prst="rect">
            <a:avLst/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14643" t="1629" r="14643" b="291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D4E6AE7-8D04-4669-9FDA-431851973CDD}"/>
              </a:ext>
            </a:extLst>
          </p:cNvPr>
          <p:cNvSpPr/>
          <p:nvPr/>
        </p:nvSpPr>
        <p:spPr>
          <a:xfrm>
            <a:off x="7941079" y="3611997"/>
            <a:ext cx="3387437" cy="2882701"/>
          </a:xfrm>
          <a:prstGeom prst="rect">
            <a:avLst/>
          </a:prstGeom>
          <a:blipFill dpi="0"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15683" t="-4746" r="15683" b="-279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0EC1DA94-D56B-4F9F-9018-E53835BA74B5}"/>
              </a:ext>
            </a:extLst>
          </p:cNvPr>
          <p:cNvSpPr/>
          <p:nvPr/>
        </p:nvSpPr>
        <p:spPr>
          <a:xfrm>
            <a:off x="10374261" y="5781171"/>
            <a:ext cx="582615" cy="58261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rgbClr val="FF0000"/>
                </a:solidFill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323242020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decel="10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8307A86-20A6-4131-AAD1-FC9E489470C8}"/>
              </a:ext>
            </a:extLst>
          </p:cNvPr>
          <p:cNvSpPr/>
          <p:nvPr/>
        </p:nvSpPr>
        <p:spPr>
          <a:xfrm rot="1860000">
            <a:off x="-293515" y="-416264"/>
            <a:ext cx="911806" cy="8325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18646F6-A4A8-4746-8FEF-2ECDA34C04CC}"/>
              </a:ext>
            </a:extLst>
          </p:cNvPr>
          <p:cNvSpPr/>
          <p:nvPr/>
        </p:nvSpPr>
        <p:spPr>
          <a:xfrm rot="3480000">
            <a:off x="11116231" y="5883843"/>
            <a:ext cx="2481740" cy="197371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BA7C422-3E40-4A14-AB93-F8EE66628D2D}"/>
              </a:ext>
            </a:extLst>
          </p:cNvPr>
          <p:cNvSpPr txBox="1"/>
          <p:nvPr/>
        </p:nvSpPr>
        <p:spPr>
          <a:xfrm>
            <a:off x="0" y="71994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>
                <a:latin typeface="A3.BoosterNextFYBlackRegular-Sa" panose="02000A03000000020004" pitchFamily="2" charset="0"/>
              </a:rPr>
              <a:t>ĐCNN CỦA DỤNG CỤ ĐO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97D9B75-5D84-430F-9143-A3D1E698A6A3}"/>
              </a:ext>
            </a:extLst>
          </p:cNvPr>
          <p:cNvSpPr/>
          <p:nvPr/>
        </p:nvSpPr>
        <p:spPr>
          <a:xfrm>
            <a:off x="431800" y="860370"/>
            <a:ext cx="4148922" cy="406437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3"/>
                </a:ext>
              </a:extLst>
            </a:blip>
            <a:srcRect/>
            <a:stretch>
              <a:fillRect l="-4912" t="-6095" r="-1582" b="-261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4635570-1162-4BD8-A47D-9F81B545BB6C}"/>
              </a:ext>
            </a:extLst>
          </p:cNvPr>
          <p:cNvSpPr/>
          <p:nvPr/>
        </p:nvSpPr>
        <p:spPr>
          <a:xfrm>
            <a:off x="3715888" y="4198174"/>
            <a:ext cx="582615" cy="58261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rgbClr val="FF0000"/>
                </a:solidFill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1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727BB6B-1C0F-41A0-AEBF-F77F108993E0}"/>
              </a:ext>
            </a:extLst>
          </p:cNvPr>
          <p:cNvSpPr/>
          <p:nvPr/>
        </p:nvSpPr>
        <p:spPr>
          <a:xfrm>
            <a:off x="4709365" y="733662"/>
            <a:ext cx="3135653" cy="4191080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266" b="-41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6B4BD09-B6A6-4A2D-A67A-811B65C11CF7}"/>
              </a:ext>
            </a:extLst>
          </p:cNvPr>
          <p:cNvSpPr/>
          <p:nvPr/>
        </p:nvSpPr>
        <p:spPr>
          <a:xfrm>
            <a:off x="8168384" y="733662"/>
            <a:ext cx="3870218" cy="4191080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3092" t="-2923" r="-6462" b="-3183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27D00402-2B9A-4204-B9ED-3C35A7274A2F}"/>
              </a:ext>
            </a:extLst>
          </p:cNvPr>
          <p:cNvSpPr/>
          <p:nvPr/>
        </p:nvSpPr>
        <p:spPr>
          <a:xfrm>
            <a:off x="7339102" y="4326698"/>
            <a:ext cx="582615" cy="58261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rgbClr val="FF0000"/>
                </a:solidFill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2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F206B8F8-8824-4A1D-B351-0E6EFC2D18C7}"/>
              </a:ext>
            </a:extLst>
          </p:cNvPr>
          <p:cNvSpPr/>
          <p:nvPr/>
        </p:nvSpPr>
        <p:spPr>
          <a:xfrm>
            <a:off x="11382934" y="4317821"/>
            <a:ext cx="582615" cy="58261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rgbClr val="FF0000"/>
                </a:solidFill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FAB0EF3-3342-46D5-B1CF-059FBB91C81E}"/>
              </a:ext>
            </a:extLst>
          </p:cNvPr>
          <p:cNvSpPr txBox="1"/>
          <p:nvPr/>
        </p:nvSpPr>
        <p:spPr>
          <a:xfrm>
            <a:off x="559293" y="5290473"/>
            <a:ext cx="370728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ĐCNN: 1s</a:t>
            </a:r>
            <a:endParaRPr lang="en-US" sz="320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6E8D7BE-81A8-48F4-99A7-A77F7E1B7449}"/>
              </a:ext>
            </a:extLst>
          </p:cNvPr>
          <p:cNvSpPr txBox="1"/>
          <p:nvPr/>
        </p:nvSpPr>
        <p:spPr>
          <a:xfrm>
            <a:off x="4457935" y="5346462"/>
            <a:ext cx="370728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ĐCNN: 0,2s</a:t>
            </a:r>
            <a:endParaRPr lang="en-US" sz="320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2F8708C-4838-4471-8400-71FB47A4F6CE}"/>
              </a:ext>
            </a:extLst>
          </p:cNvPr>
          <p:cNvSpPr txBox="1"/>
          <p:nvPr/>
        </p:nvSpPr>
        <p:spPr>
          <a:xfrm>
            <a:off x="8165218" y="5346461"/>
            <a:ext cx="370728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ĐCNN: 0,01s</a:t>
            </a:r>
            <a:endParaRPr lang="en-US" sz="3200"/>
          </a:p>
        </p:txBody>
      </p:sp>
    </p:spTree>
    <p:extLst>
      <p:ext uri="{BB962C8B-B14F-4D97-AF65-F5344CB8AC3E}">
        <p14:creationId xmlns:p14="http://schemas.microsoft.com/office/powerpoint/2010/main" val="3672003661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null,&quot;Name&quot;:&quot;None&quot;,&quot;HeaderHeight&quot;:0.0,&quot;FooterHeight&quot;:0.4,&quot;SideMargin&quot;:0.0,&quot;TopMargin&quot;:0.0,&quot;BottomMargin&quot;:0.0,&quot;IntervalMargin&quot;:0.0,&quot;SettingType&quot;:&quot;System&quot;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625</TotalTime>
  <Words>718</Words>
  <Application>Microsoft Office PowerPoint</Application>
  <PresentationFormat>Widescreen</PresentationFormat>
  <Paragraphs>97</Paragraphs>
  <Slides>15</Slides>
  <Notes>0</Notes>
  <HiddenSlides>0</HiddenSlides>
  <MMClips>7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4" baseType="lpstr">
      <vt:lpstr>Arial</vt:lpstr>
      <vt:lpstr>Wingdings</vt:lpstr>
      <vt:lpstr>A3.ArchivoBold-San</vt:lpstr>
      <vt:lpstr>A3.NotoSans-San</vt:lpstr>
      <vt:lpstr>Times New Roman</vt:lpstr>
      <vt:lpstr>A3.BoosterNextFYBlackRegular-Sa</vt:lpstr>
      <vt:lpstr>Calibri Light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Nguyễn Phượng</dc:creator>
  <cp:lastModifiedBy>Nguyễn Phượng</cp:lastModifiedBy>
  <cp:revision>81</cp:revision>
  <dcterms:created xsi:type="dcterms:W3CDTF">2021-02-05T08:18:09Z</dcterms:created>
  <dcterms:modified xsi:type="dcterms:W3CDTF">2021-06-06T09:06:20Z</dcterms:modified>
</cp:coreProperties>
</file>