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68" r:id="rId14"/>
    <p:sldId id="271" r:id="rId15"/>
    <p:sldId id="265" r:id="rId16"/>
    <p:sldId id="272" r:id="rId17"/>
    <p:sldId id="270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6A2F0-4FBF-7B14-2B6E-61022AA98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526F0-AE0B-9207-1DD2-AF8F76F99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61DBC-5247-4156-6567-4CC27F090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13C4-A7D2-42C2-B5F9-50DC7BB94F07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10E80-CFAC-8EEB-FFA3-A542F50F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57F70-1811-709F-26D1-959E80607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4125-2553-437E-AFC1-492E1CFB5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49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141FD-DE3D-54C2-43FB-81148BF17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DBDF9-A474-3DFB-C420-BA7D87CA8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529AC-B1F3-1922-7C90-941267289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13C4-A7D2-42C2-B5F9-50DC7BB94F07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B4403-B4E9-2B1E-8488-FD1B9B62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F9425-35D7-CBC0-83A1-05FDD720A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4125-2553-437E-AFC1-492E1CFB5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0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25B592-657D-C08A-FADB-006B58B94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05223F-586C-C37E-6465-A2517C629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EC6E3-DF32-8173-0239-076152F8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13C4-A7D2-42C2-B5F9-50DC7BB94F07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074AB-0E14-B56C-CBE2-1A3944F70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F1908-8220-67B0-DE23-341450C4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4125-2553-437E-AFC1-492E1CFB5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71E8E-C5FD-26FD-7224-FA755D94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1155E-8AC9-5276-83AF-CA16BBA69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A9261-B98A-0D8B-7B56-A70215686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13C4-A7D2-42C2-B5F9-50DC7BB94F07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1BA9B-4D12-A65E-2203-1A129315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BBBF9-16BA-3C14-42E0-0A06B2848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4125-2553-437E-AFC1-492E1CFB5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29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198C6-B608-0DCC-0126-F8D739238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41C3B-9F7A-EBA4-61BB-5E3C344E2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6E15B-13E9-839A-D670-169141606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13C4-A7D2-42C2-B5F9-50DC7BB94F07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428A3-8B8E-1C1C-C699-522ED1B40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706D1-0166-DF62-2C0C-A264729D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4125-2553-437E-AFC1-492E1CFB5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74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B6406-67A7-4BA3-9387-8BA928ACA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4884B-3FC0-2A77-301C-D319A0B01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0DF17-049C-54B4-14B6-631F0228B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91808-2FEC-2CB0-5F52-44B418057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13C4-A7D2-42C2-B5F9-50DC7BB94F07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A5ADE-F906-D9EC-A3D9-B6979BA95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5817D-DACE-68EF-1DD5-24A0D9EC0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4125-2553-437E-AFC1-492E1CFB5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97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BA3C0-DB76-1C0E-C8AA-AAF9A34A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71E4C-DF44-7B89-8793-5600E9D66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1979D-4B4B-357D-4FA7-A2DE2C1E0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BB614-5EFC-8AD6-8DA2-B20C301EC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5ED864-CA14-C883-A9C7-D06933EC44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B08AAD-A2C8-10B1-E823-12562B2D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13C4-A7D2-42C2-B5F9-50DC7BB94F07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12F196-552B-327D-7830-40203F3D1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4F11CC-1F93-E51D-2FD8-102C28513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4125-2553-437E-AFC1-492E1CFB5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7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57D1D-2C5C-7263-2970-B8545A165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D48CA-9E71-D4E5-64FB-4797721A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13C4-A7D2-42C2-B5F9-50DC7BB94F07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EE9A7-DC1D-278A-2652-5CB033740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4C288-12FB-1262-E510-EC7B1ADFE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4125-2553-437E-AFC1-492E1CFB5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9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9B1977-7816-A5EE-8034-676990DDC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13C4-A7D2-42C2-B5F9-50DC7BB94F07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0CA00-71DC-19D4-5AE6-3E67ABCAD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8DDD2-0170-A7FA-9E96-362D5D09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4125-2553-437E-AFC1-492E1CFB5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01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F732-AB2E-BCD4-EBB2-2AA161F05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B25C7-F588-A4C6-6437-F732D1AEA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F7841B-925D-9D27-CB85-9CCA4D950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4EA06-B03C-E7B4-FFEC-A897159BA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13C4-A7D2-42C2-B5F9-50DC7BB94F07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2B044-CBD5-7B87-192D-8C6A3785C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82020-CF83-98D5-C451-D0189EAC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4125-2553-437E-AFC1-492E1CFB5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33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D0515-22C3-DD56-B89D-76EFF8F66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E76C85-4E6E-0929-6109-440DB3220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09E50-1DE7-22AC-8055-9A404CA00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2B7F2-3225-0922-DC39-9EC846136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13C4-A7D2-42C2-B5F9-50DC7BB94F07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16B01-3A3D-0A75-0E5A-72D8A3A6D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408D3-10D2-897E-5306-C4AD179AB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4125-2553-437E-AFC1-492E1CFB5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64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F1C401-733B-69ED-91C0-DBF0BD9D2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D7610-A4AE-8E8D-E3B2-F5F5E4D93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CAA26-81A2-91C3-BADF-1D37C96F5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C13C4-A7D2-42C2-B5F9-50DC7BB94F07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4157B-336F-5197-3710-92BDC217D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31612-03F7-054F-F7FF-B8D099219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14125-2553-437E-AFC1-492E1CFB5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34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A white sheet of paper with a pencil and envelopes&#10;&#10;Description automatically generated">
            <a:extLst>
              <a:ext uri="{FF2B5EF4-FFF2-40B4-BE49-F238E27FC236}">
                <a16:creationId xmlns:a16="http://schemas.microsoft.com/office/drawing/2014/main" id="{D5B4781E-6256-CC94-1D0C-C10F40E18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722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B81417-A438-C761-FAF5-37357AF35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448" y="2811726"/>
            <a:ext cx="8817104" cy="12345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B08DE5-16C8-5088-9D26-580A94BED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556" y="1576593"/>
            <a:ext cx="2856679" cy="92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D49207-449A-9025-2E25-D26314E7E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48DC7-96F6-F19D-C722-0BE94193C638}"/>
              </a:ext>
            </a:extLst>
          </p:cNvPr>
          <p:cNvSpPr txBox="1"/>
          <p:nvPr/>
        </p:nvSpPr>
        <p:spPr>
          <a:xfrm>
            <a:off x="3820998" y="110967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Luyện tập, vận dụng:</a:t>
            </a:r>
            <a:endParaRPr lang="en-GB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F1A8E0-29B0-E6A1-5A79-A28BEE5AFC34}"/>
              </a:ext>
            </a:extLst>
          </p:cNvPr>
          <p:cNvSpPr txBox="1"/>
          <p:nvPr/>
        </p:nvSpPr>
        <p:spPr>
          <a:xfrm>
            <a:off x="876694" y="1766682"/>
            <a:ext cx="105768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 Nêu một số cách chữa cháy trong thực tế mà các em biết. </a:t>
            </a:r>
            <a:endParaRPr lang="en-GB" sz="3200" b="1"/>
          </a:p>
        </p:txBody>
      </p:sp>
      <p:pic>
        <p:nvPicPr>
          <p:cNvPr id="5122" name="Picture 2" descr="Những loại lửa không thể chữa cháy bằng nước bạn có biết?">
            <a:extLst>
              <a:ext uri="{FF2B5EF4-FFF2-40B4-BE49-F238E27FC236}">
                <a16:creationId xmlns:a16="http://schemas.microsoft.com/office/drawing/2014/main" id="{F844E1AF-CEAE-E6A6-AFF2-83E32BED3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94" y="25050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Quy định về phòng cháy chữa cháy tại cơ sở năm 2023">
            <a:extLst>
              <a:ext uri="{FF2B5EF4-FFF2-40B4-BE49-F238E27FC236}">
                <a16:creationId xmlns:a16="http://schemas.microsoft.com/office/drawing/2014/main" id="{F79FC434-AA58-04C5-32F2-440B66B68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28" y="2627690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0D93C57-BA79-A361-8A4D-10AD71677BD9}"/>
              </a:ext>
            </a:extLst>
          </p:cNvPr>
          <p:cNvGrpSpPr/>
          <p:nvPr/>
        </p:nvGrpSpPr>
        <p:grpSpPr>
          <a:xfrm>
            <a:off x="7051885" y="2498754"/>
            <a:ext cx="3907266" cy="2580603"/>
            <a:chOff x="7051885" y="2498754"/>
            <a:chExt cx="3907266" cy="2580603"/>
          </a:xfrm>
        </p:grpSpPr>
        <p:pic>
          <p:nvPicPr>
            <p:cNvPr id="5128" name="Picture 8" descr="Xẻng xúc cát chữa cháy - Bình Chữa Cháy - Xẻng PCCC">
              <a:extLst>
                <a:ext uri="{FF2B5EF4-FFF2-40B4-BE49-F238E27FC236}">
                  <a16:creationId xmlns:a16="http://schemas.microsoft.com/office/drawing/2014/main" id="{30230FA2-38DA-5064-0F2A-34CAA281EC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885" y="2936232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Nếu không có bình chữa cháy, bạn cũng có thể sử dụng những dụng cụ chữa cháy  dưới đây | Giải Pháp Thoát Hiểm | Sản Phẩm, Ứng Dụng, Kỹ Năng &amp;">
              <a:extLst>
                <a:ext uri="{FF2B5EF4-FFF2-40B4-BE49-F238E27FC236}">
                  <a16:creationId xmlns:a16="http://schemas.microsoft.com/office/drawing/2014/main" id="{46FF0939-EB80-3EEB-4990-C56477181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0701" y="2498754"/>
              <a:ext cx="2838450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437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FBE6B7-5B4A-3AEA-3ACE-3BDDAB466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CC103F-257A-26CB-AA3A-EC8F40465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976" y="1826162"/>
            <a:ext cx="4892464" cy="647756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A621D323-2C8A-CB1D-FF05-B657F9575D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8D39F9-5791-BEB1-100A-59B8479D5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79" y="2598341"/>
            <a:ext cx="11540613" cy="19661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6DD4AE-2C32-0042-0DC3-D8C5FC3695B7}"/>
              </a:ext>
            </a:extLst>
          </p:cNvPr>
          <p:cNvSpPr txBox="1"/>
          <p:nvPr/>
        </p:nvSpPr>
        <p:spPr>
          <a:xfrm>
            <a:off x="2366129" y="714395"/>
            <a:ext cx="91231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Tìm hiểu về vai trò của không khí đối với sự sống</a:t>
            </a:r>
            <a:endParaRPr lang="en-GB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9029B5-61C6-E67D-9441-BED34BAC7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335" y="643467"/>
            <a:ext cx="877333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4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video game screen with a windmill and hay bales&#10;&#10;Description automatically generated">
            <a:extLst>
              <a:ext uri="{FF2B5EF4-FFF2-40B4-BE49-F238E27FC236}">
                <a16:creationId xmlns:a16="http://schemas.microsoft.com/office/drawing/2014/main" id="{AEEF6889-CCFE-B7B6-1E42-96838DE8E4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23" b="99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6BA486-F9CF-2030-4F3D-1606A28DB4B7}"/>
              </a:ext>
            </a:extLst>
          </p:cNvPr>
          <p:cNvSpPr txBox="1"/>
          <p:nvPr/>
        </p:nvSpPr>
        <p:spPr>
          <a:xfrm>
            <a:off x="360103" y="134755"/>
            <a:ext cx="772683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Giải thích vai trò của không khí trong cuộc sống</a:t>
            </a:r>
            <a:endParaRPr lang="en-GB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DB4D0E-A136-DDAD-1856-0B20C43FE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292" y="795962"/>
            <a:ext cx="9607417" cy="438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20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CFEAF8-501E-A3C1-CE30-0BE54563C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95" b="63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7520C5-5864-A6A5-D681-D28BE1CD1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98" y="573744"/>
            <a:ext cx="5676173" cy="46992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80D0C7-26A2-8772-9BE2-822EF1B01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720" y="1483489"/>
            <a:ext cx="5135802" cy="38910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002D72-334C-3AAE-DD44-1303CFCBD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002" y="5678194"/>
            <a:ext cx="10245995" cy="100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flowers and grass&#10;&#10;Description automatically generated">
            <a:extLst>
              <a:ext uri="{FF2B5EF4-FFF2-40B4-BE49-F238E27FC236}">
                <a16:creationId xmlns:a16="http://schemas.microsoft.com/office/drawing/2014/main" id="{1EFD402D-E1AB-14C9-BA4E-0B2857012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4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83A6D-D246-B8B4-2265-B249206E601A}"/>
              </a:ext>
            </a:extLst>
          </p:cNvPr>
          <p:cNvSpPr txBox="1"/>
          <p:nvPr/>
        </p:nvSpPr>
        <p:spPr>
          <a:xfrm>
            <a:off x="2639505" y="744717"/>
            <a:ext cx="65799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… ngày … tháng … năm …..</a:t>
            </a:r>
          </a:p>
          <a:p>
            <a:pPr algn="ctr"/>
            <a:r>
              <a:rPr lang="en-GB" sz="32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r>
              <a:rPr lang="en-GB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GB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không khí</a:t>
            </a:r>
          </a:p>
          <a:p>
            <a:pPr algn="ctr"/>
            <a:r>
              <a:rPr lang="en-GB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bảo vệ môi trường không khí (tt)</a:t>
            </a:r>
          </a:p>
        </p:txBody>
      </p:sp>
    </p:spTree>
    <p:extLst>
      <p:ext uri="{BB962C8B-B14F-4D97-AF65-F5344CB8AC3E}">
        <p14:creationId xmlns:p14="http://schemas.microsoft.com/office/powerpoint/2010/main" val="1539347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ainbow and clouds in a blue sky&#10;&#10;Description automatically generated">
            <a:extLst>
              <a:ext uri="{FF2B5EF4-FFF2-40B4-BE49-F238E27FC236}">
                <a16:creationId xmlns:a16="http://schemas.microsoft.com/office/drawing/2014/main" id="{8E439094-FBDE-6831-5191-E7F02F91F0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00" b="2"/>
          <a:stretch/>
        </p:blipFill>
        <p:spPr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2AAEE1-F817-EF2E-8D69-24CDFCA5CAA7}"/>
              </a:ext>
            </a:extLst>
          </p:cNvPr>
          <p:cNvSpPr/>
          <p:nvPr/>
        </p:nvSpPr>
        <p:spPr>
          <a:xfrm>
            <a:off x="4293909" y="2241471"/>
            <a:ext cx="74808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Arial" panose="020B0604020202020204" pitchFamily="34" charset="0"/>
              </a:rPr>
              <a:t>KHÁM PHÁ, </a:t>
            </a:r>
          </a:p>
          <a:p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Arial" panose="020B0604020202020204" pitchFamily="34" charset="0"/>
              </a:rPr>
              <a:t>HÌNH THÀNH KIẾN THỨC</a:t>
            </a:r>
            <a:endParaRPr lang="en-GB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35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E1F98A4-8884-8F50-E7E1-B88A34C65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6E791B-F6E7-67C7-80B6-B8D506954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956" y="175786"/>
            <a:ext cx="5585944" cy="5486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6805F3-37D0-72CB-0FBE-49D58FBEB20F}"/>
              </a:ext>
            </a:extLst>
          </p:cNvPr>
          <p:cNvSpPr txBox="1"/>
          <p:nvPr/>
        </p:nvSpPr>
        <p:spPr>
          <a:xfrm>
            <a:off x="881667" y="749806"/>
            <a:ext cx="102634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3815"/>
            <a:r>
              <a:rPr lang="en-US" sz="3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3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quan sát</a:t>
            </a:r>
            <a:r>
              <a:rPr lang="en-US" sz="3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(Hình 5-8), thảo luận và trả lời câu hỏi.</a:t>
            </a:r>
            <a:endParaRPr lang="en-GB" sz="28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C205E7-03AF-3684-D3FF-241DC335B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36" y="1328972"/>
            <a:ext cx="7582557" cy="37798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DAB261-B3D8-B131-4B27-7D21B0C08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06" y="27236"/>
            <a:ext cx="994994" cy="87730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C209AD-80E0-261B-F422-BE9A861375CE}"/>
              </a:ext>
            </a:extLst>
          </p:cNvPr>
          <p:cNvSpPr txBox="1"/>
          <p:nvPr/>
        </p:nvSpPr>
        <p:spPr>
          <a:xfrm>
            <a:off x="7771943" y="1328972"/>
            <a:ext cx="420291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+ Nguyên nhân làm cho không khí bị ô nhiễm trong các hình vừa quan sát.</a:t>
            </a:r>
            <a:endParaRPr lang="en-GB" sz="2400" b="1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+ Một số nguyên nhân khác gây ô nhiễm không khí.</a:t>
            </a:r>
            <a:endParaRPr lang="en-GB" sz="2400" b="1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+ Ô nhiễm không khí gây tác hại như thế nào đối với con người, động vật, thực vật?</a:t>
            </a:r>
            <a:endParaRPr lang="en-GB" sz="2400" b="1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54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23589E-C946-12CC-0C76-E358B8DA22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00" t="8233" r="5916" b="70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BDBC95-32AA-E30A-E7C7-01DD47A70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243" y="365431"/>
            <a:ext cx="4343776" cy="21337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5393DC-3E0C-806B-F236-123E9B93F83C}"/>
              </a:ext>
            </a:extLst>
          </p:cNvPr>
          <p:cNvSpPr txBox="1"/>
          <p:nvPr/>
        </p:nvSpPr>
        <p:spPr>
          <a:xfrm>
            <a:off x="1097074" y="2413091"/>
            <a:ext cx="46262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Khói thải từ các nhà máy.</a:t>
            </a:r>
            <a:endParaRPr lang="en-GB" sz="32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6FF7D5-3B0E-B5E2-8D60-6D01F8A02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314" y="365431"/>
            <a:ext cx="4305673" cy="21490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538BB1-7A3B-7AFC-88DB-27D340E7606B}"/>
              </a:ext>
            </a:extLst>
          </p:cNvPr>
          <p:cNvSpPr txBox="1"/>
          <p:nvPr/>
        </p:nvSpPr>
        <p:spPr>
          <a:xfrm>
            <a:off x="7615489" y="2413091"/>
            <a:ext cx="33630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Khói do cháy rừng</a:t>
            </a:r>
            <a:endParaRPr lang="en-GB" sz="32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B014AD9-447F-68EC-4DF8-D02401A2A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074" y="2997866"/>
            <a:ext cx="4305673" cy="21490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943B78A-66F8-ADED-1B96-E03365949E4D}"/>
              </a:ext>
            </a:extLst>
          </p:cNvPr>
          <p:cNvSpPr txBox="1"/>
          <p:nvPr/>
        </p:nvSpPr>
        <p:spPr>
          <a:xfrm>
            <a:off x="1950141" y="5125283"/>
            <a:ext cx="34526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Khói bụi do ô tô</a:t>
            </a:r>
            <a:endParaRPr lang="en-GB" sz="32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6E42E37-DD5A-4AAF-004E-8EBC7D95D5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0314" y="3103015"/>
            <a:ext cx="4305673" cy="21414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30605DD-E648-4AD5-B67F-20A811D98BC9}"/>
              </a:ext>
            </a:extLst>
          </p:cNvPr>
          <p:cNvSpPr txBox="1"/>
          <p:nvPr/>
        </p:nvSpPr>
        <p:spPr>
          <a:xfrm>
            <a:off x="7756892" y="5178409"/>
            <a:ext cx="32687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Rác thải</a:t>
            </a:r>
            <a:endParaRPr lang="en-GB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6AFEE27-289F-F4B4-9B9E-7A79DD2631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810" y="5823080"/>
            <a:ext cx="8016935" cy="8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4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B28131-7020-4620-2E9A-0056FE26A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9D505C-5349-4E8A-B4EC-81CD68095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26" y="815037"/>
            <a:ext cx="9617273" cy="922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9B0934-37C4-D6B4-9DAC-99D111DBF916}"/>
              </a:ext>
            </a:extLst>
          </p:cNvPr>
          <p:cNvSpPr txBox="1"/>
          <p:nvPr/>
        </p:nvSpPr>
        <p:spPr>
          <a:xfrm>
            <a:off x="1165313" y="2040207"/>
            <a:ext cx="9373853" cy="286232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 người, động vật, thực vật sống trong môi trường không khí bị ô nhiễm sẽ bị nhiễm bệnh. Đặc biệt con người sẽ dễ bị nhiễm bệnh phổi hoặc ung thư phổi do hít phải khói bụi chứa các chất độc hại.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129216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ài 60. Nhu cầu không khí của thực vật - Khoa học 4 - Dương Thị Tú Liên -  Thư viện Bài giảng điện tử">
            <a:extLst>
              <a:ext uri="{FF2B5EF4-FFF2-40B4-BE49-F238E27FC236}">
                <a16:creationId xmlns:a16="http://schemas.microsoft.com/office/drawing/2014/main" id="{5D4F5BB3-1B88-1865-80D5-BEF60F17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787"/>
            <a:ext cx="12192000" cy="690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509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17457-85E7-C103-1ECB-19A8F631D9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50" t="47916" r="7501" b="20449"/>
          <a:stretch/>
        </p:blipFill>
        <p:spPr>
          <a:xfrm>
            <a:off x="0" y="1282"/>
            <a:ext cx="12188952" cy="6856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26C906-910D-E075-62E4-63B3F6500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376" y="189191"/>
            <a:ext cx="8694749" cy="10401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73D53C-AF24-028E-AE30-E36702075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299" y="1886466"/>
            <a:ext cx="9502964" cy="784928"/>
          </a:xfrm>
          <a:prstGeom prst="rect">
            <a:avLst/>
          </a:prstGeom>
        </p:spPr>
      </p:pic>
      <p:pic>
        <p:nvPicPr>
          <p:cNvPr id="11" name="Picture 4" descr="Media VietJack">
            <a:extLst>
              <a:ext uri="{FF2B5EF4-FFF2-40B4-BE49-F238E27FC236}">
                <a16:creationId xmlns:a16="http://schemas.microsoft.com/office/drawing/2014/main" id="{D1022D5C-47EB-D67A-3FF3-415145522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67" y="2771131"/>
            <a:ext cx="7610627" cy="294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F917D2-E351-BC94-1DDA-2C7461E70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7527" y="2985549"/>
            <a:ext cx="3879195" cy="240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8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BB15D-ECCE-5FA0-9054-9CFD0874B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83911"/>
            <a:ext cx="7047923" cy="528594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2F3AD5F-7778-CEC7-272C-74BA15FA2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91" y="2378970"/>
            <a:ext cx="6294054" cy="209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32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 with clouds and a balloon&#10;&#10;Description automatically generated">
            <a:extLst>
              <a:ext uri="{FF2B5EF4-FFF2-40B4-BE49-F238E27FC236}">
                <a16:creationId xmlns:a16="http://schemas.microsoft.com/office/drawing/2014/main" id="{E4F5F5BA-AD4D-5772-1241-040A17CB68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95" b="25402"/>
          <a:stretch/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68118D-F414-D8B8-4B85-F89D7BE2C766}"/>
              </a:ext>
            </a:extLst>
          </p:cNvPr>
          <p:cNvSpPr txBox="1"/>
          <p:nvPr/>
        </p:nvSpPr>
        <p:spPr>
          <a:xfrm>
            <a:off x="4378960" y="2511340"/>
            <a:ext cx="4632960" cy="1983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0">
                <a:solidFill>
                  <a:srgbClr val="0070C0"/>
                </a:solidFill>
                <a:effectLst/>
                <a:latin typeface="BigApple" pitchFamily="2" charset="0"/>
                <a:ea typeface="Arial" panose="020B0604020202020204" pitchFamily="34" charset="0"/>
              </a:rPr>
              <a:t>LUYỆN TẬP, THỰC HÀNH</a:t>
            </a:r>
            <a:endParaRPr lang="en-GB" sz="4400">
              <a:solidFill>
                <a:srgbClr val="0070C0"/>
              </a:solidFill>
              <a:latin typeface="BigApp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0109B0-841C-56CE-B5D0-FD4B44D94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AC9AD4-2096-6896-5FF7-626FEA7E3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707" y="266025"/>
            <a:ext cx="7826418" cy="14098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1088DE-BEE0-344B-6F58-C142C5B7E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621" y="1787842"/>
            <a:ext cx="10588786" cy="304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0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agram of a circle with people and a bus&#10;&#10;Description automatically generated">
            <a:extLst>
              <a:ext uri="{FF2B5EF4-FFF2-40B4-BE49-F238E27FC236}">
                <a16:creationId xmlns:a16="http://schemas.microsoft.com/office/drawing/2014/main" id="{106B9A74-AFCF-0AC6-ED34-3FB7163AD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566" y="643467"/>
            <a:ext cx="6496867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36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79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6381C7-3884-11DF-1963-A4B78C647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550" y="643467"/>
            <a:ext cx="4832899" cy="5571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74FA19-8F97-22C4-00C5-73068E1410DB}"/>
              </a:ext>
            </a:extLst>
          </p:cNvPr>
          <p:cNvSpPr txBox="1"/>
          <p:nvPr/>
        </p:nvSpPr>
        <p:spPr>
          <a:xfrm>
            <a:off x="4499727" y="2030735"/>
            <a:ext cx="31925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VẬN DỤNG TRẢI NGHIỆM</a:t>
            </a:r>
            <a:endParaRPr lang="en-GB" sz="3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00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ass and purple flowers&#10;&#10;Description automatically generated">
            <a:extLst>
              <a:ext uri="{FF2B5EF4-FFF2-40B4-BE49-F238E27FC236}">
                <a16:creationId xmlns:a16="http://schemas.microsoft.com/office/drawing/2014/main" id="{84136BE9-4AA1-9ADF-B315-E6809F44C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7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CF5DB9-D8D6-05E1-E41F-6C0BB5270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13" y="240603"/>
            <a:ext cx="9602032" cy="929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F8AD15-B716-776C-2351-E7F6BF694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208" y="2152539"/>
            <a:ext cx="9731583" cy="25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D4303D-0752-B325-1B1A-54264229F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39" y="1065229"/>
            <a:ext cx="10576181" cy="5149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2D9216-672D-1414-4DA4-CDF2C98C8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553" y="2011557"/>
            <a:ext cx="9624894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90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DC311E-44FC-9B30-3E37-F52A07B805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64" b="2907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2290" name="Picture 2" descr="Thank You Ink Brush Vector Lettering Stock Illustration - Download Image  Now - Thank You - Phrase, Gratitude, Greeting Card - iStock">
            <a:extLst>
              <a:ext uri="{FF2B5EF4-FFF2-40B4-BE49-F238E27FC236}">
                <a16:creationId xmlns:a16="http://schemas.microsoft.com/office/drawing/2014/main" id="{D9DFE09E-7B4C-4C74-7AA9-3DF9BCABB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216" y="366171"/>
            <a:ext cx="5764283" cy="347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55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68AB92-E3A1-DDF8-9232-96282CC62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26" y="0"/>
            <a:ext cx="1226082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D60C0A-D166-B95B-994A-400A19435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068" y="748256"/>
            <a:ext cx="8939035" cy="784928"/>
          </a:xfrm>
          <a:prstGeom prst="rect">
            <a:avLst/>
          </a:prstGeom>
        </p:spPr>
      </p:pic>
      <p:pic>
        <p:nvPicPr>
          <p:cNvPr id="2052" name="Picture 4" descr="Em bé thổi lửa luộc bánh chưng đón tết nguyên đán. File Corel - Vector6.com">
            <a:extLst>
              <a:ext uri="{FF2B5EF4-FFF2-40B4-BE49-F238E27FC236}">
                <a16:creationId xmlns:a16="http://schemas.microsoft.com/office/drawing/2014/main" id="{5E584A23-00FB-34BB-0D85-9CF142C4A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33" y="2132820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3B0B2-BE4D-7EB0-646D-5B04656E4851}"/>
              </a:ext>
            </a:extLst>
          </p:cNvPr>
          <p:cNvSpPr txBox="1"/>
          <p:nvPr/>
        </p:nvSpPr>
        <p:spPr>
          <a:xfrm>
            <a:off x="7769617" y="2173282"/>
            <a:ext cx="1484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304803-0707-D4F5-402F-DBC0A43AFAE5}"/>
              </a:ext>
            </a:extLst>
          </p:cNvPr>
          <p:cNvCxnSpPr/>
          <p:nvPr/>
        </p:nvCxnSpPr>
        <p:spPr>
          <a:xfrm>
            <a:off x="5181599" y="2941512"/>
            <a:ext cx="2337847" cy="0"/>
          </a:xfrm>
          <a:prstGeom prst="straightConnector1">
            <a:avLst/>
          </a:prstGeom>
          <a:ln w="476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80B8067-FF05-810A-8E36-AB2FDB172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312" y="4233579"/>
            <a:ext cx="10676545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9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ose-up of flowers and grass&#10;&#10;Description automatically generated">
            <a:extLst>
              <a:ext uri="{FF2B5EF4-FFF2-40B4-BE49-F238E27FC236}">
                <a16:creationId xmlns:a16="http://schemas.microsoft.com/office/drawing/2014/main" id="{1EFD402D-E1AB-14C9-BA4E-0B2857012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4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83A6D-D246-B8B4-2265-B249206E601A}"/>
              </a:ext>
            </a:extLst>
          </p:cNvPr>
          <p:cNvSpPr txBox="1"/>
          <p:nvPr/>
        </p:nvSpPr>
        <p:spPr>
          <a:xfrm>
            <a:off x="2639505" y="744717"/>
            <a:ext cx="65799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… ngày … tháng … năm …..</a:t>
            </a:r>
          </a:p>
          <a:p>
            <a:pPr algn="ctr"/>
            <a:r>
              <a:rPr lang="en-GB" sz="32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r>
              <a:rPr lang="en-GB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GB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không khí</a:t>
            </a:r>
          </a:p>
          <a:p>
            <a:pPr algn="ctr"/>
            <a:r>
              <a:rPr lang="en-GB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bảo vệ môi trường không khí</a:t>
            </a:r>
          </a:p>
        </p:txBody>
      </p:sp>
    </p:spTree>
    <p:extLst>
      <p:ext uri="{BB962C8B-B14F-4D97-AF65-F5344CB8AC3E}">
        <p14:creationId xmlns:p14="http://schemas.microsoft.com/office/powerpoint/2010/main" val="344993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A rainbow and clouds in a blue sky&#10;&#10;Description automatically generated">
            <a:extLst>
              <a:ext uri="{FF2B5EF4-FFF2-40B4-BE49-F238E27FC236}">
                <a16:creationId xmlns:a16="http://schemas.microsoft.com/office/drawing/2014/main" id="{8E439094-FBDE-6831-5191-E7F02F91F0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00" b="2"/>
          <a:stretch/>
        </p:blipFill>
        <p:spPr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2AAEE1-F817-EF2E-8D69-24CDFCA5CAA7}"/>
              </a:ext>
            </a:extLst>
          </p:cNvPr>
          <p:cNvSpPr/>
          <p:nvPr/>
        </p:nvSpPr>
        <p:spPr>
          <a:xfrm>
            <a:off x="4293909" y="2241471"/>
            <a:ext cx="74808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Arial" panose="020B0604020202020204" pitchFamily="34" charset="0"/>
              </a:rPr>
              <a:t>KHÁM PHÁ, </a:t>
            </a:r>
          </a:p>
          <a:p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Arial" panose="020B0604020202020204" pitchFamily="34" charset="0"/>
              </a:rPr>
              <a:t>HÌNH THÀNH KIẾN THỨC</a:t>
            </a:r>
            <a:endParaRPr lang="en-GB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4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8440F1-F857-D9FD-68BB-D4FB2E1BA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EB9FA0-73A4-901D-0FCD-79AFEFC7F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8" y="682433"/>
            <a:ext cx="4343776" cy="6477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153B1F-FA26-B477-C8F2-5D6BF0374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639" y="1330189"/>
            <a:ext cx="8300660" cy="439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53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A border of pencils and animals&#10;&#10;Description automatically generated">
            <a:extLst>
              <a:ext uri="{FF2B5EF4-FFF2-40B4-BE49-F238E27FC236}">
                <a16:creationId xmlns:a16="http://schemas.microsoft.com/office/drawing/2014/main" id="{1D8F65D5-6D30-B951-2622-D16DCDC06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1" b="28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E470DB-EE3D-576D-0A0E-2FBF799D0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199" y="165517"/>
            <a:ext cx="6635920" cy="28577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EF7EC4-BE0E-EAE4-6ED2-19A91DC54B6D}"/>
              </a:ext>
            </a:extLst>
          </p:cNvPr>
          <p:cNvSpPr txBox="1"/>
          <p:nvPr/>
        </p:nvSpPr>
        <p:spPr>
          <a:xfrm>
            <a:off x="1189134" y="3023265"/>
            <a:ext cx="1825658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 nến A cháy lâu nhất vì không bị úp cốc. </a:t>
            </a:r>
            <a:endParaRPr lang="en-GB" sz="2800" b="1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78E627-9069-C2AA-C8AD-56A887091144}"/>
              </a:ext>
            </a:extLst>
          </p:cNvPr>
          <p:cNvSpPr txBox="1"/>
          <p:nvPr/>
        </p:nvSpPr>
        <p:spPr>
          <a:xfrm>
            <a:off x="3196857" y="3023265"/>
            <a:ext cx="228978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 nến B tắt nhanh nhất, vì cốc úp cây nến B nhỏ hơn dẫn tới có ít không khí nhất, nghĩa là ô- xi ít nhất. </a:t>
            </a:r>
            <a:endParaRPr lang="en-GB" sz="24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3CABB-FF20-2C4D-4831-59EDB6812682}"/>
              </a:ext>
            </a:extLst>
          </p:cNvPr>
          <p:cNvSpPr txBox="1"/>
          <p:nvPr/>
        </p:nvSpPr>
        <p:spPr>
          <a:xfrm>
            <a:off x="5747495" y="3023265"/>
            <a:ext cx="2289789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 nến C cháy lâu hơn cây nến B, vì cốc úp cây nên C to hơn nên chứa nhiều không khí hơn.</a:t>
            </a:r>
            <a:endParaRPr lang="en-GB" sz="2400" b="1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9DDA34-4D13-CF73-6E53-354AC5740A4B}"/>
              </a:ext>
            </a:extLst>
          </p:cNvPr>
          <p:cNvSpPr txBox="1"/>
          <p:nvPr/>
        </p:nvSpPr>
        <p:spPr>
          <a:xfrm>
            <a:off x="8037284" y="165517"/>
            <a:ext cx="3528709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/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Cần phải làm gì để duy trì sự cháy đối với cây nên B, C? </a:t>
            </a:r>
          </a:p>
          <a:p>
            <a:pPr indent="180340" algn="just"/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Vì sao?</a:t>
            </a:r>
            <a:endParaRPr lang="en-GB" sz="2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5C8F40-8BA2-6DA0-0FCA-1BE4AFCDB0AB}"/>
              </a:ext>
            </a:extLst>
          </p:cNvPr>
          <p:cNvSpPr txBox="1"/>
          <p:nvPr/>
        </p:nvSpPr>
        <p:spPr>
          <a:xfrm>
            <a:off x="8223353" y="2145634"/>
            <a:ext cx="3342640" cy="310854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indent="-43815" algn="just"/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 các cây nến B và C tiếp tục cháy, ta phải tiếp tục cung cấp không khí cho chúng, vì không có ô- xi thì không thể duy trì sự cháy.</a:t>
            </a:r>
            <a:endParaRPr lang="en-GB" sz="2400" b="1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00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white background with clouds and a balloon&#10;&#10;Description automatically generated">
            <a:extLst>
              <a:ext uri="{FF2B5EF4-FFF2-40B4-BE49-F238E27FC236}">
                <a16:creationId xmlns:a16="http://schemas.microsoft.com/office/drawing/2014/main" id="{E4F5F5BA-AD4D-5772-1241-040A17CB68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95" b="25402"/>
          <a:stretch/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768118D-F414-D8B8-4B85-F89D7BE2C766}"/>
              </a:ext>
            </a:extLst>
          </p:cNvPr>
          <p:cNvSpPr txBox="1"/>
          <p:nvPr/>
        </p:nvSpPr>
        <p:spPr>
          <a:xfrm>
            <a:off x="4378960" y="2511340"/>
            <a:ext cx="4632960" cy="1983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0">
                <a:solidFill>
                  <a:srgbClr val="0070C0"/>
                </a:solidFill>
                <a:effectLst/>
                <a:latin typeface="BigApple" pitchFamily="2" charset="0"/>
                <a:ea typeface="Arial" panose="020B0604020202020204" pitchFamily="34" charset="0"/>
              </a:rPr>
              <a:t>LUYỆN TẬP, THỰC HÀNH</a:t>
            </a:r>
            <a:endParaRPr lang="en-GB" sz="4400">
              <a:solidFill>
                <a:srgbClr val="0070C0"/>
              </a:solidFill>
              <a:latin typeface="BigApp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40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A1EAB6-DE7D-0AC8-38E2-B23DE5626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BA3C84-6992-F3E1-1439-8F24E25B7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915" y="541833"/>
            <a:ext cx="8961897" cy="10745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097D40-A0AA-4B29-7065-2DD03BE100F1}"/>
              </a:ext>
            </a:extLst>
          </p:cNvPr>
          <p:cNvSpPr txBox="1"/>
          <p:nvPr/>
        </p:nvSpPr>
        <p:spPr>
          <a:xfrm>
            <a:off x="1709393" y="1963987"/>
            <a:ext cx="9508503" cy="823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</a:pP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 nhúng chăn ướt để chăn không bị cháy.</a:t>
            </a:r>
            <a:endParaRPr lang="en-GB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E4D47B-E74B-4C7C-CA9B-E5EF4726806D}"/>
              </a:ext>
            </a:extLst>
          </p:cNvPr>
          <p:cNvSpPr txBox="1"/>
          <p:nvPr/>
        </p:nvSpPr>
        <p:spPr>
          <a:xfrm>
            <a:off x="1709392" y="2787161"/>
            <a:ext cx="98478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/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Chụp chăn ướt lên đám cháy để ngăn không khí tiếp xúc với vật đang cháy tức là ngăn nguồn cũng cấp ô-xi cho vật đang cháy, khiến đám cháy không còn ô-xi thì sẽ tắt.</a:t>
            </a:r>
            <a:endParaRPr lang="en-GB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6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425</Words>
  <PresentationFormat>Widescreen</PresentationFormat>
  <Paragraphs>37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Meiryo</vt:lpstr>
      <vt:lpstr>Arial</vt:lpstr>
      <vt:lpstr>BigApple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2023-09-03T02:45:16Z</dcterms:created>
  <dcterms:modified xsi:type="dcterms:W3CDTF">2023-09-03T05:25:53Z</dcterms:modified>
</cp:coreProperties>
</file>