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3" r:id="rId6"/>
    <p:sldMasterId id="2147483737" r:id="rId7"/>
    <p:sldMasterId id="2147483750" r:id="rId8"/>
  </p:sldMasterIdLst>
  <p:notesMasterIdLst>
    <p:notesMasterId r:id="rId28"/>
  </p:notesMasterIdLst>
  <p:sldIdLst>
    <p:sldId id="262" r:id="rId9"/>
    <p:sldId id="291" r:id="rId10"/>
    <p:sldId id="281" r:id="rId11"/>
    <p:sldId id="284" r:id="rId12"/>
    <p:sldId id="285" r:id="rId13"/>
    <p:sldId id="283" r:id="rId14"/>
    <p:sldId id="280" r:id="rId15"/>
    <p:sldId id="289" r:id="rId16"/>
    <p:sldId id="292" r:id="rId17"/>
    <p:sldId id="286" r:id="rId18"/>
    <p:sldId id="287" r:id="rId19"/>
    <p:sldId id="264" r:id="rId20"/>
    <p:sldId id="288" r:id="rId21"/>
    <p:sldId id="273" r:id="rId22"/>
    <p:sldId id="290" r:id="rId23"/>
    <p:sldId id="276" r:id="rId24"/>
    <p:sldId id="277" r:id="rId25"/>
    <p:sldId id="293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ED105-5EDC-47A7-A45B-6535E0D6343E}">
          <p14:sldIdLst>
            <p14:sldId id="262"/>
            <p14:sldId id="291"/>
            <p14:sldId id="281"/>
          </p14:sldIdLst>
        </p14:section>
        <p14:section name="Untitled Section" id="{C6E5C1A5-0BE6-41EC-B541-A8CC202CBD94}">
          <p14:sldIdLst>
            <p14:sldId id="284"/>
            <p14:sldId id="285"/>
            <p14:sldId id="283"/>
            <p14:sldId id="280"/>
            <p14:sldId id="289"/>
            <p14:sldId id="292"/>
            <p14:sldId id="286"/>
            <p14:sldId id="287"/>
            <p14:sldId id="264"/>
            <p14:sldId id="288"/>
            <p14:sldId id="273"/>
            <p14:sldId id="290"/>
            <p14:sldId id="276"/>
            <p14:sldId id="277"/>
            <p14:sldId id="29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73" d="100"/>
          <a:sy n="73" d="100"/>
        </p:scale>
        <p:origin x="-65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D9-F643-4991-8A70-5111A2211BC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1C8A-8147-4837-8041-493FC5BC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3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82B9B-EEFA-4A71-A9D8-4803025D8A0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485AB58-250D-4B2B-95AC-9D7E1060A150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3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0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21851-3F56-424B-9ABB-AFC26F83EB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9B1F-B88F-45B2-B86B-2B5D69A9EE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9C34-9ABD-4478-8CDF-0152EE1F0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A6A-B707-4D22-9BF5-0D71FA7D5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B309-4CCD-446F-A8B2-841400B18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4C8E-4404-43BC-9106-8C43C4571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8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F8C-983F-4F4A-8A91-B94727C0C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7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BC7-3E39-4E13-B5EF-2BD0F1E6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8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FFE8-34D3-4BEB-9E90-DA5C74303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7297-8349-46BB-9E99-19BCD86F02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3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EBB-84E5-4228-A099-6820ADD92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5EDDE-1172-45E9-A05E-C33376F98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9748A0-0936-4E2D-8AA6-02070AA47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DB03-2BC9-4033-BB4D-90CD6AA5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BCE60C-A669-4579-8870-91498EE0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CD5422-306A-4CD5-83E3-A056BE12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76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3B29A-2220-4287-A5A9-FDCBE28D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AF0B9-C9BC-4534-B0C7-29B327E7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B04F7-F652-47C0-A0E8-50D93FFD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F07FC6-4340-422F-B7D9-53D6C522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D3CE04-E46A-4F8C-92FD-288C2A0B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70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9329E-D787-44EE-9FD7-7118DA9B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820C5-D9CA-4324-91C5-3180ED6E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FA5757-9AB9-4E1B-9A37-EE21B457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87A93-FB32-4FCD-84AA-FC2ACDE4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A2AB93-EEA1-45AB-B296-96BE5B5F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9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F6509-A6BB-4624-B009-75A243BC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CE2647-07C9-4B98-9943-3503BF290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2FDD03-2F20-43E8-919E-C815F6AA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39AB3F-9AE6-431B-9DF8-5CE5E355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04BE13-F48F-4AD7-A1C5-5506DBFE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DB85E3-1A45-4B67-84DE-3936980F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08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EEF14-7A9B-4F0F-89A8-33C051F4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D96F6C-EE5D-42F3-9A2B-E2DCBA224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08DCA4-4F61-47E1-B845-8D1B3C277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F69CCF-5B84-4F07-8A87-23013F0BA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014A69-03B1-4E71-8D20-B911B05F9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9E6B9F-1F89-4BC1-999A-14991ADE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9C187A-FE41-48A6-AD45-2165E0C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585CD7-7C08-4A0C-9652-7B1822BF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0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C3084-BF6E-4ABF-B315-7987D1B6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62CD52-3216-4435-8786-BC15F625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3659A6-91EA-4F06-89E4-62A50227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416677-432B-4756-8FDD-C0AA1DF1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344167-125D-4F96-8E8A-55A75A79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48A1C7-0B6E-4FD4-98E8-EFE4A3EF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73B287-1CD3-46D4-8A9C-F4B645B1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10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5D3B2-7BEB-4B86-AA5C-1E0EC3BB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D61440-1D45-4BA3-86B8-CCB30045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4BE95C-5E63-4052-8145-9E6999CCC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D7039B-8E88-4BB5-B9CA-7A1149D8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4474E6-EFBD-4E9A-BA5F-B0D68015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D5DBD2-43DB-48B1-9936-3B5BAB7F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55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6D19F-08C5-48F9-98A9-CE31F6FD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BBCA89-1A9B-47DB-B45B-E3B8FC0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F4316D-DE7E-4183-922B-3EE3298E1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FDD92C-8C08-49DA-A99B-1C8BCE70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16D97F-FEDF-442E-82B9-3F8A1DD1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7EEA3-7E02-4764-9D8E-3A9DEA50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40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A11BE-A52F-496C-8315-D37BF279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103874-CA36-4AB9-A6DC-F18E2DE5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8B02D-07A8-4810-915D-2D4DE586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012903-E7F8-4C0A-96FE-68F831BA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6A487-F808-4FC7-888D-BC2293C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88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A9181F-D124-4ACD-9249-14BB164FD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758D40-B634-4EAD-8D3B-653D4952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FA7F0-15B2-49CD-8FCB-F5EC6F1E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ED01E5-0A18-4406-B591-F30F6470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36187-29DF-425D-919E-2D09BCD1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53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2888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62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8003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9502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5428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680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335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33082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6512"/>
      </p:ext>
    </p:extLst>
  </p:cSld>
  <p:clrMapOvr>
    <a:masterClrMapping/>
  </p:clrMapOvr>
  <p:transition spd="slow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5524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1734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73379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7249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139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079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3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4269"/>
      </p:ext>
    </p:extLst>
  </p:cSld>
  <p:clrMapOvr>
    <a:masterClrMapping/>
  </p:clrMapOvr>
  <p:transition spd="slow"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7039"/>
      </p:ext>
    </p:extLst>
  </p:cSld>
  <p:clrMapOvr>
    <a:masterClrMapping/>
  </p:clrMapOvr>
  <p:transition spd="slow"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2200"/>
      </p:ext>
    </p:extLst>
  </p:cSld>
  <p:clrMapOvr>
    <a:masterClrMapping/>
  </p:clrMapOvr>
  <p:transition spd="slow"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3772"/>
      </p:ext>
    </p:extLst>
  </p:cSld>
  <p:clrMapOvr>
    <a:masterClrMapping/>
  </p:clrMapOvr>
  <p:transition spd="slow"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29316"/>
      </p:ext>
    </p:extLst>
  </p:cSld>
  <p:clrMapOvr>
    <a:masterClrMapping/>
  </p:clrMapOvr>
  <p:transition spd="slow"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1596"/>
      </p:ext>
    </p:extLst>
  </p:cSld>
  <p:clrMapOvr>
    <a:masterClrMapping/>
  </p:clrMapOvr>
  <p:transition spd="slow"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5078"/>
      </p:ext>
    </p:extLst>
  </p:cSld>
  <p:clrMapOvr>
    <a:masterClrMapping/>
  </p:clrMapOvr>
  <p:transition spd="slow"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2590"/>
      </p:ext>
    </p:extLst>
  </p:cSld>
  <p:clrMapOvr>
    <a:masterClrMapping/>
  </p:clrMapOvr>
  <p:transition spd="slow"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3654"/>
      </p:ext>
    </p:extLst>
  </p:cSld>
  <p:clrMapOvr>
    <a:masterClrMapping/>
  </p:clrMapOvr>
  <p:transition spd="slow"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8752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9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9520"/>
      </p:ext>
    </p:extLst>
  </p:cSld>
  <p:clrMapOvr>
    <a:masterClrMapping/>
  </p:clrMapOvr>
  <p:transition spd="slow"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96FD-9EA1-48F1-A1C6-B222354D8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22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6A1A-4FCD-4D71-92D0-660BE771B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57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4D9F-F461-42F4-828B-A822FBE2F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585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D0D0-CF75-460A-B4B0-C71E800958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5008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6F8-7B4B-4597-81F6-7CD38734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26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26A-31E6-4FAF-B6A9-547484C64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9548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6CCC-279B-4175-A832-E836F7779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49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0A3A-0547-4697-A276-1B368AF1B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00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9F0D-BD52-45D7-BC7F-1DEEC67C7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38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D7C3-4FC1-45F7-B76F-8471C503C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3242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3A62-C8A9-4E93-8A6C-781DF68CD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880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41ED-73A5-4236-B2A3-ED1C8CB55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6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7745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7277"/>
      </p:ext>
    </p:extLst>
  </p:cSld>
  <p:clrMapOvr>
    <a:masterClrMapping/>
  </p:clrMapOvr>
  <p:transition spd="slow"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5601"/>
      </p:ext>
    </p:extLst>
  </p:cSld>
  <p:clrMapOvr>
    <a:masterClrMapping/>
  </p:clrMapOvr>
  <p:transition spd="slow"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4561"/>
      </p:ext>
    </p:extLst>
  </p:cSld>
  <p:clrMapOvr>
    <a:masterClrMapping/>
  </p:clrMapOvr>
  <p:transition spd="slow">
    <p:push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7923"/>
      </p:ext>
    </p:extLst>
  </p:cSld>
  <p:clrMapOvr>
    <a:masterClrMapping/>
  </p:clrMapOvr>
  <p:transition spd="slow"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187"/>
      </p:ext>
    </p:extLst>
  </p:cSld>
  <p:clrMapOvr>
    <a:masterClrMapping/>
  </p:clrMapOvr>
  <p:transition spd="slow"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4862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9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2578"/>
      </p:ext>
    </p:extLst>
  </p:cSld>
  <p:clrMapOvr>
    <a:masterClrMapping/>
  </p:clrMapOvr>
  <p:transition spd="slow"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1796"/>
      </p:ext>
    </p:extLst>
  </p:cSld>
  <p:clrMapOvr>
    <a:masterClrMapping/>
  </p:clrMapOvr>
  <p:transition spd="slow"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1283"/>
      </p:ext>
    </p:extLst>
  </p:cSld>
  <p:clrMapOvr>
    <a:masterClrMapping/>
  </p:clrMapOvr>
  <p:transition spd="slow"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5489"/>
      </p:ext>
    </p:extLst>
  </p:cSld>
  <p:clrMapOvr>
    <a:masterClrMapping/>
  </p:clrMapOvr>
  <p:transition spd="slow"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5628"/>
      </p:ext>
    </p:extLst>
  </p:cSld>
  <p:clrMapOvr>
    <a:masterClrMapping/>
  </p:clrMapOvr>
  <p:transition spd="slow"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93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0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98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8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48AE-5829-4532-98C5-B74147F95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6E89EF-150C-42A8-BE11-CAAB3A81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10638E-3AA9-46F1-810C-4289E7570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CE7B1-30E7-4F67-8D1C-C3A0EB63C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8254A3-01B9-497E-813A-A31A8412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7A81CC-4522-4D12-AD65-7DD05762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606D0-D4D0-41B6-8111-465CA4B86D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371600" y="2819402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78" name="Picture 30" descr="273201217466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114300" y="1295400"/>
            <a:ext cx="8915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Chương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I: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Mở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đầu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về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K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hoa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học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tự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nhiên</a:t>
            </a:r>
            <a:endParaRPr lang="en-US" sz="4000" b="1" kern="10" dirty="0" smtClean="0">
              <a:solidFill>
                <a:srgbClr val="FF3300"/>
              </a:solidFill>
              <a:effectLst>
                <a:prstShdw prst="shdw18" dist="17961" dir="135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Bài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8 : ĐO NHIỆT ĐỘ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(2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362200" y="4953000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GV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thực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hiện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Lê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Thị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Thúc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Loan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58319"/>
      </p:ext>
    </p:extLst>
  </p:cSld>
  <p:clrMapOvr>
    <a:masterClrMapping/>
  </p:clrMapOvr>
  <p:transition spd="slow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9404" y="160338"/>
            <a:ext cx="7772400" cy="6096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AC75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460375" y="685800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itchFamily="18" charset="0"/>
              </a:rPr>
              <a:t>? </a:t>
            </a:r>
            <a:r>
              <a:rPr lang="en-US" altLang="en-US" sz="2400" b="1" dirty="0" err="1" smtClean="0"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dùng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</a:t>
            </a:r>
            <a:r>
              <a:rPr lang="en-US" altLang="en-US" sz="2400" b="1" dirty="0" err="1" smtClean="0">
                <a:cs typeface="Times New Roman" pitchFamily="18" charset="0"/>
              </a:rPr>
              <a:t>àm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gì</a:t>
            </a:r>
            <a:r>
              <a:rPr lang="en-US" altLang="en-US" sz="2400" b="1" dirty="0" smtClean="0">
                <a:cs typeface="Times New Roman" pitchFamily="18" charset="0"/>
              </a:rPr>
              <a:t>?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460375" y="144584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itchFamily="18" charset="0"/>
              </a:rPr>
              <a:t>? </a:t>
            </a:r>
            <a:r>
              <a:rPr lang="en-US" altLang="en-US" sz="2400" b="1" dirty="0" err="1" smtClean="0">
                <a:cs typeface="Times New Roman" pitchFamily="18" charset="0"/>
              </a:rPr>
              <a:t>Kể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mà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biết</a:t>
            </a:r>
            <a:r>
              <a:rPr lang="en-US" altLang="en-US" sz="2400" b="1" dirty="0" smtClean="0">
                <a:cs typeface="Times New Roman" pitchFamily="18" charset="0"/>
              </a:rPr>
              <a:t>?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60375" y="103051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nhiệt 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0375" y="189913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nhiều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loại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rượu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ngân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hồng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ngoại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AutoShape 2" descr="Khoa học tự nhiên 6 bài 8 Đo nhiệt độ Kết nối tri thức - Giải KHTN lớp 6  Kết nối tri thứ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130"/>
            <a:ext cx="5939971" cy="39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2607939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7" y="4716410"/>
            <a:ext cx="2358572" cy="16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7" y="4716410"/>
            <a:ext cx="2617107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5" y="2971800"/>
            <a:ext cx="3017240" cy="34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Bạn đã thực sự hiểu biết về nhiệt kế và biết cách sử dụng nhiệt k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3" y="29747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199" y="9689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567" y="1806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61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254072" y="156100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301" y="2392001"/>
            <a:ext cx="730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III.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302" y="2827897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6910" y="3289562"/>
            <a:ext cx="688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605" y="404323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0605" y="119224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6976" y="1572857"/>
            <a:ext cx="730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30604" y="3301104"/>
            <a:ext cx="67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1490" y="2253501"/>
            <a:ext cx="688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" y="11614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20" grpId="0"/>
      <p:bldP spid="2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153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81002" y="386098"/>
            <a:ext cx="8305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0116" y="2209800"/>
            <a:ext cx="7696200" cy="1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961684" y="657720"/>
            <a:ext cx="701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Chỉ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ra các theo tác sai khi dùng nhiệt kế trong các tình huống dưới đây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Vẩy mạnh nhiệt kế trước khi đo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.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Sau khi lấy nhiệt kế ra khỏi môi trường cần đo phải đợi một lúc sau mới đọc kết quả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đo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9792" y="1749750"/>
            <a:ext cx="701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uiExpand="1" build="p"/>
      <p:bldP spid="7" grpId="0" build="allAtOnce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127363" y="1192247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2879" y="2816839"/>
            <a:ext cx="698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905" y="3542960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2879" y="3196053"/>
            <a:ext cx="688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2670" y="242816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1127363" y="162358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2: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4" name="Text Box 81"/>
          <p:cNvSpPr txBox="1">
            <a:spLocks noChangeArrowheads="1"/>
          </p:cNvSpPr>
          <p:nvPr/>
        </p:nvSpPr>
        <p:spPr bwMode="auto">
          <a:xfrm>
            <a:off x="1115722" y="119380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1: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1127363" y="205227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3: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127363" y="2513608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4: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3765" y="1930336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1127363" y="295856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5: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547" y="112149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3699E-6 L 0.05781 -0.176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05834 -0.1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5538 0.0182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0.05451 -0.1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05712 -0.032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0627DDCC-65F3-4C47-AC2D-726857B2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0" y="636491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B8392993-00EC-4306-95E5-DC31978C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07886"/>
            <a:ext cx="7572866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26">
            <a:extLst>
              <a:ext uri="{FF2B5EF4-FFF2-40B4-BE49-F238E27FC236}">
                <a16:creationId xmlns:a16="http://schemas.microsoft.com/office/drawing/2014/main" xmlns="" id="{EBDD88F6-2892-4975-B1D3-478141AF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0740"/>
              </p:ext>
            </p:extLst>
          </p:nvPr>
        </p:nvGraphicFramePr>
        <p:xfrm>
          <a:off x="1729032" y="2743201"/>
          <a:ext cx="4900367" cy="2373669"/>
        </p:xfrm>
        <a:graphic>
          <a:graphicData uri="http://schemas.openxmlformats.org/drawingml/2006/table">
            <a:tbl>
              <a:tblPr/>
              <a:tblGrid>
                <a:gridCol w="2196716">
                  <a:extLst>
                    <a:ext uri="{9D8B030D-6E8A-4147-A177-3AD203B41FA5}">
                      <a16:colId xmlns:a16="http://schemas.microsoft.com/office/drawing/2014/main" xmlns="" val="3124536655"/>
                    </a:ext>
                  </a:extLst>
                </a:gridCol>
                <a:gridCol w="2703651">
                  <a:extLst>
                    <a:ext uri="{9D8B030D-6E8A-4147-A177-3AD203B41FA5}">
                      <a16:colId xmlns:a16="http://schemas.microsoft.com/office/drawing/2014/main" xmlns="" val="3837642067"/>
                    </a:ext>
                  </a:extLst>
                </a:gridCol>
              </a:tblGrid>
              <a:tr h="990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en-US" sz="2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7101192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5767386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12847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8348" y="744212"/>
            <a:ext cx="68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17038" y="2172622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mức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………,……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…………….. Ở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Nam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………………..…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ut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đơn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vị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…......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767" y="2808684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656" y="2085538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536" y="245810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19777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753513" y="2185902"/>
            <a:ext cx="7385050" cy="1707228"/>
          </a:xfrm>
          <a:prstGeom prst="bentConnector3">
            <a:avLst>
              <a:gd name="adj1" fmla="val -510"/>
            </a:avLst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023412" y="2172622"/>
            <a:ext cx="6115151" cy="1720508"/>
          </a:xfrm>
          <a:prstGeom prst="bentConnector3">
            <a:avLst>
              <a:gd name="adj1" fmla="val 100318"/>
            </a:avLst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3513" y="18270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95" y="1765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1"/>
          <p:cNvSpPr>
            <a:spLocks noChangeArrowheads="1"/>
          </p:cNvSpPr>
          <p:nvPr/>
        </p:nvSpPr>
        <p:spPr bwMode="auto">
          <a:xfrm>
            <a:off x="381000" y="457200"/>
            <a:ext cx="8610600" cy="129540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utoShape 4222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133600"/>
            <a:ext cx="4776788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23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926976"/>
            <a:ext cx="6359059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4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3671047"/>
            <a:ext cx="556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5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40963" y="4504764"/>
            <a:ext cx="41767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6"/>
          <p:cNvSpPr>
            <a:spLocks noChangeArrowheads="1"/>
          </p:cNvSpPr>
          <p:nvPr/>
        </p:nvSpPr>
        <p:spPr bwMode="auto">
          <a:xfrm>
            <a:off x="152400" y="884364"/>
            <a:ext cx="8458200" cy="113665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AutoShape 4227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2418976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30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-4894" y="3048000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" name="AutoShape 4229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3545541"/>
            <a:ext cx="8615494" cy="81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8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31788" y="4394480"/>
            <a:ext cx="8794788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533400" y="1066800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0" fontAlgn="base" hangingPunct="0"/>
            <a:endParaRPr b="1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1563" y="260648"/>
            <a:ext cx="4248472" cy="806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33511"/>
            <a:ext cx="888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8.1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8.7 SBT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Tìm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đổi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F sang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905000" y="16764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200">
              <a:latin typeface="Times New Roman" pitchFamily="18" charset="0"/>
            </a:endParaRPr>
          </a:p>
        </p:txBody>
      </p:sp>
      <p:pic>
        <p:nvPicPr>
          <p:cNvPr id="131075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1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1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dirty="0">
                <a:solidFill>
                  <a:srgbClr val="F010D0"/>
                </a:solidFill>
              </a:rPr>
              <a:t> </a:t>
            </a:r>
            <a:r>
              <a:rPr lang="en-US" altLang="en-US" sz="8000" dirty="0" err="1" smtClean="0">
                <a:solidFill>
                  <a:srgbClr val="F010D0"/>
                </a:solidFill>
                <a:latin typeface="Times New Roman" pitchFamily="18" charset="0"/>
              </a:rPr>
              <a:t>Xin</a:t>
            </a:r>
            <a:r>
              <a:rPr lang="en-US" altLang="en-US" sz="8000" dirty="0" smtClean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cám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ơn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thầy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cô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và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các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 smtClean="0">
                <a:solidFill>
                  <a:srgbClr val="F010D0"/>
                </a:solidFill>
                <a:latin typeface="Times New Roman" pitchFamily="18" charset="0"/>
              </a:rPr>
              <a:t>em</a:t>
            </a:r>
            <a:r>
              <a:rPr lang="en-US" altLang="en-US" sz="8000" dirty="0" smtClean="0">
                <a:solidFill>
                  <a:srgbClr val="F010D0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en-US" altLang="en-US" sz="8000" dirty="0" err="1" smtClean="0">
                <a:solidFill>
                  <a:srgbClr val="F010D0"/>
                </a:solidFill>
                <a:latin typeface="Times New Roman" pitchFamily="18" charset="0"/>
              </a:rPr>
              <a:t>Chúc</a:t>
            </a:r>
            <a:r>
              <a:rPr lang="en-US" altLang="en-US" sz="8000" dirty="0" smtClean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các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em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học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 smtClean="0">
                <a:solidFill>
                  <a:srgbClr val="F010D0"/>
                </a:solidFill>
                <a:latin typeface="Times New Roman" pitchFamily="18" charset="0"/>
              </a:rPr>
              <a:t>tốt</a:t>
            </a:r>
            <a:endParaRPr lang="en-US" altLang="en-US" sz="8000" dirty="0">
              <a:solidFill>
                <a:srgbClr val="F010D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11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6911112">
            <a:off x="4132445" y="712820"/>
            <a:ext cx="1104900" cy="904875"/>
            <a:chOff x="2952" y="1398"/>
            <a:chExt cx="696" cy="570"/>
          </a:xfrm>
        </p:grpSpPr>
        <p:sp>
          <p:nvSpPr>
            <p:cNvPr id="5153" name="Freeform 8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4" name="Freeform 9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5" name="Freeform 10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6" name="Freeform 11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7" name="Freeform 12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58" name="Group 13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62" name="Freeform 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3" name="Oval 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59" name="Freeform 16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7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1" name="Freeform 18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7977574">
            <a:off x="7637645" y="798545"/>
            <a:ext cx="1104900" cy="904875"/>
            <a:chOff x="2952" y="1398"/>
            <a:chExt cx="696" cy="570"/>
          </a:xfrm>
          <a:scene3d>
            <a:camera prst="orthographicFront">
              <a:rot lat="0" lon="11399999" rev="0"/>
            </a:camera>
            <a:lightRig rig="threePt" dir="t"/>
          </a:scene3d>
        </p:grpSpPr>
        <p:sp>
          <p:nvSpPr>
            <p:cNvPr id="5142" name="Freeform 20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3" name="Freeform 21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4" name="Freeform 22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5" name="Freeform 23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6" name="Freeform 24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47" name="Group 25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51" name="Freeform 26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2" name="Oval 27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48" name="Freeform 28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546657" y="1374808"/>
            <a:ext cx="1447800" cy="914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546657" y="1805114"/>
            <a:ext cx="14478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0" name="AutoShape 76"/>
          <p:cNvSpPr>
            <a:spLocks noChangeArrowheads="1"/>
          </p:cNvSpPr>
          <p:nvPr/>
        </p:nvSpPr>
        <p:spPr bwMode="auto">
          <a:xfrm>
            <a:off x="5223057" y="1549620"/>
            <a:ext cx="16764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3589962" y="245509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7009184" y="2585042"/>
            <a:ext cx="167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lạnh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5208543" y="25329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7204257" y="1486867"/>
            <a:ext cx="13716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4" name="AutoShape 90"/>
          <p:cNvSpPr>
            <a:spLocks noChangeArrowheads="1"/>
          </p:cNvSpPr>
          <p:nvPr/>
        </p:nvSpPr>
        <p:spPr bwMode="auto">
          <a:xfrm>
            <a:off x="7204257" y="1894761"/>
            <a:ext cx="13716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6" name="AutoShape 92"/>
          <p:cNvSpPr>
            <a:spLocks noChangeArrowheads="1"/>
          </p:cNvSpPr>
          <p:nvPr/>
        </p:nvSpPr>
        <p:spPr bwMode="auto">
          <a:xfrm>
            <a:off x="5223057" y="1984408"/>
            <a:ext cx="16764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6" name="Picture 2" descr="D:\tài liệu mới năm học 2021\lý 6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87"/>
            <a:ext cx="3328853" cy="30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190502" y="654163"/>
            <a:ext cx="313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trái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452494" y="3427514"/>
            <a:ext cx="7179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như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328223" y="2226977"/>
            <a:ext cx="313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đựng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1420994" y="4625629"/>
            <a:ext cx="7086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→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10543" y="4025464"/>
            <a:ext cx="732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indent="290513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 Cảm giác của tay không thể xác định được chính xác độ nóng lạnh của một vật mà ta sờ vào nó hay tiếp xúc với nó.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8177" y="5228657"/>
            <a:ext cx="72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23 L 0.05659 -0.07121 C 0.06753 -0.08786 0.07968 -0.09318 0.08958 -0.08878 C 0.10104 -0.08439 0.10833 -0.07144 0.11007 -0.04994 L 0.12135 0.04671 " pathEditMode="relative" rAng="1035473" ptsTypes="FffFF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967 L -0.05486 -0.09005 C -0.06684 -0.11505 -0.08316 -0.12848 -0.09983 -0.12686 C -0.1184 -0.1257 -0.13264 -0.10857 -0.14201 -0.08172 L -0.18629 0.0368 " pathEditMode="relative" rAng="10559931" ptsTypes="FffFF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 animBg="1"/>
      <p:bldP spid="31776" grpId="0" animBg="1"/>
      <p:bldP spid="31828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mức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dùng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niệm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1606664"/>
            <a:ext cx="4343400" cy="483209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độ</a:t>
            </a: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1974,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(Celsius)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đã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đề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nghị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chia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giữa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đá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tan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sôi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100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nhau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mỗi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ứng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thấp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hơn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0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âm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1752600"/>
            <a:ext cx="2429435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5876365" y="4343400"/>
            <a:ext cx="25146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Anders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Celsius(1701-1744),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nhanh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khoa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Thụy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Điển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phát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minh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1742</a:t>
            </a:r>
          </a:p>
        </p:txBody>
      </p:sp>
    </p:spTree>
    <p:extLst>
      <p:ext uri="{BB962C8B-B14F-4D97-AF65-F5344CB8AC3E}">
        <p14:creationId xmlns:p14="http://schemas.microsoft.com/office/powerpoint/2010/main" val="28777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cs typeface="Times New Roman" pitchFamily="18" charset="0"/>
              </a:rPr>
              <a:t>Dựa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thông</a:t>
            </a:r>
            <a:r>
              <a:rPr lang="en-US" altLang="en-US" sz="2400" b="1" dirty="0" smtClean="0">
                <a:cs typeface="Times New Roman" pitchFamily="18" charset="0"/>
              </a:rPr>
              <a:t> tin </a:t>
            </a:r>
            <a:r>
              <a:rPr lang="en-US" altLang="en-US" sz="2400" b="1" dirty="0" err="1" smtClean="0">
                <a:cs typeface="Times New Roman" pitchFamily="18" charset="0"/>
              </a:rPr>
              <a:t>đã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đọc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hãy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điền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chỗ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trống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hoàn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cs typeface="Times New Roman" pitchFamily="18" charset="0"/>
              </a:rPr>
              <a:t>: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881743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độ Xen-ci-ut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Nhiệt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độ của nước đá đang tan: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524000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3924" y="1907232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667000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722" y="332186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08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7010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Bảng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thang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11882"/>
              </p:ext>
            </p:extLst>
          </p:nvPr>
        </p:nvGraphicFramePr>
        <p:xfrm>
          <a:off x="914400" y="1143000"/>
          <a:ext cx="7848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94"/>
                <a:gridCol w="188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0°C</a:t>
                      </a:r>
                      <a:r>
                        <a:rPr lang="en-US" alt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alt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Vô-Xtốc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Nam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I-ran,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- 89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Nêu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huống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thiết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việc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lượng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đời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040642" y="2495729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?2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Nhìn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hơi nước bốc lên từ cốc nước, em có thể ước lượng nhiệt độ của nước trong cốc được không? Việc ước lượng này có ích lợi gì?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021308" y="129540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khi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có em bé bị sốt, cần sờ trán và ước lượng nhiệt độ sốt để có thể có các biện pháp phù hợp để hạ sốt cho bé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021308" y="3719942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Nhìn </a:t>
            </a:r>
            <a:r>
              <a:rPr lang="vi-VN" sz="2400" b="1" dirty="0">
                <a:solidFill>
                  <a:srgbClr val="00B050"/>
                </a:solidFill>
              </a:rPr>
              <a:t>hơi nước bốc lên từ cốc nước, em có thể ước lượng được nhiệt độ của nước trong cốc.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Việc </a:t>
            </a:r>
            <a:r>
              <a:rPr lang="vi-VN" sz="2400" b="1" dirty="0">
                <a:solidFill>
                  <a:srgbClr val="00B050"/>
                </a:solidFill>
              </a:rPr>
              <a:t>ước lượng này giúp ta không uống phải cốc nước quá </a:t>
            </a:r>
            <a:r>
              <a:rPr lang="vi-VN" sz="2400" b="1" dirty="0" smtClean="0">
                <a:solidFill>
                  <a:srgbClr val="00B050"/>
                </a:solidFill>
              </a:rPr>
              <a:t>nóng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vi-VN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233767" y="466635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?3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Trong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các nhiệt độ sau: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400" b="1" baseline="30000" dirty="0" smtClean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5568177" y="1826337"/>
            <a:ext cx="273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14465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Ở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Tiếng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Anh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(Fahrenheit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nhiệt độ của nước đá đang 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tan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32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và nhiệt độ của hơi nước đang sôi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21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vi-VN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 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180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chia)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2254863"/>
            <a:ext cx="3773714" cy="110799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đổi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từ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C sang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F)=(t(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C)x1,8+32</a:t>
            </a: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48200" y="2271952"/>
            <a:ext cx="3621314" cy="110799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cs typeface="Times New Roman" pitchFamily="18" charset="0"/>
              </a:rPr>
              <a:t>Ví</a:t>
            </a:r>
            <a:r>
              <a:rPr lang="en-US" altLang="en-US" sz="2200" b="1" dirty="0" smtClean="0"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cs typeface="Times New Roman" pitchFamily="18" charset="0"/>
              </a:rPr>
              <a:t>dụ</a:t>
            </a:r>
            <a:r>
              <a:rPr lang="en-US" altLang="en-US" sz="2200" b="1" dirty="0" smtClean="0"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cs typeface="Times New Roman" pitchFamily="18" charset="0"/>
              </a:rPr>
              <a:t>đổi</a:t>
            </a:r>
            <a:r>
              <a:rPr lang="en-US" altLang="en-US" sz="2200" b="1" dirty="0" smtClean="0">
                <a:cs typeface="Times New Roman" pitchFamily="18" charset="0"/>
              </a:rPr>
              <a:t> 10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C sang 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cs typeface="Times New Roman" pitchFamily="18" charset="0"/>
              </a:rPr>
              <a:t>10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C= (10x1,8+32)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F=50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6725303" y="4272756"/>
            <a:ext cx="1570037" cy="512763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2147483647 w 1392"/>
              <a:gd name="T11" fmla="*/ 2147483647 h 432"/>
              <a:gd name="T12" fmla="*/ 0 w 1392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432"/>
              <a:gd name="T23" fmla="*/ 1392 w 1392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432">
                <a:moveTo>
                  <a:pt x="0" y="0"/>
                </a:moveTo>
                <a:lnTo>
                  <a:pt x="1392" y="0"/>
                </a:lnTo>
                <a:lnTo>
                  <a:pt x="1344" y="384"/>
                </a:lnTo>
                <a:lnTo>
                  <a:pt x="1296" y="432"/>
                </a:lnTo>
                <a:lnTo>
                  <a:pt x="96" y="43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6711043" y="4085258"/>
            <a:ext cx="1625600" cy="204787"/>
          </a:xfrm>
          <a:custGeom>
            <a:avLst/>
            <a:gdLst>
              <a:gd name="T0" fmla="*/ 0 w 1440"/>
              <a:gd name="T1" fmla="*/ 0 h 192"/>
              <a:gd name="T2" fmla="*/ 2147483647 w 1440"/>
              <a:gd name="T3" fmla="*/ 0 h 192"/>
              <a:gd name="T4" fmla="*/ 2147483647 w 1440"/>
              <a:gd name="T5" fmla="*/ 2147483647 h 192"/>
              <a:gd name="T6" fmla="*/ 0 w 1440"/>
              <a:gd name="T7" fmla="*/ 2147483647 h 192"/>
              <a:gd name="T8" fmla="*/ 0 w 144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92"/>
              <a:gd name="T17" fmla="*/ 1440 w 14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92">
                <a:moveTo>
                  <a:pt x="0" y="0"/>
                </a:moveTo>
                <a:lnTo>
                  <a:pt x="1440" y="0"/>
                </a:lnTo>
                <a:lnTo>
                  <a:pt x="1392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6941454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70866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7967663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77724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6553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7505700" y="2853358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6019800" y="4161458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Nước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nóng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2448546"/>
            <a:ext cx="2057400" cy="2513012"/>
            <a:chOff x="6477000" y="2448546"/>
            <a:chExt cx="2057400" cy="2513012"/>
          </a:xfrm>
        </p:grpSpPr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2448546"/>
              <a:ext cx="1044575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0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0065"/>
              <a:ext cx="2057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7162800" y="3666158"/>
              <a:ext cx="685800" cy="1162050"/>
              <a:chOff x="4512" y="2376"/>
              <a:chExt cx="432" cy="732"/>
            </a:xfrm>
          </p:grpSpPr>
          <p:sp>
            <p:nvSpPr>
              <p:cNvPr id="8217" name="Oval 46"/>
              <p:cNvSpPr>
                <a:spLocks noChangeArrowheads="1"/>
              </p:cNvSpPr>
              <p:nvPr/>
            </p:nvSpPr>
            <p:spPr bwMode="auto">
              <a:xfrm>
                <a:off x="4512" y="2676"/>
                <a:ext cx="432" cy="4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47"/>
              <p:cNvSpPr>
                <a:spLocks noChangeShapeType="1"/>
              </p:cNvSpPr>
              <p:nvPr/>
            </p:nvSpPr>
            <p:spPr bwMode="auto">
              <a:xfrm>
                <a:off x="4728" y="237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Rectangle 4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Rectangle 49"/>
              <p:cNvSpPr>
                <a:spLocks noChangeArrowheads="1"/>
              </p:cNvSpPr>
              <p:nvPr/>
            </p:nvSpPr>
            <p:spPr bwMode="auto">
              <a:xfrm>
                <a:off x="4740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57" name="Rectangle 13" descr="Oak"/>
            <p:cNvSpPr>
              <a:spLocks noChangeArrowheads="1"/>
            </p:cNvSpPr>
            <p:nvPr/>
          </p:nvSpPr>
          <p:spPr bwMode="auto">
            <a:xfrm>
              <a:off x="6553200" y="4771058"/>
              <a:ext cx="1905000" cy="1905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530048" y="358588"/>
            <a:ext cx="297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Quan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sát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thí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nghiệm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8.4,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lỏng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4" y="1200317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1080247" y="1353959"/>
            <a:ext cx="3816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C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hất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lỏng nở ra khi nóng lên, nhiệt độ càng cao thì chất lỏng nở ra càng nhiều.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2904" y="2554288"/>
            <a:ext cx="381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 nở vì nhiệt của chất lỏng được dùng làm cơ sở chế tạo các dụng cụ đo nhiệt độ.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II.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vì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lỏng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3771" y="12553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2" grpId="0" animBg="1"/>
      <p:bldP spid="57363" grpId="0" animBg="1"/>
      <p:bldP spid="57364" grpId="0" animBg="1"/>
      <p:bldP spid="57365" grpId="0" animBg="1"/>
      <p:bldP spid="57381" grpId="0" animBg="1"/>
      <p:bldP spid="57361" grpId="0" animBg="1"/>
      <p:bldP spid="57380" grpId="0"/>
      <p:bldP spid="22" grpId="0"/>
      <p:bldP spid="24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1530</Words>
  <PresentationFormat>On-screen Show (4:3)</PresentationFormat>
  <Paragraphs>149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Crayons</vt:lpstr>
      <vt:lpstr>1_Crayons</vt:lpstr>
      <vt:lpstr>Eclipse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loại nhiệt kế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2018-03-05T15:54:58Z</dcterms:created>
  <dcterms:modified xsi:type="dcterms:W3CDTF">2021-08-17T10:02:43Z</dcterms:modified>
</cp:coreProperties>
</file>