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302" r:id="rId4"/>
    <p:sldId id="279" r:id="rId5"/>
    <p:sldId id="316" r:id="rId6"/>
    <p:sldId id="347" r:id="rId7"/>
    <p:sldId id="353" r:id="rId8"/>
    <p:sldId id="354" r:id="rId9"/>
    <p:sldId id="283" r:id="rId10"/>
    <p:sldId id="276" r:id="rId11"/>
    <p:sldId id="298" r:id="rId12"/>
    <p:sldId id="352" r:id="rId13"/>
    <p:sldId id="327" r:id="rId14"/>
    <p:sldId id="348" r:id="rId15"/>
    <p:sldId id="313" r:id="rId16"/>
    <p:sldId id="314" r:id="rId17"/>
    <p:sldId id="330" r:id="rId18"/>
    <p:sldId id="35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87B2"/>
    <a:srgbClr val="F26648"/>
    <a:srgbClr val="6D9FB1"/>
    <a:srgbClr val="F7931D"/>
    <a:srgbClr val="FBC864"/>
    <a:srgbClr val="F8B417"/>
    <a:srgbClr val="FEE3AF"/>
    <a:srgbClr val="77ADC0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14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53033-3EDC-415F-00A1-613111907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0B87A5-95CF-D782-C0E9-A25DF83297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B33C62-2E06-D2B5-A702-39A74BB93D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51971-B052-3951-801F-3C89E18175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48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1C66F-2FC0-A13B-A023-66F91F230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D0298B-7616-48F4-AF0E-BBF2034F86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1A316D-7647-3377-5EC1-D9C713E4D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69624-F62D-5540-77FF-5F129AE444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59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2799" y="1132484"/>
            <a:ext cx="110871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electronic devices with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978" y="11523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38035367-AD78-5157-5DDA-35D31F02A9A0}"/>
              </a:ext>
            </a:extLst>
          </p:cNvPr>
          <p:cNvSpPr txBox="1"/>
          <p:nvPr/>
        </p:nvSpPr>
        <p:spPr>
          <a:xfrm>
            <a:off x="7304049" y="2559645"/>
            <a:ext cx="275917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accent2">
                    <a:lumMod val="75000"/>
                  </a:schemeClr>
                </a:solidFill>
              </a:rPr>
              <a:t>1. D	</a:t>
            </a:r>
          </a:p>
          <a:p>
            <a:pPr algn="ctr"/>
            <a:r>
              <a:rPr lang="pt-BR" sz="3600" b="1">
                <a:solidFill>
                  <a:schemeClr val="accent2">
                    <a:lumMod val="75000"/>
                  </a:schemeClr>
                </a:solidFill>
              </a:rPr>
              <a:t>2. C	</a:t>
            </a:r>
          </a:p>
          <a:p>
            <a:pPr algn="ctr"/>
            <a:r>
              <a:rPr lang="pt-BR" sz="3600" b="1">
                <a:solidFill>
                  <a:schemeClr val="accent2">
                    <a:lumMod val="75000"/>
                  </a:schemeClr>
                </a:solidFill>
              </a:rPr>
              <a:t>3. A	</a:t>
            </a:r>
          </a:p>
          <a:p>
            <a:pPr algn="ctr"/>
            <a:r>
              <a:rPr lang="pt-BR" sz="3600" b="1">
                <a:solidFill>
                  <a:schemeClr val="accent2">
                    <a:lumMod val="75000"/>
                  </a:schemeClr>
                </a:solidFill>
              </a:rPr>
              <a:t>4. F	</a:t>
            </a:r>
          </a:p>
          <a:p>
            <a:pPr algn="ctr"/>
            <a:r>
              <a:rPr lang="pt-BR" sz="3600" b="1">
                <a:solidFill>
                  <a:schemeClr val="accent2">
                    <a:lumMod val="75000"/>
                  </a:schemeClr>
                </a:solidFill>
              </a:rPr>
              <a:t>5. B	</a:t>
            </a:r>
          </a:p>
          <a:p>
            <a:pPr algn="ctr"/>
            <a:r>
              <a:rPr lang="pt-BR" sz="3600" b="1">
                <a:solidFill>
                  <a:schemeClr val="accent2">
                    <a:lumMod val="75000"/>
                  </a:schemeClr>
                </a:solidFill>
              </a:rPr>
              <a:t>6. E</a:t>
            </a:r>
            <a:endParaRPr lang="pt-B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C26DC05-3C54-4CB0-D1ED-D2DBEBA49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83" y="1619248"/>
            <a:ext cx="5592553" cy="523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material words from the box.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11715237" y="100920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33BCCD8-73FF-7D6B-41FA-DC84A77F4EB2}"/>
              </a:ext>
            </a:extLst>
          </p:cNvPr>
          <p:cNvSpPr txBox="1"/>
          <p:nvPr/>
        </p:nvSpPr>
        <p:spPr>
          <a:xfrm>
            <a:off x="604692" y="1933518"/>
            <a:ext cx="11282508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1.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We often use </a:t>
            </a:r>
            <a:r>
              <a:rPr lang="en-US" sz="2600" b="0" i="0" dirty="0">
                <a:solidFill>
                  <a:srgbClr val="949599"/>
                </a:solidFill>
                <a:effectLst/>
                <a:latin typeface="Bahnschrift SemiLight" panose="020B0502040204020203" pitchFamily="34" charset="0"/>
              </a:rPr>
              <a:t>_______________________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, which is a soft reddish-brown metal, to make electric wire, pipes, and coins.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2.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Today, ______________</a:t>
            </a:r>
            <a:r>
              <a:rPr lang="en-US" sz="2600" b="0" i="0" dirty="0">
                <a:solidFill>
                  <a:srgbClr val="949599"/>
                </a:solidFill>
                <a:effectLst/>
                <a:latin typeface="Bahnschrift SemiLight" panose="020B0502040204020203" pitchFamily="34" charset="0"/>
              </a:rPr>
              <a:t>______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is often used to make cases of electric devices because it doesn’t conduct electricity and it is light,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</a:br>
            <a:r>
              <a:rPr lang="en-US" sz="26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and easily be shaped into many different forms.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3.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We often use </a:t>
            </a:r>
            <a:r>
              <a:rPr lang="en-US" sz="2600" b="0" i="0" dirty="0">
                <a:solidFill>
                  <a:srgbClr val="949599"/>
                </a:solidFill>
                <a:effectLst/>
                <a:latin typeface="Bahnschrift SemiLight" panose="020B0502040204020203" pitchFamily="34" charset="0"/>
              </a:rPr>
              <a:t>_____________________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in the construction industry because it is a strong and hard metal.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4.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We use </a:t>
            </a:r>
            <a:r>
              <a:rPr lang="en-US" sz="2600" b="0" i="0" dirty="0">
                <a:solidFill>
                  <a:srgbClr val="949599"/>
                </a:solidFill>
                <a:effectLst/>
                <a:latin typeface="Bahnschrift SemiLight" panose="020B0502040204020203" pitchFamily="34" charset="0"/>
              </a:rPr>
              <a:t>_______________________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, which comes from rubber trees, for making </a:t>
            </a:r>
            <a:r>
              <a:rPr lang="en-US" sz="2600" b="0" i="0" dirty="0" err="1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tyres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, boots, etc.</a:t>
            </a:r>
            <a:br>
              <a:rPr lang="en-US" sz="26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5.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The kids need a piece of </a:t>
            </a:r>
            <a:r>
              <a:rPr lang="en-US" sz="2600" b="0" i="0" dirty="0">
                <a:solidFill>
                  <a:srgbClr val="949599"/>
                </a:solidFill>
                <a:effectLst/>
                <a:latin typeface="Bahnschrift SemiLight" panose="020B0502040204020203" pitchFamily="34" charset="0"/>
              </a:rPr>
              <a:t>______________________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to easily cut shapes and make toys.</a:t>
            </a:r>
            <a:r>
              <a:rPr lang="en-US" sz="2600" dirty="0">
                <a:latin typeface="Bahnschrift SemiLight" panose="020B0502040204020203" pitchFamily="34" charset="0"/>
              </a:rPr>
              <a:t> </a:t>
            </a:r>
            <a:endParaRPr lang="vi-VN" sz="2600" dirty="0">
              <a:latin typeface="Bahnschrift SemiLight" panose="020B0502040204020203" pitchFamily="34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DC8741F-320A-EED8-B5BA-2B0475712B7D}"/>
              </a:ext>
            </a:extLst>
          </p:cNvPr>
          <p:cNvSpPr txBox="1"/>
          <p:nvPr/>
        </p:nvSpPr>
        <p:spPr>
          <a:xfrm>
            <a:off x="2738425" y="181647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1B69447A-0F9C-5672-F299-42399A1ADA8A}"/>
              </a:ext>
            </a:extLst>
          </p:cNvPr>
          <p:cNvSpPr txBox="1"/>
          <p:nvPr/>
        </p:nvSpPr>
        <p:spPr>
          <a:xfrm>
            <a:off x="1645605" y="263625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884D2640-4083-7BAE-0D2D-82422975C06D}"/>
              </a:ext>
            </a:extLst>
          </p:cNvPr>
          <p:cNvSpPr txBox="1"/>
          <p:nvPr/>
        </p:nvSpPr>
        <p:spPr>
          <a:xfrm>
            <a:off x="2796538" y="382937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steel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F3154571-1342-AAAF-AD12-7ED28DB7F921}"/>
              </a:ext>
            </a:extLst>
          </p:cNvPr>
          <p:cNvSpPr txBox="1"/>
          <p:nvPr/>
        </p:nvSpPr>
        <p:spPr>
          <a:xfrm>
            <a:off x="1937894" y="463427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79929BC5-DD0A-C4DF-DD4C-CBA3AB217A37}"/>
              </a:ext>
            </a:extLst>
          </p:cNvPr>
          <p:cNvSpPr txBox="1"/>
          <p:nvPr/>
        </p:nvSpPr>
        <p:spPr>
          <a:xfrm>
            <a:off x="4422721" y="5411713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cardboard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E76D4C8-6C9B-6A77-5CEC-CD5530956F92}"/>
              </a:ext>
            </a:extLst>
          </p:cNvPr>
          <p:cNvSpPr txBox="1"/>
          <p:nvPr/>
        </p:nvSpPr>
        <p:spPr>
          <a:xfrm>
            <a:off x="831496" y="1491366"/>
            <a:ext cx="10821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call these materials in Vietnamese?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C0BEBA33-F546-C1C8-1228-BBC36CA04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332" y="2199252"/>
            <a:ext cx="8492016" cy="424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2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50603" y="109259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words or phrases to complete the following sentences.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95211" y="107568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997" y="96948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162079D-F933-AEAB-3FEF-ABD145101391}"/>
              </a:ext>
            </a:extLst>
          </p:cNvPr>
          <p:cNvSpPr txBox="1"/>
          <p:nvPr/>
        </p:nvSpPr>
        <p:spPr>
          <a:xfrm>
            <a:off x="247761" y="1528464"/>
            <a:ext cx="11765267" cy="5329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00" b="1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1.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The most common use for </a:t>
            </a:r>
            <a:r>
              <a:rPr lang="en-US" sz="2300" b="0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rubber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/ </a:t>
            </a:r>
            <a:r>
              <a:rPr lang="en-US" sz="2300" b="0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iron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is for producing </a:t>
            </a:r>
            <a:r>
              <a:rPr lang="en-US" sz="2300" b="0" i="0" dirty="0" err="1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tyres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 for cars, motorbikes, bicycles, etc.</a:t>
            </a:r>
            <a:b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</a:br>
            <a:r>
              <a:rPr lang="en-US" sz="2300" b="1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2.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The most popular material for the construction of buildings and bridges is </a:t>
            </a:r>
            <a:r>
              <a:rPr lang="en-US" sz="2300" b="0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plastic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/ </a:t>
            </a:r>
            <a:r>
              <a:rPr lang="en-US" sz="2300" b="0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steel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because it is strong enough</a:t>
            </a:r>
            <a:r>
              <a:rPr lang="en-US" sz="2300" dirty="0">
                <a:solidFill>
                  <a:srgbClr val="242021"/>
                </a:solidFill>
                <a:latin typeface="Bahnschrift SemiLight" panose="020B0502040204020203" pitchFamily="34" charset="0"/>
              </a:rPr>
              <a:t>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to support heavy loads.</a:t>
            </a:r>
            <a:b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</a:br>
            <a:r>
              <a:rPr lang="en-US" sz="2300" b="1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3.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Today </a:t>
            </a:r>
            <a:r>
              <a:rPr lang="en-US" sz="2300" b="0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3D printers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/ </a:t>
            </a:r>
            <a:r>
              <a:rPr lang="en-US" sz="2300" b="0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photocopiers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allow us to create three-dimensional objects, e.g. medical implants, clothes, cars, etc.</a:t>
            </a:r>
            <a:b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</a:br>
            <a:r>
              <a:rPr lang="en-US" sz="2300" b="1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4.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We use </a:t>
            </a:r>
            <a:r>
              <a:rPr lang="en-US" sz="2300" b="0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copper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/ </a:t>
            </a:r>
            <a:r>
              <a:rPr lang="en-US" sz="2300" b="0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cardboard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to make food packaging such as cereal and pasta boxes, as it is food-safe and not harmful to the environment.</a:t>
            </a:r>
            <a:b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</a:br>
            <a:r>
              <a:rPr lang="en-US" sz="2300" b="1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5.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They use </a:t>
            </a:r>
            <a:r>
              <a:rPr lang="en-US" sz="2300" b="0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camcorders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/ </a:t>
            </a:r>
            <a:r>
              <a:rPr lang="en-US" sz="2300" b="0" i="0" dirty="0">
                <a:solidFill>
                  <a:srgbClr val="F26548"/>
                </a:solidFill>
                <a:effectLst/>
                <a:latin typeface="Bahnschrift SemiLight" panose="020B0502040204020203" pitchFamily="34" charset="0"/>
              </a:rPr>
              <a:t>portable music players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Bahnschrift SemiLight" panose="020B0502040204020203" pitchFamily="34" charset="0"/>
              </a:rPr>
              <a:t>for live-streaming video content such as concerts, live events, and webinars.</a:t>
            </a:r>
            <a:r>
              <a:rPr lang="en-US" sz="2300" dirty="0">
                <a:latin typeface="Bahnschrift SemiLight" panose="020B0502040204020203" pitchFamily="34" charset="0"/>
              </a:rPr>
              <a:t> </a:t>
            </a:r>
            <a:endParaRPr lang="vi-VN" sz="2300" dirty="0">
              <a:latin typeface="Bahnschrift SemiLight" panose="020B0502040204020203" pitchFamily="34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8C21458F-6D72-2666-EDA0-E7F34D24994E}"/>
              </a:ext>
            </a:extLst>
          </p:cNvPr>
          <p:cNvSpPr/>
          <p:nvPr/>
        </p:nvSpPr>
        <p:spPr>
          <a:xfrm>
            <a:off x="3992136" y="1596607"/>
            <a:ext cx="1037063" cy="46166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0C2CABA-0C86-DAB7-C33F-E9B997C8D3C6}"/>
              </a:ext>
            </a:extLst>
          </p:cNvPr>
          <p:cNvSpPr/>
          <p:nvPr/>
        </p:nvSpPr>
        <p:spPr>
          <a:xfrm>
            <a:off x="178972" y="3214159"/>
            <a:ext cx="918845" cy="46166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7CAAF7CD-DF7E-F0A9-567E-F49DF1E1B3F3}"/>
              </a:ext>
            </a:extLst>
          </p:cNvPr>
          <p:cNvSpPr/>
          <p:nvPr/>
        </p:nvSpPr>
        <p:spPr>
          <a:xfrm>
            <a:off x="1416757" y="3701535"/>
            <a:ext cx="1582921" cy="46166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B6868C02-C1BB-3E9C-354B-D21E56A76B63}"/>
              </a:ext>
            </a:extLst>
          </p:cNvPr>
          <p:cNvSpPr/>
          <p:nvPr/>
        </p:nvSpPr>
        <p:spPr>
          <a:xfrm>
            <a:off x="2743752" y="4799728"/>
            <a:ext cx="1471409" cy="46166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C1C39048-DB45-0BE6-2718-6BA69B95E0AE}"/>
              </a:ext>
            </a:extLst>
          </p:cNvPr>
          <p:cNvSpPr/>
          <p:nvPr/>
        </p:nvSpPr>
        <p:spPr>
          <a:xfrm>
            <a:off x="1817710" y="5828864"/>
            <a:ext cx="1672622" cy="46166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sentences. Pay attention to the stress pattern of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3C9058B-72CC-2C89-FBF7-32E2B7A24F8C}"/>
              </a:ext>
            </a:extLst>
          </p:cNvPr>
          <p:cNvSpPr txBox="1"/>
          <p:nvPr/>
        </p:nvSpPr>
        <p:spPr>
          <a:xfrm>
            <a:off x="1356102" y="2276851"/>
            <a:ext cx="9394902" cy="2897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i="0" dirty="0">
                <a:solidFill>
                  <a:srgbClr val="F26548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1. </a:t>
            </a:r>
            <a:r>
              <a:rPr lang="en-US" sz="3200" i="0" dirty="0">
                <a:solidFill>
                  <a:srgbClr val="24202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Don’t talk! </a:t>
            </a:r>
            <a:r>
              <a:rPr lang="en-US" sz="3200" dirty="0">
                <a:solidFill>
                  <a:srgbClr val="24202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			</a:t>
            </a:r>
            <a:r>
              <a:rPr lang="en-US" sz="3200" i="0" dirty="0">
                <a:solidFill>
                  <a:srgbClr val="F26548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2. </a:t>
            </a:r>
            <a:r>
              <a:rPr lang="en-US" sz="3200" i="0" dirty="0">
                <a:solidFill>
                  <a:srgbClr val="24202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Don’t worry!</a:t>
            </a:r>
            <a:br>
              <a:rPr lang="en-US" sz="3200" i="0" dirty="0">
                <a:solidFill>
                  <a:srgbClr val="24202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200" i="0" dirty="0">
                <a:solidFill>
                  <a:srgbClr val="F26548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3. </a:t>
            </a:r>
            <a:r>
              <a:rPr lang="en-US" sz="3200" i="0" dirty="0">
                <a:solidFill>
                  <a:srgbClr val="24202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Keep silent! </a:t>
            </a:r>
            <a:r>
              <a:rPr lang="en-US" sz="3200" dirty="0">
                <a:solidFill>
                  <a:srgbClr val="24202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		</a:t>
            </a:r>
            <a:r>
              <a:rPr lang="en-US" sz="3200" i="0" dirty="0">
                <a:solidFill>
                  <a:srgbClr val="F26548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4. </a:t>
            </a:r>
            <a:r>
              <a:rPr lang="en-US" sz="3200" i="0" dirty="0">
                <a:solidFill>
                  <a:srgbClr val="24202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Look out!</a:t>
            </a:r>
            <a:br>
              <a:rPr lang="en-US" sz="3200" i="0" dirty="0">
                <a:solidFill>
                  <a:srgbClr val="24202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200" i="0" dirty="0">
                <a:solidFill>
                  <a:srgbClr val="F26548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5. </a:t>
            </a:r>
            <a:r>
              <a:rPr lang="en-US" sz="3200" i="0" dirty="0">
                <a:solidFill>
                  <a:srgbClr val="24202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Remember!</a:t>
            </a:r>
            <a:r>
              <a:rPr lang="en-US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endParaRPr lang="vi-VN" sz="3200" dirty="0"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06988"/>
            <a:ext cx="1059652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/>
              <a:t>Write each sentence in the suitable box. Then listen, check, and repeat.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BF59CD3-DEE4-24A6-A49C-F9776B43E632}"/>
              </a:ext>
            </a:extLst>
          </p:cNvPr>
          <p:cNvSpPr txBox="1"/>
          <p:nvPr/>
        </p:nvSpPr>
        <p:spPr>
          <a:xfrm>
            <a:off x="555439" y="1998857"/>
            <a:ext cx="3861987" cy="4433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I see! </a:t>
            </a:r>
          </a:p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Be quiet!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3.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Say sorry! </a:t>
            </a:r>
          </a:p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4.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Watch out!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5.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That long? </a:t>
            </a:r>
          </a:p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6.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Speak louder!</a:t>
            </a:r>
            <a:r>
              <a:rPr lang="en-US" sz="3200" dirty="0">
                <a:latin typeface="Berlin Sans FB" panose="020E0602020502020306" pitchFamily="34" charset="0"/>
              </a:rPr>
              <a:t> </a:t>
            </a:r>
            <a:endParaRPr lang="vi-VN" sz="3200" dirty="0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019F607B-759C-9C7E-319D-9AF689BFE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197" y="2330605"/>
            <a:ext cx="7896517" cy="337882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458B0B0-2173-7216-73B8-B1EBA27C3C3E}"/>
              </a:ext>
            </a:extLst>
          </p:cNvPr>
          <p:cNvSpPr txBox="1"/>
          <p:nvPr/>
        </p:nvSpPr>
        <p:spPr>
          <a:xfrm>
            <a:off x="4328291" y="3429000"/>
            <a:ext cx="6094140" cy="740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I see! 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FE0CC6E1-132D-A51B-7643-7A2E2A1CF9E8}"/>
              </a:ext>
            </a:extLst>
          </p:cNvPr>
          <p:cNvSpPr txBox="1"/>
          <p:nvPr/>
        </p:nvSpPr>
        <p:spPr>
          <a:xfrm>
            <a:off x="4250232" y="4169459"/>
            <a:ext cx="6094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4.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Watch out!</a:t>
            </a:r>
            <a:endParaRPr lang="vi-VN" sz="3200" dirty="0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15258518-8C84-50BB-A381-072CDD12D476}"/>
              </a:ext>
            </a:extLst>
          </p:cNvPr>
          <p:cNvSpPr txBox="1"/>
          <p:nvPr/>
        </p:nvSpPr>
        <p:spPr>
          <a:xfrm>
            <a:off x="4250232" y="4754234"/>
            <a:ext cx="6094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5.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That long? </a:t>
            </a:r>
            <a:endParaRPr lang="vi-VN" sz="3200" dirty="0"/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A30F8A3C-5BB3-DEA7-73EA-7938DEB0460F}"/>
              </a:ext>
            </a:extLst>
          </p:cNvPr>
          <p:cNvSpPr txBox="1"/>
          <p:nvPr/>
        </p:nvSpPr>
        <p:spPr>
          <a:xfrm>
            <a:off x="8176971" y="3607507"/>
            <a:ext cx="6094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Be quiet!</a:t>
            </a:r>
            <a:endParaRPr lang="vi-VN" sz="3200" dirty="0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A6353912-7493-905C-4783-481211EC1595}"/>
              </a:ext>
            </a:extLst>
          </p:cNvPr>
          <p:cNvSpPr txBox="1"/>
          <p:nvPr/>
        </p:nvSpPr>
        <p:spPr>
          <a:xfrm>
            <a:off x="8190692" y="4167828"/>
            <a:ext cx="71367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3.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Say sorry! </a:t>
            </a:r>
            <a:endParaRPr lang="vi-VN" sz="3200" dirty="0"/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A9F97E33-C053-8DE0-FD00-C052AF1B3CF4}"/>
              </a:ext>
            </a:extLst>
          </p:cNvPr>
          <p:cNvSpPr txBox="1"/>
          <p:nvPr/>
        </p:nvSpPr>
        <p:spPr>
          <a:xfrm>
            <a:off x="8190692" y="4610148"/>
            <a:ext cx="7666462" cy="740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6.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Speak louder!</a:t>
            </a:r>
            <a:r>
              <a:rPr lang="en-US" sz="3200" dirty="0">
                <a:latin typeface="Berlin Sans FB" panose="020E0602020502020306" pitchFamily="34" charset="0"/>
              </a:rPr>
              <a:t> 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the lexical items related to the topic Local community;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Pronounce the sentence stress correctly;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2591527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ELECTRONIC DEVICES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80785" y="95637"/>
            <a:ext cx="793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BE9317E-990C-0DDA-B755-0F5C73D389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44" y="2566062"/>
            <a:ext cx="3657607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968606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67050" y="1234448"/>
            <a:ext cx="6520179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 up: Brain storming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48897" y="2020176"/>
            <a:ext cx="6540369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52436" y="2796371"/>
            <a:ext cx="6536433" cy="14055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Match the electronic devices with the correct pictures.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Complete the sentences with the material words from the box.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Circle the correct words or phrases to complete the following sentences.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64098" y="4286724"/>
            <a:ext cx="6523463" cy="1507808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Listen and repeat the sentences. Pay attention to the stress pattern of each sentence.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Task 5: Write each sentence in the suitable box. Then listen, check, and repeat.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05075" y="3788241"/>
            <a:ext cx="1078461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0" y="5926304"/>
            <a:ext cx="2129795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734059" y="5391062"/>
            <a:ext cx="86517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67050" y="5893956"/>
            <a:ext cx="6520179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 A CLOSER LOOK 1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87067" y="3665910"/>
            <a:ext cx="3586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STORMING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94473" y="1202538"/>
            <a:ext cx="11603054" cy="1408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robotic vacuum cleaner (n)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90139" y="5855486"/>
            <a:ext cx="6031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/>
              <a:t>robot </a:t>
            </a:r>
            <a:r>
              <a:rPr lang="en-US" sz="4800" dirty="0" err="1"/>
              <a:t>hút</a:t>
            </a:r>
            <a:r>
              <a:rPr lang="en-US" sz="4800" dirty="0"/>
              <a:t> </a:t>
            </a:r>
            <a:r>
              <a:rPr lang="en-US" sz="4800" dirty="0" err="1"/>
              <a:t>bụi</a:t>
            </a:r>
            <a:r>
              <a:rPr lang="en-US" sz="4800" dirty="0"/>
              <a:t> </a:t>
            </a:r>
            <a:r>
              <a:rPr lang="en-US" sz="4800" dirty="0" err="1"/>
              <a:t>tự</a:t>
            </a:r>
            <a:r>
              <a:rPr lang="en-US" sz="4800" dirty="0"/>
              <a:t> </a:t>
            </a:r>
            <a:r>
              <a:rPr lang="en-US" sz="4800" dirty="0" err="1"/>
              <a:t>động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999796" y="2418751"/>
            <a:ext cx="81900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/roʊˈbɑː.t̬ɪk ˈvæk.juːm ˈkliː.nɚ/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0C31A7C-848F-EA0F-BDE8-1F50B79AE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63" y="3056325"/>
            <a:ext cx="2992584" cy="299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camcorder 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922" y="4417019"/>
            <a:ext cx="4513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máy quay điện tử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142899" y="3130480"/>
            <a:ext cx="41193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kæmˌkɔːr.dɚ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0F2E0E15-B10C-D71A-0F34-5EC7AF53B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278" y="1202473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CFDF3-BA65-29A1-292C-CF20CF5BD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F0B787C-A604-5B95-76B9-699D2C591A09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>
              <a:extLst>
                <a:ext uri="{FF2B5EF4-FFF2-40B4-BE49-F238E27FC236}">
                  <a16:creationId xmlns:a16="http://schemas.microsoft.com/office/drawing/2014/main" id="{546553F4-0884-9AF2-BC8A-BE6E8C68554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>
              <a:extLst>
                <a:ext uri="{FF2B5EF4-FFF2-40B4-BE49-F238E27FC236}">
                  <a16:creationId xmlns:a16="http://schemas.microsoft.com/office/drawing/2014/main" id="{CCB3D378-11EB-28F6-0A77-AC2EF8B1F97E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>
              <a:extLst>
                <a:ext uri="{FF2B5EF4-FFF2-40B4-BE49-F238E27FC236}">
                  <a16:creationId xmlns:a16="http://schemas.microsoft.com/office/drawing/2014/main" id="{9A755D6E-8E54-4E0A-0E4C-8D334A076F03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>
            <a:extLst>
              <a:ext uri="{FF2B5EF4-FFF2-40B4-BE49-F238E27FC236}">
                <a16:creationId xmlns:a16="http://schemas.microsoft.com/office/drawing/2014/main" id="{7F7B6B53-8281-1DBD-E5C6-161E4E7B5D68}"/>
              </a:ext>
            </a:extLst>
          </p:cNvPr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cooper 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8357C9-24DA-528B-5528-7A0690B77881}"/>
              </a:ext>
            </a:extLst>
          </p:cNvPr>
          <p:cNvSpPr/>
          <p:nvPr/>
        </p:nvSpPr>
        <p:spPr>
          <a:xfrm>
            <a:off x="1120322" y="44170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đồng</a:t>
            </a:r>
            <a:endParaRPr lang="en-US" sz="6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368BA1-5814-D56C-4C13-3A05992A191D}"/>
              </a:ext>
            </a:extLst>
          </p:cNvPr>
          <p:cNvSpPr/>
          <p:nvPr/>
        </p:nvSpPr>
        <p:spPr>
          <a:xfrm>
            <a:off x="1916540" y="3130480"/>
            <a:ext cx="2572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/ˈkuː.pɚ/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2E8ABF-5B3A-BA0C-8830-7EEC8A289954}"/>
              </a:ext>
            </a:extLst>
          </p:cNvPr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E3FCDCE-2B8F-D939-9ABF-A58029A632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8" t="8634" b="10776"/>
          <a:stretch/>
        </p:blipFill>
        <p:spPr>
          <a:xfrm>
            <a:off x="7020788" y="1185562"/>
            <a:ext cx="3670666" cy="512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7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51663-C673-C06E-B166-0C000C8A9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1515FC1-C22D-C63F-A318-CA37D9DD7406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>
              <a:extLst>
                <a:ext uri="{FF2B5EF4-FFF2-40B4-BE49-F238E27FC236}">
                  <a16:creationId xmlns:a16="http://schemas.microsoft.com/office/drawing/2014/main" id="{5B32064B-101E-EFBD-EC7A-9E5F7DC249E9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>
              <a:extLst>
                <a:ext uri="{FF2B5EF4-FFF2-40B4-BE49-F238E27FC236}">
                  <a16:creationId xmlns:a16="http://schemas.microsoft.com/office/drawing/2014/main" id="{AC6613AE-C2BA-BB73-C0F2-51C8300D29F6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>
              <a:extLst>
                <a:ext uri="{FF2B5EF4-FFF2-40B4-BE49-F238E27FC236}">
                  <a16:creationId xmlns:a16="http://schemas.microsoft.com/office/drawing/2014/main" id="{25B5C721-3C11-96BA-C61E-A701734251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>
            <a:extLst>
              <a:ext uri="{FF2B5EF4-FFF2-40B4-BE49-F238E27FC236}">
                <a16:creationId xmlns:a16="http://schemas.microsoft.com/office/drawing/2014/main" id="{9EBA4546-774C-FE4D-65BA-FC181CDA6F69}"/>
              </a:ext>
            </a:extLst>
          </p:cNvPr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steel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646592-5037-437D-AE5B-B01F60E936E2}"/>
              </a:ext>
            </a:extLst>
          </p:cNvPr>
          <p:cNvSpPr/>
          <p:nvPr/>
        </p:nvSpPr>
        <p:spPr>
          <a:xfrm>
            <a:off x="1120322" y="44170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thép</a:t>
            </a:r>
            <a:endParaRPr lang="en-US" sz="6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78B26C-EEE9-2CFC-9C87-A70672FDEF6D}"/>
              </a:ext>
            </a:extLst>
          </p:cNvPr>
          <p:cNvSpPr/>
          <p:nvPr/>
        </p:nvSpPr>
        <p:spPr>
          <a:xfrm>
            <a:off x="2391798" y="3130480"/>
            <a:ext cx="16215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/stiːl/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002B21-7129-D3CD-66F4-3C62FF1A777C}"/>
              </a:ext>
            </a:extLst>
          </p:cNvPr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ECFF9B2-EC40-B479-6F55-8BFAE5426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41" y="1428053"/>
            <a:ext cx="64198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9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527585"/>
              </p:ext>
            </p:extLst>
          </p:nvPr>
        </p:nvGraphicFramePr>
        <p:xfrm>
          <a:off x="499767" y="1586737"/>
          <a:ext cx="11309372" cy="426765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68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1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8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08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179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robotic vacuum cleaner (n)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roʊˈbɑ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ː.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t̬ɪk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væk.juːm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kli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ː.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nɚ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robot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hút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bụi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tự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động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6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camcorder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kæmˌkɔːr.dɚ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quay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977561557"/>
                  </a:ext>
                </a:extLst>
              </a:tr>
              <a:tr h="70166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cooper (n)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ku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ː.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pɚ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0166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steel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stiːl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thép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0780384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3794</TotalTime>
  <Words>790</Words>
  <PresentationFormat>Màn hình rộng</PresentationFormat>
  <Paragraphs>125</Paragraphs>
  <Slides>18</Slides>
  <Notes>15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8" baseType="lpstr">
      <vt:lpstr>ADLaM Display</vt:lpstr>
      <vt:lpstr>Adobe Gothic Std B</vt:lpstr>
      <vt:lpstr>Arial</vt:lpstr>
      <vt:lpstr>Bahnschrift SemiLight</vt:lpstr>
      <vt:lpstr>Berlin Sans FB</vt:lpstr>
      <vt:lpstr>Calibri</vt:lpstr>
      <vt:lpstr>Calibri Light</vt:lpstr>
      <vt:lpstr>Myriad Pro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2024-02-19T12:07:11Z</dcterms:modified>
</cp:coreProperties>
</file>