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393f45e0abd94951" Type="http://schemas.microsoft.com/office/2007/relationships/ui/extensibility" Target="customUI/customUI14.xml"/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4" r:id="rId12"/>
  </p:sldMasterIdLst>
  <p:notesMasterIdLst>
    <p:notesMasterId r:id="rId41"/>
  </p:notesMasterIdLst>
  <p:sldIdLst>
    <p:sldId id="476" r:id="rId13"/>
    <p:sldId id="477" r:id="rId14"/>
    <p:sldId id="478" r:id="rId15"/>
    <p:sldId id="482" r:id="rId16"/>
    <p:sldId id="479" r:id="rId17"/>
    <p:sldId id="480" r:id="rId18"/>
    <p:sldId id="481" r:id="rId19"/>
    <p:sldId id="486" r:id="rId20"/>
    <p:sldId id="487" r:id="rId21"/>
    <p:sldId id="488" r:id="rId22"/>
    <p:sldId id="489" r:id="rId23"/>
    <p:sldId id="452" r:id="rId24"/>
    <p:sldId id="439" r:id="rId25"/>
    <p:sldId id="450" r:id="rId26"/>
    <p:sldId id="454" r:id="rId27"/>
    <p:sldId id="455" r:id="rId28"/>
    <p:sldId id="462" r:id="rId29"/>
    <p:sldId id="458" r:id="rId30"/>
    <p:sldId id="464" r:id="rId31"/>
    <p:sldId id="304" r:id="rId32"/>
    <p:sldId id="444" r:id="rId33"/>
    <p:sldId id="474" r:id="rId34"/>
    <p:sldId id="445" r:id="rId35"/>
    <p:sldId id="446" r:id="rId36"/>
    <p:sldId id="448" r:id="rId37"/>
    <p:sldId id="490" r:id="rId38"/>
    <p:sldId id="473" r:id="rId39"/>
    <p:sldId id="279" r:id="rId40"/>
  </p:sldIdLst>
  <p:sldSz cx="12192000" cy="6858000"/>
  <p:notesSz cx="6858000" cy="9144000"/>
  <p:embeddedFontLst>
    <p:embeddedFont>
      <p:font typeface="Webdings" pitchFamily="18" charset="2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Calibri Light" charset="0"/>
      <p:regular r:id="rId47"/>
      <p:italic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7591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>
        <p:scale>
          <a:sx n="68" d="100"/>
          <a:sy n="68" d="100"/>
        </p:scale>
        <p:origin x="-9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1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1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00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3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3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D7211-CE1B-4C48-A529-80EEFDB2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23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191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085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1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492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41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14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018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90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0776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814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9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14/12/2021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06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EA162-227E-4CB4-A26C-E3AFA9D3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227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t>14/12/2021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5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7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  <p:sldLayoutId id="21474837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=""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=""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=""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=""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=""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=""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=""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=""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=""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=""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=""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=""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=""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=""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=""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=""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48.wm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gif"/><Relationship Id="rId11" Type="http://schemas.openxmlformats.org/officeDocument/2006/relationships/oleObject" Target="../embeddings/oleObject20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1.wmf"/><Relationship Id="rId19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26.bin"/><Relationship Id="rId18" Type="http://schemas.openxmlformats.org/officeDocument/2006/relationships/image" Target="../media/image52.wm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wmf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gif"/><Relationship Id="rId11" Type="http://schemas.openxmlformats.org/officeDocument/2006/relationships/oleObject" Target="../embeddings/oleObject25.bin"/><Relationship Id="rId5" Type="http://schemas.openxmlformats.org/officeDocument/2006/relationships/audio" Target="../media/audio1.wav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41.wmf"/><Relationship Id="rId19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5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pn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7.wav"/><Relationship Id="rId7" Type="http://schemas.openxmlformats.org/officeDocument/2006/relationships/image" Target="../media/image5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68.emf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hyperlink" Target="file:///C:\Users\Administrator\Desktop\D&#7921;%20gi&#7901;%20.gsp" TargetMode="External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69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39.bin"/><Relationship Id="rId1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oleObject" Target="../embeddings/oleObject44.bin"/><Relationship Id="rId3" Type="http://schemas.openxmlformats.org/officeDocument/2006/relationships/image" Target="../media/image77.png"/><Relationship Id="rId7" Type="http://schemas.openxmlformats.org/officeDocument/2006/relationships/image" Target="../media/image73.wmf"/><Relationship Id="rId12" Type="http://schemas.openxmlformats.org/officeDocument/2006/relationships/image" Target="../media/image80.e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6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79.emf"/><Relationship Id="rId5" Type="http://schemas.openxmlformats.org/officeDocument/2006/relationships/image" Target="../media/image72.wmf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74.wmf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1.wav"/><Relationship Id="rId9" Type="http://schemas.openxmlformats.org/officeDocument/2006/relationships/image" Target="../media/image2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18" Type="http://schemas.openxmlformats.org/officeDocument/2006/relationships/image" Target="../media/image85.wmf"/><Relationship Id="rId3" Type="http://schemas.openxmlformats.org/officeDocument/2006/relationships/audio" Target="../media/audio5.wav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oleObject" Target="../embeddings/oleObject46.bin"/><Relationship Id="rId2" Type="http://schemas.openxmlformats.org/officeDocument/2006/relationships/slideLayout" Target="../slideLayouts/slideLayout12.xml"/><Relationship Id="rId16" Type="http://schemas.openxmlformats.org/officeDocument/2006/relationships/slide" Target="slide14.xml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19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7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audio" Target="../media/audio1.wav"/><Relationship Id="rId15" Type="http://schemas.openxmlformats.org/officeDocument/2006/relationships/slide" Target="slide14.xml"/><Relationship Id="rId10" Type="http://schemas.openxmlformats.org/officeDocument/2006/relationships/image" Target="../media/image84.png"/><Relationship Id="rId19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image" Target="../media/image88.png"/><Relationship Id="rId1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18" Type="http://schemas.openxmlformats.org/officeDocument/2006/relationships/oleObject" Target="../embeddings/oleObject49.bin"/><Relationship Id="rId3" Type="http://schemas.openxmlformats.org/officeDocument/2006/relationships/audio" Target="../media/audio5.wav"/><Relationship Id="rId21" Type="http://schemas.openxmlformats.org/officeDocument/2006/relationships/image" Target="../media/image21.png"/><Relationship Id="rId7" Type="http://schemas.openxmlformats.org/officeDocument/2006/relationships/image" Target="../media/image86.png"/><Relationship Id="rId12" Type="http://schemas.openxmlformats.org/officeDocument/2006/relationships/image" Target="../media/image90.png"/><Relationship Id="rId17" Type="http://schemas.openxmlformats.org/officeDocument/2006/relationships/image" Target="../media/image94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8.bin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3.png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10" Type="http://schemas.openxmlformats.org/officeDocument/2006/relationships/image" Target="../media/image89.png"/><Relationship Id="rId19" Type="http://schemas.openxmlformats.org/officeDocument/2006/relationships/image" Target="../media/image95.wmf"/><Relationship Id="rId4" Type="http://schemas.openxmlformats.org/officeDocument/2006/relationships/audio" Target="../media/audio4.wav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28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54.jpe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8.png"/><Relationship Id="rId5" Type="http://schemas.openxmlformats.org/officeDocument/2006/relationships/image" Target="../media/image97.wmf"/><Relationship Id="rId4" Type="http://schemas.openxmlformats.org/officeDocument/2006/relationships/oleObject" Target="../embeddings/oleObject50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0.wmf"/><Relationship Id="rId5" Type="http://schemas.openxmlformats.org/officeDocument/2006/relationships/oleObject" Target="../embeddings/oleObject52.bin"/><Relationship Id="rId10" Type="http://schemas.openxmlformats.org/officeDocument/2006/relationships/image" Target="../media/image102.emf"/><Relationship Id="rId4" Type="http://schemas.openxmlformats.org/officeDocument/2006/relationships/image" Target="../media/image99.wmf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7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22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20.png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2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8.bin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39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3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17.bin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gif"/><Relationship Id="rId11" Type="http://schemas.openxmlformats.org/officeDocument/2006/relationships/image" Target="../media/image40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16.bin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4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gif"/><Relationship Id="rId11" Type="http://schemas.openxmlformats.org/officeDocument/2006/relationships/oleObject" Target="../embeddings/oleObject18.bin"/><Relationship Id="rId5" Type="http://schemas.openxmlformats.org/officeDocument/2006/relationships/audio" Target="../media/audio1.wav"/><Relationship Id="rId10" Type="http://schemas.openxmlformats.org/officeDocument/2006/relationships/image" Target="../media/image44.emf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1541932"/>
            <a:ext cx="8763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4"/>
          <p:cNvSpPr>
            <a:spLocks noChangeArrowheads="1" noChangeShapeType="1" noTextEdit="1"/>
          </p:cNvSpPr>
          <p:nvPr/>
        </p:nvSpPr>
        <p:spPr bwMode="auto">
          <a:xfrm>
            <a:off x="2251363" y="76201"/>
            <a:ext cx="8505836" cy="6902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HUYỆN TRÀ CÚ</a:t>
            </a:r>
          </a:p>
        </p:txBody>
      </p:sp>
      <p:sp>
        <p:nvSpPr>
          <p:cNvPr id="71684" name="WordArt 5"/>
          <p:cNvSpPr>
            <a:spLocks noChangeArrowheads="1" noChangeShapeType="1" noTextEdit="1"/>
          </p:cNvSpPr>
          <p:nvPr/>
        </p:nvSpPr>
        <p:spPr bwMode="auto">
          <a:xfrm>
            <a:off x="1967546" y="3465552"/>
            <a:ext cx="4479833" cy="101956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HÌNH HỌC</a:t>
            </a:r>
          </a:p>
        </p:txBody>
      </p:sp>
      <p:sp>
        <p:nvSpPr>
          <p:cNvPr id="71685" name="WordArt 24"/>
          <p:cNvSpPr>
            <a:spLocks noChangeArrowheads="1" noChangeShapeType="1" noTextEdit="1"/>
          </p:cNvSpPr>
          <p:nvPr/>
        </p:nvSpPr>
        <p:spPr bwMode="auto">
          <a:xfrm>
            <a:off x="6378388" y="3820981"/>
            <a:ext cx="4191000" cy="50767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9</a:t>
            </a:r>
          </a:p>
        </p:txBody>
      </p:sp>
      <p:sp>
        <p:nvSpPr>
          <p:cNvPr id="71686" name="WordArt 25"/>
          <p:cNvSpPr>
            <a:spLocks noChangeArrowheads="1" noChangeShapeType="1" noTextEdit="1"/>
          </p:cNvSpPr>
          <p:nvPr/>
        </p:nvSpPr>
        <p:spPr bwMode="auto">
          <a:xfrm>
            <a:off x="2514600" y="983500"/>
            <a:ext cx="7772400" cy="71830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BIÊN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700811"/>
            <a:ext cx="10591800" cy="41857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215680" y="5755973"/>
            <a:ext cx="6528725" cy="48134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KIM TIẾN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425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95429" y="-3355"/>
            <a:ext cx="11597218" cy="110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eaLnBrk="1" hangingPunct="1">
              <a:defRPr/>
            </a:pPr>
            <a:r>
              <a:rPr lang="vi-VN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400447" y="125876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/>
          <a:p>
            <a:pPr defTabSz="914377"/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2000" b="1" dirty="0">
                <a:solidFill>
                  <a:srgbClr val="FFFF00"/>
                </a:solidFill>
              </a:rPr>
              <a:t>  </a:t>
            </a:r>
            <a:r>
              <a:rPr lang="en-US" altLang="en-US" sz="20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0724" name="AutoShape 2"/>
          <p:cNvSpPr>
            <a:spLocks noChangeAspect="1" noChangeArrowheads="1"/>
          </p:cNvSpPr>
          <p:nvPr/>
        </p:nvSpPr>
        <p:spPr bwMode="auto">
          <a:xfrm>
            <a:off x="1375834" y="-137584"/>
            <a:ext cx="1905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 eaLnBrk="1" hangingPunct="1"/>
            <a:endParaRPr lang="en-US" altLang="en-US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00447" y="201423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B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.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00447" y="2750815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C</a:t>
            </a:r>
            <a:r>
              <a:rPr lang="en-US" altLang="en-US" sz="3700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endParaRPr lang="en-US" altLang="en-US" sz="37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26632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" y="3713871"/>
            <a:ext cx="4157491" cy="316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8600"/>
            <a:ext cx="4304714" cy="313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05" y="1185031"/>
            <a:ext cx="3792763" cy="28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15729" y="4339099"/>
            <a:ext cx="5760192" cy="1949165"/>
            <a:chOff x="4240881" y="4339099"/>
            <a:chExt cx="6035040" cy="1949165"/>
          </a:xfrm>
        </p:grpSpPr>
        <p:grpSp>
          <p:nvGrpSpPr>
            <p:cNvPr id="8" name="Group 7"/>
            <p:cNvGrpSpPr/>
            <p:nvPr/>
          </p:nvGrpSpPr>
          <p:grpSpPr>
            <a:xfrm>
              <a:off x="4240881" y="4339099"/>
              <a:ext cx="6035040" cy="1949165"/>
              <a:chOff x="4135903" y="4071807"/>
              <a:chExt cx="6035040" cy="194916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135903" y="4071807"/>
                <a:ext cx="6035040" cy="1949165"/>
              </a:xfrm>
              <a:prstGeom prst="round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4621236" y="4211110"/>
                <a:ext cx="3628011" cy="1355724"/>
                <a:chOff x="4621236" y="4211110"/>
                <a:chExt cx="3628011" cy="1355724"/>
              </a:xfrm>
            </p:grpSpPr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48970228"/>
                    </p:ext>
                  </p:extLst>
                </p:nvPr>
              </p:nvGraphicFramePr>
              <p:xfrm>
                <a:off x="5663210" y="4211110"/>
                <a:ext cx="2586037" cy="6508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594" name="Equation" r:id="rId9" imgW="2585880" imgH="650880" progId="Equation.DSMT4">
                        <p:embed/>
                      </p:oleObj>
                    </mc:Choice>
                    <mc:Fallback>
                      <p:oleObj name="Equation" r:id="rId9" imgW="2585880" imgH="6508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63210" y="4211110"/>
                              <a:ext cx="2586037" cy="6508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TextBox 5"/>
                <p:cNvSpPr txBox="1"/>
                <p:nvPr/>
              </p:nvSpPr>
              <p:spPr>
                <a:xfrm>
                  <a:off x="4621236" y="4861986"/>
                  <a:ext cx="3362179" cy="70484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just"/>
                  <a:r>
                    <a:rPr lang="en-US" sz="3200" b="1" dirty="0" err="1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Nê</a:t>
                  </a:r>
                  <a:r>
                    <a:rPr lang="en-US" sz="32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32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127157" y="4466827"/>
              <a:ext cx="1304513" cy="704848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just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Do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482625"/>
              </p:ext>
            </p:extLst>
          </p:nvPr>
        </p:nvGraphicFramePr>
        <p:xfrm>
          <a:off x="1019198" y="2750546"/>
          <a:ext cx="207962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5" name="Equation" r:id="rId11" imgW="876240" imgH="253800" progId="Equation.DSMT4">
                  <p:embed/>
                </p:oleObj>
              </mc:Choice>
              <mc:Fallback>
                <p:oleObj name="Equation" r:id="rId11" imgW="8762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19198" y="2750546"/>
                        <a:ext cx="2079625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804503"/>
              </p:ext>
            </p:extLst>
          </p:nvPr>
        </p:nvGraphicFramePr>
        <p:xfrm>
          <a:off x="1017605" y="1258769"/>
          <a:ext cx="2074863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6" name="Equation" r:id="rId13" imgW="838080" imgH="253800" progId="Equation.DSMT4">
                  <p:embed/>
                </p:oleObj>
              </mc:Choice>
              <mc:Fallback>
                <p:oleObj name="Equation" r:id="rId13" imgW="838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17605" y="1258769"/>
                        <a:ext cx="2074863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143871"/>
              </p:ext>
            </p:extLst>
          </p:nvPr>
        </p:nvGraphicFramePr>
        <p:xfrm>
          <a:off x="976775" y="2046624"/>
          <a:ext cx="2108200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7" name="Equation" r:id="rId15" imgW="863280" imgH="253800" progId="Equation.DSMT4">
                  <p:embed/>
                </p:oleObj>
              </mc:Choice>
              <mc:Fallback>
                <p:oleObj name="Equation" r:id="rId15" imgW="863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6775" y="2046624"/>
                        <a:ext cx="2108200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929156"/>
              </p:ext>
            </p:extLst>
          </p:nvPr>
        </p:nvGraphicFramePr>
        <p:xfrm>
          <a:off x="5823497" y="5114397"/>
          <a:ext cx="207962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8" name="Equation" r:id="rId17" imgW="2079720" imgH="662040" progId="Equation.DSMT4">
                  <p:embed/>
                </p:oleObj>
              </mc:Choice>
              <mc:Fallback>
                <p:oleObj name="Equation" r:id="rId17" imgW="2079720" imgH="662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23497" y="5114397"/>
                        <a:ext cx="2079625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84" y="5566833"/>
            <a:ext cx="78528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times up"/>
          <p:cNvGrpSpPr>
            <a:grpSpLocks/>
          </p:cNvGrpSpPr>
          <p:nvPr/>
        </p:nvGrpSpPr>
        <p:grpSpPr bwMode="auto">
          <a:xfrm>
            <a:off x="10479618" y="4749801"/>
            <a:ext cx="1407583" cy="757767"/>
            <a:chOff x="2989747" y="438150"/>
            <a:chExt cx="1572029" cy="683752"/>
          </a:xfrm>
        </p:grpSpPr>
        <p:sp>
          <p:nvSpPr>
            <p:cNvPr id="53" name="Rounded Rectangle 5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376"/>
              <a:ext cx="1572029" cy="58252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700" dirty="0"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527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5" name="Picture 3" descr="C:\Users\ADMIN\Desktop\Picture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68" y="5791201"/>
            <a:ext cx="6392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11152717" y="5776384"/>
            <a:ext cx="91016" cy="101600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11154834" y="6510867"/>
            <a:ext cx="91017" cy="10371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8" name="Group 26"/>
          <p:cNvGrpSpPr>
            <a:grpSpLocks/>
          </p:cNvGrpSpPr>
          <p:nvPr/>
        </p:nvGrpSpPr>
        <p:grpSpPr bwMode="auto">
          <a:xfrm>
            <a:off x="11451168" y="6165851"/>
            <a:ext cx="91017" cy="101600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4" name="Group 32"/>
          <p:cNvGrpSpPr>
            <a:grpSpLocks/>
          </p:cNvGrpSpPr>
          <p:nvPr/>
        </p:nvGrpSpPr>
        <p:grpSpPr bwMode="auto">
          <a:xfrm>
            <a:off x="10881784" y="6199717"/>
            <a:ext cx="91016" cy="101600"/>
            <a:chOff x="2455863" y="2411803"/>
            <a:chExt cx="566738" cy="566738"/>
          </a:xfrm>
        </p:grpSpPr>
        <p:sp>
          <p:nvSpPr>
            <p:cNvPr id="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0" name="Oval 107"/>
          <p:cNvSpPr>
            <a:spLocks noChangeArrowheads="1"/>
          </p:cNvSpPr>
          <p:nvPr/>
        </p:nvSpPr>
        <p:spPr bwMode="auto">
          <a:xfrm>
            <a:off x="11163300" y="6161617"/>
            <a:ext cx="69851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5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95429" y="-3355"/>
            <a:ext cx="11597218" cy="110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eaLnBrk="1" hangingPunct="1">
              <a:defRPr/>
            </a:pPr>
            <a:r>
              <a:rPr lang="vi-VN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400447" y="125876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/>
          <a:p>
            <a:pPr defTabSz="914377"/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2000" b="1" dirty="0">
                <a:solidFill>
                  <a:srgbClr val="FFFF00"/>
                </a:solidFill>
              </a:rPr>
              <a:t>  </a:t>
            </a:r>
            <a:r>
              <a:rPr lang="en-US" altLang="en-US" sz="20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0724" name="AutoShape 2"/>
          <p:cNvSpPr>
            <a:spLocks noChangeAspect="1" noChangeArrowheads="1"/>
          </p:cNvSpPr>
          <p:nvPr/>
        </p:nvSpPr>
        <p:spPr bwMode="auto">
          <a:xfrm>
            <a:off x="1375834" y="-137584"/>
            <a:ext cx="1905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 eaLnBrk="1" hangingPunct="1"/>
            <a:endParaRPr lang="en-US" altLang="en-US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00447" y="201423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B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.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00447" y="2750815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C</a:t>
            </a:r>
            <a:r>
              <a:rPr lang="en-US" altLang="en-US" sz="3700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endParaRPr lang="en-US" altLang="en-US" sz="37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26632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" y="3713871"/>
            <a:ext cx="4157491" cy="316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8600"/>
            <a:ext cx="4304714" cy="313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05" y="1185031"/>
            <a:ext cx="3792763" cy="28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15729" y="4339099"/>
            <a:ext cx="5760192" cy="1949165"/>
            <a:chOff x="4240881" y="4339099"/>
            <a:chExt cx="6035040" cy="1949165"/>
          </a:xfrm>
        </p:grpSpPr>
        <p:grpSp>
          <p:nvGrpSpPr>
            <p:cNvPr id="8" name="Group 7"/>
            <p:cNvGrpSpPr/>
            <p:nvPr/>
          </p:nvGrpSpPr>
          <p:grpSpPr>
            <a:xfrm>
              <a:off x="4240881" y="4339099"/>
              <a:ext cx="6035040" cy="1949165"/>
              <a:chOff x="4135903" y="4071807"/>
              <a:chExt cx="6035040" cy="194916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135903" y="4071807"/>
                <a:ext cx="6035040" cy="1949165"/>
              </a:xfrm>
              <a:prstGeom prst="round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4621236" y="4211110"/>
                <a:ext cx="3628011" cy="1355724"/>
                <a:chOff x="4621236" y="4211110"/>
                <a:chExt cx="3628011" cy="1355724"/>
              </a:xfrm>
            </p:grpSpPr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09417277"/>
                    </p:ext>
                  </p:extLst>
                </p:nvPr>
              </p:nvGraphicFramePr>
              <p:xfrm>
                <a:off x="5663210" y="4211110"/>
                <a:ext cx="2586037" cy="6508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2610" name="Equation" r:id="rId9" imgW="2585880" imgH="650880" progId="Equation.DSMT4">
                        <p:embed/>
                      </p:oleObj>
                    </mc:Choice>
                    <mc:Fallback>
                      <p:oleObj name="Equation" r:id="rId9" imgW="2585880" imgH="6508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63210" y="4211110"/>
                              <a:ext cx="2586037" cy="6508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TextBox 5"/>
                <p:cNvSpPr txBox="1"/>
                <p:nvPr/>
              </p:nvSpPr>
              <p:spPr>
                <a:xfrm>
                  <a:off x="4621236" y="4861986"/>
                  <a:ext cx="3362179" cy="70484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just"/>
                  <a:r>
                    <a:rPr lang="en-US" sz="3200" b="1" dirty="0" err="1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Nê</a:t>
                  </a:r>
                  <a:r>
                    <a:rPr lang="en-US" sz="32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32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127157" y="4466827"/>
              <a:ext cx="1304513" cy="704848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just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Do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365981"/>
              </p:ext>
            </p:extLst>
          </p:nvPr>
        </p:nvGraphicFramePr>
        <p:xfrm>
          <a:off x="974725" y="2751138"/>
          <a:ext cx="2170113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1" name="Equation" r:id="rId11" imgW="914400" imgH="253800" progId="Equation.DSMT4">
                  <p:embed/>
                </p:oleObj>
              </mc:Choice>
              <mc:Fallback>
                <p:oleObj name="Equation" r:id="rId11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74725" y="2751138"/>
                        <a:ext cx="2170113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860702"/>
              </p:ext>
            </p:extLst>
          </p:nvPr>
        </p:nvGraphicFramePr>
        <p:xfrm>
          <a:off x="985838" y="1258888"/>
          <a:ext cx="2138362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2" name="Equation" r:id="rId13" imgW="863280" imgH="253800" progId="Equation.DSMT4">
                  <p:embed/>
                </p:oleObj>
              </mc:Choice>
              <mc:Fallback>
                <p:oleObj name="Equation" r:id="rId13" imgW="863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5838" y="1258888"/>
                        <a:ext cx="2138362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28457"/>
              </p:ext>
            </p:extLst>
          </p:nvPr>
        </p:nvGraphicFramePr>
        <p:xfrm>
          <a:off x="946150" y="2046288"/>
          <a:ext cx="2170113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3" name="Equation" r:id="rId15" imgW="888840" imgH="253800" progId="Equation.DSMT4">
                  <p:embed/>
                </p:oleObj>
              </mc:Choice>
              <mc:Fallback>
                <p:oleObj name="Equation" r:id="rId15" imgW="8888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46150" y="2046288"/>
                        <a:ext cx="2170113" cy="661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456343"/>
              </p:ext>
            </p:extLst>
          </p:nvPr>
        </p:nvGraphicFramePr>
        <p:xfrm>
          <a:off x="5913852" y="5058938"/>
          <a:ext cx="2062527" cy="647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4" name="Equation" r:id="rId17" imgW="914400" imgH="253800" progId="Equation.DSMT4">
                  <p:embed/>
                </p:oleObj>
              </mc:Choice>
              <mc:Fallback>
                <p:oleObj name="Equation" r:id="rId17" imgW="914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13852" y="5058938"/>
                        <a:ext cx="2062527" cy="647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84" y="5566833"/>
            <a:ext cx="78528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times up"/>
          <p:cNvGrpSpPr>
            <a:grpSpLocks/>
          </p:cNvGrpSpPr>
          <p:nvPr/>
        </p:nvGrpSpPr>
        <p:grpSpPr bwMode="auto">
          <a:xfrm>
            <a:off x="10479618" y="4749801"/>
            <a:ext cx="1407583" cy="757767"/>
            <a:chOff x="2989747" y="438150"/>
            <a:chExt cx="1572029" cy="683752"/>
          </a:xfrm>
        </p:grpSpPr>
        <p:sp>
          <p:nvSpPr>
            <p:cNvPr id="53" name="Rounded Rectangle 5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376"/>
              <a:ext cx="1572029" cy="58252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700" dirty="0">
                <a:cs typeface="Arial" panose="020B0604020202020204" pitchFamily="34" charset="0"/>
              </a:endParaRPr>
            </a:p>
          </p:txBody>
        </p:sp>
        <p:sp>
          <p:nvSpPr>
            <p:cNvPr id="54" name="Rounded Rectangle 5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527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5" name="Picture 3" descr="C:\Users\ADMIN\Desktop\Picture2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68" y="5791201"/>
            <a:ext cx="6392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11152717" y="5776384"/>
            <a:ext cx="91016" cy="101600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11154834" y="6510867"/>
            <a:ext cx="91017" cy="103717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8" name="Group 26"/>
          <p:cNvGrpSpPr>
            <a:grpSpLocks/>
          </p:cNvGrpSpPr>
          <p:nvPr/>
        </p:nvGrpSpPr>
        <p:grpSpPr bwMode="auto">
          <a:xfrm>
            <a:off x="11451168" y="6165851"/>
            <a:ext cx="91017" cy="101600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4" name="Group 32"/>
          <p:cNvGrpSpPr>
            <a:grpSpLocks/>
          </p:cNvGrpSpPr>
          <p:nvPr/>
        </p:nvGrpSpPr>
        <p:grpSpPr bwMode="auto">
          <a:xfrm>
            <a:off x="10881784" y="6199717"/>
            <a:ext cx="91016" cy="101600"/>
            <a:chOff x="2455863" y="2411803"/>
            <a:chExt cx="566738" cy="566738"/>
          </a:xfrm>
        </p:grpSpPr>
        <p:sp>
          <p:nvSpPr>
            <p:cNvPr id="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0" name="Oval 107"/>
          <p:cNvSpPr>
            <a:spLocks noChangeArrowheads="1"/>
          </p:cNvSpPr>
          <p:nvPr/>
        </p:nvSpPr>
        <p:spPr bwMode="auto">
          <a:xfrm>
            <a:off x="11163300" y="6161617"/>
            <a:ext cx="69851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42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9" descr="Woven mat"/>
          <p:cNvSpPr>
            <a:spLocks noChangeArrowheads="1"/>
          </p:cNvSpPr>
          <p:nvPr/>
        </p:nvSpPr>
        <p:spPr bwMode="auto">
          <a:xfrm>
            <a:off x="8026402" y="3391099"/>
            <a:ext cx="2721316" cy="276542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087197" y="2724600"/>
            <a:ext cx="354237" cy="3600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114"/>
          <p:cNvSpPr>
            <a:spLocks noChangeArrowheads="1"/>
          </p:cNvSpPr>
          <p:nvPr/>
        </p:nvSpPr>
        <p:spPr bwMode="auto">
          <a:xfrm>
            <a:off x="652441" y="844061"/>
            <a:ext cx="11080014" cy="12287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”,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5" name="Group 108"/>
          <p:cNvGrpSpPr>
            <a:grpSpLocks/>
          </p:cNvGrpSpPr>
          <p:nvPr/>
        </p:nvGrpSpPr>
        <p:grpSpPr bwMode="auto">
          <a:xfrm>
            <a:off x="1516461" y="2595600"/>
            <a:ext cx="3660450" cy="3348000"/>
            <a:chOff x="2045" y="1337"/>
            <a:chExt cx="2293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045" y="133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7" name="Object 1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293793"/>
                </p:ext>
              </p:extLst>
            </p:nvPr>
          </p:nvGraphicFramePr>
          <p:xfrm>
            <a:off x="2299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7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9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34400" y="5994523"/>
            <a:ext cx="3739169" cy="324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accent4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577" r="29506" b="15000"/>
          <a:stretch/>
        </p:blipFill>
        <p:spPr bwMode="auto">
          <a:xfrm>
            <a:off x="117232" y="70337"/>
            <a:ext cx="2666561" cy="68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52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/>
          </p:cNvSpPr>
          <p:nvPr/>
        </p:nvSpPr>
        <p:spPr bwMode="auto">
          <a:xfrm>
            <a:off x="1259579" y="1726809"/>
            <a:ext cx="965043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6:</a:t>
            </a:r>
          </a:p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C7DFD3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TÍNH CHẤT HAI TIẾP TUYẾN CẮT NHAU</a:t>
            </a:r>
          </a:p>
        </p:txBody>
      </p:sp>
      <p:pic>
        <p:nvPicPr>
          <p:cNvPr id="6148" name="Picture 4" descr="Bible2 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1"/>
            <a:ext cx="331046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o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oo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0"/>
            <a:ext cx="61954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boca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69676">
            <a:off x="9211733" y="7250113"/>
            <a:ext cx="223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USER\Desktop\vẽ\Khung hinh dep photoshop (14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26" y="-1747523"/>
            <a:ext cx="15226414" cy="1065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477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82650" cy="6866528"/>
            <a:chOff x="0" y="0"/>
            <a:chExt cx="12182650" cy="6866528"/>
          </a:xfrm>
        </p:grpSpPr>
        <p:pic>
          <p:nvPicPr>
            <p:cNvPr id="3074" name="Picture 2" descr="Top 10 cách giảng bài hay tạo hứng thú học tập cho học sinh - Hachi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087" y="506446"/>
              <a:ext cx="8637563" cy="6360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5352916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 THÀNH KIẾN THỨC</a:t>
              </a:r>
              <a:endPara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80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3"/>
          <p:cNvSpPr>
            <a:spLocks noChangeArrowheads="1"/>
          </p:cNvSpPr>
          <p:nvPr/>
        </p:nvSpPr>
        <p:spPr bwMode="auto">
          <a:xfrm>
            <a:off x="3741997" y="900649"/>
            <a:ext cx="7751299" cy="171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Dễ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thấy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: 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	                 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(CH –CGV) </a:t>
            </a:r>
          </a:p>
          <a:p>
            <a:pPr eaLnBrk="1" hangingPunct="1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Suy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:	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              	</a:t>
            </a:r>
            <a:endParaRPr lang="en-US" sz="3200" b="1" baseline="-25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27865"/>
              </p:ext>
            </p:extLst>
          </p:nvPr>
        </p:nvGraphicFramePr>
        <p:xfrm>
          <a:off x="3874275" y="2106489"/>
          <a:ext cx="1838325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" name="Equation" r:id="rId3" imgW="622080" imgH="177480" progId="Equation.DSMT4">
                  <p:embed/>
                </p:oleObj>
              </mc:Choice>
              <mc:Fallback>
                <p:oleObj name="Equation" r:id="rId3" imgW="622080" imgH="17748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275" y="2106489"/>
                        <a:ext cx="1838325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96254"/>
              </p:ext>
            </p:extLst>
          </p:nvPr>
        </p:nvGraphicFramePr>
        <p:xfrm>
          <a:off x="3797848" y="2650706"/>
          <a:ext cx="236378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" name="Equation" r:id="rId5" imgW="799920" imgH="228600" progId="Equation.DSMT4">
                  <p:embed/>
                </p:oleObj>
              </mc:Choice>
              <mc:Fallback>
                <p:oleObj name="Equation" r:id="rId5" imgW="799920" imgH="2286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848" y="2650706"/>
                        <a:ext cx="2363788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588122"/>
              </p:ext>
            </p:extLst>
          </p:nvPr>
        </p:nvGraphicFramePr>
        <p:xfrm>
          <a:off x="3686723" y="3429678"/>
          <a:ext cx="24749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" name="Equation" r:id="rId7" imgW="838200" imgH="228600" progId="Equation.DSMT4">
                  <p:embed/>
                </p:oleObj>
              </mc:Choice>
              <mc:Fallback>
                <p:oleObj name="Equation" r:id="rId7" imgW="838200" imgH="22860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723" y="3429678"/>
                        <a:ext cx="24749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5809946" y="1949280"/>
            <a:ext cx="5978769" cy="74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đều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hai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tiếp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điểm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B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</a:rPr>
              <a:t> C</a:t>
            </a:r>
            <a:r>
              <a:rPr lang="en-US" sz="2800" i="1" dirty="0">
                <a:solidFill>
                  <a:srgbClr val="FF33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8" name="Rectangle 35"/>
          <p:cNvSpPr>
            <a:spLocks noChangeArrowheads="1"/>
          </p:cNvSpPr>
          <p:nvPr/>
        </p:nvSpPr>
        <p:spPr bwMode="auto">
          <a:xfrm>
            <a:off x="6148471" y="2722312"/>
            <a:ext cx="5372961" cy="51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AO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" name="Rectangle 36"/>
          <p:cNvSpPr>
            <a:spLocks noChangeArrowheads="1"/>
          </p:cNvSpPr>
          <p:nvPr/>
        </p:nvSpPr>
        <p:spPr bwMode="auto">
          <a:xfrm>
            <a:off x="6115572" y="3557924"/>
            <a:ext cx="5438757" cy="46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 OA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là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tia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phân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giác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của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 </a:t>
            </a:r>
            <a:endParaRPr lang="en-US" sz="2800" b="1" baseline="-25000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395558"/>
              </p:ext>
            </p:extLst>
          </p:nvPr>
        </p:nvGraphicFramePr>
        <p:xfrm>
          <a:off x="5764437" y="1017596"/>
          <a:ext cx="2963863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" name="Equation" r:id="rId9" imgW="1002960" imgH="177480" progId="Equation.DSMT4">
                  <p:embed/>
                </p:oleObj>
              </mc:Choice>
              <mc:Fallback>
                <p:oleObj name="Equation" r:id="rId9" imgW="1002960" imgH="177480" progId="Equation.DSMT4">
                  <p:embed/>
                  <p:pic>
                    <p:nvPicPr>
                      <p:cNvPr id="2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4437" y="1017596"/>
                        <a:ext cx="2963863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119660"/>
              </p:ext>
            </p:extLst>
          </p:nvPr>
        </p:nvGraphicFramePr>
        <p:xfrm>
          <a:off x="10345679" y="2566298"/>
          <a:ext cx="10509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3" name="Equation" r:id="rId11" imgW="355320" imgH="228600" progId="Equation.DSMT4">
                  <p:embed/>
                </p:oleObj>
              </mc:Choice>
              <mc:Fallback>
                <p:oleObj name="Equation" r:id="rId11" imgW="355320" imgH="22860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5679" y="2566298"/>
                        <a:ext cx="1050925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249409"/>
              </p:ext>
            </p:extLst>
          </p:nvPr>
        </p:nvGraphicFramePr>
        <p:xfrm>
          <a:off x="10307383" y="3376827"/>
          <a:ext cx="1087437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4" name="Equation" r:id="rId13" imgW="368280" imgH="228600" progId="Equation.DSMT4">
                  <p:embed/>
                </p:oleObj>
              </mc:Choice>
              <mc:Fallback>
                <p:oleObj name="Equation" r:id="rId13" imgW="368280" imgH="22860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7383" y="3376827"/>
                        <a:ext cx="1087437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08" name="Picture 33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47" y="1759951"/>
            <a:ext cx="3253765" cy="244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5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88136" y="601262"/>
            <a:ext cx="7184862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 chất của hai tiếp tuyến cắt nhau: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113108" y="1147360"/>
            <a:ext cx="3249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SGK/114 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288127" y="1560749"/>
            <a:ext cx="11599074" cy="30469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c) Tia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9286" y="4607738"/>
            <a:ext cx="7216726" cy="2060348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GT   		   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KL  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22115" y="5169865"/>
            <a:ext cx="2387914" cy="1456020"/>
            <a:chOff x="5511095" y="5071389"/>
            <a:chExt cx="2474913" cy="16764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7902465"/>
                </p:ext>
              </p:extLst>
            </p:nvPr>
          </p:nvGraphicFramePr>
          <p:xfrm>
            <a:off x="5647620" y="5071389"/>
            <a:ext cx="1838325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1" name="Equation" r:id="rId3" imgW="621760" imgH="177646" progId="Equation.DSMT4">
                    <p:embed/>
                  </p:oleObj>
                </mc:Choice>
                <mc:Fallback>
                  <p:oleObj name="Equation" r:id="rId3" imgW="621760" imgH="177646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47620" y="5071389"/>
                          <a:ext cx="1838325" cy="512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5976198"/>
                </p:ext>
              </p:extLst>
            </p:nvPr>
          </p:nvGraphicFramePr>
          <p:xfrm>
            <a:off x="5584120" y="5519064"/>
            <a:ext cx="2363788" cy="658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2" name="Equation" r:id="rId5" imgW="800100" imgH="228600" progId="Equation.DSMT4">
                    <p:embed/>
                  </p:oleObj>
                </mc:Choice>
                <mc:Fallback>
                  <p:oleObj name="Equation" r:id="rId5" imgW="800100" imgH="228600" progId="Equation.DSMT4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4120" y="5519064"/>
                          <a:ext cx="2363788" cy="6588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022209"/>
                </p:ext>
              </p:extLst>
            </p:nvPr>
          </p:nvGraphicFramePr>
          <p:xfrm>
            <a:off x="5511095" y="6088976"/>
            <a:ext cx="2474913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53" name="Equation" r:id="rId7" imgW="838200" imgH="228600" progId="Equation.DSMT4">
                    <p:embed/>
                  </p:oleObj>
                </mc:Choice>
                <mc:Fallback>
                  <p:oleObj name="Equation" r:id="rId7" imgW="838200" imgH="228600" progId="Equation.DSMT4">
                    <p:embed/>
                    <p:pic>
                      <p:nvPicPr>
                        <p:cNvPr id="1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1095" y="6088976"/>
                          <a:ext cx="2474913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915984"/>
              </p:ext>
            </p:extLst>
          </p:nvPr>
        </p:nvGraphicFramePr>
        <p:xfrm>
          <a:off x="5857875" y="4616231"/>
          <a:ext cx="14303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4" name="Equation" r:id="rId9" imgW="520560" imgH="203040" progId="Equation.DSMT4">
                  <p:embed/>
                </p:oleObj>
              </mc:Choice>
              <mc:Fallback>
                <p:oleObj name="Equation" r:id="rId9" imgW="520560" imgH="20304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75" y="4616231"/>
                        <a:ext cx="14303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481704"/>
              </p:ext>
            </p:extLst>
          </p:nvPr>
        </p:nvGraphicFramePr>
        <p:xfrm>
          <a:off x="9833700" y="4608513"/>
          <a:ext cx="7318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5" name="Equation" r:id="rId11" imgW="266400" imgH="203040" progId="Equation.DSMT4">
                  <p:embed/>
                </p:oleObj>
              </mc:Choice>
              <mc:Fallback>
                <p:oleObj name="Equation" r:id="rId11" imgW="266400" imgH="203040" progId="Equation.DSMT4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3700" y="4608513"/>
                        <a:ext cx="73183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5613009" y="4607738"/>
            <a:ext cx="14068" cy="2060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39286" y="5092505"/>
            <a:ext cx="5922499" cy="1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>
            <a:hlinkClick r:id="rId13" action="ppaction://hlinkfile"/>
          </p:cNvPr>
          <p:cNvSpPr/>
          <p:nvPr/>
        </p:nvSpPr>
        <p:spPr>
          <a:xfrm>
            <a:off x="11549575" y="6274193"/>
            <a:ext cx="506437" cy="50643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45" name="Picture 24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7" y="4512556"/>
            <a:ext cx="29718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393931" y="765413"/>
            <a:ext cx="739957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ABC.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;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BC, AC, AB.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D, E, F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I.</a:t>
            </a:r>
          </a:p>
        </p:txBody>
      </p:sp>
      <p:pic>
        <p:nvPicPr>
          <p:cNvPr id="12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0" t="28009" r="4869" b="12038"/>
          <a:stretch>
            <a:fillRect/>
          </a:stretch>
        </p:blipFill>
        <p:spPr bwMode="auto">
          <a:xfrm>
            <a:off x="7793502" y="1146574"/>
            <a:ext cx="4398498" cy="264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61981" y="3300396"/>
            <a:ext cx="36131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67320" y="3696931"/>
            <a:ext cx="11662084" cy="604917"/>
            <a:chOff x="225116" y="4315923"/>
            <a:chExt cx="11662084" cy="604917"/>
          </a:xfrm>
        </p:grpSpPr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225116" y="4397620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thuộc tia phân giác của góc          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 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55" name="Object 5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5451593"/>
                </p:ext>
              </p:extLst>
            </p:nvPr>
          </p:nvGraphicFramePr>
          <p:xfrm>
            <a:off x="5278520" y="4315923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5" name="Equation" r:id="rId4" imgW="355320" imgH="228600" progId="Equation.DSMT4">
                    <p:embed/>
                  </p:oleObj>
                </mc:Choice>
                <mc:Fallback>
                  <p:oleObj name="Equation" r:id="rId4" imgW="355320" imgH="228600" progId="Equation.DSMT4">
                    <p:embed/>
                    <p:pic>
                      <p:nvPicPr>
                        <p:cNvPr id="55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8520" y="4315923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6" name="Group 65"/>
          <p:cNvGrpSpPr/>
          <p:nvPr/>
        </p:nvGrpSpPr>
        <p:grpSpPr>
          <a:xfrm>
            <a:off x="297252" y="4253480"/>
            <a:ext cx="8924675" cy="594654"/>
            <a:chOff x="395728" y="5505532"/>
            <a:chExt cx="8924675" cy="594654"/>
          </a:xfrm>
        </p:grpSpPr>
        <p:sp>
          <p:nvSpPr>
            <p:cNvPr id="60" name="TextBox 59"/>
            <p:cNvSpPr txBox="1">
              <a:spLocks noChangeArrowheads="1"/>
            </p:cNvSpPr>
            <p:nvPr/>
          </p:nvSpPr>
          <p:spPr bwMode="auto">
            <a:xfrm>
              <a:off x="395728" y="5576966"/>
              <a:ext cx="89246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Vì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thuộc tia phân giác của góc           </a:t>
              </a:r>
              <a:r>
                <a:rPr lang="nl-NL" sz="2800" b="1" dirty="0" smtClean="0">
                  <a:latin typeface="Times New Roman" pitchFamily="18" charset="0"/>
                  <a:cs typeface="Times New Roman" pitchFamily="18" charset="0"/>
                </a:rPr>
                <a:t> nên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1" name="Object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084481"/>
                </p:ext>
              </p:extLst>
            </p:nvPr>
          </p:nvGraphicFramePr>
          <p:xfrm>
            <a:off x="5346511" y="5505532"/>
            <a:ext cx="881062" cy="55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6" name="Equation" r:id="rId6" imgW="355320" imgH="228600" progId="Equation.DSMT4">
                    <p:embed/>
                  </p:oleObj>
                </mc:Choice>
                <mc:Fallback>
                  <p:oleObj name="Equation" r:id="rId6" imgW="355320" imgH="228600" progId="Equation.DSMT4">
                    <p:embed/>
                    <p:pic>
                      <p:nvPicPr>
                        <p:cNvPr id="61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46511" y="5505532"/>
                          <a:ext cx="881062" cy="55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0" name="Group 69"/>
          <p:cNvGrpSpPr/>
          <p:nvPr/>
        </p:nvGrpSpPr>
        <p:grpSpPr>
          <a:xfrm>
            <a:off x="431437" y="4791862"/>
            <a:ext cx="7966975" cy="523220"/>
            <a:chOff x="248556" y="5237004"/>
            <a:chExt cx="11662084" cy="523220"/>
          </a:xfrm>
        </p:grpSpPr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248556" y="5237004"/>
              <a:ext cx="116620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nl-NL" sz="2800" b="1" dirty="0">
                  <a:latin typeface="Times New Roman" pitchFamily="18" charset="0"/>
                  <a:cs typeface="Times New Roman" pitchFamily="18" charset="0"/>
                </a:rPr>
                <a:t>Do đó:   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5" name="Object 6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6762839"/>
                </p:ext>
              </p:extLst>
            </p:nvPr>
          </p:nvGraphicFramePr>
          <p:xfrm>
            <a:off x="1999019" y="5295900"/>
            <a:ext cx="3363281" cy="400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7" name="Equation" r:id="rId8" imgW="838080" imgH="164880" progId="Equation.DSMT4">
                    <p:embed/>
                  </p:oleObj>
                </mc:Choice>
                <mc:Fallback>
                  <p:oleObj name="Equation" r:id="rId8" imgW="838080" imgH="164880" progId="Equation.DSMT4">
                    <p:embed/>
                    <p:pic>
                      <p:nvPicPr>
                        <p:cNvPr id="65" name="Object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9019" y="5295900"/>
                          <a:ext cx="3363281" cy="400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75165" y="5271520"/>
            <a:ext cx="95425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Vậy ba điểm D, E, F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75165" y="5766604"/>
            <a:ext cx="927525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* Ta nói: 	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</a:t>
            </a:r>
          </a:p>
          <a:p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Tam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</a:p>
        </p:txBody>
      </p:sp>
      <p:pic>
        <p:nvPicPr>
          <p:cNvPr id="5192" name="Picture 7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39" y="2312512"/>
            <a:ext cx="4000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3" name="Picture 7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90" y="2368784"/>
            <a:ext cx="2762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94" name="Picture 7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539" y="3085584"/>
            <a:ext cx="4191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222658"/>
              </p:ext>
            </p:extLst>
          </p:nvPr>
        </p:nvGraphicFramePr>
        <p:xfrm>
          <a:off x="6963494" y="4402154"/>
          <a:ext cx="132238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" name="Equation" r:id="rId13" imgW="1322947" imgH="396274" progId="Equation.DSMT4">
                  <p:embed/>
                </p:oleObj>
              </mc:Choice>
              <mc:Fallback>
                <p:oleObj name="Equation" r:id="rId13" imgW="1322947" imgH="3962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963494" y="4402154"/>
                        <a:ext cx="1322387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869053"/>
              </p:ext>
            </p:extLst>
          </p:nvPr>
        </p:nvGraphicFramePr>
        <p:xfrm>
          <a:off x="6978575" y="3839419"/>
          <a:ext cx="1292225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9" name="Equation" r:id="rId15" imgW="1292464" imgH="402371" progId="Equation.DSMT4">
                  <p:embed/>
                </p:oleObj>
              </mc:Choice>
              <mc:Fallback>
                <p:oleObj name="Equation" r:id="rId15" imgW="1292464" imgH="4023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978575" y="3839419"/>
                        <a:ext cx="1292225" cy="40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149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7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587194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nội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116272" y="1138709"/>
            <a:ext cx="11939740" cy="255454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Khái niệm: Đường tròn tiếp xúc với ba cạnh của tam giác là đường tròn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tiếp</a:t>
            </a:r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giác,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Tâm của đường tròn nội tiếp tam giác là giao của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1323" y="4754880"/>
            <a:ext cx="6935372" cy="1913206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39286" y="4607738"/>
            <a:ext cx="2236763" cy="130069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rmAutofit/>
          </a:bodyPr>
          <a:lstStyle/>
          <a:p>
            <a:pPr algn="just"/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113924" y="3612329"/>
            <a:ext cx="11939740" cy="5847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nl-NL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* Cách vẽ: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73"/>
          <p:cNvSpPr>
            <a:spLocks noChangeArrowheads="1"/>
          </p:cNvSpPr>
          <p:nvPr/>
        </p:nvSpPr>
        <p:spPr bwMode="auto">
          <a:xfrm rot="2537898">
            <a:off x="7644225" y="4837393"/>
            <a:ext cx="196849" cy="157163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1" name="Rectangle 74"/>
          <p:cNvSpPr>
            <a:spLocks noChangeArrowheads="1"/>
          </p:cNvSpPr>
          <p:nvPr/>
        </p:nvSpPr>
        <p:spPr bwMode="auto">
          <a:xfrm rot="686657">
            <a:off x="5572007" y="5324755"/>
            <a:ext cx="196851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2" name="Rectangle 75"/>
          <p:cNvSpPr>
            <a:spLocks noChangeArrowheads="1"/>
          </p:cNvSpPr>
          <p:nvPr/>
        </p:nvSpPr>
        <p:spPr bwMode="auto">
          <a:xfrm>
            <a:off x="6835658" y="6340755"/>
            <a:ext cx="194733" cy="157162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3" name="Line 76"/>
          <p:cNvSpPr>
            <a:spLocks noChangeShapeType="1"/>
          </p:cNvSpPr>
          <p:nvPr/>
        </p:nvSpPr>
        <p:spPr bwMode="auto">
          <a:xfrm>
            <a:off x="6835657" y="5535893"/>
            <a:ext cx="0" cy="94297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77"/>
          <p:cNvSpPr>
            <a:spLocks noChangeShapeType="1"/>
          </p:cNvSpPr>
          <p:nvPr/>
        </p:nvSpPr>
        <p:spPr bwMode="auto">
          <a:xfrm flipV="1">
            <a:off x="6835658" y="4827868"/>
            <a:ext cx="882649" cy="708025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Line 78"/>
          <p:cNvSpPr>
            <a:spLocks noChangeShapeType="1"/>
          </p:cNvSpPr>
          <p:nvPr/>
        </p:nvSpPr>
        <p:spPr bwMode="auto">
          <a:xfrm flipH="1" flipV="1">
            <a:off x="5559307" y="5299356"/>
            <a:ext cx="1276351" cy="236537"/>
          </a:xfrm>
          <a:prstGeom prst="line">
            <a:avLst/>
          </a:prstGeom>
          <a:noFill/>
          <a:ln w="9525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 Box 79"/>
          <p:cNvSpPr txBox="1">
            <a:spLocks noChangeArrowheads="1"/>
          </p:cNvSpPr>
          <p:nvPr/>
        </p:nvSpPr>
        <p:spPr bwMode="auto">
          <a:xfrm>
            <a:off x="7521458" y="4434168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57" name="Text Box 80"/>
          <p:cNvSpPr txBox="1">
            <a:spLocks noChangeArrowheads="1"/>
          </p:cNvSpPr>
          <p:nvPr/>
        </p:nvSpPr>
        <p:spPr bwMode="auto">
          <a:xfrm>
            <a:off x="4871391" y="498503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58" name="Text Box 81"/>
          <p:cNvSpPr txBox="1">
            <a:spLocks noChangeArrowheads="1"/>
          </p:cNvSpPr>
          <p:nvPr/>
        </p:nvSpPr>
        <p:spPr bwMode="auto">
          <a:xfrm>
            <a:off x="6441958" y="6477281"/>
            <a:ext cx="98213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grpSp>
        <p:nvGrpSpPr>
          <p:cNvPr id="59" name="Group 82"/>
          <p:cNvGrpSpPr>
            <a:grpSpLocks/>
          </p:cNvGrpSpPr>
          <p:nvPr/>
        </p:nvGrpSpPr>
        <p:grpSpPr bwMode="auto">
          <a:xfrm>
            <a:off x="4738040" y="3262593"/>
            <a:ext cx="5994400" cy="3673475"/>
            <a:chOff x="3072" y="-48"/>
            <a:chExt cx="2832" cy="2314"/>
          </a:xfrm>
        </p:grpSpPr>
        <p:sp>
          <p:nvSpPr>
            <p:cNvPr id="60" name="AutoShape 83"/>
            <p:cNvSpPr>
              <a:spLocks noChangeArrowheads="1"/>
            </p:cNvSpPr>
            <p:nvPr/>
          </p:nvSpPr>
          <p:spPr bwMode="auto">
            <a:xfrm>
              <a:off x="3312" y="204"/>
              <a:ext cx="2385" cy="1788"/>
            </a:xfrm>
            <a:prstGeom prst="triangle">
              <a:avLst>
                <a:gd name="adj" fmla="val 15935"/>
              </a:avLst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61" name="Text Box 84"/>
            <p:cNvSpPr txBox="1">
              <a:spLocks noChangeArrowheads="1"/>
            </p:cNvSpPr>
            <p:nvPr/>
          </p:nvSpPr>
          <p:spPr bwMode="auto">
            <a:xfrm>
              <a:off x="3408" y="-4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62" name="Text Box 85"/>
            <p:cNvSpPr txBox="1">
              <a:spLocks noChangeArrowheads="1"/>
            </p:cNvSpPr>
            <p:nvPr/>
          </p:nvSpPr>
          <p:spPr bwMode="auto">
            <a:xfrm>
              <a:off x="3072" y="1968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63" name="Text Box 86"/>
            <p:cNvSpPr txBox="1">
              <a:spLocks noChangeArrowheads="1"/>
            </p:cNvSpPr>
            <p:nvPr/>
          </p:nvSpPr>
          <p:spPr bwMode="auto">
            <a:xfrm>
              <a:off x="5424" y="2016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0000FF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sp>
        <p:nvSpPr>
          <p:cNvPr id="64" name="Text Box 87"/>
          <p:cNvSpPr txBox="1">
            <a:spLocks noChangeArrowheads="1"/>
          </p:cNvSpPr>
          <p:nvPr/>
        </p:nvSpPr>
        <p:spPr bwMode="auto">
          <a:xfrm>
            <a:off x="6541440" y="5510493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CC3300"/>
                </a:solidFill>
                <a:latin typeface="Times New Roman" pitchFamily="18" charset="0"/>
              </a:rPr>
              <a:t>I</a:t>
            </a:r>
          </a:p>
        </p:txBody>
      </p:sp>
      <p:grpSp>
        <p:nvGrpSpPr>
          <p:cNvPr id="65" name="Group 88"/>
          <p:cNvGrpSpPr>
            <a:grpSpLocks/>
          </p:cNvGrpSpPr>
          <p:nvPr/>
        </p:nvGrpSpPr>
        <p:grpSpPr bwMode="auto">
          <a:xfrm>
            <a:off x="5982640" y="3676930"/>
            <a:ext cx="889000" cy="1828800"/>
            <a:chOff x="3660" y="213"/>
            <a:chExt cx="420" cy="1152"/>
          </a:xfrm>
        </p:grpSpPr>
        <p:sp>
          <p:nvSpPr>
            <p:cNvPr id="66" name="Line 89"/>
            <p:cNvSpPr>
              <a:spLocks noChangeShapeType="1"/>
            </p:cNvSpPr>
            <p:nvPr/>
          </p:nvSpPr>
          <p:spPr bwMode="auto">
            <a:xfrm>
              <a:off x="3696" y="213"/>
              <a:ext cx="384" cy="11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7" name="Group 90"/>
            <p:cNvGrpSpPr>
              <a:grpSpLocks/>
            </p:cNvGrpSpPr>
            <p:nvPr/>
          </p:nvGrpSpPr>
          <p:grpSpPr bwMode="auto">
            <a:xfrm>
              <a:off x="3660" y="348"/>
              <a:ext cx="180" cy="120"/>
              <a:chOff x="3660" y="348"/>
              <a:chExt cx="180" cy="120"/>
            </a:xfrm>
          </p:grpSpPr>
          <p:sp>
            <p:nvSpPr>
              <p:cNvPr id="68" name="Arc 91"/>
              <p:cNvSpPr>
                <a:spLocks/>
              </p:cNvSpPr>
              <p:nvPr/>
            </p:nvSpPr>
            <p:spPr bwMode="auto">
              <a:xfrm rot="-952809" flipH="1" flipV="1">
                <a:off x="3660" y="420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Arc 92"/>
              <p:cNvSpPr>
                <a:spLocks/>
              </p:cNvSpPr>
              <p:nvPr/>
            </p:nvSpPr>
            <p:spPr bwMode="auto">
              <a:xfrm rot="-4716515" flipH="1" flipV="1">
                <a:off x="3768" y="372"/>
                <a:ext cx="96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0" name="Group 93"/>
          <p:cNvGrpSpPr>
            <a:grpSpLocks/>
          </p:cNvGrpSpPr>
          <p:nvPr/>
        </p:nvGrpSpPr>
        <p:grpSpPr bwMode="auto">
          <a:xfrm>
            <a:off x="5265091" y="5548593"/>
            <a:ext cx="1606549" cy="950913"/>
            <a:chOff x="3321" y="1362"/>
            <a:chExt cx="768" cy="629"/>
          </a:xfrm>
        </p:grpSpPr>
        <p:sp>
          <p:nvSpPr>
            <p:cNvPr id="71" name="Line 94"/>
            <p:cNvSpPr>
              <a:spLocks noChangeShapeType="1"/>
            </p:cNvSpPr>
            <p:nvPr/>
          </p:nvSpPr>
          <p:spPr bwMode="auto">
            <a:xfrm flipV="1">
              <a:off x="3321" y="1362"/>
              <a:ext cx="768" cy="6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" name="Group 95"/>
            <p:cNvGrpSpPr>
              <a:grpSpLocks/>
            </p:cNvGrpSpPr>
            <p:nvPr/>
          </p:nvGrpSpPr>
          <p:grpSpPr bwMode="auto">
            <a:xfrm>
              <a:off x="3345" y="1849"/>
              <a:ext cx="105" cy="142"/>
              <a:chOff x="3345" y="1849"/>
              <a:chExt cx="105" cy="142"/>
            </a:xfrm>
          </p:grpSpPr>
          <p:sp>
            <p:nvSpPr>
              <p:cNvPr id="73" name="Arc 96"/>
              <p:cNvSpPr>
                <a:spLocks/>
              </p:cNvSpPr>
              <p:nvPr/>
            </p:nvSpPr>
            <p:spPr bwMode="auto">
              <a:xfrm>
                <a:off x="3345" y="187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Arc 97"/>
              <p:cNvSpPr>
                <a:spLocks/>
              </p:cNvSpPr>
              <p:nvPr/>
            </p:nvSpPr>
            <p:spPr bwMode="auto">
              <a:xfrm rot="1857826">
                <a:off x="3384" y="1935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98"/>
              <p:cNvSpPr>
                <a:spLocks/>
              </p:cNvSpPr>
              <p:nvPr/>
            </p:nvSpPr>
            <p:spPr bwMode="auto">
              <a:xfrm rot="-1400432">
                <a:off x="3354" y="1849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99"/>
              <p:cNvSpPr>
                <a:spLocks/>
              </p:cNvSpPr>
              <p:nvPr/>
            </p:nvSpPr>
            <p:spPr bwMode="auto">
              <a:xfrm rot="1042809">
                <a:off x="3402" y="1917"/>
                <a:ext cx="48" cy="74"/>
              </a:xfrm>
              <a:custGeom>
                <a:avLst/>
                <a:gdLst>
                  <a:gd name="T0" fmla="*/ 0 w 21600"/>
                  <a:gd name="T1" fmla="*/ 0 h 33134"/>
                  <a:gd name="T2" fmla="*/ 0 w 21600"/>
                  <a:gd name="T3" fmla="*/ 0 h 33134"/>
                  <a:gd name="T4" fmla="*/ 0 w 21600"/>
                  <a:gd name="T5" fmla="*/ 0 h 3313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134"/>
                  <a:gd name="T11" fmla="*/ 21600 w 21600"/>
                  <a:gd name="T12" fmla="*/ 33134 h 3313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134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</a:path>
                  <a:path w="21600" h="33134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5682"/>
                      <a:pt x="20442" y="29681"/>
                      <a:pt x="18262" y="33133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oup 100"/>
          <p:cNvGrpSpPr>
            <a:grpSpLocks/>
          </p:cNvGrpSpPr>
          <p:nvPr/>
        </p:nvGrpSpPr>
        <p:grpSpPr bwMode="auto">
          <a:xfrm>
            <a:off x="6871640" y="5472393"/>
            <a:ext cx="3352800" cy="1065213"/>
            <a:chOff x="4119" y="1363"/>
            <a:chExt cx="1545" cy="652"/>
          </a:xfrm>
        </p:grpSpPr>
        <p:sp>
          <p:nvSpPr>
            <p:cNvPr id="78" name="Line 101"/>
            <p:cNvSpPr>
              <a:spLocks noChangeShapeType="1"/>
            </p:cNvSpPr>
            <p:nvPr/>
          </p:nvSpPr>
          <p:spPr bwMode="auto">
            <a:xfrm rot="-144689">
              <a:off x="4119" y="1363"/>
              <a:ext cx="1545" cy="65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9" name="Group 102"/>
            <p:cNvGrpSpPr>
              <a:grpSpLocks/>
            </p:cNvGrpSpPr>
            <p:nvPr/>
          </p:nvGrpSpPr>
          <p:grpSpPr bwMode="auto">
            <a:xfrm>
              <a:off x="5394" y="1818"/>
              <a:ext cx="135" cy="178"/>
              <a:chOff x="5394" y="1818"/>
              <a:chExt cx="135" cy="178"/>
            </a:xfrm>
          </p:grpSpPr>
          <p:sp>
            <p:nvSpPr>
              <p:cNvPr id="80" name="Arc 103"/>
              <p:cNvSpPr>
                <a:spLocks/>
              </p:cNvSpPr>
              <p:nvPr/>
            </p:nvSpPr>
            <p:spPr bwMode="auto">
              <a:xfrm rot="1556537" flipH="1" flipV="1">
                <a:off x="5428" y="1912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Arc 104"/>
              <p:cNvSpPr>
                <a:spLocks/>
              </p:cNvSpPr>
              <p:nvPr/>
            </p:nvSpPr>
            <p:spPr bwMode="auto">
              <a:xfrm rot="2818788" flipH="1" flipV="1">
                <a:off x="5439" y="1830"/>
                <a:ext cx="96" cy="84"/>
              </a:xfrm>
              <a:custGeom>
                <a:avLst/>
                <a:gdLst>
                  <a:gd name="T0" fmla="*/ 0 w 21600"/>
                  <a:gd name="T1" fmla="*/ 0 h 18852"/>
                  <a:gd name="T2" fmla="*/ 0 w 21600"/>
                  <a:gd name="T3" fmla="*/ 0 h 18852"/>
                  <a:gd name="T4" fmla="*/ 0 w 21600"/>
                  <a:gd name="T5" fmla="*/ 0 h 1885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8852"/>
                  <a:gd name="T11" fmla="*/ 21600 w 21600"/>
                  <a:gd name="T12" fmla="*/ 18852 h 188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8852" fill="none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</a:path>
                  <a:path w="21600" h="18852" stroke="0" extrusionOk="0">
                    <a:moveTo>
                      <a:pt x="13845" y="0"/>
                    </a:moveTo>
                    <a:cubicBezTo>
                      <a:pt x="18759" y="4104"/>
                      <a:pt x="21600" y="10176"/>
                      <a:pt x="21600" y="16579"/>
                    </a:cubicBezTo>
                    <a:cubicBezTo>
                      <a:pt x="21600" y="17338"/>
                      <a:pt x="21559" y="18096"/>
                      <a:pt x="21480" y="18852"/>
                    </a:cubicBezTo>
                    <a:lnTo>
                      <a:pt x="0" y="16579"/>
                    </a:lnTo>
                    <a:lnTo>
                      <a:pt x="13845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105"/>
              <p:cNvSpPr>
                <a:spLocks noChangeShapeType="1"/>
              </p:cNvSpPr>
              <p:nvPr/>
            </p:nvSpPr>
            <p:spPr bwMode="auto">
              <a:xfrm>
                <a:off x="5394" y="1932"/>
                <a:ext cx="84" cy="1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106"/>
              <p:cNvSpPr>
                <a:spLocks noChangeShapeType="1"/>
              </p:cNvSpPr>
              <p:nvPr/>
            </p:nvSpPr>
            <p:spPr bwMode="auto">
              <a:xfrm>
                <a:off x="5433" y="1818"/>
                <a:ext cx="48" cy="45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4" name="AutoShape 107"/>
          <p:cNvSpPr>
            <a:spLocks noChangeArrowheads="1"/>
          </p:cNvSpPr>
          <p:nvPr/>
        </p:nvSpPr>
        <p:spPr bwMode="auto">
          <a:xfrm>
            <a:off x="6820840" y="5491442"/>
            <a:ext cx="101600" cy="76200"/>
          </a:xfrm>
          <a:prstGeom prst="flowChartConnector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grpSp>
        <p:nvGrpSpPr>
          <p:cNvPr id="85" name="Group 108"/>
          <p:cNvGrpSpPr>
            <a:grpSpLocks/>
          </p:cNvGrpSpPr>
          <p:nvPr/>
        </p:nvGrpSpPr>
        <p:grpSpPr bwMode="auto">
          <a:xfrm>
            <a:off x="6109640" y="5053292"/>
            <a:ext cx="1346200" cy="1028700"/>
            <a:chOff x="3720" y="1080"/>
            <a:chExt cx="636" cy="648"/>
          </a:xfrm>
        </p:grpSpPr>
        <p:sp>
          <p:nvSpPr>
            <p:cNvPr id="86" name="Line 109"/>
            <p:cNvSpPr>
              <a:spLocks noChangeShapeType="1"/>
            </p:cNvSpPr>
            <p:nvPr/>
          </p:nvSpPr>
          <p:spPr bwMode="auto">
            <a:xfrm>
              <a:off x="3720" y="1212"/>
              <a:ext cx="0" cy="19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10"/>
            <p:cNvSpPr>
              <a:spLocks noChangeShapeType="1"/>
            </p:cNvSpPr>
            <p:nvPr/>
          </p:nvSpPr>
          <p:spPr bwMode="auto">
            <a:xfrm>
              <a:off x="4260" y="1080"/>
              <a:ext cx="96" cy="1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11"/>
            <p:cNvSpPr>
              <a:spLocks noChangeShapeType="1"/>
            </p:cNvSpPr>
            <p:nvPr/>
          </p:nvSpPr>
          <p:spPr bwMode="auto">
            <a:xfrm>
              <a:off x="3984" y="1728"/>
              <a:ext cx="19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5563540" y="4534180"/>
            <a:ext cx="2586567" cy="1962150"/>
          </a:xfrm>
          <a:prstGeom prst="ellipse">
            <a:avLst/>
          </a:prstGeom>
          <a:noFill/>
          <a:ln w="25400" algn="ctr">
            <a:solidFill>
              <a:srgbClr val="CC33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endParaRPr lang="en-US" sz="2800" b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90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40" y="4240492"/>
            <a:ext cx="397933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1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85" accel="100000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92" dur="615" decel="100000"/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3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94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95" dur="615" decel="100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96" dur="385">
                                          <p:stCondLst>
                                            <p:cond delay="61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64" grpId="0" autoUpdateAnimBg="0"/>
      <p:bldP spid="84" grpId="0" animBg="1"/>
      <p:bldP spid="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6934"/>
            <a:ext cx="12192000" cy="658642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3200" b="1" dirty="0">
                <a:solidFill>
                  <a:srgbClr val="FFFFFF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6. </a:t>
            </a:r>
            <a:r>
              <a:rPr lang="en-US" sz="3200" b="1" dirty="0">
                <a:solidFill>
                  <a:srgbClr val="FFFF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 CHẤT HAI TIẾP TUYẾN CẮT NHAU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31864" y="741942"/>
            <a:ext cx="6579951" cy="658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 tròn bàng tiếp tam giác:</a:t>
            </a:r>
            <a:endParaRPr lang="vi-VN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 Box 94"/>
          <p:cNvSpPr txBox="1">
            <a:spLocks noChangeArrowheads="1"/>
          </p:cNvSpPr>
          <p:nvPr/>
        </p:nvSpPr>
        <p:spPr bwMode="auto">
          <a:xfrm>
            <a:off x="162976" y="1351693"/>
            <a:ext cx="119211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1" name="Text Box 97"/>
          <p:cNvSpPr txBox="1">
            <a:spLocks noChangeArrowheads="1"/>
          </p:cNvSpPr>
          <p:nvPr/>
        </p:nvSpPr>
        <p:spPr bwMode="auto">
          <a:xfrm>
            <a:off x="157688" y="2352373"/>
            <a:ext cx="66229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B (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C).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7498082" y="2635762"/>
            <a:ext cx="3615395" cy="3015628"/>
            <a:chOff x="7624686" y="750640"/>
            <a:chExt cx="4569728" cy="3429118"/>
          </a:xfrm>
        </p:grpSpPr>
        <p:pic>
          <p:nvPicPr>
            <p:cNvPr id="93" name="Picture 6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3" t="24770" r="18956" b="9027"/>
            <a:stretch>
              <a:fillRect/>
            </a:stretch>
          </p:blipFill>
          <p:spPr bwMode="auto">
            <a:xfrm>
              <a:off x="7630613" y="750640"/>
              <a:ext cx="3510999" cy="3429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" name="TextBox 93"/>
            <p:cNvSpPr txBox="1"/>
            <p:nvPr/>
          </p:nvSpPr>
          <p:spPr>
            <a:xfrm>
              <a:off x="7624686" y="3620132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1111202" y="3477104"/>
              <a:ext cx="1083212" cy="557966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rmAutofit lnSpcReduction="10000"/>
            </a:bodyPr>
            <a:lstStyle/>
            <a:p>
              <a:pPr algn="just"/>
              <a:r>
                <a:rPr lang="en-US" sz="2800" i="1" dirty="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2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/>
      <p:bldP spid="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4" y="167609"/>
            <a:ext cx="116848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24/111 (SGK):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Cho đường tròn (O), dây AB khác đường kính. Qua O kẻ đường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vuông góc với AB, </a:t>
            </a:r>
            <a:r>
              <a:rPr lang="vi-VN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 tiếp tuyến tại A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của đường tròn ở điểm C.</a:t>
            </a:r>
          </a:p>
          <a:p>
            <a:pPr algn="just">
              <a:lnSpc>
                <a:spcPct val="150000"/>
              </a:lnSpc>
            </a:pP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CB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b) Cho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15cm,AB = 24cm.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OC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xmlns="" id="{58A4EE93-4AD4-47F5-8C5D-66C2DC75C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840" y="3716998"/>
            <a:ext cx="231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BC </a:t>
            </a:r>
            <a:r>
              <a:rPr lang="en-US" altLang="en-US" sz="2400" dirty="0" err="1"/>
              <a:t>là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tuyến</a:t>
            </a:r>
            <a:endParaRPr lang="en-US" altLang="en-US" sz="2400" dirty="0"/>
          </a:p>
        </p:txBody>
      </p:sp>
      <p:graphicFrame>
        <p:nvGraphicFramePr>
          <p:cNvPr id="19" name="Object 29">
            <a:extLst>
              <a:ext uri="{FF2B5EF4-FFF2-40B4-BE49-F238E27FC236}">
                <a16:creationId xmlns:a16="http://schemas.microsoft.com/office/drawing/2014/main" xmlns="" id="{54D1AD9B-DF21-43DF-9C96-0DE2925E28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790800"/>
              </p:ext>
            </p:extLst>
          </p:nvPr>
        </p:nvGraphicFramePr>
        <p:xfrm>
          <a:off x="1526540" y="4466298"/>
          <a:ext cx="130651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Equation" r:id="rId5" imgW="622080" imgH="177480" progId="Equation.DSMT4">
                  <p:embed/>
                </p:oleObj>
              </mc:Choice>
              <mc:Fallback>
                <p:oleObj name="Equation" r:id="rId5" imgW="6220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540" y="4466298"/>
                        <a:ext cx="130651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49">
            <a:extLst>
              <a:ext uri="{FF2B5EF4-FFF2-40B4-BE49-F238E27FC236}">
                <a16:creationId xmlns:a16="http://schemas.microsoft.com/office/drawing/2014/main" xmlns="" id="{13F0EAA8-9929-4364-A11A-7D109B04E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9140" y="4174198"/>
            <a:ext cx="2667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Text Box 79">
            <a:extLst>
              <a:ext uri="{FF2B5EF4-FFF2-40B4-BE49-F238E27FC236}">
                <a16:creationId xmlns:a16="http://schemas.microsoft.com/office/drawing/2014/main" xmlns="" id="{194DE5F8-5561-4EB6-9646-AF02DE98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740" y="322169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/>
              <a:t>Câu</a:t>
            </a:r>
            <a:r>
              <a:rPr lang="en-US" altLang="en-US" sz="2400" u="sng" dirty="0"/>
              <a:t> a</a:t>
            </a:r>
          </a:p>
        </p:txBody>
      </p:sp>
      <p:sp>
        <p:nvSpPr>
          <p:cNvPr id="23" name="Text Box 80">
            <a:extLst>
              <a:ext uri="{FF2B5EF4-FFF2-40B4-BE49-F238E27FC236}">
                <a16:creationId xmlns:a16="http://schemas.microsoft.com/office/drawing/2014/main" xmlns="" id="{7D003CDC-FB82-418A-99B1-CED1E0EE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240" y="3221698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u="sng" dirty="0" err="1">
                <a:solidFill>
                  <a:srgbClr val="663300"/>
                </a:solidFill>
              </a:rPr>
              <a:t>Câu</a:t>
            </a:r>
            <a:r>
              <a:rPr lang="en-US" altLang="en-US" sz="2400" u="sng" dirty="0">
                <a:solidFill>
                  <a:srgbClr val="663300"/>
                </a:solidFill>
              </a:rPr>
              <a:t> b</a:t>
            </a:r>
          </a:p>
        </p:txBody>
      </p:sp>
      <p:sp>
        <p:nvSpPr>
          <p:cNvPr id="24" name="Text Box 81">
            <a:extLst>
              <a:ext uri="{FF2B5EF4-FFF2-40B4-BE49-F238E27FC236}">
                <a16:creationId xmlns:a16="http://schemas.microsoft.com/office/drawing/2014/main" xmlns="" id="{870F9416-427E-478A-A6D3-17E67436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7140" y="375509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3300"/>
                </a:solidFill>
              </a:rPr>
              <a:t>Tính OC</a:t>
            </a:r>
          </a:p>
        </p:txBody>
      </p:sp>
      <p:sp>
        <p:nvSpPr>
          <p:cNvPr id="25" name="Text Box 82">
            <a:extLst>
              <a:ext uri="{FF2B5EF4-FFF2-40B4-BE49-F238E27FC236}">
                <a16:creationId xmlns:a16="http://schemas.microsoft.com/office/drawing/2014/main" xmlns="" id="{8F8B8FB7-4206-427D-A5F4-E6DD6A227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4440898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663300"/>
                </a:solidFill>
              </a:rPr>
              <a:t>Tính OH</a:t>
            </a:r>
          </a:p>
        </p:txBody>
      </p:sp>
      <p:sp>
        <p:nvSpPr>
          <p:cNvPr id="26" name="Line 83">
            <a:extLst>
              <a:ext uri="{FF2B5EF4-FFF2-40B4-BE49-F238E27FC236}">
                <a16:creationId xmlns:a16="http://schemas.microsoft.com/office/drawing/2014/main" xmlns="" id="{64B3B089-6B64-4BC5-A52B-1BD112A8B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2340" y="3221698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AutoShape 84">
            <a:extLst>
              <a:ext uri="{FF2B5EF4-FFF2-40B4-BE49-F238E27FC236}">
                <a16:creationId xmlns:a16="http://schemas.microsoft.com/office/drawing/2014/main" xmlns="" id="{8516CB99-A089-44DF-93BE-07E284DD4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140" y="4212298"/>
            <a:ext cx="266700" cy="2286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2219812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times up"/>
          <p:cNvGrpSpPr>
            <a:grpSpLocks/>
          </p:cNvGrpSpPr>
          <p:nvPr/>
        </p:nvGrpSpPr>
        <p:grpSpPr bwMode="auto">
          <a:xfrm>
            <a:off x="10563170" y="1607037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2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2388087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14"/>
          <p:cNvGrpSpPr>
            <a:grpSpLocks/>
          </p:cNvGrpSpPr>
          <p:nvPr/>
        </p:nvGrpSpPr>
        <p:grpSpPr bwMode="auto">
          <a:xfrm>
            <a:off x="11067385" y="2376975"/>
            <a:ext cx="68262" cy="7620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7" name="Group 20"/>
          <p:cNvGrpSpPr>
            <a:grpSpLocks/>
          </p:cNvGrpSpPr>
          <p:nvPr/>
        </p:nvGrpSpPr>
        <p:grpSpPr bwMode="auto">
          <a:xfrm>
            <a:off x="11068972" y="2927837"/>
            <a:ext cx="68263" cy="7778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26"/>
          <p:cNvGrpSpPr>
            <a:grpSpLocks/>
          </p:cNvGrpSpPr>
          <p:nvPr/>
        </p:nvGrpSpPr>
        <p:grpSpPr bwMode="auto">
          <a:xfrm>
            <a:off x="11291222" y="2669075"/>
            <a:ext cx="68263" cy="7620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9" name="Group 32"/>
          <p:cNvGrpSpPr>
            <a:grpSpLocks/>
          </p:cNvGrpSpPr>
          <p:nvPr/>
        </p:nvGrpSpPr>
        <p:grpSpPr bwMode="auto">
          <a:xfrm>
            <a:off x="10864185" y="2694475"/>
            <a:ext cx="68262" cy="76200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55" name="Oval 107"/>
          <p:cNvSpPr>
            <a:spLocks noChangeArrowheads="1"/>
          </p:cNvSpPr>
          <p:nvPr/>
        </p:nvSpPr>
        <p:spPr bwMode="auto">
          <a:xfrm>
            <a:off x="11075322" y="2665900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2722938"/>
            <a:ext cx="4528129" cy="340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631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11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6" name="Picture 25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7360" y="3398520"/>
            <a:ext cx="7518400" cy="4191000"/>
          </a:xfrm>
          <a:prstGeom prst="rect">
            <a:avLst/>
          </a:prstGeom>
        </p:spPr>
      </p:pic>
      <p:sp>
        <p:nvSpPr>
          <p:cNvPr id="27" name="Cloud 26"/>
          <p:cNvSpPr/>
          <p:nvPr/>
        </p:nvSpPr>
        <p:spPr>
          <a:xfrm>
            <a:off x="98474" y="15232"/>
            <a:ext cx="9186203" cy="2151193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93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064000" y="2689276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11200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64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0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51200" y="4953000"/>
            <a:ext cx="23368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592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64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753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05600" y="5486400"/>
            <a:ext cx="1524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6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30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 dirty="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6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7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9305988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17" imgW="723600" imgH="228600" progId="Equation.DSMT4">
                  <p:embed/>
                </p:oleObj>
              </mc:Choice>
              <mc:Fallback>
                <p:oleObj name="Equation" r:id="rId17" imgW="723600" imgH="228600" progId="Equation.DSMT4">
                  <p:embed/>
                  <p:pic>
                    <p:nvPicPr>
                      <p:cNvPr id="49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429660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times up"/>
          <p:cNvGrpSpPr>
            <a:grpSpLocks/>
          </p:cNvGrpSpPr>
          <p:nvPr/>
        </p:nvGrpSpPr>
        <p:grpSpPr bwMode="auto">
          <a:xfrm>
            <a:off x="10563170" y="2816885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3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4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597935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11067385" y="3586823"/>
            <a:ext cx="68262" cy="76200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1" name="Group 20"/>
          <p:cNvGrpSpPr>
            <a:grpSpLocks/>
          </p:cNvGrpSpPr>
          <p:nvPr/>
        </p:nvGrpSpPr>
        <p:grpSpPr bwMode="auto">
          <a:xfrm>
            <a:off x="11068972" y="4137685"/>
            <a:ext cx="68263" cy="77788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7" name="Group 26"/>
          <p:cNvGrpSpPr>
            <a:grpSpLocks/>
          </p:cNvGrpSpPr>
          <p:nvPr/>
        </p:nvGrpSpPr>
        <p:grpSpPr bwMode="auto">
          <a:xfrm>
            <a:off x="11291222" y="3878923"/>
            <a:ext cx="68263" cy="76200"/>
            <a:chOff x="2455863" y="2411803"/>
            <a:chExt cx="566738" cy="566738"/>
          </a:xfrm>
        </p:grpSpPr>
        <p:sp>
          <p:nvSpPr>
            <p:cNvPr id="6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3" name="Group 32"/>
          <p:cNvGrpSpPr>
            <a:grpSpLocks/>
          </p:cNvGrpSpPr>
          <p:nvPr/>
        </p:nvGrpSpPr>
        <p:grpSpPr bwMode="auto">
          <a:xfrm>
            <a:off x="10864185" y="3904323"/>
            <a:ext cx="68262" cy="76200"/>
            <a:chOff x="2455863" y="2411803"/>
            <a:chExt cx="566738" cy="56673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79" name="Oval 107"/>
          <p:cNvSpPr>
            <a:spLocks noChangeArrowheads="1"/>
          </p:cNvSpPr>
          <p:nvPr/>
        </p:nvSpPr>
        <p:spPr bwMode="auto">
          <a:xfrm>
            <a:off x="11075322" y="3875748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70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20" grpId="0"/>
      <p:bldP spid="19" grpId="0"/>
      <p:bldP spid="22" grpId="0" animBg="1"/>
      <p:bldP spid="23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968324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064000" y="2801820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37812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60000" y="57912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00800" y="4953000"/>
            <a:ext cx="22352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93208" y="543833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448800" y="5105400"/>
            <a:ext cx="23368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27140" y="56388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6665" y="5497443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586808" y="5458264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204" y="225088"/>
            <a:ext cx="12192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Cho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</a:p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BOC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45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90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	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 120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979246" y="-132049"/>
            <a:ext cx="2993845" cy="2237292"/>
            <a:chOff x="399021" y="3368660"/>
            <a:chExt cx="3668705" cy="2784072"/>
          </a:xfrm>
        </p:grpSpPr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1011305" y="4611621"/>
              <a:ext cx="29219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555875" y="4637075"/>
              <a:ext cx="1079500" cy="382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1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sz="120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51"/>
            <p:cNvSpPr>
              <a:spLocks noChangeArrowheads="1"/>
            </p:cNvSpPr>
            <p:nvPr/>
          </p:nvSpPr>
          <p:spPr bwMode="auto">
            <a:xfrm rot="2056367">
              <a:off x="2185659" y="550387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52"/>
            <p:cNvSpPr>
              <a:spLocks noChangeShapeType="1"/>
            </p:cNvSpPr>
            <p:nvPr/>
          </p:nvSpPr>
          <p:spPr bwMode="auto">
            <a:xfrm rot="467567">
              <a:off x="399021" y="4747763"/>
              <a:ext cx="2733675" cy="12827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55"/>
            <p:cNvSpPr>
              <a:spLocks noChangeShapeType="1"/>
            </p:cNvSpPr>
            <p:nvPr/>
          </p:nvSpPr>
          <p:spPr bwMode="auto">
            <a:xfrm rot="467567">
              <a:off x="2258004" y="3902871"/>
              <a:ext cx="723162" cy="86395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58"/>
            <p:cNvSpPr>
              <a:spLocks noChangeArrowheads="1"/>
            </p:cNvSpPr>
            <p:nvPr/>
          </p:nvSpPr>
          <p:spPr bwMode="auto">
            <a:xfrm rot="467567">
              <a:off x="1764263" y="3731567"/>
              <a:ext cx="2303463" cy="2160588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 Box 59"/>
            <p:cNvSpPr txBox="1">
              <a:spLocks noChangeArrowheads="1"/>
            </p:cNvSpPr>
            <p:nvPr/>
          </p:nvSpPr>
          <p:spPr bwMode="auto">
            <a:xfrm>
              <a:off x="2895600" y="4566295"/>
              <a:ext cx="324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rot="467567" flipH="1">
              <a:off x="2347720" y="4746224"/>
              <a:ext cx="503640" cy="10357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61"/>
            <p:cNvSpPr>
              <a:spLocks noChangeShapeType="1"/>
            </p:cNvSpPr>
            <p:nvPr/>
          </p:nvSpPr>
          <p:spPr bwMode="auto">
            <a:xfrm rot="467567" flipH="1">
              <a:off x="533292" y="3368660"/>
              <a:ext cx="2252578" cy="1800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62"/>
            <p:cNvSpPr>
              <a:spLocks noChangeArrowheads="1"/>
            </p:cNvSpPr>
            <p:nvPr/>
          </p:nvSpPr>
          <p:spPr bwMode="auto">
            <a:xfrm rot="19625878">
              <a:off x="2207458" y="3900820"/>
              <a:ext cx="180000" cy="180000"/>
            </a:xfrm>
            <a:prstGeom prst="rect">
              <a:avLst/>
            </a:prstGeom>
            <a:noFill/>
            <a:ln w="28575" algn="ctr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63"/>
            <p:cNvSpPr>
              <a:spLocks noChangeShapeType="1"/>
            </p:cNvSpPr>
            <p:nvPr/>
          </p:nvSpPr>
          <p:spPr bwMode="auto">
            <a:xfrm rot="467567" flipV="1">
              <a:off x="821563" y="4651007"/>
              <a:ext cx="2089150" cy="26828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64"/>
            <p:cNvSpPr txBox="1">
              <a:spLocks noChangeArrowheads="1"/>
            </p:cNvSpPr>
            <p:nvPr/>
          </p:nvSpPr>
          <p:spPr bwMode="auto">
            <a:xfrm>
              <a:off x="621491" y="4322906"/>
              <a:ext cx="44608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42" name="Text Box 66"/>
            <p:cNvSpPr txBox="1">
              <a:spLocks noChangeArrowheads="1"/>
            </p:cNvSpPr>
            <p:nvPr/>
          </p:nvSpPr>
          <p:spPr bwMode="auto">
            <a:xfrm>
              <a:off x="2125954" y="3428140"/>
              <a:ext cx="3603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2091761" y="5691067"/>
              <a:ext cx="33785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400" b="1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4" name="Line 68"/>
            <p:cNvSpPr>
              <a:spLocks noChangeShapeType="1"/>
            </p:cNvSpPr>
            <p:nvPr/>
          </p:nvSpPr>
          <p:spPr bwMode="auto">
            <a:xfrm flipH="1">
              <a:off x="2306638" y="3860788"/>
              <a:ext cx="33337" cy="187166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290706"/>
              </p:ext>
            </p:extLst>
          </p:nvPr>
        </p:nvGraphicFramePr>
        <p:xfrm>
          <a:off x="5175944" y="40127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45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944" y="40127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48884" y="5105400"/>
            <a:ext cx="2641600" cy="19050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000764" y="57150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492764" y="5538596"/>
            <a:ext cx="17272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Sai</a:t>
            </a:r>
            <a:r>
              <a:rPr lang="en-US" dirty="0"/>
              <a:t> 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endParaRPr lang="en-US" dirty="0"/>
          </a:p>
        </p:txBody>
      </p:sp>
      <p:pic>
        <p:nvPicPr>
          <p:cNvPr id="5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260844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times up"/>
          <p:cNvGrpSpPr>
            <a:grpSpLocks/>
          </p:cNvGrpSpPr>
          <p:nvPr/>
        </p:nvGrpSpPr>
        <p:grpSpPr bwMode="auto">
          <a:xfrm>
            <a:off x="10563170" y="2648069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9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429119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Group 14"/>
          <p:cNvGrpSpPr>
            <a:grpSpLocks/>
          </p:cNvGrpSpPr>
          <p:nvPr/>
        </p:nvGrpSpPr>
        <p:grpSpPr bwMode="auto">
          <a:xfrm>
            <a:off x="11067385" y="3418007"/>
            <a:ext cx="68262" cy="76200"/>
            <a:chOff x="2455863" y="2411803"/>
            <a:chExt cx="566738" cy="566738"/>
          </a:xfrm>
        </p:grpSpPr>
        <p:sp>
          <p:nvSpPr>
            <p:cNvPr id="6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6" name="Group 20"/>
          <p:cNvGrpSpPr>
            <a:grpSpLocks/>
          </p:cNvGrpSpPr>
          <p:nvPr/>
        </p:nvGrpSpPr>
        <p:grpSpPr bwMode="auto">
          <a:xfrm>
            <a:off x="11068972" y="3968869"/>
            <a:ext cx="68263" cy="77788"/>
            <a:chOff x="2455863" y="2411803"/>
            <a:chExt cx="566738" cy="566738"/>
          </a:xfrm>
        </p:grpSpPr>
        <p:sp>
          <p:nvSpPr>
            <p:cNvPr id="6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2" name="Group 26"/>
          <p:cNvGrpSpPr>
            <a:grpSpLocks/>
          </p:cNvGrpSpPr>
          <p:nvPr/>
        </p:nvGrpSpPr>
        <p:grpSpPr bwMode="auto">
          <a:xfrm>
            <a:off x="11291222" y="3710107"/>
            <a:ext cx="68263" cy="76200"/>
            <a:chOff x="2455863" y="2411803"/>
            <a:chExt cx="566738" cy="566738"/>
          </a:xfrm>
        </p:grpSpPr>
        <p:sp>
          <p:nvSpPr>
            <p:cNvPr id="7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8" name="Group 32"/>
          <p:cNvGrpSpPr>
            <a:grpSpLocks/>
          </p:cNvGrpSpPr>
          <p:nvPr/>
        </p:nvGrpSpPr>
        <p:grpSpPr bwMode="auto">
          <a:xfrm>
            <a:off x="10864185" y="3735507"/>
            <a:ext cx="68262" cy="76200"/>
            <a:chOff x="2455863" y="2411803"/>
            <a:chExt cx="566738" cy="566738"/>
          </a:xfrm>
        </p:grpSpPr>
        <p:sp>
          <p:nvSpPr>
            <p:cNvPr id="7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8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8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4" name="Oval 107"/>
          <p:cNvSpPr>
            <a:spLocks noChangeArrowheads="1"/>
          </p:cNvSpPr>
          <p:nvPr/>
        </p:nvSpPr>
        <p:spPr bwMode="auto">
          <a:xfrm>
            <a:off x="11075322" y="3706932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21" grpId="0"/>
      <p:bldP spid="22" grpId="0" animBg="1"/>
      <p:bldP spid="23" grpId="0" animBg="1"/>
      <p:bldP spid="24" grpId="0" animBg="1"/>
      <p:bldP spid="53" grpId="0"/>
      <p:bldP spid="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66" y="-729168"/>
            <a:ext cx="12192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334000"/>
            <a:ext cx="2540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5410200"/>
            <a:ext cx="2540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45601" y="5486401"/>
            <a:ext cx="2414956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410200"/>
            <a:ext cx="2540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48800" y="4953000"/>
            <a:ext cx="23368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126612"/>
            <a:ext cx="9318794" cy="22086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Cho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MA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MB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(O)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A. 56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B. 60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C. 65	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D. 75</a:t>
            </a:r>
            <a:r>
              <a:rPr lang="en-US" sz="32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58400" y="54864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4064000" y="3026908"/>
            <a:ext cx="54864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26416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9676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10400" y="5867401"/>
            <a:ext cx="7112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400800" y="5029200"/>
            <a:ext cx="22352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2011" y="55626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53600" y="5486400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1582400" y="6477000"/>
            <a:ext cx="6096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6"/>
          <p:cNvGrpSpPr>
            <a:grpSpLocks noChangeAspect="1"/>
          </p:cNvGrpSpPr>
          <p:nvPr/>
        </p:nvGrpSpPr>
        <p:grpSpPr bwMode="auto">
          <a:xfrm>
            <a:off x="9355892" y="-55248"/>
            <a:ext cx="2856256" cy="1962153"/>
            <a:chOff x="3396" y="1776"/>
            <a:chExt cx="1872" cy="1286"/>
          </a:xfrm>
        </p:grpSpPr>
        <p:sp>
          <p:nvSpPr>
            <p:cNvPr id="23" name="AutoShape 17"/>
            <p:cNvSpPr>
              <a:spLocks noChangeAspect="1" noChangeArrowheads="1" noTextEdit="1"/>
            </p:cNvSpPr>
            <p:nvPr/>
          </p:nvSpPr>
          <p:spPr bwMode="auto">
            <a:xfrm>
              <a:off x="3456" y="1869"/>
              <a:ext cx="1812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Arc 18"/>
            <p:cNvSpPr>
              <a:spLocks/>
            </p:cNvSpPr>
            <p:nvPr/>
          </p:nvSpPr>
          <p:spPr bwMode="auto">
            <a:xfrm>
              <a:off x="4528" y="2020"/>
              <a:ext cx="85" cy="81"/>
            </a:xfrm>
            <a:custGeom>
              <a:avLst/>
              <a:gdLst>
                <a:gd name="G0" fmla="+- 20850 0 0"/>
                <a:gd name="G1" fmla="+- 0 0 0"/>
                <a:gd name="G2" fmla="+- 21600 0 0"/>
                <a:gd name="T0" fmla="*/ 21884 w 21884"/>
                <a:gd name="T1" fmla="*/ 21575 h 21600"/>
                <a:gd name="T2" fmla="*/ 0 w 21884"/>
                <a:gd name="T3" fmla="*/ 5642 h 21600"/>
                <a:gd name="T4" fmla="*/ 20850 w 21884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84" h="21600" fill="none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</a:path>
                <a:path w="21884" h="21600" stroke="0" extrusionOk="0">
                  <a:moveTo>
                    <a:pt x="21884" y="21575"/>
                  </a:moveTo>
                  <a:cubicBezTo>
                    <a:pt x="21539" y="21591"/>
                    <a:pt x="21194" y="21599"/>
                    <a:pt x="20850" y="21600"/>
                  </a:cubicBezTo>
                  <a:cubicBezTo>
                    <a:pt x="11093" y="21600"/>
                    <a:pt x="2548" y="15059"/>
                    <a:pt x="-1" y="5642"/>
                  </a:cubicBezTo>
                  <a:lnTo>
                    <a:pt x="20850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19"/>
            <p:cNvSpPr>
              <a:spLocks noChangeArrowheads="1"/>
            </p:cNvSpPr>
            <p:nvPr/>
          </p:nvSpPr>
          <p:spPr bwMode="auto">
            <a:xfrm>
              <a:off x="4325" y="1981"/>
              <a:ext cx="897" cy="896"/>
            </a:xfrm>
            <a:prstGeom prst="ellips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 flipH="1">
              <a:off x="3591" y="2008"/>
              <a:ext cx="1022" cy="405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3591" y="2413"/>
              <a:ext cx="1022" cy="432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4613" y="2008"/>
              <a:ext cx="1" cy="837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613" y="2008"/>
              <a:ext cx="158" cy="419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H="1">
              <a:off x="4613" y="2427"/>
              <a:ext cx="158" cy="418"/>
            </a:xfrm>
            <a:prstGeom prst="line">
              <a:avLst/>
            </a:prstGeom>
            <a:noFill/>
            <a:ln w="7938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4546" y="2097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ectangle 26"/>
            <p:cNvSpPr>
              <a:spLocks noChangeArrowheads="1"/>
            </p:cNvSpPr>
            <p:nvPr/>
          </p:nvSpPr>
          <p:spPr bwMode="auto">
            <a:xfrm>
              <a:off x="3732" y="2371"/>
              <a:ext cx="89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US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27"/>
            <p:cNvSpPr>
              <a:spLocks noChangeArrowheads="1"/>
            </p:cNvSpPr>
            <p:nvPr/>
          </p:nvSpPr>
          <p:spPr bwMode="auto">
            <a:xfrm>
              <a:off x="3826" y="2375"/>
              <a:ext cx="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°</a:t>
              </a:r>
              <a:endParaRPr lang="en-US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28"/>
            <p:cNvSpPr>
              <a:spLocks noChangeArrowheads="1"/>
            </p:cNvSpPr>
            <p:nvPr/>
          </p:nvSpPr>
          <p:spPr bwMode="auto">
            <a:xfrm>
              <a:off x="4762" y="2417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4800" y="2319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42" name="Oval 30"/>
            <p:cNvSpPr>
              <a:spLocks noChangeArrowheads="1"/>
            </p:cNvSpPr>
            <p:nvPr/>
          </p:nvSpPr>
          <p:spPr bwMode="auto">
            <a:xfrm>
              <a:off x="3581" y="2403"/>
              <a:ext cx="24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31"/>
            <p:cNvSpPr>
              <a:spLocks noChangeArrowheads="1"/>
            </p:cNvSpPr>
            <p:nvPr/>
          </p:nvSpPr>
          <p:spPr bwMode="auto">
            <a:xfrm>
              <a:off x="3396" y="2320"/>
              <a:ext cx="1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</a:p>
          </p:txBody>
        </p:sp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4604" y="1999"/>
              <a:ext cx="23" cy="23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33"/>
            <p:cNvSpPr>
              <a:spLocks noChangeArrowheads="1"/>
            </p:cNvSpPr>
            <p:nvPr/>
          </p:nvSpPr>
          <p:spPr bwMode="auto">
            <a:xfrm>
              <a:off x="4579" y="1776"/>
              <a:ext cx="11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6" name="Oval 34"/>
            <p:cNvSpPr>
              <a:spLocks noChangeArrowheads="1"/>
            </p:cNvSpPr>
            <p:nvPr/>
          </p:nvSpPr>
          <p:spPr bwMode="auto">
            <a:xfrm>
              <a:off x="4604" y="2835"/>
              <a:ext cx="23" cy="24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Rectangle 35"/>
            <p:cNvSpPr>
              <a:spLocks noChangeArrowheads="1"/>
            </p:cNvSpPr>
            <p:nvPr/>
          </p:nvSpPr>
          <p:spPr bwMode="auto">
            <a:xfrm>
              <a:off x="4593" y="2868"/>
              <a:ext cx="10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836319"/>
              </p:ext>
            </p:extLst>
          </p:nvPr>
        </p:nvGraphicFramePr>
        <p:xfrm>
          <a:off x="933450" y="890903"/>
          <a:ext cx="179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16" imgW="723600" imgH="228600" progId="Equation.DSMT4">
                  <p:embed/>
                </p:oleObj>
              </mc:Choice>
              <mc:Fallback>
                <p:oleObj name="Equation" r:id="rId16" imgW="723600" imgH="2286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450" y="890903"/>
                        <a:ext cx="17907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224095"/>
              </p:ext>
            </p:extLst>
          </p:nvPr>
        </p:nvGraphicFramePr>
        <p:xfrm>
          <a:off x="5295900" y="890588"/>
          <a:ext cx="9112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Equation" r:id="rId18" imgW="368280" imgH="215640" progId="Equation.DSMT4">
                  <p:embed/>
                </p:oleObj>
              </mc:Choice>
              <mc:Fallback>
                <p:oleObj name="Equation" r:id="rId18" imgW="368280" imgH="21564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890588"/>
                        <a:ext cx="9112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8000" y="4953000"/>
            <a:ext cx="2641600" cy="1905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857676" y="55626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412197" y="5584686"/>
            <a:ext cx="14224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035" y="3556272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times up"/>
          <p:cNvGrpSpPr>
            <a:grpSpLocks/>
          </p:cNvGrpSpPr>
          <p:nvPr/>
        </p:nvGrpSpPr>
        <p:grpSpPr bwMode="auto">
          <a:xfrm>
            <a:off x="10563170" y="2943497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53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54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5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597" y="3724547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14"/>
          <p:cNvGrpSpPr>
            <a:grpSpLocks/>
          </p:cNvGrpSpPr>
          <p:nvPr/>
        </p:nvGrpSpPr>
        <p:grpSpPr bwMode="auto">
          <a:xfrm>
            <a:off x="11067385" y="3713435"/>
            <a:ext cx="68262" cy="76200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11068972" y="4264297"/>
            <a:ext cx="68263" cy="7778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68" name="Group 26"/>
          <p:cNvGrpSpPr>
            <a:grpSpLocks/>
          </p:cNvGrpSpPr>
          <p:nvPr/>
        </p:nvGrpSpPr>
        <p:grpSpPr bwMode="auto">
          <a:xfrm>
            <a:off x="11291222" y="4005535"/>
            <a:ext cx="68263" cy="76200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74" name="Group 32"/>
          <p:cNvGrpSpPr>
            <a:grpSpLocks/>
          </p:cNvGrpSpPr>
          <p:nvPr/>
        </p:nvGrpSpPr>
        <p:grpSpPr bwMode="auto">
          <a:xfrm>
            <a:off x="10864185" y="4030935"/>
            <a:ext cx="68262" cy="76200"/>
            <a:chOff x="2455863" y="2411803"/>
            <a:chExt cx="566738" cy="566738"/>
          </a:xfrm>
        </p:grpSpPr>
        <p:sp>
          <p:nvSpPr>
            <p:cNvPr id="7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7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80" name="Oval 107"/>
          <p:cNvSpPr>
            <a:spLocks noChangeArrowheads="1"/>
          </p:cNvSpPr>
          <p:nvPr/>
        </p:nvSpPr>
        <p:spPr bwMode="auto">
          <a:xfrm>
            <a:off x="11075322" y="4002360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9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32" grpId="0"/>
      <p:bldP spid="20" grpId="0"/>
      <p:bldP spid="25" grpId="0" animBg="1"/>
      <p:bldP spid="27" grpId="0" animBg="1"/>
      <p:bldP spid="49" grpId="0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66800"/>
            <a:ext cx="12192000" cy="7924800"/>
          </a:xfrm>
          <a:prstGeom prst="rect">
            <a:avLst/>
          </a:prstGeom>
        </p:spPr>
      </p:pic>
      <p:pic>
        <p:nvPicPr>
          <p:cNvPr id="22" name="Picture 21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1600" y="3581400"/>
            <a:ext cx="7518400" cy="4191000"/>
          </a:xfrm>
          <a:prstGeom prst="rect">
            <a:avLst/>
          </a:prstGeom>
        </p:spPr>
      </p:pic>
      <p:sp>
        <p:nvSpPr>
          <p:cNvPr id="23" name="Cloud 22"/>
          <p:cNvSpPr/>
          <p:nvPr/>
        </p:nvSpPr>
        <p:spPr>
          <a:xfrm>
            <a:off x="984737" y="152400"/>
            <a:ext cx="8285871" cy="1873348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719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7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3" y="6386732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5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9" descr="Woven mat"/>
          <p:cNvSpPr>
            <a:spLocks noChangeArrowheads="1"/>
          </p:cNvSpPr>
          <p:nvPr/>
        </p:nvSpPr>
        <p:spPr bwMode="auto">
          <a:xfrm>
            <a:off x="1831667" y="2941882"/>
            <a:ext cx="2834945" cy="2800701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762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02"/>
          <p:cNvGrpSpPr>
            <a:grpSpLocks/>
          </p:cNvGrpSpPr>
          <p:nvPr/>
        </p:nvGrpSpPr>
        <p:grpSpPr bwMode="auto">
          <a:xfrm>
            <a:off x="1710451" y="2802978"/>
            <a:ext cx="2978278" cy="2903730"/>
            <a:chOff x="120" y="883"/>
            <a:chExt cx="1742" cy="1796"/>
          </a:xfrm>
          <a:blipFill>
            <a:blip r:embed="rId3"/>
            <a:tile tx="0" ty="0" sx="100000" sy="100000" flip="none" algn="tl"/>
          </a:blipFill>
        </p:grpSpPr>
        <p:sp>
          <p:nvSpPr>
            <p:cNvPr id="7" name="Oval 100" descr="Woven mat"/>
            <p:cNvSpPr>
              <a:spLocks noChangeArrowheads="1"/>
            </p:cNvSpPr>
            <p:nvPr/>
          </p:nvSpPr>
          <p:spPr bwMode="auto">
            <a:xfrm>
              <a:off x="120" y="883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385599" y="2457197"/>
            <a:ext cx="432000" cy="360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74300" y="5743745"/>
            <a:ext cx="4560000" cy="324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98"/>
          <p:cNvSpPr>
            <a:spLocks noChangeArrowheads="1"/>
          </p:cNvSpPr>
          <p:nvPr/>
        </p:nvSpPr>
        <p:spPr bwMode="auto">
          <a:xfrm>
            <a:off x="1029709" y="4368125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2" name="Line 103"/>
          <p:cNvSpPr>
            <a:spLocks noChangeShapeType="1"/>
          </p:cNvSpPr>
          <p:nvPr/>
        </p:nvSpPr>
        <p:spPr bwMode="auto">
          <a:xfrm flipV="1">
            <a:off x="2182989" y="3414538"/>
            <a:ext cx="2116156" cy="19337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3348595" y="2433047"/>
            <a:ext cx="14351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7200" b="1" dirty="0">
                <a:sym typeface="Wingdings" pitchFamily="2" charset="2"/>
              </a:rPr>
              <a:t></a:t>
            </a:r>
            <a:r>
              <a:rPr lang="en-US" dirty="0"/>
              <a:t> </a:t>
            </a:r>
          </a:p>
        </p:txBody>
      </p:sp>
      <p:sp>
        <p:nvSpPr>
          <p:cNvPr id="14" name="Rectangle 114"/>
          <p:cNvSpPr>
            <a:spLocks noChangeArrowheads="1"/>
          </p:cNvSpPr>
          <p:nvPr/>
        </p:nvSpPr>
        <p:spPr bwMode="auto">
          <a:xfrm>
            <a:off x="154745" y="560373"/>
            <a:ext cx="11929404" cy="12287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15" name="Line 103"/>
          <p:cNvSpPr>
            <a:spLocks noChangeShapeType="1"/>
          </p:cNvSpPr>
          <p:nvPr/>
        </p:nvSpPr>
        <p:spPr bwMode="auto">
          <a:xfrm flipV="1">
            <a:off x="2308041" y="3301994"/>
            <a:ext cx="2103648" cy="191780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9" name="Text Box 106"/>
          <p:cNvSpPr txBox="1">
            <a:spLocks noChangeArrowheads="1"/>
          </p:cNvSpPr>
          <p:nvPr/>
        </p:nvSpPr>
        <p:spPr bwMode="auto">
          <a:xfrm>
            <a:off x="2716362" y="4137292"/>
            <a:ext cx="950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0" name="Text Box 106"/>
          <p:cNvSpPr txBox="1">
            <a:spLocks noChangeArrowheads="1"/>
          </p:cNvSpPr>
          <p:nvPr/>
        </p:nvSpPr>
        <p:spPr bwMode="auto">
          <a:xfrm>
            <a:off x="3212213" y="3807853"/>
            <a:ext cx="1167520" cy="6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2" name="Group 102"/>
          <p:cNvGrpSpPr>
            <a:grpSpLocks/>
          </p:cNvGrpSpPr>
          <p:nvPr/>
        </p:nvGrpSpPr>
        <p:grpSpPr bwMode="auto">
          <a:xfrm>
            <a:off x="6775126" y="2941882"/>
            <a:ext cx="3397698" cy="2963863"/>
            <a:chOff x="239" y="1409"/>
            <a:chExt cx="2011" cy="1867"/>
          </a:xfrm>
          <a:blipFill>
            <a:blip r:embed="rId3"/>
            <a:tile tx="0" ty="0" sx="100000" sy="100000" flip="none" algn="tl"/>
          </a:blipFill>
        </p:grpSpPr>
        <p:sp>
          <p:nvSpPr>
            <p:cNvPr id="23" name="Oval 100" descr="Woven mat"/>
            <p:cNvSpPr>
              <a:spLocks noChangeArrowheads="1"/>
            </p:cNvSpPr>
            <p:nvPr/>
          </p:nvSpPr>
          <p:spPr bwMode="auto">
            <a:xfrm>
              <a:off x="508" y="1534"/>
              <a:ext cx="1742" cy="1742"/>
            </a:xfrm>
            <a:prstGeom prst="ellipse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101"/>
            <p:cNvSpPr>
              <a:spLocks noChangeShapeType="1"/>
            </p:cNvSpPr>
            <p:nvPr/>
          </p:nvSpPr>
          <p:spPr bwMode="auto">
            <a:xfrm flipV="1">
              <a:off x="239" y="1409"/>
              <a:ext cx="1224" cy="1270"/>
            </a:xfrm>
            <a:prstGeom prst="line">
              <a:avLst/>
            </a:prstGeom>
            <a:grpFill/>
            <a:ln w="3810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08"/>
          <p:cNvGrpSpPr>
            <a:grpSpLocks/>
          </p:cNvGrpSpPr>
          <p:nvPr/>
        </p:nvGrpSpPr>
        <p:grpSpPr bwMode="auto">
          <a:xfrm>
            <a:off x="1818199" y="2381266"/>
            <a:ext cx="3631775" cy="3348000"/>
            <a:chOff x="2335" y="1477"/>
            <a:chExt cx="2299" cy="2293"/>
          </a:xfrm>
          <a:solidFill>
            <a:schemeClr val="accent1">
              <a:alpha val="86000"/>
            </a:schemeClr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" name="AutoShape 6" descr="Large checker board"/>
            <p:cNvSpPr>
              <a:spLocks noChangeArrowheads="1"/>
            </p:cNvSpPr>
            <p:nvPr/>
          </p:nvSpPr>
          <p:spPr bwMode="auto">
            <a:xfrm rot="16200000">
              <a:off x="2341" y="1477"/>
              <a:ext cx="2293" cy="2293"/>
            </a:xfrm>
            <a:prstGeom prst="rtTriangle">
              <a:avLst/>
            </a:prstGeom>
            <a:grpFill/>
            <a:ln w="38100">
              <a:solidFill>
                <a:schemeClr val="accent6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8" name="Object 1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215633"/>
                </p:ext>
              </p:extLst>
            </p:nvPr>
          </p:nvGraphicFramePr>
          <p:xfrm>
            <a:off x="2335" y="3358"/>
            <a:ext cx="306" cy="2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64" name="Equation" r:id="rId4" imgW="241200" imgH="203040" progId="Equation.DSMT4">
                    <p:embed/>
                  </p:oleObj>
                </mc:Choice>
                <mc:Fallback>
                  <p:oleObj name="Equation" r:id="rId4" imgW="2412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5" y="3358"/>
                          <a:ext cx="306" cy="2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257" name="Picture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65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0719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7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3" y="6386732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82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1226 L -0.11558 -0.36008 C -0.14135 -0.43871 -0.17923 -0.4778 -0.21853 -0.4778 C -0.26383 -0.4778 -0.29988 -0.43871 -0.32539 -0.36008 L -0.44566 -0.0122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3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1289 0.01457 L 0.20539 -0.30712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9" y="-1609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281E-6 -2.83071E-6 L -0.18457 0.31175 " pathEditMode="relative" rAng="0" ptsTypes="AA">
                                      <p:cBhvr>
                                        <p:cTn id="5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28" y="1558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5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/>
      <p:bldP spid="11" grpId="1"/>
      <p:bldP spid="11" grpId="2"/>
      <p:bldP spid="12" grpId="0" animBg="1"/>
      <p:bldP spid="13" grpId="0"/>
      <p:bldP spid="13" grpId="1"/>
      <p:bldP spid="13" grpId="2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 cmpd="thickThin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1" hangingPunct="1"/>
            <a:endParaRPr lang="en-US" sz="320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6388" name="Text Box 41"/>
          <p:cNvSpPr txBox="1">
            <a:spLocks noChangeArrowheads="1"/>
          </p:cNvSpPr>
          <p:nvPr/>
        </p:nvSpPr>
        <p:spPr bwMode="auto">
          <a:xfrm>
            <a:off x="857646" y="890162"/>
            <a:ext cx="74807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B, C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 (O)</a:t>
            </a:r>
          </a:p>
          <a:p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AB, AC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(O), 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CD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là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đường</a:t>
            </a:r>
            <a:r>
              <a:rPr lang="en-US" sz="26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Arial" charset="0"/>
              </a:rPr>
              <a:t>kính</a:t>
            </a:r>
            <a:endParaRPr lang="en-US" sz="2600" b="1" dirty="0">
              <a:latin typeface="Times New Roman" pitchFamily="18" charset="0"/>
              <a:cs typeface="Arial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389" name="Group 42"/>
          <p:cNvGrpSpPr>
            <a:grpSpLocks/>
          </p:cNvGrpSpPr>
          <p:nvPr/>
        </p:nvGrpSpPr>
        <p:grpSpPr bwMode="auto">
          <a:xfrm>
            <a:off x="11454" y="890162"/>
            <a:ext cx="8327691" cy="1979016"/>
            <a:chOff x="-102" y="646"/>
            <a:chExt cx="2854" cy="1244"/>
          </a:xfrm>
        </p:grpSpPr>
        <p:sp>
          <p:nvSpPr>
            <p:cNvPr id="16412" name="Line 43"/>
            <p:cNvSpPr>
              <a:spLocks noChangeShapeType="1"/>
            </p:cNvSpPr>
            <p:nvPr/>
          </p:nvSpPr>
          <p:spPr bwMode="auto">
            <a:xfrm flipH="1">
              <a:off x="148" y="646"/>
              <a:ext cx="1" cy="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3" name="Text Box 44"/>
            <p:cNvSpPr txBox="1">
              <a:spLocks noChangeArrowheads="1"/>
            </p:cNvSpPr>
            <p:nvPr/>
          </p:nvSpPr>
          <p:spPr bwMode="auto">
            <a:xfrm>
              <a:off x="-67" y="833"/>
              <a:ext cx="199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GT</a:t>
              </a:r>
            </a:p>
          </p:txBody>
        </p:sp>
        <p:sp>
          <p:nvSpPr>
            <p:cNvPr id="16414" name="Text Box 45"/>
            <p:cNvSpPr txBox="1">
              <a:spLocks noChangeArrowheads="1"/>
            </p:cNvSpPr>
            <p:nvPr/>
          </p:nvSpPr>
          <p:spPr bwMode="auto">
            <a:xfrm>
              <a:off x="-67" y="1410"/>
              <a:ext cx="255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KL</a:t>
              </a:r>
            </a:p>
          </p:txBody>
        </p:sp>
        <p:sp>
          <p:nvSpPr>
            <p:cNvPr id="16415" name="Line 46"/>
            <p:cNvSpPr>
              <a:spLocks noChangeShapeType="1"/>
            </p:cNvSpPr>
            <p:nvPr/>
          </p:nvSpPr>
          <p:spPr bwMode="auto">
            <a:xfrm>
              <a:off x="-102" y="1221"/>
              <a:ext cx="2854" cy="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90" name="Text Box 47"/>
          <p:cNvSpPr txBox="1">
            <a:spLocks noChangeArrowheads="1"/>
          </p:cNvSpPr>
          <p:nvPr/>
        </p:nvSpPr>
        <p:spPr bwMode="auto">
          <a:xfrm>
            <a:off x="811487" y="2185528"/>
            <a:ext cx="426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BD //AO</a:t>
            </a:r>
          </a:p>
        </p:txBody>
      </p:sp>
      <p:sp>
        <p:nvSpPr>
          <p:cNvPr id="16391" name="Text Box 48"/>
          <p:cNvSpPr txBox="1">
            <a:spLocks noChangeArrowheads="1"/>
          </p:cNvSpPr>
          <p:nvPr/>
        </p:nvSpPr>
        <p:spPr bwMode="auto">
          <a:xfrm>
            <a:off x="802632" y="175566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113704" name="Text Box 50"/>
          <p:cNvSpPr txBox="1">
            <a:spLocks noChangeArrowheads="1"/>
          </p:cNvSpPr>
          <p:nvPr/>
        </p:nvSpPr>
        <p:spPr bwMode="auto">
          <a:xfrm>
            <a:off x="112535" y="3783706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3705" name="Text Box 53"/>
          <p:cNvSpPr txBox="1">
            <a:spLocks noChangeArrowheads="1"/>
          </p:cNvSpPr>
          <p:nvPr/>
        </p:nvSpPr>
        <p:spPr bwMode="auto">
          <a:xfrm>
            <a:off x="129722" y="4208450"/>
            <a:ext cx="122310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ebdings"/>
              </a:rPr>
              <a:t>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25522" y="4560213"/>
            <a:ext cx="711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 OA // DB</a:t>
            </a:r>
          </a:p>
        </p:txBody>
      </p:sp>
      <p:sp>
        <p:nvSpPr>
          <p:cNvPr id="37952" name="Text Box 64"/>
          <p:cNvSpPr txBox="1">
            <a:spLocks noChangeArrowheads="1"/>
          </p:cNvSpPr>
          <p:nvPr/>
        </p:nvSpPr>
        <p:spPr bwMode="auto">
          <a:xfrm>
            <a:off x="4093926" y="6321476"/>
            <a:ext cx="18989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OA// DB</a:t>
            </a:r>
          </a:p>
        </p:txBody>
      </p:sp>
      <p:graphicFrame>
        <p:nvGraphicFramePr>
          <p:cNvPr id="1137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547032"/>
              </p:ext>
            </p:extLst>
          </p:nvPr>
        </p:nvGraphicFramePr>
        <p:xfrm>
          <a:off x="5173845" y="5622734"/>
          <a:ext cx="1823962" cy="390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3" name="Equation" r:id="rId3" imgW="621760" imgH="177646" progId="Equation.DSMT4">
                  <p:embed/>
                </p:oleObj>
              </mc:Choice>
              <mc:Fallback>
                <p:oleObj name="Equation" r:id="rId3" imgW="621760" imgH="177646" progId="Equation.DSMT4">
                  <p:embed/>
                  <p:pic>
                    <p:nvPicPr>
                      <p:cNvPr id="113718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845" y="5622734"/>
                        <a:ext cx="1823962" cy="390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71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532307"/>
              </p:ext>
            </p:extLst>
          </p:nvPr>
        </p:nvGraphicFramePr>
        <p:xfrm>
          <a:off x="2891506" y="5690581"/>
          <a:ext cx="1884267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4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113719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506" y="5690581"/>
                        <a:ext cx="1884267" cy="395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0" name="Text Box 56"/>
          <p:cNvSpPr txBox="1">
            <a:spLocks noChangeArrowheads="1"/>
          </p:cNvSpPr>
          <p:nvPr/>
        </p:nvSpPr>
        <p:spPr bwMode="auto">
          <a:xfrm>
            <a:off x="7047888" y="5535833"/>
            <a:ext cx="19413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ở ý a)</a:t>
            </a:r>
          </a:p>
        </p:txBody>
      </p:sp>
      <p:graphicFrame>
        <p:nvGraphicFramePr>
          <p:cNvPr id="113722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695202"/>
              </p:ext>
            </p:extLst>
          </p:nvPr>
        </p:nvGraphicFramePr>
        <p:xfrm>
          <a:off x="3034709" y="4974921"/>
          <a:ext cx="1371684" cy="41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5" name="Equation" r:id="rId7" imgW="444114" imgH="177646" progId="Equation.DSMT4">
                  <p:embed/>
                </p:oleObj>
              </mc:Choice>
              <mc:Fallback>
                <p:oleObj name="Equation" r:id="rId7" imgW="444114" imgH="177646" progId="Equation.DSMT4">
                  <p:embed/>
                  <p:pic>
                    <p:nvPicPr>
                      <p:cNvPr id="113722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709" y="4974921"/>
                        <a:ext cx="1371684" cy="4110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723" name="Text Box 59"/>
          <p:cNvSpPr txBox="1">
            <a:spLocks noChangeArrowheads="1"/>
          </p:cNvSpPr>
          <p:nvPr/>
        </p:nvSpPr>
        <p:spPr bwMode="auto">
          <a:xfrm>
            <a:off x="4307812" y="4947141"/>
            <a:ext cx="35560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13724" name="Text Box 60"/>
          <p:cNvSpPr txBox="1">
            <a:spLocks noChangeArrowheads="1"/>
          </p:cNvSpPr>
          <p:nvPr/>
        </p:nvSpPr>
        <p:spPr bwMode="auto">
          <a:xfrm>
            <a:off x="11455" y="4975277"/>
            <a:ext cx="24925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>
            <a:off x="3870499" y="6126192"/>
            <a:ext cx="609600" cy="228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>
            <a:off x="3804484" y="5316473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730" name="Line 66"/>
          <p:cNvSpPr>
            <a:spLocks noChangeShapeType="1"/>
          </p:cNvSpPr>
          <p:nvPr/>
        </p:nvSpPr>
        <p:spPr bwMode="auto">
          <a:xfrm flipH="1">
            <a:off x="5229269" y="6025180"/>
            <a:ext cx="10160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1" name="Text Box 48"/>
          <p:cNvSpPr txBox="1">
            <a:spLocks noChangeArrowheads="1"/>
          </p:cNvSpPr>
          <p:nvPr/>
        </p:nvSpPr>
        <p:spPr bwMode="auto">
          <a:xfrm>
            <a:off x="10020" y="3356888"/>
            <a:ext cx="478705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minh: AO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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0" name="Rectangle 114"/>
          <p:cNvSpPr>
            <a:spLocks noChangeArrowheads="1"/>
          </p:cNvSpPr>
          <p:nvPr/>
        </p:nvSpPr>
        <p:spPr bwMode="auto">
          <a:xfrm>
            <a:off x="-3" y="50410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26/115 (SGK):</a:t>
            </a:r>
          </a:p>
        </p:txBody>
      </p:sp>
      <p:pic>
        <p:nvPicPr>
          <p:cNvPr id="51" name="Picture 1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5967" r="29722" b="15385"/>
          <a:stretch/>
        </p:blipFill>
        <p:spPr bwMode="auto">
          <a:xfrm>
            <a:off x="0" y="0"/>
            <a:ext cx="2716362" cy="560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ectangle 114"/>
          <p:cNvSpPr>
            <a:spLocks noChangeArrowheads="1"/>
          </p:cNvSpPr>
          <p:nvPr/>
        </p:nvSpPr>
        <p:spPr bwMode="auto">
          <a:xfrm>
            <a:off x="-3" y="2842462"/>
            <a:ext cx="11929404" cy="50877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1403" name="Picture 1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669" y="1315496"/>
            <a:ext cx="3587276" cy="272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19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3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3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3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04" grpId="0"/>
      <p:bldP spid="113705" grpId="0"/>
      <p:bldP spid="37947" grpId="0"/>
      <p:bldP spid="37952" grpId="0"/>
      <p:bldP spid="113720" grpId="0"/>
      <p:bldP spid="113723" grpId="0"/>
      <p:bldP spid="113724" grpId="0"/>
      <p:bldP spid="113728" grpId="0" animBg="1"/>
      <p:bldP spid="113729" grpId="0" animBg="1"/>
      <p:bldP spid="113730" grpId="0" animBg="1"/>
      <p:bldP spid="1641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="" xmlns:a16="http://schemas.microsoft.com/office/drawing/2014/main" id="{D2475588-8F76-4C35-9EA6-C32A3013D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566" y="-154748"/>
            <a:ext cx="6845300" cy="955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FD7D2115-90E5-4BBD-B623-E5CCBA9156E3}"/>
              </a:ext>
            </a:extLst>
          </p:cNvPr>
          <p:cNvSpPr txBox="1">
            <a:spLocks/>
          </p:cNvSpPr>
          <p:nvPr/>
        </p:nvSpPr>
        <p:spPr>
          <a:xfrm>
            <a:off x="2977327" y="2079745"/>
            <a:ext cx="7137341" cy="3798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thuộc lý thuyết, định lý.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bài 26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28/115-116 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(SGK)</a:t>
            </a:r>
            <a:r>
              <a:rPr lang="vi-VN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258623" y="46500"/>
            <a:ext cx="292184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 24/111 (SGK):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14">
            <a:extLst>
              <a:ext uri="{FF2B5EF4-FFF2-40B4-BE49-F238E27FC236}">
                <a16:creationId xmlns:a16="http://schemas.microsoft.com/office/drawing/2014/main" xmlns="" id="{94FA9BF9-DE2F-4AFA-9D0D-C8603521A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737" y="694690"/>
            <a:ext cx="0" cy="58467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xmlns="" id="{71FE8437-98AD-47A4-A0B6-50AD5EB8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91" y="782277"/>
            <a:ext cx="5614554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dirty="0">
                <a:sym typeface="Symbol" panose="05050102010706020507" pitchFamily="18" charset="2"/>
              </a:rPr>
              <a:t>a) CMR: 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CB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tuyến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sym typeface="Symbol" panose="05050102010706020507" pitchFamily="18" charset="2"/>
              </a:rPr>
              <a:t>của</a:t>
            </a:r>
            <a:r>
              <a:rPr lang="en-US" altLang="en-US" sz="2600" b="1" dirty="0">
                <a:solidFill>
                  <a:srgbClr val="FF0000"/>
                </a:solidFill>
                <a:sym typeface="Symbol" panose="05050102010706020507" pitchFamily="18" charset="2"/>
              </a:rPr>
              <a:t> (O). </a:t>
            </a:r>
            <a:r>
              <a:rPr lang="en-US" altLang="en-US" sz="2600" dirty="0" err="1"/>
              <a:t>Nối</a:t>
            </a:r>
            <a:r>
              <a:rPr lang="en-US" altLang="en-US" sz="2600" dirty="0"/>
              <a:t> B </a:t>
            </a:r>
            <a:r>
              <a:rPr lang="en-US" altLang="en-US" sz="2600" dirty="0" err="1"/>
              <a:t>với</a:t>
            </a:r>
            <a:r>
              <a:rPr lang="en-US" altLang="en-US" sz="2600" dirty="0"/>
              <a:t> C, B </a:t>
            </a:r>
            <a:r>
              <a:rPr lang="en-US" altLang="en-US" sz="2600" dirty="0" err="1"/>
              <a:t>với</a:t>
            </a:r>
            <a:r>
              <a:rPr lang="en-US" altLang="en-US" sz="2600" dirty="0"/>
              <a:t> </a:t>
            </a:r>
            <a:r>
              <a:rPr lang="en-US" altLang="en-US" sz="2600" dirty="0" smtClean="0"/>
              <a:t>O</a:t>
            </a:r>
            <a:endParaRPr lang="en-US" alt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0E787AE-49B0-47D8-B4B8-B3C4F5D67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984995"/>
              </p:ext>
            </p:extLst>
          </p:nvPr>
        </p:nvGraphicFramePr>
        <p:xfrm>
          <a:off x="684972" y="3532895"/>
          <a:ext cx="21336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" name="Equation" r:id="rId4" imgW="2133360" imgH="444240" progId="Equation.DSMT4">
                  <p:embed/>
                </p:oleObj>
              </mc:Choice>
              <mc:Fallback>
                <p:oleObj name="Equation" r:id="rId4" imgW="21333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972" y="3532895"/>
                        <a:ext cx="21336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11A52770-BE92-437D-8DC7-CD71B696B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947317"/>
              </p:ext>
            </p:extLst>
          </p:nvPr>
        </p:nvGraphicFramePr>
        <p:xfrm>
          <a:off x="1354138" y="4525963"/>
          <a:ext cx="24003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" name="Equation" r:id="rId6" imgW="2400120" imgH="444240" progId="Equation.DSMT4">
                  <p:embed/>
                </p:oleObj>
              </mc:Choice>
              <mc:Fallback>
                <p:oleObj name="Equation" r:id="rId6" imgW="24001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54138" y="4525963"/>
                        <a:ext cx="24003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806BA34-389A-402E-9FD0-23A410EA3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115936"/>
              </p:ext>
            </p:extLst>
          </p:nvPr>
        </p:nvGraphicFramePr>
        <p:xfrm>
          <a:off x="4136147" y="3086619"/>
          <a:ext cx="558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0" name="Equation" r:id="rId8" imgW="558720" imgH="355320" progId="Equation.DSMT4">
                  <p:embed/>
                </p:oleObj>
              </mc:Choice>
              <mc:Fallback>
                <p:oleObj name="Equation" r:id="rId8" imgW="5587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36147" y="3086619"/>
                        <a:ext cx="558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73191" y="1655457"/>
            <a:ext cx="47845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Ta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∆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AOB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OA = OB ( = R )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177" y="2147900"/>
            <a:ext cx="27895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 typeface="Symbol" panose="05050102010706020507" pitchFamily="18" charset="2"/>
              <a:buChar char="Þ"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∆AOB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723" y="2640343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OH  AB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OH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cao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đồng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thời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phân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giác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987248"/>
              </p:ext>
            </p:extLst>
          </p:nvPr>
        </p:nvGraphicFramePr>
        <p:xfrm>
          <a:off x="1073472" y="4129088"/>
          <a:ext cx="3479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1" name="Equation" r:id="rId10" imgW="3479760" imgH="368280" progId="Equation.DSMT4">
                  <p:embed/>
                </p:oleObj>
              </mc:Choice>
              <mc:Fallback>
                <p:oleObj name="Equation" r:id="rId10" imgW="34797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73472" y="4129088"/>
                        <a:ext cx="3479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72691" y="3995466"/>
            <a:ext cx="8322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623" y="4530026"/>
            <a:ext cx="11015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Do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4177" y="5064673"/>
            <a:ext cx="54441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CB  BO.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Mà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BO=R (B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thuộc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(O))      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762006"/>
              </p:ext>
            </p:extLst>
          </p:nvPr>
        </p:nvGraphicFramePr>
        <p:xfrm>
          <a:off x="348577" y="5190596"/>
          <a:ext cx="355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2" name="Equation" r:id="rId12" imgW="355320" imgH="241200" progId="Equation.DSMT4">
                  <p:embed/>
                </p:oleObj>
              </mc:Choice>
              <mc:Fallback>
                <p:oleObj name="Equation" r:id="rId12" imgW="355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8577" y="5190596"/>
                        <a:ext cx="355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709812" y="5637535"/>
            <a:ext cx="51796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tuyến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tròn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(O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).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654211"/>
              </p:ext>
            </p:extLst>
          </p:nvPr>
        </p:nvGraphicFramePr>
        <p:xfrm>
          <a:off x="348577" y="5782478"/>
          <a:ext cx="3556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3" name="Equation" r:id="rId14" imgW="355680" imgH="241200" progId="Equation.DSMT4">
                  <p:embed/>
                </p:oleObj>
              </mc:Choice>
              <mc:Fallback>
                <p:oleObj name="Equation" r:id="rId14" imgW="355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8577" y="5782478"/>
                        <a:ext cx="3556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85" name="Picture 73"/>
          <p:cNvPicPr>
            <a:picLocks noGrp="1" noChangeAspect="1" noChangeArrowheads="1"/>
          </p:cNvPicPr>
          <p:nvPr>
            <p:ph idx="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65" y="1655457"/>
            <a:ext cx="4472998" cy="336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06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9" grpId="0"/>
      <p:bldP spid="2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275433" y="211935"/>
            <a:ext cx="2921845" cy="620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 24/111 (SGK):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56">
            <a:extLst>
              <a:ext uri="{FF2B5EF4-FFF2-40B4-BE49-F238E27FC236}">
                <a16:creationId xmlns:a16="http://schemas.microsoft.com/office/drawing/2014/main" xmlns="" id="{2EB8F64E-92A1-4398-B7D7-59CFBDFF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5582" y="2441110"/>
            <a:ext cx="4637942" cy="3654137"/>
          </a:xfrm>
          <a:prstGeom prst="rect">
            <a:avLst/>
          </a:prstGeom>
          <a:noFill/>
        </p:spPr>
      </p:pic>
      <p:sp>
        <p:nvSpPr>
          <p:cNvPr id="28" name="Line 14">
            <a:extLst>
              <a:ext uri="{FF2B5EF4-FFF2-40B4-BE49-F238E27FC236}">
                <a16:creationId xmlns:a16="http://schemas.microsoft.com/office/drawing/2014/main" xmlns="" id="{94FA9BF9-DE2F-4AFA-9D0D-C8603521A3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6503" y="619224"/>
            <a:ext cx="0" cy="58467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 Box 32">
            <a:extLst>
              <a:ext uri="{FF2B5EF4-FFF2-40B4-BE49-F238E27FC236}">
                <a16:creationId xmlns:a16="http://schemas.microsoft.com/office/drawing/2014/main" xmlns="" id="{71FE8437-98AD-47A4-A0B6-50AD5EB81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58" y="1015201"/>
            <a:ext cx="5797441" cy="14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600" dirty="0" smtClean="0">
                <a:sym typeface="Symbol" panose="05050102010706020507" pitchFamily="18" charset="2"/>
              </a:rPr>
              <a:t>b</a:t>
            </a:r>
            <a:r>
              <a:rPr lang="en-US" altLang="en-US" sz="2600" dirty="0">
                <a:sym typeface="Symbol" panose="05050102010706020507" pitchFamily="18" charset="2"/>
              </a:rPr>
              <a:t>) Cho R = 15cm, AB = 24cm. </a:t>
            </a:r>
            <a:r>
              <a:rPr lang="en-US" altLang="en-US" sz="2600" dirty="0" err="1">
                <a:sym typeface="Symbol" panose="05050102010706020507" pitchFamily="18" charset="2"/>
              </a:rPr>
              <a:t>Tính</a:t>
            </a:r>
            <a:r>
              <a:rPr lang="en-US" altLang="en-US" sz="2600" dirty="0">
                <a:sym typeface="Symbol" panose="05050102010706020507" pitchFamily="18" charset="2"/>
              </a:rPr>
              <a:t> OC</a:t>
            </a:r>
          </a:p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Ta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có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HA = HB </a:t>
            </a:r>
            <a:r>
              <a:rPr lang="en-US" altLang="en-US" sz="2600" dirty="0" smtClean="0">
                <a:solidFill>
                  <a:srgbClr val="0033CC"/>
                </a:solidFill>
                <a:sym typeface="Symbol" panose="05050102010706020507" pitchFamily="18" charset="2"/>
              </a:rPr>
              <a:t>(</a:t>
            </a:r>
            <a:r>
              <a:rPr lang="en-US" altLang="en-US" sz="2600" dirty="0" err="1" smtClean="0">
                <a:solidFill>
                  <a:srgbClr val="0033CC"/>
                </a:solidFill>
                <a:sym typeface="Symbol" panose="05050102010706020507" pitchFamily="18" charset="2"/>
              </a:rPr>
              <a:t>tính</a:t>
            </a:r>
            <a:r>
              <a:rPr lang="en-US" altLang="en-US" sz="2600" dirty="0" smtClean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chất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của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∆ </a:t>
            </a:r>
            <a:r>
              <a:rPr lang="en-US" altLang="en-US" sz="2600" dirty="0" err="1">
                <a:solidFill>
                  <a:srgbClr val="0033CC"/>
                </a:solidFill>
                <a:sym typeface="Symbol" panose="05050102010706020507" pitchFamily="18" charset="2"/>
              </a:rPr>
              <a:t>cân</a:t>
            </a: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ABO)</a:t>
            </a:r>
          </a:p>
          <a:p>
            <a:pPr eaLnBrk="1" hangingPunct="1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>
                <a:solidFill>
                  <a:srgbClr val="0033CC"/>
                </a:solidFill>
                <a:sym typeface="Symbol" panose="05050102010706020507" pitchFamily="18" charset="2"/>
              </a:rPr>
              <a:t>              =&gt; AH = AB : 2 = 24:2 = 12cm</a:t>
            </a:r>
          </a:p>
        </p:txBody>
      </p:sp>
      <p:pic>
        <p:nvPicPr>
          <p:cNvPr id="31" name="Picture 67">
            <a:extLst>
              <a:ext uri="{FF2B5EF4-FFF2-40B4-BE49-F238E27FC236}">
                <a16:creationId xmlns:a16="http://schemas.microsoft.com/office/drawing/2014/main" xmlns="" id="{BC8A1D50-C8C6-4043-A597-3B41BBED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9714" y="211935"/>
            <a:ext cx="3389696" cy="2404656"/>
          </a:xfrm>
          <a:prstGeom prst="rect">
            <a:avLst/>
          </a:prstGeom>
          <a:noFill/>
        </p:spPr>
      </p:pic>
      <p:sp>
        <p:nvSpPr>
          <p:cNvPr id="32" name="Text Box 71">
            <a:extLst>
              <a:ext uri="{FF2B5EF4-FFF2-40B4-BE49-F238E27FC236}">
                <a16:creationId xmlns:a16="http://schemas.microsoft.com/office/drawing/2014/main" xmlns="" id="{7CF383B2-EF90-40E9-964D-633BB855C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" y="2594518"/>
            <a:ext cx="7262512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định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Pitago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cho</a:t>
            </a:r>
            <a:r>
              <a:rPr lang="en-US" altLang="en-US" sz="2400" dirty="0"/>
              <a:t> tam </a:t>
            </a:r>
            <a:r>
              <a:rPr lang="en-US" altLang="en-US" sz="2400" dirty="0" err="1"/>
              <a:t>giác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vuông</a:t>
            </a:r>
            <a:r>
              <a:rPr lang="en-US" altLang="en-US" sz="2400" dirty="0"/>
              <a:t> AOH ta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   HO</a:t>
            </a:r>
            <a:r>
              <a:rPr lang="en-US" altLang="en-US" sz="2400" baseline="30000" dirty="0"/>
              <a:t>2 </a:t>
            </a:r>
            <a:r>
              <a:rPr lang="en-US" altLang="en-US" sz="2400" dirty="0"/>
              <a:t>= OA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– AH</a:t>
            </a:r>
            <a:r>
              <a:rPr lang="en-US" altLang="en-US" sz="2400" baseline="30000" dirty="0"/>
              <a:t>2 </a:t>
            </a:r>
            <a:r>
              <a:rPr lang="en-US" altLang="en-US" sz="2400" dirty="0"/>
              <a:t>=</a:t>
            </a:r>
            <a:r>
              <a:rPr lang="en-US" altLang="en-US" sz="2400" baseline="30000" dirty="0"/>
              <a:t> </a:t>
            </a:r>
            <a:r>
              <a:rPr lang="en-US" altLang="en-US" sz="2400" dirty="0"/>
              <a:t>15</a:t>
            </a:r>
            <a:r>
              <a:rPr lang="en-US" altLang="en-US" sz="2400" baseline="30000" dirty="0"/>
              <a:t>2  </a:t>
            </a:r>
            <a:r>
              <a:rPr lang="en-US" altLang="en-US" sz="2400" dirty="0"/>
              <a:t>- 12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81 = 9</a:t>
            </a:r>
            <a:r>
              <a:rPr lang="en-US" altLang="en-US" sz="2400" baseline="30000" dirty="0"/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aseline="30000" dirty="0"/>
              <a:t>     </a:t>
            </a:r>
            <a:r>
              <a:rPr lang="en-US" altLang="en-US" sz="2400" dirty="0"/>
              <a:t>=&gt; OH = 9cm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err="1"/>
              <a:t>Áp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dụng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hệ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thức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về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trong</a:t>
            </a:r>
            <a:r>
              <a:rPr lang="en-US" altLang="en-US" sz="2400" dirty="0"/>
              <a:t> tam </a:t>
            </a:r>
            <a:r>
              <a:rPr lang="en-US" altLang="en-US" sz="2400" dirty="0" err="1"/>
              <a:t>giác</a:t>
            </a:r>
            <a:r>
              <a:rPr lang="en-US" altLang="en-US" sz="2400" dirty="0"/>
              <a:t> ACO </a:t>
            </a:r>
            <a:r>
              <a:rPr lang="en-US" altLang="en-US" sz="2400" dirty="0" err="1"/>
              <a:t>vuông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tại</a:t>
            </a:r>
            <a:r>
              <a:rPr lang="en-US" altLang="en-US" sz="2400" dirty="0"/>
              <a:t> A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=&gt; AO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= OH.OC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=&gt; OC = AO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: OH = 15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: 9 = 25cm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Vậy</a:t>
            </a:r>
            <a:r>
              <a:rPr lang="en-US" altLang="en-US" sz="2400" dirty="0"/>
              <a:t> OC = 25cm</a:t>
            </a:r>
          </a:p>
        </p:txBody>
      </p:sp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38" y="5918855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times up"/>
          <p:cNvGrpSpPr>
            <a:grpSpLocks/>
          </p:cNvGrpSpPr>
          <p:nvPr/>
        </p:nvGrpSpPr>
        <p:grpSpPr bwMode="auto">
          <a:xfrm>
            <a:off x="7862173" y="5306080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7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8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00" y="6087130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8366388" y="6076018"/>
            <a:ext cx="68262" cy="76200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7" name="Group 20"/>
          <p:cNvGrpSpPr>
            <a:grpSpLocks/>
          </p:cNvGrpSpPr>
          <p:nvPr/>
        </p:nvGrpSpPr>
        <p:grpSpPr bwMode="auto">
          <a:xfrm>
            <a:off x="8367975" y="6626880"/>
            <a:ext cx="68263" cy="7778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8590225" y="6368118"/>
            <a:ext cx="68263" cy="7620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43" name="Group 32"/>
          <p:cNvGrpSpPr>
            <a:grpSpLocks/>
          </p:cNvGrpSpPr>
          <p:nvPr/>
        </p:nvGrpSpPr>
        <p:grpSpPr bwMode="auto">
          <a:xfrm>
            <a:off x="8163188" y="6393518"/>
            <a:ext cx="68262" cy="7620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8374325" y="6364943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58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E298CF1-86C5-4339-8410-4127159BC1A9}"/>
              </a:ext>
            </a:extLst>
          </p:cNvPr>
          <p:cNvGrpSpPr/>
          <p:nvPr/>
        </p:nvGrpSpPr>
        <p:grpSpPr>
          <a:xfrm>
            <a:off x="563068" y="3806732"/>
            <a:ext cx="7683752" cy="1228478"/>
            <a:chOff x="563068" y="3806732"/>
            <a:chExt cx="7683752" cy="12284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F9F52BC-E55C-4CAC-AC47-522B151FFE91}"/>
                </a:ext>
              </a:extLst>
            </p:cNvPr>
            <p:cNvSpPr txBox="1"/>
            <p:nvPr/>
          </p:nvSpPr>
          <p:spPr>
            <a:xfrm>
              <a:off x="563068" y="3806732"/>
              <a:ext cx="7683752" cy="1228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vi-VN" sz="26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Chứng minh được tứ giác OCAB là hình thoi</a:t>
              </a:r>
              <a:endParaRPr lang="en-US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pt-BR" sz="2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được</a:t>
              </a:r>
              <a:endPara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xmlns="" id="{6060E74C-9F15-4D4C-80E1-6C631CD6C71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2549106"/>
                </p:ext>
              </p:extLst>
            </p:nvPr>
          </p:nvGraphicFramePr>
          <p:xfrm>
            <a:off x="2617470" y="4516120"/>
            <a:ext cx="14605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5" name="Equation" r:id="rId5" imgW="1460160" imgH="419040" progId="Equation.DSMT4">
                    <p:embed/>
                  </p:oleObj>
                </mc:Choice>
                <mc:Fallback>
                  <p:oleObj name="Equation" r:id="rId5" imgW="146016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17470" y="4516120"/>
                          <a:ext cx="14605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4" y="280153"/>
            <a:ext cx="1119716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25/112 (SGK)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Cho đường tròn tâm O có bán kính OA = R, dây BC vuông góc với OA tại trung điểm M của OA.</a:t>
            </a:r>
          </a:p>
          <a:p>
            <a:pPr>
              <a:lnSpc>
                <a:spcPct val="150000"/>
              </a:lnSpc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a) Tứ giác OCAB là hình gì ? Vì sao ?</a:t>
            </a:r>
          </a:p>
          <a:p>
            <a:pPr>
              <a:lnSpc>
                <a:spcPct val="150000"/>
              </a:lnSpc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 b) Kẻ tiếp tuyến với đường tròn tại B, nó cắt đường thẳng OA tại E. Tính độ dài BE theo R</a:t>
            </a:r>
          </a:p>
        </p:txBody>
      </p:sp>
      <p:pic>
        <p:nvPicPr>
          <p:cNvPr id="8" name="Picture 28">
            <a:extLst>
              <a:ext uri="{FF2B5EF4-FFF2-40B4-BE49-F238E27FC236}">
                <a16:creationId xmlns:a16="http://schemas.microsoft.com/office/drawing/2014/main" xmlns="" id="{0FA71658-D703-42A3-BCE0-26F99AA6F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573" y="2957855"/>
            <a:ext cx="39624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171" y="5840936"/>
            <a:ext cx="5889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times up"/>
          <p:cNvGrpSpPr>
            <a:grpSpLocks/>
          </p:cNvGrpSpPr>
          <p:nvPr/>
        </p:nvGrpSpPr>
        <p:grpSpPr bwMode="auto">
          <a:xfrm>
            <a:off x="10614306" y="5228161"/>
            <a:ext cx="1055077" cy="568144"/>
            <a:chOff x="2989747" y="438150"/>
            <a:chExt cx="1572029" cy="683752"/>
          </a:xfrm>
          <a:solidFill>
            <a:srgbClr val="92D050"/>
          </a:solidFill>
        </p:grpSpPr>
        <p:sp>
          <p:nvSpPr>
            <p:cNvPr id="11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0" dirty="0">
                <a:cs typeface="Arial" panose="020B0604020202020204" pitchFamily="34" charset="0"/>
              </a:endParaRPr>
            </a:p>
          </p:txBody>
        </p:sp>
        <p:sp>
          <p:nvSpPr>
            <p:cNvPr id="12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grpFill/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16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16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33" y="6009211"/>
            <a:ext cx="479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11118521" y="5998099"/>
            <a:ext cx="68262" cy="76200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11120108" y="6548961"/>
            <a:ext cx="68263" cy="7778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11342358" y="6290199"/>
            <a:ext cx="68263" cy="76200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0915321" y="6315599"/>
            <a:ext cx="68262" cy="76200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39" name="Oval 107"/>
          <p:cNvSpPr>
            <a:spLocks noChangeArrowheads="1"/>
          </p:cNvSpPr>
          <p:nvPr/>
        </p:nvSpPr>
        <p:spPr bwMode="auto">
          <a:xfrm>
            <a:off x="11126458" y="6287024"/>
            <a:ext cx="52388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028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78F31C-3CAD-4C21-B44B-6EF2910B576D}"/>
              </a:ext>
            </a:extLst>
          </p:cNvPr>
          <p:cNvSpPr txBox="1"/>
          <p:nvPr/>
        </p:nvSpPr>
        <p:spPr>
          <a:xfrm>
            <a:off x="369995" y="0"/>
            <a:ext cx="285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25/112 (SGK)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BA5B30B-998A-4E8E-8759-57EF69271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414" y="998114"/>
            <a:ext cx="4497676" cy="322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58" y="3028908"/>
            <a:ext cx="81128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b)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tuyến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(O)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cắt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đường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thẳng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AO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tại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E.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Tính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BE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theo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3338" y="1012183"/>
            <a:ext cx="76041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:   BOC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(OB=OC=R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OM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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394" y="519740"/>
            <a:ext cx="63049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minh:Tứ</a:t>
            </a:r>
            <a:r>
              <a:rPr lang="en-US" alt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OCAB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3394" y="1516758"/>
            <a:ext cx="64796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OM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     MB = MC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942444"/>
              </p:ext>
            </p:extLst>
          </p:nvPr>
        </p:nvGraphicFramePr>
        <p:xfrm>
          <a:off x="4833620" y="1687802"/>
          <a:ext cx="328613" cy="22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5" name="Equation" r:id="rId5" imgW="329213" imgH="225572" progId="Equation.DSMT4">
                  <p:embed/>
                </p:oleObj>
              </mc:Choice>
              <mc:Fallback>
                <p:oleObj name="Equation" r:id="rId5" imgW="329213" imgH="22557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33620" y="1687802"/>
                        <a:ext cx="328613" cy="22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413394" y="2046102"/>
            <a:ext cx="68636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  <a:buFont typeface="Symbol" panose="05050102010706020507" pitchFamily="18" charset="2"/>
              <a:buNone/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MA = MO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)       OCAB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649056"/>
              </p:ext>
            </p:extLst>
          </p:nvPr>
        </p:nvGraphicFramePr>
        <p:xfrm>
          <a:off x="3237246" y="2208009"/>
          <a:ext cx="328613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6" name="Equation" r:id="rId7" imgW="329213" imgH="231668" progId="Equation.DSMT4">
                  <p:embed/>
                </p:oleObj>
              </mc:Choice>
              <mc:Fallback>
                <p:oleObj name="Equation" r:id="rId7" imgW="329213" imgH="2316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37246" y="2208009"/>
                        <a:ext cx="328613" cy="23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450731" y="2538545"/>
            <a:ext cx="67193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BC 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 OA (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)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OCAB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là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thoi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</a:t>
            </a:r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5483F11D-7640-464C-A163-E5D43F972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557298"/>
              </p:ext>
            </p:extLst>
          </p:nvPr>
        </p:nvGraphicFramePr>
        <p:xfrm>
          <a:off x="1183615" y="1139122"/>
          <a:ext cx="2730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7" name="Equation" r:id="rId9" imgW="228600" imgH="266400" progId="Equation.DSMT4">
                  <p:embed/>
                </p:oleObj>
              </mc:Choice>
              <mc:Fallback>
                <p:oleObj name="Equation" r:id="rId9" imgW="2286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83615" y="1139122"/>
                        <a:ext cx="27305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21071" y="3808916"/>
            <a:ext cx="512358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AB = BO ( t/c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444910"/>
              </p:ext>
            </p:extLst>
          </p:nvPr>
        </p:nvGraphicFramePr>
        <p:xfrm>
          <a:off x="646997" y="4022586"/>
          <a:ext cx="329080" cy="32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8" name="Equation" r:id="rId11" imgW="272880" imgH="266760" progId="Equation.DSMT4">
                  <p:embed/>
                </p:oleObj>
              </mc:Choice>
              <mc:Fallback>
                <p:oleObj name="Equation" r:id="rId11" imgW="272880" imgH="26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6997" y="4022586"/>
                        <a:ext cx="329080" cy="3214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426106" y="4352854"/>
            <a:ext cx="591065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= OB = R    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∆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AOB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xmlns="" id="{5483F11D-7640-464C-A163-E5D43F972B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177497"/>
              </p:ext>
            </p:extLst>
          </p:nvPr>
        </p:nvGraphicFramePr>
        <p:xfrm>
          <a:off x="3778105" y="4655142"/>
          <a:ext cx="33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19" name="Equation" r:id="rId13" imgW="330120" imgH="228600" progId="Equation.DSMT4">
                  <p:embed/>
                </p:oleObj>
              </mc:Choice>
              <mc:Fallback>
                <p:oleObj name="Equation" r:id="rId13" imgW="330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78105" y="4655142"/>
                        <a:ext cx="330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8A5105A1-5021-49B9-8D8F-15438F92AC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993717"/>
              </p:ext>
            </p:extLst>
          </p:nvPr>
        </p:nvGraphicFramePr>
        <p:xfrm>
          <a:off x="5817503" y="4487345"/>
          <a:ext cx="16891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0" name="Equation" r:id="rId15" imgW="1688760" imgH="419040" progId="Equation.DSMT4">
                  <p:embed/>
                </p:oleObj>
              </mc:Choice>
              <mc:Fallback>
                <p:oleObj name="Equation" r:id="rId15" imgW="1688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17503" y="4487345"/>
                        <a:ext cx="16891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393678" y="5056599"/>
            <a:ext cx="6561412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∆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OBE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vuông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B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: BE =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BO.tan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60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0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= </a:t>
            </a:r>
            <a:endParaRPr lang="en-US" sz="2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BA73CCD2-8954-4273-8946-33D69B2A8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827163"/>
              </p:ext>
            </p:extLst>
          </p:nvPr>
        </p:nvGraphicFramePr>
        <p:xfrm>
          <a:off x="6816717" y="5158811"/>
          <a:ext cx="622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1" name="Equation" r:id="rId17" imgW="622080" imgH="431640" progId="Equation.DSMT4">
                  <p:embed/>
                </p:oleObj>
              </mc:Choice>
              <mc:Fallback>
                <p:oleObj name="Equation" r:id="rId17" imgW="622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816717" y="5158811"/>
                        <a:ext cx="622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240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8" grpId="0"/>
      <p:bldP spid="24" grpId="0"/>
      <p:bldP spid="27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1541932"/>
            <a:ext cx="87630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WordArt 4"/>
          <p:cNvSpPr>
            <a:spLocks noChangeArrowheads="1" noChangeShapeType="1" noTextEdit="1"/>
          </p:cNvSpPr>
          <p:nvPr/>
        </p:nvSpPr>
        <p:spPr bwMode="auto">
          <a:xfrm>
            <a:off x="2251363" y="76201"/>
            <a:ext cx="8505836" cy="69028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- ĐT HUYỆN TRÀ CÚ</a:t>
            </a:r>
          </a:p>
        </p:txBody>
      </p:sp>
      <p:sp>
        <p:nvSpPr>
          <p:cNvPr id="71684" name="WordArt 5"/>
          <p:cNvSpPr>
            <a:spLocks noChangeArrowheads="1" noChangeShapeType="1" noTextEdit="1"/>
          </p:cNvSpPr>
          <p:nvPr/>
        </p:nvSpPr>
        <p:spPr bwMode="auto">
          <a:xfrm>
            <a:off x="1967546" y="3465552"/>
            <a:ext cx="4479833" cy="101956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HÌNH HỌC</a:t>
            </a:r>
          </a:p>
        </p:txBody>
      </p:sp>
      <p:sp>
        <p:nvSpPr>
          <p:cNvPr id="71685" name="WordArt 24"/>
          <p:cNvSpPr>
            <a:spLocks noChangeArrowheads="1" noChangeShapeType="1" noTextEdit="1"/>
          </p:cNvSpPr>
          <p:nvPr/>
        </p:nvSpPr>
        <p:spPr bwMode="auto">
          <a:xfrm>
            <a:off x="6378388" y="3820981"/>
            <a:ext cx="4191000" cy="50767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9</a:t>
            </a:r>
          </a:p>
        </p:txBody>
      </p:sp>
      <p:sp>
        <p:nvSpPr>
          <p:cNvPr id="71686" name="WordArt 25"/>
          <p:cNvSpPr>
            <a:spLocks noChangeArrowheads="1" noChangeShapeType="1" noTextEdit="1"/>
          </p:cNvSpPr>
          <p:nvPr/>
        </p:nvSpPr>
        <p:spPr bwMode="auto">
          <a:xfrm>
            <a:off x="2514600" y="983500"/>
            <a:ext cx="7772400" cy="718303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BIÊN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1700811"/>
            <a:ext cx="10591800" cy="418576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TRỰC TUYẾN</a:t>
            </a:r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215680" y="5755973"/>
            <a:ext cx="6528725" cy="481345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49776"/>
              </a:avLst>
            </a:prstTxWarp>
          </a:bodyPr>
          <a:lstStyle/>
          <a:p>
            <a:pPr algn="ctr"/>
            <a:r>
              <a:rPr lang="en-US" sz="4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KIM TIẾN</a:t>
            </a:r>
            <a:endParaRPr lang="vi-VN" sz="4800" b="1" kern="10" dirty="0">
              <a:ln w="317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34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" y="-186239"/>
            <a:ext cx="11597218" cy="110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eaLnBrk="1" hangingPunct="1">
              <a:defRPr/>
            </a:pPr>
            <a:r>
              <a:rPr lang="vi-VN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1.</a:t>
            </a:r>
            <a:r>
              <a:rPr lang="en-US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147223" y="991477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/>
          <a:p>
            <a:pPr defTabSz="914377"/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2000" b="1" dirty="0">
                <a:solidFill>
                  <a:srgbClr val="FFFF00"/>
                </a:solidFill>
              </a:rPr>
              <a:t>  </a:t>
            </a:r>
            <a:r>
              <a:rPr lang="en-US" altLang="en-US" sz="20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0724" name="AutoShape 2"/>
          <p:cNvSpPr>
            <a:spLocks noChangeAspect="1" noChangeArrowheads="1"/>
          </p:cNvSpPr>
          <p:nvPr/>
        </p:nvSpPr>
        <p:spPr bwMode="auto">
          <a:xfrm>
            <a:off x="1375834" y="-137584"/>
            <a:ext cx="1905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 eaLnBrk="1" hangingPunct="1"/>
            <a:endParaRPr lang="en-US" altLang="en-US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47223" y="1746947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B. 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Hai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cạnh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cs typeface="Times New Roman" pitchFamily="18" charset="0"/>
              </a:rPr>
              <a:t>góc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FF00"/>
                </a:solidFill>
                <a:cs typeface="Times New Roman" pitchFamily="18" charset="0"/>
              </a:rPr>
              <a:t>vuông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. 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147223" y="2483523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C</a:t>
            </a:r>
            <a:r>
              <a:rPr lang="en-US" altLang="en-US" sz="3700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Cạnh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 – </a:t>
            </a:r>
            <a:r>
              <a:rPr lang="en-US" altLang="en-US" sz="3700" b="1" dirty="0" err="1">
                <a:solidFill>
                  <a:srgbClr val="FFFF00"/>
                </a:solidFill>
                <a:cs typeface="Times New Roman" pitchFamily="18" charset="0"/>
              </a:rPr>
              <a:t>C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ạnh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 – 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Cạnh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.</a:t>
            </a:r>
            <a:endParaRPr lang="en-US" altLang="en-US" sz="37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147223" y="3298504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D. </a:t>
            </a:r>
            <a:r>
              <a:rPr lang="en-US" altLang="en-US" sz="3700" b="1" dirty="0" err="1">
                <a:solidFill>
                  <a:srgbClr val="FFFF00"/>
                </a:solidFill>
                <a:cs typeface="Times New Roman" pitchFamily="18" charset="0"/>
              </a:rPr>
              <a:t>Cạnh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 – </a:t>
            </a:r>
            <a:r>
              <a:rPr lang="en-US" altLang="en-US" sz="3700" b="1" dirty="0" err="1" smtClean="0">
                <a:solidFill>
                  <a:srgbClr val="FFFF00"/>
                </a:solidFill>
                <a:cs typeface="Times New Roman" pitchFamily="18" charset="0"/>
              </a:rPr>
              <a:t>Góc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– </a:t>
            </a:r>
            <a:r>
              <a:rPr lang="en-US" altLang="en-US" sz="3700" b="1" dirty="0" err="1">
                <a:solidFill>
                  <a:srgbClr val="FFFF00"/>
                </a:solidFill>
                <a:cs typeface="Times New Roman" pitchFamily="18" charset="0"/>
              </a:rPr>
              <a:t>Cạnh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26632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" y="4071807"/>
            <a:ext cx="3879849" cy="28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5" y="4029603"/>
            <a:ext cx="3900945" cy="285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84" y="5566833"/>
            <a:ext cx="78528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times up"/>
          <p:cNvGrpSpPr>
            <a:grpSpLocks/>
          </p:cNvGrpSpPr>
          <p:nvPr/>
        </p:nvGrpSpPr>
        <p:grpSpPr bwMode="auto">
          <a:xfrm>
            <a:off x="10479618" y="4749801"/>
            <a:ext cx="1407583" cy="757767"/>
            <a:chOff x="2989747" y="438150"/>
            <a:chExt cx="1572029" cy="683752"/>
          </a:xfrm>
        </p:grpSpPr>
        <p:sp>
          <p:nvSpPr>
            <p:cNvPr id="1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376"/>
              <a:ext cx="1572029" cy="58252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700" dirty="0"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527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68" y="5791201"/>
            <a:ext cx="6392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3" name="Group 14"/>
          <p:cNvGrpSpPr>
            <a:grpSpLocks/>
          </p:cNvGrpSpPr>
          <p:nvPr/>
        </p:nvGrpSpPr>
        <p:grpSpPr bwMode="auto">
          <a:xfrm>
            <a:off x="11152717" y="5776384"/>
            <a:ext cx="91016" cy="101600"/>
            <a:chOff x="2455863" y="2411803"/>
            <a:chExt cx="566738" cy="566738"/>
          </a:xfrm>
        </p:grpSpPr>
        <p:sp>
          <p:nvSpPr>
            <p:cNvPr id="307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4" name="Group 20"/>
          <p:cNvGrpSpPr>
            <a:grpSpLocks/>
          </p:cNvGrpSpPr>
          <p:nvPr/>
        </p:nvGrpSpPr>
        <p:grpSpPr bwMode="auto">
          <a:xfrm>
            <a:off x="11154834" y="6510867"/>
            <a:ext cx="91017" cy="103717"/>
            <a:chOff x="2455863" y="2411803"/>
            <a:chExt cx="566738" cy="566738"/>
          </a:xfrm>
        </p:grpSpPr>
        <p:sp>
          <p:nvSpPr>
            <p:cNvPr id="307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5" name="Group 26"/>
          <p:cNvGrpSpPr>
            <a:grpSpLocks/>
          </p:cNvGrpSpPr>
          <p:nvPr/>
        </p:nvGrpSpPr>
        <p:grpSpPr bwMode="auto">
          <a:xfrm>
            <a:off x="11451168" y="6165851"/>
            <a:ext cx="91017" cy="101600"/>
            <a:chOff x="2455863" y="2411803"/>
            <a:chExt cx="566738" cy="566738"/>
          </a:xfrm>
        </p:grpSpPr>
        <p:sp>
          <p:nvSpPr>
            <p:cNvPr id="307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6" name="Group 32"/>
          <p:cNvGrpSpPr>
            <a:grpSpLocks/>
          </p:cNvGrpSpPr>
          <p:nvPr/>
        </p:nvGrpSpPr>
        <p:grpSpPr bwMode="auto">
          <a:xfrm>
            <a:off x="10881784" y="6199717"/>
            <a:ext cx="91016" cy="101600"/>
            <a:chOff x="2455863" y="2411803"/>
            <a:chExt cx="566738" cy="566738"/>
          </a:xfrm>
        </p:grpSpPr>
        <p:sp>
          <p:nvSpPr>
            <p:cNvPr id="307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30737" name="Oval 107"/>
          <p:cNvSpPr>
            <a:spLocks noChangeArrowheads="1"/>
          </p:cNvSpPr>
          <p:nvPr/>
        </p:nvSpPr>
        <p:spPr bwMode="auto">
          <a:xfrm>
            <a:off x="11163300" y="6161617"/>
            <a:ext cx="69851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GB">
              <a:latin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16357"/>
              </p:ext>
            </p:extLst>
          </p:nvPr>
        </p:nvGraphicFramePr>
        <p:xfrm>
          <a:off x="4194214" y="109473"/>
          <a:ext cx="2586404" cy="650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Equation" r:id="rId10" imgW="952200" imgH="203040" progId="Equation.DSMT4">
                  <p:embed/>
                </p:oleObj>
              </mc:Choice>
              <mc:Fallback>
                <p:oleObj name="Equation" r:id="rId10" imgW="952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94214" y="109473"/>
                        <a:ext cx="2586404" cy="650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05" y="1185031"/>
            <a:ext cx="3792763" cy="28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35903" y="4071807"/>
            <a:ext cx="6035040" cy="1949165"/>
            <a:chOff x="4135903" y="4071807"/>
            <a:chExt cx="6035040" cy="1949165"/>
          </a:xfrm>
        </p:grpSpPr>
        <p:sp>
          <p:nvSpPr>
            <p:cNvPr id="5" name="Rounded Rectangle 4"/>
            <p:cNvSpPr/>
            <p:nvPr/>
          </p:nvSpPr>
          <p:spPr>
            <a:xfrm>
              <a:off x="4135903" y="4071807"/>
              <a:ext cx="6035040" cy="1949165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368983" y="4211110"/>
              <a:ext cx="3614432" cy="1809862"/>
              <a:chOff x="4368983" y="4211110"/>
              <a:chExt cx="3614432" cy="1809862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5955089"/>
                  </p:ext>
                </p:extLst>
              </p:nvPr>
            </p:nvGraphicFramePr>
            <p:xfrm>
              <a:off x="4368983" y="4211110"/>
              <a:ext cx="2586037" cy="6508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451" name="Equation" r:id="rId13" imgW="2585880" imgH="650880" progId="Equation.DSMT4">
                      <p:embed/>
                    </p:oleObj>
                  </mc:Choice>
                  <mc:Fallback>
                    <p:oleObj name="Equation" r:id="rId13" imgW="2585880" imgH="65088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368983" y="4211110"/>
                            <a:ext cx="2586037" cy="6508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>
                <a:off x="4621236" y="4861985"/>
                <a:ext cx="3362179" cy="1158987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just"/>
                <a:r>
                  <a:rPr lang="en-US" sz="3200" b="1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 OB = OC       OA: </a:t>
                </a:r>
                <a:r>
                  <a:rPr lang="en-US" sz="3200" b="1" dirty="0" err="1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chung</a:t>
                </a:r>
                <a:endPara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576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6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95429" y="-3355"/>
            <a:ext cx="11597218" cy="1100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just" eaLnBrk="1" hangingPunct="1">
              <a:defRPr/>
            </a:pPr>
            <a:r>
              <a:rPr lang="vi-VN" sz="3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7" name="Rectangle 1"/>
          <p:cNvSpPr>
            <a:spLocks noChangeArrowheads="1"/>
          </p:cNvSpPr>
          <p:nvPr/>
        </p:nvSpPr>
        <p:spPr bwMode="auto">
          <a:xfrm>
            <a:off x="400447" y="125876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/>
          <a:p>
            <a:pPr defTabSz="914377"/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altLang="en-US" sz="37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AB = AC.</a:t>
            </a:r>
            <a:r>
              <a:rPr lang="en-US" altLang="en-US" sz="37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en-US" sz="2000" b="1" dirty="0">
                <a:solidFill>
                  <a:srgbClr val="FFFF00"/>
                </a:solidFill>
              </a:rPr>
              <a:t>  </a:t>
            </a:r>
            <a:r>
              <a:rPr lang="en-US" altLang="en-US" sz="20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30724" name="AutoShape 2"/>
          <p:cNvSpPr>
            <a:spLocks noChangeAspect="1" noChangeArrowheads="1"/>
          </p:cNvSpPr>
          <p:nvPr/>
        </p:nvSpPr>
        <p:spPr bwMode="auto">
          <a:xfrm>
            <a:off x="1375834" y="-137584"/>
            <a:ext cx="190500" cy="19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pPr eaLnBrk="1" hangingPunct="1"/>
            <a:endParaRPr lang="en-US" altLang="en-US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400447" y="2014239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B. 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AB &gt; AC.</a:t>
            </a:r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 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400447" y="2750815"/>
            <a:ext cx="7252384" cy="66171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altLang="en-US" sz="3700" b="1" dirty="0">
                <a:solidFill>
                  <a:srgbClr val="FFFF00"/>
                </a:solidFill>
                <a:cs typeface="Times New Roman" pitchFamily="18" charset="0"/>
              </a:rPr>
              <a:t>C</a:t>
            </a:r>
            <a:r>
              <a:rPr lang="en-US" altLang="en-US" sz="3700" dirty="0">
                <a:solidFill>
                  <a:srgbClr val="FFFF00"/>
                </a:solidFill>
                <a:cs typeface="Times New Roman" pitchFamily="18" charset="0"/>
              </a:rPr>
              <a:t>. </a:t>
            </a:r>
            <a:r>
              <a:rPr lang="en-US" altLang="en-US" sz="3700" b="1" dirty="0" smtClean="0">
                <a:solidFill>
                  <a:srgbClr val="FFFF00"/>
                </a:solidFill>
                <a:cs typeface="Times New Roman" pitchFamily="18" charset="0"/>
              </a:rPr>
              <a:t>AB &lt; AC.</a:t>
            </a:r>
            <a:endParaRPr lang="en-US" altLang="en-US" sz="37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26632" name="Picture 197" descr="kho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" y="4071807"/>
            <a:ext cx="3879849" cy="28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98" descr="ĐÚNG RỒ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5" y="4029603"/>
            <a:ext cx="3900945" cy="285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584" y="5566833"/>
            <a:ext cx="78528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times up"/>
          <p:cNvGrpSpPr>
            <a:grpSpLocks/>
          </p:cNvGrpSpPr>
          <p:nvPr/>
        </p:nvGrpSpPr>
        <p:grpSpPr bwMode="auto">
          <a:xfrm>
            <a:off x="10479618" y="4749801"/>
            <a:ext cx="1407583" cy="757767"/>
            <a:chOff x="2989747" y="438150"/>
            <a:chExt cx="1572029" cy="683752"/>
          </a:xfrm>
        </p:grpSpPr>
        <p:sp>
          <p:nvSpPr>
            <p:cNvPr id="12" name="Rounded Rectangle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539376"/>
              <a:ext cx="1572029" cy="58252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3700" dirty="0"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989747" y="438150"/>
              <a:ext cx="1572029" cy="582527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Bắt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 </a:t>
              </a:r>
              <a:r>
                <a:rPr lang="en-GB" sz="2100" b="1" dirty="0" err="1">
                  <a:solidFill>
                    <a:schemeClr val="tx1"/>
                  </a:solidFill>
                  <a:cs typeface="Times New Roman" panose="02020603050405020304" pitchFamily="18" charset="0"/>
                </a:rPr>
                <a:t>đầu</a:t>
              </a:r>
              <a:r>
                <a:rPr lang="en-GB" sz="2100" b="1" dirty="0">
                  <a:solidFill>
                    <a:schemeClr val="tx1"/>
                  </a:solidFill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4" name="Picture 3" descr="C:\Users\ADMIN\Desktop\Pictur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668" y="5791201"/>
            <a:ext cx="63923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3" name="Group 14"/>
          <p:cNvGrpSpPr>
            <a:grpSpLocks/>
          </p:cNvGrpSpPr>
          <p:nvPr/>
        </p:nvGrpSpPr>
        <p:grpSpPr bwMode="auto">
          <a:xfrm>
            <a:off x="11152717" y="5776384"/>
            <a:ext cx="91016" cy="101600"/>
            <a:chOff x="2455863" y="2411803"/>
            <a:chExt cx="566738" cy="566738"/>
          </a:xfrm>
        </p:grpSpPr>
        <p:sp>
          <p:nvSpPr>
            <p:cNvPr id="307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4" name="Group 20"/>
          <p:cNvGrpSpPr>
            <a:grpSpLocks/>
          </p:cNvGrpSpPr>
          <p:nvPr/>
        </p:nvGrpSpPr>
        <p:grpSpPr bwMode="auto">
          <a:xfrm>
            <a:off x="11154834" y="6510867"/>
            <a:ext cx="91017" cy="103717"/>
            <a:chOff x="2455863" y="2411803"/>
            <a:chExt cx="566738" cy="566738"/>
          </a:xfrm>
        </p:grpSpPr>
        <p:sp>
          <p:nvSpPr>
            <p:cNvPr id="307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5" name="Group 26"/>
          <p:cNvGrpSpPr>
            <a:grpSpLocks/>
          </p:cNvGrpSpPr>
          <p:nvPr/>
        </p:nvGrpSpPr>
        <p:grpSpPr bwMode="auto">
          <a:xfrm>
            <a:off x="11451168" y="6165851"/>
            <a:ext cx="91017" cy="101600"/>
            <a:chOff x="2455863" y="2411803"/>
            <a:chExt cx="566738" cy="566738"/>
          </a:xfrm>
        </p:grpSpPr>
        <p:sp>
          <p:nvSpPr>
            <p:cNvPr id="307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grpSp>
        <p:nvGrpSpPr>
          <p:cNvPr id="30736" name="Group 32"/>
          <p:cNvGrpSpPr>
            <a:grpSpLocks/>
          </p:cNvGrpSpPr>
          <p:nvPr/>
        </p:nvGrpSpPr>
        <p:grpSpPr bwMode="auto">
          <a:xfrm>
            <a:off x="10881784" y="6199717"/>
            <a:ext cx="91016" cy="101600"/>
            <a:chOff x="2455863" y="2411803"/>
            <a:chExt cx="566738" cy="566738"/>
          </a:xfrm>
        </p:grpSpPr>
        <p:sp>
          <p:nvSpPr>
            <p:cNvPr id="307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  <p:sp>
          <p:nvSpPr>
            <p:cNvPr id="307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147483647 h 45"/>
                <a:gd name="T2" fmla="*/ 0 w 4"/>
                <a:gd name="T3" fmla="*/ 2147483647 h 45"/>
                <a:gd name="T4" fmla="*/ 0 w 4"/>
                <a:gd name="T5" fmla="*/ 2147483647 h 45"/>
                <a:gd name="T6" fmla="*/ 0 w 4"/>
                <a:gd name="T7" fmla="*/ 2147483647 h 45"/>
                <a:gd name="T8" fmla="*/ 0 w 4"/>
                <a:gd name="T9" fmla="*/ 2147483647 h 45"/>
                <a:gd name="T10" fmla="*/ 0 w 4"/>
                <a:gd name="T11" fmla="*/ 2147483647 h 45"/>
                <a:gd name="T12" fmla="*/ 0 w 4"/>
                <a:gd name="T13" fmla="*/ 2147483647 h 45"/>
                <a:gd name="T14" fmla="*/ 0 w 4"/>
                <a:gd name="T15" fmla="*/ 2147483647 h 45"/>
                <a:gd name="T16" fmla="*/ 0 w 4"/>
                <a:gd name="T17" fmla="*/ 2147483647 h 45"/>
                <a:gd name="T18" fmla="*/ 0 w 4"/>
                <a:gd name="T19" fmla="*/ 2147483647 h 45"/>
                <a:gd name="T20" fmla="*/ 0 w 4"/>
                <a:gd name="T21" fmla="*/ 2147483647 h 45"/>
                <a:gd name="T22" fmla="*/ 0 w 4"/>
                <a:gd name="T23" fmla="*/ 2147483647 h 45"/>
                <a:gd name="T24" fmla="*/ 0 w 4"/>
                <a:gd name="T25" fmla="*/ 2147483647 h 45"/>
                <a:gd name="T26" fmla="*/ 0 w 4"/>
                <a:gd name="T27" fmla="*/ 2147483647 h 45"/>
                <a:gd name="T28" fmla="*/ 0 w 4"/>
                <a:gd name="T29" fmla="*/ 2147483647 h 45"/>
                <a:gd name="T30" fmla="*/ 0 w 4"/>
                <a:gd name="T31" fmla="*/ 2147483647 h 45"/>
                <a:gd name="T32" fmla="*/ 0 w 4"/>
                <a:gd name="T33" fmla="*/ 2147483647 h 45"/>
                <a:gd name="T34" fmla="*/ 0 w 4"/>
                <a:gd name="T35" fmla="*/ 2147483647 h 45"/>
                <a:gd name="T36" fmla="*/ 0 w 4"/>
                <a:gd name="T37" fmla="*/ 2147483647 h 45"/>
                <a:gd name="T38" fmla="*/ 0 w 4"/>
                <a:gd name="T39" fmla="*/ 2147483647 h 45"/>
                <a:gd name="T40" fmla="*/ 0 w 4"/>
                <a:gd name="T41" fmla="*/ 2147483647 h 45"/>
                <a:gd name="T42" fmla="*/ 0 w 4"/>
                <a:gd name="T43" fmla="*/ 2147483647 h 45"/>
                <a:gd name="T44" fmla="*/ 0 w 4"/>
                <a:gd name="T45" fmla="*/ 2147483647 h 45"/>
                <a:gd name="T46" fmla="*/ 0 w 4"/>
                <a:gd name="T47" fmla="*/ 2147483647 h 45"/>
                <a:gd name="T48" fmla="*/ 0 w 4"/>
                <a:gd name="T49" fmla="*/ 2147483647 h 45"/>
                <a:gd name="T50" fmla="*/ 0 w 4"/>
                <a:gd name="T51" fmla="*/ 2147483647 h 45"/>
                <a:gd name="T52" fmla="*/ 0 w 4"/>
                <a:gd name="T53" fmla="*/ 2147483647 h 45"/>
                <a:gd name="T54" fmla="*/ 0 w 4"/>
                <a:gd name="T55" fmla="*/ 2147483647 h 45"/>
                <a:gd name="T56" fmla="*/ 0 w 4"/>
                <a:gd name="T57" fmla="*/ 2147483647 h 45"/>
                <a:gd name="T58" fmla="*/ 0 w 4"/>
                <a:gd name="T59" fmla="*/ 2147483647 h 45"/>
                <a:gd name="T60" fmla="*/ 0 w 4"/>
                <a:gd name="T61" fmla="*/ 2147483647 h 45"/>
                <a:gd name="T62" fmla="*/ 0 w 4"/>
                <a:gd name="T63" fmla="*/ 2147483647 h 45"/>
                <a:gd name="T64" fmla="*/ 0 w 4"/>
                <a:gd name="T65" fmla="*/ 2147483647 h 45"/>
                <a:gd name="T66" fmla="*/ 0 w 4"/>
                <a:gd name="T67" fmla="*/ 2147483647 h 45"/>
                <a:gd name="T68" fmla="*/ 0 w 4"/>
                <a:gd name="T69" fmla="*/ 2147483647 h 45"/>
                <a:gd name="T70" fmla="*/ 0 w 4"/>
                <a:gd name="T71" fmla="*/ 2147483647 h 45"/>
                <a:gd name="T72" fmla="*/ 2147483647 w 4"/>
                <a:gd name="T73" fmla="*/ 2147483647 h 45"/>
                <a:gd name="T74" fmla="*/ 2147483647 w 4"/>
                <a:gd name="T75" fmla="*/ 2147483647 h 45"/>
                <a:gd name="T76" fmla="*/ 2147483647 w 4"/>
                <a:gd name="T77" fmla="*/ 2147483647 h 45"/>
                <a:gd name="T78" fmla="*/ 2147483647 w 4"/>
                <a:gd name="T79" fmla="*/ 2147483647 h 45"/>
                <a:gd name="T80" fmla="*/ 2147483647 w 4"/>
                <a:gd name="T81" fmla="*/ 2147483647 h 45"/>
                <a:gd name="T82" fmla="*/ 2147483647 w 4"/>
                <a:gd name="T83" fmla="*/ 2147483647 h 45"/>
                <a:gd name="T84" fmla="*/ 2147483647 w 4"/>
                <a:gd name="T85" fmla="*/ 2147483647 h 45"/>
                <a:gd name="T86" fmla="*/ 2147483647 w 4"/>
                <a:gd name="T87" fmla="*/ 2147483647 h 45"/>
                <a:gd name="T88" fmla="*/ 2147483647 w 4"/>
                <a:gd name="T89" fmla="*/ 2147483647 h 45"/>
                <a:gd name="T90" fmla="*/ 2147483647 w 4"/>
                <a:gd name="T91" fmla="*/ 2147483647 h 45"/>
                <a:gd name="T92" fmla="*/ 2147483647 w 4"/>
                <a:gd name="T93" fmla="*/ 2147483647 h 45"/>
                <a:gd name="T94" fmla="*/ 2147483647 w 4"/>
                <a:gd name="T95" fmla="*/ 2147483647 h 45"/>
                <a:gd name="T96" fmla="*/ 2147483647 w 4"/>
                <a:gd name="T97" fmla="*/ 2147483647 h 45"/>
                <a:gd name="T98" fmla="*/ 2147483647 w 4"/>
                <a:gd name="T99" fmla="*/ 2147483647 h 45"/>
                <a:gd name="T100" fmla="*/ 2147483647 w 4"/>
                <a:gd name="T101" fmla="*/ 2147483647 h 45"/>
                <a:gd name="T102" fmla="*/ 2147483647 w 4"/>
                <a:gd name="T103" fmla="*/ 2147483647 h 45"/>
                <a:gd name="T104" fmla="*/ 2147483647 w 4"/>
                <a:gd name="T105" fmla="*/ 2147483647 h 45"/>
                <a:gd name="T106" fmla="*/ 2147483647 w 4"/>
                <a:gd name="T107" fmla="*/ 2147483647 h 45"/>
                <a:gd name="T108" fmla="*/ 2147483647 w 4"/>
                <a:gd name="T109" fmla="*/ 2147483647 h 45"/>
                <a:gd name="T110" fmla="*/ 2147483647 w 4"/>
                <a:gd name="T111" fmla="*/ 2147483647 h 45"/>
                <a:gd name="T112" fmla="*/ 2147483647 w 4"/>
                <a:gd name="T113" fmla="*/ 2147483647 h 45"/>
                <a:gd name="T114" fmla="*/ 2147483647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147483647 w 78"/>
                <a:gd name="T1" fmla="*/ 2147483647 h 174"/>
                <a:gd name="T2" fmla="*/ 2147483647 w 78"/>
                <a:gd name="T3" fmla="*/ 2147483647 h 174"/>
                <a:gd name="T4" fmla="*/ 2147483647 w 78"/>
                <a:gd name="T5" fmla="*/ 2147483647 h 174"/>
                <a:gd name="T6" fmla="*/ 2147483647 w 78"/>
                <a:gd name="T7" fmla="*/ 2147483647 h 174"/>
                <a:gd name="T8" fmla="*/ 2147483647 w 78"/>
                <a:gd name="T9" fmla="*/ 2147483647 h 174"/>
                <a:gd name="T10" fmla="*/ 2147483647 w 78"/>
                <a:gd name="T11" fmla="*/ 2147483647 h 174"/>
                <a:gd name="T12" fmla="*/ 2147483647 w 78"/>
                <a:gd name="T13" fmla="*/ 2147483647 h 174"/>
                <a:gd name="T14" fmla="*/ 2147483647 w 78"/>
                <a:gd name="T15" fmla="*/ 2147483647 h 174"/>
                <a:gd name="T16" fmla="*/ 2147483647 w 78"/>
                <a:gd name="T17" fmla="*/ 2147483647 h 174"/>
                <a:gd name="T18" fmla="*/ 2147483647 w 78"/>
                <a:gd name="T19" fmla="*/ 2147483647 h 174"/>
                <a:gd name="T20" fmla="*/ 2147483647 w 78"/>
                <a:gd name="T21" fmla="*/ 2147483647 h 174"/>
                <a:gd name="T22" fmla="*/ 2147483647 w 78"/>
                <a:gd name="T23" fmla="*/ 2147483647 h 174"/>
                <a:gd name="T24" fmla="*/ 2147483647 w 78"/>
                <a:gd name="T25" fmla="*/ 2147483647 h 174"/>
                <a:gd name="T26" fmla="*/ 2147483647 w 78"/>
                <a:gd name="T27" fmla="*/ 2147483647 h 174"/>
                <a:gd name="T28" fmla="*/ 2147483647 w 78"/>
                <a:gd name="T29" fmla="*/ 2147483647 h 174"/>
                <a:gd name="T30" fmla="*/ 2147483647 w 78"/>
                <a:gd name="T31" fmla="*/ 2147483647 h 174"/>
                <a:gd name="T32" fmla="*/ 2147483647 w 78"/>
                <a:gd name="T33" fmla="*/ 2147483647 h 174"/>
                <a:gd name="T34" fmla="*/ 2147483647 w 78"/>
                <a:gd name="T35" fmla="*/ 2147483647 h 174"/>
                <a:gd name="T36" fmla="*/ 2147483647 w 78"/>
                <a:gd name="T37" fmla="*/ 2147483647 h 174"/>
                <a:gd name="T38" fmla="*/ 2147483647 w 78"/>
                <a:gd name="T39" fmla="*/ 2147483647 h 174"/>
                <a:gd name="T40" fmla="*/ 0 w 78"/>
                <a:gd name="T41" fmla="*/ 2147483647 h 174"/>
                <a:gd name="T42" fmla="*/ 0 w 78"/>
                <a:gd name="T43" fmla="*/ 2147483647 h 174"/>
                <a:gd name="T44" fmla="*/ 0 w 78"/>
                <a:gd name="T45" fmla="*/ 2147483647 h 174"/>
                <a:gd name="T46" fmla="*/ 0 w 78"/>
                <a:gd name="T47" fmla="*/ 2147483647 h 174"/>
                <a:gd name="T48" fmla="*/ 0 w 78"/>
                <a:gd name="T49" fmla="*/ 2147483647 h 174"/>
                <a:gd name="T50" fmla="*/ 0 w 78"/>
                <a:gd name="T51" fmla="*/ 2147483647 h 174"/>
                <a:gd name="T52" fmla="*/ 0 w 78"/>
                <a:gd name="T53" fmla="*/ 2147483647 h 174"/>
                <a:gd name="T54" fmla="*/ 0 w 78"/>
                <a:gd name="T55" fmla="*/ 2147483647 h 174"/>
                <a:gd name="T56" fmla="*/ 0 w 78"/>
                <a:gd name="T57" fmla="*/ 2147483647 h 174"/>
                <a:gd name="T58" fmla="*/ 0 w 78"/>
                <a:gd name="T59" fmla="*/ 2147483647 h 174"/>
                <a:gd name="T60" fmla="*/ 0 w 78"/>
                <a:gd name="T61" fmla="*/ 2147483647 h 174"/>
                <a:gd name="T62" fmla="*/ 0 w 78"/>
                <a:gd name="T63" fmla="*/ 2147483647 h 174"/>
                <a:gd name="T64" fmla="*/ 0 w 78"/>
                <a:gd name="T65" fmla="*/ 2147483647 h 174"/>
                <a:gd name="T66" fmla="*/ 0 w 78"/>
                <a:gd name="T67" fmla="*/ 2147483647 h 174"/>
                <a:gd name="T68" fmla="*/ 0 w 78"/>
                <a:gd name="T69" fmla="*/ 2147483647 h 174"/>
                <a:gd name="T70" fmla="*/ 0 w 78"/>
                <a:gd name="T71" fmla="*/ 2147483647 h 174"/>
                <a:gd name="T72" fmla="*/ 0 w 78"/>
                <a:gd name="T73" fmla="*/ 2147483647 h 174"/>
                <a:gd name="T74" fmla="*/ 0 w 78"/>
                <a:gd name="T75" fmla="*/ 2147483647 h 174"/>
                <a:gd name="T76" fmla="*/ 0 w 78"/>
                <a:gd name="T77" fmla="*/ 2147483647 h 174"/>
                <a:gd name="T78" fmla="*/ 0 w 78"/>
                <a:gd name="T79" fmla="*/ 2147483647 h 174"/>
                <a:gd name="T80" fmla="*/ 0 w 78"/>
                <a:gd name="T81" fmla="*/ 2147483647 h 174"/>
                <a:gd name="T82" fmla="*/ 0 w 78"/>
                <a:gd name="T83" fmla="*/ 2147483647 h 174"/>
                <a:gd name="T84" fmla="*/ 0 w 78"/>
                <a:gd name="T85" fmla="*/ 2147483647 h 174"/>
                <a:gd name="T86" fmla="*/ 0 w 78"/>
                <a:gd name="T87" fmla="*/ 2147483647 h 174"/>
                <a:gd name="T88" fmla="*/ 0 w 78"/>
                <a:gd name="T89" fmla="*/ 2147483647 h 174"/>
                <a:gd name="T90" fmla="*/ 0 w 78"/>
                <a:gd name="T91" fmla="*/ 2147483647 h 174"/>
                <a:gd name="T92" fmla="*/ 0 w 78"/>
                <a:gd name="T93" fmla="*/ 2147483647 h 174"/>
                <a:gd name="T94" fmla="*/ 0 w 78"/>
                <a:gd name="T95" fmla="*/ 2147483647 h 174"/>
                <a:gd name="T96" fmla="*/ 0 w 78"/>
                <a:gd name="T97" fmla="*/ 2147483647 h 174"/>
                <a:gd name="T98" fmla="*/ 0 w 78"/>
                <a:gd name="T99" fmla="*/ 2147483647 h 174"/>
                <a:gd name="T100" fmla="*/ 0 w 78"/>
                <a:gd name="T101" fmla="*/ 2147483647 h 174"/>
                <a:gd name="T102" fmla="*/ 0 w 78"/>
                <a:gd name="T103" fmla="*/ 2147483647 h 174"/>
                <a:gd name="T104" fmla="*/ 0 w 78"/>
                <a:gd name="T105" fmla="*/ 2147483647 h 174"/>
                <a:gd name="T106" fmla="*/ 2147483647 w 78"/>
                <a:gd name="T107" fmla="*/ 2147483647 h 174"/>
                <a:gd name="T108" fmla="*/ 2147483647 w 78"/>
                <a:gd name="T109" fmla="*/ 214748364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Calibri" pitchFamily="34" charset="0"/>
              </a:endParaRPr>
            </a:p>
          </p:txBody>
        </p:sp>
      </p:grpSp>
      <p:sp>
        <p:nvSpPr>
          <p:cNvPr id="30737" name="Oval 107"/>
          <p:cNvSpPr>
            <a:spLocks noChangeArrowheads="1"/>
          </p:cNvSpPr>
          <p:nvPr/>
        </p:nvSpPr>
        <p:spPr bwMode="auto">
          <a:xfrm>
            <a:off x="11163300" y="6161617"/>
            <a:ext cx="69851" cy="7620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endParaRPr lang="en-GB">
              <a:latin typeface="Calibri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05" y="1185031"/>
            <a:ext cx="3792763" cy="284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0881" y="4339099"/>
            <a:ext cx="6035040" cy="1949165"/>
            <a:chOff x="4240881" y="4339099"/>
            <a:chExt cx="6035040" cy="1949165"/>
          </a:xfrm>
        </p:grpSpPr>
        <p:grpSp>
          <p:nvGrpSpPr>
            <p:cNvPr id="8" name="Group 7"/>
            <p:cNvGrpSpPr/>
            <p:nvPr/>
          </p:nvGrpSpPr>
          <p:grpSpPr>
            <a:xfrm>
              <a:off x="4240881" y="4339099"/>
              <a:ext cx="6035040" cy="1949165"/>
              <a:chOff x="4135903" y="4071807"/>
              <a:chExt cx="6035040" cy="194916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135903" y="4071807"/>
                <a:ext cx="6035040" cy="1949165"/>
              </a:xfrm>
              <a:prstGeom prst="round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4621236" y="4211110"/>
                <a:ext cx="3628011" cy="1355724"/>
                <a:chOff x="4621236" y="4211110"/>
                <a:chExt cx="3628011" cy="1355724"/>
              </a:xfrm>
            </p:grpSpPr>
            <p:graphicFrame>
              <p:nvGraphicFramePr>
                <p:cNvPr id="3" name="Object 2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27329457"/>
                    </p:ext>
                  </p:extLst>
                </p:nvPr>
              </p:nvGraphicFramePr>
              <p:xfrm>
                <a:off x="5663210" y="4211110"/>
                <a:ext cx="2586037" cy="6508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8451" name="Equation" r:id="rId11" imgW="2585880" imgH="650880" progId="Equation.DSMT4">
                        <p:embed/>
                      </p:oleObj>
                    </mc:Choice>
                    <mc:Fallback>
                      <p:oleObj name="Equation" r:id="rId11" imgW="2585880" imgH="650880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663210" y="4211110"/>
                              <a:ext cx="2586037" cy="650875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" name="TextBox 5"/>
                <p:cNvSpPr txBox="1"/>
                <p:nvPr/>
              </p:nvSpPr>
              <p:spPr>
                <a:xfrm>
                  <a:off x="4621236" y="4861986"/>
                  <a:ext cx="3362179" cy="70484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just"/>
                  <a:r>
                    <a:rPr lang="en-US" sz="3200" b="1" dirty="0" err="1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Nê</a:t>
                  </a:r>
                  <a:r>
                    <a:rPr lang="en-US" sz="3200" b="1" dirty="0" err="1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n</a:t>
                  </a:r>
                  <a:r>
                    <a:rPr lang="en-US" sz="3200" b="1" dirty="0" smtClean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rPr>
                    <a:t> AB = AC</a:t>
                  </a:r>
                  <a:endParaRPr lang="en-US" sz="32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7" name="TextBox 46"/>
            <p:cNvSpPr txBox="1"/>
            <p:nvPr/>
          </p:nvSpPr>
          <p:spPr>
            <a:xfrm>
              <a:off x="5127157" y="4466827"/>
              <a:ext cx="1304513" cy="704848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just"/>
              <a:r>
                <a:rPr lang="en-US" sz="32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Do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127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6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DT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UI/customUI14.xml>PPT9 37
</file>

<file path=docProps/app.xml><?xml version="1.0" encoding="utf-8"?>
<Properties xmlns="http://schemas.openxmlformats.org/officeDocument/2006/extended-properties" xmlns:vt="http://schemas.openxmlformats.org/officeDocument/2006/docPropsVTypes">
  <TotalTime>2710</TotalTime>
  <Words>1527</Words>
  <Application>Microsoft Office PowerPoint</Application>
  <PresentationFormat>Custom</PresentationFormat>
  <Paragraphs>220</Paragraphs>
  <Slides>28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Arial</vt:lpstr>
      <vt:lpstr>Times New Roman</vt:lpstr>
      <vt:lpstr>Wingdings</vt:lpstr>
      <vt:lpstr>Symbol</vt:lpstr>
      <vt:lpstr>Webdings</vt:lpstr>
      <vt:lpstr>Calibri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10_Thiết kế Tùy chỉnh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Tiến</cp:lastModifiedBy>
  <cp:revision>219</cp:revision>
  <dcterms:created xsi:type="dcterms:W3CDTF">2021-06-22T15:39:08Z</dcterms:created>
  <dcterms:modified xsi:type="dcterms:W3CDTF">2021-12-14T08:51:24Z</dcterms:modified>
</cp:coreProperties>
</file>