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303" r:id="rId3"/>
    <p:sldId id="308" r:id="rId4"/>
    <p:sldId id="305" r:id="rId5"/>
    <p:sldId id="280" r:id="rId6"/>
    <p:sldId id="281" r:id="rId7"/>
    <p:sldId id="294" r:id="rId8"/>
    <p:sldId id="297" r:id="rId9"/>
    <p:sldId id="296" r:id="rId10"/>
    <p:sldId id="288" r:id="rId11"/>
    <p:sldId id="289" r:id="rId12"/>
    <p:sldId id="290" r:id="rId13"/>
    <p:sldId id="309" r:id="rId14"/>
    <p:sldId id="298" r:id="rId15"/>
    <p:sldId id="274" r:id="rId16"/>
    <p:sldId id="276" r:id="rId17"/>
    <p:sldId id="292" r:id="rId18"/>
  </p:sldIdLst>
  <p:sldSz cx="9144000" cy="5143500" type="screen16x9"/>
  <p:notesSz cx="9144000" cy="68580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FF828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>
      <p:cViewPr>
        <p:scale>
          <a:sx n="75" d="100"/>
          <a:sy n="75" d="100"/>
        </p:scale>
        <p:origin x="-534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16D1-9A7E-485E-9C2F-029C2F2A970C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EA56-B637-4A4F-8B17-7696E60E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EA56-B637-4A4F-8B17-7696E60E72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77912" tIns="77912" rIns="77912" bIns="77912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77912" tIns="77912" rIns="77912" bIns="7791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4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4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05/05/2021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9000" t="42000" r="-180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3349" y="-10982"/>
            <a:ext cx="9157349" cy="15540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32399" y="8069"/>
            <a:ext cx="9176399" cy="133291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F4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494726" y="-636558"/>
            <a:ext cx="1852225" cy="1722548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AF4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6793" y="-63012"/>
            <a:ext cx="1006148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5400" b="1" dirty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8938" y="133796"/>
            <a:ext cx="8339862" cy="74632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4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ĐẤT NƯỚC VÀ CON NGƯỜI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01556" y="1140000"/>
            <a:ext cx="6172200" cy="1090826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1600" y="1123950"/>
            <a:ext cx="1034105" cy="105925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37153" y="1123950"/>
            <a:ext cx="742950" cy="1107959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1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41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1861" y="1358148"/>
            <a:ext cx="4953893" cy="561656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LỚN LÊN BẠN LÀM GÌ?</a:t>
            </a:r>
            <a:endParaRPr lang="en-US" sz="3200" b="1" dirty="0">
              <a:solidFill>
                <a:srgbClr val="7030A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05201" y="1733551"/>
            <a:ext cx="2438400" cy="990600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61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6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97205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9138" y="361950"/>
            <a:ext cx="3026876" cy="569338"/>
            <a:chOff x="49789" y="341587"/>
            <a:chExt cx="4035834" cy="759117"/>
          </a:xfrm>
          <a:solidFill>
            <a:srgbClr val="7030A0"/>
          </a:solidFill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6" y="341587"/>
              <a:ext cx="3283257" cy="759117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1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Viết</a:t>
              </a:r>
              <a:r>
                <a:rPr lang="en-US" sz="31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1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từ</a:t>
              </a:r>
              <a:r>
                <a:rPr lang="en-US" sz="3100" b="1" dirty="0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 </a:t>
              </a:r>
              <a:r>
                <a:rPr lang="en-US" sz="3100" b="1" dirty="0" err="1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ngữ</a:t>
              </a:r>
              <a:endParaRPr lang="en-US" sz="3100" b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2400" y="1108540"/>
            <a:ext cx="9404498" cy="2926421"/>
            <a:chOff x="313028" y="2845612"/>
            <a:chExt cx="12539330" cy="3901895"/>
          </a:xfrm>
        </p:grpSpPr>
        <p:grpSp>
          <p:nvGrpSpPr>
            <p:cNvPr id="11" name="Group 10"/>
            <p:cNvGrpSpPr/>
            <p:nvPr/>
          </p:nvGrpSpPr>
          <p:grpSpPr>
            <a:xfrm>
              <a:off x="313028" y="2845612"/>
              <a:ext cx="12539330" cy="2421840"/>
              <a:chOff x="-764688" y="3503806"/>
              <a:chExt cx="11060284" cy="214732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75072" y="3503806"/>
                <a:ext cx="10216227" cy="2147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-764688" y="3911076"/>
                <a:ext cx="3337580" cy="691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smtClean="0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thủy thủ</a:t>
                </a:r>
                <a:endParaRPr lang="en-US" sz="32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88800" y="3926508"/>
                <a:ext cx="3337580" cy="691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thủy thủ</a:t>
                </a:r>
                <a:endParaRPr lang="en-US" sz="32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958016" y="3917978"/>
                <a:ext cx="3337580" cy="691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thủy thủ</a:t>
                </a:r>
                <a:endParaRPr lang="en-US" sz="32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72" y="4325667"/>
              <a:ext cx="11582398" cy="2421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341383" y="4799694"/>
              <a:ext cx="4094750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mùa gặt</a:t>
              </a:r>
              <a:endParaRPr lang="en-US" sz="32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15693" y="4794181"/>
              <a:ext cx="4094750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mùa gặt</a:t>
              </a:r>
              <a:endParaRPr lang="en-US" sz="32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47837" y="4790753"/>
              <a:ext cx="2873204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mùa gặt</a:t>
              </a:r>
              <a:endParaRPr lang="en-US" sz="32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8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9110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" y="423900"/>
            <a:ext cx="5943601" cy="471450"/>
            <a:chOff x="49789" y="316398"/>
            <a:chExt cx="7924801" cy="628600"/>
          </a:xfrm>
          <a:solidFill>
            <a:srgbClr val="7030A0"/>
          </a:solidFill>
        </p:grpSpPr>
        <p:sp>
          <p:nvSpPr>
            <p:cNvPr id="5" name="Oval 4"/>
            <p:cNvSpPr/>
            <p:nvPr/>
          </p:nvSpPr>
          <p:spPr>
            <a:xfrm>
              <a:off x="49789" y="335398"/>
              <a:ext cx="609600" cy="609600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6" y="316398"/>
              <a:ext cx="7172224" cy="615488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400" b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Viết những tiếng có vần </a:t>
              </a:r>
              <a:r>
                <a:rPr lang="en-US" sz="2400" b="1" i="1" smtClean="0">
                  <a:latin typeface="Arial" pitchFamily="34" charset="0"/>
                  <a:ea typeface="Arial-Rounded" panose="020B0500000000000000" pitchFamily="34" charset="0"/>
                  <a:cs typeface="Arial" pitchFamily="34" charset="0"/>
                </a:rPr>
                <a:t>at, ep, êp</a:t>
              </a:r>
              <a:endParaRPr lang="en-US" sz="2400" b="1" i="1" dirty="0">
                <a:latin typeface="Arial" pitchFamily="34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81150"/>
            <a:ext cx="8534399" cy="18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77800" y="1881108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5500" y="1881107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1300" y="189865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69000" y="188595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800" y="2457451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95500" y="2457450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  <a:p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51300" y="2474993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  <a:p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69000" y="2462293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  <a:p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7800" y="2998708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bếp</a:t>
            </a:r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5500" y="2998707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bếp</a:t>
            </a:r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51300" y="301625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bếp</a:t>
            </a:r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69000" y="300355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bếp</a:t>
            </a:r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99400" y="1887319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hạt</a:t>
            </a:r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12100" y="2459851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  <a:p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99400" y="300355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bếp</a:t>
            </a:r>
            <a:endParaRPr lang="en-US" sz="3600" b="1" i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139950"/>
            <a:ext cx="8534399" cy="18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32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18000" b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24200" y="2213940"/>
            <a:ext cx="2590800" cy="815009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3158"/>
            <a:ext cx="9144000" cy="1303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1564"/>
            <a:ext cx="9144000" cy="13163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" y="78737"/>
            <a:ext cx="533400" cy="538678"/>
          </a:xfrm>
          <a:prstGeom prst="ellipse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5800" y="69850"/>
            <a:ext cx="2771010" cy="44797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7883" tIns="38942" rIns="77883" bIns="38942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Trả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hỏi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2100" y="4425950"/>
            <a:ext cx="8610600" cy="5534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a. Bạn nhỏ muốn trở thành thuỷ thủ để làm gì?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04801" y="4460363"/>
            <a:ext cx="8597899" cy="5534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b. Bạn nhỏ muốn trở thành đầu bếp để làm gì?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57688" y="4395193"/>
            <a:ext cx="8648700" cy="6567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c. Bạn nhỏ trong khổ thơ thứ ba muốn làm nghề gì?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496042" y="2172770"/>
            <a:ext cx="3009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96042" y="2552700"/>
            <a:ext cx="36956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5013158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7400" y="453165"/>
            <a:ext cx="4809460" cy="601907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3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  <a:endParaRPr lang="en-US" sz="3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" y="2647950"/>
            <a:ext cx="398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lên bạn làm gì?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sẽ làm đầu bếp,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Làm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bánh ngọt thật đẹp,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Nấu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món mì...siêu ngon.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95800" y="2571750"/>
            <a:ext cx="40191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hỏi này...khó quá!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làm bài đã...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Rồi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 mai, nghĩ dần...</a:t>
            </a:r>
          </a:p>
          <a:p>
            <a:r>
              <a:rPr lang="en-US" sz="1800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18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(Thái </a:t>
            </a:r>
            <a:r>
              <a:rPr lang="en-US" sz="18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Dương)</a:t>
            </a:r>
            <a:endParaRPr lang="en-US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65295" y="1009650"/>
            <a:ext cx="394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À, tớ gieo hạt...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 khi vào mùa gặt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7200" y="1027490"/>
            <a:ext cx="4004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muốn làm thủy thủ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Lái tàu vượt sóng dữ,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Băng qua nhiều đại dương.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72241" y="3790950"/>
            <a:ext cx="331469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72241" y="4198560"/>
            <a:ext cx="331469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055115" y="1794480"/>
            <a:ext cx="15981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612410" y="2172770"/>
            <a:ext cx="278129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4612410" y="2528370"/>
            <a:ext cx="316229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7620000" y="895350"/>
            <a:ext cx="1460500" cy="1569660"/>
          </a:xfrm>
          <a:prstGeom prst="wedgeEllipseCallout">
            <a:avLst>
              <a:gd name="adj1" fmla="val -69286"/>
              <a:gd name="adj2" fmla="val 18756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i="1">
                <a:latin typeface="Arial" pitchFamily="34" charset="0"/>
                <a:cs typeface="Arial" pitchFamily="34" charset="0"/>
              </a:rPr>
              <a:t>muốn là nông dân, trồng lúa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1" grpId="0" animBg="1"/>
      <p:bldP spid="51" grpId="1" animBg="1"/>
      <p:bldP spid="5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91" y="10393"/>
            <a:ext cx="9144000" cy="1303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6245" y="195230"/>
            <a:ext cx="5925955" cy="517111"/>
            <a:chOff x="457200" y="373804"/>
            <a:chExt cx="7901275" cy="689481"/>
          </a:xfrm>
        </p:grpSpPr>
        <p:sp>
          <p:nvSpPr>
            <p:cNvPr id="6" name="Oval 5"/>
            <p:cNvSpPr/>
            <p:nvPr/>
          </p:nvSpPr>
          <p:spPr>
            <a:xfrm>
              <a:off x="457200" y="373804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386241"/>
              <a:ext cx="7291675" cy="677044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700" b="1" dirty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Học </a:t>
              </a:r>
              <a:r>
                <a:rPr lang="en-US" sz="2700" b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thuộc </a:t>
              </a:r>
              <a:r>
                <a:rPr lang="en-US" sz="2700" b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lòng 2 khổ thơ cuối</a:t>
              </a:r>
              <a:endPara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" y="5108407"/>
            <a:ext cx="9144000" cy="1303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4944" y="1566150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09800" y="3211890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6404" y="3211890"/>
            <a:ext cx="4019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hỏi này...khó quá!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làm bài đã...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Rồi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 mai, nghĩ dần</a:t>
            </a:r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sz="2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28006" y="1459290"/>
            <a:ext cx="394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À, tớ gieo hạt...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 khi vào mùa gặt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67271" y="731407"/>
            <a:ext cx="4809460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36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  <a:endParaRPr lang="en-US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4504" y="1496180"/>
            <a:ext cx="39497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À, tớ gieo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hạt...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 khi vào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mùa gặt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Lúa vàng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reo trên đồng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81300" y="3230940"/>
            <a:ext cx="401919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Lớn lên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 làm gì?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hỏi này...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khó quá!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 bài đã...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Rồi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 mai,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nghĩ dần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013158"/>
            <a:ext cx="9144000" cy="1303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5750" y="170644"/>
            <a:ext cx="7575550" cy="475121"/>
            <a:chOff x="-1239982" y="304800"/>
            <a:chExt cx="10100734" cy="633496"/>
          </a:xfrm>
          <a:solidFill>
            <a:srgbClr val="7030A0"/>
          </a:solidFill>
        </p:grpSpPr>
        <p:sp>
          <p:nvSpPr>
            <p:cNvPr id="7" name="Oval 6"/>
            <p:cNvSpPr/>
            <p:nvPr/>
          </p:nvSpPr>
          <p:spPr>
            <a:xfrm>
              <a:off x="-1239982" y="304800"/>
              <a:ext cx="609600" cy="609600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541867" y="322807"/>
              <a:ext cx="9402619" cy="615489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4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Trao đổi: Lớn lên, em muốn làm nghề gì? Vì sao? </a:t>
              </a:r>
              <a:endPara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" name="AutoShape 8" descr="Các điểm du lịch Quảng Bình 30/4 cho những gia đình có trẻ em - PYS Travel"/>
          <p:cNvSpPr>
            <a:spLocks noChangeAspect="1" noChangeArrowheads="1"/>
          </p:cNvSpPr>
          <p:nvPr/>
        </p:nvSpPr>
        <p:spPr bwMode="auto">
          <a:xfrm>
            <a:off x="116682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5282" y="4083050"/>
            <a:ext cx="8417718" cy="8091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400" smtClean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GV gợi 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ý một số nghề nghiệp đã nêu trong phần khởi động và trong 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 </a:t>
            </a:r>
            <a:r>
              <a:rPr lang="en-US" sz="2400" smtClean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thơ.</a:t>
            </a:r>
            <a:endParaRPr lang="en-US" sz="2400">
              <a:solidFill>
                <a:schemeClr val="tx1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4051008"/>
            <a:ext cx="8874918" cy="841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just"/>
            <a:r>
              <a:rPr lang="en-US" sz="2400" smtClean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GV 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 cầu HS thảo 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luận </a:t>
            </a:r>
            <a:r>
              <a:rPr lang="en-US" sz="2400" smtClean="0">
                <a:solidFill>
                  <a:schemeClr val="tx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nhóm và trình bày ý kiến của mình.</a:t>
            </a:r>
            <a:endParaRPr lang="en-US" sz="2400">
              <a:solidFill>
                <a:schemeClr val="tx1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0391" y="5019412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28749"/>
            <a:ext cx="2561919" cy="261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6553200" y="1088396"/>
            <a:ext cx="1752600" cy="1559554"/>
          </a:xfrm>
          <a:prstGeom prst="wedgeEllipseCallout">
            <a:avLst>
              <a:gd name="adj1" fmla="val -140123"/>
              <a:gd name="adj2" fmla="val 6087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 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bếp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1475231"/>
            <a:ext cx="2581275" cy="252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6553200" y="1047750"/>
            <a:ext cx="1981200" cy="1806245"/>
          </a:xfrm>
          <a:prstGeom prst="wedgeEllipseCallout">
            <a:avLst>
              <a:gd name="adj1" fmla="val -126020"/>
              <a:gd name="adj2" fmla="val 5313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kĩ sư xây dựng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77644"/>
            <a:ext cx="2458991" cy="228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Callout 19"/>
          <p:cNvSpPr/>
          <p:nvPr/>
        </p:nvSpPr>
        <p:spPr>
          <a:xfrm>
            <a:off x="6506152" y="1055027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bác sĩ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51" y="1282796"/>
            <a:ext cx="2547168" cy="258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6477000" y="1047749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viên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1352550"/>
            <a:ext cx="2536779" cy="248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Callout 23"/>
          <p:cNvSpPr/>
          <p:nvPr/>
        </p:nvSpPr>
        <p:spPr>
          <a:xfrm>
            <a:off x="6391852" y="1133607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 công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41" y="1015801"/>
            <a:ext cx="2762250" cy="289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Callout 26"/>
          <p:cNvSpPr/>
          <p:nvPr/>
        </p:nvSpPr>
        <p:spPr>
          <a:xfrm>
            <a:off x="6344804" y="1088396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hủy thủ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601547"/>
            <a:ext cx="61626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2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7" grpId="0" animBg="1"/>
      <p:bldP spid="27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97205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9144000" cy="171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1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18000" b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24200" y="2213940"/>
            <a:ext cx="2590800" cy="815009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080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18000" b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67000" y="2213940"/>
            <a:ext cx="3505200" cy="815009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5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391" y="-2307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0391" y="5019412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833609"/>
            <a:ext cx="6858000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Mỗi người trong hình làm nghề gì?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249812"/>
            <a:ext cx="3657600" cy="569338"/>
            <a:chOff x="6928" y="287832"/>
            <a:chExt cx="4114800" cy="759117"/>
          </a:xfrm>
          <a:solidFill>
            <a:srgbClr val="990099"/>
          </a:solidFill>
        </p:grpSpPr>
        <p:sp>
          <p:nvSpPr>
            <p:cNvPr id="11" name="Oval 10"/>
            <p:cNvSpPr/>
            <p:nvPr/>
          </p:nvSpPr>
          <p:spPr>
            <a:xfrm>
              <a:off x="6928" y="320477"/>
              <a:ext cx="609600" cy="726472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6528" y="287832"/>
              <a:ext cx="3505200" cy="759117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100" b="1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Quan</a:t>
              </a:r>
              <a:r>
                <a:rPr lang="en-US" sz="3100" b="1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100" b="1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sát</a:t>
              </a:r>
              <a:r>
                <a:rPr lang="en-US" sz="3100" b="1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3100" b="1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tranh</a:t>
              </a:r>
              <a:endParaRPr lang="en-US" sz="3100" b="1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95" y="1352550"/>
            <a:ext cx="4536209" cy="340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28749"/>
            <a:ext cx="2561919" cy="261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553200" y="1088396"/>
            <a:ext cx="1752600" cy="1559554"/>
          </a:xfrm>
          <a:prstGeom prst="wedgeEllipseCallout">
            <a:avLst>
              <a:gd name="adj1" fmla="val -140123"/>
              <a:gd name="adj2" fmla="val 6087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 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bếp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1475231"/>
            <a:ext cx="2581275" cy="252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6553200" y="1047750"/>
            <a:ext cx="1981200" cy="1806245"/>
          </a:xfrm>
          <a:prstGeom prst="wedgeEllipseCallout">
            <a:avLst>
              <a:gd name="adj1" fmla="val -126020"/>
              <a:gd name="adj2" fmla="val 5313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kĩ sư xây dựng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77644"/>
            <a:ext cx="2458991" cy="228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Callout 20"/>
          <p:cNvSpPr/>
          <p:nvPr/>
        </p:nvSpPr>
        <p:spPr>
          <a:xfrm>
            <a:off x="6506152" y="1055027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bác sĩ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51" y="1282796"/>
            <a:ext cx="2547168" cy="258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Callout 22"/>
          <p:cNvSpPr/>
          <p:nvPr/>
        </p:nvSpPr>
        <p:spPr>
          <a:xfrm>
            <a:off x="6477000" y="1047749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viên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1352550"/>
            <a:ext cx="2536779" cy="248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Callout 24"/>
          <p:cNvSpPr/>
          <p:nvPr/>
        </p:nvSpPr>
        <p:spPr>
          <a:xfrm>
            <a:off x="6391852" y="1133607"/>
            <a:ext cx="2075296" cy="1806245"/>
          </a:xfrm>
          <a:prstGeom prst="wedgeEllipseCallout">
            <a:avLst>
              <a:gd name="adj1" fmla="val -122376"/>
              <a:gd name="adj2" fmla="val 49621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 công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91" y="10393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00458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73612"/>
            <a:ext cx="1752600" cy="569338"/>
            <a:chOff x="-348673" y="244119"/>
            <a:chExt cx="2336801" cy="759117"/>
          </a:xfrm>
          <a:solidFill>
            <a:srgbClr val="990099"/>
          </a:solidFill>
        </p:grpSpPr>
        <p:sp>
          <p:nvSpPr>
            <p:cNvPr id="7" name="Oval 6"/>
            <p:cNvSpPr/>
            <p:nvPr/>
          </p:nvSpPr>
          <p:spPr>
            <a:xfrm>
              <a:off x="-348673" y="320478"/>
              <a:ext cx="609600" cy="609600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882" y="244119"/>
              <a:ext cx="1631246" cy="759117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100" b="1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Đọc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57400" y="415065"/>
            <a:ext cx="4809460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05600" y="189356"/>
            <a:ext cx="2438400" cy="697353"/>
          </a:xfrm>
          <a:prstGeom prst="cloud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Đọc mẫu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4515997"/>
            <a:ext cx="6705600" cy="494153"/>
          </a:xfrm>
          <a:prstGeom prst="rect">
            <a:avLst/>
          </a:prstGeom>
          <a:solidFill>
            <a:srgbClr val="00B0F0"/>
          </a:solidFill>
        </p:spPr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Em hãy tìm từ khó đọc, khó hiểu trong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25170" y="4524463"/>
            <a:ext cx="5584080" cy="494153"/>
          </a:xfrm>
          <a:prstGeom prst="rect">
            <a:avLst/>
          </a:prstGeom>
          <a:solidFill>
            <a:srgbClr val="00B0F0"/>
          </a:solidFill>
        </p:spPr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 </a:t>
            </a:r>
            <a:r>
              <a:rPr lang="en-US" sz="2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 2 </a:t>
            </a:r>
            <a:r>
              <a:rPr lang="en-US" sz="2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Arial-Rounded" pitchFamily="34" charset="0"/>
                <a:cs typeface="Arial" pitchFamily="34" charset="0"/>
              </a:rPr>
              <a:t>lần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783" y="2800350"/>
            <a:ext cx="398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Lớn </a:t>
            </a:r>
            <a:r>
              <a:rPr lang="en-US" sz="2400">
                <a:latin typeface="Arial" pitchFamily="34" charset="0"/>
                <a:cs typeface="Arial" pitchFamily="34" charset="0"/>
              </a:rPr>
              <a:t>lên bạn làm gì?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Tớ </a:t>
            </a:r>
            <a:r>
              <a:rPr lang="en-US" sz="2400">
                <a:latin typeface="Arial" pitchFamily="34" charset="0"/>
                <a:cs typeface="Arial" pitchFamily="34" charset="0"/>
              </a:rPr>
              <a:t>sẽ làm đầu bếp,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Làm </a:t>
            </a:r>
            <a:r>
              <a:rPr lang="en-US" sz="2400">
                <a:latin typeface="Arial" pitchFamily="34" charset="0"/>
                <a:cs typeface="Arial" pitchFamily="34" charset="0"/>
              </a:rPr>
              <a:t>bánh ngọt thật đẹp,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Nấu </a:t>
            </a:r>
            <a:r>
              <a:rPr lang="en-US" sz="2400">
                <a:latin typeface="Arial" pitchFamily="34" charset="0"/>
                <a:cs typeface="Arial" pitchFamily="34" charset="0"/>
              </a:rPr>
              <a:t>món mì...siêu ngon.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8109" y="1103690"/>
            <a:ext cx="394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À, tớ gieo hạt...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Mỗi khi vào mùa gặt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61609" y="2751713"/>
            <a:ext cx="426950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Câu </a:t>
            </a:r>
            <a:r>
              <a:rPr lang="en-US" sz="2400">
                <a:latin typeface="Arial" pitchFamily="34" charset="0"/>
                <a:cs typeface="Arial" pitchFamily="34" charset="0"/>
              </a:rPr>
              <a:t>hỏi này...khó quá!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Để </a:t>
            </a:r>
            <a:r>
              <a:rPr lang="en-US" sz="2400">
                <a:latin typeface="Arial" pitchFamily="34" charset="0"/>
                <a:cs typeface="Arial" pitchFamily="34" charset="0"/>
              </a:rPr>
              <a:t>tớ làm bài đã...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Rồi </a:t>
            </a:r>
            <a:r>
              <a:rPr lang="en-US" sz="2400">
                <a:latin typeface="Arial" pitchFamily="34" charset="0"/>
                <a:cs typeface="Arial" pitchFamily="34" charset="0"/>
              </a:rPr>
              <a:t>ngày mai, nghĩ dần...</a:t>
            </a:r>
          </a:p>
          <a:p>
            <a:r>
              <a:rPr lang="en-US" sz="1800" i="1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1800" i="1" smtClean="0">
                <a:latin typeface="Arial" pitchFamily="34" charset="0"/>
                <a:cs typeface="Arial" pitchFamily="34" charset="0"/>
              </a:rPr>
              <a:t>(Thái </a:t>
            </a:r>
            <a:r>
              <a:rPr lang="en-US" sz="1800" i="1">
                <a:latin typeface="Arial" pitchFamily="34" charset="0"/>
                <a:cs typeface="Arial" pitchFamily="34" charset="0"/>
              </a:rPr>
              <a:t>Dương)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783" y="1078290"/>
            <a:ext cx="4004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Tớ muốn làm thủy thủ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Lái tàu vượt sóng dữ,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Băng qua nhiều đại dương.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46239" y="1847850"/>
            <a:ext cx="10589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9166" y="1460500"/>
            <a:ext cx="109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9166" y="2190750"/>
            <a:ext cx="9186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260285" y="2216150"/>
            <a:ext cx="11687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304245" y="1885950"/>
            <a:ext cx="584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[hanhtrangso.nxbgd.vn] Đọc_ Lớn lên bạn làm gì__H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8209" y="4462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56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4" grpId="0" animBg="1"/>
      <p:bldP spid="16" grpId="0" animBg="1"/>
      <p:bldP spid="16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91" y="10393"/>
            <a:ext cx="9144000" cy="1303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3158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4548574"/>
            <a:ext cx="4769558" cy="494153"/>
          </a:xfrm>
          <a:prstGeom prst="rect">
            <a:avLst/>
          </a:prstGeom>
          <a:solidFill>
            <a:srgbClr val="00B0F0"/>
          </a:solidFill>
        </p:spPr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VB chia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mấy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0560" y="4548574"/>
            <a:ext cx="4662997" cy="494153"/>
          </a:xfrm>
          <a:prstGeom prst="rect">
            <a:avLst/>
          </a:prstGeom>
          <a:solidFill>
            <a:srgbClr val="00B0F0"/>
          </a:solidFill>
        </p:spPr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nối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tiếp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700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endParaRPr lang="en-US" sz="2700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-10391" y="-2307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98278" y="1117720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73151" y="2216150"/>
            <a:ext cx="169240" cy="357253"/>
            <a:chOff x="5029200" y="2686885"/>
            <a:chExt cx="225653" cy="476337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351482" y="3991020"/>
            <a:ext cx="169240" cy="357253"/>
            <a:chOff x="5029200" y="2686885"/>
            <a:chExt cx="225653" cy="476337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237682" y="2288831"/>
            <a:ext cx="169240" cy="357253"/>
            <a:chOff x="5029200" y="2686885"/>
            <a:chExt cx="225653" cy="476337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0" y="173612"/>
            <a:ext cx="1817478" cy="569338"/>
            <a:chOff x="-348673" y="244119"/>
            <a:chExt cx="2423305" cy="759117"/>
          </a:xfrm>
          <a:solidFill>
            <a:srgbClr val="990099"/>
          </a:solidFill>
        </p:grpSpPr>
        <p:sp>
          <p:nvSpPr>
            <p:cNvPr id="57" name="Oval 56"/>
            <p:cNvSpPr/>
            <p:nvPr/>
          </p:nvSpPr>
          <p:spPr>
            <a:xfrm>
              <a:off x="-348673" y="320478"/>
              <a:ext cx="609600" cy="609600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6882" y="244119"/>
              <a:ext cx="1717750" cy="759117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100" b="1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Đọc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057400" y="415065"/>
            <a:ext cx="4809460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37461" y="2800350"/>
            <a:ext cx="398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lên bạn làm gì?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sẽ làm đầu bếp,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Làm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bánh ngọt thật đẹp,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Nấu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món mì...siêu ngon.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67787" y="1103690"/>
            <a:ext cx="394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À, tớ gieo hạt...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 khi vào mùa gặt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798292" y="2751713"/>
            <a:ext cx="40191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hỏi này...khó quá!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làm bài đã...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Rồi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 mai, nghĩ dần...</a:t>
            </a:r>
          </a:p>
          <a:p>
            <a:r>
              <a:rPr lang="en-US" sz="1800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18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(Thái </a:t>
            </a:r>
            <a:r>
              <a:rPr lang="en-US" sz="18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Dương)</a:t>
            </a:r>
            <a:endParaRPr lang="en-US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37461" y="1078290"/>
            <a:ext cx="4004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muốn làm thủy thủ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Lái tàu vượt sóng dữ,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Băng qua nhiều đại dương.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577719" y="1157239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617682" y="2851150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8153062" y="3917218"/>
            <a:ext cx="169240" cy="357253"/>
            <a:chOff x="5029200" y="2686885"/>
            <a:chExt cx="225653" cy="476337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3" name="Oval 72"/>
          <p:cNvSpPr/>
          <p:nvPr/>
        </p:nvSpPr>
        <p:spPr>
          <a:xfrm>
            <a:off x="4493099" y="2785626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3" grpId="0" animBg="1"/>
      <p:bldP spid="35" grpId="0" animBg="1"/>
      <p:bldP spid="34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91" y="10393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391" y="5013158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8950" y="140736"/>
            <a:ext cx="2914649" cy="648041"/>
          </a:xfrm>
          <a:prstGeom prst="rect">
            <a:avLst/>
          </a:prstGeom>
          <a:solidFill>
            <a:srgbClr val="9900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3700" dirty="0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069980"/>
            <a:ext cx="8077200" cy="701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i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thuỷ thủ: </a:t>
            </a:r>
            <a:r>
              <a:rPr lang="en-US" sz="2700" i="1">
                <a:solidFill>
                  <a:srgbClr val="0070C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người làm việc trên tàu thuỷ;</a:t>
            </a:r>
            <a:endParaRPr lang="en-US" sz="2700" i="1" dirty="0">
              <a:solidFill>
                <a:srgbClr val="0070C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949450"/>
            <a:ext cx="8077200" cy="701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i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sóng dữ: </a:t>
            </a:r>
            <a:r>
              <a:rPr lang="en-US" sz="2700" i="1" smtClean="0">
                <a:solidFill>
                  <a:srgbClr val="0070C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sóng </a:t>
            </a:r>
            <a:r>
              <a:rPr lang="en-US" sz="2700" i="1">
                <a:solidFill>
                  <a:srgbClr val="0070C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lớn và nguy hiểm; </a:t>
            </a:r>
            <a:endParaRPr lang="en-US" sz="2700" i="1" dirty="0">
              <a:solidFill>
                <a:srgbClr val="0070C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851150"/>
            <a:ext cx="8077200" cy="701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i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đầu bếp: </a:t>
            </a:r>
            <a:r>
              <a:rPr lang="en-US" sz="2700" i="1">
                <a:solidFill>
                  <a:srgbClr val="0070C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người nấu ăn </a:t>
            </a:r>
            <a:endParaRPr lang="en-US" sz="2700" i="1" dirty="0">
              <a:solidFill>
                <a:srgbClr val="0070C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764236"/>
            <a:ext cx="8077200" cy="701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i="1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gieo: </a:t>
            </a:r>
            <a:r>
              <a:rPr lang="en-US" sz="2700" i="1">
                <a:solidFill>
                  <a:srgbClr val="0070C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rắc hạt giống xuống đất để cho mọc thành cây </a:t>
            </a:r>
            <a:endParaRPr lang="en-US" sz="2700" i="1" dirty="0">
              <a:solidFill>
                <a:srgbClr val="0070C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3158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10706" y="4476491"/>
            <a:ext cx="3583831" cy="49415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Luyện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7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88369" y="4470667"/>
            <a:ext cx="3583831" cy="49415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Thi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27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7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90800" y="4447418"/>
            <a:ext cx="3583831" cy="49415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7894" tIns="38947" rIns="77894" bIns="38947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toàn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7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0391" y="10393"/>
            <a:ext cx="9144000" cy="1303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0391" y="-2307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5" tIns="38957" rIns="77915" bIns="38957" spcCol="0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8278" y="1117720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673151" y="2216150"/>
            <a:ext cx="169240" cy="357253"/>
            <a:chOff x="5029200" y="2686885"/>
            <a:chExt cx="225653" cy="47633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51482" y="3991020"/>
            <a:ext cx="169240" cy="357253"/>
            <a:chOff x="5029200" y="2686885"/>
            <a:chExt cx="225653" cy="476337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237682" y="2288831"/>
            <a:ext cx="169240" cy="357253"/>
            <a:chOff x="5029200" y="2686885"/>
            <a:chExt cx="225653" cy="476337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0" y="173612"/>
            <a:ext cx="1817478" cy="569338"/>
            <a:chOff x="-348673" y="244119"/>
            <a:chExt cx="2423305" cy="759117"/>
          </a:xfrm>
          <a:solidFill>
            <a:srgbClr val="990099"/>
          </a:solidFill>
        </p:grpSpPr>
        <p:sp>
          <p:nvSpPr>
            <p:cNvPr id="42" name="Oval 41"/>
            <p:cNvSpPr/>
            <p:nvPr/>
          </p:nvSpPr>
          <p:spPr>
            <a:xfrm>
              <a:off x="-348673" y="320478"/>
              <a:ext cx="609600" cy="609600"/>
            </a:xfrm>
            <a:prstGeom prst="ellipse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6882" y="244119"/>
              <a:ext cx="1717750" cy="759117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100" b="1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Đọc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057400" y="415065"/>
            <a:ext cx="4809460" cy="632685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7461" y="2800350"/>
            <a:ext cx="398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lên bạn làm gì?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sẽ làm đầu bếp,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Làm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bánh ngọt thật đẹp,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Nấu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món mì...siêu ngon.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67787" y="1103690"/>
            <a:ext cx="394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À, tớ gieo hạt...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 khi vào mùa gặt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98292" y="2751713"/>
            <a:ext cx="40191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hỏi này...khó quá!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làm bài đã...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Rồi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 mai, nghĩ dần...</a:t>
            </a:r>
          </a:p>
          <a:p>
            <a:r>
              <a:rPr lang="en-US" sz="1800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18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(Thái </a:t>
            </a:r>
            <a:r>
              <a:rPr lang="en-US" sz="18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Dương)</a:t>
            </a:r>
            <a:endParaRPr lang="en-US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37461" y="1078290"/>
            <a:ext cx="4004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muốn làm thủy thủ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Lái tàu vượt sóng dữ,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Băng qua nhiều đại dương.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577719" y="1157239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>
            <a:off x="617682" y="2851150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8153062" y="3917218"/>
            <a:ext cx="169240" cy="357253"/>
            <a:chOff x="5029200" y="2686885"/>
            <a:chExt cx="225653" cy="476337"/>
          </a:xfrm>
        </p:grpSpPr>
        <p:cxnSp>
          <p:nvCxnSpPr>
            <p:cNvPr id="69" name="Straight Connector 68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Oval 70"/>
          <p:cNvSpPr/>
          <p:nvPr/>
        </p:nvSpPr>
        <p:spPr>
          <a:xfrm>
            <a:off x="4493099" y="2785626"/>
            <a:ext cx="322766" cy="3032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4" tIns="38947" rIns="77894" bIns="38947" rtlCol="0" anchor="ctr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  <p:bldP spid="49" grpId="0" animBg="1"/>
      <p:bldP spid="30" grpId="0" animBg="1"/>
      <p:bldP spid="66" grpId="0" animBg="1"/>
      <p:bldP spid="67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91" y="-20782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07384"/>
            <a:ext cx="9144000" cy="130343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100" y="217794"/>
            <a:ext cx="457200" cy="457200"/>
          </a:xfrm>
          <a:prstGeom prst="ellipse">
            <a:avLst/>
          </a:prstGeom>
          <a:solidFill>
            <a:srgbClr val="99009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60400" y="206988"/>
            <a:ext cx="8288260" cy="830960"/>
          </a:xfrm>
          <a:prstGeom prst="rect">
            <a:avLst/>
          </a:prstGeom>
          <a:solidFill>
            <a:srgbClr val="9900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03" tIns="45702" rIns="91403" bIns="45702" rtlCol="0">
            <a:spAutoFit/>
          </a:bodyPr>
          <a:lstStyle/>
          <a:p>
            <a:pPr algn="just"/>
            <a:r>
              <a:rPr lang="en-US" sz="2400" b="1">
                <a:solidFill>
                  <a:schemeClr val="l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thứ hai và thứ ba những tiếng có vần at, ep, êp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7461" y="2889250"/>
            <a:ext cx="3983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lên bạn làm gì?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sẽ làm đầu bếp,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Làm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bánh ngọt thật đẹp,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Nấu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món mì...siêu ngon.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7787" y="1192590"/>
            <a:ext cx="3949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À, tớ gieo hạt</a:t>
            </a:r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US" sz="24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Mỗi khi vào mùa gặt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Lúa vàng reo trên đồng.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98292" y="2840613"/>
            <a:ext cx="40191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hỏi này...khó quá!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làm bài đã...</a:t>
            </a:r>
          </a:p>
          <a:p>
            <a:r>
              <a:rPr lang="en-US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Rồi </a:t>
            </a:r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ngày mai, nghĩ dần...</a:t>
            </a:r>
          </a:p>
          <a:p>
            <a:r>
              <a:rPr lang="en-US" sz="1800" i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18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(Thái </a:t>
            </a:r>
            <a:r>
              <a:rPr lang="en-US" sz="18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Dương)</a:t>
            </a:r>
            <a:endParaRPr lang="en-US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7461" y="1167190"/>
            <a:ext cx="40049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Lớn lên bạn làm gì?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Tớ muốn làm thủy thủ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Lái tàu vượt sóng dữ,</a:t>
            </a:r>
          </a:p>
          <a:p>
            <a:r>
              <a:rPr lang="en-US" sz="24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Băng qua nhiều đại dương.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1827" y="1570139"/>
            <a:ext cx="61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ạt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56000" y="3624698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400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ẹp</a:t>
            </a:r>
            <a:endParaRPr lang="en-US" sz="2400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8026" y="3255713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bếp</a:t>
            </a:r>
            <a:endParaRPr lang="en-US" sz="2400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535" y="4460202"/>
            <a:ext cx="3278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Tiếng có vần at:        ; 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799" y="4484867"/>
            <a:ext cx="2133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vần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ep:        ;</a:t>
            </a:r>
            <a:endParaRPr lang="en-US" sz="2400" b="1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0" y="4484867"/>
            <a:ext cx="2133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vần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êp:        ;</a:t>
            </a:r>
            <a:endParaRPr lang="en-US" sz="2400" b="1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2099E-6 L -0.40694 0.56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0494E-6 L 0.09444 0.16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45679E-6 L 0.39358 0.239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1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6" grpId="0"/>
      <p:bldP spid="16" grpId="1"/>
      <p:bldP spid="16" grpId="2"/>
      <p:bldP spid="17" grpId="0"/>
      <p:bldP spid="17" grpId="1"/>
      <p:bldP spid="17" grpId="2"/>
      <p:bldP spid="8" grpId="0"/>
      <p:bldP spid="9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989</Words>
  <PresentationFormat>On-screen Show (16:9)</PresentationFormat>
  <Paragraphs>207</Paragraphs>
  <Slides>17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2020-06-14T07:01:18Z</dcterms:created>
  <dcterms:modified xsi:type="dcterms:W3CDTF">2021-05-05T15:28:17Z</dcterms:modified>
</cp:coreProperties>
</file>