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9144000" cy="5143500" type="screen16x9"/>
  <p:notesSz cx="6858000" cy="9144000"/>
  <p:embeddedFontLst>
    <p:embeddedFont>
      <p:font typeface="Concert One" panose="020B0604020202020204" charset="0"/>
      <p:regular r:id="rId37"/>
    </p:embeddedFont>
    <p:embeddedFont>
      <p:font typeface="EB Garamond" panose="020B0604020202020204" charset="0"/>
      <p:regular r:id="rId38"/>
      <p:bold r:id="rId39"/>
      <p:italic r:id="rId40"/>
      <p:boldItalic r:id="rId41"/>
    </p:embeddedFont>
    <p:embeddedFont>
      <p:font typeface="Rajdhani Medium" panose="020B0604020202020204" charset="0"/>
      <p:regular r:id="rId42"/>
      <p:bold r:id="rId43"/>
    </p:embeddedFont>
    <p:embeddedFont>
      <p:font typeface="Staatliches" panose="020B0604020202020204" charset="0"/>
      <p:regular r:id="rId44"/>
    </p:embeddedFont>
    <p:embeddedFont>
      <p:font typeface="Fira Sans" panose="020B060402020202020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ajdhani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1620">
          <p15:clr>
            <a:srgbClr val="EA4335"/>
          </p15:clr>
        </p15:guide>
        <p15:guide id="4294967295" pos="2880">
          <p15:clr>
            <a:srgbClr val="EA4335"/>
          </p15:clr>
        </p15:guide>
        <p15:guide id="4294967295" pos="432">
          <p15:clr>
            <a:srgbClr val="EA4335"/>
          </p15:clr>
        </p15:guide>
        <p15:guide id="4294967295" pos="5328">
          <p15:clr>
            <a:srgbClr val="EA4335"/>
          </p15:clr>
        </p15:guide>
        <p15:guide id="4294967295" orient="horz" pos="337">
          <p15:clr>
            <a:srgbClr val="EA4335"/>
          </p15:clr>
        </p15:guide>
        <p15:guide id="4294967295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6/21/2022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11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55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3.sv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3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3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3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3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Tìm x, </a:t>
                </a:r>
                <a:r>
                  <a:rPr lang="en-US" sz="2000" dirty="0" err="1" smtClean="0"/>
                  <a:t>biết</a:t>
                </a:r>
                <a:r>
                  <a:rPr lang="en-US" sz="2000" dirty="0" smtClean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03" y="806894"/>
                <a:ext cx="1870467" cy="700705"/>
              </a:xfrm>
              <a:prstGeom prst="rect">
                <a:avLst/>
              </a:prstGeom>
              <a:blipFill rotWithShape="0">
                <a:blip r:embed="rId3"/>
                <a:stretch>
                  <a:fillRect l="-3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05" y="1410914"/>
                <a:ext cx="2378764" cy="3295518"/>
              </a:xfrm>
              <a:prstGeom prst="rect">
                <a:avLst/>
              </a:prstGeom>
              <a:blipFill rotWithShape="0">
                <a:blip r:embed="rId4"/>
                <a:stretch>
                  <a:fillRect l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 smtClean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en-US" sz="2000" dirty="0" err="1" smtClean="0"/>
                  <a:t>Vậy</a:t>
                </a:r>
                <a:r>
                  <a:rPr lang="en-US" sz="2000" dirty="0" smtClean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8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10" y="28562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</a:rPr>
              <a:t> 1.33 (SGK - tr24)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/>
                  <a:t> + 0,5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 smtClean="0"/>
                  <a:t>C = 2 021,2345. 2 020,1234 + 2 021,2345. (-2 020,1234)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7547075" y="1331349"/>
            <a:ext cx="629061" cy="866392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368616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 smtClean="0"/>
              <a:t>A </a:t>
            </a:r>
            <a:r>
              <a:rPr lang="en-US" sz="2000" dirty="0"/>
              <a:t>= 32,125 - (6,325 + 12,125) - (37 + 13,675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      = </a:t>
            </a:r>
            <a:r>
              <a:rPr lang="fr-FR" sz="2000" dirty="0" smtClean="0"/>
              <a:t>(</a:t>
            </a:r>
            <a:r>
              <a:rPr lang="fr-FR" sz="2000" dirty="0"/>
              <a:t>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  = </a:t>
            </a:r>
            <a:r>
              <a:rPr lang="fr-FR" sz="2000" dirty="0"/>
              <a:t>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b) B </a:t>
                </a:r>
                <a:r>
                  <a:rPr lang="en-US" sz="2000" dirty="0">
                    <a:latin typeface="+mn-lt"/>
                  </a:rPr>
                  <a:t>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+mn-lt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+mn-lt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+mn-lt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+mn-lt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+mn-lt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+mn-lt"/>
                          </a:rPr>
                        </m:ctrlPr>
                      </m:fPr>
                      <m:num>
                        <m:r>
                          <a:rPr lang="en-US" sz="2400" i="1">
                            <a:latin typeface="+mn-lt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+mn-lt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 smtClean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1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−9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1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</a:t>
                </a:r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fr-FR" sz="2400" i="1"/>
                          <m:t>9</m:t>
                        </m:r>
                      </m:num>
                      <m:den>
                        <m:r>
                          <a:rPr lang="fr-FR" sz="2400" i="1"/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/>
                        </m:ctrlPr>
                      </m:dPr>
                      <m:e>
                        <m:f>
                          <m:fPr>
                            <m:ctrlPr>
                              <a:rPr lang="en-US" sz="2400" i="1"/>
                            </m:ctrlPr>
                          </m:fPr>
                          <m:num>
                            <m:r>
                              <a:rPr lang="fr-FR" sz="2400" i="1"/>
                              <m:t>9</m:t>
                            </m:r>
                          </m:num>
                          <m:den>
                            <m:r>
                              <a:rPr lang="fr-FR" sz="2400" i="1"/>
                              <m:t>8</m:t>
                            </m:r>
                          </m:den>
                        </m:f>
                        <m:r>
                          <a:rPr lang="fr-FR" sz="2400" i="1"/>
                          <m:t>−</m:t>
                        </m:r>
                        <m:f>
                          <m:fPr>
                            <m:ctrlPr>
                              <a:rPr lang="en-US" sz="2400" i="1"/>
                            </m:ctrlPr>
                          </m:fPr>
                          <m:num>
                            <m:r>
                              <a:rPr lang="fr-FR" sz="2400" i="1"/>
                              <m:t>1</m:t>
                            </m:r>
                          </m:num>
                          <m:den>
                            <m:r>
                              <a:rPr lang="fr-FR" sz="2400" i="1"/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16" y="2718137"/>
                <a:ext cx="4902304" cy="1804212"/>
              </a:xfrm>
              <a:prstGeom prst="rect">
                <a:avLst/>
              </a:prstGeom>
              <a:blipFill rotWithShape="0"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c) C </a:t>
            </a:r>
            <a:r>
              <a:rPr lang="en-US" sz="2000" dirty="0"/>
              <a:t>= 2 021,2345. 2 020,1234 + 2 021,2345. (-2 020,1234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  </a:t>
            </a:r>
            <a:r>
              <a:rPr lang="fr-FR" sz="2000" dirty="0"/>
              <a:t>= 2021,2345</a:t>
            </a:r>
            <a:r>
              <a:rPr lang="fr-FR" sz="2000" dirty="0" smtClean="0"/>
              <a:t>. [2020,1234 </a:t>
            </a:r>
            <a:r>
              <a:rPr lang="fr-FR" sz="2000" dirty="0"/>
              <a:t>+ (-</a:t>
            </a:r>
            <a:r>
              <a:rPr lang="fr-FR" sz="2000" dirty="0" smtClean="0"/>
              <a:t>20020,1234)]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smtClean="0"/>
              <a:t>        = </a:t>
            </a:r>
            <a:r>
              <a:rPr lang="fr-FR" sz="2000" dirty="0"/>
              <a:t>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cặp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</a:t>
            </a:r>
            <a:r>
              <a:rPr lang="en-US" sz="2400" dirty="0" err="1" smtClean="0"/>
              <a:t>ngoặc</a:t>
            </a:r>
            <a:r>
              <a:rPr lang="en-US" sz="2400" dirty="0" smtClean="0"/>
              <a:t> “()”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biểu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2,2  -  3,3  +  4,4  -  5,5  = 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(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367" y="486237"/>
            <a:ext cx="7704000" cy="75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223" y="1086917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</a:rPr>
              <a:t>Bài</a:t>
            </a:r>
            <a:r>
              <a:rPr lang="en-US" sz="2000" b="1" dirty="0" smtClean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hồ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 </a:t>
            </a:r>
            <a:r>
              <a:rPr lang="en-US" sz="2000" dirty="0" err="1" smtClean="0"/>
              <a:t>ngọt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giới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sắp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chúng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tự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nhỏ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lớn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38834"/>
              </p:ext>
            </p:extLst>
          </p:nvPr>
        </p:nvGraphicFramePr>
        <p:xfrm>
          <a:off x="4417080" y="1292400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/>
                <a:gridCol w="1921671"/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3041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481336"/>
              </p:ext>
            </p:extLst>
          </p:nvPr>
        </p:nvGraphicFramePr>
        <p:xfrm>
          <a:off x="1582221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/>
                <a:gridCol w="299532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Diện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tích</a:t>
                      </a:r>
                      <a:r>
                        <a:rPr lang="en-US" sz="1600" b="1" baseline="0" dirty="0" smtClean="0"/>
                        <a:t> (m</a:t>
                      </a:r>
                      <a:r>
                        <a:rPr lang="en-US" sz="1600" b="1" baseline="30000" dirty="0" smtClean="0"/>
                        <a:t>2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Nicaragua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4" y="1200297"/>
            <a:ext cx="1483740" cy="39432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4"/>
                </a:solidFill>
              </a:rPr>
              <a:t>Hình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ảnh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một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số</a:t>
            </a:r>
            <a:r>
              <a:rPr lang="en-US" sz="2000" b="1" i="1" dirty="0" smtClean="0">
                <a:solidFill>
                  <a:schemeClr val="accent4"/>
                </a:solidFill>
              </a:rPr>
              <a:t> </a:t>
            </a:r>
            <a:r>
              <a:rPr lang="en-US" sz="2000" b="1" i="1" dirty="0" err="1" smtClean="0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smtClean="0"/>
              <a:t>Nicaragua</a:t>
            </a:r>
            <a:endParaRPr lang="en-US" sz="2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 smtClean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1607846"/>
            <a:ext cx="2937175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38416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30" y="1607846"/>
            <a:ext cx="3952898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103844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Hồ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nước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ngọt</a:t>
            </a:r>
            <a:r>
              <a:rPr lang="en-US" sz="2000" i="1" dirty="0" smtClean="0"/>
              <a:t> Baikal </a:t>
            </a:r>
            <a:r>
              <a:rPr lang="en-US" sz="2000" i="1" dirty="0" err="1" smtClean="0"/>
              <a:t>đóng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n</a:t>
            </a:r>
            <a:r>
              <a:rPr lang="vi-VN" sz="2000" dirty="0" smtClean="0"/>
              <a:t>hắc </a:t>
            </a:r>
            <a:r>
              <a:rPr lang="vi-VN" sz="2000" dirty="0"/>
              <a:t>lại cách tính nhân chia hai lũy thừa cùng cơ số, lũy thừa của lũy </a:t>
            </a:r>
            <a:r>
              <a:rPr lang="vi-VN" sz="2000" dirty="0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vi-VN" sz="2000" dirty="0" smtClean="0"/>
              <a:t>quy </a:t>
            </a:r>
            <a:r>
              <a:rPr lang="vi-VN" sz="2000" dirty="0"/>
              <a:t>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</a:t>
            </a: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</a:t>
            </a:r>
            <a:r>
              <a:rPr lang="en-US" sz="2000" b="1" kern="1200" noProof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theo.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học sinh trả lời xong, nhấn vào Mặt Trời để quay lại slide bảng câu hỏi (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22)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 là:</a:t>
                </a: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xmlns="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</a:rPr>
                        <m:t>=−</m:t>
                      </m:r>
                      <m:f>
                        <m:fPr>
                          <m:ctrlPr>
                            <a:rPr lang="en-US" sz="3200">
                              <a:solidFill>
                                <a:schemeClr val="tx1"/>
                              </a:solidFill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của biểu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</a:t>
            </a:r>
            <a:endParaRPr lang="en-US" sz="2400" kern="1200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xmlns="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 smtClean="0">
                <a:solidFill>
                  <a:schemeClr val="accent5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 smtClean="0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hia </a:t>
            </a:r>
            <a:r>
              <a:rPr lang="vi-VN" sz="1800" dirty="0"/>
              <a:t>lớp thành 4 nhóm, các nhóm vẽ sơ đồ tư duy tổng hợp các kiến thức của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Ôn </a:t>
            </a:r>
            <a:r>
              <a:rPr lang="vi-VN" sz="1800" dirty="0"/>
              <a:t>tập các kiến thức đã học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Xem </a:t>
            </a:r>
            <a:r>
              <a:rPr lang="vi-VN" sz="1800" dirty="0"/>
              <a:t>trước các bài tập của bài </a:t>
            </a:r>
            <a:r>
              <a:rPr lang="en-US" sz="1800" dirty="0"/>
              <a:t>Ô</a:t>
            </a:r>
            <a:r>
              <a:rPr lang="vi-VN" sz="1800" dirty="0" smtClean="0"/>
              <a:t>n </a:t>
            </a:r>
            <a:r>
              <a:rPr lang="vi-VN" sz="1800" dirty="0"/>
              <a:t>tập chương </a:t>
            </a:r>
            <a:r>
              <a:rPr lang="vi-VN" sz="1800" dirty="0" smtClean="0"/>
              <a:t>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CẢM ƠN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Ví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dụ</a:t>
            </a:r>
            <a:r>
              <a:rPr lang="en-US" sz="2000" b="1" dirty="0" smtClean="0">
                <a:solidFill>
                  <a:schemeClr val="bg1"/>
                </a:solidFill>
              </a:rPr>
              <a:t> 1: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đơn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chiều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sử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dụng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để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cách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thiên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dài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ánh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sáng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được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trong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một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bằng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khoảng</a:t>
            </a:r>
            <a:r>
              <a:rPr lang="en-US" sz="2000" dirty="0" smtClean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chemeClr val="tx1"/>
                </a:solidFill>
              </a:rPr>
              <a:t>Đó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là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một</a:t>
            </a:r>
            <a:r>
              <a:rPr lang="en-US" sz="2000" dirty="0" smtClean="0">
                <a:solidFill>
                  <a:schemeClr val="tx1"/>
                </a:solidFill>
              </a:rPr>
              <a:t> con </a:t>
            </a:r>
            <a:r>
              <a:rPr lang="en-US" sz="2000" dirty="0" err="1" smtClean="0">
                <a:solidFill>
                  <a:schemeClr val="tx1"/>
                </a:solidFill>
              </a:rPr>
              <a:t>số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rất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lớn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nên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</a:rPr>
              <a:t> ta </a:t>
            </a:r>
            <a:r>
              <a:rPr lang="en-US" sz="2000" dirty="0" err="1" smtClean="0">
                <a:solidFill>
                  <a:schemeClr val="tx1"/>
                </a:solidFill>
              </a:rPr>
              <a:t>dùng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lũy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thừa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để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gọn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lại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3670213" y="241202"/>
            <a:ext cx="1796685" cy="4512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1856654" y="1756373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gọn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lũy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thay</a:t>
            </a:r>
            <a:r>
              <a:rPr lang="en-US" sz="2000" dirty="0" smtClean="0"/>
              <a:t> </a:t>
            </a:r>
            <a:r>
              <a:rPr lang="en-US" sz="2000" dirty="0" err="1" smtClean="0"/>
              <a:t>đổi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ngày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.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588 000 000 km,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968 000 000 km.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xa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Mộc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Trái</a:t>
            </a:r>
            <a:r>
              <a:rPr lang="en-US" sz="2000" dirty="0" smtClean="0"/>
              <a:t> </a:t>
            </a:r>
            <a:r>
              <a:rPr lang="en-US" sz="2000" dirty="0" err="1" smtClean="0"/>
              <a:t>Đất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đơn</a:t>
            </a:r>
            <a:r>
              <a:rPr lang="en-US" sz="2000" dirty="0" smtClean="0"/>
              <a:t> </a:t>
            </a:r>
            <a:r>
              <a:rPr lang="en-US" sz="2000" dirty="0" err="1" smtClean="0"/>
              <a:t>vị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</a:t>
            </a:r>
            <a:r>
              <a:rPr lang="en-US" sz="2000" dirty="0" err="1" smtClean="0"/>
              <a:t>ánh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311" y="1742887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 Ta </a:t>
            </a:r>
            <a:r>
              <a:rPr lang="en-US" sz="2000" dirty="0" err="1" smtClean="0"/>
              <a:t>có</a:t>
            </a:r>
            <a:r>
              <a:rPr lang="en-US" sz="2000" dirty="0" smtClean="0"/>
              <a:t>: 9 460 000 000 000 = 9,46. 10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 km.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ngắn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5,88. 10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11" y="2178121"/>
                <a:ext cx="6455063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1040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Khoảng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xa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từ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tinh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đến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Trái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Đất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9,68. 10</a:t>
                </a:r>
                <a:r>
                  <a:rPr lang="en-US" sz="2000" baseline="30000" dirty="0" smtClean="0"/>
                  <a:t>8</a:t>
                </a:r>
                <a:r>
                  <a:rPr lang="en-US" sz="2000" dirty="0" smtClean="0"/>
                  <a:t> km. Do </a:t>
                </a:r>
                <a:r>
                  <a:rPr lang="en-US" sz="2000" dirty="0" err="1" smtClean="0"/>
                  <a:t>đó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khoảng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này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theo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 smtClean="0"/>
                  <a:t> (</a:t>
                </a:r>
                <a:r>
                  <a:rPr lang="en-US" sz="2000" dirty="0" err="1" smtClean="0"/>
                  <a:t>năm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Gợi</a:t>
            </a:r>
            <a:r>
              <a:rPr lang="en-US" sz="2000" b="1" dirty="0" smtClean="0">
                <a:solidFill>
                  <a:srgbClr val="C00000"/>
                </a:solidFill>
              </a:rPr>
              <a:t> ý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008935" y="2466434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3008936" y="3413113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sử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 smtClean="0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một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cách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hợp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lí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Ta </a:t>
                </a:r>
                <a:r>
                  <a:rPr lang="en-US" sz="2000" dirty="0" err="1" smtClean="0"/>
                  <a:t>có</a:t>
                </a:r>
                <a:r>
                  <a:rPr lang="en-US" sz="2000" dirty="0" smtClean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(-12,4). (-2,5)</a:t>
                </a:r>
                <a:r>
                  <a:rPr lang="en-US" sz="2000" baseline="30000" dirty="0" smtClean="0"/>
                  <a:t>2</a:t>
                </a:r>
                <a:r>
                  <a:rPr lang="en-US" sz="2000" dirty="0" smtClean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           = 0. 6,25 = 0 </a:t>
                </a:r>
                <a:endParaRPr lang="en-US" sz="2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4076" y="1991909"/>
            <a:ext cx="3253055" cy="325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1234</Words>
  <PresentationFormat>On-screen Show (16:9)</PresentationFormat>
  <Paragraphs>172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Concert One</vt:lpstr>
      <vt:lpstr>EB Garamond</vt:lpstr>
      <vt:lpstr>Roboto Condensed Light</vt:lpstr>
      <vt:lpstr>Muli</vt:lpstr>
      <vt:lpstr>Rajdhani Medium</vt:lpstr>
      <vt:lpstr>Staatliches</vt:lpstr>
      <vt:lpstr>Fira Sans</vt:lpstr>
      <vt:lpstr>Arial</vt:lpstr>
      <vt:lpstr>Cambria Math</vt:lpstr>
      <vt:lpstr>Calibri</vt:lpstr>
      <vt:lpstr>Times New Roman</vt:lpstr>
      <vt:lpstr>Rajdhani</vt:lpstr>
      <vt:lpstr>Wingdings</vt:lpstr>
      <vt:lpstr>Notebook Meeting by Slidesgo</vt:lpstr>
      <vt:lpstr>Solar System Lesson by Slidesgo</vt:lpstr>
      <vt:lpstr>1_Office Theme</vt:lpstr>
      <vt:lpstr>CHÀO MỪNG CÁC EM  ĐẾN VỚI TIẾT HỌC HÔM NAY!</vt:lpstr>
      <vt:lpstr>PowerPoint Presentation</vt:lpstr>
      <vt:lpstr>LUYỆN TẬP CHUNG (2 Tiết)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2022-06-21T10:45:36Z</dcterms:modified>
</cp:coreProperties>
</file>