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70" r:id="rId3"/>
    <p:sldId id="284" r:id="rId4"/>
    <p:sldId id="275" r:id="rId5"/>
    <p:sldId id="276" r:id="rId6"/>
    <p:sldId id="277" r:id="rId7"/>
    <p:sldId id="285" r:id="rId8"/>
    <p:sldId id="278" r:id="rId9"/>
    <p:sldId id="287" r:id="rId10"/>
    <p:sldId id="279" r:id="rId11"/>
    <p:sldId id="286" r:id="rId12"/>
    <p:sldId id="268" r:id="rId13"/>
    <p:sldId id="280" r:id="rId14"/>
    <p:sldId id="281" r:id="rId15"/>
    <p:sldId id="288" r:id="rId16"/>
    <p:sldId id="282" r:id="rId17"/>
    <p:sldId id="289" r:id="rId18"/>
    <p:sldId id="283" r:id="rId19"/>
    <p:sldId id="262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9C1C5-D05B-41F4-84D9-71CFAA1443BD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BA170-C094-4F17-BF40-EB88CF5BE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6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CE2E09-86DE-47D5-A3D9-D1AF1CF31986}" type="slidenum">
              <a:rPr lang="en-US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85C1-FFA3-480C-8791-8722C701BDC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D549-B5A9-4000-8C7C-C3339170C33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881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3A0E4-63AB-4DC5-B46F-DEDF68639E8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C4E17-0643-46DA-9091-B91C5CF96E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68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00A7-0FB9-4B13-9AE4-EEA15B0F13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AF1E4-1AFD-4BC4-AF5C-2E4E620C21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417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0EA04-4311-4328-AE7C-A5ACA219553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6E8D4-9D2E-4DBD-B363-885E9057E2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9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ED97A-FEA0-42DB-8DEF-4CE22981403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AFB29-2888-46BB-B6BA-3F9D9E0EF94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92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D7FCA-96A1-45B1-A324-A93C1FE9E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5F228-A945-4010-B739-A53B7DE079D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07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DF184-5C32-4AC3-94EE-50830325005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F39C5-FC58-44CB-9A2B-3BE68772CB0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661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951BA-B62F-48E1-B4E9-03E32BB562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5133C-D32B-4596-88EE-D88751ED8FC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6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A2F06-4747-4810-A16E-8E38E4EAD81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825EE-484D-43D9-8346-F588742D184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212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6BF13-BD58-4195-82BA-650458EF7E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8CC75-0D99-41FC-AF17-FD68E3669E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14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E889B-B84B-40C2-8991-AC1E456806D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429D-6D97-44AC-A7A6-3E688D13D4B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29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25B8AE-3316-4DA0-A532-39DECA1DB00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786F4-C2F1-4AB5-BD42-66DDBFA876D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71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" y="4953000"/>
            <a:ext cx="2057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1692"/>
            <a:ext cx="8223250" cy="310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800600"/>
            <a:ext cx="2314575" cy="2027527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4" y="4724400"/>
            <a:ext cx="2414586" cy="19335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36116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-152400"/>
            <a:ext cx="8381999" cy="6943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3: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cấu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trúc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đã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cấu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trúc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thế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nào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?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c)</a:t>
            </a:r>
            <a:r>
              <a:rPr lang="en-US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Tuy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nhiên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điều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quá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nghiêm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trọng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càng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“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căn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”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hết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chữa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Tuy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nhiên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“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căn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”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hết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chữa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càng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điều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quá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nghiêm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trọng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Đáp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án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- Ý </a:t>
            </a:r>
            <a:r>
              <a:rPr lang="en-US" sz="2400" dirty="0" err="1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nói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tính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nhấn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tăng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dần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điều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quá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nghiêm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trọng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căn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hết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chữa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".</a:t>
            </a:r>
            <a:endParaRPr lang="en-US" i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- Ý </a:t>
            </a:r>
            <a:r>
              <a:rPr lang="en-US" sz="2400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400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nói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tính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tăng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dần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ngược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lại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"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căn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hết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chữa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"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điều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quá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nghiêm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trọng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".</a:t>
            </a:r>
            <a:endParaRPr lang="en-US" i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669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904797"/>
            <a:ext cx="2209800" cy="196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0"/>
            <a:ext cx="8305799" cy="6240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4: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a)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Tinh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thần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yêu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cũng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thứ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quý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trưng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bày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tủ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kính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bình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pha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lê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rõ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ràng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dễ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thấy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Nhưng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cũng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cất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giấu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kín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đáo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rương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hòm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Bổn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phận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chúng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ta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quý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kín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đáo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ấy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đều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đưa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trưng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bày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sức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giải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thích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tuyên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truyền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tổ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chức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lãnh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đạo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tinh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thần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yêu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tất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mọi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đều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hành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công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yêu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công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kháng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chiến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                  (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Hồ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Chí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Minh,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Tinh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thần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yêu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nhân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dân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ta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)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b)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Gần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ngày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giỗ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thầy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mẹ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Thanh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Hoá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vẫn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chưa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nghe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đâu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mẹ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bán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bóng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đèn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phiên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chợ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chính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còn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bán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vàng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hương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nữa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Nguyên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Hồng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ngày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thơ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ấu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)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61126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58" y="4876800"/>
            <a:ext cx="2162175" cy="196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78178" y="397777"/>
            <a:ext cx="7732422" cy="5142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Trả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lời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: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a)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Trật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liệt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kê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sắp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xếp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theo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thứ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công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tác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vận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quần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chúng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tiên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giải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thích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quần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chúng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hiểu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rồi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tuyên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truyền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quần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chúng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hưởng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ứng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tổ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chức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quần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chúng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lãnh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đạo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quần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chúng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đúng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rồi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cuối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cùng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tất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trở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thành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hành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yêu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thiết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b)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Trật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hoạt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sắp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xếp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theo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trật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chính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–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phụ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công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hàng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ngày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mẹ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chú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bé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Hồng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chính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bán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bóng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đèn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xếp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phụ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bán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vàng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hương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 (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chỉ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phiên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chợ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chính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)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xếp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4360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152400"/>
            <a:ext cx="8059088" cy="5670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6: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Phân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diễn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đạt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trật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in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đậm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dưới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: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a) </a:t>
            </a:r>
            <a:r>
              <a:rPr lang="en-US" sz="2400" i="1" dirty="0" err="1" smtClean="0">
                <a:latin typeface="Times New Roman"/>
                <a:ea typeface="Times New Roman"/>
                <a:cs typeface="Times New Roman"/>
              </a:rPr>
              <a:t>Bước</a:t>
            </a:r>
            <a:r>
              <a:rPr lang="en-US" sz="2400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tới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Đèo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Ngang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bóng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xế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tà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Cỏ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chen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đá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lá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chen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hoa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Lom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khom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dưới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núi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tiều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vài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chú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</a:t>
            </a:r>
            <a:endParaRPr lang="en-US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Lác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đác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bên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sông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chợ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mấy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nhà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Nhớ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đau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lòng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con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quốc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quốc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Thương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nhà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mỏi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miệng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cái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gia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gia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Dừng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chân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đứng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lại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trời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non,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fr-FR" sz="2400" i="1" dirty="0" err="1">
                <a:latin typeface="Times New Roman"/>
                <a:ea typeface="Times New Roman"/>
                <a:cs typeface="Times New Roman"/>
              </a:rPr>
              <a:t>Một</a:t>
            </a:r>
            <a:r>
              <a:rPr lang="fr-FR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latin typeface="Times New Roman"/>
                <a:ea typeface="Times New Roman"/>
                <a:cs typeface="Times New Roman"/>
              </a:rPr>
              <a:t>mảnh</a:t>
            </a:r>
            <a:r>
              <a:rPr lang="fr-FR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latin typeface="Times New Roman"/>
                <a:ea typeface="Times New Roman"/>
                <a:cs typeface="Times New Roman"/>
              </a:rPr>
              <a:t>tình</a:t>
            </a:r>
            <a:r>
              <a:rPr lang="fr-FR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latin typeface="Times New Roman"/>
                <a:ea typeface="Times New Roman"/>
                <a:cs typeface="Times New Roman"/>
              </a:rPr>
              <a:t>riêng</a:t>
            </a:r>
            <a:r>
              <a:rPr lang="fr-FR" sz="2400" i="1" dirty="0">
                <a:latin typeface="Times New Roman"/>
                <a:ea typeface="Times New Roman"/>
                <a:cs typeface="Times New Roman"/>
              </a:rPr>
              <a:t> ta </a:t>
            </a:r>
            <a:r>
              <a:rPr lang="fr-FR" sz="2400" i="1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fr-FR" sz="2400" i="1" dirty="0">
                <a:latin typeface="Times New Roman"/>
                <a:ea typeface="Times New Roman"/>
                <a:cs typeface="Times New Roman"/>
              </a:rPr>
              <a:t> ta</a:t>
            </a:r>
            <a:r>
              <a:rPr lang="fr-FR" sz="2400" i="1" dirty="0" smtClean="0">
                <a:latin typeface="Times New Roman"/>
                <a:ea typeface="Times New Roman"/>
                <a:cs typeface="Times New Roman"/>
              </a:rPr>
              <a:t>.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(</a:t>
            </a:r>
            <a:r>
              <a:rPr lang="fr-FR" dirty="0" err="1">
                <a:latin typeface="Times New Roman"/>
                <a:ea typeface="Times New Roman"/>
                <a:cs typeface="Times New Roman"/>
              </a:rPr>
              <a:t>Bà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Times New Roman"/>
                <a:cs typeface="Times New Roman"/>
              </a:rPr>
              <a:t>Huyện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Times New Roman"/>
                <a:cs typeface="Times New Roman"/>
              </a:rPr>
              <a:t>Thanh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Times New Roman"/>
                <a:cs typeface="Times New Roman"/>
              </a:rPr>
              <a:t>Quan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,</a:t>
            </a:r>
            <a:r>
              <a:rPr lang="fr-FR" i="1" dirty="0">
                <a:latin typeface="Times New Roman"/>
                <a:ea typeface="Times New Roman"/>
                <a:cs typeface="Times New Roman"/>
              </a:rPr>
              <a:t> Qua </a:t>
            </a:r>
            <a:r>
              <a:rPr lang="fr-FR" i="1" dirty="0" err="1">
                <a:latin typeface="Times New Roman"/>
                <a:ea typeface="Times New Roman"/>
                <a:cs typeface="Times New Roman"/>
              </a:rPr>
              <a:t>Đèo</a:t>
            </a:r>
            <a:r>
              <a:rPr lang="fr-FR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i="1" dirty="0" err="1">
                <a:latin typeface="Times New Roman"/>
                <a:ea typeface="Times New Roman"/>
                <a:cs typeface="Times New Roman"/>
              </a:rPr>
              <a:t>Ngang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)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                   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4360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8964" y="228600"/>
            <a:ext cx="8059088" cy="3693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6: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Phân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diễn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đạt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trật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in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đậm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dưới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fr-FR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fr-FR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)  </a:t>
            </a:r>
            <a:r>
              <a:rPr lang="fr-FR" sz="2400" b="1" i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Rất</a:t>
            </a:r>
            <a:r>
              <a:rPr lang="fr-FR" sz="2400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đẹp</a:t>
            </a:r>
            <a:r>
              <a:rPr lang="fr-FR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hình</a:t>
            </a:r>
            <a:r>
              <a:rPr lang="fr-FR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anh</a:t>
            </a:r>
            <a:r>
              <a:rPr lang="fr-FR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lúc</a:t>
            </a:r>
            <a:r>
              <a:rPr lang="fr-FR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nắng</a:t>
            </a:r>
            <a:r>
              <a:rPr lang="fr-FR" sz="24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chiều</a:t>
            </a:r>
            <a:endParaRPr lang="en-US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Bóng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dài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đỉnh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dốc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cheo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leo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Núi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đè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nổi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vai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vươn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tới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Lá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nguỵ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trang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reo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gió</a:t>
            </a: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đèo</a:t>
            </a:r>
            <a:r>
              <a:rPr lang="fr-FR" sz="2400" i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…        </a:t>
            </a:r>
            <a:endParaRPr lang="fr-FR" sz="2400" i="1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fr-FR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       </a:t>
            </a:r>
            <a:r>
              <a:rPr lang="fr-FR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fr-FR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Tố</a:t>
            </a:r>
            <a:r>
              <a:rPr lang="fr-FR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Hữu</a:t>
            </a:r>
            <a:r>
              <a:rPr lang="fr-FR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 </a:t>
            </a:r>
            <a:r>
              <a:rPr lang="fr-FR" sz="24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Ta </a:t>
            </a:r>
            <a:r>
              <a:rPr lang="fr-FR" sz="24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đi</a:t>
            </a:r>
            <a:r>
              <a:rPr lang="fr-FR" sz="24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tới</a:t>
            </a:r>
            <a:r>
              <a:rPr lang="fr-FR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lang="fr-FR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                   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19218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58" y="4876800"/>
            <a:ext cx="2162175" cy="196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7200" y="402720"/>
            <a:ext cx="7924800" cy="3561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fr-FR" sz="2400" b="1" dirty="0" err="1">
                <a:latin typeface="Times New Roman"/>
                <a:ea typeface="Times New Roman"/>
                <a:cs typeface="Times New Roman"/>
              </a:rPr>
              <a:t>Trả</a:t>
            </a:r>
            <a:r>
              <a:rPr lang="fr-FR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b="1" dirty="0" err="1">
                <a:latin typeface="Times New Roman"/>
                <a:ea typeface="Times New Roman"/>
                <a:cs typeface="Times New Roman"/>
              </a:rPr>
              <a:t>lời</a:t>
            </a:r>
            <a:r>
              <a:rPr lang="fr-FR" sz="2400" b="1" dirty="0">
                <a:latin typeface="Times New Roman"/>
                <a:ea typeface="Times New Roman"/>
                <a:cs typeface="Times New Roman"/>
              </a:rPr>
              <a:t>: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fr-FR" sz="2400" dirty="0">
                <a:latin typeface="Times New Roman"/>
                <a:ea typeface="Times New Roman"/>
                <a:cs typeface="Times New Roman"/>
              </a:rPr>
              <a:t>a)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đảo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trật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hai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ba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bốn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thơ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nhằm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nhấn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mạnh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sự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vắng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vẻ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hoang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sơ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cảnh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Đèo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Ngang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khi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đó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, ở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hai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tiếp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đảo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trật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hướng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vào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khắc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sâu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tâm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trạng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cô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đơn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buồn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nhớ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nhân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vật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trữ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tình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fr-FR" sz="2400" dirty="0">
                <a:latin typeface="Times New Roman"/>
                <a:ea typeface="Times New Roman"/>
                <a:cs typeface="Times New Roman"/>
              </a:rPr>
              <a:t>b)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đảo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trật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thơ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này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đã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hiện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lên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vẻ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đẹp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sự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kì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vĩ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người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lính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buổi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hoàng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hôn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Người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lính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trở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thành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hình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ảnh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trung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tâm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cảnh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buổi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chiều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trên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dốc</a:t>
            </a:r>
            <a:r>
              <a:rPr lang="fr-FR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ea typeface="Times New Roman"/>
                <a:cs typeface="Times New Roman"/>
              </a:rPr>
              <a:t>núi</a:t>
            </a:r>
            <a:r>
              <a:rPr lang="fr-FR" sz="2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4360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58" y="4876800"/>
            <a:ext cx="2162175" cy="196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8200" y="76200"/>
            <a:ext cx="7696200" cy="4868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5: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Vì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sao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cụm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in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đậm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dưới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đặt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?</a:t>
            </a:r>
            <a:endParaRPr lang="en-US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a) 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Cùng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lắm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nó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giở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quẻ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hắn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cũng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chỉ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tù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 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Ở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tù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thì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hắn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coi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thường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(Nam Cao, 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Chí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Phèo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en-US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b) 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Nguyễn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Tuân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kho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vựng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hết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sức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phong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phú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mà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ông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đã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cần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cù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luỹ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 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Vốn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vựng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ấy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mạng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tháng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Tám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ông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thường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ngông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đời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(Theo </a:t>
            </a:r>
            <a:r>
              <a:rPr lang="en-US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Nguyễn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Đăng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 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Nhà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Nam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đại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–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Chân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dung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phong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en-US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c) 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tai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bé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con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nhà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thợ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cày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liền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bảo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cha:</a:t>
            </a:r>
            <a:endParaRPr lang="en-US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Chả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mấy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lộc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vua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ban, cha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cứ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thưa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giết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thịt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con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trâu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đồ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thúng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gạo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nếp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mọi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ăn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bữa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sướng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miệng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 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Còn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con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trâu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thúng</a:t>
            </a:r>
            <a:r>
              <a:rPr lang="en-US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gạo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ta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sẽ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xin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làng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phí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tổn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cha con ta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trẩy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kinh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lo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liệu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i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3698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58" y="4876800"/>
            <a:ext cx="2162175" cy="196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6691" y="152400"/>
            <a:ext cx="7848600" cy="5603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5: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Vì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sao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cụm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in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đậm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dưới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đặt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?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d) </a:t>
            </a:r>
            <a:r>
              <a:rPr lang="en-US" sz="2400" i="1" dirty="0" err="1" smtClean="0"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 smtClean="0">
                <a:latin typeface="Times New Roman"/>
                <a:ea typeface="Times New Roman"/>
                <a:cs typeface="Times New Roman"/>
              </a:rPr>
              <a:t>thời</a:t>
            </a:r>
            <a:r>
              <a:rPr lang="en-US" sz="2400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 smtClean="0">
                <a:latin typeface="Times New Roman"/>
                <a:ea typeface="Times New Roman"/>
                <a:cs typeface="Times New Roman"/>
              </a:rPr>
              <a:t>đại</a:t>
            </a:r>
            <a:r>
              <a:rPr lang="en-US" sz="2400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 smtClean="0">
                <a:latin typeface="Times New Roman"/>
                <a:ea typeface="Times New Roman"/>
                <a:cs typeface="Times New Roman"/>
              </a:rPr>
              <a:t>vừa</a:t>
            </a:r>
            <a:r>
              <a:rPr lang="en-US" sz="2400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 smtClean="0">
                <a:latin typeface="Times New Roman"/>
                <a:ea typeface="Times New Roman"/>
                <a:cs typeface="Times New Roman"/>
              </a:rPr>
              <a:t>chẵn</a:t>
            </a:r>
            <a:r>
              <a:rPr lang="en-US" sz="2400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 smtClean="0">
                <a:latin typeface="Times New Roman"/>
                <a:ea typeface="Times New Roman"/>
                <a:cs typeface="Times New Roman"/>
              </a:rPr>
              <a:t>mười</a:t>
            </a:r>
            <a:r>
              <a:rPr lang="en-US" sz="2400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 smtClean="0">
                <a:latin typeface="Times New Roman"/>
                <a:ea typeface="Times New Roman"/>
                <a:cs typeface="Times New Roman"/>
              </a:rPr>
              <a:t>năm</a:t>
            </a:r>
            <a:r>
              <a:rPr lang="en-US" sz="2400" i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US" dirty="0" smtClean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i="1" dirty="0" err="1" smtClean="0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b="1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mười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năm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ấy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thơ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mới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đã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tranh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đấu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gắt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gao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thơ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cũ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bên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giành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quyền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sống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bên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giữ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quyền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sống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 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thắng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4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ea typeface="Times New Roman"/>
                <a:cs typeface="Times New Roman"/>
              </a:rPr>
              <a:t>ấy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cũng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công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tả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xung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hữu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đột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nơi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chiến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trường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nhưng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hết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công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nhà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thơ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mới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Hoài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Thanh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–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Hoài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Chân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thời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đại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)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Trả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lời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: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tất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trường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cụm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in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đậm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đặt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ngay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liên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liên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bằng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lặp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).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4360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8200" y="122382"/>
            <a:ext cx="8001000" cy="6548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7  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Viết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đoạn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ngắn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đề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tài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en-US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a)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ích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bộ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sức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khỏe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b)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ích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bộ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mở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rộng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hiểu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tế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Giải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thích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sắp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xếp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trật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đoạn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đã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viết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Trả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lời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: 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bộ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rất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sức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khoẻ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bộ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khí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huyết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lưu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thông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óc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trở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sảng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khoái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minh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mẫn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Nếu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chúng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ta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bộ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hằng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ngày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đều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đặn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gân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cốt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sẽ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săn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chắc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hơn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lại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tiêu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hao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bớt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năng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lượng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dư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thừa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bộ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nhiều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sức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sẽ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dẻo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dai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hơn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giúp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ta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lao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tốt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hơn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=&gt;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Cách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sắp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xếp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trật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tư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̣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hợp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lí,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nêu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được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lợi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của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việc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bô</a:t>
            </a:r>
            <a:r>
              <a:rPr lang="en-US" sz="2400" dirty="0">
                <a:latin typeface="Times New Roman"/>
                <a:ea typeface="Times New Roman"/>
              </a:rPr>
              <a:t/>
            </a:r>
            <a:br>
              <a:rPr lang="en-US" sz="2400" dirty="0">
                <a:latin typeface="Times New Roman"/>
                <a:ea typeface="Times New Roman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332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66800" y="480640"/>
            <a:ext cx="723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vi-VN" sz="2000" b="1" dirty="0">
                <a:latin typeface="Times New Roman"/>
                <a:ea typeface="Times New Roman"/>
                <a:cs typeface="Times New Roman"/>
              </a:rPr>
              <a:t>Hướng dẫn học sinh học ở nhà: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vi-VN" sz="2000" dirty="0">
                <a:latin typeface="Times New Roman"/>
                <a:ea typeface="Times New Roman"/>
                <a:cs typeface="Times New Roman"/>
              </a:rPr>
              <a:t>- Học bài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vi-VN" sz="2000" dirty="0">
                <a:latin typeface="Times New Roman"/>
                <a:ea typeface="Times New Roman"/>
                <a:cs typeface="Times New Roman"/>
              </a:rPr>
              <a:t>- Hoàn thiện các bài tập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vi-VN" sz="2000" dirty="0">
                <a:latin typeface="Times New Roman"/>
                <a:ea typeface="Times New Roman"/>
                <a:cs typeface="Times New Roman"/>
              </a:rPr>
              <a:t>- Chuẩn bị nội dung buổi học sau:</a:t>
            </a:r>
            <a:r>
              <a:rPr lang="vi-VN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vi-VN" sz="2000" dirty="0">
                <a:latin typeface="Times New Roman"/>
                <a:ea typeface="Calibri"/>
                <a:cs typeface="Times New Roman"/>
              </a:rPr>
              <a:t>Luyện tập: Viết bài văn trình bày một ý kiến về một hiện tượng đời sống gợi ra từ cuốn sách đã đọc</a:t>
            </a:r>
            <a:endParaRPr lang="en-US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8695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0" y="1371600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486400"/>
            <a:ext cx="19431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4345" y="1495695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202124"/>
                </a:solidFill>
                <a:latin typeface="Calibri Light"/>
              </a:rPr>
              <a:t>. </a:t>
            </a:r>
            <a:r>
              <a:rPr lang="vi-VN" sz="2800" dirty="0">
                <a:solidFill>
                  <a:srgbClr val="202124"/>
                </a:solidFill>
                <a:latin typeface="Times New Roman"/>
              </a:rPr>
              <a:t> 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Khái niệm : </a:t>
            </a:r>
            <a:endParaRPr lang="en-US" sz="2800" b="1" dirty="0" smtClean="0">
              <a:solidFill>
                <a:srgbClr val="FF0000"/>
              </a:solidFill>
              <a:latin typeface="Calibri Light"/>
            </a:endParaRPr>
          </a:p>
          <a:p>
            <a:pPr algn="just"/>
            <a:r>
              <a:rPr lang="vi-VN" sz="2800" dirty="0" smtClean="0">
                <a:solidFill>
                  <a:srgbClr val="202124"/>
                </a:solidFill>
                <a:latin typeface="Times New Roman"/>
              </a:rPr>
              <a:t>Lựa </a:t>
            </a:r>
            <a:r>
              <a:rPr lang="vi-VN" sz="2800" dirty="0">
                <a:solidFill>
                  <a:srgbClr val="202124"/>
                </a:solidFill>
                <a:latin typeface="Times New Roman"/>
              </a:rPr>
              <a:t>chọn trật tự từ trong câu chính là </a:t>
            </a:r>
            <a:r>
              <a:rPr lang="vi-VN" sz="2800" dirty="0">
                <a:solidFill>
                  <a:srgbClr val="040C28"/>
                </a:solidFill>
                <a:latin typeface="Times New Roman"/>
              </a:rPr>
              <a:t>trong một câu có thể có nhiều cách sắp xếp trật tự từ, mỗi cách đem lại hiệu quả diễn đạt riêng</a:t>
            </a:r>
            <a:r>
              <a:rPr lang="vi-VN" sz="2800" dirty="0">
                <a:solidFill>
                  <a:srgbClr val="202124"/>
                </a:solidFill>
                <a:latin typeface="Times New Roman"/>
              </a:rPr>
              <a:t>. </a:t>
            </a:r>
            <a:r>
              <a:rPr lang="vi-VN" sz="2800" dirty="0">
                <a:solidFill>
                  <a:srgbClr val="202124"/>
                </a:solidFill>
                <a:latin typeface="Times New Roman"/>
              </a:rPr>
              <a:t>Người nói (người viết) cần biết lựa chọn trật tự từ thích hợp với yêu cầu giao tiếp. </a:t>
            </a:r>
            <a:endParaRPr lang="en-US" sz="2800" dirty="0">
              <a:solidFill>
                <a:srgbClr val="202124"/>
              </a:solidFill>
              <a:latin typeface="Calibri Light"/>
            </a:endParaRPr>
          </a:p>
        </p:txBody>
      </p:sp>
      <p:pic>
        <p:nvPicPr>
          <p:cNvPr id="7" name="Picture 6" descr="Picture1">
            <a:extLst>
              <a:ext uri="{FF2B5EF4-FFF2-40B4-BE49-F238E27FC236}">
                <a16:creationId xmlns:lc="http://schemas.openxmlformats.org/drawingml/2006/lockedCanvas" xmlns:a16="http://schemas.microsoft.com/office/drawing/2014/main" xmlns="" id="{4C7A9805-4EEA-403B-BED7-9A9CC50D37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71396">
            <a:off x="4541754" y="1138625"/>
            <a:ext cx="764350" cy="70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397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486400"/>
            <a:ext cx="19431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379973"/>
            <a:ext cx="8229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 smtClean="0">
                <a:solidFill>
                  <a:srgbClr val="202124"/>
                </a:solidFill>
                <a:latin typeface="+mj-lt"/>
              </a:rPr>
              <a:t>- </a:t>
            </a:r>
            <a:r>
              <a:rPr lang="vi-VN" sz="2400" dirty="0">
                <a:solidFill>
                  <a:srgbClr val="202124"/>
                </a:solidFill>
                <a:latin typeface="+mj-lt"/>
              </a:rPr>
              <a:t>Thể hiện thứ tự nhất định của sự vật, hiện tượng, hoạt động, đặc điểm (</a:t>
            </a:r>
            <a:r>
              <a:rPr lang="vi-VN" sz="2400" dirty="0">
                <a:solidFill>
                  <a:srgbClr val="7030A0"/>
                </a:solidFill>
                <a:latin typeface="+mj-lt"/>
              </a:rPr>
              <a:t>Như sắp xếp theo thứ bậc quan trọng của sự vật, thứ tự trước sau của hoạt động, trình từ quan sát của người nói</a:t>
            </a:r>
            <a:r>
              <a:rPr lang="vi-VN" sz="2400" dirty="0" smtClean="0">
                <a:solidFill>
                  <a:srgbClr val="7030A0"/>
                </a:solidFill>
                <a:latin typeface="+mj-lt"/>
              </a:rPr>
              <a:t>)</a:t>
            </a:r>
            <a:endParaRPr lang="vi-VN" sz="2400" dirty="0">
              <a:solidFill>
                <a:srgbClr val="7030A0"/>
              </a:solidFill>
              <a:latin typeface="+mj-lt"/>
            </a:endParaRPr>
          </a:p>
          <a:p>
            <a:pPr algn="just"/>
            <a:r>
              <a:rPr lang="vi-VN" sz="2400" dirty="0">
                <a:solidFill>
                  <a:srgbClr val="202124"/>
                </a:solidFill>
                <a:latin typeface="+mj-lt"/>
              </a:rPr>
              <a:t>   Ví dụ: Nhà em gồm 6 người: ông, bà, bố, mẹ, anh và em. Hôm qua, em lau nhà, nấu cơm, giặt quần áo và học bài</a:t>
            </a:r>
            <a:r>
              <a:rPr lang="vi-VN" sz="2400" dirty="0" smtClean="0">
                <a:solidFill>
                  <a:srgbClr val="202124"/>
                </a:solidFill>
                <a:latin typeface="+mj-lt"/>
              </a:rPr>
              <a:t>.</a:t>
            </a:r>
            <a:endParaRPr lang="vi-VN" sz="2400" dirty="0">
              <a:solidFill>
                <a:srgbClr val="202124"/>
              </a:solidFill>
              <a:latin typeface="+mj-lt"/>
            </a:endParaRPr>
          </a:p>
          <a:p>
            <a:pPr algn="just"/>
            <a:r>
              <a:rPr lang="vi-VN" sz="2400" dirty="0">
                <a:solidFill>
                  <a:srgbClr val="202124"/>
                </a:solidFill>
                <a:latin typeface="+mj-lt"/>
              </a:rPr>
              <a:t>   -</a:t>
            </a:r>
            <a:r>
              <a:rPr lang="vi-VN" sz="2400" dirty="0">
                <a:solidFill>
                  <a:srgbClr val="7030A0"/>
                </a:solidFill>
                <a:latin typeface="+mj-lt"/>
              </a:rPr>
              <a:t>Nhấn mạnh hình ảnh, đặc điểm của sự vật, hiện tượng</a:t>
            </a:r>
            <a:r>
              <a:rPr lang="vi-VN" sz="2400" dirty="0" smtClean="0">
                <a:solidFill>
                  <a:srgbClr val="202124"/>
                </a:solidFill>
                <a:latin typeface="+mj-lt"/>
              </a:rPr>
              <a:t>.</a:t>
            </a:r>
            <a:endParaRPr lang="vi-VN" sz="2400" dirty="0">
              <a:solidFill>
                <a:srgbClr val="202124"/>
              </a:solidFill>
              <a:latin typeface="+mj-lt"/>
            </a:endParaRPr>
          </a:p>
          <a:p>
            <a:pPr algn="just"/>
            <a:r>
              <a:rPr lang="vi-VN" sz="2400" dirty="0">
                <a:solidFill>
                  <a:srgbClr val="202124"/>
                </a:solidFill>
                <a:latin typeface="+mj-lt"/>
              </a:rPr>
              <a:t>   Ví dụ: Đẹp vô cùng, Tổ quốc ta ơi</a:t>
            </a:r>
            <a:r>
              <a:rPr lang="vi-VN" sz="2400" dirty="0" smtClean="0">
                <a:solidFill>
                  <a:srgbClr val="202124"/>
                </a:solidFill>
                <a:latin typeface="+mj-lt"/>
              </a:rPr>
              <a:t>!</a:t>
            </a:r>
            <a:endParaRPr lang="vi-VN" sz="2400" dirty="0">
              <a:solidFill>
                <a:srgbClr val="202124"/>
              </a:solidFill>
              <a:latin typeface="+mj-lt"/>
            </a:endParaRPr>
          </a:p>
          <a:p>
            <a:pPr algn="just"/>
            <a:r>
              <a:rPr lang="vi-VN" sz="2400" dirty="0">
                <a:solidFill>
                  <a:srgbClr val="202124"/>
                </a:solidFill>
                <a:latin typeface="+mj-lt"/>
              </a:rPr>
              <a:t>   </a:t>
            </a:r>
            <a:r>
              <a:rPr lang="vi-VN" sz="2400" dirty="0">
                <a:solidFill>
                  <a:srgbClr val="7030A0"/>
                </a:solidFill>
                <a:latin typeface="+mj-lt"/>
              </a:rPr>
              <a:t>-Liên kết câu này với câu khác trong văn bản</a:t>
            </a:r>
            <a:r>
              <a:rPr lang="vi-VN" sz="2400" dirty="0" smtClean="0">
                <a:solidFill>
                  <a:srgbClr val="7030A0"/>
                </a:solidFill>
                <a:latin typeface="+mj-lt"/>
              </a:rPr>
              <a:t>.</a:t>
            </a:r>
            <a:endParaRPr lang="vi-VN" sz="2400" dirty="0">
              <a:solidFill>
                <a:srgbClr val="7030A0"/>
              </a:solidFill>
              <a:latin typeface="+mj-lt"/>
            </a:endParaRPr>
          </a:p>
          <a:p>
            <a:pPr algn="just"/>
            <a:r>
              <a:rPr lang="vi-VN" sz="2400" dirty="0">
                <a:solidFill>
                  <a:srgbClr val="202124"/>
                </a:solidFill>
                <a:latin typeface="+mj-lt"/>
              </a:rPr>
              <a:t>   Ví dụ: Cùng lắm, nó có giở quẻ, hắn cũng chỉ đến đi ở tù. Ở tù, hắn coi là thường</a:t>
            </a:r>
            <a:r>
              <a:rPr lang="vi-VN" sz="2400" dirty="0" smtClean="0">
                <a:solidFill>
                  <a:srgbClr val="202124"/>
                </a:solidFill>
                <a:latin typeface="+mj-lt"/>
              </a:rPr>
              <a:t>.</a:t>
            </a:r>
            <a:endParaRPr lang="vi-VN" sz="2400" dirty="0">
              <a:solidFill>
                <a:srgbClr val="202124"/>
              </a:solidFill>
              <a:latin typeface="+mj-lt"/>
            </a:endParaRPr>
          </a:p>
          <a:p>
            <a:pPr algn="just"/>
            <a:r>
              <a:rPr lang="vi-VN" sz="2400" dirty="0">
                <a:solidFill>
                  <a:srgbClr val="202124"/>
                </a:solidFill>
                <a:latin typeface="+mj-lt"/>
              </a:rPr>
              <a:t>   </a:t>
            </a:r>
            <a:r>
              <a:rPr lang="vi-VN" sz="2400" dirty="0">
                <a:solidFill>
                  <a:srgbClr val="7030A0"/>
                </a:solidFill>
                <a:latin typeface="+mj-lt"/>
              </a:rPr>
              <a:t>-Đảm bảo sự hài hòa về ngữ âm của lời nói</a:t>
            </a:r>
            <a:r>
              <a:rPr lang="vi-VN" sz="2400" dirty="0" smtClean="0">
                <a:solidFill>
                  <a:srgbClr val="7030A0"/>
                </a:solidFill>
                <a:latin typeface="+mj-lt"/>
              </a:rPr>
              <a:t>.</a:t>
            </a:r>
            <a:endParaRPr lang="vi-VN" sz="2400" dirty="0">
              <a:solidFill>
                <a:srgbClr val="7030A0"/>
              </a:solidFill>
              <a:latin typeface="+mj-lt"/>
            </a:endParaRPr>
          </a:p>
          <a:p>
            <a:pPr algn="just"/>
            <a:r>
              <a:rPr lang="vi-VN" sz="2400" dirty="0">
                <a:solidFill>
                  <a:srgbClr val="202124"/>
                </a:solidFill>
                <a:latin typeface="+mj-lt"/>
              </a:rPr>
              <a:t>   Ví dụ: Cối xay tre, nặng nề quay, từ nghìn đời nay, xay nắm thóc.</a:t>
            </a:r>
            <a:endParaRPr lang="en-US" sz="2400" dirty="0">
              <a:latin typeface="+mj-lt"/>
            </a:endParaRPr>
          </a:p>
        </p:txBody>
      </p:sp>
      <p:pic>
        <p:nvPicPr>
          <p:cNvPr id="7" name="Picture 6" descr="Picture1">
            <a:extLst>
              <a:ext uri="{FF2B5EF4-FFF2-40B4-BE49-F238E27FC236}">
                <a16:creationId xmlns:lc="http://schemas.openxmlformats.org/drawingml/2006/lockedCanvas" xmlns:a16="http://schemas.microsoft.com/office/drawing/2014/main" xmlns="" id="{4C7A9805-4EEA-403B-BED7-9A9CC50D37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71396">
            <a:off x="5913354" y="175472"/>
            <a:ext cx="764350" cy="70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943101" y="5286345"/>
            <a:ext cx="18357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890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5709" y="16164"/>
            <a:ext cx="8135288" cy="539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1:</a:t>
            </a:r>
            <a:endParaRPr lang="en-US" sz="16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ngữ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phù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nhất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ngoặc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đơn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đặt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khoảng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trống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giải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thích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lí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do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lựa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:</a:t>
            </a:r>
            <a:endParaRPr lang="en-US" sz="16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a)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Bị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cười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mọi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đều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....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giống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nhau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sz="16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	(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phản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ứng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phản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xạ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phản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phản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bác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)</a:t>
            </a:r>
            <a:endParaRPr lang="en-US" sz="16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b)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đời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ai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....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sz="16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	(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hoàn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tất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hoàn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toàn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 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hoàn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hảo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hoàn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chỉnh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)</a:t>
            </a:r>
            <a:endParaRPr lang="en-US" sz="16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c) 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đường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luôn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luôn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...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tránh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xảy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tai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nạn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sz="16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	(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nhìn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ngó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dòm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ngó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 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quan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sát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ngó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nghiêng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)</a:t>
            </a:r>
            <a:endParaRPr lang="en-US" sz="16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d) 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Ngoài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...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thân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còn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bạn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bè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thầy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cô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thường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xuyên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viên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khích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i="1" dirty="0" err="1">
                <a:latin typeface="Times New Roman"/>
                <a:ea typeface="Times New Roman"/>
                <a:cs typeface="Times New Roman"/>
              </a:rPr>
              <a:t>lệ</a:t>
            </a:r>
            <a:r>
              <a:rPr lang="en-US" sz="20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sz="16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	(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sức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tiềm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, 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nỗ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)</a:t>
            </a:r>
            <a:endParaRPr lang="en-US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7724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648200"/>
            <a:ext cx="2190750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37491" y="153247"/>
            <a:ext cx="7754288" cy="5275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 smtClean="0">
                <a:latin typeface="Times New Roman"/>
                <a:ea typeface="Times New Roman"/>
                <a:cs typeface="Times New Roman"/>
              </a:rPr>
              <a:t>Đáp</a:t>
            </a: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ea typeface="Times New Roman"/>
                <a:cs typeface="Times New Roman"/>
              </a:rPr>
              <a:t>án</a:t>
            </a: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:  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a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Bị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cười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mọi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đều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....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giống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nhau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phản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ứng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phản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xạ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phản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phản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bác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)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b)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đời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ai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....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hoàn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tất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hoàn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toàn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 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hoàn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hảo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hoàn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chỉnh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)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c)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đường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luôn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luôn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...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tránh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xảy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tai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nạn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nhìn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ngó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dòm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ngó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 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quan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sát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ngó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nghiêng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)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d) 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Ngoài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...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thân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còn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bạn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bè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thầy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cô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thường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xuyên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viên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khích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lệ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sức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tiềm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 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nỗ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)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7724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029200"/>
            <a:ext cx="152400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30576" y="16164"/>
            <a:ext cx="7638112" cy="6240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2: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yêu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cầu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a)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Chỉ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ý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cụm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in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đậm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nếu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bỏ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thành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phần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thế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cấu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trúc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Nhiều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buổi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trưa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mọi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nghỉ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chú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Nam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lúi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húi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đẽo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gọt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Tiếng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cười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muốn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nghe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 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Nếu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chế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nhạo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cái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biệt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ta, ta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thấy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dễ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chịu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?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Giả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sử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này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viết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lại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thành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 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Ta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thấy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dễ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chịu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nếu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chế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nhạo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biệt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ta?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thì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ý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sẽ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thế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?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Ai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chẳng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muốn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thông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minh,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giỏi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giang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?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cấu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trúc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 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Thông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minh,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giỏi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giang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thì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ai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chẳng</a:t>
            </a:r>
            <a:r>
              <a:rPr lang="en-US" sz="2400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muốn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Chỉ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nhau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ý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giữa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21561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" y="125233"/>
            <a:ext cx="8686799" cy="4659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ea typeface="Times New Roman"/>
                <a:cs typeface="Times New Roman"/>
              </a:rPr>
              <a:t>Đáp</a:t>
            </a: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ea typeface="Times New Roman"/>
                <a:cs typeface="Times New Roman"/>
              </a:rPr>
              <a:t>án</a:t>
            </a: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: 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a)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in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đậm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chỉ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thời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gian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nói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đọc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chỉ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hành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chú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Nam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đẽo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gọt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chung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chung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rõ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hành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cụ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thế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nào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 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Nếu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trật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sẽ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nổi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bật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ý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chính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chế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nhạo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biệt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đặt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lên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Ý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Nhấn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tượng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ai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", "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tất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mọi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",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bất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cứ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ai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".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Ý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Nhấn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vấn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đề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thông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minh,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giỏi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giang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 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7724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19100" y="76200"/>
            <a:ext cx="8343899" cy="615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3: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cấu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trúc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đã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cấu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trúc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thế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nào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?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a) 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“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Xem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ta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kìa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!” -  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mẹ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thường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thốt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lên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mỗi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hài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lòng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điều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gì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-  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Mỗi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hài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lòng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điều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gì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mẹ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thường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thốt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lên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“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Xem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ta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kìa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!”.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Đáp</a:t>
            </a:r>
            <a:r>
              <a:rPr lang="en-US" sz="24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án</a:t>
            </a:r>
            <a:r>
              <a:rPr lang="en-US" sz="24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Ý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Nhấn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nói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Xem</a:t>
            </a:r>
            <a:r>
              <a:rPr lang="en-US" sz="2400" i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i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ta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kìa</a:t>
            </a:r>
            <a:r>
              <a:rPr lang="en-US" sz="2400" i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!".</a:t>
            </a:r>
            <a:endParaRPr lang="en-US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Ý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Nhấn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vấn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đề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mẹ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hài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lòng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nhân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vật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tôi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nói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“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Xem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ta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kìa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!”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giải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thích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thêm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669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1943101" y="1524003"/>
            <a:ext cx="10525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395" y="76200"/>
            <a:ext cx="890587" cy="5953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4"/>
            <a:ext cx="838200" cy="74583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76200"/>
            <a:ext cx="8382000" cy="615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3: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đây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cấu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trúc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đã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cấu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trúc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thế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nào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b="1" dirty="0">
                <a:latin typeface="Times New Roman"/>
                <a:ea typeface="Times New Roman"/>
                <a:cs typeface="Times New Roman"/>
              </a:rPr>
              <a:t>?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b)</a:t>
            </a:r>
            <a:r>
              <a:rPr lang="en-US" dirty="0" smtClean="0">
                <a:ea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nghe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tiếng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“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bật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bông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” ban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ai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cũng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cười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cợt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i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Ai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cũng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cười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cợt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nghe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tiếng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“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bật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bông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” ban </a:t>
            </a:r>
            <a:r>
              <a:rPr lang="en-US" sz="24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4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i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Đáp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án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- Ý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Nhấn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tiếng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bật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bông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"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- Ý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Nhấn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tượng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cười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cợt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chế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nhạo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tiếng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bật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dirty="0" err="1">
                <a:latin typeface="Times New Roman"/>
                <a:ea typeface="Times New Roman"/>
                <a:cs typeface="Times New Roman"/>
              </a:rPr>
              <a:t>bông</a:t>
            </a:r>
            <a:r>
              <a:rPr lang="en-US" sz="2400" i="1" dirty="0"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giải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thích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rõ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hơn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chế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nhạo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gì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7724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982</Words>
  <PresentationFormat>On-screen Show (4:3)</PresentationFormat>
  <Paragraphs>130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2023-08-09T09:00:19Z</dcterms:modified>
</cp:coreProperties>
</file>