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00" r:id="rId2"/>
    <p:sldId id="304" r:id="rId3"/>
    <p:sldId id="302" r:id="rId4"/>
    <p:sldId id="292" r:id="rId5"/>
    <p:sldId id="409" r:id="rId6"/>
    <p:sldId id="411" r:id="rId7"/>
    <p:sldId id="412" r:id="rId8"/>
    <p:sldId id="413" r:id="rId9"/>
    <p:sldId id="414" r:id="rId10"/>
    <p:sldId id="280" r:id="rId11"/>
    <p:sldId id="290" r:id="rId12"/>
    <p:sldId id="281" r:id="rId13"/>
    <p:sldId id="306" r:id="rId14"/>
    <p:sldId id="399" r:id="rId15"/>
    <p:sldId id="407" r:id="rId16"/>
    <p:sldId id="400" r:id="rId17"/>
    <p:sldId id="402" r:id="rId18"/>
    <p:sldId id="404" r:id="rId19"/>
    <p:sldId id="287" r:id="rId20"/>
    <p:sldId id="406" r:id="rId21"/>
    <p:sldId id="299" r:id="rId22"/>
    <p:sldId id="315" r:id="rId23"/>
    <p:sldId id="367" r:id="rId24"/>
    <p:sldId id="331" r:id="rId25"/>
    <p:sldId id="295" r:id="rId26"/>
    <p:sldId id="329" r:id="rId27"/>
    <p:sldId id="34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Nguyễn Thị Huỳnh Lộc - Viện Ngôn ngữ" initials="NTHLVNn" lastIdx="1" clrIdx="1">
    <p:extLst>
      <p:ext uri="{19B8F6BF-5375-455C-9EA6-DF929625EA0E}">
        <p15:presenceInfo xmlns:p15="http://schemas.microsoft.com/office/powerpoint/2012/main" userId="S::nguyenthihuynhloc@vanlanguni.edu.vn::adef5ce8-8209-4174-8558-55e0cbbb50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57"/>
  </p:normalViewPr>
  <p:slideViewPr>
    <p:cSldViewPr snapToGrid="0">
      <p:cViewPr varScale="1">
        <p:scale>
          <a:sx n="64" d="100"/>
          <a:sy n="64" d="100"/>
        </p:scale>
        <p:origin x="756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1777987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7 Right On!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8BEE81B-D3C3-4DE8-A453-9B080F680F14}"/>
              </a:ext>
            </a:extLst>
          </p:cNvPr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2DA099-10A1-1973-22B7-F7057CF63828}"/>
              </a:ext>
            </a:extLst>
          </p:cNvPr>
          <p:cNvSpPr txBox="1"/>
          <p:nvPr userDrawn="1"/>
        </p:nvSpPr>
        <p:spPr>
          <a:xfrm>
            <a:off x="165100" y="44450"/>
            <a:ext cx="71686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Unit 6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9C1213-9397-E5BA-8CEC-0207F4A69E5E}"/>
              </a:ext>
            </a:extLst>
          </p:cNvPr>
          <p:cNvSpPr txBox="1"/>
          <p:nvPr userDrawn="1"/>
        </p:nvSpPr>
        <p:spPr>
          <a:xfrm>
            <a:off x="10422228" y="31883"/>
            <a:ext cx="1754839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latin typeface="+mn-lt"/>
                <a:cs typeface="+mn-cs"/>
              </a:rPr>
              <a:t>Lesson 6b - Grammar</a:t>
            </a:r>
            <a:endParaRPr lang="en-US" sz="1400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82F39E-7FD6-F7D3-E6B5-8FB853B647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203641" y="2274838"/>
            <a:ext cx="62888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6: </a:t>
            </a:r>
            <a:r>
              <a:rPr lang="en-US" sz="4800" b="1">
                <a:solidFill>
                  <a:srgbClr val="FF0000"/>
                </a:solidFill>
              </a:rPr>
              <a:t>Be green</a:t>
            </a:r>
            <a:endParaRPr lang="en-US" sz="4800" b="1" dirty="0">
              <a:solidFill>
                <a:srgbClr val="FF0000"/>
              </a:solidFill>
            </a:endParaRP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6b: Grammar</a:t>
            </a:r>
          </a:p>
          <a:p>
            <a:pPr algn="ctr"/>
            <a:r>
              <a:rPr lang="en-US" sz="4800" b="1" dirty="0">
                <a:solidFill>
                  <a:srgbClr val="00B0F0"/>
                </a:solidFill>
              </a:rPr>
              <a:t>Page 99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74552" y="168990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593" y="360216"/>
            <a:ext cx="9144000" cy="59765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128588" y="552140"/>
            <a:ext cx="502307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1214422566"/>
      </p:ext>
    </p:extLst>
  </p:cSld>
  <p:clrMapOvr>
    <a:masterClrMapping/>
  </p:clrMapOvr>
  <p:transition spd="med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E747290-991F-2E4E-3D88-07D25CF06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9734372"/>
              </p:ext>
            </p:extLst>
          </p:nvPr>
        </p:nvGraphicFramePr>
        <p:xfrm>
          <a:off x="220494" y="834887"/>
          <a:ext cx="11971506" cy="508883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42939">
                  <a:extLst>
                    <a:ext uri="{9D8B030D-6E8A-4147-A177-3AD203B41FA5}">
                      <a16:colId xmlns:a16="http://schemas.microsoft.com/office/drawing/2014/main" val="3401298131"/>
                    </a:ext>
                  </a:extLst>
                </a:gridCol>
                <a:gridCol w="4960756">
                  <a:extLst>
                    <a:ext uri="{9D8B030D-6E8A-4147-A177-3AD203B41FA5}">
                      <a16:colId xmlns:a16="http://schemas.microsoft.com/office/drawing/2014/main" val="143194836"/>
                    </a:ext>
                  </a:extLst>
                </a:gridCol>
                <a:gridCol w="5267811">
                  <a:extLst>
                    <a:ext uri="{9D8B030D-6E8A-4147-A177-3AD203B41FA5}">
                      <a16:colId xmlns:a16="http://schemas.microsoft.com/office/drawing/2014/main" val="3004440798"/>
                    </a:ext>
                  </a:extLst>
                </a:gridCol>
              </a:tblGrid>
              <a:tr h="50815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/>
                        <a:t>Tenses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i="0" dirty="0"/>
                        <a:t>Examples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Forms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26507647"/>
                  </a:ext>
                </a:extLst>
              </a:tr>
              <a:tr h="991923">
                <a:tc>
                  <a:txBody>
                    <a:bodyPr/>
                    <a:lstStyle/>
                    <a:p>
                      <a:r>
                        <a:rPr lang="en-US" sz="2000" b="1" dirty="0"/>
                        <a:t>Present Simple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i="1" dirty="0"/>
                        <a:t>I go to the Environment Club every week.</a:t>
                      </a:r>
                    </a:p>
                    <a:p>
                      <a:r>
                        <a:rPr lang="en-US" sz="2200" i="1" dirty="0"/>
                        <a:t>Our meeting starts at 4:00.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52731"/>
                  </a:ext>
                </a:extLst>
              </a:tr>
              <a:tr h="907419">
                <a:tc>
                  <a:txBody>
                    <a:bodyPr/>
                    <a:lstStyle/>
                    <a:p>
                      <a:r>
                        <a:rPr lang="en-US" sz="2000" b="1" dirty="0"/>
                        <a:t>Present Continuous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i="1" dirty="0"/>
                        <a:t>He is planting trees now.</a:t>
                      </a:r>
                    </a:p>
                    <a:p>
                      <a:r>
                        <a:rPr lang="en-US" sz="2200" i="1" dirty="0"/>
                        <a:t>We’re cleaning up the beach tomorrow.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310813"/>
                  </a:ext>
                </a:extLst>
              </a:tr>
              <a:tr h="886960">
                <a:tc>
                  <a:txBody>
                    <a:bodyPr/>
                    <a:lstStyle/>
                    <a:p>
                      <a:r>
                        <a:rPr lang="en-US" sz="2000" b="1" dirty="0"/>
                        <a:t>Past Simple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i="1" dirty="0"/>
                        <a:t>He put out the rubbish yesterday afternoon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55785"/>
                  </a:ext>
                </a:extLst>
              </a:tr>
              <a:tr h="886960">
                <a:tc>
                  <a:txBody>
                    <a:bodyPr/>
                    <a:lstStyle/>
                    <a:p>
                      <a:r>
                        <a:rPr lang="en-US" sz="2000" b="1" dirty="0"/>
                        <a:t>Future Simple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i="1" dirty="0"/>
                        <a:t>People won’t use plastic in the future</a:t>
                      </a:r>
                    </a:p>
                    <a:p>
                      <a:endParaRPr lang="en-US" sz="2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8975688"/>
                  </a:ext>
                </a:extLst>
              </a:tr>
              <a:tr h="907419">
                <a:tc>
                  <a:txBody>
                    <a:bodyPr/>
                    <a:lstStyle/>
                    <a:p>
                      <a:r>
                        <a:rPr lang="en-US" sz="2000" b="1" dirty="0"/>
                        <a:t>be going 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200" i="1" dirty="0"/>
                        <a:t>He’s going to volunteer in the Amazon next summer.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136379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9607E5A-EFDB-40F3-3F71-F1BB08200466}"/>
              </a:ext>
            </a:extLst>
          </p:cNvPr>
          <p:cNvSpPr txBox="1"/>
          <p:nvPr/>
        </p:nvSpPr>
        <p:spPr>
          <a:xfrm>
            <a:off x="6900364" y="1422321"/>
            <a:ext cx="4756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He/She/It + V_s/es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You/I/We/They + V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FC17EA-954F-3C5D-E492-480FA85794DF}"/>
              </a:ext>
            </a:extLst>
          </p:cNvPr>
          <p:cNvSpPr txBox="1"/>
          <p:nvPr/>
        </p:nvSpPr>
        <p:spPr>
          <a:xfrm>
            <a:off x="6900364" y="2356406"/>
            <a:ext cx="5370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He/She/It + is + </a:t>
            </a:r>
            <a:r>
              <a:rPr lang="en-US" sz="2400" dirty="0" err="1">
                <a:solidFill>
                  <a:srgbClr val="FF0000"/>
                </a:solidFill>
              </a:rPr>
              <a:t>V_ing</a:t>
            </a:r>
            <a:r>
              <a:rPr lang="en-US" sz="2400" dirty="0">
                <a:solidFill>
                  <a:srgbClr val="FF0000"/>
                </a:solidFill>
              </a:rPr>
              <a:t>	         I + am + </a:t>
            </a:r>
            <a:r>
              <a:rPr lang="en-US" sz="2400" dirty="0" err="1">
                <a:solidFill>
                  <a:srgbClr val="FF0000"/>
                </a:solidFill>
              </a:rPr>
              <a:t>V_ing</a:t>
            </a:r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You/We/They + are + </a:t>
            </a:r>
            <a:r>
              <a:rPr lang="en-US" sz="2400" dirty="0" err="1">
                <a:solidFill>
                  <a:srgbClr val="FF0000"/>
                </a:solidFill>
              </a:rPr>
              <a:t>V_ing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E76E2-4D5E-2A86-181A-A3072C7268BA}"/>
              </a:ext>
            </a:extLst>
          </p:cNvPr>
          <p:cNvSpPr txBox="1"/>
          <p:nvPr/>
        </p:nvSpPr>
        <p:spPr>
          <a:xfrm>
            <a:off x="6900363" y="3446969"/>
            <a:ext cx="521303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He/She/It/We/You/I/They + V_2/ed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9A21CD-3251-6852-4E80-2338EAD86712}"/>
              </a:ext>
            </a:extLst>
          </p:cNvPr>
          <p:cNvSpPr txBox="1"/>
          <p:nvPr/>
        </p:nvSpPr>
        <p:spPr>
          <a:xfrm>
            <a:off x="6821756" y="4335532"/>
            <a:ext cx="5448849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He/She/It/We/You/I/They + will/won’t + V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C71841-8E23-C41F-1E92-353672E46EB6}"/>
              </a:ext>
            </a:extLst>
          </p:cNvPr>
          <p:cNvSpPr txBox="1"/>
          <p:nvPr/>
        </p:nvSpPr>
        <p:spPr>
          <a:xfrm>
            <a:off x="6900363" y="5058681"/>
            <a:ext cx="52916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He/She/It + is + going to + V</a:t>
            </a:r>
          </a:p>
          <a:p>
            <a:r>
              <a:rPr lang="en-US" sz="2400" dirty="0">
                <a:solidFill>
                  <a:srgbClr val="FF0000"/>
                </a:solidFill>
              </a:rPr>
              <a:t>You/We/They + are + going to + V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 + am + going to + V</a:t>
            </a:r>
          </a:p>
        </p:txBody>
      </p:sp>
    </p:spTree>
    <p:extLst>
      <p:ext uri="{BB962C8B-B14F-4D97-AF65-F5344CB8AC3E}">
        <p14:creationId xmlns:p14="http://schemas.microsoft.com/office/powerpoint/2010/main" val="584215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4175946" y="785604"/>
            <a:ext cx="357051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7132296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62B44C-73B8-1E66-25C7-02294DB21F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0750"/>
            <a:ext cx="11543626" cy="389382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40B18EB-7562-9F1F-D223-461318A8AB36}"/>
              </a:ext>
            </a:extLst>
          </p:cNvPr>
          <p:cNvSpPr txBox="1"/>
          <p:nvPr/>
        </p:nvSpPr>
        <p:spPr>
          <a:xfrm>
            <a:off x="2104392" y="2893867"/>
            <a:ext cx="3133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 you going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4F1D85-AA92-227A-570D-F42FF9D08EDC}"/>
              </a:ext>
            </a:extLst>
          </p:cNvPr>
          <p:cNvSpPr txBox="1"/>
          <p:nvPr/>
        </p:nvSpPr>
        <p:spPr>
          <a:xfrm>
            <a:off x="2883940" y="3351524"/>
            <a:ext cx="248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is building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E12F15-7CFA-43BA-E9DB-D69B346EF78B}"/>
              </a:ext>
            </a:extLst>
          </p:cNvPr>
          <p:cNvSpPr txBox="1"/>
          <p:nvPr/>
        </p:nvSpPr>
        <p:spPr>
          <a:xfrm>
            <a:off x="2874011" y="3831944"/>
            <a:ext cx="248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don’t have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F038E7-0CB8-EA02-E0A6-F5DB22248891}"/>
              </a:ext>
            </a:extLst>
          </p:cNvPr>
          <p:cNvSpPr txBox="1"/>
          <p:nvPr/>
        </p:nvSpPr>
        <p:spPr>
          <a:xfrm>
            <a:off x="3134398" y="4271887"/>
            <a:ext cx="24878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aren’t doing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975D18-C364-3225-C0A6-895E4FB8757C}"/>
              </a:ext>
            </a:extLst>
          </p:cNvPr>
          <p:cNvSpPr/>
          <p:nvPr/>
        </p:nvSpPr>
        <p:spPr>
          <a:xfrm>
            <a:off x="9243306" y="2964385"/>
            <a:ext cx="1520772" cy="39500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280BFF-781F-FF20-D257-E1922EA5B397}"/>
              </a:ext>
            </a:extLst>
          </p:cNvPr>
          <p:cNvSpPr/>
          <p:nvPr/>
        </p:nvSpPr>
        <p:spPr>
          <a:xfrm>
            <a:off x="8415142" y="3478733"/>
            <a:ext cx="748552" cy="36547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23C91A-4A78-9B24-1E7A-68988098E695}"/>
              </a:ext>
            </a:extLst>
          </p:cNvPr>
          <p:cNvSpPr/>
          <p:nvPr/>
        </p:nvSpPr>
        <p:spPr>
          <a:xfrm>
            <a:off x="9123938" y="3930017"/>
            <a:ext cx="2159301" cy="395007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E33C3F-AA00-6850-29F8-7004734A4A45}"/>
              </a:ext>
            </a:extLst>
          </p:cNvPr>
          <p:cNvSpPr/>
          <p:nvPr/>
        </p:nvSpPr>
        <p:spPr>
          <a:xfrm>
            <a:off x="1495055" y="4750948"/>
            <a:ext cx="2182423" cy="433683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38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2" grpId="0" animBg="1"/>
      <p:bldP spid="3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EC20261-870A-BF9A-8730-74E385E69CD7}"/>
              </a:ext>
            </a:extLst>
          </p:cNvPr>
          <p:cNvSpPr txBox="1"/>
          <p:nvPr/>
        </p:nvSpPr>
        <p:spPr>
          <a:xfrm>
            <a:off x="643646" y="1723838"/>
            <a:ext cx="11134223" cy="4175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1. Jenny </a:t>
            </a:r>
            <a:r>
              <a:rPr lang="en-US" sz="3000" b="1" dirty="0">
                <a:solidFill>
                  <a:srgbClr val="0070C0"/>
                </a:solidFill>
              </a:rPr>
              <a:t>plants/is planting </a:t>
            </a:r>
            <a:r>
              <a:rPr lang="en-US" sz="3000" dirty="0">
                <a:solidFill>
                  <a:srgbClr val="0070C0"/>
                </a:solidFill>
              </a:rPr>
              <a:t>a tree every year on her birthday.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2. We </a:t>
            </a:r>
            <a:r>
              <a:rPr lang="en-US" sz="3000" b="1" dirty="0">
                <a:solidFill>
                  <a:srgbClr val="0070C0"/>
                </a:solidFill>
              </a:rPr>
              <a:t>don’t go/aren’t going </a:t>
            </a:r>
            <a:r>
              <a:rPr lang="en-US" sz="3000" dirty="0">
                <a:solidFill>
                  <a:srgbClr val="0070C0"/>
                </a:solidFill>
              </a:rPr>
              <a:t>to the clean-up day tomorrow.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3. </a:t>
            </a:r>
            <a:r>
              <a:rPr lang="en-US" sz="3000" b="1" dirty="0">
                <a:solidFill>
                  <a:srgbClr val="0070C0"/>
                </a:solidFill>
              </a:rPr>
              <a:t>Does the recycling club meet/ Is the recycling club meeting </a:t>
            </a:r>
            <a:r>
              <a:rPr lang="en-US" sz="3000" dirty="0">
                <a:solidFill>
                  <a:srgbClr val="0070C0"/>
                </a:solidFill>
              </a:rPr>
              <a:t>this afternoon?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4. </a:t>
            </a:r>
            <a:r>
              <a:rPr lang="en-US" sz="3000" b="1" dirty="0">
                <a:solidFill>
                  <a:srgbClr val="0070C0"/>
                </a:solidFill>
              </a:rPr>
              <a:t>Jim doesn’t use/isn’t using </a:t>
            </a:r>
            <a:r>
              <a:rPr lang="en-US" sz="3000" dirty="0">
                <a:solidFill>
                  <a:srgbClr val="0070C0"/>
                </a:solidFill>
              </a:rPr>
              <a:t>the computer now.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rgbClr val="0070C0"/>
                </a:solidFill>
              </a:rPr>
              <a:t>5. They</a:t>
            </a:r>
            <a:r>
              <a:rPr lang="en-US" sz="3000" b="1" dirty="0">
                <a:solidFill>
                  <a:srgbClr val="0070C0"/>
                </a:solidFill>
              </a:rPr>
              <a:t> take/are taking </a:t>
            </a:r>
            <a:r>
              <a:rPr lang="en-US" sz="3000" dirty="0">
                <a:solidFill>
                  <a:srgbClr val="0070C0"/>
                </a:solidFill>
              </a:rPr>
              <a:t>a break at 12:30 every day.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6AF0C8-86EA-8C88-0384-0B8BB3886CE8}"/>
              </a:ext>
            </a:extLst>
          </p:cNvPr>
          <p:cNvSpPr txBox="1"/>
          <p:nvPr/>
        </p:nvSpPr>
        <p:spPr>
          <a:xfrm>
            <a:off x="787941" y="1002107"/>
            <a:ext cx="61041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★ Choose the correct option.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3776E7-BBBC-FCBD-6D46-1CA71B8C9C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21" y="929657"/>
            <a:ext cx="781050" cy="65722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B446CC-B4C0-7E10-7524-BE30F6E99430}"/>
              </a:ext>
            </a:extLst>
          </p:cNvPr>
          <p:cNvCxnSpPr>
            <a:cxnSpLocks/>
          </p:cNvCxnSpPr>
          <p:nvPr/>
        </p:nvCxnSpPr>
        <p:spPr>
          <a:xfrm>
            <a:off x="2034822" y="2367839"/>
            <a:ext cx="97673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EAFAE68-603F-0AA5-2F89-B2105ACAAE55}"/>
              </a:ext>
            </a:extLst>
          </p:cNvPr>
          <p:cNvCxnSpPr>
            <a:cxnSpLocks/>
          </p:cNvCxnSpPr>
          <p:nvPr/>
        </p:nvCxnSpPr>
        <p:spPr>
          <a:xfrm>
            <a:off x="3109608" y="3051242"/>
            <a:ext cx="189971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AC2B444-EFAC-D98D-70AF-BA63704AFDC7}"/>
              </a:ext>
            </a:extLst>
          </p:cNvPr>
          <p:cNvCxnSpPr>
            <a:cxnSpLocks/>
          </p:cNvCxnSpPr>
          <p:nvPr/>
        </p:nvCxnSpPr>
        <p:spPr>
          <a:xfrm>
            <a:off x="5897606" y="3715142"/>
            <a:ext cx="445896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D383507-0F39-4230-64B6-ABF7DC5633FA}"/>
              </a:ext>
            </a:extLst>
          </p:cNvPr>
          <p:cNvCxnSpPr>
            <a:cxnSpLocks/>
          </p:cNvCxnSpPr>
          <p:nvPr/>
        </p:nvCxnSpPr>
        <p:spPr>
          <a:xfrm>
            <a:off x="3741413" y="5107304"/>
            <a:ext cx="1524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DBA239A-AA11-078D-8759-FBED4A8AC757}"/>
              </a:ext>
            </a:extLst>
          </p:cNvPr>
          <p:cNvCxnSpPr>
            <a:cxnSpLocks/>
          </p:cNvCxnSpPr>
          <p:nvPr/>
        </p:nvCxnSpPr>
        <p:spPr>
          <a:xfrm>
            <a:off x="1960333" y="5787745"/>
            <a:ext cx="6712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A9009D28-497D-DAA1-DA58-38EBB13DF21B}"/>
              </a:ext>
            </a:extLst>
          </p:cNvPr>
          <p:cNvSpPr/>
          <p:nvPr/>
        </p:nvSpPr>
        <p:spPr>
          <a:xfrm>
            <a:off x="86720" y="277744"/>
            <a:ext cx="2072820" cy="651913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</a:t>
            </a:r>
          </a:p>
          <a:p>
            <a:pPr algn="ctr"/>
            <a:r>
              <a:rPr lang="en-US" b="1" dirty="0"/>
              <a:t>WB p. 49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8A027F7-7C4B-F870-CB61-F1F8828CC4A5}"/>
              </a:ext>
            </a:extLst>
          </p:cNvPr>
          <p:cNvSpPr/>
          <p:nvPr/>
        </p:nvSpPr>
        <p:spPr>
          <a:xfrm>
            <a:off x="5897606" y="1945329"/>
            <a:ext cx="1695889" cy="46987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958E040-2291-A547-E073-3AAC3031B13D}"/>
              </a:ext>
            </a:extLst>
          </p:cNvPr>
          <p:cNvSpPr/>
          <p:nvPr/>
        </p:nvSpPr>
        <p:spPr>
          <a:xfrm>
            <a:off x="8181914" y="2636795"/>
            <a:ext cx="1667763" cy="437819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E29511-066A-868C-95A3-B3E171BD1A9D}"/>
              </a:ext>
            </a:extLst>
          </p:cNvPr>
          <p:cNvSpPr/>
          <p:nvPr/>
        </p:nvSpPr>
        <p:spPr>
          <a:xfrm>
            <a:off x="643645" y="3959895"/>
            <a:ext cx="1652293" cy="49576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6965FD-737E-B23A-3336-7CE72D425D90}"/>
              </a:ext>
            </a:extLst>
          </p:cNvPr>
          <p:cNvSpPr/>
          <p:nvPr/>
        </p:nvSpPr>
        <p:spPr>
          <a:xfrm>
            <a:off x="7576437" y="4712298"/>
            <a:ext cx="786743" cy="39500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EBFF8-C55D-A53C-2691-5AB737F644F4}"/>
              </a:ext>
            </a:extLst>
          </p:cNvPr>
          <p:cNvSpPr/>
          <p:nvPr/>
        </p:nvSpPr>
        <p:spPr>
          <a:xfrm>
            <a:off x="6976652" y="5431078"/>
            <a:ext cx="1590878" cy="395006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40621A-8C7E-3678-6BDC-B37868E17FD9}"/>
              </a:ext>
            </a:extLst>
          </p:cNvPr>
          <p:cNvSpPr/>
          <p:nvPr/>
        </p:nvSpPr>
        <p:spPr>
          <a:xfrm>
            <a:off x="10409019" y="3286140"/>
            <a:ext cx="692990" cy="495760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3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1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6791932-493B-EE7A-1554-75C86AC9E69D}"/>
              </a:ext>
            </a:extLst>
          </p:cNvPr>
          <p:cNvSpPr txBox="1"/>
          <p:nvPr/>
        </p:nvSpPr>
        <p:spPr>
          <a:xfrm>
            <a:off x="578951" y="1791011"/>
            <a:ext cx="11437457" cy="3598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1</a:t>
            </a:r>
            <a:r>
              <a:rPr lang="en-US" sz="3200" dirty="0">
                <a:solidFill>
                  <a:srgbClr val="0070C0"/>
                </a:solidFill>
              </a:rPr>
              <a:t> ___________________ (</a:t>
            </a:r>
            <a:r>
              <a:rPr lang="en-US" sz="3200" b="1" dirty="0">
                <a:solidFill>
                  <a:srgbClr val="0070C0"/>
                </a:solidFill>
              </a:rPr>
              <a:t>Julia/walk</a:t>
            </a:r>
            <a:r>
              <a:rPr lang="en-US" sz="3200" dirty="0">
                <a:solidFill>
                  <a:srgbClr val="0070C0"/>
                </a:solidFill>
              </a:rPr>
              <a:t>) to school every morning?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2</a:t>
            </a:r>
            <a:r>
              <a:rPr lang="en-US" sz="3200" dirty="0">
                <a:solidFill>
                  <a:srgbClr val="0070C0"/>
                </a:solidFill>
              </a:rPr>
              <a:t> My little brother ___________________ (</a:t>
            </a:r>
            <a:r>
              <a:rPr lang="en-US" sz="3200" b="1" dirty="0">
                <a:solidFill>
                  <a:srgbClr val="0070C0"/>
                </a:solidFill>
              </a:rPr>
              <a:t>love</a:t>
            </a:r>
            <a:r>
              <a:rPr lang="en-US" sz="3200" dirty="0">
                <a:solidFill>
                  <a:srgbClr val="0070C0"/>
                </a:solidFill>
              </a:rPr>
              <a:t>) insects. 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3</a:t>
            </a:r>
            <a:r>
              <a:rPr lang="en-US" sz="3200" dirty="0">
                <a:solidFill>
                  <a:srgbClr val="0070C0"/>
                </a:solidFill>
              </a:rPr>
              <a:t> __________________ (</a:t>
            </a:r>
            <a:r>
              <a:rPr lang="en-US" sz="3200" b="1" dirty="0">
                <a:solidFill>
                  <a:srgbClr val="0070C0"/>
                </a:solidFill>
              </a:rPr>
              <a:t>you/watch</a:t>
            </a:r>
            <a:r>
              <a:rPr lang="en-US" sz="3200" dirty="0">
                <a:solidFill>
                  <a:srgbClr val="0070C0"/>
                </a:solidFill>
              </a:rPr>
              <a:t>) this TV </a:t>
            </a:r>
            <a:r>
              <a:rPr lang="en-US" sz="3200" dirty="0" err="1">
                <a:solidFill>
                  <a:srgbClr val="0070C0"/>
                </a:solidFill>
              </a:rPr>
              <a:t>programme</a:t>
            </a:r>
            <a:r>
              <a:rPr lang="en-US" sz="3200" dirty="0">
                <a:solidFill>
                  <a:srgbClr val="0070C0"/>
                </a:solidFill>
              </a:rPr>
              <a:t> right now?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4</a:t>
            </a:r>
            <a:r>
              <a:rPr lang="en-US" sz="3200" dirty="0">
                <a:solidFill>
                  <a:srgbClr val="0070C0"/>
                </a:solidFill>
              </a:rPr>
              <a:t> I ___________________ (</a:t>
            </a:r>
            <a:r>
              <a:rPr lang="en-US" sz="3200" b="1" dirty="0">
                <a:solidFill>
                  <a:srgbClr val="0070C0"/>
                </a:solidFill>
              </a:rPr>
              <a:t>not/attend</a:t>
            </a:r>
            <a:r>
              <a:rPr lang="en-US" sz="3200" dirty="0">
                <a:solidFill>
                  <a:srgbClr val="0070C0"/>
                </a:solidFill>
              </a:rPr>
              <a:t>) the meeting tonight.</a:t>
            </a:r>
          </a:p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0070C0"/>
                </a:solidFill>
              </a:rPr>
              <a:t>5</a:t>
            </a:r>
            <a:r>
              <a:rPr lang="en-US" sz="3200" dirty="0">
                <a:solidFill>
                  <a:srgbClr val="0070C0"/>
                </a:solidFill>
              </a:rPr>
              <a:t> We ___________________ (</a:t>
            </a:r>
            <a:r>
              <a:rPr lang="en-US" sz="3200" b="1" dirty="0">
                <a:solidFill>
                  <a:srgbClr val="0070C0"/>
                </a:solidFill>
              </a:rPr>
              <a:t>not/grow</a:t>
            </a:r>
            <a:r>
              <a:rPr lang="en-US" sz="3200" dirty="0">
                <a:solidFill>
                  <a:srgbClr val="0070C0"/>
                </a:solidFill>
              </a:rPr>
              <a:t>) our own vegetables because we haven’t got a garden.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AD0D4C-480F-D9FC-166D-CDB817ED093F}"/>
              </a:ext>
            </a:extLst>
          </p:cNvPr>
          <p:cNvSpPr txBox="1"/>
          <p:nvPr/>
        </p:nvSpPr>
        <p:spPr>
          <a:xfrm>
            <a:off x="2459118" y="476791"/>
            <a:ext cx="946838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Put the verbs in brackets into the Present Simple or the  Present Continuous.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1B30700-54B5-AA5F-D4A0-C5107005476C}"/>
              </a:ext>
            </a:extLst>
          </p:cNvPr>
          <p:cNvSpPr/>
          <p:nvPr/>
        </p:nvSpPr>
        <p:spPr>
          <a:xfrm>
            <a:off x="86720" y="277744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 </a:t>
            </a:r>
          </a:p>
          <a:p>
            <a:pPr algn="ctr"/>
            <a:r>
              <a:rPr lang="en-US" b="1" dirty="0"/>
              <a:t>WB p. 49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6149187-085D-F999-EFBF-FB79013681B7}"/>
              </a:ext>
            </a:extLst>
          </p:cNvPr>
          <p:cNvSpPr txBox="1"/>
          <p:nvPr/>
        </p:nvSpPr>
        <p:spPr>
          <a:xfrm>
            <a:off x="1624730" y="1851647"/>
            <a:ext cx="278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Does Julia walk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DE86EC4-5DC5-C988-51A5-5232BC436019}"/>
              </a:ext>
            </a:extLst>
          </p:cNvPr>
          <p:cNvSpPr/>
          <p:nvPr/>
        </p:nvSpPr>
        <p:spPr>
          <a:xfrm>
            <a:off x="8561507" y="1958009"/>
            <a:ext cx="2448570" cy="46847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8133DF-EE63-343D-2751-5E92626E682A}"/>
              </a:ext>
            </a:extLst>
          </p:cNvPr>
          <p:cNvSpPr txBox="1"/>
          <p:nvPr/>
        </p:nvSpPr>
        <p:spPr>
          <a:xfrm>
            <a:off x="5188227" y="2446359"/>
            <a:ext cx="12125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loves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629081-D1C7-1D15-B624-706A7904C062}"/>
              </a:ext>
            </a:extLst>
          </p:cNvPr>
          <p:cNvSpPr txBox="1"/>
          <p:nvPr/>
        </p:nvSpPr>
        <p:spPr>
          <a:xfrm>
            <a:off x="1186360" y="3020894"/>
            <a:ext cx="3241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Are you watching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9B686B-67BE-0AD6-CC22-705FADBBB46B}"/>
              </a:ext>
            </a:extLst>
          </p:cNvPr>
          <p:cNvSpPr/>
          <p:nvPr/>
        </p:nvSpPr>
        <p:spPr>
          <a:xfrm>
            <a:off x="10075940" y="3098192"/>
            <a:ext cx="1652234" cy="467721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35BA158-F9DD-AE48-935D-6D6B197594AF}"/>
              </a:ext>
            </a:extLst>
          </p:cNvPr>
          <p:cNvSpPr txBox="1"/>
          <p:nvPr/>
        </p:nvSpPr>
        <p:spPr>
          <a:xfrm>
            <a:off x="1547192" y="3605669"/>
            <a:ext cx="3623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am not attending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E60A98-444D-65D5-8A30-418F99CBFF0F}"/>
              </a:ext>
            </a:extLst>
          </p:cNvPr>
          <p:cNvSpPr/>
          <p:nvPr/>
        </p:nvSpPr>
        <p:spPr>
          <a:xfrm>
            <a:off x="9363273" y="3676146"/>
            <a:ext cx="1281535" cy="468472"/>
          </a:xfrm>
          <a:prstGeom prst="rect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16A6838-D800-7D64-786C-03E4554B0FAD}"/>
              </a:ext>
            </a:extLst>
          </p:cNvPr>
          <p:cNvSpPr txBox="1"/>
          <p:nvPr/>
        </p:nvSpPr>
        <p:spPr>
          <a:xfrm>
            <a:off x="2459118" y="4205226"/>
            <a:ext cx="2182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don’t grow</a:t>
            </a:r>
          </a:p>
        </p:txBody>
      </p:sp>
    </p:spTree>
    <p:extLst>
      <p:ext uri="{BB962C8B-B14F-4D97-AF65-F5344CB8AC3E}">
        <p14:creationId xmlns:p14="http://schemas.microsoft.com/office/powerpoint/2010/main" val="222512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C41511-1BD7-B8CA-B36B-84D743A3AC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291" y="1212682"/>
            <a:ext cx="12192000" cy="46381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2BA523D-F1D9-EFD7-39B2-F7AD68DCB0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249" y="1024038"/>
            <a:ext cx="723900" cy="7048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AE91224-6028-D97C-69EB-59E3DE9720A6}"/>
              </a:ext>
            </a:extLst>
          </p:cNvPr>
          <p:cNvSpPr txBox="1"/>
          <p:nvPr/>
        </p:nvSpPr>
        <p:spPr>
          <a:xfrm>
            <a:off x="9813588" y="1992443"/>
            <a:ext cx="103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50EAAE9-3DB3-4382-E2A6-7251A5FA423A}"/>
              </a:ext>
            </a:extLst>
          </p:cNvPr>
          <p:cNvSpPr txBox="1"/>
          <p:nvPr/>
        </p:nvSpPr>
        <p:spPr>
          <a:xfrm>
            <a:off x="5650960" y="2436685"/>
            <a:ext cx="83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fell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432F19-4F48-CDA1-83E2-789514CF3C75}"/>
              </a:ext>
            </a:extLst>
          </p:cNvPr>
          <p:cNvSpPr txBox="1"/>
          <p:nvPr/>
        </p:nvSpPr>
        <p:spPr>
          <a:xfrm>
            <a:off x="6488347" y="2898350"/>
            <a:ext cx="12144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decided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F46E38-942D-E4BE-E5A5-84E008B28F6B}"/>
              </a:ext>
            </a:extLst>
          </p:cNvPr>
          <p:cNvSpPr txBox="1"/>
          <p:nvPr/>
        </p:nvSpPr>
        <p:spPr>
          <a:xfrm>
            <a:off x="2516221" y="3340137"/>
            <a:ext cx="1091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helped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BFD606-9F49-600C-AFAA-046EDCD5B3E9}"/>
              </a:ext>
            </a:extLst>
          </p:cNvPr>
          <p:cNvSpPr txBox="1"/>
          <p:nvPr/>
        </p:nvSpPr>
        <p:spPr>
          <a:xfrm>
            <a:off x="8986170" y="3330475"/>
            <a:ext cx="1030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made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9C13A1-FABB-E46A-8FD3-0FD86683C55F}"/>
              </a:ext>
            </a:extLst>
          </p:cNvPr>
          <p:cNvSpPr txBox="1"/>
          <p:nvPr/>
        </p:nvSpPr>
        <p:spPr>
          <a:xfrm>
            <a:off x="5235946" y="3792417"/>
            <a:ext cx="1701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want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8229F2-9CE3-B5DE-5824-3F9C91BB81C0}"/>
              </a:ext>
            </a:extLst>
          </p:cNvPr>
          <p:cNvSpPr txBox="1"/>
          <p:nvPr/>
        </p:nvSpPr>
        <p:spPr>
          <a:xfrm>
            <a:off x="3990702" y="4244143"/>
            <a:ext cx="1396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wanted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F5F98A-D809-224C-3F7F-37E97E6EC0DF}"/>
              </a:ext>
            </a:extLst>
          </p:cNvPr>
          <p:cNvSpPr txBox="1"/>
          <p:nvPr/>
        </p:nvSpPr>
        <p:spPr>
          <a:xfrm>
            <a:off x="8922939" y="4224265"/>
            <a:ext cx="1142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killed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1DBE07-983C-E045-F958-8C3A3073FFD6}"/>
              </a:ext>
            </a:extLst>
          </p:cNvPr>
          <p:cNvSpPr txBox="1"/>
          <p:nvPr/>
        </p:nvSpPr>
        <p:spPr>
          <a:xfrm>
            <a:off x="3620663" y="4680902"/>
            <a:ext cx="1615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didn’t stop</a:t>
            </a:r>
          </a:p>
        </p:txBody>
      </p:sp>
    </p:spTree>
    <p:extLst>
      <p:ext uri="{BB962C8B-B14F-4D97-AF65-F5344CB8AC3E}">
        <p14:creationId xmlns:p14="http://schemas.microsoft.com/office/powerpoint/2010/main" val="223114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B47CA7-7D97-358B-F986-552006A5B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576" y="4469657"/>
            <a:ext cx="10239375" cy="18097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43BE19E-C96F-EFA6-4BEE-341C834DE5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0990"/>
            <a:ext cx="12192000" cy="4148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47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11FAC1-288E-03D8-9EF7-BEA34C9B0A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146" y="233464"/>
            <a:ext cx="5065776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30EBE1B-CFE5-4A5E-ABBC-20D248DAD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636" y="1195995"/>
            <a:ext cx="5819775" cy="8667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69019EA-1A46-98B9-A6FF-2ADFD8364522}"/>
              </a:ext>
            </a:extLst>
          </p:cNvPr>
          <p:cNvSpPr/>
          <p:nvPr/>
        </p:nvSpPr>
        <p:spPr>
          <a:xfrm>
            <a:off x="86720" y="277744"/>
            <a:ext cx="2199280" cy="70338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Extra Practice</a:t>
            </a:r>
          </a:p>
          <a:p>
            <a:pPr algn="ctr"/>
            <a:r>
              <a:rPr lang="en-US" b="1" dirty="0"/>
              <a:t>WB p. 49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F01FEC-A867-107C-26F6-930352A51DA8}"/>
              </a:ext>
            </a:extLst>
          </p:cNvPr>
          <p:cNvSpPr txBox="1"/>
          <p:nvPr/>
        </p:nvSpPr>
        <p:spPr>
          <a:xfrm>
            <a:off x="8701328" y="802719"/>
            <a:ext cx="1112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loved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040974-8E89-C53D-CF6B-769AD669DA5A}"/>
              </a:ext>
            </a:extLst>
          </p:cNvPr>
          <p:cNvSpPr txBox="1"/>
          <p:nvPr/>
        </p:nvSpPr>
        <p:spPr>
          <a:xfrm>
            <a:off x="8381999" y="1133849"/>
            <a:ext cx="13716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travelled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C5C4E5-8FE5-7F52-148C-D291C52A64DC}"/>
              </a:ext>
            </a:extLst>
          </p:cNvPr>
          <p:cNvSpPr txBox="1"/>
          <p:nvPr/>
        </p:nvSpPr>
        <p:spPr>
          <a:xfrm>
            <a:off x="7829683" y="1448675"/>
            <a:ext cx="930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met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974D0D-E064-AB34-86D1-4C3DC123FB76}"/>
              </a:ext>
            </a:extLst>
          </p:cNvPr>
          <p:cNvSpPr txBox="1"/>
          <p:nvPr/>
        </p:nvSpPr>
        <p:spPr>
          <a:xfrm>
            <a:off x="8998453" y="1762837"/>
            <a:ext cx="1078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asked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BFF48F-18CE-BE73-7FFA-72540B6013F6}"/>
              </a:ext>
            </a:extLst>
          </p:cNvPr>
          <p:cNvSpPr txBox="1"/>
          <p:nvPr/>
        </p:nvSpPr>
        <p:spPr>
          <a:xfrm>
            <a:off x="9991355" y="2095731"/>
            <a:ext cx="1006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spent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6800CD-56DD-8597-C63D-D22AE4665303}"/>
              </a:ext>
            </a:extLst>
          </p:cNvPr>
          <p:cNvSpPr txBox="1"/>
          <p:nvPr/>
        </p:nvSpPr>
        <p:spPr>
          <a:xfrm>
            <a:off x="7818880" y="3081595"/>
            <a:ext cx="1179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wrote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E5EE38-7D38-BFA2-BC52-B06DEE5EE172}"/>
              </a:ext>
            </a:extLst>
          </p:cNvPr>
          <p:cNvSpPr txBox="1"/>
          <p:nvPr/>
        </p:nvSpPr>
        <p:spPr>
          <a:xfrm>
            <a:off x="7829684" y="3736941"/>
            <a:ext cx="1322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opened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23AA13-D290-A9D6-E4CC-A8F1DE59150B}"/>
              </a:ext>
            </a:extLst>
          </p:cNvPr>
          <p:cNvSpPr txBox="1"/>
          <p:nvPr/>
        </p:nvSpPr>
        <p:spPr>
          <a:xfrm>
            <a:off x="10144195" y="4388882"/>
            <a:ext cx="1006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works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85B30E-CDA1-2D0A-F8EE-62364E1BA28E}"/>
              </a:ext>
            </a:extLst>
          </p:cNvPr>
          <p:cNvSpPr txBox="1"/>
          <p:nvPr/>
        </p:nvSpPr>
        <p:spPr>
          <a:xfrm>
            <a:off x="7388499" y="5357812"/>
            <a:ext cx="1179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travels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A06A82-482D-A3A4-D9B6-B5A71C1F72CE}"/>
              </a:ext>
            </a:extLst>
          </p:cNvPr>
          <p:cNvSpPr txBox="1"/>
          <p:nvPr/>
        </p:nvSpPr>
        <p:spPr>
          <a:xfrm>
            <a:off x="7435177" y="5680570"/>
            <a:ext cx="1962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Isn’t going to stop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EB2A474-488B-9D00-5A14-D637D40001D6}"/>
              </a:ext>
            </a:extLst>
          </p:cNvPr>
          <p:cNvSpPr/>
          <p:nvPr/>
        </p:nvSpPr>
        <p:spPr>
          <a:xfrm>
            <a:off x="214541" y="1259731"/>
            <a:ext cx="848256" cy="528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0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283" y="346363"/>
            <a:ext cx="9144000" cy="6096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7464669" y="552140"/>
            <a:ext cx="4727331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79646">
                    <a:lumMod val="75000"/>
                  </a:srgbClr>
                </a:solidFill>
              </a:rPr>
              <a:t>PRODUCTION</a:t>
            </a:r>
          </a:p>
        </p:txBody>
      </p:sp>
    </p:spTree>
    <p:extLst>
      <p:ext uri="{BB962C8B-B14F-4D97-AF65-F5344CB8AC3E}">
        <p14:creationId xmlns:p14="http://schemas.microsoft.com/office/powerpoint/2010/main" val="3679246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">
            <a:extLst>
              <a:ext uri="{FF2B5EF4-FFF2-40B4-BE49-F238E27FC236}">
                <a16:creationId xmlns:a16="http://schemas.microsoft.com/office/drawing/2014/main" id="{EB4028B4-6BAB-2B18-3005-F3168C29A494}"/>
              </a:ext>
            </a:extLst>
          </p:cNvPr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4" name="Rounded Rectangle 7">
            <a:extLst>
              <a:ext uri="{FF2B5EF4-FFF2-40B4-BE49-F238E27FC236}">
                <a16:creationId xmlns:a16="http://schemas.microsoft.com/office/drawing/2014/main" id="{6C0399A4-A9DE-13D4-B758-D26672F77F5E}"/>
              </a:ext>
            </a:extLst>
          </p:cNvPr>
          <p:cNvSpPr/>
          <p:nvPr/>
        </p:nvSpPr>
        <p:spPr>
          <a:xfrm>
            <a:off x="1281405" y="279296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Grammar</a:t>
            </a:r>
            <a:endParaRPr lang="en-US" b="1" dirty="0"/>
          </a:p>
        </p:txBody>
      </p:sp>
      <p:sp>
        <p:nvSpPr>
          <p:cNvPr id="15" name="Rounded Rectangle 8">
            <a:extLst>
              <a:ext uri="{FF2B5EF4-FFF2-40B4-BE49-F238E27FC236}">
                <a16:creationId xmlns:a16="http://schemas.microsoft.com/office/drawing/2014/main" id="{E2DB75C9-9087-0FBF-B5ED-FC76AEA98D02}"/>
              </a:ext>
            </a:extLst>
          </p:cNvPr>
          <p:cNvSpPr/>
          <p:nvPr/>
        </p:nvSpPr>
        <p:spPr>
          <a:xfrm>
            <a:off x="1284514" y="4046383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6" name="Rounded Rectangle 9">
            <a:extLst>
              <a:ext uri="{FF2B5EF4-FFF2-40B4-BE49-F238E27FC236}">
                <a16:creationId xmlns:a16="http://schemas.microsoft.com/office/drawing/2014/main" id="{EDCC670A-555F-0D5C-5EB2-108D73C19004}"/>
              </a:ext>
            </a:extLst>
          </p:cNvPr>
          <p:cNvSpPr/>
          <p:nvPr/>
        </p:nvSpPr>
        <p:spPr>
          <a:xfrm>
            <a:off x="1296957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8" name="Rounded Rectangle 12">
            <a:extLst>
              <a:ext uri="{FF2B5EF4-FFF2-40B4-BE49-F238E27FC236}">
                <a16:creationId xmlns:a16="http://schemas.microsoft.com/office/drawing/2014/main" id="{91E1FF9B-28F1-A9B1-2172-89A1B77A66E5}"/>
              </a:ext>
            </a:extLst>
          </p:cNvPr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6328" y="441393"/>
            <a:ext cx="4227771" cy="58697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632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7277B99-1959-7673-8FAE-9EF5924A0A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72" y="910030"/>
            <a:ext cx="1828800" cy="781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66A973-83D3-C662-0665-3241C1F68FA3}"/>
              </a:ext>
            </a:extLst>
          </p:cNvPr>
          <p:cNvSpPr txBox="1"/>
          <p:nvPr/>
        </p:nvSpPr>
        <p:spPr>
          <a:xfrm>
            <a:off x="2260060" y="460941"/>
            <a:ext cx="97892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Take turns to ask and tell a story about a holiday you went on last year. Use a variety of tenses. You can use the following prompts.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C49D8B-B773-75F3-DB5A-A4E6E85B64CD}"/>
              </a:ext>
            </a:extLst>
          </p:cNvPr>
          <p:cNvSpPr txBox="1"/>
          <p:nvPr/>
        </p:nvSpPr>
        <p:spPr>
          <a:xfrm>
            <a:off x="1057072" y="2309733"/>
            <a:ext cx="652763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Where did you do? When?</a:t>
            </a:r>
          </a:p>
          <a:p>
            <a:pPr marL="342900" indent="-342900"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What is special about this place?</a:t>
            </a:r>
          </a:p>
          <a:p>
            <a:pPr marL="342900" indent="-342900"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Where did you stay?</a:t>
            </a:r>
          </a:p>
          <a:p>
            <a:pPr marL="342900" indent="-342900"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Who did you go with?</a:t>
            </a:r>
          </a:p>
          <a:p>
            <a:pPr marL="342900" indent="-342900">
              <a:buFontTx/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What did you do?</a:t>
            </a:r>
          </a:p>
          <a:p>
            <a:pPr marL="342900" indent="-342900">
              <a:buFontTx/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Who did you meet?</a:t>
            </a:r>
          </a:p>
          <a:p>
            <a:pPr marL="342900" indent="-342900">
              <a:buFontTx/>
              <a:buAutoNum type="arabicPeriod"/>
            </a:pPr>
            <a:r>
              <a:rPr lang="en-US" sz="3000" i="1" dirty="0">
                <a:solidFill>
                  <a:srgbClr val="7030A0"/>
                </a:solidFill>
              </a:rPr>
              <a:t>What did you see?</a:t>
            </a:r>
          </a:p>
          <a:p>
            <a:r>
              <a:rPr lang="en-US" sz="3000" i="1" dirty="0">
                <a:solidFill>
                  <a:srgbClr val="7030A0"/>
                </a:solidFill>
              </a:rPr>
              <a:t>8. (Your own ideas)</a:t>
            </a:r>
          </a:p>
        </p:txBody>
      </p:sp>
    </p:spTree>
    <p:extLst>
      <p:ext uri="{BB962C8B-B14F-4D97-AF65-F5344CB8AC3E}">
        <p14:creationId xmlns:p14="http://schemas.microsoft.com/office/powerpoint/2010/main" val="38950360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7C7619-563D-4788-BDA9-C0E4484EB0A1}"/>
              </a:ext>
            </a:extLst>
          </p:cNvPr>
          <p:cNvSpPr txBox="1"/>
          <p:nvPr/>
        </p:nvSpPr>
        <p:spPr>
          <a:xfrm>
            <a:off x="251879" y="506437"/>
            <a:ext cx="114796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 Report on partner’s last holiday and his/her plan for the next one.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4D1B94-932C-46CD-AEAF-909CC288F051}"/>
              </a:ext>
            </a:extLst>
          </p:cNvPr>
          <p:cNvSpPr txBox="1"/>
          <p:nvPr/>
        </p:nvSpPr>
        <p:spPr>
          <a:xfrm>
            <a:off x="841829" y="1795882"/>
            <a:ext cx="10508342" cy="2862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Hi, my name is ……. My friend’s name is ……. Last summer, he/she went on a holiday to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Phong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Kẻ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park with his/her family.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Phong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Nha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–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Kẻ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00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Bàng</a:t>
            </a:r>
            <a:r>
              <a:rPr lang="en-US" sz="3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is famous for its largest cave in the world – Son Dong. They stayed at a hotel near the park. They spent two days discovering the cave with a guide and they saw all sorts of amazing things such as …. </a:t>
            </a:r>
          </a:p>
        </p:txBody>
      </p:sp>
    </p:spTree>
    <p:extLst>
      <p:ext uri="{BB962C8B-B14F-4D97-AF65-F5344CB8AC3E}">
        <p14:creationId xmlns:p14="http://schemas.microsoft.com/office/powerpoint/2010/main" val="3733303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4ED6BCC-E466-CE26-B290-0C6C06478FE6}"/>
              </a:ext>
            </a:extLst>
          </p:cNvPr>
          <p:cNvSpPr/>
          <p:nvPr/>
        </p:nvSpPr>
        <p:spPr>
          <a:xfrm>
            <a:off x="822131" y="612844"/>
            <a:ext cx="10547738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rgbClr val="0070C0"/>
                </a:solidFill>
              </a:rPr>
              <a:t>Write about the your last holiday and your plan for the next one. Remember to include “</a:t>
            </a:r>
            <a:r>
              <a:rPr lang="en-US" sz="3200" b="1" i="1" dirty="0">
                <a:solidFill>
                  <a:srgbClr val="0070C0"/>
                </a:solidFill>
              </a:rPr>
              <a:t>Where? When? What? Who? How?</a:t>
            </a:r>
            <a:r>
              <a:rPr lang="en-US" sz="3200" i="1" dirty="0">
                <a:solidFill>
                  <a:srgbClr val="0070C0"/>
                </a:solidFill>
              </a:rPr>
              <a:t>” and use a variety of tenses. (Please write at least 40 words).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2800" i="1" dirty="0">
                <a:solidFill>
                  <a:srgbClr val="FF0000"/>
                </a:solidFill>
              </a:rPr>
              <a:t>E.g.</a:t>
            </a:r>
            <a:r>
              <a:rPr lang="en-US" sz="2800" dirty="0">
                <a:solidFill>
                  <a:srgbClr val="FF0000"/>
                </a:solidFill>
              </a:rPr>
              <a:t> Last summer, I went on a holiday to </a:t>
            </a:r>
            <a:r>
              <a:rPr lang="en-US" sz="2800" dirty="0" err="1">
                <a:solidFill>
                  <a:srgbClr val="FF0000"/>
                </a:solidFill>
              </a:rPr>
              <a:t>Phong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Nha</a:t>
            </a:r>
            <a:r>
              <a:rPr lang="en-US" sz="2800" dirty="0">
                <a:solidFill>
                  <a:srgbClr val="FF0000"/>
                </a:solidFill>
              </a:rPr>
              <a:t> – </a:t>
            </a:r>
            <a:r>
              <a:rPr lang="en-US" sz="2800" dirty="0" err="1">
                <a:solidFill>
                  <a:srgbClr val="FF0000"/>
                </a:solidFill>
              </a:rPr>
              <a:t>Kẻ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Bàng</a:t>
            </a:r>
            <a:r>
              <a:rPr lang="en-US" sz="2800" dirty="0">
                <a:solidFill>
                  <a:srgbClr val="FF0000"/>
                </a:solidFill>
              </a:rPr>
              <a:t> park with my family. The park is famous for its largest cave in the world – Son </a:t>
            </a:r>
            <a:r>
              <a:rPr lang="en-US" sz="2800" dirty="0" err="1">
                <a:solidFill>
                  <a:srgbClr val="FF0000"/>
                </a:solidFill>
              </a:rPr>
              <a:t>Doong</a:t>
            </a:r>
            <a:r>
              <a:rPr lang="en-US" sz="2800" dirty="0">
                <a:solidFill>
                  <a:srgbClr val="FF0000"/>
                </a:solidFill>
              </a:rPr>
              <a:t>. We stayed at a hotel near the park. We spent two days discovering the cave with a guide. We saw all sorts of amazing things such as …. We are going to go </a:t>
            </a:r>
            <a:r>
              <a:rPr lang="en-US" sz="2800" dirty="0" err="1">
                <a:solidFill>
                  <a:srgbClr val="FF0000"/>
                </a:solidFill>
              </a:rPr>
              <a:t>Nha</a:t>
            </a:r>
            <a:r>
              <a:rPr lang="en-US" sz="2800" dirty="0">
                <a:solidFill>
                  <a:srgbClr val="FF0000"/>
                </a:solidFill>
              </a:rPr>
              <a:t> Trang on the next holiday. I hope I will stay in a hotel near the beach. I think we will have a lot of fun there.</a:t>
            </a:r>
          </a:p>
        </p:txBody>
      </p:sp>
    </p:spTree>
    <p:extLst>
      <p:ext uri="{BB962C8B-B14F-4D97-AF65-F5344CB8AC3E}">
        <p14:creationId xmlns:p14="http://schemas.microsoft.com/office/powerpoint/2010/main" val="14884633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0448" y="677953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4FEFBC6-0E5E-51A8-083A-178156DC5DA2}"/>
              </a:ext>
            </a:extLst>
          </p:cNvPr>
          <p:cNvSpPr/>
          <p:nvPr/>
        </p:nvSpPr>
        <p:spPr>
          <a:xfrm>
            <a:off x="1431991" y="1950982"/>
            <a:ext cx="8433369" cy="212365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Grammar</a:t>
            </a:r>
          </a:p>
          <a:p>
            <a:r>
              <a:rPr lang="en-US" sz="3200" dirty="0">
                <a:solidFill>
                  <a:srgbClr val="0070C0"/>
                </a:solidFill>
              </a:rPr>
              <a:t>To revise/</a:t>
            </a:r>
            <a:r>
              <a:rPr lang="en-US" sz="3200" dirty="0" err="1">
                <a:solidFill>
                  <a:srgbClr val="0070C0"/>
                </a:solidFill>
              </a:rPr>
              <a:t>practise</a:t>
            </a:r>
            <a:r>
              <a:rPr lang="en-US" sz="3200" dirty="0">
                <a:solidFill>
                  <a:srgbClr val="0070C0"/>
                </a:solidFill>
              </a:rPr>
              <a:t> the Present Simple, the Present Continuous, the Past Simple, the Future Simple and </a:t>
            </a:r>
            <a:r>
              <a:rPr lang="en-US" sz="3200" i="1" dirty="0">
                <a:solidFill>
                  <a:srgbClr val="0070C0"/>
                </a:solidFill>
              </a:rPr>
              <a:t>be going to</a:t>
            </a:r>
            <a:r>
              <a:rPr lang="en-US" sz="3200" dirty="0">
                <a:solidFill>
                  <a:srgbClr val="0070C0"/>
                </a:solidFill>
              </a:rPr>
              <a:t>.</a:t>
            </a:r>
            <a:endParaRPr lang="en-US" sz="3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1314451" y="1646758"/>
            <a:ext cx="10725150" cy="34163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grammar points and make sentences using them.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on page 49 WB.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99 SB).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Complete the grammar note on </a:t>
            </a:r>
            <a:r>
              <a:rPr lang="en-US" sz="3600" b="1" i="1" dirty="0">
                <a:solidFill>
                  <a:srgbClr val="0070C0"/>
                </a:solidFill>
              </a:rPr>
              <a:t>TA 7 Right on Notebook</a:t>
            </a:r>
            <a:r>
              <a:rPr lang="en-US" sz="3600" i="1" dirty="0">
                <a:solidFill>
                  <a:srgbClr val="0070C0"/>
                </a:solidFill>
              </a:rPr>
              <a:t> (page </a:t>
            </a:r>
            <a:r>
              <a:rPr lang="en-US" sz="3600" i="1">
                <a:solidFill>
                  <a:srgbClr val="0070C0"/>
                </a:solidFill>
              </a:rPr>
              <a:t>46).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90976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0"/>
          <a:stretch/>
        </p:blipFill>
        <p:spPr>
          <a:xfrm>
            <a:off x="0" y="-27992"/>
            <a:ext cx="12192000" cy="688599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6878" y="4968810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C000"/>
                </a:solidFill>
              </a:rPr>
              <a:t>Enjoy your day!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23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796988" y="411086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12560" y="1381472"/>
            <a:ext cx="523468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to: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To revise/</a:t>
            </a:r>
            <a:r>
              <a:rPr lang="en-US" sz="3600" i="1" dirty="0" err="1">
                <a:solidFill>
                  <a:srgbClr val="0070C0"/>
                </a:solidFill>
              </a:rPr>
              <a:t>practise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Present 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Present Continuous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Past Simple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i="1" dirty="0">
                <a:solidFill>
                  <a:srgbClr val="0070C0"/>
                </a:solidFill>
              </a:rPr>
              <a:t>the Future Simple and </a:t>
            </a:r>
            <a:r>
              <a:rPr lang="en-US" sz="3600" b="1" i="1" dirty="0">
                <a:solidFill>
                  <a:srgbClr val="0070C0"/>
                </a:solidFill>
              </a:rPr>
              <a:t>be going to</a:t>
            </a:r>
            <a:r>
              <a:rPr lang="en-US" sz="3600" i="1" dirty="0">
                <a:solidFill>
                  <a:srgbClr val="0070C0"/>
                </a:solidFill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AAD47E-1F61-DE5F-0CA9-680EAF8890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2" y="411086"/>
            <a:ext cx="5858872" cy="6030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191734" y="363349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Identify the tense and its use of each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2AAFBC-9F09-99B4-BB5A-9BDC6B42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36020"/>
              </p:ext>
            </p:extLst>
          </p:nvPr>
        </p:nvGraphicFramePr>
        <p:xfrm>
          <a:off x="483451" y="4017662"/>
          <a:ext cx="10823021" cy="17678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249061">
                  <a:extLst>
                    <a:ext uri="{9D8B030D-6E8A-4147-A177-3AD203B41FA5}">
                      <a16:colId xmlns:a16="http://schemas.microsoft.com/office/drawing/2014/main" val="143194836"/>
                    </a:ext>
                  </a:extLst>
                </a:gridCol>
                <a:gridCol w="5573960">
                  <a:extLst>
                    <a:ext uri="{9D8B030D-6E8A-4147-A177-3AD203B41FA5}">
                      <a16:colId xmlns:a16="http://schemas.microsoft.com/office/drawing/2014/main" val="3004440798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07647"/>
                  </a:ext>
                </a:extLst>
              </a:tr>
              <a:tr h="852176">
                <a:tc>
                  <a:txBody>
                    <a:bodyPr/>
                    <a:lstStyle/>
                    <a:p>
                      <a:r>
                        <a:rPr lang="en-US" sz="2600" dirty="0"/>
                        <a:t>I go to the Environment Club every week.</a:t>
                      </a:r>
                    </a:p>
                    <a:p>
                      <a:r>
                        <a:rPr lang="en-US" sz="2600" dirty="0"/>
                        <a:t>Our meeting starts at 4:00.</a:t>
                      </a:r>
                      <a:endParaRPr lang="en-US" sz="2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527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CDB7FA-B0E1-3D78-9846-45DAFD2FCD11}"/>
              </a:ext>
            </a:extLst>
          </p:cNvPr>
          <p:cNvSpPr txBox="1"/>
          <p:nvPr/>
        </p:nvSpPr>
        <p:spPr>
          <a:xfrm>
            <a:off x="267925" y="1076726"/>
            <a:ext cx="5828075" cy="83099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Actions happening now/around the time of speaking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A2655-BC60-FD73-33BA-C9D7D75140D0}"/>
              </a:ext>
            </a:extLst>
          </p:cNvPr>
          <p:cNvSpPr txBox="1"/>
          <p:nvPr/>
        </p:nvSpPr>
        <p:spPr>
          <a:xfrm>
            <a:off x="215026" y="2808115"/>
            <a:ext cx="52773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Fixed arrangement in near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3098F-4E68-EAD9-F01B-925B02AFFAB7}"/>
              </a:ext>
            </a:extLst>
          </p:cNvPr>
          <p:cNvSpPr txBox="1"/>
          <p:nvPr/>
        </p:nvSpPr>
        <p:spPr>
          <a:xfrm>
            <a:off x="6369014" y="1139143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Future plans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38BD2-5C5C-C21F-B4D1-E152242603E3}"/>
              </a:ext>
            </a:extLst>
          </p:cNvPr>
          <p:cNvSpPr txBox="1"/>
          <p:nvPr/>
        </p:nvSpPr>
        <p:spPr>
          <a:xfrm>
            <a:off x="6369014" y="1640005"/>
            <a:ext cx="546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Making predictions about what we think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 happen in the future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68D87-80A8-EEEE-55F7-13EBE0AEBDA8}"/>
              </a:ext>
            </a:extLst>
          </p:cNvPr>
          <p:cNvSpPr txBox="1"/>
          <p:nvPr/>
        </p:nvSpPr>
        <p:spPr>
          <a:xfrm>
            <a:off x="6415385" y="2471002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Habits, routines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88505-5085-9ECA-FD19-601727629DE8}"/>
              </a:ext>
            </a:extLst>
          </p:cNvPr>
          <p:cNvSpPr txBox="1"/>
          <p:nvPr/>
        </p:nvSpPr>
        <p:spPr>
          <a:xfrm>
            <a:off x="282102" y="1879563"/>
            <a:ext cx="5612860" cy="8309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completed actions that happened at a specific time in the past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8ED94-E5B1-AFA5-2309-0E3E7F4C9E70}"/>
              </a:ext>
            </a:extLst>
          </p:cNvPr>
          <p:cNvSpPr txBox="1"/>
          <p:nvPr/>
        </p:nvSpPr>
        <p:spPr>
          <a:xfrm>
            <a:off x="6415385" y="3071166"/>
            <a:ext cx="4339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Timetables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F5973-0850-C80B-B147-4FF39BDADCEC}"/>
              </a:ext>
            </a:extLst>
          </p:cNvPr>
          <p:cNvSpPr/>
          <p:nvPr/>
        </p:nvSpPr>
        <p:spPr>
          <a:xfrm>
            <a:off x="483451" y="3564722"/>
            <a:ext cx="2668311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Present Simple</a:t>
            </a:r>
          </a:p>
        </p:txBody>
      </p:sp>
    </p:spTree>
    <p:extLst>
      <p:ext uri="{BB962C8B-B14F-4D97-AF65-F5344CB8AC3E}">
        <p14:creationId xmlns:p14="http://schemas.microsoft.com/office/powerpoint/2010/main" val="614220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0039 0.3039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00429 0.3263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191734" y="363349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Identify the tense and its use of each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2AAFBC-9F09-99B4-BB5A-9BDC6B42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60265"/>
              </p:ext>
            </p:extLst>
          </p:nvPr>
        </p:nvGraphicFramePr>
        <p:xfrm>
          <a:off x="483451" y="4017662"/>
          <a:ext cx="10823021" cy="18592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27077">
                  <a:extLst>
                    <a:ext uri="{9D8B030D-6E8A-4147-A177-3AD203B41FA5}">
                      <a16:colId xmlns:a16="http://schemas.microsoft.com/office/drawing/2014/main" val="143194836"/>
                    </a:ext>
                  </a:extLst>
                </a:gridCol>
                <a:gridCol w="4895944">
                  <a:extLst>
                    <a:ext uri="{9D8B030D-6E8A-4147-A177-3AD203B41FA5}">
                      <a16:colId xmlns:a16="http://schemas.microsoft.com/office/drawing/2014/main" val="3004440798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07647"/>
                  </a:ext>
                </a:extLst>
              </a:tr>
              <a:tr h="852176">
                <a:tc>
                  <a:txBody>
                    <a:bodyPr/>
                    <a:lstStyle/>
                    <a:p>
                      <a:r>
                        <a:rPr lang="en-US" sz="2800" i="0" dirty="0"/>
                        <a:t>He is planting trees now.</a:t>
                      </a:r>
                    </a:p>
                    <a:p>
                      <a:endParaRPr lang="en-US" sz="2800" i="0" dirty="0"/>
                    </a:p>
                    <a:p>
                      <a:r>
                        <a:rPr lang="en-US" sz="2800" i="0" dirty="0"/>
                        <a:t>We’re cleaning up the beach tomorrow.</a:t>
                      </a:r>
                      <a:endParaRPr lang="en-US" sz="2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527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CDB7FA-B0E1-3D78-9846-45DAFD2FCD11}"/>
              </a:ext>
            </a:extLst>
          </p:cNvPr>
          <p:cNvSpPr txBox="1"/>
          <p:nvPr/>
        </p:nvSpPr>
        <p:spPr>
          <a:xfrm>
            <a:off x="267925" y="1076726"/>
            <a:ext cx="5828075" cy="83099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Actions happening now/around the time of speaking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A2655-BC60-FD73-33BA-C9D7D75140D0}"/>
              </a:ext>
            </a:extLst>
          </p:cNvPr>
          <p:cNvSpPr txBox="1"/>
          <p:nvPr/>
        </p:nvSpPr>
        <p:spPr>
          <a:xfrm>
            <a:off x="215026" y="2808115"/>
            <a:ext cx="52773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Fixed arrangement in near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3098F-4E68-EAD9-F01B-925B02AFFAB7}"/>
              </a:ext>
            </a:extLst>
          </p:cNvPr>
          <p:cNvSpPr txBox="1"/>
          <p:nvPr/>
        </p:nvSpPr>
        <p:spPr>
          <a:xfrm>
            <a:off x="6369014" y="1139143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Future plans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38BD2-5C5C-C21F-B4D1-E152242603E3}"/>
              </a:ext>
            </a:extLst>
          </p:cNvPr>
          <p:cNvSpPr txBox="1"/>
          <p:nvPr/>
        </p:nvSpPr>
        <p:spPr>
          <a:xfrm>
            <a:off x="6369014" y="1640005"/>
            <a:ext cx="546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Making predictions about what we think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 happen in the future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68D87-80A8-EEEE-55F7-13EBE0AEBDA8}"/>
              </a:ext>
            </a:extLst>
          </p:cNvPr>
          <p:cNvSpPr txBox="1"/>
          <p:nvPr/>
        </p:nvSpPr>
        <p:spPr>
          <a:xfrm>
            <a:off x="6415385" y="2471002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Habits, routines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88505-5085-9ECA-FD19-601727629DE8}"/>
              </a:ext>
            </a:extLst>
          </p:cNvPr>
          <p:cNvSpPr txBox="1"/>
          <p:nvPr/>
        </p:nvSpPr>
        <p:spPr>
          <a:xfrm>
            <a:off x="282102" y="1879563"/>
            <a:ext cx="5612860" cy="8309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completed actions that happened at a specific time in the past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8ED94-E5B1-AFA5-2309-0E3E7F4C9E70}"/>
              </a:ext>
            </a:extLst>
          </p:cNvPr>
          <p:cNvSpPr txBox="1"/>
          <p:nvPr/>
        </p:nvSpPr>
        <p:spPr>
          <a:xfrm>
            <a:off x="6415385" y="3071166"/>
            <a:ext cx="4339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Timetables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F5973-0850-C80B-B147-4FF39BDADCEC}"/>
              </a:ext>
            </a:extLst>
          </p:cNvPr>
          <p:cNvSpPr/>
          <p:nvPr/>
        </p:nvSpPr>
        <p:spPr>
          <a:xfrm>
            <a:off x="483451" y="3564722"/>
            <a:ext cx="34854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Present Continuous</a:t>
            </a:r>
          </a:p>
        </p:txBody>
      </p:sp>
    </p:spTree>
    <p:extLst>
      <p:ext uri="{BB962C8B-B14F-4D97-AF65-F5344CB8AC3E}">
        <p14:creationId xmlns:p14="http://schemas.microsoft.com/office/powerpoint/2010/main" val="3644789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50182 0.5041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091" y="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44444E-6 L 0.50886 0.3861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43" y="1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191734" y="363349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Identify the tense and its use of each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2AAFBC-9F09-99B4-BB5A-9BDC6B42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58705"/>
              </p:ext>
            </p:extLst>
          </p:nvPr>
        </p:nvGraphicFramePr>
        <p:xfrm>
          <a:off x="483381" y="4570551"/>
          <a:ext cx="10823161" cy="1432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27217">
                  <a:extLst>
                    <a:ext uri="{9D8B030D-6E8A-4147-A177-3AD203B41FA5}">
                      <a16:colId xmlns:a16="http://schemas.microsoft.com/office/drawing/2014/main" val="143194836"/>
                    </a:ext>
                  </a:extLst>
                </a:gridCol>
                <a:gridCol w="4895944">
                  <a:extLst>
                    <a:ext uri="{9D8B030D-6E8A-4147-A177-3AD203B41FA5}">
                      <a16:colId xmlns:a16="http://schemas.microsoft.com/office/drawing/2014/main" val="3004440798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07647"/>
                  </a:ext>
                </a:extLst>
              </a:tr>
              <a:tr h="852176">
                <a:tc>
                  <a:txBody>
                    <a:bodyPr/>
                    <a:lstStyle/>
                    <a:p>
                      <a:r>
                        <a:rPr lang="en-US" sz="2800" i="0" dirty="0"/>
                        <a:t>He put out the rubbish yesterday afternoon.</a:t>
                      </a:r>
                      <a:endParaRPr lang="en-US" sz="26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527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CDB7FA-B0E1-3D78-9846-45DAFD2FCD11}"/>
              </a:ext>
            </a:extLst>
          </p:cNvPr>
          <p:cNvSpPr txBox="1"/>
          <p:nvPr/>
        </p:nvSpPr>
        <p:spPr>
          <a:xfrm>
            <a:off x="267925" y="1076726"/>
            <a:ext cx="5828075" cy="83099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Actions happening now/around the time of speaking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A2655-BC60-FD73-33BA-C9D7D75140D0}"/>
              </a:ext>
            </a:extLst>
          </p:cNvPr>
          <p:cNvSpPr txBox="1"/>
          <p:nvPr/>
        </p:nvSpPr>
        <p:spPr>
          <a:xfrm>
            <a:off x="282102" y="2808115"/>
            <a:ext cx="52773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Fixed arrangement in near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3098F-4E68-EAD9-F01B-925B02AFFAB7}"/>
              </a:ext>
            </a:extLst>
          </p:cNvPr>
          <p:cNvSpPr txBox="1"/>
          <p:nvPr/>
        </p:nvSpPr>
        <p:spPr>
          <a:xfrm>
            <a:off x="6369014" y="1139143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Future plans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38BD2-5C5C-C21F-B4D1-E152242603E3}"/>
              </a:ext>
            </a:extLst>
          </p:cNvPr>
          <p:cNvSpPr txBox="1"/>
          <p:nvPr/>
        </p:nvSpPr>
        <p:spPr>
          <a:xfrm>
            <a:off x="6369014" y="1640005"/>
            <a:ext cx="546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Making predictions about what we think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 happen in the future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68D87-80A8-EEEE-55F7-13EBE0AEBDA8}"/>
              </a:ext>
            </a:extLst>
          </p:cNvPr>
          <p:cNvSpPr txBox="1"/>
          <p:nvPr/>
        </p:nvSpPr>
        <p:spPr>
          <a:xfrm>
            <a:off x="6415385" y="2471002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Habits, routines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88505-5085-9ECA-FD19-601727629DE8}"/>
              </a:ext>
            </a:extLst>
          </p:cNvPr>
          <p:cNvSpPr txBox="1"/>
          <p:nvPr/>
        </p:nvSpPr>
        <p:spPr>
          <a:xfrm>
            <a:off x="282102" y="1879563"/>
            <a:ext cx="5612860" cy="8309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completed actions that happened at a specific time in the past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8ED94-E5B1-AFA5-2309-0E3E7F4C9E70}"/>
              </a:ext>
            </a:extLst>
          </p:cNvPr>
          <p:cNvSpPr txBox="1"/>
          <p:nvPr/>
        </p:nvSpPr>
        <p:spPr>
          <a:xfrm>
            <a:off x="6415385" y="3071166"/>
            <a:ext cx="4339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Timetables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F5973-0850-C80B-B147-4FF39BDADCEC}"/>
              </a:ext>
            </a:extLst>
          </p:cNvPr>
          <p:cNvSpPr/>
          <p:nvPr/>
        </p:nvSpPr>
        <p:spPr>
          <a:xfrm>
            <a:off x="483381" y="4117611"/>
            <a:ext cx="34854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Past Simple</a:t>
            </a:r>
          </a:p>
        </p:txBody>
      </p:sp>
    </p:spTree>
    <p:extLst>
      <p:ext uri="{BB962C8B-B14F-4D97-AF65-F5344CB8AC3E}">
        <p14:creationId xmlns:p14="http://schemas.microsoft.com/office/powerpoint/2010/main" val="2980140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7.40741E-7 L 0.50716 0.46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2" y="2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191734" y="363349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Identify the tense and its use of each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2AAFBC-9F09-99B4-BB5A-9BDC6B42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1101163"/>
              </p:ext>
            </p:extLst>
          </p:nvPr>
        </p:nvGraphicFramePr>
        <p:xfrm>
          <a:off x="483381" y="4548067"/>
          <a:ext cx="11225238" cy="13398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47411">
                  <a:extLst>
                    <a:ext uri="{9D8B030D-6E8A-4147-A177-3AD203B41FA5}">
                      <a16:colId xmlns:a16="http://schemas.microsoft.com/office/drawing/2014/main" val="143194836"/>
                    </a:ext>
                  </a:extLst>
                </a:gridCol>
                <a:gridCol w="5077827">
                  <a:extLst>
                    <a:ext uri="{9D8B030D-6E8A-4147-A177-3AD203B41FA5}">
                      <a16:colId xmlns:a16="http://schemas.microsoft.com/office/drawing/2014/main" val="3004440798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07647"/>
                  </a:ext>
                </a:extLst>
              </a:tr>
              <a:tr h="852176">
                <a:tc>
                  <a:txBody>
                    <a:bodyPr/>
                    <a:lstStyle/>
                    <a:p>
                      <a:r>
                        <a:rPr lang="en-US" sz="2800" i="0" dirty="0"/>
                        <a:t>People won’t use plastic in the future.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527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CDB7FA-B0E1-3D78-9846-45DAFD2FCD11}"/>
              </a:ext>
            </a:extLst>
          </p:cNvPr>
          <p:cNvSpPr txBox="1"/>
          <p:nvPr/>
        </p:nvSpPr>
        <p:spPr>
          <a:xfrm>
            <a:off x="267925" y="1076726"/>
            <a:ext cx="5828075" cy="83099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Actions happening now/around the time of speaking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A2655-BC60-FD73-33BA-C9D7D75140D0}"/>
              </a:ext>
            </a:extLst>
          </p:cNvPr>
          <p:cNvSpPr txBox="1"/>
          <p:nvPr/>
        </p:nvSpPr>
        <p:spPr>
          <a:xfrm>
            <a:off x="215026" y="2808115"/>
            <a:ext cx="52773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Fixed arrangement in near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3098F-4E68-EAD9-F01B-925B02AFFAB7}"/>
              </a:ext>
            </a:extLst>
          </p:cNvPr>
          <p:cNvSpPr txBox="1"/>
          <p:nvPr/>
        </p:nvSpPr>
        <p:spPr>
          <a:xfrm>
            <a:off x="6369014" y="1139143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Future plans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38BD2-5C5C-C21F-B4D1-E152242603E3}"/>
              </a:ext>
            </a:extLst>
          </p:cNvPr>
          <p:cNvSpPr txBox="1"/>
          <p:nvPr/>
        </p:nvSpPr>
        <p:spPr>
          <a:xfrm>
            <a:off x="6369014" y="1640005"/>
            <a:ext cx="546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Making predictions about what we think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 happen in the future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68D87-80A8-EEEE-55F7-13EBE0AEBDA8}"/>
              </a:ext>
            </a:extLst>
          </p:cNvPr>
          <p:cNvSpPr txBox="1"/>
          <p:nvPr/>
        </p:nvSpPr>
        <p:spPr>
          <a:xfrm>
            <a:off x="6415385" y="2471002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Habits, routines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88505-5085-9ECA-FD19-601727629DE8}"/>
              </a:ext>
            </a:extLst>
          </p:cNvPr>
          <p:cNvSpPr txBox="1"/>
          <p:nvPr/>
        </p:nvSpPr>
        <p:spPr>
          <a:xfrm>
            <a:off x="282102" y="1879563"/>
            <a:ext cx="5612860" cy="8309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completed actions that happened at a specific time in the past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8ED94-E5B1-AFA5-2309-0E3E7F4C9E70}"/>
              </a:ext>
            </a:extLst>
          </p:cNvPr>
          <p:cNvSpPr txBox="1"/>
          <p:nvPr/>
        </p:nvSpPr>
        <p:spPr>
          <a:xfrm>
            <a:off x="6415385" y="3071166"/>
            <a:ext cx="4339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Timetables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F5973-0850-C80B-B147-4FF39BDADCEC}"/>
              </a:ext>
            </a:extLst>
          </p:cNvPr>
          <p:cNvSpPr/>
          <p:nvPr/>
        </p:nvSpPr>
        <p:spPr>
          <a:xfrm>
            <a:off x="483381" y="4095127"/>
            <a:ext cx="34854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Future Simple</a:t>
            </a:r>
          </a:p>
        </p:txBody>
      </p:sp>
    </p:spTree>
    <p:extLst>
      <p:ext uri="{BB962C8B-B14F-4D97-AF65-F5344CB8AC3E}">
        <p14:creationId xmlns:p14="http://schemas.microsoft.com/office/powerpoint/2010/main" val="410587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0.01602 0.4902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4" y="24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20EFF8A-40B4-F605-CBCE-D974CA4A636B}"/>
              </a:ext>
            </a:extLst>
          </p:cNvPr>
          <p:cNvSpPr/>
          <p:nvPr/>
        </p:nvSpPr>
        <p:spPr>
          <a:xfrm>
            <a:off x="191734" y="363349"/>
            <a:ext cx="116446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B0F0"/>
                </a:solidFill>
              </a:rPr>
              <a:t>Identify the tense and its use of each example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D2AAFBC-9F09-99B4-BB5A-9BDC6B4290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560038"/>
              </p:ext>
            </p:extLst>
          </p:nvPr>
        </p:nvGraphicFramePr>
        <p:xfrm>
          <a:off x="483381" y="4548067"/>
          <a:ext cx="11225238" cy="14325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147411">
                  <a:extLst>
                    <a:ext uri="{9D8B030D-6E8A-4147-A177-3AD203B41FA5}">
                      <a16:colId xmlns:a16="http://schemas.microsoft.com/office/drawing/2014/main" val="143194836"/>
                    </a:ext>
                  </a:extLst>
                </a:gridCol>
                <a:gridCol w="5077827">
                  <a:extLst>
                    <a:ext uri="{9D8B030D-6E8A-4147-A177-3AD203B41FA5}">
                      <a16:colId xmlns:a16="http://schemas.microsoft.com/office/drawing/2014/main" val="3004440798"/>
                    </a:ext>
                  </a:extLst>
                </a:gridCol>
              </a:tblGrid>
              <a:tr h="436563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Examples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/>
                        <a:t>Uses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507647"/>
                  </a:ext>
                </a:extLst>
              </a:tr>
              <a:tr h="852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0" dirty="0"/>
                        <a:t>He’s going to volunteer in the Amazon next summer.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565273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2CDB7FA-B0E1-3D78-9846-45DAFD2FCD11}"/>
              </a:ext>
            </a:extLst>
          </p:cNvPr>
          <p:cNvSpPr txBox="1"/>
          <p:nvPr/>
        </p:nvSpPr>
        <p:spPr>
          <a:xfrm>
            <a:off x="267925" y="1076726"/>
            <a:ext cx="5828075" cy="830997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Actions happening now/around the time of speaking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CA2655-BC60-FD73-33BA-C9D7D75140D0}"/>
              </a:ext>
            </a:extLst>
          </p:cNvPr>
          <p:cNvSpPr txBox="1"/>
          <p:nvPr/>
        </p:nvSpPr>
        <p:spPr>
          <a:xfrm>
            <a:off x="215026" y="2808115"/>
            <a:ext cx="527733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Fixed arrangement in near future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23098F-4E68-EAD9-F01B-925B02AFFAB7}"/>
              </a:ext>
            </a:extLst>
          </p:cNvPr>
          <p:cNvSpPr txBox="1"/>
          <p:nvPr/>
        </p:nvSpPr>
        <p:spPr>
          <a:xfrm>
            <a:off x="6369014" y="1139143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Future plans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38BD2-5C5C-C21F-B4D1-E152242603E3}"/>
              </a:ext>
            </a:extLst>
          </p:cNvPr>
          <p:cNvSpPr txBox="1"/>
          <p:nvPr/>
        </p:nvSpPr>
        <p:spPr>
          <a:xfrm>
            <a:off x="6369014" y="1640005"/>
            <a:ext cx="546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Making predictions about what we think </a:t>
            </a:r>
          </a:p>
          <a:p>
            <a:r>
              <a:rPr lang="en-US" sz="2400" dirty="0">
                <a:solidFill>
                  <a:srgbClr val="FF0000"/>
                </a:solidFill>
              </a:rPr>
              <a:t>will happen in the future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868D87-80A8-EEEE-55F7-13EBE0AEBDA8}"/>
              </a:ext>
            </a:extLst>
          </p:cNvPr>
          <p:cNvSpPr txBox="1"/>
          <p:nvPr/>
        </p:nvSpPr>
        <p:spPr>
          <a:xfrm>
            <a:off x="6415385" y="2471002"/>
            <a:ext cx="4339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Habits, routines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C88505-5085-9ECA-FD19-601727629DE8}"/>
              </a:ext>
            </a:extLst>
          </p:cNvPr>
          <p:cNvSpPr txBox="1"/>
          <p:nvPr/>
        </p:nvSpPr>
        <p:spPr>
          <a:xfrm>
            <a:off x="282102" y="1879563"/>
            <a:ext cx="5612860" cy="830997"/>
          </a:xfrm>
          <a:prstGeom prst="rect">
            <a:avLst/>
          </a:prstGeom>
          <a:noFill/>
          <a:ln w="63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completed actions that happened at a specific time in the past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F8ED94-E5B1-AFA5-2309-0E3E7F4C9E70}"/>
              </a:ext>
            </a:extLst>
          </p:cNvPr>
          <p:cNvSpPr txBox="1"/>
          <p:nvPr/>
        </p:nvSpPr>
        <p:spPr>
          <a:xfrm>
            <a:off x="6415385" y="3071166"/>
            <a:ext cx="433962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Timetables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0F5973-0850-C80B-B147-4FF39BDADCEC}"/>
              </a:ext>
            </a:extLst>
          </p:cNvPr>
          <p:cNvSpPr/>
          <p:nvPr/>
        </p:nvSpPr>
        <p:spPr>
          <a:xfrm>
            <a:off x="483381" y="4095127"/>
            <a:ext cx="3485434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be going to</a:t>
            </a:r>
          </a:p>
        </p:txBody>
      </p:sp>
    </p:spTree>
    <p:extLst>
      <p:ext uri="{BB962C8B-B14F-4D97-AF65-F5344CB8AC3E}">
        <p14:creationId xmlns:p14="http://schemas.microsoft.com/office/powerpoint/2010/main" val="26179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48148E-6 L 0.03203 0.593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2" y="2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7247</TotalTime>
  <Words>1189</Words>
  <Application>Microsoft Office PowerPoint</Application>
  <PresentationFormat>Widescreen</PresentationFormat>
  <Paragraphs>182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364</cp:revision>
  <dcterms:created xsi:type="dcterms:W3CDTF">2020-12-08T03:17:05Z</dcterms:created>
  <dcterms:modified xsi:type="dcterms:W3CDTF">2022-12-21T03:08:07Z</dcterms:modified>
</cp:coreProperties>
</file>