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C6F10-FB25-4241-B3EF-E3841D727168}" type="datetimeFigureOut">
              <a:rPr lang="en-US" smtClean="0"/>
              <a:t>21/10/2018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3EDAE-B3D5-41E5-A3BD-F1E38D941F02}" type="slidenum">
              <a:rPr lang="en-US" smtClean="0"/>
              <a:t>‹#›</a:t>
            </a:fld>
            <a:endParaRPr lang="en-US"/>
          </a:p>
        </p:txBody>
      </p:sp>
    </p:spTree>
    <p:extLst>
      <p:ext uri="{BB962C8B-B14F-4D97-AF65-F5344CB8AC3E}">
        <p14:creationId xmlns:p14="http://schemas.microsoft.com/office/powerpoint/2010/main" val="73264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9CB40880-2935-4952-9C18-A8392D675900}" type="slidenum">
              <a:rPr lang="en-US" altLang="en-US" sz="1200">
                <a:solidFill>
                  <a:srgbClr val="000000"/>
                </a:solidFill>
              </a:rPr>
              <a:pPr algn="r" fontAlgn="base">
                <a:spcBef>
                  <a:spcPct val="0"/>
                </a:spcBef>
                <a:spcAft>
                  <a:spcPct val="0"/>
                </a:spcAft>
              </a:pPr>
              <a:t>1</a:t>
            </a:fld>
            <a:endParaRPr lang="en-US" altLang="en-US" sz="1200">
              <a:solidFill>
                <a:srgbClr val="000000"/>
              </a:solidFill>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6273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B26E4590-A9D1-4B4B-9264-C0F087BE3439}" type="slidenum">
              <a:rPr lang="en-US" altLang="en-US" sz="1200">
                <a:solidFill>
                  <a:srgbClr val="000000"/>
                </a:solidFill>
                <a:latin typeface="Calibri" panose="020F0502020204030204" pitchFamily="34" charset="0"/>
              </a:rPr>
              <a:pPr algn="r" fontAlgn="base">
                <a:spcBef>
                  <a:spcPct val="0"/>
                </a:spcBef>
                <a:spcAft>
                  <a:spcPct val="0"/>
                </a:spcAft>
              </a:pPr>
              <a:t>10</a:t>
            </a:fld>
            <a:endParaRPr lang="en-US" altLang="en-US" sz="1200">
              <a:solidFill>
                <a:srgbClr val="000000"/>
              </a:solidFill>
              <a:latin typeface="Calibri" panose="020F0502020204030204" pitchFamily="34"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39744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44025ACD-490F-4DCE-8460-B252EC17A754}" type="slidenum">
              <a:rPr lang="en-US" altLang="en-US" sz="1200">
                <a:solidFill>
                  <a:srgbClr val="000000"/>
                </a:solidFill>
                <a:latin typeface="Calibri" panose="020F0502020204030204" pitchFamily="34" charset="0"/>
              </a:rPr>
              <a:pPr algn="r" fontAlgn="base">
                <a:spcBef>
                  <a:spcPct val="0"/>
                </a:spcBef>
                <a:spcAft>
                  <a:spcPct val="0"/>
                </a:spcAft>
              </a:pPr>
              <a:t>11</a:t>
            </a:fld>
            <a:endParaRPr lang="en-US" altLang="en-US" sz="1200">
              <a:solidFill>
                <a:srgbClr val="000000"/>
              </a:solidFill>
              <a:latin typeface="Calibri" panose="020F0502020204030204" pitchFamily="34"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9906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CDF4271E-5CF4-4914-B199-B9B3EC3F9081}" type="slidenum">
              <a:rPr lang="en-US" altLang="en-US" sz="1200">
                <a:solidFill>
                  <a:srgbClr val="000000"/>
                </a:solidFill>
                <a:latin typeface="Calibri" panose="020F0502020204030204" pitchFamily="34" charset="0"/>
              </a:rPr>
              <a:pPr algn="r" fontAlgn="base">
                <a:spcBef>
                  <a:spcPct val="0"/>
                </a:spcBef>
                <a:spcAft>
                  <a:spcPct val="0"/>
                </a:spcAft>
              </a:pPr>
              <a:t>12</a:t>
            </a:fld>
            <a:endParaRPr lang="en-US" altLang="en-US" sz="1200">
              <a:solidFill>
                <a:srgbClr val="000000"/>
              </a:solidFill>
              <a:latin typeface="Calibri" panose="020F0502020204030204" pitchFamily="34"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122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58EB2A06-87EB-48AE-97BA-92F755824DDE}" type="slidenum">
              <a:rPr lang="en-US" altLang="en-US" sz="1200">
                <a:solidFill>
                  <a:srgbClr val="000000"/>
                </a:solidFill>
                <a:latin typeface="Calibri" panose="020F0502020204030204" pitchFamily="34" charset="0"/>
              </a:rPr>
              <a:pPr algn="r" fontAlgn="base">
                <a:spcBef>
                  <a:spcPct val="0"/>
                </a:spcBef>
                <a:spcAft>
                  <a:spcPct val="0"/>
                </a:spcAft>
              </a:pPr>
              <a:t>13</a:t>
            </a:fld>
            <a:endParaRPr lang="en-US" altLang="en-US" sz="1200">
              <a:solidFill>
                <a:srgbClr val="000000"/>
              </a:solidFill>
              <a:latin typeface="Calibri" panose="020F0502020204030204" pitchFamily="34"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1813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E5DC84A0-AD8A-4B88-ACE2-07BA33E008D1}" type="slidenum">
              <a:rPr lang="en-US" altLang="en-US" sz="1200">
                <a:solidFill>
                  <a:srgbClr val="000000"/>
                </a:solidFill>
                <a:latin typeface="Calibri" panose="020F0502020204030204" pitchFamily="34" charset="0"/>
              </a:rPr>
              <a:pPr algn="r" fontAlgn="base">
                <a:spcBef>
                  <a:spcPct val="0"/>
                </a:spcBef>
                <a:spcAft>
                  <a:spcPct val="0"/>
                </a:spcAft>
              </a:pPr>
              <a:t>14</a:t>
            </a:fld>
            <a:endParaRPr lang="en-US" altLang="en-US" sz="1200">
              <a:solidFill>
                <a:srgbClr val="000000"/>
              </a:solidFill>
              <a:latin typeface="Calibri" panose="020F0502020204030204" pitchFamily="34"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86752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04175AEF-7075-461F-BB1B-A3C51FD64657}" type="slidenum">
              <a:rPr lang="en-US" altLang="en-US" sz="1200">
                <a:solidFill>
                  <a:srgbClr val="000000"/>
                </a:solidFill>
                <a:latin typeface="Calibri" panose="020F0502020204030204" pitchFamily="34" charset="0"/>
              </a:rPr>
              <a:pPr algn="r" fontAlgn="base">
                <a:spcBef>
                  <a:spcPct val="0"/>
                </a:spcBef>
                <a:spcAft>
                  <a:spcPct val="0"/>
                </a:spcAft>
              </a:pPr>
              <a:t>15</a:t>
            </a:fld>
            <a:endParaRPr lang="en-US" altLang="en-US" sz="1200">
              <a:solidFill>
                <a:srgbClr val="000000"/>
              </a:solidFill>
              <a:latin typeface="Calibri" panose="020F0502020204030204" pitchFamily="34"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3943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BAE3C227-4DD1-44BD-8EBF-422B8A4B3BF4}" type="slidenum">
              <a:rPr lang="en-US" altLang="en-US" sz="1200">
                <a:solidFill>
                  <a:srgbClr val="000000"/>
                </a:solidFill>
              </a:rPr>
              <a:pPr algn="r" fontAlgn="base">
                <a:spcBef>
                  <a:spcPct val="0"/>
                </a:spcBef>
                <a:spcAft>
                  <a:spcPct val="0"/>
                </a:spcAft>
              </a:pPr>
              <a:t>16</a:t>
            </a:fld>
            <a:endParaRPr lang="en-US" altLang="en-US" sz="120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2869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08C2F63B-F872-45D7-BF7C-3097F0630DC2}" type="slidenum">
              <a:rPr lang="en-US" altLang="en-US" sz="1200">
                <a:solidFill>
                  <a:srgbClr val="000000"/>
                </a:solidFill>
                <a:latin typeface="Calibri" panose="020F0502020204030204" pitchFamily="34" charset="0"/>
              </a:rPr>
              <a:pPr algn="r" fontAlgn="base">
                <a:spcBef>
                  <a:spcPct val="0"/>
                </a:spcBef>
                <a:spcAft>
                  <a:spcPct val="0"/>
                </a:spcAft>
              </a:pPr>
              <a:t>2</a:t>
            </a:fld>
            <a:endParaRPr lang="en-US" altLang="en-US" sz="1200">
              <a:solidFill>
                <a:srgbClr val="000000"/>
              </a:solidFill>
              <a:latin typeface="Calibri" panose="020F0502020204030204"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01884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077DEA2A-2B0B-45B8-9F10-F96D7ACEB5E2}" type="slidenum">
              <a:rPr lang="en-US" altLang="en-US" sz="1200">
                <a:solidFill>
                  <a:srgbClr val="000000"/>
                </a:solidFill>
                <a:latin typeface="Calibri" panose="020F0502020204030204" pitchFamily="34" charset="0"/>
              </a:rPr>
              <a:pPr algn="r" fontAlgn="base">
                <a:spcBef>
                  <a:spcPct val="0"/>
                </a:spcBef>
                <a:spcAft>
                  <a:spcPct val="0"/>
                </a:spcAft>
              </a:pPr>
              <a:t>3</a:t>
            </a:fld>
            <a:endParaRPr lang="en-US" altLang="en-US" sz="1200">
              <a:solidFill>
                <a:srgbClr val="000000"/>
              </a:solidFill>
              <a:latin typeface="Calibri" panose="020F0502020204030204"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6456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F0A99219-32EE-43D5-B857-040F9062E14C}" type="slidenum">
              <a:rPr lang="en-US" altLang="en-US" sz="1200">
                <a:solidFill>
                  <a:srgbClr val="000000"/>
                </a:solidFill>
                <a:latin typeface="Calibri" panose="020F0502020204030204" pitchFamily="34" charset="0"/>
              </a:rPr>
              <a:pPr algn="r" fontAlgn="base">
                <a:spcBef>
                  <a:spcPct val="0"/>
                </a:spcBef>
                <a:spcAft>
                  <a:spcPct val="0"/>
                </a:spcAft>
              </a:pPr>
              <a:t>4</a:t>
            </a:fld>
            <a:endParaRPr lang="en-US" altLang="en-US" sz="1200">
              <a:solidFill>
                <a:srgbClr val="000000"/>
              </a:solidFill>
              <a:latin typeface="Calibri" panose="020F0502020204030204"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1091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237A7837-A879-424C-B8DE-F2CF3AE425F4}" type="slidenum">
              <a:rPr lang="en-US" altLang="en-US" sz="1200">
                <a:solidFill>
                  <a:srgbClr val="000000"/>
                </a:solidFill>
                <a:latin typeface="Calibri" panose="020F0502020204030204" pitchFamily="34" charset="0"/>
              </a:rPr>
              <a:pPr algn="r" fontAlgn="base">
                <a:spcBef>
                  <a:spcPct val="0"/>
                </a:spcBef>
                <a:spcAft>
                  <a:spcPct val="0"/>
                </a:spcAft>
              </a:pPr>
              <a:t>5</a:t>
            </a:fld>
            <a:endParaRPr lang="en-US" altLang="en-US" sz="1200">
              <a:solidFill>
                <a:srgbClr val="000000"/>
              </a:solidFill>
              <a:latin typeface="Calibri" panose="020F0502020204030204"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6654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07415D29-4D19-46FA-B2DC-5B03CB1BCD09}" type="slidenum">
              <a:rPr lang="en-US" altLang="en-US" sz="1200">
                <a:solidFill>
                  <a:srgbClr val="000000"/>
                </a:solidFill>
                <a:latin typeface="Calibri" panose="020F0502020204030204" pitchFamily="34" charset="0"/>
              </a:rPr>
              <a:pPr algn="r" fontAlgn="base">
                <a:spcBef>
                  <a:spcPct val="0"/>
                </a:spcBef>
                <a:spcAft>
                  <a:spcPct val="0"/>
                </a:spcAft>
              </a:pPr>
              <a:t>6</a:t>
            </a:fld>
            <a:endParaRPr lang="en-US" altLang="en-US" sz="1200">
              <a:solidFill>
                <a:srgbClr val="000000"/>
              </a:solidFill>
              <a:latin typeface="Calibri" panose="020F0502020204030204"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06820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83294DEF-5FBC-440F-8C51-001CBA10F384}" type="slidenum">
              <a:rPr lang="en-US" altLang="en-US" sz="1200">
                <a:solidFill>
                  <a:srgbClr val="000000"/>
                </a:solidFill>
                <a:latin typeface="Calibri" panose="020F0502020204030204" pitchFamily="34" charset="0"/>
              </a:rPr>
              <a:pPr algn="r" fontAlgn="base">
                <a:spcBef>
                  <a:spcPct val="0"/>
                </a:spcBef>
                <a:spcAft>
                  <a:spcPct val="0"/>
                </a:spcAft>
              </a:pPr>
              <a:t>7</a:t>
            </a:fld>
            <a:endParaRPr lang="en-US" altLang="en-US" sz="1200">
              <a:solidFill>
                <a:srgbClr val="000000"/>
              </a:solidFill>
              <a:latin typeface="Calibri" panose="020F0502020204030204" pitchFamily="34"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6286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DCA1F552-BB9B-47E0-91C6-16634B56D1DD}" type="slidenum">
              <a:rPr lang="en-US" altLang="en-US" sz="1200">
                <a:solidFill>
                  <a:srgbClr val="000000"/>
                </a:solidFill>
                <a:latin typeface="Calibri" panose="020F0502020204030204" pitchFamily="34" charset="0"/>
              </a:rPr>
              <a:pPr algn="r" fontAlgn="base">
                <a:spcBef>
                  <a:spcPct val="0"/>
                </a:spcBef>
                <a:spcAft>
                  <a:spcPct val="0"/>
                </a:spcAft>
              </a:pPr>
              <a:t>8</a:t>
            </a:fld>
            <a:endParaRPr lang="en-US" altLang="en-US" sz="1200">
              <a:solidFill>
                <a:srgbClr val="000000"/>
              </a:solidFill>
              <a:latin typeface="Calibri" panose="020F0502020204030204" pitchFamily="34"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52583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31"/>
          <p:cNvSpPr txBox="1">
            <a:spLocks noGrp="1" noChangeArrowheads="1"/>
          </p:cNvSpPr>
          <p:nvPr/>
        </p:nvSpPr>
        <p:spPr>
          <a:xfrm>
            <a:off x="3884613" y="8685213"/>
            <a:ext cx="2971800" cy="457200"/>
          </a:xfrm>
          <a:prstGeom prst="rect">
            <a:avLst/>
          </a:prstGeom>
          <a:noFill/>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fld id="{E6F9BE29-1A16-4C5F-B988-236AA463D35F}" type="slidenum">
              <a:rPr lang="en-US" altLang="en-US" sz="1200">
                <a:solidFill>
                  <a:srgbClr val="000000"/>
                </a:solidFill>
                <a:latin typeface="Calibri" panose="020F0502020204030204" pitchFamily="34" charset="0"/>
              </a:rPr>
              <a:pPr algn="r" fontAlgn="base">
                <a:spcBef>
                  <a:spcPct val="0"/>
                </a:spcBef>
                <a:spcAft>
                  <a:spcPct val="0"/>
                </a:spcAft>
              </a:pPr>
              <a:t>9</a:t>
            </a:fld>
            <a:endParaRPr lang="en-US" altLang="en-US" sz="1200">
              <a:solidFill>
                <a:srgbClr val="000000"/>
              </a:solidFill>
              <a:latin typeface="Calibri" panose="020F0502020204030204" pitchFamily="34"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5824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sp>
        <p:nvSpPr>
          <p:cNvPr id="30731"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30732"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a:lvl1pPr>
          </a:lstStyle>
          <a:p>
            <a:fld id="{F2E55960-4D05-47C0-AA45-42C63A2BBE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807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94F88EEE-AF86-4F20-83B5-2F8F0DD7BFE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558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9D26191A-4B71-4A75-9542-D3885A1858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603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fld id="{D655AC55-EC85-4FEE-B9AD-902550805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36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ED1087D5-97A4-4E1B-AC1E-6E9430604B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5932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876800" y="1600200"/>
            <a:ext cx="3810000" cy="4530725"/>
          </a:xfrm>
        </p:spPr>
        <p:txBody>
          <a:bodyPr/>
          <a:lstStyle/>
          <a:p>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3D141553-B11C-4661-88EA-EF0651D4C5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075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914400" y="1600200"/>
            <a:ext cx="3810000" cy="4530725"/>
          </a:xfrm>
        </p:spPr>
        <p:txBody>
          <a:bodyPr/>
          <a:lstStyle/>
          <a:p>
            <a:endParaRPr lang="en-US"/>
          </a:p>
        </p:txBody>
      </p:sp>
      <p:sp>
        <p:nvSpPr>
          <p:cNvPr id="4" name="Text Placeholder 3"/>
          <p:cNvSpPr>
            <a:spLocks noGrp="1"/>
          </p:cNvSpPr>
          <p:nvPr>
            <p:ph type="body"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EB625F4D-2BF4-4AA5-9F1B-A8D3672B6C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888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C9280981-CE2A-486F-A800-9865C465B7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862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89EBE1B7-B2AF-4BF7-AA0D-00DC881D030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642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A9C1564F-4931-47D3-8FC8-821B532335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456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fld id="{ED681139-EEC6-4E45-9CC9-6D221ED520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95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fld id="{93783DCE-7786-469A-BA1E-681B91AB17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32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fld id="{2A1EE989-6131-4509-B5FF-439B9868FC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861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6890CA25-6C3E-41BA-AC7C-D4EA39FA18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580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fld id="{4E7DB4B0-022E-434A-93B5-ACDCC9848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1435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8686800" cy="4876800"/>
            <a:chOff x="0" y="0"/>
            <a:chExt cx="5472" cy="3072"/>
          </a:xfrm>
        </p:grpSpPr>
        <p:sp>
          <p:nvSpPr>
            <p:cNvPr id="29699"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grpSp>
          <p:nvGrpSpPr>
            <p:cNvPr id="2058" name="Group 4"/>
            <p:cNvGrpSpPr>
              <a:grpSpLocks/>
            </p:cNvGrpSpPr>
            <p:nvPr/>
          </p:nvGrpSpPr>
          <p:grpSpPr bwMode="auto">
            <a:xfrm>
              <a:off x="240" y="893"/>
              <a:ext cx="5232" cy="115"/>
              <a:chOff x="240" y="893"/>
              <a:chExt cx="5232" cy="115"/>
            </a:xfrm>
          </p:grpSpPr>
          <p:sp>
            <p:nvSpPr>
              <p:cNvPr id="29701"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000000"/>
                  </a:solidFill>
                  <a:latin typeface="Times New Roman" panose="02020603050405020304" pitchFamily="18" charset="0"/>
                </a:endParaRPr>
              </a:p>
            </p:txBody>
          </p:sp>
          <p:sp>
            <p:nvSpPr>
              <p:cNvPr id="29702"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sp>
        <p:nvSpPr>
          <p:cNvPr id="2051"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9705"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29706"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Arial" charset="0"/>
              </a:defRPr>
            </a:lvl1pPr>
          </a:lstStyle>
          <a:p>
            <a:pPr eaLnBrk="0" fontAlgn="base" hangingPunct="0">
              <a:spcBef>
                <a:spcPct val="0"/>
              </a:spcBef>
              <a:spcAft>
                <a:spcPct val="0"/>
              </a:spcAft>
              <a:defRPr/>
            </a:pPr>
            <a:endParaRPr lang="en-US">
              <a:solidFill>
                <a:srgbClr val="000000"/>
              </a:solidFill>
            </a:endParaRPr>
          </a:p>
        </p:txBody>
      </p:sp>
      <p:sp>
        <p:nvSpPr>
          <p:cNvPr id="29707"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defRPr>
            </a:lvl1pPr>
          </a:lstStyle>
          <a:p>
            <a:pPr eaLnBrk="0" fontAlgn="base" hangingPunct="0">
              <a:spcBef>
                <a:spcPct val="0"/>
              </a:spcBef>
              <a:spcAft>
                <a:spcPct val="0"/>
              </a:spcAft>
            </a:pPr>
            <a:fld id="{EEE4AE7E-54F5-49B1-9C4B-57DBE6F1E64B}"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
        <p:nvSpPr>
          <p:cNvPr id="29708"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045489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txStyles>
    <p:titleStyle>
      <a:lvl1pPr algn="l" rtl="0" eaLnBrk="0" fontAlgn="base" hangingPunct="0">
        <a:spcBef>
          <a:spcPct val="0"/>
        </a:spcBef>
        <a:spcAft>
          <a:spcPct val="0"/>
        </a:spcAft>
        <a:defRPr sz="4200" b="0" i="0" u="none">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slide0003_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extLst>
            <a:ext uri="{909E8E84-426E-40DD-AFC4-6F175D3DCCD1}">
              <a14:hiddenFill xmlns:a14="http://schemas.microsoft.com/office/drawing/2010/main">
                <a:solidFill>
                  <a:srgbClr val="FFFFFF"/>
                </a:solidFill>
              </a14:hiddenFill>
            </a:ext>
          </a:extLst>
        </p:spPr>
      </p:pic>
      <p:sp>
        <p:nvSpPr>
          <p:cNvPr id="27652" name="Text Box 4"/>
          <p:cNvSpPr txBox="1">
            <a:spLocks noChangeArrowheads="1"/>
          </p:cNvSpPr>
          <p:nvPr/>
        </p:nvSpPr>
        <p:spPr bwMode="auto">
          <a:xfrm>
            <a:off x="4643438" y="981075"/>
            <a:ext cx="12239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3000" b="1">
                <a:solidFill>
                  <a:srgbClr val="006600"/>
                </a:solidFill>
              </a:rPr>
              <a:t>Bài 3 </a:t>
            </a:r>
          </a:p>
        </p:txBody>
      </p:sp>
      <p:sp>
        <p:nvSpPr>
          <p:cNvPr id="27656" name="Text Box 8"/>
          <p:cNvSpPr txBox="1">
            <a:spLocks noChangeArrowheads="1"/>
          </p:cNvSpPr>
          <p:nvPr/>
        </p:nvSpPr>
        <p:spPr bwMode="auto">
          <a:xfrm>
            <a:off x="5580063" y="4149725"/>
            <a:ext cx="24495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2200">
                <a:solidFill>
                  <a:srgbClr val="FF33CC"/>
                </a:solidFill>
              </a:rPr>
              <a:t>Thời gian 1 tiết</a:t>
            </a:r>
          </a:p>
        </p:txBody>
      </p:sp>
      <p:sp>
        <p:nvSpPr>
          <p:cNvPr id="27653" name="Text Box 5"/>
          <p:cNvSpPr txBox="1">
            <a:spLocks noChangeArrowheads="1"/>
          </p:cNvSpPr>
          <p:nvPr/>
        </p:nvSpPr>
        <p:spPr bwMode="auto">
          <a:xfrm>
            <a:off x="1765300" y="2051050"/>
            <a:ext cx="7199313" cy="1616075"/>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4000" b="1">
                <a:solidFill>
                  <a:srgbClr val="FF0000"/>
                </a:solidFill>
                <a:effectLst>
                  <a:outerShdw blurRad="38100" dist="38100" dir="2700000" algn="tl">
                    <a:srgbClr val="000000"/>
                  </a:outerShdw>
                </a:effectLst>
              </a:rPr>
              <a:t>CHƯƠNG TRÌNH MÁY TÍNH</a:t>
            </a:r>
          </a:p>
          <a:p>
            <a:pPr algn="ctr" eaLnBrk="0" fontAlgn="base" hangingPunct="0">
              <a:spcBef>
                <a:spcPct val="50000"/>
              </a:spcBef>
              <a:spcAft>
                <a:spcPct val="0"/>
              </a:spcAft>
            </a:pPr>
            <a:r>
              <a:rPr lang="en-US" altLang="en-US" sz="4000" b="1">
                <a:solidFill>
                  <a:srgbClr val="FF0000"/>
                </a:solidFill>
                <a:effectLst>
                  <a:outerShdw blurRad="38100" dist="38100" dir="2700000" algn="tl">
                    <a:srgbClr val="000000"/>
                  </a:outerShdw>
                </a:effectLst>
              </a:rPr>
              <a:t> VÀ DỮ LIỆU</a:t>
            </a:r>
          </a:p>
        </p:txBody>
      </p:sp>
    </p:spTree>
    <p:extLst>
      <p:ext uri="{BB962C8B-B14F-4D97-AF65-F5344CB8AC3E}">
        <p14:creationId xmlns:p14="http://schemas.microsoft.com/office/powerpoint/2010/main" val="260280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0-#ppt_w/2"/>
                                          </p:val>
                                        </p:tav>
                                        <p:tav tm="100000">
                                          <p:val>
                                            <p:strVal val="#ppt_x"/>
                                          </p:val>
                                        </p:tav>
                                      </p:tavLst>
                                    </p:anim>
                                    <p:anim calcmode="lin" valueType="num">
                                      <p:cBhvr additive="base">
                                        <p:cTn id="8" dur="500" fill="hold"/>
                                        <p:tgtEl>
                                          <p:spTgt spid="276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5" presetClass="entr" presetSubtype="0" fill="hold" grpId="0" nodeType="afterEffect">
                                  <p:stCondLst>
                                    <p:cond delay="0"/>
                                  </p:stCondLst>
                                  <p:iterate type="lt">
                                    <p:tmPct val="10000"/>
                                  </p:iterate>
                                  <p:childTnLst>
                                    <p:set>
                                      <p:cBhvr>
                                        <p:cTn id="11" dur="1" fill="hold">
                                          <p:stCondLst>
                                            <p:cond delay="0"/>
                                          </p:stCondLst>
                                        </p:cTn>
                                        <p:tgtEl>
                                          <p:spTgt spid="27653"/>
                                        </p:tgtEl>
                                        <p:attrNameLst>
                                          <p:attrName>style.visibility</p:attrName>
                                        </p:attrNameLst>
                                      </p:cBhvr>
                                      <p:to>
                                        <p:strVal val="visible"/>
                                      </p:to>
                                    </p:set>
                                    <p:animEffect transition="in" filter="fade">
                                      <p:cBhvr>
                                        <p:cTn id="12" dur="1000"/>
                                        <p:tgtEl>
                                          <p:spTgt spid="27653"/>
                                        </p:tgtEl>
                                      </p:cBhvr>
                                    </p:animEffect>
                                    <p:anim calcmode="lin" valueType="num">
                                      <p:cBhvr>
                                        <p:cTn id="13" dur="1000" fill="hold"/>
                                        <p:tgtEl>
                                          <p:spTgt spid="27653"/>
                                        </p:tgtEl>
                                        <p:attrNameLst>
                                          <p:attrName>ppt_w</p:attrName>
                                        </p:attrNameLst>
                                      </p:cBhvr>
                                      <p:tavLst>
                                        <p:tav tm="0" fmla="#ppt_w*sin(2.5*pi*$)">
                                          <p:val>
                                            <p:fltVal val="0"/>
                                          </p:val>
                                        </p:tav>
                                        <p:tav tm="100000">
                                          <p:val>
                                            <p:fltVal val="1"/>
                                          </p:val>
                                        </p:tav>
                                      </p:tavLst>
                                    </p:anim>
                                    <p:anim calcmode="lin" valueType="num">
                                      <p:cBhvr>
                                        <p:cTn id="14" dur="1000" fill="hold"/>
                                        <p:tgtEl>
                                          <p:spTgt spid="27653"/>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4000"/>
                            </p:stCondLst>
                            <p:childTnLst>
                              <p:par>
                                <p:cTn id="16" presetID="2" presetClass="entr" presetSubtype="4" fill="hold" grpId="0" nodeType="afterEffect">
                                  <p:stCondLst>
                                    <p:cond delay="0"/>
                                  </p:stCondLst>
                                  <p:childTnLst>
                                    <p:set>
                                      <p:cBhvr>
                                        <p:cTn id="17" dur="1" fill="hold">
                                          <p:stCondLst>
                                            <p:cond delay="0"/>
                                          </p:stCondLst>
                                        </p:cTn>
                                        <p:tgtEl>
                                          <p:spTgt spid="27656"/>
                                        </p:tgtEl>
                                        <p:attrNameLst>
                                          <p:attrName>style.visibility</p:attrName>
                                        </p:attrNameLst>
                                      </p:cBhvr>
                                      <p:to>
                                        <p:strVal val="visible"/>
                                      </p:to>
                                    </p:set>
                                    <p:anim calcmode="lin" valueType="num">
                                      <p:cBhvr additive="base">
                                        <p:cTn id="18" dur="500" fill="hold"/>
                                        <p:tgtEl>
                                          <p:spTgt spid="27656"/>
                                        </p:tgtEl>
                                        <p:attrNameLst>
                                          <p:attrName>ppt_x</p:attrName>
                                        </p:attrNameLst>
                                      </p:cBhvr>
                                      <p:tavLst>
                                        <p:tav tm="0">
                                          <p:val>
                                            <p:strVal val="#ppt_x"/>
                                          </p:val>
                                        </p:tav>
                                        <p:tav tm="100000">
                                          <p:val>
                                            <p:strVal val="#ppt_x"/>
                                          </p:val>
                                        </p:tav>
                                      </p:tavLst>
                                    </p:anim>
                                    <p:anim calcmode="lin" valueType="num">
                                      <p:cBhvr additive="base">
                                        <p:cTn id="19"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6" grpId="0"/>
      <p:bldP spid="276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373688"/>
            <a:ext cx="8267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75107" name="Picture 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36613"/>
            <a:ext cx="8305800" cy="4292600"/>
          </a:xfrm>
          <a:prstGeom prst="rect">
            <a:avLst/>
          </a:prstGeom>
          <a:noFill/>
          <a:extLst>
            <a:ext uri="{909E8E84-426E-40DD-AFC4-6F175D3DCCD1}">
              <a14:hiddenFill xmlns:a14="http://schemas.microsoft.com/office/drawing/2010/main">
                <a:solidFill>
                  <a:srgbClr val="FFFFFF"/>
                </a:solidFill>
              </a14:hiddenFill>
            </a:ext>
          </a:extLst>
        </p:spPr>
      </p:pic>
      <p:sp>
        <p:nvSpPr>
          <p:cNvPr id="175108" name="Text Box 4"/>
          <p:cNvSpPr txBox="1">
            <a:spLocks noChangeArrowheads="1"/>
          </p:cNvSpPr>
          <p:nvPr/>
        </p:nvSpPr>
        <p:spPr bwMode="auto">
          <a:xfrm>
            <a:off x="303213" y="280988"/>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99"/>
                </a:solidFill>
              </a:rPr>
              <a:t>Ví dụ:</a:t>
            </a:r>
          </a:p>
        </p:txBody>
      </p:sp>
      <p:sp>
        <p:nvSpPr>
          <p:cNvPr id="175109" name="Rectangle 5"/>
          <p:cNvSpPr>
            <a:spLocks noChangeArrowheads="1"/>
          </p:cNvSpPr>
          <p:nvPr/>
        </p:nvSpPr>
        <p:spPr bwMode="auto">
          <a:xfrm>
            <a:off x="1619250" y="2781300"/>
            <a:ext cx="3673475" cy="431800"/>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75110" name="Line 6"/>
          <p:cNvSpPr>
            <a:spLocks noChangeShapeType="1"/>
          </p:cNvSpPr>
          <p:nvPr/>
        </p:nvSpPr>
        <p:spPr bwMode="auto">
          <a:xfrm>
            <a:off x="539750" y="6165850"/>
            <a:ext cx="3384550" cy="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57795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grpId="0" nodeType="clickEffect">
                                  <p:stCondLst>
                                    <p:cond delay="1000"/>
                                  </p:stCondLst>
                                  <p:childTnLst>
                                    <p:set>
                                      <p:cBhvr>
                                        <p:cTn id="6" dur="1" fill="hold">
                                          <p:stCondLst>
                                            <p:cond delay="0"/>
                                          </p:stCondLst>
                                        </p:cTn>
                                        <p:tgtEl>
                                          <p:spTgt spid="175109"/>
                                        </p:tgtEl>
                                        <p:attrNameLst>
                                          <p:attrName>style.visibility</p:attrName>
                                        </p:attrNameLst>
                                      </p:cBhvr>
                                      <p:to>
                                        <p:strVal val="visible"/>
                                      </p:to>
                                    </p:set>
                                    <p:animEffect transition="in" filter="fade">
                                      <p:cBhvr>
                                        <p:cTn id="7" dur="1000"/>
                                        <p:tgtEl>
                                          <p:spTgt spid="175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5106"/>
                                        </p:tgtEl>
                                        <p:attrNameLst>
                                          <p:attrName>style.visibility</p:attrName>
                                        </p:attrNameLst>
                                      </p:cBhvr>
                                      <p:to>
                                        <p:strVal val="visible"/>
                                      </p:to>
                                    </p:set>
                                    <p:animEffect transition="in" filter="fade">
                                      <p:cBhvr>
                                        <p:cTn id="12" dur="1000"/>
                                        <p:tgtEl>
                                          <p:spTgt spid="175106"/>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5110"/>
                                        </p:tgtEl>
                                        <p:attrNameLst>
                                          <p:attrName>style.visibility</p:attrName>
                                        </p:attrNameLst>
                                      </p:cBhvr>
                                      <p:to>
                                        <p:strVal val="visible"/>
                                      </p:to>
                                    </p:set>
                                    <p:animEffect transition="in" filter="wipe(left)">
                                      <p:cBhvr>
                                        <p:cTn id="16" dur="1000"/>
                                        <p:tgtEl>
                                          <p:spTgt spid="175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animBg="1"/>
      <p:bldP spid="175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107950" y="1341438"/>
            <a:ext cx="2303463" cy="427037"/>
          </a:xfrm>
          <a:prstGeom prst="rect">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a:noFill/>
          </a:ln>
          <a:effectLst>
            <a:prstShdw prst="shdw17" dist="17961" dir="2700000">
              <a:srgbClr val="CC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altLang="en-US" sz="2200">
                <a:solidFill>
                  <a:srgbClr val="660033"/>
                </a:solidFill>
              </a:rPr>
              <a:t>b. Nhập dữ liệu</a:t>
            </a:r>
          </a:p>
        </p:txBody>
      </p:sp>
      <p:sp>
        <p:nvSpPr>
          <p:cNvPr id="2" name="AutoShape 3"/>
          <p:cNvSpPr>
            <a:spLocks noChangeArrowheads="1"/>
          </p:cNvSpPr>
          <p:nvPr/>
        </p:nvSpPr>
        <p:spPr bwMode="auto">
          <a:xfrm>
            <a:off x="395288" y="2420938"/>
            <a:ext cx="6121400" cy="773112"/>
          </a:xfrm>
          <a:prstGeom prst="cloudCallout">
            <a:avLst>
              <a:gd name="adj1" fmla="val -50750"/>
              <a:gd name="adj2" fmla="val 163759"/>
            </a:avLst>
          </a:prstGeom>
          <a:solidFill>
            <a:srgbClr val="FFFF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i="1">
                <a:solidFill>
                  <a:srgbClr val="000066"/>
                </a:solidFill>
              </a:rPr>
              <a:t>Nhập dữ liệu là gì?</a:t>
            </a:r>
          </a:p>
        </p:txBody>
      </p:sp>
      <p:sp>
        <p:nvSpPr>
          <p:cNvPr id="177156" name="Text Box 4"/>
          <p:cNvSpPr txBox="1">
            <a:spLocks noChangeArrowheads="1"/>
          </p:cNvSpPr>
          <p:nvPr/>
        </p:nvSpPr>
        <p:spPr bwMode="auto">
          <a:xfrm>
            <a:off x="1403350" y="3856038"/>
            <a:ext cx="7237413" cy="2870200"/>
          </a:xfrm>
          <a:prstGeom prst="rect">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buFontTx/>
              <a:buChar char="•"/>
            </a:pPr>
            <a:r>
              <a:rPr lang="en-US" altLang="en-US" sz="2600">
                <a:solidFill>
                  <a:srgbClr val="000099"/>
                </a:solidFill>
              </a:rPr>
              <a:t> Là một trong những tương tác thường gặp là chương trình yêu cầu nhập dữ liệu.</a:t>
            </a:r>
          </a:p>
          <a:p>
            <a:pPr eaLnBrk="0" fontAlgn="base" hangingPunct="0">
              <a:spcBef>
                <a:spcPct val="50000"/>
              </a:spcBef>
              <a:spcAft>
                <a:spcPct val="0"/>
              </a:spcAft>
              <a:buFontTx/>
              <a:buChar char="•"/>
            </a:pPr>
            <a:r>
              <a:rPr lang="en-US" altLang="en-US" sz="2600">
                <a:solidFill>
                  <a:srgbClr val="000099"/>
                </a:solidFill>
              </a:rPr>
              <a:t> Chương trình sẽ tạm ngừng để chờ người dùng “ nhập dữ liệu “ từ  bàn phím. </a:t>
            </a:r>
          </a:p>
          <a:p>
            <a:pPr eaLnBrk="0" fontAlgn="base" hangingPunct="0">
              <a:spcBef>
                <a:spcPct val="50000"/>
              </a:spcBef>
              <a:spcAft>
                <a:spcPct val="0"/>
              </a:spcAft>
              <a:buFontTx/>
              <a:buChar char="•"/>
            </a:pPr>
            <a:r>
              <a:rPr lang="en-US" altLang="en-US" sz="2600">
                <a:solidFill>
                  <a:srgbClr val="000099"/>
                </a:solidFill>
              </a:rPr>
              <a:t> Chương trình hoạt động tiếp theo tùy thuộc vào dữ liệu được nhập vào. </a:t>
            </a:r>
          </a:p>
        </p:txBody>
      </p:sp>
      <p:sp>
        <p:nvSpPr>
          <p:cNvPr id="6" name="Text Box 4"/>
          <p:cNvSpPr txBox="1">
            <a:spLocks noChangeArrowheads="1"/>
          </p:cNvSpPr>
          <p:nvPr/>
        </p:nvSpPr>
        <p:spPr bwMode="auto">
          <a:xfrm>
            <a:off x="0" y="38100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b="1" dirty="0" smtClean="0">
                <a:solidFill>
                  <a:srgbClr val="FF0066"/>
                </a:solidFill>
              </a:rPr>
              <a:t>4. </a:t>
            </a:r>
            <a:r>
              <a:rPr lang="en-US" altLang="en-US" sz="3000" dirty="0" smtClean="0">
                <a:solidFill>
                  <a:srgbClr val="FF0066"/>
                </a:solidFill>
                <a:effectLst>
                  <a:outerShdw blurRad="38100" dist="38100" dir="2700000" algn="tl">
                    <a:srgbClr val="000000"/>
                  </a:outerShdw>
                </a:effectLst>
              </a:rPr>
              <a:t>GIAO </a:t>
            </a:r>
            <a:r>
              <a:rPr lang="en-US" altLang="en-US" sz="3000" dirty="0">
                <a:solidFill>
                  <a:srgbClr val="FF0066"/>
                </a:solidFill>
                <a:effectLst>
                  <a:outerShdw blurRad="38100" dist="38100" dir="2700000" algn="tl">
                    <a:srgbClr val="000000"/>
                  </a:outerShdw>
                </a:effectLst>
              </a:rPr>
              <a:t>TIẾP NGƯỜI – MÁY TÍNH</a:t>
            </a:r>
          </a:p>
        </p:txBody>
      </p:sp>
    </p:spTree>
    <p:extLst>
      <p:ext uri="{BB962C8B-B14F-4D97-AF65-F5344CB8AC3E}">
        <p14:creationId xmlns:p14="http://schemas.microsoft.com/office/powerpoint/2010/main" val="4262600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7154"/>
                                        </p:tgtEl>
                                        <p:attrNameLst>
                                          <p:attrName>style.visibility</p:attrName>
                                        </p:attrNameLst>
                                      </p:cBhvr>
                                      <p:to>
                                        <p:strVal val="visible"/>
                                      </p:to>
                                    </p:set>
                                    <p:anim calcmode="discrete" valueType="clr">
                                      <p:cBhvr override="childStyle">
                                        <p:cTn id="7" dur="80"/>
                                        <p:tgtEl>
                                          <p:spTgt spid="1771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7154"/>
                                        </p:tgtEl>
                                        <p:attrNameLst>
                                          <p:attrName>fillcolor</p:attrName>
                                        </p:attrNameLst>
                                      </p:cBhvr>
                                      <p:tavLst>
                                        <p:tav tm="0">
                                          <p:val>
                                            <p:clrVal>
                                              <a:schemeClr val="accent2"/>
                                            </p:clrVal>
                                          </p:val>
                                        </p:tav>
                                        <p:tav tm="50000">
                                          <p:val>
                                            <p:clrVal>
                                              <a:schemeClr val="hlink"/>
                                            </p:clrVal>
                                          </p:val>
                                        </p:tav>
                                      </p:tavLst>
                                    </p:anim>
                                    <p:set>
                                      <p:cBhvr>
                                        <p:cTn id="9" dur="80"/>
                                        <p:tgtEl>
                                          <p:spTgt spid="177154"/>
                                        </p:tgtEl>
                                        <p:attrNameLst>
                                          <p:attrName>fill.type</p:attrName>
                                        </p:attrNameLst>
                                      </p:cBhvr>
                                      <p:to>
                                        <p:strVal val="solid"/>
                                      </p:to>
                                    </p:set>
                                  </p:childTnLst>
                                </p:cTn>
                              </p:par>
                            </p:childTnLst>
                          </p:cTn>
                        </p:par>
                        <p:par>
                          <p:cTn id="10" fill="hold" nodeType="afterGroup">
                            <p:stCondLst>
                              <p:cond delay="520"/>
                            </p:stCondLst>
                            <p:childTnLst>
                              <p:par>
                                <p:cTn id="11" presetID="17"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7156"/>
                                        </p:tgtEl>
                                        <p:attrNameLst>
                                          <p:attrName>style.visibility</p:attrName>
                                        </p:attrNameLst>
                                      </p:cBhvr>
                                      <p:to>
                                        <p:strVal val="visible"/>
                                      </p:to>
                                    </p:set>
                                    <p:anim calcmode="discrete" valueType="clr">
                                      <p:cBhvr override="childStyle">
                                        <p:cTn id="19" dur="80"/>
                                        <p:tgtEl>
                                          <p:spTgt spid="17715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7156"/>
                                        </p:tgtEl>
                                        <p:attrNameLst>
                                          <p:attrName>fillcolor</p:attrName>
                                        </p:attrNameLst>
                                      </p:cBhvr>
                                      <p:tavLst>
                                        <p:tav tm="0">
                                          <p:val>
                                            <p:clrVal>
                                              <a:schemeClr val="accent2"/>
                                            </p:clrVal>
                                          </p:val>
                                        </p:tav>
                                        <p:tav tm="50000">
                                          <p:val>
                                            <p:clrVal>
                                              <a:schemeClr val="hlink"/>
                                            </p:clrVal>
                                          </p:val>
                                        </p:tav>
                                      </p:tavLst>
                                    </p:anim>
                                    <p:set>
                                      <p:cBhvr>
                                        <p:cTn id="21" dur="80"/>
                                        <p:tgtEl>
                                          <p:spTgt spid="1771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nimBg="1"/>
      <p:bldP spid="2" grpId="0" animBg="1"/>
      <p:bldP spid="177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303213" y="280988"/>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a:solidFill>
                  <a:srgbClr val="000099"/>
                </a:solidFill>
              </a:rPr>
              <a:t>Ví dụ:</a:t>
            </a:r>
          </a:p>
        </p:txBody>
      </p:sp>
      <p:pic>
        <p:nvPicPr>
          <p:cNvPr id="179203" name="Picture 3" descr="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284788"/>
            <a:ext cx="82804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79204" name="Picture 4"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720725"/>
            <a:ext cx="8305800" cy="4292600"/>
          </a:xfrm>
          <a:prstGeom prst="rect">
            <a:avLst/>
          </a:prstGeom>
          <a:noFill/>
          <a:extLst>
            <a:ext uri="{909E8E84-426E-40DD-AFC4-6F175D3DCCD1}">
              <a14:hiddenFill xmlns:a14="http://schemas.microsoft.com/office/drawing/2010/main">
                <a:solidFill>
                  <a:srgbClr val="FFFFFF"/>
                </a:solidFill>
              </a14:hiddenFill>
            </a:ext>
          </a:extLst>
        </p:spPr>
      </p:pic>
      <p:sp>
        <p:nvSpPr>
          <p:cNvPr id="179205" name="Rectangle 5"/>
          <p:cNvSpPr>
            <a:spLocks noChangeArrowheads="1"/>
          </p:cNvSpPr>
          <p:nvPr/>
        </p:nvSpPr>
        <p:spPr bwMode="auto">
          <a:xfrm>
            <a:off x="1620838" y="2205038"/>
            <a:ext cx="3311525" cy="431800"/>
          </a:xfrm>
          <a:prstGeom prst="rect">
            <a:avLst/>
          </a:prstGeom>
          <a:noFill/>
          <a:ln w="381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79206" name="Line 6"/>
          <p:cNvSpPr>
            <a:spLocks noChangeShapeType="1"/>
          </p:cNvSpPr>
          <p:nvPr/>
        </p:nvSpPr>
        <p:spPr bwMode="auto">
          <a:xfrm>
            <a:off x="682625" y="5949950"/>
            <a:ext cx="3384550" cy="0"/>
          </a:xfrm>
          <a:prstGeom prst="line">
            <a:avLst/>
          </a:prstGeom>
          <a:noFill/>
          <a:ln w="381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49712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repeatCount="3000" fill="hold" grpId="0" nodeType="clickEffect">
                                  <p:stCondLst>
                                    <p:cond delay="1000"/>
                                  </p:stCondLst>
                                  <p:childTnLst>
                                    <p:set>
                                      <p:cBhvr>
                                        <p:cTn id="6" dur="1" fill="hold">
                                          <p:stCondLst>
                                            <p:cond delay="0"/>
                                          </p:stCondLst>
                                        </p:cTn>
                                        <p:tgtEl>
                                          <p:spTgt spid="179205"/>
                                        </p:tgtEl>
                                        <p:attrNameLst>
                                          <p:attrName>style.visibility</p:attrName>
                                        </p:attrNameLst>
                                      </p:cBhvr>
                                      <p:to>
                                        <p:strVal val="visible"/>
                                      </p:to>
                                    </p:set>
                                    <p:animEffect transition="in" filter="fade">
                                      <p:cBhvr>
                                        <p:cTn id="7" dur="1000"/>
                                        <p:tgtEl>
                                          <p:spTgt spid="179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9203"/>
                                        </p:tgtEl>
                                        <p:attrNameLst>
                                          <p:attrName>style.visibility</p:attrName>
                                        </p:attrNameLst>
                                      </p:cBhvr>
                                      <p:to>
                                        <p:strVal val="visible"/>
                                      </p:to>
                                    </p:set>
                                    <p:animEffect transition="in" filter="fade">
                                      <p:cBhvr>
                                        <p:cTn id="12" dur="1000"/>
                                        <p:tgtEl>
                                          <p:spTgt spid="179203"/>
                                        </p:tgtEl>
                                      </p:cBhvr>
                                    </p:animEffect>
                                  </p:childTnLst>
                                </p:cTn>
                              </p:par>
                            </p:childTnLst>
                          </p:cTn>
                        </p:par>
                        <p:par>
                          <p:cTn id="13" fill="hold" nodeType="afterGroup">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9206"/>
                                        </p:tgtEl>
                                        <p:attrNameLst>
                                          <p:attrName>style.visibility</p:attrName>
                                        </p:attrNameLst>
                                      </p:cBhvr>
                                      <p:to>
                                        <p:strVal val="visible"/>
                                      </p:to>
                                    </p:set>
                                    <p:animEffect transition="in" filter="wipe(left)">
                                      <p:cBhvr>
                                        <p:cTn id="16" dur="1000"/>
                                        <p:tgtEl>
                                          <p:spTgt spid="179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animBg="1"/>
      <p:bldP spid="1792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107950" y="1346200"/>
            <a:ext cx="3743325" cy="427038"/>
          </a:xfrm>
          <a:prstGeom prst="rect">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a:noFill/>
          </a:ln>
          <a:effectLst>
            <a:prstShdw prst="shdw17" dist="17961" dir="2700000">
              <a:srgbClr val="CC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altLang="en-US" sz="2200">
                <a:solidFill>
                  <a:srgbClr val="660033"/>
                </a:solidFill>
              </a:rPr>
              <a:t>c. Tạm dừng chương trình</a:t>
            </a:r>
          </a:p>
        </p:txBody>
      </p:sp>
      <p:sp>
        <p:nvSpPr>
          <p:cNvPr id="6148" name="Text Box 4"/>
          <p:cNvSpPr txBox="1">
            <a:spLocks noChangeArrowheads="1"/>
          </p:cNvSpPr>
          <p:nvPr/>
        </p:nvSpPr>
        <p:spPr bwMode="auto">
          <a:xfrm>
            <a:off x="0" y="38100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b="1" dirty="0" smtClean="0">
                <a:solidFill>
                  <a:srgbClr val="FF0066"/>
                </a:solidFill>
              </a:rPr>
              <a:t>4. </a:t>
            </a:r>
            <a:r>
              <a:rPr lang="en-US" altLang="en-US" sz="3000" dirty="0" smtClean="0">
                <a:solidFill>
                  <a:srgbClr val="FF0066"/>
                </a:solidFill>
                <a:effectLst>
                  <a:outerShdw blurRad="38100" dist="38100" dir="2700000" algn="tl">
                    <a:srgbClr val="000000"/>
                  </a:outerShdw>
                </a:effectLst>
              </a:rPr>
              <a:t>GIAO </a:t>
            </a:r>
            <a:r>
              <a:rPr lang="en-US" altLang="en-US" sz="3000" dirty="0">
                <a:solidFill>
                  <a:srgbClr val="FF0066"/>
                </a:solidFill>
                <a:effectLst>
                  <a:outerShdw blurRad="38100" dist="38100" dir="2700000" algn="tl">
                    <a:srgbClr val="000000"/>
                  </a:outerShdw>
                </a:effectLst>
              </a:rPr>
              <a:t>TIẾP NGƯỜI – MÁY TÍNH</a:t>
            </a:r>
          </a:p>
        </p:txBody>
      </p:sp>
      <p:sp>
        <p:nvSpPr>
          <p:cNvPr id="2" name="AutoShape 3"/>
          <p:cNvSpPr>
            <a:spLocks noChangeArrowheads="1"/>
          </p:cNvSpPr>
          <p:nvPr/>
        </p:nvSpPr>
        <p:spPr bwMode="auto">
          <a:xfrm>
            <a:off x="395288" y="1916113"/>
            <a:ext cx="6121400" cy="773112"/>
          </a:xfrm>
          <a:prstGeom prst="cloudCallout">
            <a:avLst>
              <a:gd name="adj1" fmla="val -50750"/>
              <a:gd name="adj2" fmla="val 163759"/>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i="1">
                <a:solidFill>
                  <a:srgbClr val="000066"/>
                </a:solidFill>
              </a:rPr>
              <a:t>Tạm ngừng chương trình có bao nhiêu chế độ? Kể ra?</a:t>
            </a:r>
          </a:p>
        </p:txBody>
      </p:sp>
      <p:sp>
        <p:nvSpPr>
          <p:cNvPr id="181253" name="Text Box 5"/>
          <p:cNvSpPr txBox="1">
            <a:spLocks noChangeArrowheads="1"/>
          </p:cNvSpPr>
          <p:nvPr/>
        </p:nvSpPr>
        <p:spPr bwMode="auto">
          <a:xfrm>
            <a:off x="107950" y="2852738"/>
            <a:ext cx="8172450" cy="488950"/>
          </a:xfrm>
          <a:prstGeom prst="rect">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buFontTx/>
              <a:buChar char="•"/>
            </a:pPr>
            <a:r>
              <a:rPr lang="en-US" altLang="en-US" sz="2600">
                <a:solidFill>
                  <a:srgbClr val="000099"/>
                </a:solidFill>
              </a:rPr>
              <a:t> Tạm ngừng trong một khoảng thời gian nhất định.</a:t>
            </a:r>
          </a:p>
        </p:txBody>
      </p:sp>
      <p:sp>
        <p:nvSpPr>
          <p:cNvPr id="181254" name="Text Box 6"/>
          <p:cNvSpPr txBox="1">
            <a:spLocks noChangeArrowheads="1"/>
          </p:cNvSpPr>
          <p:nvPr/>
        </p:nvSpPr>
        <p:spPr bwMode="auto">
          <a:xfrm>
            <a:off x="0" y="5084763"/>
            <a:ext cx="8172450" cy="488950"/>
          </a:xfrm>
          <a:prstGeom prst="rect">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buFontTx/>
              <a:buChar char="•"/>
            </a:pPr>
            <a:r>
              <a:rPr lang="en-US" altLang="en-US" sz="2600">
                <a:solidFill>
                  <a:srgbClr val="000099"/>
                </a:solidFill>
              </a:rPr>
              <a:t>Tạm ngừng cho đến khi người dùng nhấn phím.</a:t>
            </a:r>
          </a:p>
        </p:txBody>
      </p:sp>
      <p:pic>
        <p:nvPicPr>
          <p:cNvPr id="181255" name="Picture 7" descr="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5876925"/>
            <a:ext cx="82804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81256" name="Picture 8" descr="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716338"/>
            <a:ext cx="8293100"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225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1250"/>
                                        </p:tgtEl>
                                        <p:attrNameLst>
                                          <p:attrName>style.visibility</p:attrName>
                                        </p:attrNameLst>
                                      </p:cBhvr>
                                      <p:to>
                                        <p:strVal val="visible"/>
                                      </p:to>
                                    </p:set>
                                    <p:anim calcmode="discrete" valueType="clr">
                                      <p:cBhvr override="childStyle">
                                        <p:cTn id="7" dur="80"/>
                                        <p:tgtEl>
                                          <p:spTgt spid="1812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1250"/>
                                        </p:tgtEl>
                                        <p:attrNameLst>
                                          <p:attrName>fillcolor</p:attrName>
                                        </p:attrNameLst>
                                      </p:cBhvr>
                                      <p:tavLst>
                                        <p:tav tm="0">
                                          <p:val>
                                            <p:clrVal>
                                              <a:schemeClr val="accent2"/>
                                            </p:clrVal>
                                          </p:val>
                                        </p:tav>
                                        <p:tav tm="50000">
                                          <p:val>
                                            <p:clrVal>
                                              <a:schemeClr val="hlink"/>
                                            </p:clrVal>
                                          </p:val>
                                        </p:tav>
                                      </p:tavLst>
                                    </p:anim>
                                    <p:set>
                                      <p:cBhvr>
                                        <p:cTn id="9" dur="80"/>
                                        <p:tgtEl>
                                          <p:spTgt spid="181250"/>
                                        </p:tgtEl>
                                        <p:attrNameLst>
                                          <p:attrName>fill.type</p:attrName>
                                        </p:attrNameLst>
                                      </p:cBhvr>
                                      <p:to>
                                        <p:strVal val="solid"/>
                                      </p:to>
                                    </p:set>
                                  </p:childTnLst>
                                </p:cTn>
                              </p:par>
                            </p:childTnLst>
                          </p:cTn>
                        </p:par>
                        <p:par>
                          <p:cTn id="10" fill="hold" nodeType="afterGroup">
                            <p:stCondLst>
                              <p:cond delay="840"/>
                            </p:stCondLst>
                            <p:childTnLst>
                              <p:par>
                                <p:cTn id="11" presetID="17"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1253"/>
                                        </p:tgtEl>
                                        <p:attrNameLst>
                                          <p:attrName>style.visibility</p:attrName>
                                        </p:attrNameLst>
                                      </p:cBhvr>
                                      <p:to>
                                        <p:strVal val="visible"/>
                                      </p:to>
                                    </p:set>
                                    <p:anim calcmode="discrete" valueType="clr">
                                      <p:cBhvr override="childStyle">
                                        <p:cTn id="19" dur="80"/>
                                        <p:tgtEl>
                                          <p:spTgt spid="18125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1253"/>
                                        </p:tgtEl>
                                        <p:attrNameLst>
                                          <p:attrName>fillcolor</p:attrName>
                                        </p:attrNameLst>
                                      </p:cBhvr>
                                      <p:tavLst>
                                        <p:tav tm="0">
                                          <p:val>
                                            <p:clrVal>
                                              <a:schemeClr val="accent2"/>
                                            </p:clrVal>
                                          </p:val>
                                        </p:tav>
                                        <p:tav tm="50000">
                                          <p:val>
                                            <p:clrVal>
                                              <a:schemeClr val="hlink"/>
                                            </p:clrVal>
                                          </p:val>
                                        </p:tav>
                                      </p:tavLst>
                                    </p:anim>
                                    <p:set>
                                      <p:cBhvr>
                                        <p:cTn id="21" dur="80"/>
                                        <p:tgtEl>
                                          <p:spTgt spid="181253"/>
                                        </p:tgtEl>
                                        <p:attrNameLst>
                                          <p:attrName>fill.type</p:attrName>
                                        </p:attrNameLst>
                                      </p:cBhvr>
                                      <p:to>
                                        <p:strVal val="solid"/>
                                      </p:to>
                                    </p:set>
                                  </p:childTnLst>
                                </p:cTn>
                              </p:par>
                            </p:childTnLst>
                          </p:cTn>
                        </p:par>
                        <p:par>
                          <p:cTn id="22" fill="hold" nodeType="afterGroup">
                            <p:stCondLst>
                              <p:cond delay="1600"/>
                            </p:stCondLst>
                            <p:childTnLst>
                              <p:par>
                                <p:cTn id="23" presetID="10" presetClass="entr" presetSubtype="0" fill="hold" nodeType="afterEffect">
                                  <p:stCondLst>
                                    <p:cond delay="0"/>
                                  </p:stCondLst>
                                  <p:childTnLst>
                                    <p:set>
                                      <p:cBhvr>
                                        <p:cTn id="24" dur="1" fill="hold">
                                          <p:stCondLst>
                                            <p:cond delay="0"/>
                                          </p:stCondLst>
                                        </p:cTn>
                                        <p:tgtEl>
                                          <p:spTgt spid="181256"/>
                                        </p:tgtEl>
                                        <p:attrNameLst>
                                          <p:attrName>style.visibility</p:attrName>
                                        </p:attrNameLst>
                                      </p:cBhvr>
                                      <p:to>
                                        <p:strVal val="visible"/>
                                      </p:to>
                                    </p:set>
                                    <p:animEffect transition="in" filter="fade">
                                      <p:cBhvr>
                                        <p:cTn id="25" dur="1000"/>
                                        <p:tgtEl>
                                          <p:spTgt spid="18125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81254"/>
                                        </p:tgtEl>
                                        <p:attrNameLst>
                                          <p:attrName>style.visibility</p:attrName>
                                        </p:attrNameLst>
                                      </p:cBhvr>
                                      <p:to>
                                        <p:strVal val="visible"/>
                                      </p:to>
                                    </p:set>
                                    <p:anim calcmode="discrete" valueType="clr">
                                      <p:cBhvr override="childStyle">
                                        <p:cTn id="30" dur="80"/>
                                        <p:tgtEl>
                                          <p:spTgt spid="18125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81254"/>
                                        </p:tgtEl>
                                        <p:attrNameLst>
                                          <p:attrName>fillcolor</p:attrName>
                                        </p:attrNameLst>
                                      </p:cBhvr>
                                      <p:tavLst>
                                        <p:tav tm="0">
                                          <p:val>
                                            <p:clrVal>
                                              <a:schemeClr val="accent2"/>
                                            </p:clrVal>
                                          </p:val>
                                        </p:tav>
                                        <p:tav tm="50000">
                                          <p:val>
                                            <p:clrVal>
                                              <a:schemeClr val="hlink"/>
                                            </p:clrVal>
                                          </p:val>
                                        </p:tav>
                                      </p:tavLst>
                                    </p:anim>
                                    <p:set>
                                      <p:cBhvr>
                                        <p:cTn id="32" dur="80"/>
                                        <p:tgtEl>
                                          <p:spTgt spid="181254"/>
                                        </p:tgtEl>
                                        <p:attrNameLst>
                                          <p:attrName>fill.type</p:attrName>
                                        </p:attrNameLst>
                                      </p:cBhvr>
                                      <p:to>
                                        <p:strVal val="solid"/>
                                      </p:to>
                                    </p:set>
                                  </p:childTnLst>
                                </p:cTn>
                              </p:par>
                            </p:childTnLst>
                          </p:cTn>
                        </p:par>
                        <p:par>
                          <p:cTn id="33" fill="hold" nodeType="afterGroup">
                            <p:stCondLst>
                              <p:cond delay="1440"/>
                            </p:stCondLst>
                            <p:childTnLst>
                              <p:par>
                                <p:cTn id="34" presetID="10" presetClass="entr" presetSubtype="0" fill="hold" nodeType="afterEffect">
                                  <p:stCondLst>
                                    <p:cond delay="0"/>
                                  </p:stCondLst>
                                  <p:childTnLst>
                                    <p:set>
                                      <p:cBhvr>
                                        <p:cTn id="35" dur="1" fill="hold">
                                          <p:stCondLst>
                                            <p:cond delay="0"/>
                                          </p:stCondLst>
                                        </p:cTn>
                                        <p:tgtEl>
                                          <p:spTgt spid="181255"/>
                                        </p:tgtEl>
                                        <p:attrNameLst>
                                          <p:attrName>style.visibility</p:attrName>
                                        </p:attrNameLst>
                                      </p:cBhvr>
                                      <p:to>
                                        <p:strVal val="visible"/>
                                      </p:to>
                                    </p:set>
                                    <p:animEffect transition="in" filter="fade">
                                      <p:cBhvr>
                                        <p:cTn id="36" dur="1000"/>
                                        <p:tgtEl>
                                          <p:spTgt spid="181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nimBg="1"/>
      <p:bldP spid="2" grpId="0" animBg="1"/>
      <p:bldP spid="181253" grpId="0" animBg="1"/>
      <p:bldP spid="181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07950" y="1346200"/>
            <a:ext cx="3743325" cy="427038"/>
          </a:xfrm>
          <a:prstGeom prst="rect">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a:noFill/>
          </a:ln>
          <a:effectLst>
            <a:prstShdw prst="shdw17" dist="17961" dir="2700000">
              <a:srgbClr val="CC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altLang="en-US" sz="2200">
                <a:solidFill>
                  <a:srgbClr val="660033"/>
                </a:solidFill>
              </a:rPr>
              <a:t>d. Hộp thoại</a:t>
            </a:r>
          </a:p>
        </p:txBody>
      </p:sp>
      <p:sp>
        <p:nvSpPr>
          <p:cNvPr id="6148" name="Text Box 4"/>
          <p:cNvSpPr txBox="1">
            <a:spLocks noChangeArrowheads="1"/>
          </p:cNvSpPr>
          <p:nvPr/>
        </p:nvSpPr>
        <p:spPr bwMode="auto">
          <a:xfrm>
            <a:off x="0" y="38100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b="1" dirty="0" smtClean="0">
                <a:solidFill>
                  <a:srgbClr val="FF0066"/>
                </a:solidFill>
              </a:rPr>
              <a:t>4. </a:t>
            </a:r>
            <a:r>
              <a:rPr lang="en-US" altLang="en-US" sz="3000" dirty="0" smtClean="0">
                <a:solidFill>
                  <a:srgbClr val="FF0066"/>
                </a:solidFill>
                <a:effectLst>
                  <a:outerShdw blurRad="38100" dist="38100" dir="2700000" algn="tl">
                    <a:srgbClr val="000000"/>
                  </a:outerShdw>
                </a:effectLst>
              </a:rPr>
              <a:t>GIAO </a:t>
            </a:r>
            <a:r>
              <a:rPr lang="en-US" altLang="en-US" sz="3000" dirty="0">
                <a:solidFill>
                  <a:srgbClr val="FF0066"/>
                </a:solidFill>
                <a:effectLst>
                  <a:outerShdw blurRad="38100" dist="38100" dir="2700000" algn="tl">
                    <a:srgbClr val="000000"/>
                  </a:outerShdw>
                </a:effectLst>
              </a:rPr>
              <a:t>TIẾP NGƯỜI – MÁY TÍNH</a:t>
            </a:r>
          </a:p>
        </p:txBody>
      </p:sp>
      <p:sp>
        <p:nvSpPr>
          <p:cNvPr id="2" name="AutoShape 3"/>
          <p:cNvSpPr>
            <a:spLocks noChangeArrowheads="1"/>
          </p:cNvSpPr>
          <p:nvPr/>
        </p:nvSpPr>
        <p:spPr bwMode="auto">
          <a:xfrm>
            <a:off x="395288" y="2543175"/>
            <a:ext cx="6121400" cy="773113"/>
          </a:xfrm>
          <a:prstGeom prst="cloudCallout">
            <a:avLst>
              <a:gd name="adj1" fmla="val -50750"/>
              <a:gd name="adj2" fmla="val 163759"/>
            </a:avLst>
          </a:prstGeom>
          <a:gradFill rotWithShape="1">
            <a:gsLst>
              <a:gs pos="0">
                <a:schemeClr val="tx1"/>
              </a:gs>
              <a:gs pos="100000">
                <a:srgbClr val="FF33CC"/>
              </a:gs>
            </a:gsLst>
            <a:path path="rect">
              <a:fillToRect l="50000" t="50000" r="50000" b="50000"/>
            </a:path>
          </a:gra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i="1">
                <a:solidFill>
                  <a:srgbClr val="000066"/>
                </a:solidFill>
              </a:rPr>
              <a:t>Chức năng của hộp thoại như thế nào?</a:t>
            </a:r>
          </a:p>
        </p:txBody>
      </p:sp>
      <p:sp>
        <p:nvSpPr>
          <p:cNvPr id="183301" name="Text Box 5"/>
          <p:cNvSpPr txBox="1">
            <a:spLocks noChangeArrowheads="1"/>
          </p:cNvSpPr>
          <p:nvPr/>
        </p:nvSpPr>
        <p:spPr bwMode="auto">
          <a:xfrm>
            <a:off x="576263" y="4056063"/>
            <a:ext cx="8172450" cy="885825"/>
          </a:xfrm>
          <a:prstGeom prst="rect">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buFontTx/>
              <a:buChar char="•"/>
            </a:pPr>
            <a:r>
              <a:rPr lang="en-US" altLang="en-US" sz="2600">
                <a:solidFill>
                  <a:srgbClr val="000099"/>
                </a:solidFill>
              </a:rPr>
              <a:t> Hộp thọai được sử dụng như một công cho việc giao tiếp người-máy tính trong khi chạy chương trình</a:t>
            </a:r>
          </a:p>
        </p:txBody>
      </p:sp>
    </p:spTree>
    <p:extLst>
      <p:ext uri="{BB962C8B-B14F-4D97-AF65-F5344CB8AC3E}">
        <p14:creationId xmlns:p14="http://schemas.microsoft.com/office/powerpoint/2010/main" val="2247422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3298"/>
                                        </p:tgtEl>
                                        <p:attrNameLst>
                                          <p:attrName>style.visibility</p:attrName>
                                        </p:attrNameLst>
                                      </p:cBhvr>
                                      <p:to>
                                        <p:strVal val="visible"/>
                                      </p:to>
                                    </p:set>
                                    <p:anim calcmode="discrete" valueType="clr">
                                      <p:cBhvr override="childStyle">
                                        <p:cTn id="7" dur="80"/>
                                        <p:tgtEl>
                                          <p:spTgt spid="1832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3298"/>
                                        </p:tgtEl>
                                        <p:attrNameLst>
                                          <p:attrName>fillcolor</p:attrName>
                                        </p:attrNameLst>
                                      </p:cBhvr>
                                      <p:tavLst>
                                        <p:tav tm="0">
                                          <p:val>
                                            <p:clrVal>
                                              <a:schemeClr val="accent2"/>
                                            </p:clrVal>
                                          </p:val>
                                        </p:tav>
                                        <p:tav tm="50000">
                                          <p:val>
                                            <p:clrVal>
                                              <a:schemeClr val="hlink"/>
                                            </p:clrVal>
                                          </p:val>
                                        </p:tav>
                                      </p:tavLst>
                                    </p:anim>
                                    <p:set>
                                      <p:cBhvr>
                                        <p:cTn id="9" dur="80"/>
                                        <p:tgtEl>
                                          <p:spTgt spid="183298"/>
                                        </p:tgtEl>
                                        <p:attrNameLst>
                                          <p:attrName>fill.type</p:attrName>
                                        </p:attrNameLst>
                                      </p:cBhvr>
                                      <p:to>
                                        <p:strVal val="solid"/>
                                      </p:to>
                                    </p:set>
                                  </p:childTnLst>
                                </p:cTn>
                              </p:par>
                            </p:childTnLst>
                          </p:cTn>
                        </p:par>
                        <p:par>
                          <p:cTn id="10" fill="hold" nodeType="afterGroup">
                            <p:stCondLst>
                              <p:cond delay="440"/>
                            </p:stCondLst>
                            <p:childTnLst>
                              <p:par>
                                <p:cTn id="11" presetID="17"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83301"/>
                                        </p:tgtEl>
                                        <p:attrNameLst>
                                          <p:attrName>style.visibility</p:attrName>
                                        </p:attrNameLst>
                                      </p:cBhvr>
                                      <p:to>
                                        <p:strVal val="visible"/>
                                      </p:to>
                                    </p:set>
                                    <p:anim calcmode="discrete" valueType="clr">
                                      <p:cBhvr override="childStyle">
                                        <p:cTn id="19" dur="80"/>
                                        <p:tgtEl>
                                          <p:spTgt spid="18330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83301"/>
                                        </p:tgtEl>
                                        <p:attrNameLst>
                                          <p:attrName>fillcolor</p:attrName>
                                        </p:attrNameLst>
                                      </p:cBhvr>
                                      <p:tavLst>
                                        <p:tav tm="0">
                                          <p:val>
                                            <p:clrVal>
                                              <a:schemeClr val="accent2"/>
                                            </p:clrVal>
                                          </p:val>
                                        </p:tav>
                                        <p:tav tm="50000">
                                          <p:val>
                                            <p:clrVal>
                                              <a:schemeClr val="hlink"/>
                                            </p:clrVal>
                                          </p:val>
                                        </p:tav>
                                      </p:tavLst>
                                    </p:anim>
                                    <p:set>
                                      <p:cBhvr>
                                        <p:cTn id="21" dur="80"/>
                                        <p:tgtEl>
                                          <p:spTgt spid="1833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nimBg="1"/>
      <p:bldP spid="2" grpId="0" animBg="1"/>
      <p:bldP spid="1833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dirty="0" smtClean="0">
                <a:solidFill>
                  <a:srgbClr val="FF0066"/>
                </a:solidFill>
                <a:effectLst>
                  <a:outerShdw blurRad="38100" dist="38100" dir="2700000" algn="tl">
                    <a:srgbClr val="000000"/>
                  </a:outerShdw>
                </a:effectLst>
              </a:rPr>
              <a:t>GHI NHỚ</a:t>
            </a:r>
            <a:endParaRPr lang="en-US" altLang="en-US" sz="3000" dirty="0">
              <a:solidFill>
                <a:srgbClr val="FF0066"/>
              </a:solidFill>
              <a:effectLst>
                <a:outerShdw blurRad="38100" dist="38100" dir="2700000" algn="tl">
                  <a:srgbClr val="000000"/>
                </a:outerShdw>
              </a:effectLst>
            </a:endParaRPr>
          </a:p>
        </p:txBody>
      </p:sp>
      <p:sp>
        <p:nvSpPr>
          <p:cNvPr id="185347" name="Text Box 9"/>
          <p:cNvSpPr txBox="1">
            <a:spLocks noChangeArrowheads="1"/>
          </p:cNvSpPr>
          <p:nvPr/>
        </p:nvSpPr>
        <p:spPr bwMode="auto">
          <a:xfrm>
            <a:off x="755650" y="2203450"/>
            <a:ext cx="80645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buFontTx/>
              <a:buAutoNum type="arabicPeriod"/>
            </a:pPr>
            <a:r>
              <a:rPr lang="en-US" altLang="en-US" sz="2400">
                <a:solidFill>
                  <a:srgbClr val="000099"/>
                </a:solidFill>
              </a:rPr>
              <a:t>Các ngôn ngữ lập trình thường phân chia dữ liệu cần xử lí theo các kiểu khác nhau, với các phép toán có thể thực hiện trên từng kiểu dữ liệu đó.</a:t>
            </a:r>
          </a:p>
          <a:p>
            <a:pPr eaLnBrk="0" fontAlgn="base" hangingPunct="0">
              <a:spcBef>
                <a:spcPct val="50000"/>
              </a:spcBef>
              <a:spcAft>
                <a:spcPct val="0"/>
              </a:spcAft>
              <a:buFontTx/>
              <a:buAutoNum type="arabicPeriod"/>
            </a:pPr>
            <a:r>
              <a:rPr lang="en-US" altLang="en-US" sz="2400">
                <a:solidFill>
                  <a:srgbClr val="000099"/>
                </a:solidFill>
              </a:rPr>
              <a:t>Quá trình trao đổi dữ liệu hai chiều giữa người và máy tính khi chương trình hoạt động thường được gọi là giao tiếp hoặc tương tác người máy.</a:t>
            </a:r>
          </a:p>
        </p:txBody>
      </p:sp>
      <p:sp>
        <p:nvSpPr>
          <p:cNvPr id="185348" name="Rectangle 4"/>
          <p:cNvSpPr>
            <a:spLocks noChangeArrowheads="1"/>
          </p:cNvSpPr>
          <p:nvPr/>
        </p:nvSpPr>
        <p:spPr bwMode="auto">
          <a:xfrm>
            <a:off x="468313" y="1917700"/>
            <a:ext cx="8424862" cy="2951163"/>
          </a:xfrm>
          <a:prstGeom prst="rect">
            <a:avLst/>
          </a:prstGeom>
          <a:noFill/>
          <a:ln w="28575">
            <a:solidFill>
              <a:srgbClr val="008000"/>
            </a:solidFill>
            <a:miter lim="800000"/>
            <a:headEnd/>
            <a:tailEnd/>
          </a:ln>
          <a:effectLst>
            <a:prstShdw prst="shdw17" dist="17961" dir="2700000">
              <a:srgbClr val="008000">
                <a:gamma/>
                <a:shade val="60000"/>
                <a:invGamma/>
              </a:srgbClr>
            </a:prstShdw>
          </a:effectLst>
          <a:extLst>
            <a:ext uri="{909E8E84-426E-40DD-AFC4-6F175D3DCCD1}">
              <a14:hiddenFill xmlns:a14="http://schemas.microsoft.com/office/drawing/2010/main">
                <a:solidFill>
                  <a:schemeClr val="accent1"/>
                </a:solidFill>
              </a14:hiddenFill>
            </a:ext>
          </a:extLst>
        </p:spPr>
        <p:txBody>
          <a:bodyPr wrap="none" anchor="ct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23734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wipe(left)">
                                      <p:cBhvr>
                                        <p:cTn id="7" dur="500"/>
                                        <p:tgtEl>
                                          <p:spTgt spid="185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altLang="en-US" smtClean="0">
                <a:effectLst>
                  <a:outerShdw blurRad="38100" dist="38100" dir="2700000" algn="tl">
                    <a:srgbClr val="000000"/>
                  </a:outerShdw>
                </a:effectLst>
              </a:rPr>
              <a:t>DẶN DÒ</a:t>
            </a:r>
          </a:p>
        </p:txBody>
      </p:sp>
      <p:sp>
        <p:nvSpPr>
          <p:cNvPr id="187395" name="Text Box 4"/>
          <p:cNvSpPr txBox="1">
            <a:spLocks noChangeArrowheads="1"/>
          </p:cNvSpPr>
          <p:nvPr/>
        </p:nvSpPr>
        <p:spPr bwMode="auto">
          <a:xfrm>
            <a:off x="863600" y="2822575"/>
            <a:ext cx="75247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en-US" sz="3000" dirty="0">
                <a:solidFill>
                  <a:srgbClr val="FF0000"/>
                </a:solidFill>
              </a:rPr>
              <a:t>1. </a:t>
            </a:r>
            <a:r>
              <a:rPr lang="en-US" altLang="en-US" sz="3000" dirty="0" err="1">
                <a:solidFill>
                  <a:srgbClr val="FF0000"/>
                </a:solidFill>
              </a:rPr>
              <a:t>Trả</a:t>
            </a:r>
            <a:r>
              <a:rPr lang="en-US" altLang="en-US" sz="3000" dirty="0">
                <a:solidFill>
                  <a:srgbClr val="FF0000"/>
                </a:solidFill>
              </a:rPr>
              <a:t> </a:t>
            </a:r>
            <a:r>
              <a:rPr lang="en-US" altLang="en-US" sz="3000" dirty="0" err="1">
                <a:solidFill>
                  <a:srgbClr val="FF0000"/>
                </a:solidFill>
              </a:rPr>
              <a:t>lời</a:t>
            </a:r>
            <a:r>
              <a:rPr lang="en-US" altLang="en-US" sz="3000" dirty="0">
                <a:solidFill>
                  <a:srgbClr val="FF0000"/>
                </a:solidFill>
              </a:rPr>
              <a:t> </a:t>
            </a:r>
            <a:r>
              <a:rPr lang="en-US" altLang="en-US" sz="3000" dirty="0" err="1">
                <a:solidFill>
                  <a:srgbClr val="FF0000"/>
                </a:solidFill>
              </a:rPr>
              <a:t>câu</a:t>
            </a:r>
            <a:r>
              <a:rPr lang="en-US" altLang="en-US" sz="3000" dirty="0">
                <a:solidFill>
                  <a:srgbClr val="FF0000"/>
                </a:solidFill>
              </a:rPr>
              <a:t> </a:t>
            </a:r>
            <a:r>
              <a:rPr lang="en-US" altLang="en-US" sz="3000" dirty="0" err="1">
                <a:solidFill>
                  <a:srgbClr val="FF0000"/>
                </a:solidFill>
              </a:rPr>
              <a:t>hỏi</a:t>
            </a:r>
            <a:r>
              <a:rPr lang="en-US" altLang="en-US" sz="3000" dirty="0">
                <a:solidFill>
                  <a:srgbClr val="FF0000"/>
                </a:solidFill>
              </a:rPr>
              <a:t> 1, 2, 3, 4, 5, 6, 7 _ </a:t>
            </a:r>
            <a:r>
              <a:rPr lang="en-US" altLang="en-US" sz="3000" dirty="0" err="1">
                <a:solidFill>
                  <a:srgbClr val="FF0000"/>
                </a:solidFill>
              </a:rPr>
              <a:t>trang</a:t>
            </a:r>
            <a:r>
              <a:rPr lang="en-US" altLang="en-US" sz="3000" dirty="0">
                <a:solidFill>
                  <a:srgbClr val="FF0000"/>
                </a:solidFill>
              </a:rPr>
              <a:t> 26 _ </a:t>
            </a:r>
            <a:r>
              <a:rPr lang="en-US" altLang="en-US" sz="3000" dirty="0" err="1">
                <a:solidFill>
                  <a:srgbClr val="FF0000"/>
                </a:solidFill>
              </a:rPr>
              <a:t>sách</a:t>
            </a:r>
            <a:r>
              <a:rPr lang="en-US" altLang="en-US" sz="3000" dirty="0">
                <a:solidFill>
                  <a:srgbClr val="FF0000"/>
                </a:solidFill>
              </a:rPr>
              <a:t> </a:t>
            </a:r>
            <a:r>
              <a:rPr lang="en-US" altLang="en-US" sz="3000" dirty="0" err="1">
                <a:solidFill>
                  <a:srgbClr val="FF0000"/>
                </a:solidFill>
              </a:rPr>
              <a:t>giáo</a:t>
            </a:r>
            <a:r>
              <a:rPr lang="en-US" altLang="en-US" sz="3000" dirty="0">
                <a:solidFill>
                  <a:srgbClr val="FF0000"/>
                </a:solidFill>
              </a:rPr>
              <a:t> </a:t>
            </a:r>
            <a:r>
              <a:rPr lang="en-US" altLang="en-US" sz="3000" dirty="0" err="1">
                <a:solidFill>
                  <a:srgbClr val="FF0000"/>
                </a:solidFill>
              </a:rPr>
              <a:t>khoa</a:t>
            </a:r>
            <a:r>
              <a:rPr lang="en-US" altLang="en-US" sz="3000" dirty="0">
                <a:solidFill>
                  <a:srgbClr val="FF0000"/>
                </a:solidFill>
              </a:rPr>
              <a:t> .</a:t>
            </a:r>
          </a:p>
        </p:txBody>
      </p:sp>
    </p:spTree>
    <p:extLst>
      <p:ext uri="{BB962C8B-B14F-4D97-AF65-F5344CB8AC3E}">
        <p14:creationId xmlns:p14="http://schemas.microsoft.com/office/powerpoint/2010/main" val="2221206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3505200" y="5948363"/>
            <a:ext cx="548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en-US" sz="2800">
                <a:solidFill>
                  <a:srgbClr val="000000"/>
                </a:solidFill>
              </a:rPr>
              <a:t>Thực hiện tháng 8 năm 2009</a:t>
            </a:r>
          </a:p>
        </p:txBody>
      </p:sp>
      <p:pic>
        <p:nvPicPr>
          <p:cNvPr id="189443" name="Picture 5" descr="buom hoa dong"/>
          <p:cNvPicPr>
            <a:picLocks noGrp="1" noChangeAspect="1" noChangeArrowheads="1" noCrop="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76200" y="2286000"/>
            <a:ext cx="3810000" cy="4238625"/>
          </a:xfrm>
        </p:spPr>
      </p:pic>
      <p:sp>
        <p:nvSpPr>
          <p:cNvPr id="49165" name="AutoShape 13"/>
          <p:cNvSpPr>
            <a:spLocks noChangeArrowheads="1"/>
          </p:cNvSpPr>
          <p:nvPr/>
        </p:nvSpPr>
        <p:spPr bwMode="auto">
          <a:xfrm>
            <a:off x="3441700" y="2343150"/>
            <a:ext cx="5702300" cy="2762250"/>
          </a:xfrm>
          <a:prstGeom prst="star32">
            <a:avLst>
              <a:gd name="adj" fmla="val 37500"/>
            </a:avLst>
          </a:prstGeom>
          <a:gradFill rotWithShape="1">
            <a:gsLst>
              <a:gs pos="0">
                <a:schemeClr val="bg1"/>
              </a:gs>
              <a:gs pos="100000">
                <a:srgbClr val="3399FF"/>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en-US">
              <a:solidFill>
                <a:srgbClr val="000000"/>
              </a:solidFill>
            </a:endParaRPr>
          </a:p>
        </p:txBody>
      </p:sp>
      <p:sp>
        <p:nvSpPr>
          <p:cNvPr id="49166" name="WordArt 14"/>
          <p:cNvSpPr>
            <a:spLocks noChangeArrowheads="1" noChangeShapeType="1" noTextEdit="1"/>
          </p:cNvSpPr>
          <p:nvPr/>
        </p:nvSpPr>
        <p:spPr bwMode="auto">
          <a:xfrm>
            <a:off x="1066800" y="304800"/>
            <a:ext cx="6858000" cy="1362075"/>
          </a:xfrm>
          <a:prstGeom prst="rect">
            <a:avLst/>
          </a:prstGeom>
        </p:spPr>
        <p:txBody>
          <a:bodyPr wrap="none" fromWordArt="1">
            <a:prstTxWarp prst="textDeflate">
              <a:avLst>
                <a:gd name="adj" fmla="val 12537"/>
              </a:avLst>
            </a:prstTxWarp>
          </a:bodyPr>
          <a:lstStyle/>
          <a:p>
            <a:pPr algn="ctr" eaLnBrk="0" fontAlgn="base" hangingPunct="0">
              <a:spcBef>
                <a:spcPct val="0"/>
              </a:spcBef>
              <a:spcAft>
                <a:spcPct val="0"/>
              </a:spcAft>
            </a:pPr>
            <a:r>
              <a:rPr lang="en-US" sz="3600" kern="10">
                <a:ln w="12700">
                  <a:solidFill>
                    <a:srgbClr val="000000"/>
                  </a:solidFill>
                  <a:round/>
                  <a:headEnd/>
                  <a:tailEnd/>
                </a:ln>
                <a:solidFill>
                  <a:srgbClr val="FF0000"/>
                </a:solid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Bài học đã </a:t>
            </a:r>
          </a:p>
          <a:p>
            <a:pPr algn="ctr" eaLnBrk="0" fontAlgn="base" hangingPunct="0">
              <a:spcBef>
                <a:spcPct val="0"/>
              </a:spcBef>
              <a:spcAft>
                <a:spcPct val="0"/>
              </a:spcAft>
            </a:pPr>
            <a:r>
              <a:rPr lang="en-US" sz="3600" kern="10">
                <a:ln w="12700">
                  <a:solidFill>
                    <a:srgbClr val="000000"/>
                  </a:solidFill>
                  <a:round/>
                  <a:headEnd/>
                  <a:tailEnd/>
                </a:ln>
                <a:solidFill>
                  <a:srgbClr val="FF0000"/>
                </a:solid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KẾT THÚC</a:t>
            </a:r>
          </a:p>
        </p:txBody>
      </p:sp>
      <p:sp>
        <p:nvSpPr>
          <p:cNvPr id="49167" name="WordArt 15" descr="Narrow vertical"/>
          <p:cNvSpPr>
            <a:spLocks noChangeArrowheads="1" noChangeShapeType="1" noTextEdit="1"/>
          </p:cNvSpPr>
          <p:nvPr/>
        </p:nvSpPr>
        <p:spPr bwMode="auto">
          <a:xfrm>
            <a:off x="4343400" y="3028950"/>
            <a:ext cx="3505200" cy="1160463"/>
          </a:xfrm>
          <a:prstGeom prst="rect">
            <a:avLst/>
          </a:prstGeom>
        </p:spPr>
        <p:txBody>
          <a:bodyPr wrap="none" fromWordArt="1">
            <a:prstTxWarp prst="textCurveUp">
              <a:avLst>
                <a:gd name="adj" fmla="val 24014"/>
              </a:avLst>
            </a:prstTxWarp>
          </a:bodyPr>
          <a:lstStyle/>
          <a:p>
            <a:pPr algn="ctr" eaLnBrk="0" fontAlgn="base" hangingPunct="0">
              <a:spcBef>
                <a:spcPct val="0"/>
              </a:spcBef>
              <a:spcAft>
                <a:spcPct val="0"/>
              </a:spcAft>
            </a:pPr>
            <a:r>
              <a:rPr lang="pt-BR"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Thân ái chào các em</a:t>
            </a:r>
            <a:endPar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89267299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9166"/>
                                        </p:tgtEl>
                                        <p:attrNameLst>
                                          <p:attrName>style.visibility</p:attrName>
                                        </p:attrNameLst>
                                      </p:cBhvr>
                                      <p:to>
                                        <p:strVal val="visible"/>
                                      </p:to>
                                    </p:set>
                                    <p:animEffect transition="in" filter="wedge">
                                      <p:cBhvr>
                                        <p:cTn id="7" dur="1000"/>
                                        <p:tgtEl>
                                          <p:spTgt spid="4916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9165"/>
                                        </p:tgtEl>
                                        <p:attrNameLst>
                                          <p:attrName>style.visibility</p:attrName>
                                        </p:attrNameLst>
                                      </p:cBhvr>
                                      <p:to>
                                        <p:strVal val="visible"/>
                                      </p:to>
                                    </p:set>
                                    <p:animEffect transition="in" filter="fade">
                                      <p:cBhvr>
                                        <p:cTn id="11" dur="2000"/>
                                        <p:tgtEl>
                                          <p:spTgt spid="49165"/>
                                        </p:tgtEl>
                                      </p:cBhvr>
                                    </p:animEffect>
                                  </p:childTnLst>
                                </p:cTn>
                              </p:par>
                            </p:childTnLst>
                          </p:cTn>
                        </p:par>
                        <p:par>
                          <p:cTn id="12" fill="hold" nodeType="afterGroup">
                            <p:stCondLst>
                              <p:cond delay="3000"/>
                            </p:stCondLst>
                            <p:childTnLst>
                              <p:par>
                                <p:cTn id="13" presetID="13" presetClass="entr" presetSubtype="16" fill="hold" grpId="0" nodeType="afterEffect">
                                  <p:stCondLst>
                                    <p:cond delay="0"/>
                                  </p:stCondLst>
                                  <p:childTnLst>
                                    <p:set>
                                      <p:cBhvr>
                                        <p:cTn id="14" dur="1" fill="hold">
                                          <p:stCondLst>
                                            <p:cond delay="0"/>
                                          </p:stCondLst>
                                        </p:cTn>
                                        <p:tgtEl>
                                          <p:spTgt spid="49167"/>
                                        </p:tgtEl>
                                        <p:attrNameLst>
                                          <p:attrName>style.visibility</p:attrName>
                                        </p:attrNameLst>
                                      </p:cBhvr>
                                      <p:to>
                                        <p:strVal val="visible"/>
                                      </p:to>
                                    </p:set>
                                    <p:animEffect transition="in" filter="plus(in)">
                                      <p:cBhvr>
                                        <p:cTn id="15" dur="1000"/>
                                        <p:tgtEl>
                                          <p:spTgt spid="49167"/>
                                        </p:tgtEl>
                                      </p:cBhvr>
                                    </p:animEffect>
                                  </p:childTnLst>
                                </p:cTn>
                              </p:par>
                            </p:childTnLst>
                          </p:cTn>
                        </p:par>
                        <p:par>
                          <p:cTn id="16" fill="hold" nodeType="afterGroup">
                            <p:stCondLst>
                              <p:cond delay="4000"/>
                            </p:stCondLst>
                            <p:childTnLst>
                              <p:par>
                                <p:cTn id="17" presetID="16" presetClass="entr" presetSubtype="37" fill="hold" grpId="0" nodeType="after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barn(outVertical)">
                                      <p:cBhvr>
                                        <p:cTn id="19" dur="1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65" grpId="0" animBg="1"/>
      <p:bldP spid="49166" grpId="0" animBg="1"/>
      <p:bldP spid="491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323850" y="1198563"/>
            <a:ext cx="8496300" cy="1735137"/>
          </a:xfrm>
          <a:prstGeom prst="rect">
            <a:avLst/>
          </a:prstGeom>
          <a:solidFill>
            <a:srgbClr val="CCFFCC"/>
          </a:solidFill>
          <a:ln>
            <a:noFill/>
          </a:ln>
          <a:effectLst>
            <a:prstShdw prst="shdw17" dist="17961" dir="2700000">
              <a:srgbClr val="CC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buFontTx/>
              <a:buChar char="•"/>
            </a:pPr>
            <a:r>
              <a:rPr lang="en-US" altLang="en-US" sz="2400">
                <a:solidFill>
                  <a:srgbClr val="000099"/>
                </a:solidFill>
              </a:rPr>
              <a:t> Các ngôn ngữ lập trình định nghĩa sẵn một số kiểu dữ liệu cơ bản.</a:t>
            </a:r>
          </a:p>
          <a:p>
            <a:pPr eaLnBrk="0" fontAlgn="base" hangingPunct="0">
              <a:spcBef>
                <a:spcPct val="50000"/>
              </a:spcBef>
              <a:spcAft>
                <a:spcPct val="0"/>
              </a:spcAft>
              <a:buFontTx/>
              <a:buChar char="•"/>
            </a:pPr>
            <a:r>
              <a:rPr lang="en-US" altLang="en-US" sz="2400">
                <a:solidFill>
                  <a:srgbClr val="000099"/>
                </a:solidFill>
              </a:rPr>
              <a:t> Kiểu dữ liệu xác định các giá trị của dữ liệu và các phép toán thực hiện trên giá trị đó</a:t>
            </a:r>
          </a:p>
        </p:txBody>
      </p:sp>
      <p:sp>
        <p:nvSpPr>
          <p:cNvPr id="2" name="AutoShape 3"/>
          <p:cNvSpPr>
            <a:spLocks noChangeArrowheads="1"/>
          </p:cNvSpPr>
          <p:nvPr/>
        </p:nvSpPr>
        <p:spPr bwMode="auto">
          <a:xfrm>
            <a:off x="144463" y="3357563"/>
            <a:ext cx="7667625" cy="1008062"/>
          </a:xfrm>
          <a:prstGeom prst="cloudCallout">
            <a:avLst>
              <a:gd name="adj1" fmla="val -49213"/>
              <a:gd name="adj2" fmla="val 94407"/>
            </a:avLst>
          </a:prstGeom>
          <a:solidFill>
            <a:schemeClr val="bg1">
              <a:lumMod val="90000"/>
            </a:schemeClr>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i="1">
                <a:solidFill>
                  <a:srgbClr val="0000FF"/>
                </a:solidFill>
              </a:rPr>
              <a:t>Hãy trình bày các kiểu dữ liệu cơ bản trong ngôn ngữ lập trình?</a:t>
            </a:r>
          </a:p>
        </p:txBody>
      </p:sp>
      <p:sp>
        <p:nvSpPr>
          <p:cNvPr id="158724" name="Text Box 4"/>
          <p:cNvSpPr txBox="1">
            <a:spLocks noChangeArrowheads="1"/>
          </p:cNvSpPr>
          <p:nvPr/>
        </p:nvSpPr>
        <p:spPr bwMode="auto">
          <a:xfrm>
            <a:off x="3348038" y="4725988"/>
            <a:ext cx="2371725"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FFFFE1"/>
                </a:solidFill>
              </a:rPr>
              <a:t>Kiểu số nguyên.</a:t>
            </a:r>
          </a:p>
        </p:txBody>
      </p:sp>
      <p:sp>
        <p:nvSpPr>
          <p:cNvPr id="158725" name="Text Box 5"/>
          <p:cNvSpPr txBox="1">
            <a:spLocks noChangeArrowheads="1"/>
          </p:cNvSpPr>
          <p:nvPr/>
        </p:nvSpPr>
        <p:spPr bwMode="auto">
          <a:xfrm>
            <a:off x="3348038" y="5492750"/>
            <a:ext cx="19812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FFFFE1"/>
                </a:solidFill>
              </a:rPr>
              <a:t>Kiểu số thực.</a:t>
            </a:r>
          </a:p>
        </p:txBody>
      </p:sp>
      <p:sp>
        <p:nvSpPr>
          <p:cNvPr id="158726" name="Text Box 6"/>
          <p:cNvSpPr txBox="1">
            <a:spLocks noChangeArrowheads="1"/>
          </p:cNvSpPr>
          <p:nvPr/>
        </p:nvSpPr>
        <p:spPr bwMode="auto">
          <a:xfrm>
            <a:off x="3348038" y="6284913"/>
            <a:ext cx="2149475"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400">
                <a:solidFill>
                  <a:srgbClr val="FFFFE1"/>
                </a:solidFill>
              </a:rPr>
              <a:t>Kiểu xâu kí tự.</a:t>
            </a:r>
          </a:p>
        </p:txBody>
      </p:sp>
      <p:sp>
        <p:nvSpPr>
          <p:cNvPr id="6148" name="Text Box 4"/>
          <p:cNvSpPr txBox="1">
            <a:spLocks noChangeArrowheads="1"/>
          </p:cNvSpPr>
          <p:nvPr/>
        </p:nvSpPr>
        <p:spPr bwMode="auto">
          <a:xfrm>
            <a:off x="0" y="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b="1" dirty="0" smtClean="0">
                <a:solidFill>
                  <a:srgbClr val="FF0066"/>
                </a:solidFill>
              </a:rPr>
              <a:t>1. </a:t>
            </a:r>
            <a:r>
              <a:rPr lang="en-US" altLang="en-US" sz="3000" dirty="0" smtClean="0">
                <a:solidFill>
                  <a:srgbClr val="FF0066"/>
                </a:solidFill>
                <a:effectLst>
                  <a:outerShdw blurRad="38100" dist="38100" dir="2700000" algn="tl">
                    <a:srgbClr val="000000"/>
                  </a:outerShdw>
                </a:effectLst>
              </a:rPr>
              <a:t>DỮ </a:t>
            </a:r>
            <a:r>
              <a:rPr lang="en-US" altLang="en-US" sz="3000" dirty="0">
                <a:solidFill>
                  <a:srgbClr val="FF0066"/>
                </a:solidFill>
                <a:effectLst>
                  <a:outerShdw blurRad="38100" dist="38100" dir="2700000" algn="tl">
                    <a:srgbClr val="000000"/>
                  </a:outerShdw>
                </a:effectLst>
              </a:rPr>
              <a:t>LIỆU VÀ KIỂU DỮ LIỆU</a:t>
            </a:r>
          </a:p>
        </p:txBody>
      </p:sp>
    </p:spTree>
    <p:extLst>
      <p:ext uri="{BB962C8B-B14F-4D97-AF65-F5344CB8AC3E}">
        <p14:creationId xmlns:p14="http://schemas.microsoft.com/office/powerpoint/2010/main" val="1150882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8722"/>
                                        </p:tgtEl>
                                        <p:attrNameLst>
                                          <p:attrName>style.visibility</p:attrName>
                                        </p:attrNameLst>
                                      </p:cBhvr>
                                      <p:to>
                                        <p:strVal val="visible"/>
                                      </p:to>
                                    </p:set>
                                    <p:anim calcmode="discrete" valueType="clr">
                                      <p:cBhvr override="childStyle">
                                        <p:cTn id="7" dur="80"/>
                                        <p:tgtEl>
                                          <p:spTgt spid="1587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8722"/>
                                        </p:tgtEl>
                                        <p:attrNameLst>
                                          <p:attrName>fillcolor</p:attrName>
                                        </p:attrNameLst>
                                      </p:cBhvr>
                                      <p:tavLst>
                                        <p:tav tm="0">
                                          <p:val>
                                            <p:clrVal>
                                              <a:schemeClr val="accent2"/>
                                            </p:clrVal>
                                          </p:val>
                                        </p:tav>
                                        <p:tav tm="50000">
                                          <p:val>
                                            <p:clrVal>
                                              <a:schemeClr val="hlink"/>
                                            </p:clrVal>
                                          </p:val>
                                        </p:tav>
                                      </p:tavLst>
                                    </p:anim>
                                    <p:set>
                                      <p:cBhvr>
                                        <p:cTn id="9" dur="80"/>
                                        <p:tgtEl>
                                          <p:spTgt spid="158722"/>
                                        </p:tgtEl>
                                        <p:attrNameLst>
                                          <p:attrName>fill.type</p:attrName>
                                        </p:attrNameLst>
                                      </p:cBhvr>
                                      <p:to>
                                        <p:strVal val="solid"/>
                                      </p:to>
                                    </p:set>
                                  </p:childTnLst>
                                </p:cTn>
                              </p:par>
                            </p:childTnLst>
                          </p:cTn>
                        </p:par>
                        <p:par>
                          <p:cTn id="10" fill="hold" nodeType="afterGroup">
                            <p:stCondLst>
                              <p:cond delay="4800"/>
                            </p:stCondLst>
                            <p:childTnLst>
                              <p:par>
                                <p:cTn id="11" presetID="17"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8724"/>
                                        </p:tgtEl>
                                        <p:attrNameLst>
                                          <p:attrName>style.visibility</p:attrName>
                                        </p:attrNameLst>
                                      </p:cBhvr>
                                      <p:to>
                                        <p:strVal val="visible"/>
                                      </p:to>
                                    </p:set>
                                    <p:anim calcmode="lin" valueType="num">
                                      <p:cBhvr additive="base">
                                        <p:cTn id="19" dur="500" fill="hold"/>
                                        <p:tgtEl>
                                          <p:spTgt spid="158724"/>
                                        </p:tgtEl>
                                        <p:attrNameLst>
                                          <p:attrName>ppt_x</p:attrName>
                                        </p:attrNameLst>
                                      </p:cBhvr>
                                      <p:tavLst>
                                        <p:tav tm="0">
                                          <p:val>
                                            <p:strVal val="1+#ppt_w/2"/>
                                          </p:val>
                                        </p:tav>
                                        <p:tav tm="100000">
                                          <p:val>
                                            <p:strVal val="#ppt_x"/>
                                          </p:val>
                                        </p:tav>
                                      </p:tavLst>
                                    </p:anim>
                                    <p:anim calcmode="lin" valueType="num">
                                      <p:cBhvr additive="base">
                                        <p:cTn id="20" dur="500" fill="hold"/>
                                        <p:tgtEl>
                                          <p:spTgt spid="15872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8725"/>
                                        </p:tgtEl>
                                        <p:attrNameLst>
                                          <p:attrName>style.visibility</p:attrName>
                                        </p:attrNameLst>
                                      </p:cBhvr>
                                      <p:to>
                                        <p:strVal val="visible"/>
                                      </p:to>
                                    </p:set>
                                    <p:anim calcmode="lin" valueType="num">
                                      <p:cBhvr additive="base">
                                        <p:cTn id="25" dur="500" fill="hold"/>
                                        <p:tgtEl>
                                          <p:spTgt spid="158725"/>
                                        </p:tgtEl>
                                        <p:attrNameLst>
                                          <p:attrName>ppt_x</p:attrName>
                                        </p:attrNameLst>
                                      </p:cBhvr>
                                      <p:tavLst>
                                        <p:tav tm="0">
                                          <p:val>
                                            <p:strVal val="1+#ppt_w/2"/>
                                          </p:val>
                                        </p:tav>
                                        <p:tav tm="100000">
                                          <p:val>
                                            <p:strVal val="#ppt_x"/>
                                          </p:val>
                                        </p:tav>
                                      </p:tavLst>
                                    </p:anim>
                                    <p:anim calcmode="lin" valueType="num">
                                      <p:cBhvr additive="base">
                                        <p:cTn id="26" dur="500" fill="hold"/>
                                        <p:tgtEl>
                                          <p:spTgt spid="15872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8726"/>
                                        </p:tgtEl>
                                        <p:attrNameLst>
                                          <p:attrName>style.visibility</p:attrName>
                                        </p:attrNameLst>
                                      </p:cBhvr>
                                      <p:to>
                                        <p:strVal val="visible"/>
                                      </p:to>
                                    </p:set>
                                    <p:anim calcmode="lin" valueType="num">
                                      <p:cBhvr additive="base">
                                        <p:cTn id="31" dur="500" fill="hold"/>
                                        <p:tgtEl>
                                          <p:spTgt spid="158726"/>
                                        </p:tgtEl>
                                        <p:attrNameLst>
                                          <p:attrName>ppt_x</p:attrName>
                                        </p:attrNameLst>
                                      </p:cBhvr>
                                      <p:tavLst>
                                        <p:tav tm="0">
                                          <p:val>
                                            <p:strVal val="1+#ppt_w/2"/>
                                          </p:val>
                                        </p:tav>
                                        <p:tav tm="100000">
                                          <p:val>
                                            <p:strVal val="#ppt_x"/>
                                          </p:val>
                                        </p:tav>
                                      </p:tavLst>
                                    </p:anim>
                                    <p:anim calcmode="lin" valueType="num">
                                      <p:cBhvr additive="base">
                                        <p:cTn id="32" dur="500" fill="hold"/>
                                        <p:tgtEl>
                                          <p:spTgt spid="1587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2" grpId="0" animBg="1"/>
      <p:bldP spid="158724" grpId="0" animBg="1"/>
      <p:bldP spid="158725" grpId="0" animBg="1"/>
      <p:bldP spid="1587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795" name="Group 27"/>
          <p:cNvGraphicFramePr>
            <a:graphicFrameLocks noGrp="1"/>
          </p:cNvGraphicFramePr>
          <p:nvPr/>
        </p:nvGraphicFramePr>
        <p:xfrm>
          <a:off x="971550" y="1125538"/>
          <a:ext cx="7715250" cy="3084513"/>
        </p:xfrm>
        <a:graphic>
          <a:graphicData uri="http://schemas.openxmlformats.org/drawingml/2006/table">
            <a:tbl>
              <a:tblPr/>
              <a:tblGrid>
                <a:gridCol w="2152650"/>
                <a:gridCol w="5562600"/>
              </a:tblGrid>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Tên kiểu</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Phạm vi giá trị</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79438">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integer</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Số nguyên trong khoảng -2</a:t>
                      </a:r>
                      <a:r>
                        <a:rPr kumimoji="0" lang="en-US" altLang="en-US" sz="2200" b="0" i="0" u="none" strike="noStrike" cap="none" normalizeH="0" baseline="30000" smtClean="0">
                          <a:ln>
                            <a:noFill/>
                          </a:ln>
                          <a:solidFill>
                            <a:srgbClr val="000099"/>
                          </a:solidFill>
                          <a:effectLst/>
                          <a:latin typeface="Arial" panose="020B0604020202020204" pitchFamily="34" charset="0"/>
                        </a:rPr>
                        <a:t>15</a:t>
                      </a:r>
                      <a:r>
                        <a:rPr kumimoji="0" lang="en-US" altLang="en-US" sz="2200" b="0" i="0" u="none" strike="noStrike" cap="none" normalizeH="0" baseline="0" smtClean="0">
                          <a:ln>
                            <a:noFill/>
                          </a:ln>
                          <a:solidFill>
                            <a:srgbClr val="000099"/>
                          </a:solidFill>
                          <a:effectLst/>
                          <a:latin typeface="Arial" panose="020B0604020202020204" pitchFamily="34" charset="0"/>
                        </a:rPr>
                        <a:t> đến 2</a:t>
                      </a:r>
                      <a:r>
                        <a:rPr kumimoji="0" lang="en-US" altLang="en-US" sz="2200" b="0" i="0" u="none" strike="noStrike" cap="none" normalizeH="0" baseline="30000" smtClean="0">
                          <a:ln>
                            <a:noFill/>
                          </a:ln>
                          <a:solidFill>
                            <a:srgbClr val="000099"/>
                          </a:solidFill>
                          <a:effectLst/>
                          <a:latin typeface="Arial" panose="020B0604020202020204" pitchFamily="34" charset="0"/>
                        </a:rPr>
                        <a:t>15</a:t>
                      </a:r>
                      <a:r>
                        <a:rPr kumimoji="0" lang="en-US" altLang="en-US" sz="2200" b="0" i="0" u="none" strike="noStrike" cap="none" normalizeH="0" baseline="0" smtClean="0">
                          <a:ln>
                            <a:noFill/>
                          </a:ln>
                          <a:solidFill>
                            <a:srgbClr val="000099"/>
                          </a:solidFill>
                          <a:effectLst/>
                          <a:latin typeface="Arial" panose="020B0604020202020204" pitchFamily="34" charset="0"/>
                        </a:rPr>
                        <a:t> – 1</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real</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Số thực có giá trị tuyệt đối trong khoảng 2,9x10</a:t>
                      </a:r>
                      <a:r>
                        <a:rPr kumimoji="0" lang="en-US" altLang="en-US" sz="2200" b="0" i="0" u="none" strike="noStrike" cap="none" normalizeH="0" baseline="30000" smtClean="0">
                          <a:ln>
                            <a:noFill/>
                          </a:ln>
                          <a:solidFill>
                            <a:srgbClr val="000099"/>
                          </a:solidFill>
                          <a:effectLst/>
                          <a:latin typeface="Arial" panose="020B0604020202020204" pitchFamily="34" charset="0"/>
                        </a:rPr>
                        <a:t>-39</a:t>
                      </a:r>
                      <a:r>
                        <a:rPr kumimoji="0" lang="en-US" altLang="en-US" sz="2200" b="0" i="0" u="none" strike="noStrike" cap="none" normalizeH="0" baseline="0" smtClean="0">
                          <a:ln>
                            <a:noFill/>
                          </a:ln>
                          <a:solidFill>
                            <a:srgbClr val="000099"/>
                          </a:solidFill>
                          <a:effectLst/>
                          <a:latin typeface="Arial" panose="020B0604020202020204" pitchFamily="34" charset="0"/>
                        </a:rPr>
                        <a:t> đến 1,7x10</a:t>
                      </a:r>
                      <a:r>
                        <a:rPr kumimoji="0" lang="en-US" altLang="en-US" sz="2200" b="0" i="0" u="none" strike="noStrike" cap="none" normalizeH="0" baseline="30000" smtClean="0">
                          <a:ln>
                            <a:noFill/>
                          </a:ln>
                          <a:solidFill>
                            <a:srgbClr val="000099"/>
                          </a:solidFill>
                          <a:effectLst/>
                          <a:latin typeface="Arial" panose="020B0604020202020204" pitchFamily="34" charset="0"/>
                        </a:rPr>
                        <a:t>38</a:t>
                      </a:r>
                      <a:r>
                        <a:rPr kumimoji="0" lang="en-US" altLang="en-US" sz="2200" b="0" i="0" u="none" strike="noStrike" cap="none" normalizeH="0" baseline="0" smtClean="0">
                          <a:ln>
                            <a:noFill/>
                          </a:ln>
                          <a:solidFill>
                            <a:srgbClr val="000099"/>
                          </a:solidFill>
                          <a:effectLst/>
                          <a:latin typeface="Arial" panose="020B0604020202020204" pitchFamily="34" charset="0"/>
                        </a:rPr>
                        <a:t> và số 0</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Char</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Một kí tự trong bảng chữ cái</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String</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Xâu kí tự, tối đa gồm 255 kí tự</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bl>
          </a:graphicData>
        </a:graphic>
      </p:graphicFrame>
      <p:sp>
        <p:nvSpPr>
          <p:cNvPr id="160790" name="Text Box 22"/>
          <p:cNvSpPr txBox="1">
            <a:spLocks noChangeArrowheads="1"/>
          </p:cNvSpPr>
          <p:nvPr/>
        </p:nvSpPr>
        <p:spPr bwMode="auto">
          <a:xfrm>
            <a:off x="403225" y="637342"/>
            <a:ext cx="6627813" cy="436562"/>
          </a:xfrm>
          <a:prstGeom prst="rect">
            <a:avLst/>
          </a:prstGeom>
          <a:gradFill rotWithShape="1">
            <a:gsLst>
              <a:gs pos="0">
                <a:srgbClr val="CCFFFF">
                  <a:gamma/>
                  <a:shade val="69804"/>
                  <a:invGamma/>
                </a:srgbClr>
              </a:gs>
              <a:gs pos="50000">
                <a:srgbClr val="CCFFFF"/>
              </a:gs>
              <a:gs pos="100000">
                <a:srgbClr val="CCFFFF">
                  <a:gamma/>
                  <a:shade val="69804"/>
                  <a:invGamma/>
                </a:srgbClr>
              </a:gs>
            </a:gsLst>
            <a:lin ang="5400000" scaled="1"/>
          </a:gra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200">
                <a:solidFill>
                  <a:srgbClr val="FF33CC"/>
                </a:solidFill>
              </a:rPr>
              <a:t>Kiểu dữ liệu cơ bản trong ngôn ngữ lập trình Pascal</a:t>
            </a:r>
          </a:p>
        </p:txBody>
      </p:sp>
      <p:sp>
        <p:nvSpPr>
          <p:cNvPr id="160791" name="Text Box 23"/>
          <p:cNvSpPr txBox="1">
            <a:spLocks noChangeArrowheads="1"/>
          </p:cNvSpPr>
          <p:nvPr/>
        </p:nvSpPr>
        <p:spPr bwMode="auto">
          <a:xfrm>
            <a:off x="250825" y="4797425"/>
            <a:ext cx="8642350" cy="831850"/>
          </a:xfrm>
          <a:prstGeom prst="rect">
            <a:avLst/>
          </a:prstGeom>
          <a:solidFill>
            <a:srgbClr val="CCFFFF"/>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99"/>
                </a:solidFill>
              </a:rPr>
              <a:t>Trong Pascal, để cho chương trình dịch hiểu dãy chữ số là kiểu xâu. Ta phải đặt dãy số đó trong cặp dấu nháy đơn</a:t>
            </a:r>
          </a:p>
        </p:txBody>
      </p:sp>
      <p:sp>
        <p:nvSpPr>
          <p:cNvPr id="160792" name="Text Box 24"/>
          <p:cNvSpPr txBox="1">
            <a:spLocks noChangeArrowheads="1"/>
          </p:cNvSpPr>
          <p:nvPr/>
        </p:nvSpPr>
        <p:spPr bwMode="auto">
          <a:xfrm>
            <a:off x="2524125" y="5949950"/>
            <a:ext cx="341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000" i="1">
                <a:solidFill>
                  <a:srgbClr val="000099"/>
                </a:solidFill>
              </a:rPr>
              <a:t>Ví dụ: ‘Chao cac ban’; ‘5324’</a:t>
            </a:r>
          </a:p>
        </p:txBody>
      </p:sp>
      <p:sp>
        <p:nvSpPr>
          <p:cNvPr id="6" name="Text Box 4"/>
          <p:cNvSpPr txBox="1">
            <a:spLocks noChangeArrowheads="1"/>
          </p:cNvSpPr>
          <p:nvPr/>
        </p:nvSpPr>
        <p:spPr bwMode="auto">
          <a:xfrm>
            <a:off x="0" y="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b="1" dirty="0" smtClean="0">
                <a:solidFill>
                  <a:srgbClr val="FF0066"/>
                </a:solidFill>
              </a:rPr>
              <a:t>1. </a:t>
            </a:r>
            <a:r>
              <a:rPr lang="en-US" altLang="en-US" sz="3000" dirty="0" smtClean="0">
                <a:solidFill>
                  <a:srgbClr val="FF0066"/>
                </a:solidFill>
                <a:effectLst>
                  <a:outerShdw blurRad="38100" dist="38100" dir="2700000" algn="tl">
                    <a:srgbClr val="000000"/>
                  </a:outerShdw>
                </a:effectLst>
              </a:rPr>
              <a:t>DỮ </a:t>
            </a:r>
            <a:r>
              <a:rPr lang="en-US" altLang="en-US" sz="3000" dirty="0">
                <a:solidFill>
                  <a:srgbClr val="FF0066"/>
                </a:solidFill>
                <a:effectLst>
                  <a:outerShdw blurRad="38100" dist="38100" dir="2700000" algn="tl">
                    <a:srgbClr val="000000"/>
                  </a:outerShdw>
                </a:effectLst>
              </a:rPr>
              <a:t>LIỆU VÀ KIỂU DỮ LIỆU</a:t>
            </a:r>
          </a:p>
        </p:txBody>
      </p:sp>
    </p:spTree>
    <p:extLst>
      <p:ext uri="{BB962C8B-B14F-4D97-AF65-F5344CB8AC3E}">
        <p14:creationId xmlns:p14="http://schemas.microsoft.com/office/powerpoint/2010/main" val="918101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0791"/>
                                        </p:tgtEl>
                                        <p:attrNameLst>
                                          <p:attrName>style.visibility</p:attrName>
                                        </p:attrNameLst>
                                      </p:cBhvr>
                                      <p:to>
                                        <p:strVal val="visible"/>
                                      </p:to>
                                    </p:set>
                                    <p:anim calcmode="lin" valueType="num">
                                      <p:cBhvr additive="base">
                                        <p:cTn id="7" dur="500" fill="hold"/>
                                        <p:tgtEl>
                                          <p:spTgt spid="160791"/>
                                        </p:tgtEl>
                                        <p:attrNameLst>
                                          <p:attrName>ppt_x</p:attrName>
                                        </p:attrNameLst>
                                      </p:cBhvr>
                                      <p:tavLst>
                                        <p:tav tm="0">
                                          <p:val>
                                            <p:strVal val="1+#ppt_w/2"/>
                                          </p:val>
                                        </p:tav>
                                        <p:tav tm="100000">
                                          <p:val>
                                            <p:strVal val="#ppt_x"/>
                                          </p:val>
                                        </p:tav>
                                      </p:tavLst>
                                    </p:anim>
                                    <p:anim calcmode="lin" valueType="num">
                                      <p:cBhvr additive="base">
                                        <p:cTn id="8" dur="500" fill="hold"/>
                                        <p:tgtEl>
                                          <p:spTgt spid="16079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60792"/>
                                        </p:tgtEl>
                                        <p:attrNameLst>
                                          <p:attrName>style.visibility</p:attrName>
                                        </p:attrNameLst>
                                      </p:cBhvr>
                                      <p:to>
                                        <p:strVal val="visible"/>
                                      </p:to>
                                    </p:set>
                                    <p:anim calcmode="lin" valueType="num">
                                      <p:cBhvr additive="base">
                                        <p:cTn id="12" dur="500" fill="hold"/>
                                        <p:tgtEl>
                                          <p:spTgt spid="160792"/>
                                        </p:tgtEl>
                                        <p:attrNameLst>
                                          <p:attrName>ppt_x</p:attrName>
                                        </p:attrNameLst>
                                      </p:cBhvr>
                                      <p:tavLst>
                                        <p:tav tm="0">
                                          <p:val>
                                            <p:strVal val="1+#ppt_w/2"/>
                                          </p:val>
                                        </p:tav>
                                        <p:tav tm="100000">
                                          <p:val>
                                            <p:strVal val="#ppt_x"/>
                                          </p:val>
                                        </p:tav>
                                      </p:tavLst>
                                    </p:anim>
                                    <p:anim calcmode="lin" valueType="num">
                                      <p:cBhvr additive="base">
                                        <p:cTn id="13" dur="500" fill="hold"/>
                                        <p:tgtEl>
                                          <p:spTgt spid="1607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1" grpId="0" animBg="1"/>
      <p:bldP spid="1607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b="1" dirty="0" smtClean="0">
                <a:solidFill>
                  <a:srgbClr val="FF0066"/>
                </a:solidFill>
              </a:rPr>
              <a:t>2. </a:t>
            </a:r>
            <a:r>
              <a:rPr lang="en-US" altLang="en-US" sz="3000" dirty="0" smtClean="0">
                <a:solidFill>
                  <a:srgbClr val="FF0066"/>
                </a:solidFill>
                <a:effectLst>
                  <a:outerShdw blurRad="38100" dist="38100" dir="2700000" algn="tl">
                    <a:srgbClr val="000000"/>
                  </a:outerShdw>
                </a:effectLst>
              </a:rPr>
              <a:t>CÁC </a:t>
            </a:r>
            <a:r>
              <a:rPr lang="en-US" altLang="en-US" sz="3000" dirty="0">
                <a:solidFill>
                  <a:srgbClr val="FF0066"/>
                </a:solidFill>
                <a:effectLst>
                  <a:outerShdw blurRad="38100" dist="38100" dir="2700000" algn="tl">
                    <a:srgbClr val="000000"/>
                  </a:outerShdw>
                </a:effectLst>
              </a:rPr>
              <a:t>PHÉP TOÁN VỚI DỮ LIỆU </a:t>
            </a:r>
            <a:r>
              <a:rPr lang="en-US" altLang="en-US" sz="3000" dirty="0" err="1">
                <a:solidFill>
                  <a:srgbClr val="FF0066"/>
                </a:solidFill>
                <a:effectLst>
                  <a:outerShdw blurRad="38100" dist="38100" dir="2700000" algn="tl">
                    <a:srgbClr val="000000"/>
                  </a:outerShdw>
                </a:effectLst>
              </a:rPr>
              <a:t>KiỂU</a:t>
            </a:r>
            <a:r>
              <a:rPr lang="en-US" altLang="en-US" sz="3000" dirty="0">
                <a:solidFill>
                  <a:srgbClr val="FF0066"/>
                </a:solidFill>
                <a:effectLst>
                  <a:outerShdw blurRad="38100" dist="38100" dir="2700000" algn="tl">
                    <a:srgbClr val="000000"/>
                  </a:outerShdw>
                </a:effectLst>
              </a:rPr>
              <a:t> SỐ</a:t>
            </a:r>
          </a:p>
        </p:txBody>
      </p:sp>
      <p:graphicFrame>
        <p:nvGraphicFramePr>
          <p:cNvPr id="162854" name="Group 38"/>
          <p:cNvGraphicFramePr>
            <a:graphicFrameLocks noGrp="1"/>
          </p:cNvGraphicFramePr>
          <p:nvPr/>
        </p:nvGraphicFramePr>
        <p:xfrm>
          <a:off x="1116013" y="2136775"/>
          <a:ext cx="7272337" cy="4246563"/>
        </p:xfrm>
        <a:graphic>
          <a:graphicData uri="http://schemas.openxmlformats.org/drawingml/2006/table">
            <a:tbl>
              <a:tblPr/>
              <a:tblGrid>
                <a:gridCol w="1584325"/>
                <a:gridCol w="2816225"/>
                <a:gridCol w="2871787"/>
              </a:tblGrid>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Kí hiệu</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Phép toán</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Kiểu dữ liệu</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79438">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Cộng</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rPr>
                        <a:t>Số nguyên, số thực</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Trừ</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rPr>
                        <a:t>Số nguyên, số thực</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Nhân</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rPr>
                        <a:t>Số nguyên, số thực</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Chia</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rPr>
                        <a:t>Số nguyên, số thực</a:t>
                      </a:r>
                      <a:endParaRPr kumimoji="0" lang="en-US" altLang="en-US" sz="24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79438">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div</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Chia lấy phần nguyên</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rPr>
                        <a:t>Số nguyên</a:t>
                      </a:r>
                      <a:endParaRPr kumimoji="0" lang="en-US" altLang="en-US" sz="24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mod</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Chia lấy phần dư</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rPr>
                        <a:t>Số nguyên</a:t>
                      </a:r>
                      <a:endParaRPr kumimoji="0" lang="en-US" altLang="en-US" sz="24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endParaRP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bl>
          </a:graphicData>
        </a:graphic>
      </p:graphicFrame>
      <p:sp>
        <p:nvSpPr>
          <p:cNvPr id="162853" name="Text Box 37"/>
          <p:cNvSpPr txBox="1">
            <a:spLocks noChangeArrowheads="1"/>
          </p:cNvSpPr>
          <p:nvPr/>
        </p:nvSpPr>
        <p:spPr bwMode="auto">
          <a:xfrm>
            <a:off x="215900" y="1435100"/>
            <a:ext cx="6708775" cy="436563"/>
          </a:xfrm>
          <a:prstGeom prst="rect">
            <a:avLst/>
          </a:prstGeom>
          <a:gradFill rotWithShape="1">
            <a:gsLst>
              <a:gs pos="0">
                <a:srgbClr val="CCFFFF">
                  <a:gamma/>
                  <a:shade val="69804"/>
                  <a:invGamma/>
                </a:srgbClr>
              </a:gs>
              <a:gs pos="50000">
                <a:srgbClr val="CCFFFF"/>
              </a:gs>
              <a:gs pos="100000">
                <a:srgbClr val="CCFFFF">
                  <a:gamma/>
                  <a:shade val="69804"/>
                  <a:invGamma/>
                </a:srgbClr>
              </a:gs>
            </a:gsLst>
            <a:lin ang="5400000" scaled="1"/>
          </a:gra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200">
                <a:solidFill>
                  <a:srgbClr val="FF33CC"/>
                </a:solidFill>
              </a:rPr>
              <a:t>Kí hiệu các phép toán số học trong ngôn ngữ Pascal</a:t>
            </a:r>
          </a:p>
        </p:txBody>
      </p:sp>
    </p:spTree>
    <p:extLst>
      <p:ext uri="{BB962C8B-B14F-4D97-AF65-F5344CB8AC3E}">
        <p14:creationId xmlns:p14="http://schemas.microsoft.com/office/powerpoint/2010/main" val="1125730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971550" y="2509838"/>
            <a:ext cx="7848600" cy="3560762"/>
          </a:xfrm>
          <a:prstGeom prst="rect">
            <a:avLst/>
          </a:prstGeom>
          <a:solidFill>
            <a:srgbClr val="CCFFCC"/>
          </a:solidFill>
          <a:ln>
            <a:noFill/>
          </a:ln>
          <a:effectLst>
            <a:prstShdw prst="shdw17" dist="17961" dir="2700000">
              <a:srgbClr val="CC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buFontTx/>
              <a:buChar char="•"/>
            </a:pPr>
            <a:r>
              <a:rPr lang="en-US" altLang="en-US" sz="2400">
                <a:solidFill>
                  <a:srgbClr val="000099"/>
                </a:solidFill>
              </a:rPr>
              <a:t> Các phép toán trong ngoặc được thực hiện trước tiên.</a:t>
            </a:r>
          </a:p>
          <a:p>
            <a:pPr eaLnBrk="0" fontAlgn="base" hangingPunct="0">
              <a:spcBef>
                <a:spcPct val="50000"/>
              </a:spcBef>
              <a:spcAft>
                <a:spcPct val="0"/>
              </a:spcAft>
              <a:buFontTx/>
              <a:buChar char="•"/>
            </a:pPr>
            <a:r>
              <a:rPr lang="en-US" altLang="en-US" sz="2400">
                <a:solidFill>
                  <a:srgbClr val="000099"/>
                </a:solidFill>
              </a:rPr>
              <a:t> Trong dãy các phép toán không có dấu ngoặc, các phép nhân, phép chia lấy phần nguyên </a:t>
            </a:r>
            <a:r>
              <a:rPr lang="en-US" altLang="en-US" sz="2400" i="1">
                <a:solidFill>
                  <a:srgbClr val="000099"/>
                </a:solidFill>
              </a:rPr>
              <a:t>(div)</a:t>
            </a:r>
            <a:r>
              <a:rPr lang="en-US" altLang="en-US" sz="2400">
                <a:solidFill>
                  <a:srgbClr val="000099"/>
                </a:solidFill>
              </a:rPr>
              <a:t> và phép chia lấy phần dư </a:t>
            </a:r>
            <a:r>
              <a:rPr lang="en-US" altLang="en-US" sz="2400" i="1">
                <a:solidFill>
                  <a:srgbClr val="000099"/>
                </a:solidFill>
              </a:rPr>
              <a:t>(mod) </a:t>
            </a:r>
            <a:r>
              <a:rPr lang="en-US" altLang="en-US" sz="2400">
                <a:solidFill>
                  <a:srgbClr val="000099"/>
                </a:solidFill>
              </a:rPr>
              <a:t>được thực hiện trước.</a:t>
            </a:r>
          </a:p>
          <a:p>
            <a:pPr eaLnBrk="0" fontAlgn="base" hangingPunct="0">
              <a:spcBef>
                <a:spcPct val="50000"/>
              </a:spcBef>
              <a:spcAft>
                <a:spcPct val="0"/>
              </a:spcAft>
              <a:buFontTx/>
              <a:buChar char="•"/>
            </a:pPr>
            <a:r>
              <a:rPr lang="en-US" altLang="en-US" sz="2400">
                <a:solidFill>
                  <a:srgbClr val="000099"/>
                </a:solidFill>
              </a:rPr>
              <a:t> Phép cộng và phép trừ được thực hiện theo thứ tự từ trái sang phải.</a:t>
            </a:r>
          </a:p>
          <a:p>
            <a:pPr eaLnBrk="0" fontAlgn="base" hangingPunct="0">
              <a:spcBef>
                <a:spcPct val="50000"/>
              </a:spcBef>
              <a:spcAft>
                <a:spcPct val="0"/>
              </a:spcAft>
              <a:buFontTx/>
              <a:buChar char="•"/>
            </a:pPr>
            <a:r>
              <a:rPr lang="en-US" altLang="en-US" sz="2400">
                <a:solidFill>
                  <a:srgbClr val="000099"/>
                </a:solidFill>
              </a:rPr>
              <a:t> Trong ngôn ngữ lập trình chỉ được sử dụng dấu ngoặc tròn</a:t>
            </a:r>
          </a:p>
        </p:txBody>
      </p:sp>
      <p:sp>
        <p:nvSpPr>
          <p:cNvPr id="2" name="AutoShape 3"/>
          <p:cNvSpPr>
            <a:spLocks noChangeArrowheads="1"/>
          </p:cNvSpPr>
          <p:nvPr/>
        </p:nvSpPr>
        <p:spPr bwMode="auto">
          <a:xfrm>
            <a:off x="0" y="836613"/>
            <a:ext cx="7667625" cy="1008062"/>
          </a:xfrm>
          <a:prstGeom prst="cloudCallout">
            <a:avLst>
              <a:gd name="adj1" fmla="val -49213"/>
              <a:gd name="adj2" fmla="val 101495"/>
            </a:avLst>
          </a:prstGeom>
          <a:solidFill>
            <a:schemeClr val="bg1">
              <a:lumMod val="90000"/>
            </a:schemeClr>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i="1">
                <a:solidFill>
                  <a:srgbClr val="000066"/>
                </a:solidFill>
              </a:rPr>
              <a:t>Trình bày quy tắc tính các biểu thức số học trong ngôn ngữ Pascal?</a:t>
            </a:r>
          </a:p>
        </p:txBody>
      </p:sp>
      <p:sp>
        <p:nvSpPr>
          <p:cNvPr id="5" name="Text Box 4"/>
          <p:cNvSpPr txBox="1">
            <a:spLocks noChangeArrowheads="1"/>
          </p:cNvSpPr>
          <p:nvPr/>
        </p:nvSpPr>
        <p:spPr bwMode="auto">
          <a:xfrm>
            <a:off x="0" y="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b="1" dirty="0" smtClean="0">
                <a:solidFill>
                  <a:srgbClr val="FF0066"/>
                </a:solidFill>
              </a:rPr>
              <a:t>2. </a:t>
            </a:r>
            <a:r>
              <a:rPr lang="en-US" altLang="en-US" sz="3000" dirty="0" smtClean="0">
                <a:solidFill>
                  <a:srgbClr val="FF0066"/>
                </a:solidFill>
                <a:effectLst>
                  <a:outerShdw blurRad="38100" dist="38100" dir="2700000" algn="tl">
                    <a:srgbClr val="000000"/>
                  </a:outerShdw>
                </a:effectLst>
              </a:rPr>
              <a:t>CÁC </a:t>
            </a:r>
            <a:r>
              <a:rPr lang="en-US" altLang="en-US" sz="3000" dirty="0">
                <a:solidFill>
                  <a:srgbClr val="FF0066"/>
                </a:solidFill>
                <a:effectLst>
                  <a:outerShdw blurRad="38100" dist="38100" dir="2700000" algn="tl">
                    <a:srgbClr val="000000"/>
                  </a:outerShdw>
                </a:effectLst>
              </a:rPr>
              <a:t>PHÉP TOÁN VỚI DỮ LIỆU </a:t>
            </a:r>
            <a:r>
              <a:rPr lang="en-US" altLang="en-US" sz="3000" dirty="0" err="1">
                <a:solidFill>
                  <a:srgbClr val="FF0066"/>
                </a:solidFill>
                <a:effectLst>
                  <a:outerShdw blurRad="38100" dist="38100" dir="2700000" algn="tl">
                    <a:srgbClr val="000000"/>
                  </a:outerShdw>
                </a:effectLst>
              </a:rPr>
              <a:t>KiỂU</a:t>
            </a:r>
            <a:r>
              <a:rPr lang="en-US" altLang="en-US" sz="3000" dirty="0">
                <a:solidFill>
                  <a:srgbClr val="FF0066"/>
                </a:solidFill>
                <a:effectLst>
                  <a:outerShdw blurRad="38100" dist="38100" dir="2700000" algn="tl">
                    <a:srgbClr val="000000"/>
                  </a:outerShdw>
                </a:effectLst>
              </a:rPr>
              <a:t> SỐ</a:t>
            </a:r>
          </a:p>
        </p:txBody>
      </p:sp>
    </p:spTree>
    <p:extLst>
      <p:ext uri="{BB962C8B-B14F-4D97-AF65-F5344CB8AC3E}">
        <p14:creationId xmlns:p14="http://schemas.microsoft.com/office/powerpoint/2010/main" val="832670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64866"/>
                                        </p:tgtEl>
                                        <p:attrNameLst>
                                          <p:attrName>style.visibility</p:attrName>
                                        </p:attrNameLst>
                                      </p:cBhvr>
                                      <p:to>
                                        <p:strVal val="visible"/>
                                      </p:to>
                                    </p:set>
                                    <p:anim calcmode="discrete" valueType="clr">
                                      <p:cBhvr override="childStyle">
                                        <p:cTn id="13" dur="80"/>
                                        <p:tgtEl>
                                          <p:spTgt spid="16486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64866"/>
                                        </p:tgtEl>
                                        <p:attrNameLst>
                                          <p:attrName>fillcolor</p:attrName>
                                        </p:attrNameLst>
                                      </p:cBhvr>
                                      <p:tavLst>
                                        <p:tav tm="0">
                                          <p:val>
                                            <p:clrVal>
                                              <a:schemeClr val="accent2"/>
                                            </p:clrVal>
                                          </p:val>
                                        </p:tav>
                                        <p:tav tm="50000">
                                          <p:val>
                                            <p:clrVal>
                                              <a:schemeClr val="hlink"/>
                                            </p:clrVal>
                                          </p:val>
                                        </p:tav>
                                      </p:tavLst>
                                    </p:anim>
                                    <p:set>
                                      <p:cBhvr>
                                        <p:cTn id="15" dur="80"/>
                                        <p:tgtEl>
                                          <p:spTgt spid="1648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1317625" y="1238250"/>
            <a:ext cx="1793875" cy="427038"/>
          </a:xfrm>
          <a:prstGeom prst="rect">
            <a:avLst/>
          </a:prstGeom>
          <a:solidFill>
            <a:schemeClr val="bg1">
              <a:lumMod val="90000"/>
            </a:schemeClr>
          </a:solidFill>
          <a:ln>
            <a:solidFill>
              <a:schemeClr val="accent2"/>
            </a:solidFill>
          </a:ln>
          <a:effectLst/>
          <a:extLst/>
        </p:spPr>
        <p:txBody>
          <a:bodyPr wrap="none">
            <a:spAutoFit/>
          </a:bodyPr>
          <a:lstStyle/>
          <a:p>
            <a:pPr fontAlgn="base">
              <a:spcBef>
                <a:spcPct val="0"/>
              </a:spcBef>
              <a:spcAft>
                <a:spcPct val="0"/>
              </a:spcAft>
            </a:pPr>
            <a:r>
              <a:rPr lang="en-US" altLang="en-US" sz="2200">
                <a:solidFill>
                  <a:srgbClr val="000099"/>
                </a:solidFill>
              </a:rPr>
              <a:t>a x b – c + d </a:t>
            </a:r>
          </a:p>
        </p:txBody>
      </p:sp>
      <p:sp>
        <p:nvSpPr>
          <p:cNvPr id="166915" name="Line 3"/>
          <p:cNvSpPr>
            <a:spLocks noChangeShapeType="1"/>
          </p:cNvSpPr>
          <p:nvPr/>
        </p:nvSpPr>
        <p:spPr bwMode="auto">
          <a:xfrm>
            <a:off x="3209925" y="1484313"/>
            <a:ext cx="17272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66916" name="Text Box 4"/>
          <p:cNvSpPr txBox="1">
            <a:spLocks noChangeArrowheads="1"/>
          </p:cNvSpPr>
          <p:nvPr/>
        </p:nvSpPr>
        <p:spPr bwMode="auto">
          <a:xfrm>
            <a:off x="5154613" y="1243013"/>
            <a:ext cx="1649412" cy="457200"/>
          </a:xfrm>
          <a:prstGeom prst="rect">
            <a:avLst/>
          </a:prstGeom>
          <a:solidFill>
            <a:schemeClr val="bg1">
              <a:lumMod val="90000"/>
            </a:schemeClr>
          </a:solidFill>
          <a:ln>
            <a:solidFill>
              <a:schemeClr val="accent2"/>
            </a:solidFill>
          </a:ln>
          <a:effectLst/>
          <a:extLst/>
        </p:spPr>
        <p:txBody>
          <a:bodyPr wrap="none">
            <a:spAutoFit/>
          </a:bodyPr>
          <a:lstStyle/>
          <a:p>
            <a:pPr fontAlgn="base">
              <a:spcBef>
                <a:spcPct val="0"/>
              </a:spcBef>
              <a:spcAft>
                <a:spcPct val="0"/>
              </a:spcAft>
            </a:pPr>
            <a:r>
              <a:rPr lang="en-US" altLang="en-US" sz="2400">
                <a:solidFill>
                  <a:srgbClr val="FF33CC"/>
                </a:solidFill>
              </a:rPr>
              <a:t>a*b – c + d</a:t>
            </a:r>
          </a:p>
        </p:txBody>
      </p:sp>
      <p:sp>
        <p:nvSpPr>
          <p:cNvPr id="166917" name="Line 5"/>
          <p:cNvSpPr>
            <a:spLocks noChangeShapeType="1"/>
          </p:cNvSpPr>
          <p:nvPr/>
        </p:nvSpPr>
        <p:spPr bwMode="auto">
          <a:xfrm>
            <a:off x="3230563" y="2708275"/>
            <a:ext cx="17272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66918" name="Text Box 6"/>
          <p:cNvSpPr txBox="1">
            <a:spLocks noChangeArrowheads="1"/>
          </p:cNvSpPr>
          <p:nvPr/>
        </p:nvSpPr>
        <p:spPr bwMode="auto">
          <a:xfrm>
            <a:off x="5175250" y="2466975"/>
            <a:ext cx="1617663" cy="457200"/>
          </a:xfrm>
          <a:prstGeom prst="rect">
            <a:avLst/>
          </a:prstGeom>
          <a:solidFill>
            <a:schemeClr val="bg1">
              <a:lumMod val="90000"/>
            </a:schemeClr>
          </a:solidFill>
          <a:ln>
            <a:solidFill>
              <a:schemeClr val="accent2"/>
            </a:solidFill>
          </a:ln>
          <a:effectLst/>
          <a:extLst/>
        </p:spPr>
        <p:txBody>
          <a:bodyPr wrap="none">
            <a:spAutoFit/>
          </a:bodyPr>
          <a:lstStyle/>
          <a:p>
            <a:pPr fontAlgn="base">
              <a:spcBef>
                <a:spcPct val="0"/>
              </a:spcBef>
              <a:spcAft>
                <a:spcPct val="0"/>
              </a:spcAft>
            </a:pPr>
            <a:r>
              <a:rPr lang="en-US" altLang="en-US" sz="2400">
                <a:solidFill>
                  <a:srgbClr val="FF33CC"/>
                </a:solidFill>
              </a:rPr>
              <a:t>15+5*(a/2)</a:t>
            </a:r>
          </a:p>
        </p:txBody>
      </p:sp>
      <p:grpSp>
        <p:nvGrpSpPr>
          <p:cNvPr id="166919" name="Group 7"/>
          <p:cNvGrpSpPr>
            <a:grpSpLocks/>
          </p:cNvGrpSpPr>
          <p:nvPr/>
        </p:nvGrpSpPr>
        <p:grpSpPr bwMode="auto">
          <a:xfrm>
            <a:off x="1338263" y="2174875"/>
            <a:ext cx="1727200" cy="1096963"/>
            <a:chOff x="295" y="962"/>
            <a:chExt cx="1088" cy="691"/>
          </a:xfrm>
          <a:solidFill>
            <a:schemeClr val="bg1">
              <a:lumMod val="90000"/>
            </a:schemeClr>
          </a:solidFill>
        </p:grpSpPr>
        <p:sp>
          <p:nvSpPr>
            <p:cNvPr id="166920" name="Text Box 8"/>
            <p:cNvSpPr txBox="1">
              <a:spLocks noChangeArrowheads="1"/>
            </p:cNvSpPr>
            <p:nvPr/>
          </p:nvSpPr>
          <p:spPr bwMode="auto">
            <a:xfrm>
              <a:off x="295" y="962"/>
              <a:ext cx="1088" cy="691"/>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200">
                <a:solidFill>
                  <a:srgbClr val="000000"/>
                </a:solidFill>
              </a:endParaRPr>
            </a:p>
            <a:p>
              <a:pPr fontAlgn="base">
                <a:spcBef>
                  <a:spcPct val="0"/>
                </a:spcBef>
                <a:spcAft>
                  <a:spcPct val="0"/>
                </a:spcAft>
              </a:pPr>
              <a:r>
                <a:rPr lang="en-US" altLang="en-US" sz="2200">
                  <a:solidFill>
                    <a:srgbClr val="000000"/>
                  </a:solidFill>
                </a:rPr>
                <a:t>15 + 5 x</a:t>
              </a:r>
            </a:p>
            <a:p>
              <a:pPr fontAlgn="base">
                <a:spcBef>
                  <a:spcPct val="0"/>
                </a:spcBef>
                <a:spcAft>
                  <a:spcPct val="0"/>
                </a:spcAft>
              </a:pPr>
              <a:r>
                <a:rPr lang="en-US" altLang="en-US" sz="2200">
                  <a:solidFill>
                    <a:srgbClr val="000000"/>
                  </a:solidFill>
                </a:rPr>
                <a:t>  </a:t>
              </a:r>
            </a:p>
          </p:txBody>
        </p:sp>
        <p:graphicFrame>
          <p:nvGraphicFramePr>
            <p:cNvPr id="166921" name="Object 9"/>
            <p:cNvGraphicFramePr>
              <a:graphicFrameLocks noChangeAspect="1"/>
            </p:cNvGraphicFramePr>
            <p:nvPr/>
          </p:nvGraphicFramePr>
          <p:xfrm>
            <a:off x="1020" y="1071"/>
            <a:ext cx="193" cy="499"/>
          </p:xfrm>
          <a:graphic>
            <a:graphicData uri="http://schemas.openxmlformats.org/presentationml/2006/ole">
              <mc:AlternateContent xmlns:mc="http://schemas.openxmlformats.org/markup-compatibility/2006">
                <mc:Choice xmlns:v="urn:schemas-microsoft-com:vml" Requires="v">
                  <p:oleObj spid="_x0000_s1032" name="Equation" r:id="rId4" imgW="152280" imgH="393480" progId="Equation.3">
                    <p:embed/>
                  </p:oleObj>
                </mc:Choice>
                <mc:Fallback>
                  <p:oleObj name="Equation" r:id="rId4" imgW="1522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 y="1071"/>
                          <a:ext cx="193" cy="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6922" name="Line 10"/>
          <p:cNvSpPr>
            <a:spLocks noChangeShapeType="1"/>
          </p:cNvSpPr>
          <p:nvPr/>
        </p:nvSpPr>
        <p:spPr bwMode="auto">
          <a:xfrm>
            <a:off x="2989263" y="4233863"/>
            <a:ext cx="17272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66923" name="Text Box 11"/>
          <p:cNvSpPr txBox="1">
            <a:spLocks noChangeArrowheads="1"/>
          </p:cNvSpPr>
          <p:nvPr/>
        </p:nvSpPr>
        <p:spPr bwMode="auto">
          <a:xfrm>
            <a:off x="4814888" y="3992563"/>
            <a:ext cx="4192587" cy="457200"/>
          </a:xfrm>
          <a:prstGeom prst="rect">
            <a:avLst/>
          </a:prstGeom>
          <a:solidFill>
            <a:schemeClr val="bg1">
              <a:lumMod val="90000"/>
            </a:schemeClr>
          </a:solidFill>
          <a:ln>
            <a:solidFill>
              <a:schemeClr val="accent2"/>
            </a:solidFill>
          </a:ln>
          <a:effectLst/>
          <a:extLst/>
        </p:spPr>
        <p:txBody>
          <a:bodyPr wrap="none">
            <a:spAutoFit/>
          </a:bodyPr>
          <a:lstStyle/>
          <a:p>
            <a:pPr fontAlgn="base">
              <a:spcBef>
                <a:spcPct val="0"/>
              </a:spcBef>
              <a:spcAft>
                <a:spcPct val="0"/>
              </a:spcAft>
            </a:pPr>
            <a:r>
              <a:rPr lang="en-US" altLang="en-US" sz="2400">
                <a:solidFill>
                  <a:srgbClr val="FF33CC"/>
                </a:solidFill>
              </a:rPr>
              <a:t>(x+5)/(a+3)-y(b+5)*(x+2)(x+2)</a:t>
            </a:r>
          </a:p>
        </p:txBody>
      </p:sp>
      <p:grpSp>
        <p:nvGrpSpPr>
          <p:cNvPr id="166924" name="Group 12"/>
          <p:cNvGrpSpPr>
            <a:grpSpLocks/>
          </p:cNvGrpSpPr>
          <p:nvPr/>
        </p:nvGrpSpPr>
        <p:grpSpPr bwMode="auto">
          <a:xfrm>
            <a:off x="34925" y="3644900"/>
            <a:ext cx="2951163" cy="1096963"/>
            <a:chOff x="249" y="2296"/>
            <a:chExt cx="1859" cy="691"/>
          </a:xfrm>
          <a:solidFill>
            <a:schemeClr val="bg1">
              <a:lumMod val="90000"/>
            </a:schemeClr>
          </a:solidFill>
        </p:grpSpPr>
        <p:sp>
          <p:nvSpPr>
            <p:cNvPr id="166925" name="Text Box 13"/>
            <p:cNvSpPr txBox="1">
              <a:spLocks noChangeArrowheads="1"/>
            </p:cNvSpPr>
            <p:nvPr/>
          </p:nvSpPr>
          <p:spPr bwMode="auto">
            <a:xfrm>
              <a:off x="249" y="2296"/>
              <a:ext cx="1859" cy="691"/>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200">
                <a:solidFill>
                  <a:srgbClr val="000099"/>
                </a:solidFill>
              </a:endParaRPr>
            </a:p>
            <a:p>
              <a:pPr fontAlgn="base">
                <a:spcBef>
                  <a:spcPct val="0"/>
                </a:spcBef>
                <a:spcAft>
                  <a:spcPct val="0"/>
                </a:spcAft>
              </a:pPr>
              <a:endParaRPr lang="en-US" altLang="en-US" sz="2200">
                <a:solidFill>
                  <a:srgbClr val="FFFFE1"/>
                </a:solidFill>
              </a:endParaRPr>
            </a:p>
            <a:p>
              <a:pPr fontAlgn="base">
                <a:spcBef>
                  <a:spcPct val="0"/>
                </a:spcBef>
                <a:spcAft>
                  <a:spcPct val="0"/>
                </a:spcAft>
              </a:pPr>
              <a:r>
                <a:rPr lang="en-US" altLang="en-US" sz="2200">
                  <a:solidFill>
                    <a:srgbClr val="000099"/>
                  </a:solidFill>
                </a:rPr>
                <a:t>  </a:t>
              </a:r>
            </a:p>
          </p:txBody>
        </p:sp>
        <p:graphicFrame>
          <p:nvGraphicFramePr>
            <p:cNvPr id="166926" name="Object 14"/>
            <p:cNvGraphicFramePr>
              <a:graphicFrameLocks noChangeAspect="1"/>
            </p:cNvGraphicFramePr>
            <p:nvPr/>
          </p:nvGraphicFramePr>
          <p:xfrm>
            <a:off x="367" y="2387"/>
            <a:ext cx="1657" cy="499"/>
          </p:xfrm>
          <a:graphic>
            <a:graphicData uri="http://schemas.openxmlformats.org/presentationml/2006/ole">
              <mc:AlternateContent xmlns:mc="http://schemas.openxmlformats.org/markup-compatibility/2006">
                <mc:Choice xmlns:v="urn:schemas-microsoft-com:vml" Requires="v">
                  <p:oleObj spid="_x0000_s1033" name="Equation" r:id="rId6" imgW="1307880" imgH="393480" progId="Equation.3">
                    <p:embed/>
                  </p:oleObj>
                </mc:Choice>
                <mc:Fallback>
                  <p:oleObj name="Equation" r:id="rId6" imgW="130788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 y="2387"/>
                          <a:ext cx="1657" cy="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6927" name="Line 15"/>
          <p:cNvSpPr>
            <a:spLocks noChangeShapeType="1"/>
          </p:cNvSpPr>
          <p:nvPr/>
        </p:nvSpPr>
        <p:spPr bwMode="auto">
          <a:xfrm>
            <a:off x="2989263" y="5729288"/>
            <a:ext cx="17272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166928" name="Text Box 16"/>
          <p:cNvSpPr txBox="1">
            <a:spLocks noChangeArrowheads="1"/>
          </p:cNvSpPr>
          <p:nvPr/>
        </p:nvSpPr>
        <p:spPr bwMode="auto">
          <a:xfrm>
            <a:off x="4814888" y="5487988"/>
            <a:ext cx="2557462" cy="457200"/>
          </a:xfrm>
          <a:prstGeom prst="rect">
            <a:avLst/>
          </a:prstGeom>
          <a:solidFill>
            <a:schemeClr val="bg1">
              <a:lumMod val="90000"/>
            </a:schemeClr>
          </a:solidFill>
          <a:ln>
            <a:solidFill>
              <a:schemeClr val="accent2"/>
            </a:solidFill>
          </a:ln>
          <a:effectLst/>
          <a:extLst/>
        </p:spPr>
        <p:txBody>
          <a:bodyPr wrap="none">
            <a:spAutoFit/>
          </a:bodyPr>
          <a:lstStyle/>
          <a:p>
            <a:pPr fontAlgn="base">
              <a:spcBef>
                <a:spcPct val="0"/>
              </a:spcBef>
              <a:spcAft>
                <a:spcPct val="0"/>
              </a:spcAft>
            </a:pPr>
            <a:r>
              <a:rPr lang="en-US" altLang="en-US" sz="2400">
                <a:solidFill>
                  <a:srgbClr val="FF33CC"/>
                </a:solidFill>
              </a:rPr>
              <a:t>((a+b)*(c-d)+)/3-a</a:t>
            </a:r>
          </a:p>
        </p:txBody>
      </p:sp>
      <p:grpSp>
        <p:nvGrpSpPr>
          <p:cNvPr id="166929" name="Group 17"/>
          <p:cNvGrpSpPr>
            <a:grpSpLocks/>
          </p:cNvGrpSpPr>
          <p:nvPr/>
        </p:nvGrpSpPr>
        <p:grpSpPr bwMode="auto">
          <a:xfrm>
            <a:off x="34925" y="5140325"/>
            <a:ext cx="2951163" cy="1096963"/>
            <a:chOff x="249" y="2296"/>
            <a:chExt cx="1859" cy="691"/>
          </a:xfrm>
          <a:solidFill>
            <a:schemeClr val="bg1">
              <a:lumMod val="90000"/>
            </a:schemeClr>
          </a:solidFill>
        </p:grpSpPr>
        <p:sp>
          <p:nvSpPr>
            <p:cNvPr id="166930" name="Text Box 18"/>
            <p:cNvSpPr txBox="1">
              <a:spLocks noChangeArrowheads="1"/>
            </p:cNvSpPr>
            <p:nvPr/>
          </p:nvSpPr>
          <p:spPr bwMode="auto">
            <a:xfrm>
              <a:off x="249" y="2296"/>
              <a:ext cx="1859" cy="691"/>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ltLang="en-US" sz="2200">
                <a:solidFill>
                  <a:srgbClr val="000099"/>
                </a:solidFill>
              </a:endParaRPr>
            </a:p>
            <a:p>
              <a:pPr fontAlgn="base">
                <a:spcBef>
                  <a:spcPct val="0"/>
                </a:spcBef>
                <a:spcAft>
                  <a:spcPct val="0"/>
                </a:spcAft>
              </a:pPr>
              <a:endParaRPr lang="en-US" altLang="en-US" sz="2200">
                <a:solidFill>
                  <a:srgbClr val="FFFFE1"/>
                </a:solidFill>
              </a:endParaRPr>
            </a:p>
            <a:p>
              <a:pPr fontAlgn="base">
                <a:spcBef>
                  <a:spcPct val="0"/>
                </a:spcBef>
                <a:spcAft>
                  <a:spcPct val="0"/>
                </a:spcAft>
              </a:pPr>
              <a:r>
                <a:rPr lang="en-US" altLang="en-US" sz="2200">
                  <a:solidFill>
                    <a:srgbClr val="000099"/>
                  </a:solidFill>
                </a:rPr>
                <a:t>  </a:t>
              </a:r>
            </a:p>
          </p:txBody>
        </p:sp>
        <p:graphicFrame>
          <p:nvGraphicFramePr>
            <p:cNvPr id="166931" name="Object 19"/>
            <p:cNvGraphicFramePr>
              <a:graphicFrameLocks noChangeAspect="1"/>
            </p:cNvGraphicFramePr>
            <p:nvPr/>
          </p:nvGraphicFramePr>
          <p:xfrm>
            <a:off x="319" y="2387"/>
            <a:ext cx="1754" cy="499"/>
          </p:xfrm>
          <a:graphic>
            <a:graphicData uri="http://schemas.openxmlformats.org/presentationml/2006/ole">
              <mc:AlternateContent xmlns:mc="http://schemas.openxmlformats.org/markup-compatibility/2006">
                <mc:Choice xmlns:v="urn:schemas-microsoft-com:vml" Requires="v">
                  <p:oleObj spid="_x0000_s1034" name="Equation" r:id="rId8" imgW="1384200" imgH="393480" progId="Equation.3">
                    <p:embed/>
                  </p:oleObj>
                </mc:Choice>
                <mc:Fallback>
                  <p:oleObj name="Equation" r:id="rId8" imgW="138420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 y="2387"/>
                          <a:ext cx="1754" cy="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6932" name="Text Box 20"/>
          <p:cNvSpPr txBox="1">
            <a:spLocks noChangeArrowheads="1"/>
          </p:cNvSpPr>
          <p:nvPr/>
        </p:nvSpPr>
        <p:spPr bwMode="auto">
          <a:xfrm>
            <a:off x="1606550" y="703264"/>
            <a:ext cx="1504950" cy="366713"/>
          </a:xfrm>
          <a:prstGeom prst="rect">
            <a:avLst/>
          </a:prstGeom>
          <a:solidFill>
            <a:schemeClr val="bg1">
              <a:lumMod val="90000"/>
            </a:schemeClr>
          </a:solidFill>
          <a:ln>
            <a:solidFill>
              <a:schemeClr val="accent2"/>
            </a:solidFill>
          </a:ln>
          <a:effectLst/>
          <a:extLst/>
        </p:spPr>
        <p:txBody>
          <a:bodyPr wrap="none">
            <a:spAutoFit/>
          </a:bodyPr>
          <a:lstStyle/>
          <a:p>
            <a:pPr fontAlgn="base">
              <a:spcBef>
                <a:spcPct val="0"/>
              </a:spcBef>
              <a:spcAft>
                <a:spcPct val="0"/>
              </a:spcAft>
            </a:pPr>
            <a:r>
              <a:rPr lang="en-US" altLang="en-US">
                <a:solidFill>
                  <a:srgbClr val="000099"/>
                </a:solidFill>
              </a:rPr>
              <a:t>PHÉP TOÁN</a:t>
            </a:r>
          </a:p>
        </p:txBody>
      </p:sp>
      <p:sp>
        <p:nvSpPr>
          <p:cNvPr id="166933" name="Text Box 21"/>
          <p:cNvSpPr txBox="1">
            <a:spLocks noChangeArrowheads="1"/>
          </p:cNvSpPr>
          <p:nvPr/>
        </p:nvSpPr>
        <p:spPr bwMode="auto">
          <a:xfrm>
            <a:off x="4802982" y="688977"/>
            <a:ext cx="3359150" cy="366712"/>
          </a:xfrm>
          <a:prstGeom prst="rect">
            <a:avLst/>
          </a:prstGeom>
          <a:solidFill>
            <a:schemeClr val="bg1">
              <a:lumMod val="90000"/>
            </a:schemeClr>
          </a:solidFill>
          <a:ln>
            <a:solidFill>
              <a:schemeClr val="accent2"/>
            </a:solidFill>
          </a:ln>
          <a:effectLst/>
          <a:extLst/>
        </p:spPr>
        <p:txBody>
          <a:bodyPr wrap="none">
            <a:spAutoFit/>
          </a:bodyPr>
          <a:lstStyle/>
          <a:p>
            <a:pPr fontAlgn="base">
              <a:spcBef>
                <a:spcPct val="0"/>
              </a:spcBef>
              <a:spcAft>
                <a:spcPct val="0"/>
              </a:spcAft>
            </a:pPr>
            <a:r>
              <a:rPr lang="en-US" altLang="en-US">
                <a:solidFill>
                  <a:srgbClr val="000099"/>
                </a:solidFill>
              </a:rPr>
              <a:t>PHÉP TOÁN TRONG PASCAL</a:t>
            </a:r>
          </a:p>
        </p:txBody>
      </p:sp>
      <p:sp>
        <p:nvSpPr>
          <p:cNvPr id="166934" name="Line 22"/>
          <p:cNvSpPr>
            <a:spLocks noChangeShapeType="1"/>
          </p:cNvSpPr>
          <p:nvPr/>
        </p:nvSpPr>
        <p:spPr bwMode="auto">
          <a:xfrm>
            <a:off x="4067175" y="260350"/>
            <a:ext cx="73025" cy="6121400"/>
          </a:xfrm>
          <a:prstGeom prst="line">
            <a:avLst/>
          </a:prstGeom>
          <a:noFill/>
          <a:ln w="25400">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anose="02020603050405020304" pitchFamily="18" charset="0"/>
            </a:endParaRPr>
          </a:p>
        </p:txBody>
      </p:sp>
      <p:sp>
        <p:nvSpPr>
          <p:cNvPr id="23" name="Text Box 4"/>
          <p:cNvSpPr txBox="1">
            <a:spLocks noChangeArrowheads="1"/>
          </p:cNvSpPr>
          <p:nvPr/>
        </p:nvSpPr>
        <p:spPr bwMode="auto">
          <a:xfrm>
            <a:off x="0" y="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b="1" dirty="0" smtClean="0">
                <a:solidFill>
                  <a:srgbClr val="FF0066"/>
                </a:solidFill>
              </a:rPr>
              <a:t>2. </a:t>
            </a:r>
            <a:r>
              <a:rPr lang="en-US" altLang="en-US" sz="3000" dirty="0" smtClean="0">
                <a:solidFill>
                  <a:srgbClr val="FF0066"/>
                </a:solidFill>
                <a:effectLst>
                  <a:outerShdw blurRad="38100" dist="38100" dir="2700000" algn="tl">
                    <a:srgbClr val="000000"/>
                  </a:outerShdw>
                </a:effectLst>
              </a:rPr>
              <a:t>CÁC </a:t>
            </a:r>
            <a:r>
              <a:rPr lang="en-US" altLang="en-US" sz="3000" dirty="0">
                <a:solidFill>
                  <a:srgbClr val="FF0066"/>
                </a:solidFill>
                <a:effectLst>
                  <a:outerShdw blurRad="38100" dist="38100" dir="2700000" algn="tl">
                    <a:srgbClr val="000000"/>
                  </a:outerShdw>
                </a:effectLst>
              </a:rPr>
              <a:t>PHÉP TOÁN VỚI DỮ LIỆU </a:t>
            </a:r>
            <a:r>
              <a:rPr lang="en-US" altLang="en-US" sz="3000" dirty="0" err="1">
                <a:solidFill>
                  <a:srgbClr val="FF0066"/>
                </a:solidFill>
                <a:effectLst>
                  <a:outerShdw blurRad="38100" dist="38100" dir="2700000" algn="tl">
                    <a:srgbClr val="000000"/>
                  </a:outerShdw>
                </a:effectLst>
              </a:rPr>
              <a:t>KiỂU</a:t>
            </a:r>
            <a:r>
              <a:rPr lang="en-US" altLang="en-US" sz="3000" dirty="0">
                <a:solidFill>
                  <a:srgbClr val="FF0066"/>
                </a:solidFill>
                <a:effectLst>
                  <a:outerShdw blurRad="38100" dist="38100" dir="2700000" algn="tl">
                    <a:srgbClr val="000000"/>
                  </a:outerShdw>
                </a:effectLst>
              </a:rPr>
              <a:t> SỐ</a:t>
            </a:r>
          </a:p>
        </p:txBody>
      </p:sp>
    </p:spTree>
    <p:extLst>
      <p:ext uri="{BB962C8B-B14F-4D97-AF65-F5344CB8AC3E}">
        <p14:creationId xmlns:p14="http://schemas.microsoft.com/office/powerpoint/2010/main" val="3840196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6915"/>
                                        </p:tgtEl>
                                        <p:attrNameLst>
                                          <p:attrName>style.visibility</p:attrName>
                                        </p:attrNameLst>
                                      </p:cBhvr>
                                      <p:to>
                                        <p:strVal val="visible"/>
                                      </p:to>
                                    </p:set>
                                    <p:animEffect transition="in" filter="wipe(left)">
                                      <p:cBhvr>
                                        <p:cTn id="7" dur="500"/>
                                        <p:tgtEl>
                                          <p:spTgt spid="16691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6916"/>
                                        </p:tgtEl>
                                        <p:attrNameLst>
                                          <p:attrName>style.visibility</p:attrName>
                                        </p:attrNameLst>
                                      </p:cBhvr>
                                      <p:to>
                                        <p:strVal val="visible"/>
                                      </p:to>
                                    </p:set>
                                    <p:animEffect transition="in" filter="wipe(left)">
                                      <p:cBhvr>
                                        <p:cTn id="11" dur="500"/>
                                        <p:tgtEl>
                                          <p:spTgt spid="1669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6917"/>
                                        </p:tgtEl>
                                        <p:attrNameLst>
                                          <p:attrName>style.visibility</p:attrName>
                                        </p:attrNameLst>
                                      </p:cBhvr>
                                      <p:to>
                                        <p:strVal val="visible"/>
                                      </p:to>
                                    </p:set>
                                    <p:animEffect transition="in" filter="wipe(left)">
                                      <p:cBhvr>
                                        <p:cTn id="16" dur="500"/>
                                        <p:tgtEl>
                                          <p:spTgt spid="16691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66918"/>
                                        </p:tgtEl>
                                        <p:attrNameLst>
                                          <p:attrName>style.visibility</p:attrName>
                                        </p:attrNameLst>
                                      </p:cBhvr>
                                      <p:to>
                                        <p:strVal val="visible"/>
                                      </p:to>
                                    </p:set>
                                    <p:animEffect transition="in" filter="wipe(left)">
                                      <p:cBhvr>
                                        <p:cTn id="20" dur="500"/>
                                        <p:tgtEl>
                                          <p:spTgt spid="1669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6922"/>
                                        </p:tgtEl>
                                        <p:attrNameLst>
                                          <p:attrName>style.visibility</p:attrName>
                                        </p:attrNameLst>
                                      </p:cBhvr>
                                      <p:to>
                                        <p:strVal val="visible"/>
                                      </p:to>
                                    </p:set>
                                    <p:animEffect transition="in" filter="wipe(left)">
                                      <p:cBhvr>
                                        <p:cTn id="25" dur="500"/>
                                        <p:tgtEl>
                                          <p:spTgt spid="166922"/>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6923"/>
                                        </p:tgtEl>
                                        <p:attrNameLst>
                                          <p:attrName>style.visibility</p:attrName>
                                        </p:attrNameLst>
                                      </p:cBhvr>
                                      <p:to>
                                        <p:strVal val="visible"/>
                                      </p:to>
                                    </p:set>
                                    <p:animEffect transition="in" filter="wipe(left)">
                                      <p:cBhvr>
                                        <p:cTn id="29" dur="500"/>
                                        <p:tgtEl>
                                          <p:spTgt spid="16692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6927"/>
                                        </p:tgtEl>
                                        <p:attrNameLst>
                                          <p:attrName>style.visibility</p:attrName>
                                        </p:attrNameLst>
                                      </p:cBhvr>
                                      <p:to>
                                        <p:strVal val="visible"/>
                                      </p:to>
                                    </p:set>
                                    <p:animEffect transition="in" filter="wipe(left)">
                                      <p:cBhvr>
                                        <p:cTn id="34" dur="500"/>
                                        <p:tgtEl>
                                          <p:spTgt spid="166927"/>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66928"/>
                                        </p:tgtEl>
                                        <p:attrNameLst>
                                          <p:attrName>style.visibility</p:attrName>
                                        </p:attrNameLst>
                                      </p:cBhvr>
                                      <p:to>
                                        <p:strVal val="visible"/>
                                      </p:to>
                                    </p:set>
                                    <p:animEffect transition="in" filter="wipe(left)">
                                      <p:cBhvr>
                                        <p:cTn id="38" dur="500"/>
                                        <p:tgtEl>
                                          <p:spTgt spid="166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animBg="1"/>
      <p:bldP spid="166916" grpId="0" animBg="1"/>
      <p:bldP spid="166917" grpId="0" animBg="1"/>
      <p:bldP spid="166918" grpId="0" animBg="1"/>
      <p:bldP spid="166922" grpId="0" animBg="1"/>
      <p:bldP spid="166923" grpId="0" animBg="1"/>
      <p:bldP spid="166927" grpId="0" animBg="1"/>
      <p:bldP spid="1669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b="1" dirty="0" smtClean="0">
                <a:solidFill>
                  <a:srgbClr val="FF0066"/>
                </a:solidFill>
              </a:rPr>
              <a:t>3. </a:t>
            </a:r>
            <a:r>
              <a:rPr lang="en-US" altLang="en-US" sz="3000" dirty="0" smtClean="0">
                <a:solidFill>
                  <a:srgbClr val="FF0066"/>
                </a:solidFill>
                <a:effectLst>
                  <a:outerShdw blurRad="38100" dist="38100" dir="2700000" algn="tl">
                    <a:srgbClr val="000000"/>
                  </a:outerShdw>
                </a:effectLst>
              </a:rPr>
              <a:t>CÁC </a:t>
            </a:r>
            <a:r>
              <a:rPr lang="en-US" altLang="en-US" sz="3000" dirty="0">
                <a:solidFill>
                  <a:srgbClr val="FF0066"/>
                </a:solidFill>
                <a:effectLst>
                  <a:outerShdw blurRad="38100" dist="38100" dir="2700000" algn="tl">
                    <a:srgbClr val="000000"/>
                  </a:outerShdw>
                </a:effectLst>
              </a:rPr>
              <a:t>PHÉP SO SÁNH</a:t>
            </a:r>
          </a:p>
        </p:txBody>
      </p:sp>
      <p:graphicFrame>
        <p:nvGraphicFramePr>
          <p:cNvPr id="168999" name="Group 39"/>
          <p:cNvGraphicFramePr>
            <a:graphicFrameLocks noGrp="1"/>
          </p:cNvGraphicFramePr>
          <p:nvPr/>
        </p:nvGraphicFramePr>
        <p:xfrm>
          <a:off x="1524000" y="1920875"/>
          <a:ext cx="6096000" cy="4427538"/>
        </p:xfrm>
        <a:graphic>
          <a:graphicData uri="http://schemas.openxmlformats.org/drawingml/2006/table">
            <a:tbl>
              <a:tblPr/>
              <a:tblGrid>
                <a:gridCol w="1463675"/>
                <a:gridCol w="2600325"/>
                <a:gridCol w="2032000"/>
              </a:tblGrid>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Kí hiệu</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Phép so sánh</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Ví dụ</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79438">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Bằng</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rPr>
                        <a:t>5 = 5</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&lt;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Nhỏ hơn</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rPr>
                        <a:t>3 &lt; 5</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&gt;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Lớn hơn</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rPr>
                        <a:t>9 &gt; 6</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Khác</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rPr>
                        <a:t>6 </a:t>
                      </a:r>
                      <a:r>
                        <a:rPr kumimoji="0" lang="en-US" altLang="en-US" sz="24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 5</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79438">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Nhỏ hơn hoặc bằng</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5 ≤ 6</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Lớn hơn hoặc bằng</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400" b="0" i="0" u="none" strike="noStrike" cap="none" normalizeH="0" baseline="0" smtClean="0">
                          <a:ln>
                            <a:noFill/>
                          </a:ln>
                          <a:solidFill>
                            <a:schemeClr val="accent2"/>
                          </a:solidFill>
                          <a:effectLst/>
                          <a:latin typeface="Arial" panose="020B0604020202020204" pitchFamily="34" charset="0"/>
                          <a:cs typeface="Arial" panose="020B0604020202020204" pitchFamily="34" charset="0"/>
                        </a:rPr>
                        <a:t>9 ≥ 6</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bl>
          </a:graphicData>
        </a:graphic>
      </p:graphicFrame>
      <p:sp>
        <p:nvSpPr>
          <p:cNvPr id="168997" name="Text Box 37"/>
          <p:cNvSpPr txBox="1">
            <a:spLocks noChangeArrowheads="1"/>
          </p:cNvSpPr>
          <p:nvPr/>
        </p:nvSpPr>
        <p:spPr bwMode="auto">
          <a:xfrm>
            <a:off x="735013" y="6275388"/>
            <a:ext cx="7751762" cy="466725"/>
          </a:xfrm>
          <a:prstGeom prst="rect">
            <a:avLst/>
          </a:prstGeom>
          <a:solidFill>
            <a:schemeClr val="bg1">
              <a:lumMod val="90000"/>
            </a:schemeClr>
          </a:solidFill>
          <a:ln w="9525">
            <a:solidFill>
              <a:srgbClr val="800000"/>
            </a:solidFill>
            <a:miter lim="800000"/>
            <a:headEnd/>
            <a:tailEnd/>
          </a:ln>
          <a:effectLst/>
          <a:extLst/>
        </p:spPr>
        <p:txBody>
          <a:bodyPr wrap="none">
            <a:spAutoFit/>
          </a:bodyPr>
          <a:lstStyle/>
          <a:p>
            <a:pPr fontAlgn="base">
              <a:spcBef>
                <a:spcPct val="0"/>
              </a:spcBef>
              <a:spcAft>
                <a:spcPct val="0"/>
              </a:spcAft>
            </a:pPr>
            <a:r>
              <a:rPr lang="en-US" altLang="en-US" sz="2400">
                <a:solidFill>
                  <a:srgbClr val="000099"/>
                </a:solidFill>
              </a:rPr>
              <a:t>Kết quả của phép so sánh chỉ có thể là </a:t>
            </a:r>
            <a:r>
              <a:rPr lang="en-US" altLang="en-US" sz="2400">
                <a:solidFill>
                  <a:srgbClr val="FF33CC"/>
                </a:solidFill>
              </a:rPr>
              <a:t>ĐÚNG</a:t>
            </a:r>
            <a:r>
              <a:rPr lang="en-US" altLang="en-US" sz="2400">
                <a:solidFill>
                  <a:srgbClr val="000099"/>
                </a:solidFill>
              </a:rPr>
              <a:t> hoặc </a:t>
            </a:r>
            <a:r>
              <a:rPr lang="en-US" altLang="en-US" sz="2400">
                <a:solidFill>
                  <a:srgbClr val="FF33CC"/>
                </a:solidFill>
              </a:rPr>
              <a:t>SAI</a:t>
            </a:r>
          </a:p>
        </p:txBody>
      </p:sp>
      <p:sp>
        <p:nvSpPr>
          <p:cNvPr id="168998" name="Text Box 38"/>
          <p:cNvSpPr txBox="1">
            <a:spLocks noChangeArrowheads="1"/>
          </p:cNvSpPr>
          <p:nvPr/>
        </p:nvSpPr>
        <p:spPr bwMode="auto">
          <a:xfrm>
            <a:off x="0" y="1219200"/>
            <a:ext cx="2076450" cy="436563"/>
          </a:xfrm>
          <a:prstGeom prst="rect">
            <a:avLst/>
          </a:prstGeom>
          <a:gradFill rotWithShape="1">
            <a:gsLst>
              <a:gs pos="0">
                <a:srgbClr val="CCFFFF">
                  <a:gamma/>
                  <a:shade val="69804"/>
                  <a:invGamma/>
                </a:srgbClr>
              </a:gs>
              <a:gs pos="50000">
                <a:srgbClr val="CCFFFF"/>
              </a:gs>
              <a:gs pos="100000">
                <a:srgbClr val="CCFFFF">
                  <a:gamma/>
                  <a:shade val="69804"/>
                  <a:invGamma/>
                </a:srgbClr>
              </a:gs>
            </a:gsLst>
            <a:lin ang="5400000" scaled="1"/>
          </a:gra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200">
                <a:solidFill>
                  <a:srgbClr val="FF33CC"/>
                </a:solidFill>
              </a:rPr>
              <a:t>Trong toán học</a:t>
            </a:r>
          </a:p>
        </p:txBody>
      </p:sp>
    </p:spTree>
    <p:extLst>
      <p:ext uri="{BB962C8B-B14F-4D97-AF65-F5344CB8AC3E}">
        <p14:creationId xmlns:p14="http://schemas.microsoft.com/office/powerpoint/2010/main" val="1470235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8997"/>
                                        </p:tgtEl>
                                        <p:attrNameLst>
                                          <p:attrName>style.visibility</p:attrName>
                                        </p:attrNameLst>
                                      </p:cBhvr>
                                      <p:to>
                                        <p:strVal val="visible"/>
                                      </p:to>
                                    </p:set>
                                    <p:anim calcmode="lin" valueType="num">
                                      <p:cBhvr additive="base">
                                        <p:cTn id="7" dur="500" fill="hold"/>
                                        <p:tgtEl>
                                          <p:spTgt spid="168997"/>
                                        </p:tgtEl>
                                        <p:attrNameLst>
                                          <p:attrName>ppt_x</p:attrName>
                                        </p:attrNameLst>
                                      </p:cBhvr>
                                      <p:tavLst>
                                        <p:tav tm="0">
                                          <p:val>
                                            <p:strVal val="1+#ppt_w/2"/>
                                          </p:val>
                                        </p:tav>
                                        <p:tav tm="100000">
                                          <p:val>
                                            <p:strVal val="#ppt_x"/>
                                          </p:val>
                                        </p:tav>
                                      </p:tavLst>
                                    </p:anim>
                                    <p:anim calcmode="lin" valueType="num">
                                      <p:cBhvr additive="base">
                                        <p:cTn id="8" dur="500" fill="hold"/>
                                        <p:tgtEl>
                                          <p:spTgt spid="1689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287337" y="553998"/>
            <a:ext cx="8569325" cy="822325"/>
          </a:xfrm>
          <a:prstGeom prst="rect">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altLang="en-US" sz="2400">
                <a:solidFill>
                  <a:srgbClr val="000099"/>
                </a:solidFill>
              </a:rPr>
              <a:t>Khi viết chương trình, để so sánh dữ liệu </a:t>
            </a:r>
            <a:r>
              <a:rPr lang="en-US" altLang="en-US" sz="2400" i="1">
                <a:solidFill>
                  <a:srgbClr val="000099"/>
                </a:solidFill>
              </a:rPr>
              <a:t>(số, biểu thức, …)</a:t>
            </a:r>
            <a:r>
              <a:rPr lang="en-US" altLang="en-US" sz="2400">
                <a:solidFill>
                  <a:srgbClr val="000099"/>
                </a:solidFill>
              </a:rPr>
              <a:t> ta sử dụng các kí hiệu do ngôn ngữ lập trình quy định.</a:t>
            </a:r>
          </a:p>
        </p:txBody>
      </p:sp>
      <p:graphicFrame>
        <p:nvGraphicFramePr>
          <p:cNvPr id="171046" name="Group 38"/>
          <p:cNvGraphicFramePr>
            <a:graphicFrameLocks noGrp="1"/>
          </p:cNvGraphicFramePr>
          <p:nvPr/>
        </p:nvGraphicFramePr>
        <p:xfrm>
          <a:off x="1042988" y="2460625"/>
          <a:ext cx="6792912" cy="4608513"/>
        </p:xfrm>
        <a:graphic>
          <a:graphicData uri="http://schemas.openxmlformats.org/drawingml/2006/table">
            <a:tbl>
              <a:tblPr/>
              <a:tblGrid>
                <a:gridCol w="2160587"/>
                <a:gridCol w="2600325"/>
                <a:gridCol w="2032000"/>
              </a:tblGrid>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Kí hiệu trong Pascal</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Phép so sánh</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Kí hiệu trong toán học</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79438">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Bằng</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&lt;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Nhỏ hơn</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&lt;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&gt;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Lớn hơn</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rPr>
                        <a:t>&gt;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&lt;&gt;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Khác</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79438">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&lt;=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Nhỏ hơn hoặc bằng</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r h="581025">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&gt;=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200" b="0" i="0" u="none" strike="noStrike" cap="none" normalizeH="0" baseline="0" smtClean="0">
                          <a:ln>
                            <a:noFill/>
                          </a:ln>
                          <a:solidFill>
                            <a:srgbClr val="000099"/>
                          </a:solidFill>
                          <a:effectLst/>
                          <a:latin typeface="Arial" panose="020B0604020202020204" pitchFamily="34" charset="0"/>
                        </a:rPr>
                        <a:t>Lớn hơn hoặc bằng</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buClr>
                          <a:schemeClr val="folHlink"/>
                        </a:buClr>
                        <a:buSzPct val="90000"/>
                        <a:buFont typeface="Wingdings" panose="05000000000000000000" pitchFamily="2" charset="2"/>
                        <a:defRPr sz="2400">
                          <a:solidFill>
                            <a:schemeClr val="tx1"/>
                          </a:solidFill>
                          <a:latin typeface="Arial" panose="020B0604020202020204" pitchFamily="34" charset="0"/>
                        </a:defRPr>
                      </a:lvl1pPr>
                      <a:lvl2pPr marL="366713">
                        <a:spcBef>
                          <a:spcPct val="20000"/>
                        </a:spcBef>
                        <a:buClr>
                          <a:schemeClr val="accent1"/>
                        </a:buClr>
                        <a:buSzPct val="75000"/>
                        <a:buFont typeface="Wingdings" panose="05000000000000000000" pitchFamily="2" charset="2"/>
                        <a:defRPr sz="2200">
                          <a:solidFill>
                            <a:schemeClr val="tx1"/>
                          </a:solidFill>
                          <a:latin typeface="Arial" panose="020B0604020202020204" pitchFamily="34" charset="0"/>
                        </a:defRPr>
                      </a:lvl2pPr>
                      <a:lvl3pPr marL="776288">
                        <a:spcBef>
                          <a:spcPct val="20000"/>
                        </a:spcBef>
                        <a:buClr>
                          <a:schemeClr val="folHlink"/>
                        </a:buClr>
                        <a:buSzPct val="55000"/>
                        <a:buFont typeface="Wingdings" panose="05000000000000000000" pitchFamily="2" charset="2"/>
                        <a:defRPr sz="2100">
                          <a:solidFill>
                            <a:schemeClr val="tx1"/>
                          </a:solidFill>
                          <a:latin typeface="Arial" panose="020B0604020202020204" pitchFamily="34" charset="0"/>
                        </a:defRPr>
                      </a:lvl3pPr>
                      <a:lvl4pPr marL="1050925">
                        <a:spcBef>
                          <a:spcPct val="20000"/>
                        </a:spcBef>
                        <a:buClr>
                          <a:schemeClr val="accent1"/>
                        </a:buClr>
                        <a:buFont typeface="Wingdings" panose="05000000000000000000" pitchFamily="2" charset="2"/>
                        <a:defRPr>
                          <a:solidFill>
                            <a:schemeClr val="tx1"/>
                          </a:solidFill>
                          <a:latin typeface="Arial" panose="020B0604020202020204" pitchFamily="34" charset="0"/>
                        </a:defRPr>
                      </a:lvl4pPr>
                      <a:lvl5pPr marL="1325563">
                        <a:spcBef>
                          <a:spcPct val="20000"/>
                        </a:spcBef>
                        <a:buClr>
                          <a:schemeClr val="accent1"/>
                        </a:buClr>
                        <a:buFont typeface="Wingdings" panose="05000000000000000000" pitchFamily="2" charset="2"/>
                        <a:defRPr>
                          <a:solidFill>
                            <a:schemeClr val="tx1"/>
                          </a:solidFill>
                          <a:latin typeface="Arial" panose="020B0604020202020204" pitchFamily="34" charset="0"/>
                        </a:defRPr>
                      </a:lvl5pPr>
                      <a:lvl6pPr marL="17827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6pPr>
                      <a:lvl7pPr marL="22399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7pPr>
                      <a:lvl8pPr marL="26971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8pPr>
                      <a:lvl9pPr marL="3154363" eaLnBrk="0" fontAlgn="base" hangingPunct="0">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tabLst/>
                      </a:pPr>
                      <a:r>
                        <a:rPr kumimoji="0" lang="en-US" altLang="en-US" sz="2500" b="0" i="0" u="none" strike="noStrike" cap="none" normalizeH="0" baseline="0" smtClean="0">
                          <a:ln>
                            <a:noFill/>
                          </a:ln>
                          <a:solidFill>
                            <a:srgbClr val="FF33CC"/>
                          </a:solidFill>
                          <a:effectLst/>
                          <a:latin typeface="Arial" panose="020B0604020202020204" pitchFamily="34" charset="0"/>
                          <a:cs typeface="Arial" panose="020B0604020202020204" pitchFamily="34" charset="0"/>
                        </a:rPr>
                        <a:t>≥</a:t>
                      </a:r>
                    </a:p>
                  </a:txBody>
                  <a:tcPr horzOverflow="overflow">
                    <a:lnL w="28575" cap="flat" cmpd="sng" algn="ctr">
                      <a:solidFill>
                        <a:srgbClr val="000099"/>
                      </a:solidFill>
                      <a:prstDash val="solid"/>
                      <a:round/>
                      <a:headEnd type="none" w="med" len="med"/>
                      <a:tailEnd type="none" w="med" len="med"/>
                    </a:lnL>
                    <a:lnR w="28575" cap="flat" cmpd="sng" algn="ctr">
                      <a:solidFill>
                        <a:srgbClr val="000099"/>
                      </a:solidFill>
                      <a:prstDash val="solid"/>
                      <a:round/>
                      <a:headEnd type="none" w="med" len="med"/>
                      <a:tailEnd type="none" w="med" len="med"/>
                    </a:lnR>
                    <a:lnT w="28575" cap="flat" cmpd="sng" algn="ctr">
                      <a:solidFill>
                        <a:srgbClr val="000099"/>
                      </a:solidFill>
                      <a:prstDash val="solid"/>
                      <a:round/>
                      <a:headEnd type="none" w="med" len="med"/>
                      <a:tailEnd type="none" w="med" len="med"/>
                    </a:lnT>
                    <a:lnB w="28575" cap="flat" cmpd="sng" algn="ctr">
                      <a:solidFill>
                        <a:srgbClr val="000099"/>
                      </a:solidFill>
                      <a:prstDash val="solid"/>
                      <a:round/>
                      <a:headEnd type="none" w="med" len="med"/>
                      <a:tailEnd type="none" w="med" len="med"/>
                    </a:lnB>
                    <a:lnTlToBr>
                      <a:noFill/>
                    </a:lnTlToBr>
                    <a:lnBlToTr>
                      <a:noFill/>
                    </a:lnBlToTr>
                    <a:solidFill>
                      <a:srgbClr val="FFFF00"/>
                    </a:solidFill>
                  </a:tcPr>
                </a:tc>
              </a:tr>
            </a:tbl>
          </a:graphicData>
        </a:graphic>
      </p:graphicFrame>
      <p:sp>
        <p:nvSpPr>
          <p:cNvPr id="171045" name="Text Box 37"/>
          <p:cNvSpPr txBox="1">
            <a:spLocks noChangeArrowheads="1"/>
          </p:cNvSpPr>
          <p:nvPr/>
        </p:nvSpPr>
        <p:spPr bwMode="auto">
          <a:xfrm>
            <a:off x="215900" y="1758950"/>
            <a:ext cx="3117850" cy="436563"/>
          </a:xfrm>
          <a:prstGeom prst="rect">
            <a:avLst/>
          </a:prstGeom>
          <a:gradFill rotWithShape="1">
            <a:gsLst>
              <a:gs pos="0">
                <a:srgbClr val="CCFFFF">
                  <a:gamma/>
                  <a:shade val="69804"/>
                  <a:invGamma/>
                </a:srgbClr>
              </a:gs>
              <a:gs pos="50000">
                <a:srgbClr val="CCFFFF"/>
              </a:gs>
              <a:gs pos="100000">
                <a:srgbClr val="CCFFFF">
                  <a:gamma/>
                  <a:shade val="69804"/>
                  <a:invGamma/>
                </a:srgbClr>
              </a:gs>
            </a:gsLst>
            <a:lin ang="5400000" scaled="1"/>
          </a:gra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2200">
                <a:solidFill>
                  <a:srgbClr val="FF33CC"/>
                </a:solidFill>
              </a:rPr>
              <a:t>Trong ngôn ngữ Pascal</a:t>
            </a:r>
          </a:p>
        </p:txBody>
      </p:sp>
      <p:sp>
        <p:nvSpPr>
          <p:cNvPr id="6" name="Text Box 4"/>
          <p:cNvSpPr txBox="1">
            <a:spLocks noChangeArrowheads="1"/>
          </p:cNvSpPr>
          <p:nvPr/>
        </p:nvSpPr>
        <p:spPr bwMode="auto">
          <a:xfrm>
            <a:off x="0" y="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b="1" dirty="0" smtClean="0">
                <a:solidFill>
                  <a:srgbClr val="FF0066"/>
                </a:solidFill>
              </a:rPr>
              <a:t>3. </a:t>
            </a:r>
            <a:r>
              <a:rPr lang="en-US" altLang="en-US" sz="3000" dirty="0" smtClean="0">
                <a:solidFill>
                  <a:srgbClr val="FF0066"/>
                </a:solidFill>
                <a:effectLst>
                  <a:outerShdw blurRad="38100" dist="38100" dir="2700000" algn="tl">
                    <a:srgbClr val="000000"/>
                  </a:outerShdw>
                </a:effectLst>
              </a:rPr>
              <a:t>CÁC </a:t>
            </a:r>
            <a:r>
              <a:rPr lang="en-US" altLang="en-US" sz="3000" dirty="0">
                <a:solidFill>
                  <a:srgbClr val="FF0066"/>
                </a:solidFill>
                <a:effectLst>
                  <a:outerShdw blurRad="38100" dist="38100" dir="2700000" algn="tl">
                    <a:srgbClr val="000000"/>
                  </a:outerShdw>
                </a:effectLst>
              </a:rPr>
              <a:t>PHÉP SO SÁNH</a:t>
            </a:r>
          </a:p>
        </p:txBody>
      </p:sp>
    </p:spTree>
    <p:extLst>
      <p:ext uri="{BB962C8B-B14F-4D97-AF65-F5344CB8AC3E}">
        <p14:creationId xmlns:p14="http://schemas.microsoft.com/office/powerpoint/2010/main" val="3223061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0" y="381000"/>
            <a:ext cx="9144000" cy="553998"/>
          </a:xfrm>
          <a:prstGeom prst="rect">
            <a:avLst/>
          </a:prstGeom>
          <a:gradFill rotWithShape="1">
            <a:gsLst>
              <a:gs pos="0">
                <a:srgbClr val="FFFF00"/>
              </a:gs>
              <a:gs pos="100000">
                <a:srgbClr val="FFFFFF"/>
              </a:gs>
            </a:gsLst>
            <a:lin ang="2700000" scaled="1"/>
          </a:gradFill>
          <a:ln w="57150" cmpd="thinThick">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pPr>
            <a:r>
              <a:rPr lang="en-US" altLang="en-US" sz="3000" b="1" dirty="0">
                <a:solidFill>
                  <a:srgbClr val="FF0066"/>
                </a:solidFill>
              </a:rPr>
              <a:t> </a:t>
            </a:r>
            <a:r>
              <a:rPr lang="en-US" altLang="en-US" sz="3000" b="1" dirty="0" smtClean="0">
                <a:solidFill>
                  <a:srgbClr val="FF0066"/>
                </a:solidFill>
              </a:rPr>
              <a:t>4. </a:t>
            </a:r>
            <a:r>
              <a:rPr lang="en-US" altLang="en-US" sz="3000" dirty="0" smtClean="0">
                <a:solidFill>
                  <a:srgbClr val="FF0066"/>
                </a:solidFill>
                <a:effectLst>
                  <a:outerShdw blurRad="38100" dist="38100" dir="2700000" algn="tl">
                    <a:srgbClr val="000000"/>
                  </a:outerShdw>
                </a:effectLst>
              </a:rPr>
              <a:t>GIAO </a:t>
            </a:r>
            <a:r>
              <a:rPr lang="en-US" altLang="en-US" sz="3000" dirty="0">
                <a:solidFill>
                  <a:srgbClr val="FF0066"/>
                </a:solidFill>
                <a:effectLst>
                  <a:outerShdw blurRad="38100" dist="38100" dir="2700000" algn="tl">
                    <a:srgbClr val="000000"/>
                  </a:outerShdw>
                </a:effectLst>
              </a:rPr>
              <a:t>TIẾP NGƯỜI – MÁY TÍNH</a:t>
            </a:r>
          </a:p>
        </p:txBody>
      </p:sp>
      <p:sp>
        <p:nvSpPr>
          <p:cNvPr id="173059" name="Text Box 3"/>
          <p:cNvSpPr txBox="1">
            <a:spLocks noChangeArrowheads="1"/>
          </p:cNvSpPr>
          <p:nvPr/>
        </p:nvSpPr>
        <p:spPr bwMode="auto">
          <a:xfrm>
            <a:off x="107950" y="1341438"/>
            <a:ext cx="4248150" cy="427037"/>
          </a:xfrm>
          <a:prstGeom prst="rect">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a:noFill/>
          </a:ln>
          <a:effectLst>
            <a:prstShdw prst="shdw17" dist="17961" dir="2700000">
              <a:srgbClr val="CCFFCC">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pPr>
            <a:r>
              <a:rPr lang="en-US" altLang="en-US" sz="2200">
                <a:solidFill>
                  <a:srgbClr val="660033"/>
                </a:solidFill>
              </a:rPr>
              <a:t>a. Thông báo kết quả tính toán</a:t>
            </a:r>
          </a:p>
        </p:txBody>
      </p:sp>
      <p:sp>
        <p:nvSpPr>
          <p:cNvPr id="2" name="AutoShape 3"/>
          <p:cNvSpPr>
            <a:spLocks noChangeArrowheads="1"/>
          </p:cNvSpPr>
          <p:nvPr/>
        </p:nvSpPr>
        <p:spPr bwMode="auto">
          <a:xfrm>
            <a:off x="395288" y="2708275"/>
            <a:ext cx="6121400" cy="773113"/>
          </a:xfrm>
          <a:prstGeom prst="cloudCallout">
            <a:avLst>
              <a:gd name="adj1" fmla="val -50750"/>
              <a:gd name="adj2" fmla="val 163759"/>
            </a:avLst>
          </a:prstGeom>
          <a:solidFill>
            <a:srgbClr val="FFFF00"/>
          </a:solidFill>
          <a:ln w="9525">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i="1">
                <a:solidFill>
                  <a:srgbClr val="000066"/>
                </a:solidFill>
              </a:rPr>
              <a:t>Thông báo kết quả tính toán là gì?</a:t>
            </a:r>
          </a:p>
        </p:txBody>
      </p:sp>
      <p:sp>
        <p:nvSpPr>
          <p:cNvPr id="173061" name="Text Box 5"/>
          <p:cNvSpPr txBox="1">
            <a:spLocks noChangeArrowheads="1"/>
          </p:cNvSpPr>
          <p:nvPr/>
        </p:nvSpPr>
        <p:spPr bwMode="auto">
          <a:xfrm>
            <a:off x="1403350" y="4143375"/>
            <a:ext cx="7237413" cy="488950"/>
          </a:xfrm>
          <a:prstGeom prst="rect">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fontAlgn="base" hangingPunct="0">
              <a:spcBef>
                <a:spcPct val="50000"/>
              </a:spcBef>
              <a:spcAft>
                <a:spcPct val="0"/>
              </a:spcAft>
              <a:buFontTx/>
              <a:buChar char="•"/>
            </a:pPr>
            <a:r>
              <a:rPr lang="en-US" altLang="en-US" sz="2600">
                <a:solidFill>
                  <a:srgbClr val="000099"/>
                </a:solidFill>
              </a:rPr>
              <a:t> Là yêu cầu đầu tiên đối với mọi chương trình</a:t>
            </a:r>
          </a:p>
        </p:txBody>
      </p:sp>
    </p:spTree>
    <p:extLst>
      <p:ext uri="{BB962C8B-B14F-4D97-AF65-F5344CB8AC3E}">
        <p14:creationId xmlns:p14="http://schemas.microsoft.com/office/powerpoint/2010/main" val="3974210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3059"/>
                                        </p:tgtEl>
                                        <p:attrNameLst>
                                          <p:attrName>style.visibility</p:attrName>
                                        </p:attrNameLst>
                                      </p:cBhvr>
                                      <p:to>
                                        <p:strVal val="visible"/>
                                      </p:to>
                                    </p:set>
                                    <p:anim calcmode="discrete" valueType="clr">
                                      <p:cBhvr override="childStyle">
                                        <p:cTn id="7" dur="80"/>
                                        <p:tgtEl>
                                          <p:spTgt spid="1730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3059"/>
                                        </p:tgtEl>
                                        <p:attrNameLst>
                                          <p:attrName>fillcolor</p:attrName>
                                        </p:attrNameLst>
                                      </p:cBhvr>
                                      <p:tavLst>
                                        <p:tav tm="0">
                                          <p:val>
                                            <p:clrVal>
                                              <a:schemeClr val="accent2"/>
                                            </p:clrVal>
                                          </p:val>
                                        </p:tav>
                                        <p:tav tm="50000">
                                          <p:val>
                                            <p:clrVal>
                                              <a:schemeClr val="hlink"/>
                                            </p:clrVal>
                                          </p:val>
                                        </p:tav>
                                      </p:tavLst>
                                    </p:anim>
                                    <p:set>
                                      <p:cBhvr>
                                        <p:cTn id="9" dur="80"/>
                                        <p:tgtEl>
                                          <p:spTgt spid="173059"/>
                                        </p:tgtEl>
                                        <p:attrNameLst>
                                          <p:attrName>fill.type</p:attrName>
                                        </p:attrNameLst>
                                      </p:cBhvr>
                                      <p:to>
                                        <p:strVal val="solid"/>
                                      </p:to>
                                    </p:set>
                                  </p:childTnLst>
                                </p:cTn>
                              </p:par>
                            </p:childTnLst>
                          </p:cTn>
                        </p:par>
                        <p:par>
                          <p:cTn id="10" fill="hold" nodeType="afterGroup">
                            <p:stCondLst>
                              <p:cond delay="1000"/>
                            </p:stCondLst>
                            <p:childTnLst>
                              <p:par>
                                <p:cTn id="11" presetID="17"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73061"/>
                                        </p:tgtEl>
                                        <p:attrNameLst>
                                          <p:attrName>style.visibility</p:attrName>
                                        </p:attrNameLst>
                                      </p:cBhvr>
                                      <p:to>
                                        <p:strVal val="visible"/>
                                      </p:to>
                                    </p:set>
                                    <p:anim calcmode="discrete" valueType="clr">
                                      <p:cBhvr override="childStyle">
                                        <p:cTn id="19" dur="80"/>
                                        <p:tgtEl>
                                          <p:spTgt spid="17306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3061"/>
                                        </p:tgtEl>
                                        <p:attrNameLst>
                                          <p:attrName>fillcolor</p:attrName>
                                        </p:attrNameLst>
                                      </p:cBhvr>
                                      <p:tavLst>
                                        <p:tav tm="0">
                                          <p:val>
                                            <p:clrVal>
                                              <a:schemeClr val="accent2"/>
                                            </p:clrVal>
                                          </p:val>
                                        </p:tav>
                                        <p:tav tm="50000">
                                          <p:val>
                                            <p:clrVal>
                                              <a:schemeClr val="hlink"/>
                                            </p:clrVal>
                                          </p:val>
                                        </p:tav>
                                      </p:tavLst>
                                    </p:anim>
                                    <p:set>
                                      <p:cBhvr>
                                        <p:cTn id="21" dur="80"/>
                                        <p:tgtEl>
                                          <p:spTgt spid="1730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animBg="1"/>
      <p:bldP spid="2" grpId="0" animBg="1"/>
      <p:bldP spid="1730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237&quot;&gt;&lt;object type=&quot;3&quot; unique_id=&quot;10238&quot;&gt;&lt;property id=&quot;20148&quot; value=&quot;5&quot;/&gt;&lt;property id=&quot;20300&quot; value=&quot;Slide 1&quot;/&gt;&lt;property id=&quot;20307&quot; value=&quot;257&quot;/&gt;&lt;/object&gt;&lt;object type=&quot;3&quot; unique_id=&quot;10239&quot;&gt;&lt;property id=&quot;20148&quot; value=&quot;5&quot;/&gt;&lt;property id=&quot;20300&quot; value=&quot;Slide 2&quot;/&gt;&lt;property id=&quot;20307&quot; value=&quot;258&quot;/&gt;&lt;/object&gt;&lt;object type=&quot;3&quot; unique_id=&quot;10240&quot;&gt;&lt;property id=&quot;20148&quot; value=&quot;5&quot;/&gt;&lt;property id=&quot;20300&quot; value=&quot;Slide 3&quot;/&gt;&lt;property id=&quot;20307&quot; value=&quot;259&quot;/&gt;&lt;/object&gt;&lt;object type=&quot;3&quot; unique_id=&quot;10241&quot;&gt;&lt;property id=&quot;20148&quot; value=&quot;5&quot;/&gt;&lt;property id=&quot;20300&quot; value=&quot;Slide 4&quot;/&gt;&lt;property id=&quot;20307&quot; value=&quot;260&quot;/&gt;&lt;/object&gt;&lt;object type=&quot;3&quot; unique_id=&quot;10242&quot;&gt;&lt;property id=&quot;20148&quot; value=&quot;5&quot;/&gt;&lt;property id=&quot;20300&quot; value=&quot;Slide 5&quot;/&gt;&lt;property id=&quot;20307&quot; value=&quot;261&quot;/&gt;&lt;/object&gt;&lt;object type=&quot;3&quot; unique_id=&quot;10243&quot;&gt;&lt;property id=&quot;20148&quot; value=&quot;5&quot;/&gt;&lt;property id=&quot;20300&quot; value=&quot;Slide 6&quot;/&gt;&lt;property id=&quot;20307&quot; value=&quot;262&quot;/&gt;&lt;/object&gt;&lt;object type=&quot;3&quot; unique_id=&quot;10244&quot;&gt;&lt;property id=&quot;20148&quot; value=&quot;5&quot;/&gt;&lt;property id=&quot;20300&quot; value=&quot;Slide 7&quot;/&gt;&lt;property id=&quot;20307&quot; value=&quot;263&quot;/&gt;&lt;/object&gt;&lt;object type=&quot;3&quot; unique_id=&quot;10245&quot;&gt;&lt;property id=&quot;20148&quot; value=&quot;5&quot;/&gt;&lt;property id=&quot;20300&quot; value=&quot;Slide 8&quot;/&gt;&lt;property id=&quot;20307&quot; value=&quot;264&quot;/&gt;&lt;/object&gt;&lt;object type=&quot;3&quot; unique_id=&quot;10246&quot;&gt;&lt;property id=&quot;20148&quot; value=&quot;5&quot;/&gt;&lt;property id=&quot;20300&quot; value=&quot;Slide 9&quot;/&gt;&lt;property id=&quot;20307&quot; value=&quot;265&quot;/&gt;&lt;/object&gt;&lt;object type=&quot;3&quot; unique_id=&quot;10247&quot;&gt;&lt;property id=&quot;20148&quot; value=&quot;5&quot;/&gt;&lt;property id=&quot;20300&quot; value=&quot;Slide 10&quot;/&gt;&lt;property id=&quot;20307&quot; value=&quot;266&quot;/&gt;&lt;/object&gt;&lt;object type=&quot;3&quot; unique_id=&quot;10248&quot;&gt;&lt;property id=&quot;20148&quot; value=&quot;5&quot;/&gt;&lt;property id=&quot;20300&quot; value=&quot;Slide 11&quot;/&gt;&lt;property id=&quot;20307&quot; value=&quot;267&quot;/&gt;&lt;/object&gt;&lt;object type=&quot;3&quot; unique_id=&quot;10249&quot;&gt;&lt;property id=&quot;20148&quot; value=&quot;5&quot;/&gt;&lt;property id=&quot;20300&quot; value=&quot;Slide 12&quot;/&gt;&lt;property id=&quot;20307&quot; value=&quot;268&quot;/&gt;&lt;/object&gt;&lt;object type=&quot;3&quot; unique_id=&quot;10250&quot;&gt;&lt;property id=&quot;20148&quot; value=&quot;5&quot;/&gt;&lt;property id=&quot;20300&quot; value=&quot;Slide 13&quot;/&gt;&lt;property id=&quot;20307&quot; value=&quot;269&quot;/&gt;&lt;/object&gt;&lt;object type=&quot;3&quot; unique_id=&quot;10251&quot;&gt;&lt;property id=&quot;20148&quot; value=&quot;5&quot;/&gt;&lt;property id=&quot;20300&quot; value=&quot;Slide 14&quot;/&gt;&lt;property id=&quot;20307&quot; value=&quot;270&quot;/&gt;&lt;/object&gt;&lt;object type=&quot;3&quot; unique_id=&quot;10252&quot;&gt;&lt;property id=&quot;20148&quot; value=&quot;5&quot;/&gt;&lt;property id=&quot;20300&quot; value=&quot;Slide 15&quot;/&gt;&lt;property id=&quot;20307&quot; value=&quot;271&quot;/&gt;&lt;/object&gt;&lt;object type=&quot;3&quot; unique_id=&quot;10253&quot;&gt;&lt;property id=&quot;20148&quot; value=&quot;5&quot;/&gt;&lt;property id=&quot;20300&quot; value=&quot;Slide 16 - &amp;quot;DẶN DÒ&amp;quot;&quot;/&gt;&lt;property id=&quot;20307&quot; value=&quot;272&quot;/&gt;&lt;/object&gt;&lt;object type=&quot;3&quot; unique_id=&quot;10254&quot;&gt;&lt;property id=&quot;20148&quot; value=&quot;5&quot;/&gt;&lt;property id=&quot;20300&quot; value=&quot;Slide 17&quot;/&gt;&lt;property id=&quot;20307&quot; value=&quot;273&quot;/&gt;&lt;/object&gt;&lt;/object&gt;&lt;object type=&quot;8&quot; unique_id=&quot;10273&quot;&gt;&lt;/object&gt;&lt;/object&gt;&lt;/database&gt;"/>
  <p:tag name="SECTOMILLISECCONVERTED" val="1"/>
</p:tagLst>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400" b="1"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916</Words>
  <Application>Microsoft Office PowerPoint</Application>
  <PresentationFormat>On-screen Show (4:3)</PresentationFormat>
  <Paragraphs>165</Paragraphs>
  <Slides>17</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 Unicode MS</vt:lpstr>
      <vt:lpstr>Arial</vt:lpstr>
      <vt:lpstr>Calibri</vt:lpstr>
      <vt:lpstr>Times New Roman</vt:lpstr>
      <vt:lpstr>Wingdings</vt:lpstr>
      <vt:lpstr>Layers</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cp:revision>
  <dcterms:created xsi:type="dcterms:W3CDTF">2018-10-20T21:46:58Z</dcterms:created>
  <dcterms:modified xsi:type="dcterms:W3CDTF">2018-10-20T22:18:08Z</dcterms:modified>
</cp:coreProperties>
</file>