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6"/>
  </p:notesMasterIdLst>
  <p:sldIdLst>
    <p:sldId id="256" r:id="rId3"/>
    <p:sldId id="259" r:id="rId4"/>
    <p:sldId id="257" r:id="rId5"/>
    <p:sldId id="318" r:id="rId6"/>
    <p:sldId id="262" r:id="rId7"/>
    <p:sldId id="263" r:id="rId8"/>
    <p:sldId id="307" r:id="rId9"/>
    <p:sldId id="305" r:id="rId10"/>
    <p:sldId id="308" r:id="rId11"/>
    <p:sldId id="312" r:id="rId12"/>
    <p:sldId id="266" r:id="rId13"/>
    <p:sldId id="342" r:id="rId14"/>
    <p:sldId id="267" r:id="rId15"/>
    <p:sldId id="264" r:id="rId16"/>
    <p:sldId id="321" r:id="rId17"/>
    <p:sldId id="311" r:id="rId18"/>
    <p:sldId id="322" r:id="rId19"/>
    <p:sldId id="343" r:id="rId20"/>
    <p:sldId id="316" r:id="rId21"/>
    <p:sldId id="376" r:id="rId22"/>
    <p:sldId id="377" r:id="rId23"/>
    <p:sldId id="341" r:id="rId24"/>
    <p:sldId id="344" r:id="rId25"/>
    <p:sldId id="378" r:id="rId26"/>
    <p:sldId id="268" r:id="rId27"/>
    <p:sldId id="313" r:id="rId28"/>
    <p:sldId id="345" r:id="rId29"/>
    <p:sldId id="314" r:id="rId30"/>
    <p:sldId id="323" r:id="rId31"/>
    <p:sldId id="379" r:id="rId32"/>
    <p:sldId id="380" r:id="rId33"/>
    <p:sldId id="381" r:id="rId34"/>
    <p:sldId id="382" r:id="rId35"/>
    <p:sldId id="346" r:id="rId36"/>
    <p:sldId id="347" r:id="rId37"/>
    <p:sldId id="306" r:id="rId38"/>
    <p:sldId id="273" r:id="rId39"/>
    <p:sldId id="383" r:id="rId40"/>
    <p:sldId id="384" r:id="rId41"/>
    <p:sldId id="385" r:id="rId42"/>
    <p:sldId id="386" r:id="rId43"/>
    <p:sldId id="348" r:id="rId44"/>
    <p:sldId id="387" r:id="rId45"/>
    <p:sldId id="388" r:id="rId46"/>
    <p:sldId id="389" r:id="rId47"/>
    <p:sldId id="390" r:id="rId48"/>
    <p:sldId id="391" r:id="rId49"/>
    <p:sldId id="292" r:id="rId50"/>
    <p:sldId id="276" r:id="rId51"/>
    <p:sldId id="397" r:id="rId52"/>
    <p:sldId id="349" r:id="rId53"/>
    <p:sldId id="398" r:id="rId54"/>
    <p:sldId id="392" r:id="rId55"/>
    <p:sldId id="393" r:id="rId56"/>
    <p:sldId id="394" r:id="rId57"/>
    <p:sldId id="395" r:id="rId58"/>
    <p:sldId id="396" r:id="rId59"/>
    <p:sldId id="337" r:id="rId60"/>
    <p:sldId id="278" r:id="rId61"/>
    <p:sldId id="399" r:id="rId62"/>
    <p:sldId id="299" r:id="rId63"/>
    <p:sldId id="303" r:id="rId64"/>
    <p:sldId id="338" r:id="rId65"/>
  </p:sldIdLst>
  <p:sldSz cx="18288000" cy="10287000"/>
  <p:notesSz cx="6858000" cy="9144000"/>
  <p:embeddedFontLst>
    <p:embeddedFont>
      <p:font typeface="Calibri" panose="020F0502020204030204" pitchFamily="34" charset="0"/>
      <p:regular r:id="rId67"/>
      <p:bold r:id="rId68"/>
      <p:italic r:id="rId69"/>
      <p:boldItalic r:id="rId70"/>
    </p:embeddedFont>
    <p:embeddedFont>
      <p:font typeface="Cambria Math" panose="02040503050406030204" pitchFamily="18"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22" autoAdjust="0"/>
  </p:normalViewPr>
  <p:slideViewPr>
    <p:cSldViewPr>
      <p:cViewPr varScale="1">
        <p:scale>
          <a:sx n="39" d="100"/>
          <a:sy n="39" d="100"/>
        </p:scale>
        <p:origin x="28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94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3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8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23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01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69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52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45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81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18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722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94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8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346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61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9625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71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5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64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76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70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68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994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674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187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22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21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016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62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730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357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38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3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820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66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704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732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181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5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3.xml"/><Relationship Id="rId10" Type="http://schemas.openxmlformats.org/officeDocument/2006/relationships/image" Target="NUL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58" Type="http://schemas.openxmlformats.org/officeDocument/2006/relationships/image" Target="NULL"/><Relationship Id="rId15" Type="http://schemas.openxmlformats.org/officeDocument/2006/relationships/image" Target="../media/image24.png"/><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9" Type="http://schemas.openxmlformats.org/officeDocument/2006/relationships/image" Target="NULL"/><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32" Type="http://schemas.openxmlformats.org/officeDocument/2006/relationships/image" Target="../media/image28.png"/><Relationship Id="rId31"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1" Type="http://schemas.openxmlformats.org/officeDocument/2006/relationships/slideLayout" Target="../slideLayouts/slideLayout13.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3" Type="http://schemas.openxmlformats.org/officeDocument/2006/relationships/image" Target="../media/image20.svg"/><Relationship Id="rId39" Type="http://schemas.openxmlformats.org/officeDocument/2006/relationships/image" Target="NULL"/><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40" Type="http://schemas.openxmlformats.org/officeDocument/2006/relationships/image" Target="../media/image34.png"/><Relationship Id="rId15" Type="http://schemas.openxmlformats.org/officeDocument/2006/relationships/image" Target="../media/image28.png"/><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15" Type="http://schemas.openxmlformats.org/officeDocument/2006/relationships/image" Target="../media/image36.png"/><Relationship Id="rId4" Type="http://schemas.openxmlformats.org/officeDocument/2006/relationships/image" Target="../media/image5.png"/><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58" Type="http://schemas.openxmlformats.org/officeDocument/2006/relationships/image" Target="NULL"/><Relationship Id="rId15" Type="http://schemas.openxmlformats.org/officeDocument/2006/relationships/image" Target="../media/image24.png"/><Relationship Id="rId14" Type="http://schemas.openxmlformats.org/officeDocument/2006/relationships/image" Target="../media/image37.png"/></Relationships>
</file>

<file path=ppt/slides/_rels/slide28.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41" Type="http://schemas.openxmlformats.org/officeDocument/2006/relationships/image" Target="NUL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3.xml"/><Relationship Id="rId32" Type="http://schemas.openxmlformats.org/officeDocument/2006/relationships/image" Target="../media/image48.png"/><Relationship Id="rId37" Type="http://schemas.openxmlformats.org/officeDocument/2006/relationships/image" Target="../media/image141.svg"/><Relationship Id="rId31" Type="http://schemas.openxmlformats.org/officeDocument/2006/relationships/image" Target="../media/image29.sv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15" Type="http://schemas.openxmlformats.org/officeDocument/2006/relationships/image" Target="../media/image49.png"/><Relationship Id="rId4" Type="http://schemas.openxmlformats.org/officeDocument/2006/relationships/image" Target="../media/image5.png"/><Relationship Id="rId14" Type="http://schemas.openxmlformats.org/officeDocument/2006/relationships/image" Target="../media/image36.png"/></Relationships>
</file>

<file path=ppt/slides/_rels/slide39.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 Id="rId1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42" Type="http://schemas.openxmlformats.org/officeDocument/2006/relationships/image" Target="../media/image53.png"/><Relationship Id="rId2" Type="http://schemas.openxmlformats.org/officeDocument/2006/relationships/notesSlide" Target="../notesSlides/notesSlide35.xml"/><Relationship Id="rId41" Type="http://schemas.openxmlformats.org/officeDocument/2006/relationships/image" Target="NUL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9" Type="http://schemas.openxmlformats.org/officeDocument/2006/relationships/image" Target="../media/image60.png"/><Relationship Id="rId3" Type="http://schemas.openxmlformats.org/officeDocument/2006/relationships/image" Target="../media/image58.png"/><Relationship Id="rId38"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3.xml"/><Relationship Id="rId32" Type="http://schemas.openxmlformats.org/officeDocument/2006/relationships/image" Target="../media/image48.png"/><Relationship Id="rId37" Type="http://schemas.openxmlformats.org/officeDocument/2006/relationships/image" Target="../media/image141.svg"/><Relationship Id="rId31" Type="http://schemas.openxmlformats.org/officeDocument/2006/relationships/image" Target="../media/image29.sv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3.xml"/><Relationship Id="rId32" Type="http://schemas.openxmlformats.org/officeDocument/2006/relationships/image" Target="../media/image60.png"/><Relationship Id="rId31" Type="http://schemas.openxmlformats.org/officeDocument/2006/relationships/image" Target="../media/image29.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3.xml"/><Relationship Id="rId43" Type="http://schemas.openxmlformats.org/officeDocument/2006/relationships/image" Target="../media/image136.sv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12" Type="http://schemas.openxmlformats.org/officeDocument/2006/relationships/image" Target="../media/image69.png"/><Relationship Id="rId25" Type="http://schemas.openxmlformats.org/officeDocument/2006/relationships/image" Target="NUL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NULL"/><Relationship Id="rId5" Type="http://schemas.openxmlformats.org/officeDocument/2006/relationships/image" Target="NUL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12" Type="http://schemas.openxmlformats.org/officeDocument/2006/relationships/image" Target="../media/image69.png"/><Relationship Id="rId25"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7.xml"/><Relationship Id="rId11" Type="http://schemas.openxmlformats.org/officeDocument/2006/relationships/image" Target="NULL"/></Relationships>
</file>

<file path=ppt/slides/_rels/slide55.xml.rels><?xml version="1.0" encoding="UTF-8" standalone="yes"?>
<Relationships xmlns="http://schemas.openxmlformats.org/package/2006/relationships"><Relationship Id="rId26" Type="http://schemas.openxmlformats.org/officeDocument/2006/relationships/image" Target="../media/image70.png"/><Relationship Id="rId3" Type="http://schemas.openxmlformats.org/officeDocument/2006/relationships/image" Target="../media/image67.png"/><Relationship Id="rId12" Type="http://schemas.openxmlformats.org/officeDocument/2006/relationships/image" Target="../media/image69.png"/><Relationship Id="rId25" Type="http://schemas.openxmlformats.org/officeDocument/2006/relationships/image" Target="NUL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NULL"/><Relationship Id="rId5" Type="http://schemas.openxmlformats.org/officeDocument/2006/relationships/image" Target="NULL"/></Relationships>
</file>

<file path=ppt/slides/_rels/slide56.xml.rels><?xml version="1.0" encoding="UTF-8" standalone="yes"?>
<Relationships xmlns="http://schemas.openxmlformats.org/package/2006/relationships"><Relationship Id="rId26" Type="http://schemas.openxmlformats.org/officeDocument/2006/relationships/image" Target="../media/image72.png"/><Relationship Id="rId3" Type="http://schemas.openxmlformats.org/officeDocument/2006/relationships/image" Target="../media/image71.png"/><Relationship Id="rId12" Type="http://schemas.openxmlformats.org/officeDocument/2006/relationships/image" Target="../media/image69.png"/><Relationship Id="rId25"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7.xml"/><Relationship Id="rId11" Type="http://schemas.openxmlformats.org/officeDocument/2006/relationships/image" Target="NULL"/></Relationships>
</file>

<file path=ppt/slides/_rels/slide57.xml.rels><?xml version="1.0" encoding="UTF-8" standalone="yes"?>
<Relationships xmlns="http://schemas.openxmlformats.org/package/2006/relationships"><Relationship Id="rId26" Type="http://schemas.openxmlformats.org/officeDocument/2006/relationships/image" Target="../media/image73.png"/><Relationship Id="rId3" Type="http://schemas.openxmlformats.org/officeDocument/2006/relationships/image" Target="../media/image68.png"/><Relationship Id="rId12" Type="http://schemas.openxmlformats.org/officeDocument/2006/relationships/image" Target="../media/image69.png"/><Relationship Id="rId25" Type="http://schemas.openxmlformats.org/officeDocument/2006/relationships/image" Target="NULL"/><Relationship Id="rId2" Type="http://schemas.openxmlformats.org/officeDocument/2006/relationships/notesSlide" Target="../notesSlides/notesSlide51.xml"/><Relationship Id="rId1" Type="http://schemas.openxmlformats.org/officeDocument/2006/relationships/slideLayout" Target="../slideLayouts/slideLayout7.xml"/><Relationship Id="rId11" Type="http://schemas.openxmlformats.org/officeDocument/2006/relationships/image" Target="NUL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3.xml"/><Relationship Id="rId10" Type="http://schemas.openxmlformats.org/officeDocument/2006/relationships/image" Target="../media/image76.png"/><Relationship Id="rId9" Type="http://schemas.openxmlformats.org/officeDocument/2006/relationships/image" Target="../media/image8.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0.svg"/><Relationship Id="rId15" Type="http://schemas.openxmlformats.org/officeDocument/2006/relationships/image" Target="../media/image54.svg"/><Relationship Id="rId4" Type="http://schemas.openxmlformats.org/officeDocument/2006/relationships/image" Target="../media/image5.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11" Type="http://schemas.openxmlformats.org/officeDocument/2006/relationships/image" Target="../media/image15.png"/><Relationship Id="rId10" Type="http://schemas.openxmlformats.org/officeDocument/2006/relationships/image" Target="../media/image6.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828230" y="1349210"/>
            <a:ext cx="479889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4500" b="1" dirty="0">
              <a:solidFill>
                <a:srgbClr val="FF0000"/>
              </a:solidFill>
              <a:latin typeface="+mj-lt"/>
            </a:endParaRPr>
          </a:p>
        </p:txBody>
      </p:sp>
      <p:sp>
        <p:nvSpPr>
          <p:cNvPr id="44" name="Google Shape;2254;p39"/>
          <p:cNvSpPr/>
          <p:nvPr/>
        </p:nvSpPr>
        <p:spPr>
          <a:xfrm>
            <a:off x="65532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2133600" y="3771900"/>
                <a:ext cx="14097000" cy="1938992"/>
              </a:xfrm>
              <a:prstGeom prst="rect">
                <a:avLst/>
              </a:prstGeom>
            </p:spPr>
            <p:txBody>
              <a:bodyPr wrap="square">
                <a:spAutoFit/>
              </a:bodyPr>
              <a:lstStyle/>
              <a:p>
                <a:pPr>
                  <a:lnSpc>
                    <a:spcPct val="150000"/>
                  </a:lnSpc>
                  <a:spcAft>
                    <a:spcPts val="800"/>
                  </a:spcAft>
                </a:pPr>
                <a:r>
                  <a:rPr lang="en-US" sz="4000" dirty="0" smtClean="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Tập</a:t>
                </a:r>
                <a:r>
                  <a:rPr lang="en-US" sz="4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hợp</a:t>
                </a:r>
                <a:r>
                  <a:rPr lang="en-US" sz="4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b="1" i="1">
                        <a:solidFill>
                          <a:schemeClr val="bg1">
                            <a:lumMod val="10000"/>
                          </a:schemeClr>
                        </a:solidFill>
                        <a:effectLst/>
                        <a:latin typeface="Cambria Math" panose="02040503050406030204" pitchFamily="18" charset="0"/>
                        <a:ea typeface="Calibri" panose="020F0502020204030204" pitchFamily="34" charset="0"/>
                        <a:cs typeface="Arial" panose="020B0604020202020204" pitchFamily="34" charset="0"/>
                      </a:rPr>
                      <m:t>𝜴</m:t>
                    </m:r>
                  </m:oMath>
                </a14:m>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các</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quả</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xảy</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ra</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không</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gian</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mẫu</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schemeClr val="bg1">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133600" y="3771900"/>
                <a:ext cx="14097000" cy="1938992"/>
              </a:xfrm>
              <a:prstGeom prst="rect">
                <a:avLst/>
              </a:prstGeom>
              <a:blipFill>
                <a:blip r:embed="rId3"/>
                <a:stretch>
                  <a:fillRect l="-1513" b="-6918"/>
                </a:stretch>
              </a:blipFill>
            </p:spPr>
            <p:txBody>
              <a:bodyPr/>
              <a:lstStyle/>
              <a:p>
                <a:r>
                  <a:rPr lang="en-US">
                    <a:noFill/>
                  </a:rPr>
                  <a:t> </a:t>
                </a:r>
              </a:p>
            </p:txBody>
          </p:sp>
        </mc:Fallback>
      </mc:AlternateContent>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anim calcmode="lin" valueType="num">
                                      <p:cBhvr>
                                        <p:cTn id="13" dur="500" fill="hold"/>
                                        <p:tgtEl>
                                          <p:spTgt spid="2231"/>
                                        </p:tgtEl>
                                        <p:attrNameLst>
                                          <p:attrName>ppt_x</p:attrName>
                                        </p:attrNameLst>
                                      </p:cBhvr>
                                      <p:tavLst>
                                        <p:tav tm="0">
                                          <p:val>
                                            <p:strVal val="#ppt_x"/>
                                          </p:val>
                                        </p:tav>
                                        <p:tav tm="100000">
                                          <p:val>
                                            <p:strVal val="#ppt_x"/>
                                          </p:val>
                                        </p:tav>
                                      </p:tavLst>
                                    </p:anim>
                                    <p:anim calcmode="lin" valueType="num">
                                      <p:cBhvr>
                                        <p:cTn id="14" dur="500" fill="hold"/>
                                        <p:tgtEl>
                                          <p:spTgt spid="22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485900"/>
            <a:ext cx="17953876" cy="8915404"/>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2006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17206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 </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47</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17678400" y="956310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8249101" y="5712286"/>
            <a:ext cx="1688476" cy="69123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accent3"/>
                </a:solidFill>
              </a:rPr>
              <a:t>Giải</a:t>
            </a:r>
            <a:endParaRPr lang="en-US" sz="3800" b="1" dirty="0">
              <a:solidFill>
                <a:schemeClr val="accent3"/>
              </a:solidFill>
            </a:endParaRPr>
          </a:p>
        </p:txBody>
      </p:sp>
      <p:sp>
        <p:nvSpPr>
          <p:cNvPr id="2" name="Rectangle 1"/>
          <p:cNvSpPr/>
          <p:nvPr/>
        </p:nvSpPr>
        <p:spPr>
          <a:xfrm>
            <a:off x="680742" y="1579755"/>
            <a:ext cx="16997658" cy="4478149"/>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1, 2, 3;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Rút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rút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Rút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508278" y="6495514"/>
                <a:ext cx="17170122" cy="3600986"/>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i="1" dirty="0" smtClean="0">
                  <a:effectLst/>
                  <a:latin typeface="Cambria Math" panose="02040503050406030204" pitchFamily="18"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={(1;1);(1;2);(1;3);(2;1);(2;2)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(2;3);(3;1);(3;2);(3;3)}</m:t>
                    </m:r>
                  </m:oMath>
                </a14:m>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ở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Lẩn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rút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thẻ</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rút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thẻ</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08278" y="6495514"/>
                <a:ext cx="17170122" cy="3600986"/>
              </a:xfrm>
              <a:prstGeom prst="rect">
                <a:avLst/>
              </a:prstGeom>
              <a:blipFill>
                <a:blip r:embed="rId3"/>
                <a:stretch>
                  <a:fillRect l="-1171" b="-2881"/>
                </a:stretch>
              </a:blipFill>
            </p:spPr>
            <p:txBody>
              <a:bodyPr/>
              <a:lstStyle/>
              <a:p>
                <a:r>
                  <a:rPr lang="en-US">
                    <a:noFill/>
                  </a:rPr>
                  <a:t> </a:t>
                </a:r>
              </a:p>
            </p:txBody>
          </p:sp>
        </mc:Fallback>
      </mc:AlternateContent>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anim calcmode="lin" valueType="num">
                                      <p:cBhvr>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anim calcmode="lin" valueType="num">
                                      <p:cBhvr>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529345"/>
            <a:ext cx="17953876" cy="887195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509906" y="12006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190500"/>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47</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34791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572606"/>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41054"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121393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 name="Rectangle 5"/>
          <p:cNvSpPr/>
          <p:nvPr/>
        </p:nvSpPr>
        <p:spPr>
          <a:xfrm>
            <a:off x="509906" y="1562100"/>
            <a:ext cx="17170122" cy="4478149"/>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xanh</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giống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Callout 15"/>
          <p:cNvSpPr/>
          <p:nvPr/>
        </p:nvSpPr>
        <p:spPr>
          <a:xfrm>
            <a:off x="8253445" y="5981700"/>
            <a:ext cx="1683043" cy="705010"/>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mc:AlternateContent xmlns:mc="http://schemas.openxmlformats.org/markup-compatibility/2006">
        <mc:Choice xmlns:a14="http://schemas.microsoft.com/office/drawing/2010/main" Requires="a14">
          <p:sp>
            <p:nvSpPr>
              <p:cNvPr id="7" name="Rectangle 6"/>
              <p:cNvSpPr/>
              <p:nvPr/>
            </p:nvSpPr>
            <p:spPr>
              <a:xfrm>
                <a:off x="505895" y="6724114"/>
                <a:ext cx="17484815" cy="3600986"/>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i="1" dirty="0" smtClean="0">
                  <a:effectLst/>
                  <a:latin typeface="Cambria Math" panose="02040503050406030204" pitchFamily="18"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𝑋𝑋</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𝑋</m:t>
                    </m:r>
                    <m:r>
                      <a:rPr lang="en-US" sz="3800">
                        <a:effectLst/>
                        <a:latin typeface="Cambria Math" panose="02040503050406030204" pitchFamily="18" charset="0"/>
                        <a:ea typeface="Calibri" panose="020F0502020204030204" pitchFamily="34" charset="0"/>
                        <a:cs typeface="Arial" panose="020B0604020202020204" pitchFamily="34" charset="0"/>
                      </a:rPr>
                      <m:t>Đ;</m:t>
                    </m:r>
                    <m:r>
                      <a:rPr lang="en-US" sz="3800" i="1">
                        <a:effectLst/>
                        <a:latin typeface="Cambria Math" panose="02040503050406030204" pitchFamily="18" charset="0"/>
                        <a:ea typeface="Calibri" panose="020F0502020204030204" pitchFamily="34" charset="0"/>
                        <a:cs typeface="Arial" panose="020B0604020202020204" pitchFamily="34" charset="0"/>
                      </a:rPr>
                      <m:t>𝑋𝑉</m:t>
                    </m:r>
                    <m:r>
                      <a:rPr lang="en-US" sz="3800">
                        <a:effectLst/>
                        <a:latin typeface="Cambria Math" panose="02040503050406030204" pitchFamily="18" charset="0"/>
                        <a:ea typeface="Calibri" panose="020F0502020204030204" pitchFamily="34" charset="0"/>
                        <a:cs typeface="Arial" panose="020B0604020202020204" pitchFamily="34" charset="0"/>
                      </a:rPr>
                      <m:t>;ĐĐ;</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a:rPr lang="en-US" sz="3800">
                        <a:effectLst/>
                        <a:latin typeface="Cambria Math" panose="02040503050406030204" pitchFamily="18" charset="0"/>
                        <a:ea typeface="Calibri" panose="020F0502020204030204" pitchFamily="34" charset="0"/>
                        <a:cs typeface="Arial" panose="020B0604020202020204" pitchFamily="34" charset="0"/>
                      </a:rPr>
                      <m:t>Đ</m:t>
                    </m:r>
                    <m:r>
                      <a:rPr lang="en-US" sz="3800" i="1">
                        <a:effectLst/>
                        <a:latin typeface="Cambria Math" panose="02040503050406030204" pitchFamily="18" charset="0"/>
                        <a:ea typeface="Calibri" panose="020F0502020204030204" pitchFamily="34" charset="0"/>
                        <a:cs typeface="Arial" panose="020B0604020202020204" pitchFamily="34" charset="0"/>
                      </a:rPr>
                      <m:t>𝑉</m:t>
                    </m:r>
                    <m:r>
                      <a:rPr lang="en-US" sz="3800">
                        <a:effectLst/>
                        <a:latin typeface="Cambria Math" panose="02040503050406030204" pitchFamily="18" charset="0"/>
                        <a:ea typeface="Calibri" panose="020F0502020204030204" pitchFamily="34" charset="0"/>
                        <a:cs typeface="Arial" panose="020B0604020202020204" pitchFamily="34" charset="0"/>
                      </a:rPr>
                      <m:t>;Đ</m:t>
                    </m:r>
                    <m:r>
                      <a:rPr lang="en-US" sz="3800" i="1">
                        <a:effectLst/>
                        <a:latin typeface="Cambria Math" panose="02040503050406030204" pitchFamily="18" charset="0"/>
                        <a:ea typeface="Calibri" panose="020F0502020204030204" pitchFamily="34" charset="0"/>
                        <a:cs typeface="Arial" panose="020B0604020202020204" pitchFamily="34" charset="0"/>
                      </a:rPr>
                      <m:t>𝑋</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𝑉𝑉</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𝑉𝑋</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𝑉</m:t>
                    </m:r>
                    <m:r>
                      <a:rPr lang="en-US" sz="3800">
                        <a:effectLst/>
                        <a:latin typeface="Cambria Math" panose="02040503050406030204" pitchFamily="18" charset="0"/>
                        <a:ea typeface="Calibri" panose="020F0502020204030204" pitchFamily="34" charset="0"/>
                        <a:cs typeface="Arial" panose="020B0604020202020204" pitchFamily="34" charset="0"/>
                      </a:rPr>
                      <m:t>Đ}</m:t>
                    </m:r>
                  </m:oMath>
                </a14:m>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ở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𝑋</m:t>
                    </m:r>
                    <m:r>
                      <a:rPr lang="en-US" sz="3800">
                        <a:effectLst/>
                        <a:latin typeface="Cambria Math" panose="02040503050406030204" pitchFamily="18" charset="0"/>
                        <a:ea typeface="Calibri" panose="020F0502020204030204" pitchFamily="34" charset="0"/>
                        <a:cs typeface="Arial" panose="020B0604020202020204" pitchFamily="34" charset="0"/>
                      </a:rPr>
                      <m:t>Đ</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xanh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đỏ</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505895" y="6724114"/>
                <a:ext cx="17484815" cy="3600986"/>
              </a:xfrm>
              <a:prstGeom prst="rect">
                <a:avLst/>
              </a:prstGeom>
              <a:blipFill>
                <a:blip r:embed="rId3"/>
                <a:stretch>
                  <a:fillRect l="-1151" b="-2876"/>
                </a:stretch>
              </a:blipFill>
            </p:spPr>
            <p:txBody>
              <a:bodyPr/>
              <a:lstStyle/>
              <a:p>
                <a:r>
                  <a:rPr lang="en-US">
                    <a:noFill/>
                  </a:rPr>
                  <a:t> </a:t>
                </a:r>
              </a:p>
            </p:txBody>
          </p:sp>
        </mc:Fallback>
      </mc:AlternateContent>
    </p:spTree>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1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75716" y="78505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35335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72593" y="8849946"/>
            <a:ext cx="1219200" cy="122547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510573"/>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6" name="Rectangle 25"/>
          <p:cNvSpPr/>
          <p:nvPr/>
        </p:nvSpPr>
        <p:spPr>
          <a:xfrm>
            <a:off x="1447800" y="275425"/>
            <a:ext cx="3070071" cy="1019253"/>
          </a:xfrm>
          <a:prstGeom prst="rect">
            <a:avLst/>
          </a:prstGeom>
        </p:spPr>
        <p:txBody>
          <a:bodyPr wrap="none">
            <a:spAutoFit/>
          </a:bodyPr>
          <a:lstStyle/>
          <a:p>
            <a:pPr algn="just">
              <a:lnSpc>
                <a:spcPct val="150000"/>
              </a:lnSpc>
              <a:spcAft>
                <a:spcPts val="800"/>
              </a:spcAft>
            </a:pP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2.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Biến</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cố</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endParaRPr lang="en-US" sz="45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620000" y="1368393"/>
            <a:ext cx="3401893" cy="717761"/>
          </a:xfrm>
          <a:prstGeom prst="rect">
            <a:avLst/>
          </a:prstGeom>
        </p:spPr>
        <p:txBody>
          <a:bodyPr wrap="none">
            <a:spAutoFit/>
          </a:bodyPr>
          <a:lstStyle/>
          <a:p>
            <a:pPr>
              <a:lnSpc>
                <a:spcPct val="107000"/>
              </a:lnSpc>
              <a:spcAft>
                <a:spcPts val="800"/>
              </a:spcAft>
            </a:pPr>
            <a:r>
              <a:rPr lang="en-US" sz="40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a. </a:t>
            </a:r>
            <a:r>
              <a:rPr lang="en-US" sz="40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Định</a:t>
            </a:r>
            <a:r>
              <a:rPr lang="en-US" sz="40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nghĩa</a:t>
            </a:r>
            <a:endParaRPr lang="en-US"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476500"/>
            <a:ext cx="1011883" cy="934395"/>
          </a:xfrm>
          <a:prstGeom prst="rect">
            <a:avLst/>
          </a:prstGeom>
        </p:spPr>
      </p:pic>
      <p:sp>
        <p:nvSpPr>
          <p:cNvPr id="28" name="TextBox 27"/>
          <p:cNvSpPr txBox="1"/>
          <p:nvPr/>
        </p:nvSpPr>
        <p:spPr>
          <a:xfrm>
            <a:off x="2590800" y="2648895"/>
            <a:ext cx="4783640" cy="677108"/>
          </a:xfrm>
          <a:prstGeom prst="rect">
            <a:avLst/>
          </a:prstGeom>
          <a:noFill/>
        </p:spPr>
        <p:txBody>
          <a:bodyPr wrap="square" rtlCol="0">
            <a:spAutoFit/>
          </a:bodyPr>
          <a:lstStyle/>
          <a:p>
            <a:pPr>
              <a:buClr>
                <a:srgbClr val="000000"/>
              </a:buClr>
              <a:buFont typeface="Arial"/>
              <a:buNone/>
            </a:pPr>
            <a:r>
              <a:rPr lang="nl-NL" sz="3800" b="1" kern="0" dirty="0" smtClean="0">
                <a:solidFill>
                  <a:srgbClr val="000000"/>
                </a:solidFill>
                <a:cs typeface="Arial" panose="020B0604020202020204" pitchFamily="34" charset="0"/>
                <a:sym typeface="Arial"/>
              </a:rPr>
              <a:t>HĐ </a:t>
            </a:r>
            <a:r>
              <a:rPr lang="nl-NL" sz="3800" b="1" kern="0" dirty="0" smtClean="0">
                <a:solidFill>
                  <a:srgbClr val="000000"/>
                </a:solidFill>
                <a:cs typeface="Arial" panose="020B0604020202020204" pitchFamily="34" charset="0"/>
                <a:sym typeface="Arial"/>
              </a:rPr>
              <a:t>3:</a:t>
            </a:r>
            <a:endParaRPr lang="en-US" sz="3800" kern="0" dirty="0">
              <a:solidFill>
                <a:srgbClr val="000000"/>
              </a:solidFill>
              <a:cs typeface="Arial" panose="020B0604020202020204" pitchFamily="34" charset="0"/>
              <a:sym typeface="Arial"/>
            </a:endParaRPr>
          </a:p>
        </p:txBody>
      </p:sp>
      <p:sp>
        <p:nvSpPr>
          <p:cNvPr id="4" name="Rectangle 3"/>
          <p:cNvSpPr/>
          <p:nvPr/>
        </p:nvSpPr>
        <p:spPr>
          <a:xfrm>
            <a:off x="1531054" y="3467100"/>
            <a:ext cx="15222216" cy="5355312"/>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Xét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phép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thử</a:t>
            </a:r>
            <a:r>
              <a:rPr lang="en-US" sz="3800" dirty="0">
                <a:solidFill>
                  <a:srgbClr val="000000"/>
                </a:solidFill>
                <a:latin typeface="Arial" panose="020B0604020202020204" pitchFamily="34" charset="0"/>
                <a:ea typeface="Times New Roman" panose="02020603050405020304" pitchFamily="18" charset="0"/>
              </a:rPr>
              <a:t> T: “Tung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đồng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tiếp</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phép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tập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hợp</a:t>
            </a:r>
            <a:r>
              <a:rPr lang="en-US" sz="3800" dirty="0">
                <a:solidFill>
                  <a:srgbClr val="000000"/>
                </a:solidFill>
                <a:latin typeface="Arial" panose="020B0604020202020204" pitchFamily="34" charset="0"/>
                <a:ea typeface="Times New Roman" panose="02020603050405020304" pitchFamily="18" charset="0"/>
              </a:rPr>
              <a:t> Ω = {SS; SN; NS; NN}.</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Sự</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kiện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giống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tương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ứng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tập</a:t>
            </a:r>
            <a:r>
              <a:rPr lang="en-US" sz="3800" dirty="0">
                <a:solidFill>
                  <a:srgbClr val="000000"/>
                </a:solidFill>
                <a:latin typeface="Arial" panose="020B0604020202020204" pitchFamily="34" charset="0"/>
                <a:ea typeface="Times New Roman" panose="02020603050405020304" pitchFamily="18" charset="0"/>
              </a:rPr>
              <a:t> con A </a:t>
            </a:r>
            <a:r>
              <a:rPr lang="en-US" sz="3800" dirty="0" err="1">
                <a:solidFill>
                  <a:srgbClr val="000000"/>
                </a:solidFill>
                <a:latin typeface="Arial" panose="020B0604020202020204" pitchFamily="34" charset="0"/>
                <a:ea typeface="Times New Roman" panose="02020603050405020304" pitchFamily="18" charset="0"/>
              </a:rPr>
              <a:t>nào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tập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hợp</a:t>
            </a:r>
            <a:r>
              <a:rPr lang="en-US" sz="3800" dirty="0">
                <a:solidFill>
                  <a:srgbClr val="000000"/>
                </a:solidFill>
                <a:latin typeface="Arial" panose="020B0604020202020204" pitchFamily="34" charset="0"/>
                <a:ea typeface="Times New Roman" panose="02020603050405020304" pitchFamily="18" charset="0"/>
              </a:rPr>
              <a:t> Ω?</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Phát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biểu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tập</a:t>
            </a:r>
            <a:r>
              <a:rPr lang="en-US" sz="3800" dirty="0">
                <a:solidFill>
                  <a:srgbClr val="000000"/>
                </a:solidFill>
                <a:latin typeface="Arial" panose="020B0604020202020204" pitchFamily="34" charset="0"/>
                <a:ea typeface="Times New Roman" panose="02020603050405020304" pitchFamily="18" charset="0"/>
              </a:rPr>
              <a:t> con B = {SN; NS}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Ω </a:t>
            </a:r>
            <a:r>
              <a:rPr lang="en-US" sz="3800" dirty="0" err="1">
                <a:solidFill>
                  <a:srgbClr val="000000"/>
                </a:solidFill>
                <a:latin typeface="Arial" panose="020B0604020202020204" pitchFamily="34" charset="0"/>
                <a:ea typeface="Times New Roman" panose="02020603050405020304" pitchFamily="18" charset="0"/>
              </a:rPr>
              <a:t>dưới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mệnh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đề</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nêu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sự</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kiện</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pic>
        <p:nvPicPr>
          <p:cNvPr id="3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88271" y="8225014"/>
            <a:ext cx="2201016" cy="1844386"/>
          </a:xfrm>
          <a:prstGeom prst="rect">
            <a:avLst/>
          </a:prstGeom>
        </p:spPr>
      </p:pic>
    </p:spTree>
    <p:extLst>
      <p:ext uri="{BB962C8B-B14F-4D97-AF65-F5344CB8AC3E}">
        <p14:creationId xmlns:p14="http://schemas.microsoft.com/office/powerpoint/2010/main" val="9056434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2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838200" y="11049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359" flipH="1">
            <a:off x="-779146" y="5462613"/>
            <a:ext cx="2359312" cy="2338668"/>
          </a:xfrm>
          <a:prstGeom prst="rect">
            <a:avLst/>
          </a:prstGeom>
        </p:spPr>
      </p:pic>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Oval Callout 15"/>
          <p:cNvSpPr/>
          <p:nvPr/>
        </p:nvSpPr>
        <p:spPr>
          <a:xfrm>
            <a:off x="8299156" y="764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sp>
        <p:nvSpPr>
          <p:cNvPr id="5" name="Rectangle 4"/>
          <p:cNvSpPr/>
          <p:nvPr/>
        </p:nvSpPr>
        <p:spPr>
          <a:xfrm>
            <a:off x="2244578" y="2132528"/>
            <a:ext cx="13792200" cy="1752211"/>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Sự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giống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con A = {SS; NN}.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2244578" y="4400877"/>
                <a:ext cx="13792200" cy="2723823"/>
              </a:xfrm>
              <a:prstGeom prst="rect">
                <a:avLst/>
              </a:prstGeom>
            </p:spPr>
            <p:txBody>
              <a:bodyPr wrap="square">
                <a:spAutoFit/>
              </a:bodyPr>
              <a:lstStyle/>
              <a:p>
                <a:pPr lvl="0" algn="just">
                  <a:lnSpc>
                    <a:spcPct val="150000"/>
                  </a:lnSpc>
                </a:pP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Tập</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con B = {SN; NS}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không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gian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1" i="1">
                        <a:solidFill>
                          <a:srgbClr val="434343"/>
                        </a:solidFill>
                        <a:latin typeface="Cambria Math" panose="02040503050406030204" pitchFamily="18" charset="0"/>
                        <a:ea typeface="Calibri" panose="020F0502020204030204" pitchFamily="34" charset="0"/>
                        <a:cs typeface="Arial" panose="020B0604020202020204" pitchFamily="34" charset="0"/>
                      </a:rPr>
                      <m:t>𝜴</m:t>
                    </m:r>
                  </m:oMath>
                </a14:m>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phát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biểu</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dưới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dạng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mệnh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đề</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nêu</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sự</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kiện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p>
              <a:p>
                <a:pPr lvl="0" algn="ctr">
                  <a:lnSpc>
                    <a:spcPct val="150000"/>
                  </a:lnSpc>
                </a:pP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Kết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quả</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của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hai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lần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tung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khác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nhau</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244578" y="4400877"/>
                <a:ext cx="13792200" cy="2723823"/>
              </a:xfrm>
              <a:prstGeom prst="rect">
                <a:avLst/>
              </a:prstGeom>
              <a:blipFill>
                <a:blip r:embed="rId8"/>
                <a:stretch>
                  <a:fillRect l="-1458" r="-1414" b="-4027"/>
                </a:stretch>
              </a:blipFill>
            </p:spPr>
            <p:txBody>
              <a:bodyPr/>
              <a:lstStyle/>
              <a:p>
                <a:r>
                  <a:rPr lang="en-US">
                    <a:noFill/>
                  </a:rPr>
                  <a:t> </a:t>
                </a:r>
              </a:p>
            </p:txBody>
          </p:sp>
        </mc:Fallback>
      </mc:AlternateContent>
      <p:pic>
        <p:nvPicPr>
          <p:cNvPr id="13"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542237" y="7526538"/>
            <a:ext cx="2989082" cy="2504762"/>
          </a:xfrm>
          <a:prstGeom prst="rect">
            <a:avLst/>
          </a:prstGeom>
        </p:spPr>
      </p:pic>
    </p:spTree>
    <p:extLst>
      <p:ext uri="{BB962C8B-B14F-4D97-AF65-F5344CB8AC3E}">
        <p14:creationId xmlns:p14="http://schemas.microsoft.com/office/powerpoint/2010/main" val="37496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112941" y="2730937"/>
            <a:ext cx="16075355" cy="5486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1617760" y="236671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982051" y="933295"/>
            <a:ext cx="479889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NHẬN XÉT</a:t>
            </a:r>
            <a:endParaRPr sz="4500" b="1" dirty="0">
              <a:solidFill>
                <a:srgbClr val="FF0000"/>
              </a:solidFill>
              <a:latin typeface="+mj-lt"/>
            </a:endParaRPr>
          </a:p>
        </p:txBody>
      </p:sp>
      <p:sp>
        <p:nvSpPr>
          <p:cNvPr id="44" name="Google Shape;2254;p39"/>
          <p:cNvSpPr/>
          <p:nvPr/>
        </p:nvSpPr>
        <p:spPr>
          <a:xfrm>
            <a:off x="16610111" y="5715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1066800" y="234720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TextBox 1"/>
          <p:cNvSpPr txBox="1"/>
          <p:nvPr/>
        </p:nvSpPr>
        <p:spPr>
          <a:xfrm>
            <a:off x="1968629" y="3064463"/>
            <a:ext cx="14079335" cy="459491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tabLst>
                <a:tab pos="360045" algn="l"/>
                <a:tab pos="720090" algn="l"/>
              </a:tabLst>
            </a:pPr>
            <a:r>
              <a:rPr lang="vi-VN" sz="4000" dirty="0" smtClean="0">
                <a:ea typeface="Times New Roman" panose="02020603050405020304" pitchFamily="18" charset="0"/>
                <a:cs typeface="Times New Roman" panose="02020603050405020304" pitchFamily="18" charset="0"/>
              </a:rPr>
              <a:t>Mỗi </a:t>
            </a:r>
            <a:r>
              <a:rPr lang="vi-VN" sz="4000" dirty="0">
                <a:ea typeface="Times New Roman" panose="02020603050405020304" pitchFamily="18" charset="0"/>
                <a:cs typeface="Times New Roman" panose="02020603050405020304" pitchFamily="18" charset="0"/>
              </a:rPr>
              <a:t>sự kiện liên quan đến phép thử T tương ứng với một (và chỉ một) tập con A của không gian mẫu </a:t>
            </a:r>
            <a:r>
              <a:rPr lang="el-GR" sz="4000" dirty="0" smtClean="0">
                <a:ea typeface="Times New Roman" panose="02020603050405020304" pitchFamily="18" charset="0"/>
                <a:cs typeface="Times New Roman" panose="02020603050405020304" pitchFamily="18" charset="0"/>
              </a:rPr>
              <a:t>Ω.</a:t>
            </a:r>
            <a:endParaRPr lang="en-US" sz="4000" dirty="0" smtClean="0">
              <a:ea typeface="Times New Roman" panose="02020603050405020304" pitchFamily="18" charset="0"/>
              <a:cs typeface="Times New Roman" panose="02020603050405020304" pitchFamily="18" charset="0"/>
            </a:endParaRPr>
          </a:p>
          <a:p>
            <a:pPr marL="571500" indent="-571500" algn="just">
              <a:lnSpc>
                <a:spcPct val="150000"/>
              </a:lnSpc>
              <a:buFont typeface="Arial" panose="020B0604020202020204" pitchFamily="34" charset="0"/>
              <a:buChar char="•"/>
              <a:tabLst>
                <a:tab pos="360045" algn="l"/>
                <a:tab pos="720090" algn="l"/>
              </a:tabLst>
            </a:pPr>
            <a:r>
              <a:rPr lang="vi-VN" sz="4000" dirty="0" smtClean="0">
                <a:ea typeface="Times New Roman" panose="02020603050405020304" pitchFamily="18" charset="0"/>
                <a:cs typeface="Times New Roman" panose="02020603050405020304" pitchFamily="18" charset="0"/>
              </a:rPr>
              <a:t>Ngược </a:t>
            </a:r>
            <a:r>
              <a:rPr lang="vi-VN" sz="4000" dirty="0">
                <a:ea typeface="Times New Roman" panose="02020603050405020304" pitchFamily="18" charset="0"/>
                <a:cs typeface="Times New Roman" panose="02020603050405020304" pitchFamily="18" charset="0"/>
              </a:rPr>
              <a:t>lại, mỗi tập con A của không gian mẫu </a:t>
            </a:r>
            <a:r>
              <a:rPr lang="el-GR" sz="4000" dirty="0">
                <a:ea typeface="Times New Roman" panose="02020603050405020304" pitchFamily="18" charset="0"/>
                <a:cs typeface="Times New Roman" panose="02020603050405020304" pitchFamily="18" charset="0"/>
              </a:rPr>
              <a:t>Ω </a:t>
            </a:r>
            <a:r>
              <a:rPr lang="vi-VN" sz="4000" dirty="0">
                <a:ea typeface="Times New Roman" panose="02020603050405020304" pitchFamily="18" charset="0"/>
                <a:cs typeface="Times New Roman" panose="02020603050405020304" pitchFamily="18" charset="0"/>
              </a:rPr>
              <a:t>có thể phát biểu dưới dạng mệnh đề nêu sự kiện liên quan đến phép thử T. </a:t>
            </a:r>
            <a:endParaRPr lang="vi-VN" sz="4000" dirty="0">
              <a:ea typeface="Times New Roman" panose="02020603050405020304" pitchFamily="18" charset="0"/>
              <a:cs typeface="Times New Roman" panose="02020603050405020304" pitchFamily="18" charset="0"/>
            </a:endParaRPr>
          </a:p>
        </p:txBody>
      </p:sp>
      <p:pic>
        <p:nvPicPr>
          <p:cNvPr id="12"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44459" flipH="1">
            <a:off x="15395930" y="7261593"/>
            <a:ext cx="2428362" cy="2407114"/>
          </a:xfrm>
          <a:prstGeom prst="rect">
            <a:avLst/>
          </a:prstGeom>
        </p:spPr>
      </p:pic>
    </p:spTree>
    <p:extLst>
      <p:ext uri="{BB962C8B-B14F-4D97-AF65-F5344CB8AC3E}">
        <p14:creationId xmlns:p14="http://schemas.microsoft.com/office/powerpoint/2010/main" val="22967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31"/>
                                        </p:tgtEl>
                                        <p:attrNameLst>
                                          <p:attrName>style.visibility</p:attrName>
                                        </p:attrNameLst>
                                      </p:cBhvr>
                                      <p:to>
                                        <p:strVal val="visible"/>
                                      </p:to>
                                    </p:set>
                                    <p:animEffect transition="in" filter="fade">
                                      <p:cBhvr>
                                        <p:cTn id="15" dur="500"/>
                                        <p:tgtEl>
                                          <p:spTgt spid="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606625" y="-1124595"/>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680547" y="2925190"/>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176214"/>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701" y="5948326"/>
            <a:ext cx="5501070" cy="5143500"/>
          </a:xfrm>
          <a:prstGeom prst="rect">
            <a:avLst/>
          </a:prstGeom>
        </p:spPr>
      </p:pic>
      <p:sp>
        <p:nvSpPr>
          <p:cNvPr id="15" name="TextBox 14"/>
          <p:cNvSpPr txBox="1"/>
          <p:nvPr/>
        </p:nvSpPr>
        <p:spPr>
          <a:xfrm>
            <a:off x="7576613" y="548670"/>
            <a:ext cx="3319987" cy="784830"/>
          </a:xfrm>
          <a:prstGeom prst="rect">
            <a:avLst/>
          </a:prstGeom>
          <a:noFill/>
        </p:spPr>
        <p:txBody>
          <a:bodyPr wrap="square" rtlCol="0">
            <a:spAutoFit/>
          </a:bodyPr>
          <a:lstStyle/>
          <a:p>
            <a:r>
              <a:rPr lang="en-US" sz="4500" b="1" dirty="0" smtClean="0">
                <a:solidFill>
                  <a:srgbClr val="FF0000"/>
                </a:solidFill>
                <a:latin typeface="Arial" panose="020B0604020202020204" pitchFamily="34" charset="0"/>
                <a:cs typeface="Arial" panose="020B0604020202020204" pitchFamily="34" charset="0"/>
              </a:rPr>
              <a:t>KẾT LUẬN</a:t>
            </a:r>
            <a:endParaRPr lang="en-US" sz="4500" b="1" dirty="0">
              <a:solidFill>
                <a:srgbClr val="FF0000"/>
              </a:solidFill>
              <a:latin typeface="Arial" panose="020B0604020202020204" pitchFamily="34" charset="0"/>
              <a:cs typeface="Arial" panose="020B0604020202020204" pitchFamily="34" charset="0"/>
            </a:endParaRPr>
          </a:p>
        </p:txBody>
      </p:sp>
      <p:sp>
        <p:nvSpPr>
          <p:cNvPr id="17" name="Rounded Rectangular Callout 16"/>
          <p:cNvSpPr/>
          <p:nvPr/>
        </p:nvSpPr>
        <p:spPr>
          <a:xfrm>
            <a:off x="1143000" y="1760298"/>
            <a:ext cx="16002000" cy="2697402"/>
          </a:xfrm>
          <a:prstGeom prst="wedgeRoundRectCallout">
            <a:avLst>
              <a:gd name="adj1" fmla="val -22134"/>
              <a:gd name="adj2" fmla="val 56827"/>
              <a:gd name="adj3" fmla="val 16667"/>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pic>
        <p:nvPicPr>
          <p:cNvPr id="19" name="Picture 9"/>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20074" flipH="1">
            <a:off x="545711" y="-353056"/>
            <a:ext cx="2047827" cy="2029909"/>
          </a:xfrm>
          <a:prstGeom prst="rect">
            <a:avLst/>
          </a:prstGeom>
        </p:spPr>
      </p:pic>
      <p:sp>
        <p:nvSpPr>
          <p:cNvPr id="6" name="Rectangle 5"/>
          <p:cNvSpPr/>
          <p:nvPr/>
        </p:nvSpPr>
        <p:spPr>
          <a:xfrm>
            <a:off x="2133600" y="2031466"/>
            <a:ext cx="13884422" cy="1938992"/>
          </a:xfrm>
          <a:prstGeom prst="rect">
            <a:avLst/>
          </a:prstGeom>
        </p:spPr>
        <p:txBody>
          <a:bodyPr wrap="squar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Biến</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cố</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ngẫu</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nhiên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gọi</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tắt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cố</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tập</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con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gian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mẫu</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33600" y="5006519"/>
            <a:ext cx="13884422" cy="4708981"/>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b="1" dirty="0" err="1">
                <a:latin typeface="Arial" panose="020B0604020202020204" pitchFamily="34" charset="0"/>
                <a:ea typeface="Calibri" panose="020F0502020204030204" pitchFamily="34" charset="0"/>
                <a:cs typeface="Times New Roman" panose="02020603050405020304" pitchFamily="18" charset="0"/>
              </a:rPr>
              <a:t>Chú</a:t>
            </a:r>
            <a:r>
              <a:rPr lang="en-US" sz="4000" b="1" dirty="0">
                <a:latin typeface="Arial" panose="020B0604020202020204" pitchFamily="34" charset="0"/>
                <a:ea typeface="Calibri" panose="020F0502020204030204" pitchFamily="34" charset="0"/>
                <a:cs typeface="Times New Roman" panose="02020603050405020304" pitchFamily="18" charset="0"/>
              </a:rPr>
              <a:t> ý:</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chỉ</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tử</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nên</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cũng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Chẳng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Kết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giống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thử</a:t>
            </a:r>
            <a:r>
              <a:rPr lang="en-US" sz="4000" dirty="0">
                <a:latin typeface="Arial" panose="020B0604020202020204" pitchFamily="34" charset="0"/>
                <a:ea typeface="Calibri" panose="020F0502020204030204" pitchFamily="34" charset="0"/>
                <a:cs typeface="Times New Roman" panose="02020603050405020304" pitchFamily="18" charset="0"/>
              </a:rPr>
              <a:t> “Tung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đồng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tiếp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cố</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667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98395" y="76200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6815883" y="817131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75148" y="9362972"/>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6526487" y="723900"/>
            <a:ext cx="52578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dirty="0">
                <a:solidFill>
                  <a:srgbClr val="F3F3F3"/>
                </a:solidFill>
                <a:ea typeface="Times New Roman" panose="02020603050405020304" pitchFamily="18" charset="0"/>
                <a:cs typeface="Arial" panose="020B0604020202020204" pitchFamily="34" charset="0"/>
                <a:sym typeface="Merriweather"/>
              </a:rPr>
              <a:t>Ví dụ </a:t>
            </a:r>
            <a:r>
              <a:rPr lang="en-US" sz="4000" b="1" dirty="0" smtClean="0">
                <a:solidFill>
                  <a:srgbClr val="F3F3F3"/>
                </a:solidFill>
                <a:ea typeface="Times New Roman" panose="02020603050405020304" pitchFamily="18" charset="0"/>
                <a:cs typeface="Arial" panose="020B0604020202020204" pitchFamily="34" charset="0"/>
                <a:sym typeface="Merriweather"/>
              </a:rPr>
              <a:t>3</a:t>
            </a:r>
            <a:r>
              <a:rPr lang="nl-NL" sz="4000" b="1" dirty="0" smtClean="0">
                <a:solidFill>
                  <a:srgbClr val="F3F3F3"/>
                </a:solidFill>
                <a:ea typeface="Times New Roman" panose="02020603050405020304" pitchFamily="18" charset="0"/>
                <a:cs typeface="Arial" panose="020B0604020202020204" pitchFamily="34" charset="0"/>
                <a:sym typeface="Merriweather"/>
              </a:rPr>
              <a:t> </a:t>
            </a:r>
            <a:r>
              <a:rPr lang="nl-NL" sz="4000" b="1" dirty="0">
                <a:solidFill>
                  <a:srgbClr val="F3F3F3"/>
                </a:solidFill>
                <a:ea typeface="Times New Roman" panose="02020603050405020304" pitchFamily="18" charset="0"/>
                <a:cs typeface="Arial" panose="020B0604020202020204" pitchFamily="34" charset="0"/>
                <a:sym typeface="Merriweather"/>
              </a:rPr>
              <a:t>(SGK – </a:t>
            </a:r>
            <a:r>
              <a:rPr lang="nl-NL" sz="4000" b="1" dirty="0" smtClean="0">
                <a:solidFill>
                  <a:srgbClr val="F3F3F3"/>
                </a:solidFill>
                <a:ea typeface="Times New Roman" panose="02020603050405020304" pitchFamily="18" charset="0"/>
                <a:cs typeface="Arial" panose="020B0604020202020204" pitchFamily="34" charset="0"/>
                <a:sym typeface="Merriweather"/>
              </a:rPr>
              <a:t>tr</a:t>
            </a:r>
            <a:r>
              <a:rPr lang="en-US" sz="4000" b="1" dirty="0" smtClean="0">
                <a:solidFill>
                  <a:srgbClr val="F3F3F3"/>
                </a:solidFill>
                <a:ea typeface="Times New Roman" panose="02020603050405020304" pitchFamily="18" charset="0"/>
                <a:cs typeface="Arial" panose="020B0604020202020204" pitchFamily="34" charset="0"/>
                <a:sym typeface="Merriweather"/>
              </a:rPr>
              <a:t>48</a:t>
            </a:r>
            <a:r>
              <a:rPr lang="nl-NL" sz="4000" b="1" dirty="0" smtClean="0">
                <a:solidFill>
                  <a:srgbClr val="F3F3F3"/>
                </a:solidFill>
                <a:ea typeface="Times New Roman" panose="02020603050405020304" pitchFamily="18" charset="0"/>
                <a:cs typeface="Arial" panose="020B0604020202020204" pitchFamily="34" charset="0"/>
                <a:sym typeface="Merriweather"/>
              </a:rPr>
              <a:t>)</a:t>
            </a:r>
            <a:endParaRPr lang="en-US" dirty="0">
              <a:solidFill>
                <a:srgbClr val="F3F3F3"/>
              </a:solidFill>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314841" y="-108197"/>
            <a:ext cx="1678885" cy="1664194"/>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815426" y="2226588"/>
                <a:ext cx="16634374" cy="5355312"/>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xúc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Tổng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chấm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gieo</a:t>
                </a:r>
                <a:r>
                  <a:rPr lang="en-US" sz="3800" dirty="0">
                    <a:effectLst/>
                    <a:latin typeface="Arial" panose="020B0604020202020204" pitchFamily="34" charset="0"/>
                    <a:ea typeface="Calibri" panose="020F0502020204030204" pitchFamily="34" charset="0"/>
                    <a:cs typeface="Times New Roman" panose="02020603050405020304" pitchFamily="18" charset="0"/>
                  </a:rPr>
                  <a:t> chia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5 "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tương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ứng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𝐷</m:t>
                      </m:r>
                      <m:r>
                        <a:rPr lang="en-US" sz="3800">
                          <a:effectLst/>
                          <a:latin typeface="Cambria Math" panose="02040503050406030204" pitchFamily="18" charset="0"/>
                          <a:ea typeface="Calibri" panose="020F0502020204030204" pitchFamily="34" charset="0"/>
                          <a:cs typeface="Arial" panose="020B0604020202020204" pitchFamily="34" charset="0"/>
                        </a:rPr>
                        <m:t>={(1;5);(5;1);(2;4);(4;2);(3;3);(6;6)}</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dưới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mệnh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đề</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kiện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815426" y="2226588"/>
                <a:ext cx="16634374" cy="5355312"/>
              </a:xfrm>
              <a:prstGeom prst="rect">
                <a:avLst/>
              </a:prstGeom>
              <a:blipFill>
                <a:blip r:embed="rId14"/>
                <a:stretch>
                  <a:fillRect l="-1209" b="-1593"/>
                </a:stretch>
              </a:blipFill>
            </p:spPr>
            <p:txBody>
              <a:bodyPr/>
              <a:lstStyle/>
              <a:p>
                <a:r>
                  <a:rPr lang="en-US">
                    <a:noFill/>
                  </a:rPr>
                  <a:t> </a:t>
                </a:r>
              </a:p>
            </p:txBody>
          </p:sp>
        </mc:Fallback>
      </mc:AlternateContent>
      <p:pic>
        <p:nvPicPr>
          <p:cNvPr id="11"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7184146" y="9125293"/>
            <a:ext cx="3942481" cy="1123607"/>
          </a:xfrm>
          <a:prstGeom prst="rect">
            <a:avLst/>
          </a:prstGeom>
        </p:spPr>
      </p:pic>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212833" y="9410700"/>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8527757" y="571500"/>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1066800" y="2019300"/>
                <a:ext cx="16078200" cy="2723823"/>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Sự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chấm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gieo</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hết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5 ", </a:t>
                </a:r>
                <a:r>
                  <a:rPr lang="en-US" sz="3800" dirty="0" err="1">
                    <a:latin typeface="Arial" panose="020B0604020202020204" pitchFamily="34" charset="0"/>
                    <a:ea typeface="Calibri" panose="020F0502020204030204" pitchFamily="34" charset="0"/>
                    <a:cs typeface="Times New Roman" panose="02020603050405020304" pitchFamily="18" charset="0"/>
                  </a:rPr>
                  <a:t>tương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={(1;4);(4;1);(2;3);(3;2);(4;6);(6;4);(5;5)}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066800" y="2019300"/>
                <a:ext cx="16078200" cy="2723823"/>
              </a:xfrm>
              <a:prstGeom prst="rect">
                <a:avLst/>
              </a:prstGeom>
              <a:blipFill>
                <a:blip r:embed="rId3"/>
                <a:stretch>
                  <a:fillRect l="-1251" b="-42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082842" y="5067300"/>
                <a:ext cx="16129574" cy="3600986"/>
              </a:xfrm>
              <a:prstGeom prst="rect">
                <a:avLst/>
              </a:prstGeom>
            </p:spPr>
            <p:txBody>
              <a:bodyPr wrap="square">
                <a:spAutoFit/>
              </a:bodyPr>
              <a:lstStyle/>
              <a:p>
                <a:pPr lvl="0">
                  <a:lnSpc>
                    <a:spcPct val="150000"/>
                  </a:lnSpc>
                </a:pP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Tập</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con </a:t>
                </a:r>
                <a14:m>
                  <m:oMath xmlns:m="http://schemas.openxmlformats.org/officeDocument/2006/math">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𝐷</m:t>
                    </m:r>
                  </m:oMath>
                </a14:m>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gồm</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tất</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cả</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phần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tử</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không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gian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chất</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  </a:t>
                </a:r>
              </a:p>
              <a:p>
                <a:pPr lvl="0">
                  <a:lnSpc>
                    <a:spcPct val="150000"/>
                  </a:lnSpc>
                </a:pP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srgbClr val="434343"/>
                    </a:solidFill>
                    <a:latin typeface="Arial" panose="020B0604020202020204" pitchFamily="34" charset="0"/>
                    <a:ea typeface="Calibri" panose="020F0502020204030204" pitchFamily="34" charset="0"/>
                    <a:cs typeface="Times New Roman" panose="02020603050405020304" pitchFamily="18" charset="0"/>
                  </a:rPr>
                  <a:t>đặc</a:t>
                </a: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trưng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tổng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mỗi</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cặp</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chia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hết</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cho</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6 . </a:t>
                </a:r>
                <a:endPar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srgbClr val="434343"/>
                    </a:solidFill>
                    <a:latin typeface="Arial" panose="020B0604020202020204" pitchFamily="34" charset="0"/>
                    <a:ea typeface="Calibri" panose="020F0502020204030204" pitchFamily="34" charset="0"/>
                    <a:cs typeface="Times New Roman" panose="02020603050405020304" pitchFamily="18" charset="0"/>
                  </a:rPr>
                  <a:t>Vậy</a:t>
                </a: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biến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cố</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𝐷</m:t>
                    </m:r>
                  </m:oMath>
                </a14:m>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thể</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phát</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dưới</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dạng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mệnh</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đề</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nêu</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sự</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kiện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endParaRPr>
              </a:p>
              <a:p>
                <a:pPr lvl="0" algn="ctr">
                  <a:lnSpc>
                    <a:spcPct val="150000"/>
                  </a:lnSpc>
                </a:pP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Tổng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chấm</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gieo</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chia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hết</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cho</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6</a:t>
                </a:r>
                <a:r>
                  <a:rPr lang="en-US" sz="3800" dirty="0" smtClean="0">
                    <a:solidFill>
                      <a:srgbClr val="434343"/>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82842" y="5067300"/>
                <a:ext cx="16129574" cy="3600986"/>
              </a:xfrm>
              <a:prstGeom prst="rect">
                <a:avLst/>
              </a:prstGeom>
              <a:blipFill>
                <a:blip r:embed="rId4"/>
                <a:stretch>
                  <a:fillRect l="-1247" r="-869" b="-2876"/>
                </a:stretch>
              </a:blipFill>
            </p:spPr>
            <p:txBody>
              <a:bodyPr/>
              <a:lstStyle/>
              <a:p>
                <a:r>
                  <a:rPr lang="en-US">
                    <a:noFill/>
                  </a:rPr>
                  <a:t> </a:t>
                </a:r>
              </a:p>
            </p:txBody>
          </p:sp>
        </mc:Fallback>
      </mc:AlternateContent>
      <p:pic>
        <p:nvPicPr>
          <p:cNvPr id="15" name="Picture 9"/>
          <p:cNvPicPr>
            <a:picLocks noChangeAspect="1"/>
          </p:cNvPicPr>
          <p:nvPr/>
        </p:nvPicPr>
        <p:blipFill>
          <a:blip r:embed="rId5"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279840" flipH="1">
            <a:off x="403005" y="8409882"/>
            <a:ext cx="1678885" cy="1664194"/>
          </a:xfrm>
          <a:prstGeom prst="rect">
            <a:avLst/>
          </a:prstGeom>
        </p:spPr>
      </p:pic>
    </p:spTree>
    <p:extLst>
      <p:ext uri="{BB962C8B-B14F-4D97-AF65-F5344CB8AC3E}">
        <p14:creationId xmlns:p14="http://schemas.microsoft.com/office/powerpoint/2010/main" val="15343694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212833" y="9410700"/>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7162800" y="419100"/>
            <a:ext cx="4254493" cy="784830"/>
          </a:xfrm>
          <a:prstGeom prst="rect">
            <a:avLst/>
          </a:prstGeom>
          <a:noFill/>
        </p:spPr>
        <p:txBody>
          <a:bodyPr wrap="square" rtlCol="0">
            <a:spAutoFit/>
          </a:bodyPr>
          <a:lstStyle/>
          <a:p>
            <a:r>
              <a:rPr lang="en-US" sz="4500" b="1" dirty="0" smtClean="0">
                <a:solidFill>
                  <a:srgbClr val="FF0000"/>
                </a:solidFill>
                <a:cs typeface="Arial" panose="020B0604020202020204" pitchFamily="34" charset="0"/>
              </a:rPr>
              <a:t>LUYỆN TẬP </a:t>
            </a:r>
            <a:r>
              <a:rPr lang="en-US" sz="4500" b="1" dirty="0" smtClean="0">
                <a:solidFill>
                  <a:srgbClr val="FF0000"/>
                </a:solidFill>
                <a:cs typeface="Arial" panose="020B0604020202020204" pitchFamily="34" charset="0"/>
              </a:rPr>
              <a:t>1</a:t>
            </a:r>
            <a:endParaRPr lang="en-US" sz="4500" b="1" dirty="0">
              <a:solidFill>
                <a:srgbClr val="FF0000"/>
              </a:solidFill>
              <a:cs typeface="Arial" panose="020B0604020202020204" pitchFamily="34" charset="0"/>
            </a:endParaRPr>
          </a:p>
        </p:txBody>
      </p:sp>
      <p:sp>
        <p:nvSpPr>
          <p:cNvPr id="28" name="Oval Callout 27"/>
          <p:cNvSpPr/>
          <p:nvPr/>
        </p:nvSpPr>
        <p:spPr>
          <a:xfrm>
            <a:off x="8105236" y="625750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rgbClr val="FFFFFF"/>
                </a:solidFill>
              </a:rPr>
              <a:t>Giải</a:t>
            </a:r>
            <a:endParaRPr lang="en-US" sz="4000" b="1" dirty="0">
              <a:solidFill>
                <a:srgbClr val="FFFFFF"/>
              </a:solidFill>
            </a:endParaRPr>
          </a:p>
        </p:txBody>
      </p:sp>
      <p:sp>
        <p:nvSpPr>
          <p:cNvPr id="3" name="Rectangle 2"/>
          <p:cNvSpPr/>
          <p:nvPr/>
        </p:nvSpPr>
        <p:spPr>
          <a:xfrm>
            <a:off x="689121" y="1409700"/>
            <a:ext cx="16913079" cy="447814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Xét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phép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xúc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xắc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tiếp</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Sự</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kiện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6” </a:t>
            </a:r>
            <a:r>
              <a:rPr lang="en-US" sz="3800" dirty="0" err="1">
                <a:solidFill>
                  <a:srgbClr val="000000"/>
                </a:solidFill>
                <a:latin typeface="Arial" panose="020B0604020202020204" pitchFamily="34" charset="0"/>
                <a:ea typeface="Times New Roman" panose="02020603050405020304" pitchFamily="18" charset="0"/>
              </a:rPr>
              <a:t>tương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ứng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nào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phép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Phát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biểu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cố</a:t>
            </a:r>
            <a:r>
              <a:rPr lang="en-US" sz="3800" dirty="0">
                <a:solidFill>
                  <a:srgbClr val="000000"/>
                </a:solidFill>
                <a:latin typeface="Arial" panose="020B0604020202020204" pitchFamily="34" charset="0"/>
                <a:ea typeface="Times New Roman" panose="02020603050405020304" pitchFamily="18" charset="0"/>
              </a:rPr>
              <a:t> E = {(5; 6); (6; 5); (6; 6)}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phép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dưới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mệnh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đề</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nêu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sự</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kiện</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689121" y="7415836"/>
            <a:ext cx="16515274" cy="1949252"/>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Sự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chấm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tương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A = {(1; 6); (2; 6); (3; 6); (4; 6); (5; 6); (6; 6</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4" name="Google Shape;596;p37"/>
          <p:cNvSpPr txBox="1">
            <a:spLocks/>
          </p:cNvSpPr>
          <p:nvPr/>
        </p:nvSpPr>
        <p:spPr>
          <a:xfrm>
            <a:off x="6370320" y="63803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45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1082841" y="1959241"/>
            <a:ext cx="16230600" cy="1917833"/>
          </a:xfrm>
          <a:prstGeom prst="rect">
            <a:avLst/>
          </a:prstGeom>
        </p:spPr>
        <p:txBody>
          <a:bodyPr wrap="square">
            <a:spAutoFit/>
          </a:bodyPr>
          <a:lstStyle/>
          <a:p>
            <a:pPr algn="just">
              <a:lnSpc>
                <a:spcPct val="150000"/>
              </a:lnSpc>
              <a:spcBef>
                <a:spcPts val="600"/>
              </a:spcBef>
              <a:spcAft>
                <a:spcPts val="800"/>
              </a:spcAft>
            </a:pPr>
            <a:r>
              <a:rPr lang="nl-NL" sz="3800" dirty="0">
                <a:latin typeface="+mj-lt"/>
                <a:ea typeface="Calibri" panose="020F0502020204030204" pitchFamily="34" charset="0"/>
                <a:cs typeface="Times New Roman" panose="02020603050405020304" pitchFamily="18" charset="0"/>
              </a:rPr>
              <a:t>Gieo một xúc xắc hai lần liên tiếp. </a:t>
            </a:r>
            <a:endParaRPr lang="nl-NL" sz="3800" dirty="0" smtClean="0">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nl-NL" sz="3800" dirty="0" smtClean="0">
                <a:latin typeface="+mj-lt"/>
                <a:ea typeface="Calibri" panose="020F0502020204030204" pitchFamily="34" charset="0"/>
                <a:cs typeface="Times New Roman" panose="02020603050405020304" pitchFamily="18" charset="0"/>
              </a:rPr>
              <a:t>Xét </a:t>
            </a:r>
            <a:r>
              <a:rPr lang="nl-NL" sz="3800" dirty="0">
                <a:latin typeface="+mj-lt"/>
                <a:ea typeface="Calibri" panose="020F0502020204030204" pitchFamily="34" charset="0"/>
                <a:cs typeface="Times New Roman" panose="02020603050405020304" pitchFamily="18" charset="0"/>
              </a:rPr>
              <a:t>biến cố “Có ít nhất một lần xuất hiện mặt 6 chấm”. </a:t>
            </a:r>
            <a:endParaRPr lang="en-US" sz="3800" dirty="0">
              <a:latin typeface="+mj-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stretch>
            <a:fillRect/>
          </a:stretch>
        </p:blipFill>
        <p:spPr>
          <a:xfrm>
            <a:off x="6233160" y="4356904"/>
            <a:ext cx="5867400" cy="4293383"/>
          </a:xfrm>
          <a:prstGeom prst="rect">
            <a:avLst/>
          </a:prstGeom>
        </p:spPr>
      </p:pic>
      <p:sp>
        <p:nvSpPr>
          <p:cNvPr id="4" name="Rectangle 3"/>
          <p:cNvSpPr/>
          <p:nvPr/>
        </p:nvSpPr>
        <p:spPr>
          <a:xfrm>
            <a:off x="2923247" y="8916652"/>
            <a:ext cx="12410770" cy="875048"/>
          </a:xfrm>
          <a:prstGeom prst="rect">
            <a:avLst/>
          </a:prstGeom>
        </p:spPr>
        <p:txBody>
          <a:bodyPr wrap="none">
            <a:spAutoFit/>
          </a:bodyPr>
          <a:lstStyle/>
          <a:p>
            <a:pPr algn="ctr">
              <a:lnSpc>
                <a:spcPct val="150000"/>
              </a:lnSpc>
              <a:spcAft>
                <a:spcPts val="800"/>
              </a:spcAft>
            </a:pPr>
            <a:r>
              <a:rPr lang="nl-NL" sz="3800" dirty="0">
                <a:latin typeface="Arial" panose="020B0604020202020204" pitchFamily="34" charset="0"/>
                <a:ea typeface="Calibri" panose="020F0502020204030204" pitchFamily="34" charset="0"/>
                <a:cs typeface="Times New Roman" panose="02020603050405020304" pitchFamily="18" charset="0"/>
              </a:rPr>
              <a:t>Làm thế nào để tính được xác suất của biến cố nói trên?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212833" y="9410700"/>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5" name="TextBox 24"/>
          <p:cNvSpPr txBox="1"/>
          <p:nvPr/>
        </p:nvSpPr>
        <p:spPr>
          <a:xfrm>
            <a:off x="7239000" y="454819"/>
            <a:ext cx="425449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FF0000"/>
                </a:solidFill>
                <a:effectLst/>
                <a:uLnTx/>
                <a:uFillTx/>
                <a:latin typeface="Arial"/>
                <a:ea typeface="+mn-ea"/>
                <a:cs typeface="Arial" panose="020B0604020202020204" pitchFamily="34" charset="0"/>
              </a:rPr>
              <a:t>LUYỆN TẬP 1</a:t>
            </a:r>
            <a:endParaRPr kumimoji="0" lang="en-US" sz="4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8" name="Oval Callout 27"/>
          <p:cNvSpPr/>
          <p:nvPr/>
        </p:nvSpPr>
        <p:spPr>
          <a:xfrm>
            <a:off x="8299157" y="6057900"/>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689121" y="1409700"/>
            <a:ext cx="16913079" cy="4478149"/>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Xét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phép</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thử</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Gieo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một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xúc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xắc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lần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liên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tiếp</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Sự</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kiện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chấm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trong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lần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gieo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6”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với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biến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nào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phép</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thử</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Phát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biến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E = {(5; 6); (6; 5); (6; 6)}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không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gian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mẫu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trong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phép</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thử</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dưới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dạng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mệnh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đề</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sự</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kiện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888023" y="7220277"/>
            <a:ext cx="16515274"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 </a:t>
            </a:r>
            <a:r>
              <a:rPr kumimoji="0" lang="en-US" sz="3800" b="0" i="0" u="none" strike="noStrike" kern="1200" cap="none" spc="0" normalizeH="0" baseline="0" noProof="0" dirty="0" err="1"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cố</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gian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phép</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thử</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phát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dưới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dạng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mệnh</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đề</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sự</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kiện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Tổng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chấm</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xuất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hiện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gieo</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bé</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hơn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11”</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507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75716" y="78505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35335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372593" y="8849946"/>
            <a:ext cx="1219200" cy="122547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Rectangle 25"/>
          <p:cNvSpPr/>
          <p:nvPr/>
        </p:nvSpPr>
        <p:spPr>
          <a:xfrm>
            <a:off x="846607" y="338292"/>
            <a:ext cx="3070071" cy="10192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2. </a:t>
            </a:r>
            <a:r>
              <a:rPr kumimoji="0" lang="en-US" sz="4500" b="1" i="0" u="none" strike="noStrike" kern="1200" cap="none" spc="0" normalizeH="0" baseline="0" noProof="0" dirty="0" err="1">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45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cố</a:t>
            </a:r>
            <a:r>
              <a:rPr kumimoji="0" lang="en-US" sz="45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953000" y="1301539"/>
            <a:ext cx="9098966" cy="717761"/>
          </a:xfrm>
          <a:prstGeom prst="rect">
            <a:avLst/>
          </a:prstGeom>
        </p:spPr>
        <p:txBody>
          <a:bodyPr wrap="none">
            <a:spAutoFit/>
          </a:bodyPr>
          <a:lstStyle/>
          <a:p>
            <a:pPr lvl="0">
              <a:lnSpc>
                <a:spcPct val="107000"/>
              </a:lnSpc>
              <a:spcAft>
                <a:spcPts val="800"/>
              </a:spcAft>
            </a:pP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b.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Biến</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cố</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không</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Biến</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cố</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chắc</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chắn</a:t>
            </a:r>
            <a:endParaRPr kumimoji="0" lang="en-US" sz="4000" b="0" i="0" u="none" strike="noStrike" kern="1200" cap="none" spc="0" normalizeH="0" baseline="0" noProof="0" dirty="0">
              <a:ln>
                <a:noFill/>
              </a:ln>
              <a:solidFill>
                <a:srgbClr val="F3F3F3">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p:cNvSpPr txBox="1"/>
          <p:nvPr/>
        </p:nvSpPr>
        <p:spPr>
          <a:xfrm>
            <a:off x="878691" y="2272351"/>
            <a:ext cx="47836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3800" b="1"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sym typeface="Arial"/>
              </a:rPr>
              <a:t>Câu</a:t>
            </a:r>
            <a:r>
              <a:rPr kumimoji="0" lang="nl-NL" sz="3800" b="1" i="0" u="none" strike="noStrike" kern="0" cap="none" spc="0" normalizeH="0" noProof="0" dirty="0" smtClean="0">
                <a:ln>
                  <a:noFill/>
                </a:ln>
                <a:solidFill>
                  <a:srgbClr val="000000"/>
                </a:solidFill>
                <a:effectLst/>
                <a:uLnTx/>
                <a:uFillTx/>
                <a:latin typeface="Arial"/>
                <a:ea typeface="+mn-ea"/>
                <a:cs typeface="Arial" panose="020B0604020202020204" pitchFamily="34" charset="0"/>
                <a:sym typeface="Arial"/>
              </a:rPr>
              <a:t> hỏi:</a:t>
            </a:r>
            <a:endParaRPr kumimoji="0" lang="en-US" sz="38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4" name="Rectangle 3"/>
          <p:cNvSpPr/>
          <p:nvPr/>
        </p:nvSpPr>
        <p:spPr>
          <a:xfrm>
            <a:off x="846606" y="3066514"/>
            <a:ext cx="16602509" cy="3600986"/>
          </a:xfrm>
          <a:prstGeom prst="rect">
            <a:avLst/>
          </a:prstGeom>
        </p:spPr>
        <p:txBody>
          <a:bodyPr wrap="square">
            <a:spAutoFit/>
          </a:bodyPr>
          <a:lstStyle/>
          <a:p>
            <a:pPr marL="30480" marR="30480" lvl="0" algn="just">
              <a:lnSpc>
                <a:spcPct val="150000"/>
              </a:lnSpc>
            </a:pPr>
            <a:r>
              <a:rPr lang="vi-VN" sz="3800" dirty="0">
                <a:solidFill>
                  <a:srgbClr val="000000"/>
                </a:solidFill>
                <a:ea typeface="Times New Roman" panose="02020603050405020304" pitchFamily="18" charset="0"/>
              </a:rPr>
              <a:t>Gieo một con xúc xắc một lần và quan sát số chấm xuất hiện. Xét các sự xuất hiện sau và viết các tập hợp tương ứng mỗi sự kiện: </a:t>
            </a:r>
          </a:p>
          <a:p>
            <a:pPr marL="30480" marR="30480" lvl="0" algn="just">
              <a:lnSpc>
                <a:spcPct val="150000"/>
              </a:lnSpc>
            </a:pPr>
            <a:r>
              <a:rPr lang="vi-VN" sz="3800" dirty="0">
                <a:solidFill>
                  <a:srgbClr val="000000"/>
                </a:solidFill>
                <a:ea typeface="Times New Roman" panose="02020603050405020304" pitchFamily="18" charset="0"/>
              </a:rPr>
              <a:t>a) Số chấm xuất hiện là 7.</a:t>
            </a:r>
          </a:p>
          <a:p>
            <a:pPr marL="30480" marR="30480" lvl="0" algn="just">
              <a:lnSpc>
                <a:spcPct val="150000"/>
              </a:lnSpc>
            </a:pPr>
            <a:r>
              <a:rPr lang="vi-VN" sz="3800" dirty="0">
                <a:solidFill>
                  <a:srgbClr val="000000"/>
                </a:solidFill>
                <a:ea typeface="Times New Roman" panose="02020603050405020304" pitchFamily="18" charset="0"/>
              </a:rPr>
              <a:t>b) Số chấm xuất hiện không lớn hơn 6 </a:t>
            </a:r>
            <a:endParaRPr lang="vi-VN" sz="3800" dirty="0">
              <a:solidFill>
                <a:srgbClr val="000000"/>
              </a:solidFill>
              <a:ea typeface="Times New Roman" panose="02020603050405020304" pitchFamily="18" charset="0"/>
            </a:endParaRPr>
          </a:p>
        </p:txBody>
      </p:sp>
      <p:pic>
        <p:nvPicPr>
          <p:cNvPr id="12"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2801600" y="6727941"/>
            <a:ext cx="3631021" cy="3181681"/>
          </a:xfrm>
          <a:prstGeom prst="rect">
            <a:avLst/>
          </a:prstGeom>
        </p:spPr>
      </p:pic>
      <p:grpSp>
        <p:nvGrpSpPr>
          <p:cNvPr id="13" name="Group 12"/>
          <p:cNvGrpSpPr/>
          <p:nvPr/>
        </p:nvGrpSpPr>
        <p:grpSpPr>
          <a:xfrm flipH="1">
            <a:off x="4878744" y="7451048"/>
            <a:ext cx="4261095" cy="2340652"/>
            <a:chOff x="14782800" y="257347"/>
            <a:chExt cx="2932471" cy="2468273"/>
          </a:xfrm>
        </p:grpSpPr>
        <p:pic>
          <p:nvPicPr>
            <p:cNvPr id="14" name="Picture 10"/>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4782800" y="257347"/>
              <a:ext cx="2932471" cy="2214247"/>
            </a:xfrm>
            <a:prstGeom prst="rect">
              <a:avLst/>
            </a:prstGeom>
          </p:spPr>
        </p:pic>
        <p:sp>
          <p:nvSpPr>
            <p:cNvPr id="15" name="TextBox 14"/>
            <p:cNvSpPr txBox="1"/>
            <p:nvPr/>
          </p:nvSpPr>
          <p:spPr>
            <a:xfrm>
              <a:off x="15107418" y="764204"/>
              <a:ext cx="2142074" cy="1961416"/>
            </a:xfrm>
            <a:prstGeom prst="rect">
              <a:avLst/>
            </a:prstGeom>
            <a:noFill/>
          </p:spPr>
          <p:txBody>
            <a:bodyPr wrap="square" rtlCol="0">
              <a:spAutoFit/>
            </a:bodyPr>
            <a:lstStyle/>
            <a:p>
              <a:pPr algn="ctr"/>
              <a:r>
                <a:rPr lang="en-US" sz="3800" b="1" dirty="0" smtClean="0">
                  <a:solidFill>
                    <a:srgbClr val="4F81BD">
                      <a:lumMod val="50000"/>
                    </a:srgbClr>
                  </a:solidFill>
                  <a:latin typeface="Arial" panose="020B0604020202020204" pitchFamily="34" charset="0"/>
                  <a:cs typeface="Arial" panose="020B0604020202020204" pitchFamily="34" charset="0"/>
                </a:rPr>
                <a:t>THẢO LUẬN NHÓM</a:t>
              </a:r>
              <a:endParaRPr lang="en-US" sz="3800" b="1" dirty="0">
                <a:solidFill>
                  <a:srgbClr val="4F81BD">
                    <a:lumMod val="50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093241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290501" y="9583669"/>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417680" flipH="1">
            <a:off x="-191609" y="8945456"/>
            <a:ext cx="1287695" cy="1276427"/>
          </a:xfrm>
          <a:prstGeom prst="rect">
            <a:avLst/>
          </a:prstGeom>
        </p:spPr>
      </p:pic>
      <p:sp>
        <p:nvSpPr>
          <p:cNvPr id="10" name="Oval Callout 9"/>
          <p:cNvSpPr/>
          <p:nvPr/>
        </p:nvSpPr>
        <p:spPr>
          <a:xfrm>
            <a:off x="8534400" y="602317"/>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mc:AlternateContent xmlns:mc="http://schemas.openxmlformats.org/markup-compatibility/2006">
        <mc:Choice xmlns:a14="http://schemas.microsoft.com/office/drawing/2010/main" Requires="a14">
          <p:sp>
            <p:nvSpPr>
              <p:cNvPr id="2" name="Rectangle 1"/>
              <p:cNvSpPr/>
              <p:nvPr/>
            </p:nvSpPr>
            <p:spPr>
              <a:xfrm>
                <a:off x="1129012" y="1843861"/>
                <a:ext cx="15939787" cy="3600986"/>
              </a:xfrm>
              <a:prstGeom prst="rect">
                <a:avLst/>
              </a:prstGeom>
            </p:spPr>
            <p:txBody>
              <a:bodyPr wrap="square">
                <a:spAutoFit/>
              </a:bodyPr>
              <a:lstStyle/>
              <a:p>
                <a:pPr algn="just">
                  <a:lnSpc>
                    <a:spcPct val="150000"/>
                  </a:lnSpc>
                </a:pPr>
                <a:r>
                  <a:rPr lang="en-US" sz="3800" dirty="0">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Tập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hợp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ứng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với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sự</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kiện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chấm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7”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tập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hợp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rỗng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xắc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xuất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hiện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7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nói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b="1" u="sng"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b="1" u="sng"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b="1" u="sng"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3800" b="1" u="sng"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b="1" u="sng"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29012" y="1843861"/>
                <a:ext cx="15939787" cy="3600986"/>
              </a:xfrm>
              <a:prstGeom prst="rect">
                <a:avLst/>
              </a:prstGeom>
              <a:blipFill>
                <a:blip r:embed="rId8"/>
                <a:stretch>
                  <a:fillRect l="-1262" r="-1262" b="-28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129011" y="5657314"/>
                <a:ext cx="15939787" cy="3600986"/>
              </a:xfrm>
              <a:prstGeom prst="rect">
                <a:avLst/>
              </a:prstGeom>
            </p:spPr>
            <p:txBody>
              <a:bodyPr wrap="square">
                <a:spAutoFit/>
              </a:bodyPr>
              <a:lstStyle/>
              <a:p>
                <a:pPr lvl="0" algn="just">
                  <a:lnSpc>
                    <a:spcPct val="150000"/>
                  </a:lnSpc>
                </a:pP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Tập</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hợp</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tương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ứng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với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sự</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kiện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Số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chấm</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xuất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hiện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không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lớn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hơn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6”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tập</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hợp</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𝛺</m:t>
                    </m:r>
                    <m:r>
                      <a:rPr lang="en-US"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Gọi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B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xúc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xắc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xuất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hiện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mặt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không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lớn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hơn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6.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Khi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đó</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nói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B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b="1" u="sng"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chắc</a:t>
                </a:r>
                <a:r>
                  <a:rPr lang="en-US" sz="3800" b="1" u="sng"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b="1" u="sng"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chắn</a:t>
                </a:r>
                <a:r>
                  <a:rPr lang="en-US" sz="3800" b="1" u="sng"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b="1" u="sng"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129011" y="5657314"/>
                <a:ext cx="15939787" cy="3600986"/>
              </a:xfrm>
              <a:prstGeom prst="rect">
                <a:avLst/>
              </a:prstGeom>
              <a:blipFill>
                <a:blip r:embed="rId9"/>
                <a:stretch>
                  <a:fillRect l="-1262" r="-1262" b="-2876"/>
                </a:stretch>
              </a:blipFill>
            </p:spPr>
            <p:txBody>
              <a:bodyPr/>
              <a:lstStyle/>
              <a:p>
                <a:r>
                  <a:rPr lang="en-US">
                    <a:noFill/>
                  </a:rPr>
                  <a:t> </a:t>
                </a:r>
              </a:p>
            </p:txBody>
          </p:sp>
        </mc:Fallback>
      </mc:AlternateContent>
    </p:spTree>
    <p:extLst>
      <p:ext uri="{BB962C8B-B14F-4D97-AF65-F5344CB8AC3E}">
        <p14:creationId xmlns:p14="http://schemas.microsoft.com/office/powerpoint/2010/main" val="258448357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2071763" y="3034102"/>
            <a:ext cx="14325600" cy="4014398"/>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524000" y="292236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675893" y="1267811"/>
            <a:ext cx="479889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4500" b="1" dirty="0">
              <a:solidFill>
                <a:srgbClr val="FF0000"/>
              </a:solidFill>
              <a:latin typeface="+mj-lt"/>
            </a:endParaRPr>
          </a:p>
        </p:txBody>
      </p:sp>
      <p:sp>
        <p:nvSpPr>
          <p:cNvPr id="44" name="Google Shape;2254;p39"/>
          <p:cNvSpPr/>
          <p:nvPr/>
        </p:nvSpPr>
        <p:spPr>
          <a:xfrm>
            <a:off x="16519947" y="4191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958447" y="2687286"/>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5118229" y="6913644"/>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2514600" y="3576578"/>
                <a:ext cx="13121477" cy="286232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Tập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rỗng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b="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tắt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effectLst/>
                        <a:latin typeface="Cambria Math" panose="02040503050406030204" pitchFamily="18" charset="0"/>
                        <a:ea typeface="Times New Roman" panose="02020603050405020304" pitchFamily="18" charset="0"/>
                        <a:cs typeface="Arial" panose="020B0604020202020204" pitchFamily="34" charset="0"/>
                      </a:rPr>
                      <m:t>𝜴</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chắc</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chắn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514600" y="3576578"/>
                <a:ext cx="13121477" cy="2862322"/>
              </a:xfrm>
              <a:prstGeom prst="rect">
                <a:avLst/>
              </a:prstGeom>
              <a:blipFill>
                <a:blip r:embed="rId3"/>
                <a:stretch>
                  <a:fillRect l="-1673" r="-1626" b="-4478"/>
                </a:stretch>
              </a:blipFill>
            </p:spPr>
            <p:txBody>
              <a:bodyPr/>
              <a:lstStyle/>
              <a:p>
                <a:r>
                  <a:rPr lang="en-US">
                    <a:noFill/>
                  </a:rPr>
                  <a:t> </a:t>
                </a:r>
              </a:p>
            </p:txBody>
          </p:sp>
        </mc:Fallback>
      </mc:AlternateContent>
    </p:spTree>
    <p:extLst>
      <p:ext uri="{BB962C8B-B14F-4D97-AF65-F5344CB8AC3E}">
        <p14:creationId xmlns:p14="http://schemas.microsoft.com/office/powerpoint/2010/main" val="17907777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75716" y="78505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35335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372593" y="8849946"/>
            <a:ext cx="1219200" cy="122547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Rectangle 25"/>
          <p:cNvSpPr/>
          <p:nvPr/>
        </p:nvSpPr>
        <p:spPr>
          <a:xfrm>
            <a:off x="846607" y="338292"/>
            <a:ext cx="3070071" cy="10192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2. Biến cố </a:t>
            </a:r>
            <a:endParaRPr kumimoji="0" lang="en-US" sz="45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315200" y="1193385"/>
            <a:ext cx="3517310" cy="717761"/>
          </a:xfrm>
          <a:prstGeom prst="rect">
            <a:avLst/>
          </a:prstGeom>
        </p:spPr>
        <p:txBody>
          <a:bodyPr wrap="none">
            <a:spAutoFit/>
          </a:bodyPr>
          <a:lstStyle/>
          <a:p>
            <a:pPr lvl="0">
              <a:lnSpc>
                <a:spcPct val="107000"/>
              </a:lnSpc>
              <a:spcAft>
                <a:spcPts val="800"/>
              </a:spcAft>
            </a:pP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c.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Biến</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cố</a:t>
            </a:r>
            <a:r>
              <a:rPr lang="en-US" sz="4000" b="1" dirty="0">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F3F3F3">
                    <a:lumMod val="10000"/>
                  </a:srgbClr>
                </a:solidFill>
                <a:latin typeface="Arial" panose="020B0604020202020204" pitchFamily="34" charset="0"/>
                <a:ea typeface="Calibri" panose="020F0502020204030204" pitchFamily="34" charset="0"/>
                <a:cs typeface="Times New Roman" panose="02020603050405020304" pitchFamily="18" charset="0"/>
              </a:rPr>
              <a:t>đối</a:t>
            </a:r>
            <a:endParaRPr kumimoji="0" lang="en-US" sz="4000" b="0" i="0" u="none" strike="noStrike" kern="1200" cap="none" spc="0" normalizeH="0" baseline="0" noProof="0" dirty="0">
              <a:ln>
                <a:noFill/>
              </a:ln>
              <a:solidFill>
                <a:srgbClr val="F3F3F3">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828800" y="2628900"/>
                <a:ext cx="14782800" cy="1949252"/>
              </a:xfrm>
              <a:prstGeom prst="rect">
                <a:avLst/>
              </a:prstGeom>
              <a:ln w="9525">
                <a:solidFill>
                  <a:srgbClr val="92D050"/>
                </a:solidFill>
                <a:prstDash val="dash"/>
              </a:ln>
            </p:spPr>
            <p:txBody>
              <a:bodyPr wrap="square">
                <a:spAutoFit/>
              </a:bodyPr>
              <a:lstStyle/>
              <a:p>
                <a:pPr algn="just">
                  <a:lnSpc>
                    <a:spcPct val="150000"/>
                  </a:lnSpc>
                  <a:spcAft>
                    <a:spcPts val="8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Tập</a:t>
                </a:r>
                <a:r>
                  <a:rPr lang="en-US" sz="3800" dirty="0">
                    <a:latin typeface="Arial" panose="020B0604020202020204" pitchFamily="34" charset="0"/>
                    <a:ea typeface="Times New Roman" panose="02020603050405020304" pitchFamily="18" charset="0"/>
                    <a:cs typeface="Times New Roman" panose="02020603050405020304" pitchFamily="18" charset="0"/>
                  </a:rPr>
                  <a:t> con </a:t>
                </a:r>
                <a14:m>
                  <m:oMath xmlns:m="http://schemas.openxmlformats.org/officeDocument/2006/math">
                    <m:r>
                      <a:rPr lang="en-US" sz="3800" b="1" i="1">
                        <a:effectLst/>
                        <a:latin typeface="Cambria Math" panose="02040503050406030204" pitchFamily="18" charset="0"/>
                        <a:ea typeface="Times New Roman" panose="02020603050405020304" pitchFamily="18" charset="0"/>
                        <a:cs typeface="Arial" panose="020B0604020202020204" pitchFamily="34" charset="0"/>
                      </a:rPr>
                      <m:t>𝜴</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kí</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hiệu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𝑨</m:t>
                        </m:r>
                      </m:e>
                    </m:acc>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828800" y="2628900"/>
                <a:ext cx="14782800" cy="1949252"/>
              </a:xfrm>
              <a:prstGeom prst="rect">
                <a:avLst/>
              </a:prstGeom>
              <a:blipFill>
                <a:blip r:embed="rId3"/>
                <a:stretch>
                  <a:fillRect l="-1319" r="-1319" b="-621"/>
                </a:stretch>
              </a:blipFill>
              <a:ln w="9525">
                <a:solidFill>
                  <a:srgbClr val="92D050"/>
                </a:solidFill>
                <a:prstDash val="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834855" y="5295900"/>
                <a:ext cx="14776745" cy="3703578"/>
              </a:xfrm>
              <a:prstGeom prst="rect">
                <a:avLst/>
              </a:prstGeom>
            </p:spPr>
            <p:txBody>
              <a:bodyPr wrap="square">
                <a:spAutoFit/>
              </a:bodyPr>
              <a:lstStyle/>
              <a:p>
                <a:pPr lvl="0" algn="just">
                  <a:lnSpc>
                    <a:spcPct val="150000"/>
                  </a:lnSpc>
                  <a:spcAft>
                    <a:spcPts val="800"/>
                  </a:spcAft>
                </a:pPr>
                <a:r>
                  <a:rPr lang="en-US" sz="3800" b="1"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Chú</a:t>
                </a:r>
                <a:r>
                  <a:rPr lang="en-US" sz="3800" b="1"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ý: </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Nếu</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mô</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tả</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dưới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dạng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mệnh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đề</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toán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học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Q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thì</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đối</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accPr>
                      <m:e>
                        <m:r>
                          <a:rPr lang="en-US" sz="3800" b="1" i="1">
                            <a:solidFill>
                              <a:srgbClr val="434343"/>
                            </a:solidFill>
                            <a:latin typeface="Cambria Math" panose="02040503050406030204" pitchFamily="18" charset="0"/>
                            <a:ea typeface="Times New Roman" panose="02020603050405020304" pitchFamily="18" charset="0"/>
                            <a:cs typeface="Arial" panose="020B0604020202020204" pitchFamily="34" charset="0"/>
                          </a:rPr>
                          <m:t>𝑨</m:t>
                        </m:r>
                      </m:e>
                    </m:acc>
                  </m:oMath>
                </a14:m>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mô</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tả</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bằng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mệnh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đề</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phủ</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định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của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mệnh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đề</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Q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tức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mệnh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đề</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Q). </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34855" y="5295900"/>
                <a:ext cx="14776745" cy="3703578"/>
              </a:xfrm>
              <a:prstGeom prst="rect">
                <a:avLst/>
              </a:prstGeom>
              <a:blipFill>
                <a:blip r:embed="rId4"/>
                <a:stretch>
                  <a:fillRect l="-1361" r="-1361" b="-2801"/>
                </a:stretch>
              </a:blipFill>
            </p:spPr>
            <p:txBody>
              <a:bodyPr/>
              <a:lstStyle/>
              <a:p>
                <a:r>
                  <a:rPr lang="en-US">
                    <a:noFill/>
                  </a:rPr>
                  <a:t> </a:t>
                </a:r>
              </a:p>
            </p:txBody>
          </p:sp>
        </mc:Fallback>
      </mc:AlternateContent>
      <p:sp>
        <p:nvSpPr>
          <p:cNvPr id="6" name="Isosceles Triangle 5"/>
          <p:cNvSpPr/>
          <p:nvPr/>
        </p:nvSpPr>
        <p:spPr>
          <a:xfrm>
            <a:off x="14859000" y="8724900"/>
            <a:ext cx="1219200" cy="9144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t>
            </a:r>
            <a:endParaRPr lang="en-US" sz="4000" b="1" dirty="0"/>
          </a:p>
        </p:txBody>
      </p:sp>
    </p:spTree>
    <p:extLst>
      <p:ext uri="{BB962C8B-B14F-4D97-AF65-F5344CB8AC3E}">
        <p14:creationId xmlns:p14="http://schemas.microsoft.com/office/powerpoint/2010/main" val="267650795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42276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149217"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30"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8423" flipH="1">
            <a:off x="-494894" y="8166634"/>
            <a:ext cx="1739069" cy="1723853"/>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9200" y="1310751"/>
            <a:ext cx="1014866" cy="937149"/>
          </a:xfrm>
          <a:prstGeom prst="rect">
            <a:avLst/>
          </a:prstGeom>
        </p:spPr>
      </p:pic>
      <p:sp>
        <p:nvSpPr>
          <p:cNvPr id="18" name="TextBox 17"/>
          <p:cNvSpPr txBox="1"/>
          <p:nvPr/>
        </p:nvSpPr>
        <p:spPr>
          <a:xfrm>
            <a:off x="2359536" y="1406946"/>
            <a:ext cx="47836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sym typeface="Arial"/>
              </a:rPr>
              <a:t>HĐ </a:t>
            </a:r>
            <a:r>
              <a:rPr kumimoji="0" lang="nl-NL" sz="4000" b="1"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sym typeface="Arial"/>
              </a:rPr>
              <a:t>4:</a:t>
            </a:r>
            <a:endParaRPr kumimoji="0" lang="en-US" sz="40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21" name="Rectangle 20"/>
          <p:cNvSpPr/>
          <p:nvPr/>
        </p:nvSpPr>
        <p:spPr>
          <a:xfrm>
            <a:off x="5827561" y="266700"/>
            <a:ext cx="6532558" cy="1019253"/>
          </a:xfrm>
          <a:prstGeom prst="rect">
            <a:avLst/>
          </a:prstGeom>
        </p:spPr>
        <p:txBody>
          <a:bodyPr wrap="none">
            <a:spAutoFit/>
          </a:bodyPr>
          <a:lstStyle/>
          <a:p>
            <a:pPr lvl="0" algn="just">
              <a:lnSpc>
                <a:spcPct val="150000"/>
              </a:lnSpc>
              <a:spcAft>
                <a:spcPts val="800"/>
              </a:spcAft>
            </a:pP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3.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Xác</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suất</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của</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biến</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cố</a:t>
            </a:r>
            <a:endParaRPr kumimoji="0" lang="en-US" sz="45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337061" y="2247900"/>
            <a:ext cx="15773400" cy="1846659"/>
          </a:xfrm>
          <a:prstGeom prst="rect">
            <a:avLst/>
          </a:prstGeom>
        </p:spPr>
        <p:txBody>
          <a:bodyPr wrap="square">
            <a:spAutoFit/>
          </a:bodyPr>
          <a:lstStyle/>
          <a:p>
            <a:pPr algn="just">
              <a:lnSpc>
                <a:spcPct val="150000"/>
              </a:lnSpc>
              <a:spcAft>
                <a:spcPts val="800"/>
              </a:spcAft>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“Tung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tiếp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ở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cả</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giống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flipH="1">
            <a:off x="13698216" y="7908248"/>
            <a:ext cx="4261095" cy="2340652"/>
            <a:chOff x="14782800" y="257347"/>
            <a:chExt cx="2932471" cy="2468273"/>
          </a:xfrm>
        </p:grpSpPr>
        <p:pic>
          <p:nvPicPr>
            <p:cNvPr id="27"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4782800" y="257347"/>
              <a:ext cx="2932471" cy="2214247"/>
            </a:xfrm>
            <a:prstGeom prst="rect">
              <a:avLst/>
            </a:prstGeom>
          </p:spPr>
        </p:pic>
        <p:sp>
          <p:nvSpPr>
            <p:cNvPr id="28" name="TextBox 27"/>
            <p:cNvSpPr txBox="1"/>
            <p:nvPr/>
          </p:nvSpPr>
          <p:spPr>
            <a:xfrm>
              <a:off x="15107418" y="764204"/>
              <a:ext cx="2142074" cy="1961416"/>
            </a:xfrm>
            <a:prstGeom prst="rect">
              <a:avLst/>
            </a:prstGeom>
            <a:noFill/>
          </p:spPr>
          <p:txBody>
            <a:bodyPr wrap="square" rtlCol="0">
              <a:spAutoFit/>
            </a:bodyPr>
            <a:lstStyle/>
            <a:p>
              <a:pPr algn="ctr"/>
              <a:r>
                <a:rPr lang="en-US" sz="3800" b="1" dirty="0" smtClean="0">
                  <a:solidFill>
                    <a:srgbClr val="4F81BD">
                      <a:lumMod val="50000"/>
                    </a:srgbClr>
                  </a:solidFill>
                  <a:latin typeface="Arial" panose="020B0604020202020204" pitchFamily="34" charset="0"/>
                  <a:cs typeface="Arial" panose="020B0604020202020204" pitchFamily="34" charset="0"/>
                </a:rPr>
                <a:t>THẢO LUẬN NHÓM</a:t>
              </a:r>
              <a:endParaRPr lang="en-US" sz="3800" b="1" dirty="0">
                <a:solidFill>
                  <a:srgbClr val="4F81BD">
                    <a:lumMod val="50000"/>
                  </a:srgbClr>
                </a:solidFill>
                <a:latin typeface="Arial" panose="020B0604020202020204" pitchFamily="34" charset="0"/>
                <a:cs typeface="Arial" panose="020B0604020202020204" pitchFamily="34" charset="0"/>
              </a:endParaRPr>
            </a:p>
          </p:txBody>
        </p:sp>
      </p:grpSp>
      <p:sp>
        <p:nvSpPr>
          <p:cNvPr id="29" name="Oval Callout 28"/>
          <p:cNvSpPr/>
          <p:nvPr/>
        </p:nvSpPr>
        <p:spPr>
          <a:xfrm>
            <a:off x="8252318" y="4227627"/>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mc:AlternateContent xmlns:mc="http://schemas.openxmlformats.org/markup-compatibility/2006">
        <mc:Choice xmlns:a14="http://schemas.microsoft.com/office/drawing/2010/main" Requires="a14">
          <p:sp>
            <p:nvSpPr>
              <p:cNvPr id="3" name="Rectangle 2"/>
              <p:cNvSpPr/>
              <p:nvPr/>
            </p:nvSpPr>
            <p:spPr>
              <a:xfrm>
                <a:off x="1401388" y="5214714"/>
                <a:ext cx="14529934" cy="4881786"/>
              </a:xfrm>
              <a:prstGeom prst="rect">
                <a:avLst/>
              </a:prstGeom>
            </p:spPr>
            <p:txBody>
              <a:bodyPr wrap="square">
                <a:spAutoFit/>
              </a:bodyPr>
              <a:lstStyle/>
              <a:p>
                <a:pPr algn="just">
                  <a:lnSpc>
                    <a:spcPct val="150000"/>
                  </a:lnSpc>
                </a:pP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gian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mẫu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phép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thử</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b="1" i="1">
                        <a:effectLst/>
                        <a:latin typeface="Cambria Math" panose="02040503050406030204" pitchFamily="18" charset="0"/>
                        <a:ea typeface="Times New Roman" panose="02020603050405020304" pitchFamily="18" charset="0"/>
                        <a:cs typeface="Arial" panose="020B0604020202020204" pitchFamily="34" charset="0"/>
                      </a:rPr>
                      <m:t>𝜴</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𝑺𝑺</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𝑺𝑵</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𝑵𝑺</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𝑵𝑵</m:t>
                        </m:r>
                      </m:e>
                    </m:d>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n(</a:t>
                </a:r>
                <a14:m>
                  <m:oMath xmlns:m="http://schemas.openxmlformats.org/officeDocument/2006/math">
                    <m:r>
                      <a:rPr lang="en-US" sz="3800" b="1" i="1">
                        <a:effectLst/>
                        <a:latin typeface="Cambria Math" panose="02040503050406030204" pitchFamily="18" charset="0"/>
                        <a:ea typeface="Times New Roman" panose="02020603050405020304" pitchFamily="18" charset="0"/>
                        <a:cs typeface="Arial" panose="020B0604020202020204" pitchFamily="34" charset="0"/>
                      </a:rPr>
                      <m:t>𝜴</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 {SS; NN}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n(A) = 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suất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P(A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𝒏</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𝑨</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num>
                      <m:den>
                        <m:r>
                          <a:rPr lang="en-US" sz="3800" b="1" i="1">
                            <a:effectLst/>
                            <a:latin typeface="Cambria Math" panose="02040503050406030204" pitchFamily="18" charset="0"/>
                            <a:ea typeface="Times New Roman" panose="02020603050405020304" pitchFamily="18" charset="0"/>
                            <a:cs typeface="Arial" panose="020B0604020202020204" pitchFamily="34" charset="0"/>
                          </a:rPr>
                          <m:t>𝒏</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𝜴</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den>
                    </m:f>
                    <m:r>
                      <a:rPr lang="en-US" sz="38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𝟐</m:t>
                        </m:r>
                      </m:num>
                      <m:den>
                        <m:r>
                          <a:rPr lang="en-US" sz="3800" b="1" i="1">
                            <a:effectLst/>
                            <a:latin typeface="Cambria Math" panose="02040503050406030204" pitchFamily="18" charset="0"/>
                            <a:ea typeface="Times New Roman" panose="02020603050405020304" pitchFamily="18" charset="0"/>
                            <a:cs typeface="Arial" panose="020B0604020202020204" pitchFamily="34" charset="0"/>
                          </a:rPr>
                          <m:t>𝟒</m:t>
                        </m:r>
                      </m:den>
                    </m:f>
                    <m:r>
                      <a:rPr lang="en-US" sz="38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𝟏</m:t>
                        </m:r>
                      </m:num>
                      <m:den>
                        <m:r>
                          <a:rPr lang="en-US" sz="38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01388" y="5214714"/>
                <a:ext cx="14529934" cy="4881786"/>
              </a:xfrm>
              <a:prstGeom prst="rect">
                <a:avLst/>
              </a:prstGeom>
              <a:blipFill>
                <a:blip r:embed="rId40"/>
                <a:stretch>
                  <a:fillRect l="-1385"/>
                </a:stretch>
              </a:blipFill>
            </p:spPr>
            <p:txBody>
              <a:bodyPr/>
              <a:lstStyle/>
              <a:p>
                <a:r>
                  <a:rPr lang="en-US">
                    <a:noFill/>
                  </a:rPr>
                  <a:t> </a:t>
                </a:r>
              </a:p>
            </p:txBody>
          </p:sp>
        </mc:Fallback>
      </mc:AlternateContent>
    </p:spTree>
    <p:extLst>
      <p:ext uri="{BB962C8B-B14F-4D97-AF65-F5344CB8AC3E}">
        <p14:creationId xmlns:p14="http://schemas.microsoft.com/office/powerpoint/2010/main" val="2157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4" dur="500"/>
                                        <p:tgtEl>
                                          <p:spTgt spid="3">
                                            <p:txEl>
                                              <p:pRg st="2" end="2"/>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anim calcmode="lin" valueType="num">
                                      <p:cBhvr>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2539659" y="-1342899"/>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701" y="5713694"/>
            <a:ext cx="5501070" cy="5143500"/>
          </a:xfrm>
          <a:prstGeom prst="rect">
            <a:avLst/>
          </a:prstGeom>
        </p:spPr>
      </p:pic>
      <p:sp>
        <p:nvSpPr>
          <p:cNvPr id="15" name="TextBox 14"/>
          <p:cNvSpPr txBox="1"/>
          <p:nvPr/>
        </p:nvSpPr>
        <p:spPr>
          <a:xfrm>
            <a:off x="7315200" y="880155"/>
            <a:ext cx="3810000" cy="784830"/>
          </a:xfrm>
          <a:prstGeom prst="rect">
            <a:avLst/>
          </a:prstGeom>
          <a:noFill/>
        </p:spPr>
        <p:txBody>
          <a:bodyPr wrap="square" rtlCol="0">
            <a:spAutoFit/>
          </a:bodyPr>
          <a:lstStyle/>
          <a:p>
            <a:r>
              <a:rPr lang="en-US" sz="4500" b="1" dirty="0" smtClean="0">
                <a:solidFill>
                  <a:srgbClr val="FF0000"/>
                </a:solidFill>
                <a:latin typeface="Arial" panose="020B0604020202020204" pitchFamily="34" charset="0"/>
                <a:cs typeface="Arial" panose="020B0604020202020204" pitchFamily="34" charset="0"/>
              </a:rPr>
              <a:t>KẾT LUẬN</a:t>
            </a:r>
            <a:endParaRPr lang="en-US" sz="4500" b="1" dirty="0">
              <a:solidFill>
                <a:srgbClr val="FF0000"/>
              </a:solidFill>
              <a:latin typeface="Arial" panose="020B0604020202020204" pitchFamily="34" charset="0"/>
              <a:cs typeface="Arial" panose="020B0604020202020204" pitchFamily="34" charset="0"/>
            </a:endParaRPr>
          </a:p>
        </p:txBody>
      </p:sp>
      <p:pic>
        <p:nvPicPr>
          <p:cNvPr id="19" name="Picture 9"/>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7007" flipH="1">
            <a:off x="-630286" y="1432168"/>
            <a:ext cx="2745623" cy="2721599"/>
          </a:xfrm>
          <a:prstGeom prst="rect">
            <a:avLst/>
          </a:prstGeom>
        </p:spPr>
      </p:pic>
      <p:sp>
        <p:nvSpPr>
          <p:cNvPr id="6" name="Rounded Rectangle 5"/>
          <p:cNvSpPr/>
          <p:nvPr/>
        </p:nvSpPr>
        <p:spPr>
          <a:xfrm>
            <a:off x="3200400" y="2247900"/>
            <a:ext cx="11506200" cy="559328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4049284" y="2628900"/>
                <a:ext cx="9776572" cy="4880567"/>
              </a:xfrm>
              <a:prstGeom prst="rect">
                <a:avLst/>
              </a:prstGeom>
            </p:spPr>
            <p:txBody>
              <a:bodyPr wrap="square">
                <a:spAutoFit/>
              </a:bodyPr>
              <a:lstStyle/>
              <a:p>
                <a:pPr algn="just">
                  <a:lnSpc>
                    <a:spcPct val="150000"/>
                  </a:lnSpc>
                </a:pPr>
                <a:r>
                  <a:rPr lang="en-US" sz="4000" dirty="0" smtClean="0">
                    <a:latin typeface="Arial" panose="020B0604020202020204" pitchFamily="34" charset="0"/>
                    <a:ea typeface="Times New Roman" panose="02020603050405020304" pitchFamily="18" charset="0"/>
                    <a:cs typeface="Times New Roman" panose="02020603050405020304" pitchFamily="18" charset="0"/>
                  </a:rPr>
                  <a:t>Xác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suất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cố</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kí</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P(A), </a:t>
                </a:r>
                <a:r>
                  <a:rPr lang="en-US" sz="40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tỉ</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effectLst/>
                            <a:latin typeface="Cambria Math" panose="02040503050406030204" pitchFamily="18" charset="0"/>
                            <a:ea typeface="Times New Roman" panose="02020603050405020304" pitchFamily="18" charset="0"/>
                            <a:cs typeface="Arial" panose="020B0604020202020204" pitchFamily="34" charset="0"/>
                          </a:rPr>
                          <m:t>𝒏</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r>
                          <a:rPr lang="en-US" sz="4000" b="1" i="1">
                            <a:effectLst/>
                            <a:latin typeface="Cambria Math" panose="02040503050406030204" pitchFamily="18" charset="0"/>
                            <a:ea typeface="Times New Roman" panose="02020603050405020304" pitchFamily="18" charset="0"/>
                            <a:cs typeface="Arial" panose="020B0604020202020204" pitchFamily="34" charset="0"/>
                          </a:rPr>
                          <m:t>𝑨</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num>
                      <m:den>
                        <m:r>
                          <a:rPr lang="en-US" sz="4000" b="1" i="1">
                            <a:effectLst/>
                            <a:latin typeface="Cambria Math" panose="02040503050406030204" pitchFamily="18" charset="0"/>
                            <a:ea typeface="Times New Roman" panose="02020603050405020304" pitchFamily="18" charset="0"/>
                            <a:cs typeface="Arial" panose="020B0604020202020204" pitchFamily="34" charset="0"/>
                          </a:rPr>
                          <m:t>𝒏</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r>
                          <a:rPr lang="en-US" sz="4000" b="1" i="1">
                            <a:effectLst/>
                            <a:latin typeface="Cambria Math" panose="02040503050406030204" pitchFamily="18" charset="0"/>
                            <a:ea typeface="Times New Roman" panose="02020603050405020304" pitchFamily="18" charset="0"/>
                            <a:cs typeface="Arial" panose="020B0604020202020204" pitchFamily="34" charset="0"/>
                          </a:rPr>
                          <m:t>𝜴</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den>
                    </m:f>
                    <m:r>
                      <a:rPr lang="en-US" sz="4000" b="0" i="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n(A), n(</a:t>
                </a:r>
                <a14:m>
                  <m:oMath xmlns:m="http://schemas.openxmlformats.org/officeDocument/2006/math">
                    <m:r>
                      <a:rPr lang="en-US" sz="4000" b="1" i="1">
                        <a:effectLst/>
                        <a:latin typeface="Cambria Math" panose="02040503050406030204" pitchFamily="18" charset="0"/>
                        <a:ea typeface="Times New Roman" panose="02020603050405020304" pitchFamily="18" charset="0"/>
                        <a:cs typeface="Arial" panose="020B0604020202020204" pitchFamily="34" charset="0"/>
                      </a:rPr>
                      <m:t>𝜴</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effectLst/>
                        <a:latin typeface="Cambria Math" panose="02040503050406030204" pitchFamily="18" charset="0"/>
                        <a:ea typeface="Times New Roman" panose="02020603050405020304" pitchFamily="18" charset="0"/>
                        <a:cs typeface="Arial" panose="020B0604020202020204" pitchFamily="34" charset="0"/>
                      </a:rPr>
                      <m:t>𝜴</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n-US" sz="4000" dirty="0" err="1" smtClean="0">
                    <a:effectLst/>
                    <a:latin typeface="Arial" panose="020B0604020202020204" pitchFamily="34" charset="0"/>
                    <a:ea typeface="Times New Roman" panose="02020603050405020304" pitchFamily="18" charset="0"/>
                    <a:cs typeface="Times New Roman" panose="02020603050405020304" pitchFamily="18" charset="0"/>
                  </a:rPr>
                  <a:t>Như</a:t>
                </a: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P(A) =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effectLst/>
                            <a:latin typeface="Cambria Math" panose="02040503050406030204" pitchFamily="18" charset="0"/>
                            <a:ea typeface="Times New Roman" panose="02020603050405020304" pitchFamily="18" charset="0"/>
                            <a:cs typeface="Arial" panose="020B0604020202020204" pitchFamily="34" charset="0"/>
                          </a:rPr>
                          <m:t>𝒏</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r>
                          <a:rPr lang="en-US" sz="4000" b="1" i="1">
                            <a:effectLst/>
                            <a:latin typeface="Cambria Math" panose="02040503050406030204" pitchFamily="18" charset="0"/>
                            <a:ea typeface="Times New Roman" panose="02020603050405020304" pitchFamily="18" charset="0"/>
                            <a:cs typeface="Arial" panose="020B0604020202020204" pitchFamily="34" charset="0"/>
                          </a:rPr>
                          <m:t>𝑨</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num>
                      <m:den>
                        <m:r>
                          <a:rPr lang="en-US" sz="4000" b="1" i="1">
                            <a:effectLst/>
                            <a:latin typeface="Cambria Math" panose="02040503050406030204" pitchFamily="18" charset="0"/>
                            <a:ea typeface="Times New Roman" panose="02020603050405020304" pitchFamily="18" charset="0"/>
                            <a:cs typeface="Arial" panose="020B0604020202020204" pitchFamily="34" charset="0"/>
                          </a:rPr>
                          <m:t>𝒏</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r>
                          <a:rPr lang="en-US" sz="4000" b="1" i="1">
                            <a:effectLst/>
                            <a:latin typeface="Cambria Math" panose="02040503050406030204" pitchFamily="18" charset="0"/>
                            <a:ea typeface="Times New Roman" panose="02020603050405020304" pitchFamily="18" charset="0"/>
                            <a:cs typeface="Arial" panose="020B0604020202020204" pitchFamily="34" charset="0"/>
                          </a:rPr>
                          <m:t>𝜴</m:t>
                        </m:r>
                        <m:r>
                          <a:rPr lang="en-US" sz="4000" b="1">
                            <a:effectLst/>
                            <a:latin typeface="Cambria Math" panose="02040503050406030204" pitchFamily="18" charset="0"/>
                            <a:ea typeface="Times New Roman" panose="02020603050405020304" pitchFamily="18" charset="0"/>
                            <a:cs typeface="Arial" panose="020B0604020202020204" pitchFamily="34" charset="0"/>
                          </a:rPr>
                          <m:t>)</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049284" y="2628900"/>
                <a:ext cx="9776572" cy="4880567"/>
              </a:xfrm>
              <a:prstGeom prst="rect">
                <a:avLst/>
              </a:prstGeom>
              <a:blipFill>
                <a:blip r:embed="rId14"/>
                <a:stretch>
                  <a:fillRect l="-2182" r="-2244"/>
                </a:stretch>
              </a:blipFill>
            </p:spPr>
            <p:txBody>
              <a:bodyPr/>
              <a:lstStyle/>
              <a:p>
                <a:r>
                  <a:rPr lang="en-US">
                    <a:noFill/>
                  </a:rPr>
                  <a:t> </a:t>
                </a:r>
              </a:p>
            </p:txBody>
          </p:sp>
        </mc:Fallback>
      </mc:AlternateContent>
      <p:pic>
        <p:nvPicPr>
          <p:cNvPr id="11" name="Picture 22"/>
          <p:cNvPicPr>
            <a:picLocks noChangeAspect="1"/>
          </p:cNvPicPr>
          <p:nvPr/>
        </p:nvPicPr>
        <p:blipFill>
          <a:blip r:embed="rId15"/>
          <a:srcRect/>
          <a:stretch>
            <a:fillRect/>
          </a:stretch>
        </p:blipFill>
        <p:spPr>
          <a:xfrm flipH="1">
            <a:off x="12382720" y="6438900"/>
            <a:ext cx="1942879" cy="3150614"/>
          </a:xfrm>
          <a:prstGeom prst="rect">
            <a:avLst/>
          </a:prstGeom>
        </p:spPr>
      </p:pic>
    </p:spTree>
    <p:extLst>
      <p:ext uri="{BB962C8B-B14F-4D97-AF65-F5344CB8AC3E}">
        <p14:creationId xmlns:p14="http://schemas.microsoft.com/office/powerpoint/2010/main" val="86116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10032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5715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18112" y="94107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6248400" y="800100"/>
            <a:ext cx="52578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Ví dụ </a:t>
            </a:r>
            <a:r>
              <a:rPr kumimoji="0" lang="en-US"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4</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 </a:t>
            </a:r>
            <a:r>
              <a:rPr kumimoji="0" lang="nl-NL" sz="4000" b="1" i="0" u="none" strike="noStrike" kern="1200" cap="none" spc="0" normalizeH="0" baseline="0" noProof="0" dirty="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(SGK – </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tr</a:t>
            </a:r>
            <a:r>
              <a:rPr kumimoji="0" lang="en-US"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49</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pic>
        <p:nvPicPr>
          <p:cNvPr id="10"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608130" y="8772185"/>
            <a:ext cx="1288301" cy="127702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447800" y="2247900"/>
                <a:ext cx="15316200" cy="5663089"/>
              </a:xfrm>
              <a:prstGeom prst="rect">
                <a:avLst/>
              </a:prstGeom>
            </p:spPr>
            <p:txBody>
              <a:bodyPr wrap="square">
                <a:spAutoFit/>
              </a:bodyPr>
              <a:lstStyle/>
              <a:p>
                <a:pPr algn="just">
                  <a:lnSpc>
                    <a:spcPct val="150000"/>
                  </a:lnSpc>
                  <a:spcAft>
                    <a:spcPts val="1200"/>
                  </a:spcAft>
                </a:pPr>
                <a:r>
                  <a:rPr lang="en-US" sz="3800" dirty="0" err="1">
                    <a:ea typeface="Calibri" panose="020F0502020204030204" pitchFamily="34" charset="0"/>
                    <a:cs typeface="Times New Roman" panose="02020603050405020304" pitchFamily="18" charset="0"/>
                  </a:rPr>
                  <a:t>Một</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hộp</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có</a:t>
                </a:r>
                <a:r>
                  <a:rPr lang="en-US" sz="3800" dirty="0">
                    <a:ea typeface="Calibri" panose="020F0502020204030204" pitchFamily="34" charset="0"/>
                    <a:cs typeface="Times New Roman" panose="02020603050405020304" pitchFamily="18" charset="0"/>
                  </a:rPr>
                  <a:t> 5 </a:t>
                </a:r>
                <a:r>
                  <a:rPr lang="en-US" sz="3800" dirty="0" err="1">
                    <a:ea typeface="Calibri" panose="020F0502020204030204" pitchFamily="34" charset="0"/>
                    <a:cs typeface="Times New Roman" panose="02020603050405020304" pitchFamily="18" charset="0"/>
                  </a:rPr>
                  <a:t>chiếc</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thẻ</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cùng</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loại</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mỗi</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thẻ</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được</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ghi</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một</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trong</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các</a:t>
                </a:r>
                <a:r>
                  <a:rPr lang="en-US" sz="3800" dirty="0">
                    <a:ea typeface="Calibri" panose="020F0502020204030204" pitchFamily="34" charset="0"/>
                    <a:cs typeface="Times New Roman" panose="02020603050405020304" pitchFamily="18" charset="0"/>
                  </a:rPr>
                  <a:t> </a:t>
                </a:r>
                <a:r>
                  <a:rPr lang="en-US" sz="3800" dirty="0" err="1">
                    <a:ea typeface="Calibri" panose="020F0502020204030204" pitchFamily="34" charset="0"/>
                    <a:cs typeface="Times New Roman" panose="02020603050405020304" pitchFamily="18" charset="0"/>
                  </a:rPr>
                  <a:t>số</a:t>
                </a:r>
                <a:r>
                  <a:rPr lang="en-US" sz="3800" dirty="0">
                    <a:ea typeface="Calibri" panose="020F0502020204030204" pitchFamily="34" charset="0"/>
                    <a:cs typeface="Times New Roman" panose="02020603050405020304" pitchFamily="18" charset="0"/>
                  </a:rPr>
                  <a:t> </a:t>
                </a:r>
                <a14:m>
                  <m:oMath xmlns:m="http://schemas.openxmlformats.org/officeDocument/2006/math">
                    <m:r>
                      <a:rPr lang="en-US" sz="3800">
                        <a:effectLst/>
                        <a:ea typeface="Calibri" panose="020F0502020204030204" pitchFamily="34" charset="0"/>
                        <a:cs typeface="Arial" panose="020B0604020202020204" pitchFamily="34" charset="0"/>
                      </a:rPr>
                      <m:t>1,2,3</m:t>
                    </m:r>
                  </m:oMath>
                </a14:m>
                <a:r>
                  <a:rPr lang="en-US" sz="3800" dirty="0">
                    <a:effectLst/>
                    <a:ea typeface="Calibri" panose="020F0502020204030204" pitchFamily="34" charset="0"/>
                    <a:cs typeface="Times New Roman" panose="02020603050405020304" pitchFamily="18" charset="0"/>
                  </a:rPr>
                  <a:t>, 4,5 ; </a:t>
                </a:r>
                <a:r>
                  <a:rPr lang="en-US" sz="3800" dirty="0" err="1">
                    <a:effectLst/>
                    <a:ea typeface="Calibri" panose="020F0502020204030204" pitchFamily="34" charset="0"/>
                    <a:cs typeface="Times New Roman" panose="02020603050405020304" pitchFamily="18" charset="0"/>
                  </a:rPr>
                  <a:t>hai</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thẻ</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khác</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nhau</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thì</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ghi</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hai</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số</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khác</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nhau</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Rút</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ngẫu</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nhiên</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đồng</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thời</a:t>
                </a:r>
                <a:r>
                  <a:rPr lang="en-US" sz="3800" dirty="0">
                    <a:effectLst/>
                    <a:ea typeface="Calibri" panose="020F0502020204030204" pitchFamily="34" charset="0"/>
                    <a:cs typeface="Times New Roman" panose="02020603050405020304" pitchFamily="18" charset="0"/>
                  </a:rPr>
                  <a:t> 2 </a:t>
                </a:r>
                <a:r>
                  <a:rPr lang="en-US" sz="3800" dirty="0" err="1">
                    <a:effectLst/>
                    <a:ea typeface="Calibri" panose="020F0502020204030204" pitchFamily="34" charset="0"/>
                    <a:cs typeface="Times New Roman" panose="02020603050405020304" pitchFamily="18" charset="0"/>
                  </a:rPr>
                  <a:t>chiếc</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thẻ</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từ</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trong</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hộp</a:t>
                </a:r>
                <a:r>
                  <a:rPr lang="en-US" sz="3800" dirty="0">
                    <a:effectLst/>
                    <a:ea typeface="Calibri" panose="020F0502020204030204" pitchFamily="34" charset="0"/>
                    <a:cs typeface="Times New Roman" panose="02020603050405020304" pitchFamily="18" charset="0"/>
                  </a:rPr>
                  <a:t>.</a:t>
                </a:r>
              </a:p>
              <a:p>
                <a:pPr algn="just">
                  <a:lnSpc>
                    <a:spcPct val="150000"/>
                  </a:lnSpc>
                  <a:spcAft>
                    <a:spcPts val="1200"/>
                  </a:spcAft>
                </a:pPr>
                <a:r>
                  <a:rPr lang="en-US" sz="3800" dirty="0">
                    <a:effectLst/>
                    <a:ea typeface="Calibri" panose="020F0502020204030204" pitchFamily="34" charset="0"/>
                    <a:cs typeface="Times New Roman" panose="02020603050405020304" pitchFamily="18" charset="0"/>
                  </a:rPr>
                  <a:t>a) </a:t>
                </a:r>
                <a:r>
                  <a:rPr lang="en-US" sz="3800" dirty="0" err="1">
                    <a:effectLst/>
                    <a:ea typeface="Calibri" panose="020F0502020204030204" pitchFamily="34" charset="0"/>
                    <a:cs typeface="Times New Roman" panose="02020603050405020304" pitchFamily="18" charset="0"/>
                  </a:rPr>
                  <a:t>Gọi</a:t>
                </a:r>
                <a:r>
                  <a:rPr lang="en-US" sz="3800" dirty="0">
                    <a:effectLst/>
                    <a:ea typeface="Calibri" panose="020F0502020204030204" pitchFamily="34" charset="0"/>
                    <a:cs typeface="Times New Roman" panose="02020603050405020304" pitchFamily="18" charset="0"/>
                  </a:rPr>
                  <a:t> </a:t>
                </a:r>
                <a14:m>
                  <m:oMath xmlns:m="http://schemas.openxmlformats.org/officeDocument/2006/math">
                    <m:r>
                      <a:rPr lang="en-US" sz="3800" i="1">
                        <a:effectLst/>
                        <a:ea typeface="Calibri" panose="020F0502020204030204" pitchFamily="34" charset="0"/>
                        <a:cs typeface="Arial" panose="020B0604020202020204" pitchFamily="34" charset="0"/>
                      </a:rPr>
                      <m:t>𝛺</m:t>
                    </m:r>
                  </m:oMath>
                </a14:m>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là</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không</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gian</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mẫu</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trong</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trò</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chơi</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trên</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Tính</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số</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phần</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tử</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của</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tập</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hợp</a:t>
                </a:r>
                <a:r>
                  <a:rPr lang="en-US" sz="3800" dirty="0">
                    <a:effectLst/>
                    <a:ea typeface="Calibri" panose="020F0502020204030204" pitchFamily="34" charset="0"/>
                    <a:cs typeface="Times New Roman" panose="02020603050405020304" pitchFamily="18" charset="0"/>
                  </a:rPr>
                  <a:t> </a:t>
                </a:r>
                <a14:m>
                  <m:oMath xmlns:m="http://schemas.openxmlformats.org/officeDocument/2006/math">
                    <m:r>
                      <a:rPr lang="en-US" sz="3800" i="1">
                        <a:effectLst/>
                        <a:ea typeface="Calibri" panose="020F0502020204030204" pitchFamily="34" charset="0"/>
                        <a:cs typeface="Arial" panose="020B0604020202020204" pitchFamily="34" charset="0"/>
                      </a:rPr>
                      <m:t>𝛺</m:t>
                    </m:r>
                  </m:oMath>
                </a14:m>
                <a:r>
                  <a:rPr lang="en-US" sz="3800" dirty="0">
                    <a:effectLst/>
                    <a:ea typeface="Calibri" panose="020F0502020204030204" pitchFamily="34" charset="0"/>
                    <a:cs typeface="Times New Roman" panose="02020603050405020304" pitchFamily="18" charset="0"/>
                  </a:rPr>
                  <a:t>.</a:t>
                </a:r>
              </a:p>
              <a:p>
                <a:pPr algn="just">
                  <a:lnSpc>
                    <a:spcPct val="150000"/>
                  </a:lnSpc>
                  <a:spcAft>
                    <a:spcPts val="1200"/>
                  </a:spcAft>
                </a:pPr>
                <a:r>
                  <a:rPr lang="en-US" sz="3800" dirty="0">
                    <a:effectLst/>
                    <a:ea typeface="Calibri" panose="020F0502020204030204" pitchFamily="34" charset="0"/>
                    <a:cs typeface="Times New Roman" panose="02020603050405020304" pitchFamily="18" charset="0"/>
                  </a:rPr>
                  <a:t>b) </a:t>
                </a:r>
                <a:r>
                  <a:rPr lang="en-US" sz="3800" dirty="0" err="1">
                    <a:effectLst/>
                    <a:ea typeface="Calibri" panose="020F0502020204030204" pitchFamily="34" charset="0"/>
                    <a:cs typeface="Times New Roman" panose="02020603050405020304" pitchFamily="18" charset="0"/>
                  </a:rPr>
                  <a:t>Tính</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xác</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suất</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của</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biến</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cố</a:t>
                </a:r>
                <a:r>
                  <a:rPr lang="en-US" sz="3800" dirty="0">
                    <a:effectLst/>
                    <a:ea typeface="Calibri" panose="020F0502020204030204" pitchFamily="34" charset="0"/>
                    <a:cs typeface="Times New Roman" panose="02020603050405020304" pitchFamily="18" charset="0"/>
                  </a:rPr>
                  <a:t> </a:t>
                </a:r>
                <a14:m>
                  <m:oMath xmlns:m="http://schemas.openxmlformats.org/officeDocument/2006/math">
                    <m:r>
                      <a:rPr lang="en-US" sz="3800" i="1">
                        <a:effectLst/>
                        <a:ea typeface="Calibri" panose="020F0502020204030204" pitchFamily="34" charset="0"/>
                        <a:cs typeface="Arial" panose="020B0604020202020204" pitchFamily="34" charset="0"/>
                      </a:rPr>
                      <m:t>𝐸</m:t>
                    </m:r>
                  </m:oMath>
                </a14:m>
                <a:r>
                  <a:rPr lang="en-US" sz="3800" dirty="0">
                    <a:effectLst/>
                    <a:ea typeface="Calibri" panose="020F0502020204030204" pitchFamily="34" charset="0"/>
                    <a:cs typeface="Times New Roman" panose="02020603050405020304" pitchFamily="18" charset="0"/>
                  </a:rPr>
                  <a:t> : "</a:t>
                </a:r>
                <a:r>
                  <a:rPr lang="en-US" sz="3800" dirty="0" err="1">
                    <a:effectLst/>
                    <a:ea typeface="Calibri" panose="020F0502020204030204" pitchFamily="34" charset="0"/>
                    <a:cs typeface="Times New Roman" panose="02020603050405020304" pitchFamily="18" charset="0"/>
                  </a:rPr>
                  <a:t>Tổng</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các</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số</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trên</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hai</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thẻ</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là</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số</a:t>
                </a:r>
                <a:r>
                  <a:rPr lang="en-US" sz="3800" dirty="0">
                    <a:effectLst/>
                    <a:ea typeface="Calibri" panose="020F0502020204030204" pitchFamily="34" charset="0"/>
                    <a:cs typeface="Times New Roman" panose="02020603050405020304" pitchFamily="18" charset="0"/>
                  </a:rPr>
                  <a:t> </a:t>
                </a:r>
                <a:r>
                  <a:rPr lang="en-US" sz="3800" dirty="0" err="1">
                    <a:effectLst/>
                    <a:ea typeface="Calibri" panose="020F0502020204030204" pitchFamily="34" charset="0"/>
                    <a:cs typeface="Times New Roman" panose="02020603050405020304" pitchFamily="18" charset="0"/>
                  </a:rPr>
                  <a:t>lẻ</a:t>
                </a:r>
                <a:r>
                  <a:rPr lang="en-US" sz="3800" dirty="0">
                    <a:effectLst/>
                    <a:ea typeface="Calibri" panose="020F0502020204030204" pitchFamily="34" charset="0"/>
                    <a:cs typeface="Times New Roman" panose="02020603050405020304" pitchFamily="18" charset="0"/>
                  </a:rPr>
                  <a:t>".</a:t>
                </a:r>
              </a:p>
            </p:txBody>
          </p:sp>
        </mc:Choice>
        <mc:Fallback>
          <p:sp>
            <p:nvSpPr>
              <p:cNvPr id="3" name="Rectangle 2"/>
              <p:cNvSpPr>
                <a:spLocks noRot="1" noChangeAspect="1" noMove="1" noResize="1" noEditPoints="1" noAdjustHandles="1" noChangeArrowheads="1" noChangeShapeType="1" noTextEdit="1"/>
              </p:cNvSpPr>
              <p:nvPr/>
            </p:nvSpPr>
            <p:spPr>
              <a:xfrm>
                <a:off x="1447800" y="2247900"/>
                <a:ext cx="15316200" cy="5663089"/>
              </a:xfrm>
              <a:prstGeom prst="rect">
                <a:avLst/>
              </a:prstGeom>
              <a:blipFill>
                <a:blip r:embed="rId14"/>
                <a:stretch>
                  <a:fillRect l="-1314" r="-1274" b="-1399"/>
                </a:stretch>
              </a:blipFill>
            </p:spPr>
            <p:txBody>
              <a:bodyPr/>
              <a:lstStyle/>
              <a:p>
                <a:r>
                  <a:rPr lang="en-US">
                    <a:noFill/>
                  </a:rPr>
                  <a:t> </a:t>
                </a:r>
              </a:p>
            </p:txBody>
          </p:sp>
        </mc:Fallback>
      </mc:AlternateContent>
      <p:pic>
        <p:nvPicPr>
          <p:cNvPr id="11"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7162800" y="9203219"/>
            <a:ext cx="3581400" cy="1020699"/>
          </a:xfrm>
          <a:prstGeom prst="rect">
            <a:avLst/>
          </a:prstGeom>
        </p:spPr>
      </p:pic>
    </p:spTree>
    <p:extLst>
      <p:ext uri="{BB962C8B-B14F-4D97-AF65-F5344CB8AC3E}">
        <p14:creationId xmlns:p14="http://schemas.microsoft.com/office/powerpoint/2010/main" val="22083068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40084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723997" y="23574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 name="Oval Callout 20"/>
          <p:cNvSpPr/>
          <p:nvPr/>
        </p:nvSpPr>
        <p:spPr>
          <a:xfrm>
            <a:off x="8227506" y="2309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flipH="1">
            <a:off x="15881099" y="7735304"/>
            <a:ext cx="2085321" cy="193091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95974" y="1257300"/>
                <a:ext cx="16377626" cy="884735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𝛺</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tổ</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chập</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tập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{1;2;3;4;5}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thế</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a:rPr lang="en-US" sz="3800" i="1">
                              <a:effectLst/>
                              <a:latin typeface="Cambria Math" panose="02040503050406030204" pitchFamily="18" charset="0"/>
                              <a:ea typeface="Calibri" panose="020F0502020204030204" pitchFamily="34" charset="0"/>
                              <a:cs typeface="Arial" panose="020B0604020202020204" pitchFamily="34" charset="0"/>
                            </a:rPr>
                            <m:t>𝐶</m:t>
                          </m:r>
                        </m:e>
                        <m:sub>
                          <m:r>
                            <a:rPr lang="en-US" sz="3800">
                              <a:effectLst/>
                              <a:latin typeface="Cambria Math" panose="02040503050406030204" pitchFamily="18" charset="0"/>
                              <a:ea typeface="Calibri" panose="020F0502020204030204" pitchFamily="34" charset="0"/>
                              <a:cs typeface="Arial" panose="020B0604020202020204" pitchFamily="34" charset="0"/>
                            </a:rPr>
                            <m:t>5</m:t>
                          </m:r>
                        </m:sub>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bSup>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5!</m:t>
                          </m:r>
                        </m:num>
                        <m:den>
                          <m:r>
                            <a:rPr lang="en-US" sz="3800">
                              <a:effectLst/>
                              <a:latin typeface="Cambria Math" panose="02040503050406030204" pitchFamily="18" charset="0"/>
                              <a:ea typeface="Calibri" panose="020F0502020204030204" pitchFamily="34" charset="0"/>
                              <a:cs typeface="Arial" panose="020B0604020202020204" pitchFamily="34" charset="0"/>
                            </a:rPr>
                            <m:t>2!⋅3!</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5⋅4</m:t>
                          </m:r>
                        </m:num>
                        <m:den>
                          <m:r>
                            <a:rPr lang="en-US" sz="3800">
                              <a:effectLst/>
                              <a:latin typeface="Cambria Math" panose="02040503050406030204" pitchFamily="18" charset="0"/>
                              <a:ea typeface="Calibri" panose="020F0502020204030204" pitchFamily="34" charset="0"/>
                              <a:cs typeface="Arial" panose="020B0604020202020204" pitchFamily="34" charset="0"/>
                            </a:rPr>
                            <m:t>2</m:t>
                          </m:r>
                        </m:den>
                      </m:f>
                      <m:r>
                        <a:rPr lang="en-US" sz="3800">
                          <a:effectLst/>
                          <a:latin typeface="Cambria Math" panose="02040503050406030204" pitchFamily="18" charset="0"/>
                          <a:ea typeface="Calibri" panose="020F0502020204030204" pitchFamily="34" charset="0"/>
                          <a:cs typeface="Arial" panose="020B0604020202020204" pitchFamily="34" charset="0"/>
                        </a:rPr>
                        <m:t>=10</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𝐸</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gồm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chiếc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thẻ</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4;2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5 ;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4;4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5 . </a:t>
                </a:r>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Vì</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thế</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m:t>
                    </m:r>
                    <m:r>
                      <a:rPr lang="en-US" sz="3800">
                        <a:effectLst/>
                        <a:latin typeface="Cambria Math" panose="02040503050406030204" pitchFamily="18" charset="0"/>
                        <a:ea typeface="Calibri" panose="020F0502020204030204" pitchFamily="34" charset="0"/>
                        <a:cs typeface="Arial" panose="020B0604020202020204" pitchFamily="34" charset="0"/>
                      </a:rPr>
                      <m:t>)=6</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suất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𝐸</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m:t>
                      </m:r>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6</m:t>
                          </m:r>
                        </m:num>
                        <m:den>
                          <m:r>
                            <a:rPr lang="en-US" sz="3800">
                              <a:effectLst/>
                              <a:latin typeface="Cambria Math" panose="02040503050406030204" pitchFamily="18" charset="0"/>
                              <a:ea typeface="Calibri" panose="020F0502020204030204" pitchFamily="34" charset="0"/>
                              <a:cs typeface="Arial" panose="020B0604020202020204" pitchFamily="34" charset="0"/>
                            </a:rPr>
                            <m:t>10</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95974" y="1257300"/>
                <a:ext cx="16377626" cy="8847358"/>
              </a:xfrm>
              <a:prstGeom prst="rect">
                <a:avLst/>
              </a:prstGeom>
              <a:blipFill>
                <a:blip r:embed="rId14"/>
                <a:stretch>
                  <a:fillRect l="-1228"/>
                </a:stretch>
              </a:blipFill>
            </p:spPr>
            <p:txBody>
              <a:bodyPr/>
              <a:lstStyle/>
              <a:p>
                <a:r>
                  <a:rPr lang="en-US">
                    <a:noFill/>
                  </a:rPr>
                  <a:t> </a:t>
                </a:r>
              </a:p>
            </p:txBody>
          </p:sp>
        </mc:Fallback>
      </mc:AlternateContent>
    </p:spTree>
    <p:extLst>
      <p:ext uri="{BB962C8B-B14F-4D97-AF65-F5344CB8AC3E}">
        <p14:creationId xmlns:p14="http://schemas.microsoft.com/office/powerpoint/2010/main" val="340125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354152" y="3531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324968" y="9404366"/>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8" name="Oval Callout 27"/>
          <p:cNvSpPr/>
          <p:nvPr/>
        </p:nvSpPr>
        <p:spPr>
          <a:xfrm>
            <a:off x="8724898" y="4747316"/>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rgbClr val="FFFFFF"/>
                </a:solidFill>
              </a:rPr>
              <a:t>Giải</a:t>
            </a:r>
            <a:endParaRPr lang="en-US" sz="3800" b="1" dirty="0">
              <a:solidFill>
                <a:srgbClr val="FFFFFF"/>
              </a:solidFill>
            </a:endParaRPr>
          </a:p>
        </p:txBody>
      </p:sp>
      <p:sp>
        <p:nvSpPr>
          <p:cNvPr id="12" name="Rectangle 11"/>
          <p:cNvSpPr/>
          <p:nvPr/>
        </p:nvSpPr>
        <p:spPr>
          <a:xfrm>
            <a:off x="6591299" y="546437"/>
            <a:ext cx="58674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Ví dụ </a:t>
            </a:r>
            <a:r>
              <a:rPr kumimoji="0" lang="en-US"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5</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 </a:t>
            </a:r>
            <a:r>
              <a:rPr kumimoji="0" lang="nl-NL" sz="4000" b="1" i="0" u="none" strike="noStrike" kern="1200" cap="none" spc="0" normalizeH="0" baseline="0" noProof="0" dirty="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(SGK – </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tr</a:t>
            </a:r>
            <a:r>
              <a:rPr kumimoji="0" lang="en-US"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49,50</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sp>
        <p:nvSpPr>
          <p:cNvPr id="2" name="Rectangle 1"/>
          <p:cNvSpPr/>
          <p:nvPr/>
        </p:nvSpPr>
        <p:spPr>
          <a:xfrm>
            <a:off x="627384" y="1810077"/>
            <a:ext cx="17203416" cy="2723823"/>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chứa</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giống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585170" y="6057900"/>
                <a:ext cx="17398030" cy="349454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chập</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 Do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𝛺</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gồm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tổ</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chập</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10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a:rPr lang="en-US" sz="3800" i="1">
                              <a:effectLst/>
                              <a:latin typeface="Cambria Math" panose="02040503050406030204" pitchFamily="18" charset="0"/>
                              <a:ea typeface="Calibri" panose="020F0502020204030204" pitchFamily="34" charset="0"/>
                              <a:cs typeface="Arial" panose="020B0604020202020204" pitchFamily="34" charset="0"/>
                            </a:rPr>
                            <m:t>𝐶</m:t>
                          </m:r>
                        </m:e>
                        <m:sub>
                          <m:r>
                            <a:rPr lang="en-US" sz="3800">
                              <a:effectLst/>
                              <a:latin typeface="Cambria Math" panose="02040503050406030204" pitchFamily="18" charset="0"/>
                              <a:ea typeface="Calibri" panose="020F0502020204030204" pitchFamily="34" charset="0"/>
                              <a:cs typeface="Arial" panose="020B0604020202020204" pitchFamily="34" charset="0"/>
                            </a:rPr>
                            <m:t>10</m:t>
                          </m:r>
                        </m:sub>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bSup>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10!</m:t>
                          </m:r>
                        </m:num>
                        <m:den>
                          <m:r>
                            <a:rPr lang="en-US" sz="3800">
                              <a:effectLst/>
                              <a:latin typeface="Cambria Math" panose="02040503050406030204" pitchFamily="18" charset="0"/>
                              <a:ea typeface="Calibri" panose="020F0502020204030204" pitchFamily="34" charset="0"/>
                              <a:cs typeface="Arial" panose="020B0604020202020204" pitchFamily="34" charset="0"/>
                            </a:rPr>
                            <m:t>2!.8!</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10⋅9</m:t>
                          </m:r>
                        </m:num>
                        <m:den>
                          <m:r>
                            <a:rPr lang="en-US" sz="3800">
                              <a:effectLst/>
                              <a:latin typeface="Cambria Math" panose="02040503050406030204" pitchFamily="18" charset="0"/>
                              <a:ea typeface="Calibri" panose="020F0502020204030204" pitchFamily="34" charset="0"/>
                              <a:cs typeface="Arial" panose="020B0604020202020204" pitchFamily="34" charset="0"/>
                            </a:rPr>
                            <m:t>2</m:t>
                          </m:r>
                        </m:den>
                      </m:f>
                      <m:r>
                        <a:rPr lang="en-US" sz="3800">
                          <a:effectLst/>
                          <a:latin typeface="Cambria Math" panose="02040503050406030204" pitchFamily="18" charset="0"/>
                          <a:ea typeface="Calibri" panose="020F0502020204030204" pitchFamily="34" charset="0"/>
                          <a:cs typeface="Arial" panose="020B0604020202020204" pitchFamily="34" charset="0"/>
                        </a:rPr>
                        <m:t>=45.</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85170" y="6057900"/>
                <a:ext cx="17398030" cy="3494546"/>
              </a:xfrm>
              <a:prstGeom prst="rect">
                <a:avLst/>
              </a:prstGeom>
              <a:blipFill>
                <a:blip r:embed="rId3"/>
                <a:stretch>
                  <a:fillRect l="-1156" r="-1156"/>
                </a:stretch>
              </a:blipFill>
            </p:spPr>
            <p:txBody>
              <a:bodyPr/>
              <a:lstStyle/>
              <a:p>
                <a:r>
                  <a:rPr lang="en-US">
                    <a:noFill/>
                  </a:rPr>
                  <a:t> </a:t>
                </a:r>
              </a:p>
            </p:txBody>
          </p:sp>
        </mc:Fallback>
      </mc:AlternateContent>
    </p:spTree>
    <p:extLst>
      <p:ext uri="{BB962C8B-B14F-4D97-AF65-F5344CB8AC3E}">
        <p14:creationId xmlns:p14="http://schemas.microsoft.com/office/powerpoint/2010/main" val="200051754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75180" y="-13284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4670518" y="7066176"/>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66002" y="1562100"/>
            <a:ext cx="4046516" cy="4011109"/>
          </a:xfrm>
          <a:prstGeom prst="rect">
            <a:avLst/>
          </a:prstGeom>
        </p:spPr>
      </p:pic>
      <p:sp>
        <p:nvSpPr>
          <p:cNvPr id="12" name="Rectangle 11"/>
          <p:cNvSpPr/>
          <p:nvPr/>
        </p:nvSpPr>
        <p:spPr>
          <a:xfrm>
            <a:off x="604398" y="1236107"/>
            <a:ext cx="16845402" cy="3340979"/>
          </a:xfrm>
          <a:prstGeom prst="rect">
            <a:avLst/>
          </a:prstGeom>
        </p:spPr>
        <p:txBody>
          <a:bodyPr wrap="square">
            <a:spAutoFit/>
          </a:bodyPr>
          <a:lstStyle/>
          <a:p>
            <a:pPr algn="ctr">
              <a:lnSpc>
                <a:spcPct val="150000"/>
              </a:lnSpc>
              <a:defRPr/>
            </a:pPr>
            <a:r>
              <a:rPr lang="vi-VN" sz="7500" b="1" kern="0" dirty="0">
                <a:solidFill>
                  <a:srgbClr val="F2C2AB">
                    <a:lumMod val="50000"/>
                  </a:srgbClr>
                </a:solidFill>
                <a:cs typeface="Arial"/>
                <a:sym typeface="Arial"/>
              </a:rPr>
              <a:t>CHƯƠNG VI: MỘT SỐ YẾU TỐ THỐNG KÊ VÀ XÁC XUẤT</a:t>
            </a:r>
            <a:endParaRPr lang="vi-VN" sz="7500" b="1" kern="0" dirty="0">
              <a:solidFill>
                <a:srgbClr val="F2C2AB">
                  <a:lumMod val="50000"/>
                </a:srgbClr>
              </a:solidFill>
              <a:cs typeface="Arial"/>
              <a:sym typeface="Arial"/>
            </a:endParaRPr>
          </a:p>
        </p:txBody>
      </p:sp>
      <p:sp>
        <p:nvSpPr>
          <p:cNvPr id="13" name="Rectangle 12"/>
          <p:cNvSpPr/>
          <p:nvPr/>
        </p:nvSpPr>
        <p:spPr>
          <a:xfrm>
            <a:off x="1524000" y="5420745"/>
            <a:ext cx="15167565" cy="1346715"/>
          </a:xfrm>
          <a:prstGeom prst="rect">
            <a:avLst/>
          </a:prstGeom>
        </p:spPr>
        <p:txBody>
          <a:bodyPr wrap="square">
            <a:spAutoFit/>
          </a:bodyPr>
          <a:lstStyle/>
          <a:p>
            <a:pPr algn="ctr">
              <a:lnSpc>
                <a:spcPct val="150000"/>
              </a:lnSpc>
              <a:defRPr/>
            </a:pPr>
            <a:r>
              <a:rPr lang="nl-NL" sz="6200" b="1" kern="0" dirty="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5: XÁC SUẤT CỦA BIẾN CỐ</a:t>
            </a:r>
            <a:endParaRPr lang="en-US" sz="62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354152" y="3531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425917" y="9404366"/>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8484084" y="457845"/>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457200" y="1605859"/>
                <a:ext cx="17398030" cy="805887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cố</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𝐺</m:t>
                    </m:r>
                  </m:oMath>
                </a14:m>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 "Hai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khác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khác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trắng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còn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lại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đỏ</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5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mảu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trắng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cũng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5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đỏ</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Theo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quy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tắc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nhân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𝐺</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)=5⋅5=25</m:t>
                    </m:r>
                  </m:oMath>
                </a14:m>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suất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cố</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𝐺</m:t>
                    </m:r>
                  </m:oMath>
                </a14:m>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𝐺</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𝐺</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num>
                        <m:den>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𝛺</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den>
                      </m:f>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25</m:t>
                          </m:r>
                        </m:num>
                        <m:den>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45</m:t>
                          </m:r>
                        </m:den>
                      </m:f>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5</m:t>
                          </m:r>
                        </m:num>
                        <m:den>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9</m:t>
                          </m:r>
                        </m:den>
                      </m:f>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oMath>
                  </m:oMathPara>
                </a14:m>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57200" y="1605859"/>
                <a:ext cx="17398030" cy="8058873"/>
              </a:xfrm>
              <a:prstGeom prst="rect">
                <a:avLst/>
              </a:prstGeom>
              <a:blipFill>
                <a:blip r:embed="rId3"/>
                <a:stretch>
                  <a:fillRect l="-1156" r="-1156"/>
                </a:stretch>
              </a:blipFill>
            </p:spPr>
            <p:txBody>
              <a:bodyPr/>
              <a:lstStyle/>
              <a:p>
                <a:r>
                  <a:rPr lang="en-US">
                    <a:noFill/>
                  </a:rPr>
                  <a:t> </a:t>
                </a:r>
              </a:p>
            </p:txBody>
          </p:sp>
        </mc:Fallback>
      </mc:AlternateContent>
      <p:pic>
        <p:nvPicPr>
          <p:cNvPr id="10"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16687800" y="8466189"/>
            <a:ext cx="1460992" cy="1667324"/>
          </a:xfrm>
          <a:prstGeom prst="rect">
            <a:avLst/>
          </a:prstGeom>
        </p:spPr>
      </p:pic>
    </p:spTree>
    <p:extLst>
      <p:ext uri="{BB962C8B-B14F-4D97-AF65-F5344CB8AC3E}">
        <p14:creationId xmlns:p14="http://schemas.microsoft.com/office/powerpoint/2010/main" val="406366030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986542"/>
            <a:ext cx="17953876" cy="795755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509906" y="12006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647453" y="52507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50</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410753" y="11486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678400" y="956310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41054"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4" name="Rectangle 3"/>
              <p:cNvSpPr/>
              <p:nvPr/>
            </p:nvSpPr>
            <p:spPr>
              <a:xfrm>
                <a:off x="673058" y="2319310"/>
                <a:ext cx="17005342" cy="7015190"/>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Nhân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dịp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doanh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sẽ</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phiếu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tặng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Món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tai </a:t>
                </a:r>
                <a:r>
                  <a:rPr lang="en-US" sz="3800" dirty="0" err="1">
                    <a:latin typeface="Arial" panose="020B0604020202020204" pitchFamily="34" charset="0"/>
                    <a:ea typeface="Calibri" panose="020F0502020204030204" pitchFamily="34" charset="0"/>
                    <a:cs typeface="Times New Roman" panose="02020603050405020304" pitchFamily="18" charset="0"/>
                  </a:rPr>
                  <a:t>nghe</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tai </a:t>
                </a:r>
                <a:r>
                  <a:rPr lang="en-US" sz="3800" dirty="0" err="1">
                    <a:latin typeface="Arial" panose="020B0604020202020204" pitchFamily="34" charset="0"/>
                    <a:ea typeface="Calibri" panose="020F0502020204030204" pitchFamily="34" charset="0"/>
                    <a:cs typeface="Times New Roman" panose="02020603050405020304" pitchFamily="18" charset="0"/>
                  </a:rPr>
                  <a:t>nghe</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đủ</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hoặc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đen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Vẽ</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đồ</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cây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năng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món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phiếu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tặng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suất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chiếc</a:t>
                </a:r>
                <a:r>
                  <a:rPr lang="en-US" sz="3800" dirty="0">
                    <a:effectLst/>
                    <a:latin typeface="Arial" panose="020B0604020202020204" pitchFamily="34" charset="0"/>
                    <a:ea typeface="Calibri" panose="020F0502020204030204" pitchFamily="34" charset="0"/>
                    <a:cs typeface="Times New Roman" panose="02020603050405020304" pitchFamily="18" charset="0"/>
                  </a:rPr>
                  <a:t> tai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nghe</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trắng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phiếu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tặng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73058" y="2319310"/>
                <a:ext cx="17005342" cy="7015190"/>
              </a:xfrm>
              <a:prstGeom prst="rect">
                <a:avLst/>
              </a:prstGeom>
              <a:blipFill>
                <a:blip r:embed="rId3"/>
                <a:stretch>
                  <a:fillRect l="-1183" r="-1147" b="-2346"/>
                </a:stretch>
              </a:blipFill>
            </p:spPr>
            <p:txBody>
              <a:bodyPr/>
              <a:lstStyle/>
              <a:p>
                <a:r>
                  <a:rPr lang="en-US">
                    <a:noFill/>
                  </a:rPr>
                  <a:t> </a:t>
                </a:r>
              </a:p>
            </p:txBody>
          </p:sp>
        </mc:Fallback>
      </mc:AlternateContent>
    </p:spTree>
    <p:extLst>
      <p:ext uri="{BB962C8B-B14F-4D97-AF65-F5344CB8AC3E}">
        <p14:creationId xmlns:p14="http://schemas.microsoft.com/office/powerpoint/2010/main" val="107508276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80949" y="1757942"/>
            <a:ext cx="17953876" cy="826235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393509" y="60012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83699" y="336751"/>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000" b="1" kern="12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Giải</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46999" y="10245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678400" y="956310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57451" y="59817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183471" y="2286193"/>
            <a:ext cx="16208348" cy="1752211"/>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Sơ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cây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món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phiếu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tặng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816876" y="4762500"/>
            <a:ext cx="10941539" cy="4267200"/>
          </a:xfrm>
          <a:prstGeom prst="rect">
            <a:avLst/>
          </a:prstGeom>
        </p:spPr>
      </p:pic>
    </p:spTree>
    <p:extLst>
      <p:ext uri="{BB962C8B-B14F-4D97-AF65-F5344CB8AC3E}">
        <p14:creationId xmlns:p14="http://schemas.microsoft.com/office/powerpoint/2010/main" val="1671157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anim calcmode="lin" valueType="num">
                                      <p:cBhvr>
                                        <p:cTn id="13" dur="500" fill="hold"/>
                                        <p:tgtEl>
                                          <p:spTgt spid="2231"/>
                                        </p:tgtEl>
                                        <p:attrNameLst>
                                          <p:attrName>ppt_x</p:attrName>
                                        </p:attrNameLst>
                                      </p:cBhvr>
                                      <p:tavLst>
                                        <p:tav tm="0">
                                          <p:val>
                                            <p:strVal val="#ppt_x"/>
                                          </p:val>
                                        </p:tav>
                                        <p:tav tm="100000">
                                          <p:val>
                                            <p:strVal val="#ppt_x"/>
                                          </p:val>
                                        </p:tav>
                                      </p:tavLst>
                                    </p:anim>
                                    <p:anim calcmode="lin" valueType="num">
                                      <p:cBhvr>
                                        <p:cTn id="14" dur="500" fill="hold"/>
                                        <p:tgtEl>
                                          <p:spTgt spid="22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852204"/>
            <a:ext cx="17953876" cy="809189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307569" y="90834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07499" y="409097"/>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000" b="1" kern="12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Giải</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270799" y="1032678"/>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678400" y="956310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243391" y="90639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5" name="Rectangle 4"/>
              <p:cNvSpPr/>
              <p:nvPr/>
            </p:nvSpPr>
            <p:spPr>
              <a:xfrm>
                <a:off x="904055" y="2476500"/>
                <a:ext cx="16032965" cy="718171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 Ta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gian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𝛺</m:t>
                    </m:r>
                  </m:oMath>
                </a14:m>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các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loại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tai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nghe</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đếm</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hãng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tai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nghe</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Dựa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sơ</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đồ</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hình</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cây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thấy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𝛺</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)=10</m:t>
                    </m:r>
                  </m:oMath>
                </a14:m>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smtClean="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Khách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hàng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đầu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tiên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1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5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loại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tai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nghe</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màu</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trắng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năm</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hãng</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tức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𝐻</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)=5</m:t>
                    </m:r>
                  </m:oMath>
                </a14:m>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suất</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để</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xảy</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ra</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cố</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𝐻</m:t>
                    </m:r>
                  </m:oMath>
                </a14:m>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1" u="none" strike="noStrike" kern="1200" cap="none" spc="0" normalizeH="0" baseline="0" noProof="0" dirty="0" smtClean="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𝐻</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𝐻</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num>
                        <m:den>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𝛺</m:t>
                          </m:r>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den>
                      </m:f>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5</m:t>
                          </m:r>
                        </m:num>
                        <m:den>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2</m:t>
                          </m:r>
                        </m:den>
                      </m:f>
                    </m:oMath>
                  </m:oMathPara>
                </a14:m>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04055" y="2476500"/>
                <a:ext cx="16032965" cy="7181710"/>
              </a:xfrm>
              <a:prstGeom prst="rect">
                <a:avLst/>
              </a:prstGeom>
              <a:blipFill>
                <a:blip r:embed="rId3"/>
                <a:stretch>
                  <a:fillRect l="-1255"/>
                </a:stretch>
              </a:blipFill>
            </p:spPr>
            <p:txBody>
              <a:bodyPr/>
              <a:lstStyle/>
              <a:p>
                <a:r>
                  <a:rPr lang="en-US">
                    <a:noFill/>
                  </a:rPr>
                  <a:t> </a:t>
                </a:r>
              </a:p>
            </p:txBody>
          </p:sp>
        </mc:Fallback>
      </mc:AlternateContent>
    </p:spTree>
    <p:extLst>
      <p:ext uri="{BB962C8B-B14F-4D97-AF65-F5344CB8AC3E}">
        <p14:creationId xmlns:p14="http://schemas.microsoft.com/office/powerpoint/2010/main" val="3577114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anim calcmode="lin" valueType="num">
                                      <p:cBhvr>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anim calcmode="lin" valueType="num">
                                      <p:cBhvr>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866890"/>
            <a:ext cx="17953876" cy="800101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661551" y="1635353"/>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987144" y="386755"/>
            <a:ext cx="4236922"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a:t>
            </a:r>
            <a:r>
              <a:rPr lang="en-US" sz="4500" b="1" kern="1200" dirty="0" smtClean="0">
                <a:solidFill>
                  <a:srgbClr val="FF0000"/>
                </a:solidFill>
                <a:latin typeface="Arial"/>
                <a:ea typeface="+mn-ea"/>
                <a:cs typeface="Arial" panose="020B0604020202020204" pitchFamily="34" charset="0"/>
              </a:rPr>
              <a:t>2</a:t>
            </a:r>
            <a:endParaRPr lang="en-US" sz="4500" b="1" kern="1200" dirty="0">
              <a:solidFill>
                <a:srgbClr val="FF0000"/>
              </a:solidFill>
              <a:latin typeface="Arial"/>
              <a:ea typeface="+mn-ea"/>
              <a:cs typeface="Arial" panose="020B0604020202020204" pitchFamily="34" charset="0"/>
            </a:endParaRPr>
          </a:p>
        </p:txBody>
      </p:sp>
      <p:sp>
        <p:nvSpPr>
          <p:cNvPr id="44" name="Google Shape;2254;p39"/>
          <p:cNvSpPr/>
          <p:nvPr/>
        </p:nvSpPr>
        <p:spPr>
          <a:xfrm>
            <a:off x="6893663" y="214687"/>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10591" y="1615849"/>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43495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331203" y="5524500"/>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 name="Rectangle 4"/>
          <p:cNvSpPr/>
          <p:nvPr/>
        </p:nvSpPr>
        <p:spPr>
          <a:xfrm>
            <a:off x="838200" y="2265789"/>
            <a:ext cx="16586209" cy="2877711"/>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bông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trẳng</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bông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bông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bông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823486" y="6552263"/>
                <a:ext cx="16702514" cy="2782237"/>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Tổng</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bông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hoa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5 + 5 + 6 =16 (</a:t>
                </a:r>
                <a:r>
                  <a:rPr lang="en-US" sz="3800" dirty="0" err="1">
                    <a:latin typeface="Arial" panose="020B0604020202020204" pitchFamily="34" charset="0"/>
                    <a:ea typeface="Times New Roman" panose="02020603050405020304" pitchFamily="18" charset="0"/>
                    <a:cs typeface="Times New Roman" panose="02020603050405020304" pitchFamily="18" charset="0"/>
                  </a:rPr>
                  <a:t>bông</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n(</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𝛺</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effectLst/>
                            <a:latin typeface="Cambria Math" panose="02040503050406030204" pitchFamily="18" charset="0"/>
                            <a:ea typeface="Times New Roman" panose="02020603050405020304" pitchFamily="18" charset="0"/>
                            <a:cs typeface="Arial" panose="020B0604020202020204" pitchFamily="34" charset="0"/>
                          </a:rPr>
                          <m:t>16</m:t>
                        </m:r>
                      </m:sub>
                      <m:sup>
                        <m:r>
                          <a:rPr lang="en-US" sz="3800" b="0" i="1">
                            <a:effectLst/>
                            <a:latin typeface="Cambria Math" panose="02040503050406030204" pitchFamily="18" charset="0"/>
                            <a:ea typeface="Times New Roman" panose="02020603050405020304" pitchFamily="18" charset="0"/>
                            <a:cs typeface="Arial" panose="020B0604020202020204" pitchFamily="34" charset="0"/>
                          </a:rPr>
                          <m:t>4</m:t>
                        </m:r>
                      </m:sup>
                    </m:sSubSup>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823486" y="6552263"/>
                <a:ext cx="16702514" cy="2782237"/>
              </a:xfrm>
              <a:prstGeom prst="rect">
                <a:avLst/>
              </a:prstGeom>
              <a:blipFill>
                <a:blip r:embed="rId3"/>
                <a:stretch>
                  <a:fillRect l="-1095" b="-2412"/>
                </a:stretch>
              </a:blipFill>
            </p:spPr>
            <p:txBody>
              <a:bodyPr/>
              <a:lstStyle/>
              <a:p>
                <a:r>
                  <a:rPr lang="en-US">
                    <a:noFill/>
                  </a:rPr>
                  <a:t> </a:t>
                </a:r>
              </a:p>
            </p:txBody>
          </p:sp>
        </mc:Fallback>
      </mc:AlternateContent>
    </p:spTree>
    <p:extLst>
      <p:ext uri="{BB962C8B-B14F-4D97-AF65-F5344CB8AC3E}">
        <p14:creationId xmlns:p14="http://schemas.microsoft.com/office/powerpoint/2010/main" val="253454716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1"/>
                                        </p:tgtEl>
                                        <p:attrNameLst>
                                          <p:attrName>style.visibility</p:attrName>
                                        </p:attrNameLst>
                                      </p:cBhvr>
                                      <p:to>
                                        <p:strVal val="visible"/>
                                      </p:to>
                                    </p:set>
                                    <p:animEffect transition="in" filter="fade">
                                      <p:cBhvr>
                                        <p:cTn id="10" dur="500"/>
                                        <p:tgtEl>
                                          <p:spTgt spid="22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0" dur="500"/>
                                        <p:tgtEl>
                                          <p:spTgt spid="6">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17"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Shape 2229"/>
        <p:cNvGrpSpPr/>
        <p:nvPr/>
      </p:nvGrpSpPr>
      <p:grpSpPr>
        <a:xfrm>
          <a:off x="0" y="0"/>
          <a:ext cx="0" cy="0"/>
          <a:chOff x="0" y="0"/>
          <a:chExt cx="0" cy="0"/>
        </a:xfrm>
      </p:grpSpPr>
      <p:sp>
        <p:nvSpPr>
          <p:cNvPr id="2255" name="Google Shape;2255;p39"/>
          <p:cNvSpPr/>
          <p:nvPr/>
        </p:nvSpPr>
        <p:spPr>
          <a:xfrm>
            <a:off x="711345" y="309675"/>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476965" y="8930366"/>
            <a:ext cx="567440" cy="545028"/>
          </a:xfrm>
          <a:prstGeom prst="star4">
            <a:avLst>
              <a:gd name="adj" fmla="val 23874"/>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60385" y="290171"/>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769639" y="26670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795053" y="620178"/>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2057400" y="1695038"/>
                <a:ext cx="15075509" cy="7258462"/>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en-US" sz="3800" dirty="0" err="1"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Gọi</a:t>
                </a: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bốn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bông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hoa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chọn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ra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có</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cả</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màu</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TH1</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2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trắng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vàng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đỏ</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5</m:t>
                        </m:r>
                      </m:sub>
                      <m:sup>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2</m:t>
                        </m:r>
                      </m:sup>
                    </m:sSubSup>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5</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6</m:t>
                    </m:r>
                  </m:oMath>
                </a14:m>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cách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chọn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TH2</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trắng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2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vàng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đỏ</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5.</a:t>
                </a:r>
                <a14:m>
                  <m:oMath xmlns:m="http://schemas.openxmlformats.org/officeDocument/2006/math">
                    <m:sSubSup>
                      <m:sSubSup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5</m:t>
                        </m:r>
                      </m:sub>
                      <m:sup>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2</m:t>
                        </m:r>
                      </m:sup>
                    </m:sSubSup>
                  </m:oMath>
                </a14:m>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.6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cách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chọn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TH3</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trắng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vàng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2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đỏ</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5.5.</a:t>
                </a:r>
                <a14:m>
                  <m:oMath xmlns:m="http://schemas.openxmlformats.org/officeDocument/2006/math">
                    <m:sSubSup>
                      <m:sSubSup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6</m:t>
                        </m:r>
                      </m:sub>
                      <m:sup>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2</m:t>
                        </m:r>
                      </m:sup>
                    </m:sSubSup>
                  </m:oMath>
                </a14:m>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cách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chọn</a:t>
                </a: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 typeface="Arial" panose="020B0604020202020204" pitchFamily="34" charset="0"/>
                  <a:buChar char="•"/>
                </a:pPr>
                <a:r>
                  <a:rPr lang="en-US" sz="3800" dirty="0" err="1"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Áp</a:t>
                </a: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dụng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quy</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tắc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cộng</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có</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n(A) = 975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cách</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chọn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marL="571500" lvl="0" indent="-571500">
                  <a:lnSpc>
                    <a:spcPct val="150000"/>
                  </a:lnSpc>
                  <a:buFont typeface="Arial" panose="020B0604020202020204" pitchFamily="34" charset="0"/>
                  <a:buChar char="•"/>
                </a:pPr>
                <a:r>
                  <a:rPr lang="en-US" sz="3800" dirty="0" err="1"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Xác</a:t>
                </a: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suất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của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pPr>
                <a14:m>
                  <m:oMathPara xmlns:m="http://schemas.openxmlformats.org/officeDocument/2006/math">
                    <m:oMathParaPr>
                      <m:jc m:val="centerGroup"/>
                    </m:oMathParaPr>
                    <m:oMath xmlns:m="http://schemas.openxmlformats.org/officeDocument/2006/math">
                      <m:r>
                        <a:rPr lang="en-US" sz="380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380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m:t>
                      </m:r>
                      <m:r>
                        <a:rPr lang="en-US" sz="380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𝐴</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num>
                        <m:den>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𝛺</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den>
                      </m:f>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15</m:t>
                          </m:r>
                        </m:num>
                        <m:den>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28</m:t>
                          </m:r>
                        </m:den>
                      </m:f>
                    </m:oMath>
                  </m:oMathPara>
                </a14:m>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057400" y="1695038"/>
                <a:ext cx="15075509" cy="7258462"/>
              </a:xfrm>
              <a:prstGeom prst="rect">
                <a:avLst/>
              </a:prstGeom>
              <a:blipFill>
                <a:blip r:embed="rId3"/>
                <a:stretch>
                  <a:fillRect l="-1213"/>
                </a:stretch>
              </a:blipFill>
            </p:spPr>
            <p:txBody>
              <a:bodyPr/>
              <a:lstStyle/>
              <a:p>
                <a:r>
                  <a:rPr lang="en-US">
                    <a:noFill/>
                  </a:rPr>
                  <a:t> </a:t>
                </a:r>
              </a:p>
            </p:txBody>
          </p:sp>
        </mc:Fallback>
      </mc:AlternateContent>
    </p:spTree>
    <p:extLst>
      <p:ext uri="{BB962C8B-B14F-4D97-AF65-F5344CB8AC3E}">
        <p14:creationId xmlns:p14="http://schemas.microsoft.com/office/powerpoint/2010/main" val="33911224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anim calcmode="lin" valueType="num">
                                      <p:cBhvr>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anim calcmode="lin" valueType="num">
                                      <p:cBhvr>
                                        <p:cTn id="4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smtClean="0">
                <a:ln w="9525" cap="flat" cmpd="sng">
                  <a:solidFill>
                    <a:srgbClr val="F3F3F3"/>
                  </a:solidFill>
                  <a:prstDash val="solid"/>
                  <a:round/>
                  <a:headEnd type="none" w="sm" len="sm"/>
                  <a:tailEnd type="none" w="sm" len="sm"/>
                </a:ln>
                <a:solidFill>
                  <a:srgbClr val="434343"/>
                </a:solidFill>
                <a:sym typeface="Arial"/>
              </a:rPr>
              <a:t>0</a:t>
            </a:r>
            <a:r>
              <a:rPr lang="en-US" sz="2800" kern="0" smtClean="0">
                <a:ln w="9525" cap="flat" cmpd="sng">
                  <a:solidFill>
                    <a:srgbClr val="F3F3F3"/>
                  </a:solidFill>
                  <a:prstDash val="solid"/>
                  <a:round/>
                  <a:headEnd type="none" w="sm" len="sm"/>
                  <a:tailEnd type="none" w="sm" len="sm"/>
                </a:ln>
                <a:solidFill>
                  <a:srgbClr val="434343"/>
                </a:solidFill>
                <a:sym typeface="Arial"/>
              </a:rPr>
              <a:t>2</a:t>
            </a:r>
            <a:endParaRPr sz="2800" kern="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87453" y="3393192"/>
            <a:ext cx="9457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495800" y="3390900"/>
            <a:ext cx="9595967" cy="3554819"/>
          </a:xfrm>
          <a:prstGeom prst="rect">
            <a:avLst/>
          </a:prstGeom>
        </p:spPr>
        <p:txBody>
          <a:bodyPr wrap="square">
            <a:spAutoFit/>
          </a:bodyPr>
          <a:lstStyle/>
          <a:p>
            <a:pPr algn="ctr">
              <a:lnSpc>
                <a:spcPct val="150000"/>
              </a:lnSpc>
              <a:spcBef>
                <a:spcPts val="1200"/>
              </a:spcBef>
              <a:spcAft>
                <a:spcPts val="1600"/>
              </a:spcAft>
              <a:buClr>
                <a:srgbClr val="000000"/>
              </a:buClr>
            </a:pPr>
            <a:r>
              <a:rPr lang="vi-VN" sz="7500" b="1" kern="0" dirty="0">
                <a:solidFill>
                  <a:srgbClr val="F2C2AB">
                    <a:lumMod val="75000"/>
                  </a:srgbClr>
                </a:solidFill>
                <a:ea typeface="Calibri" panose="020F0502020204030204" pitchFamily="34" charset="0"/>
                <a:cs typeface="Times New Roman" panose="02020603050405020304" pitchFamily="18" charset="0"/>
                <a:sym typeface="Arial"/>
              </a:rPr>
              <a:t>TÍNH CHẤT CỦA XÁC SUẤT</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614616" y="5460642"/>
            <a:ext cx="1892579" cy="2629893"/>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97876" y="34251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295400" y="12878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itle 240"/>
          <p:cNvSpPr txBox="1">
            <a:spLocks/>
          </p:cNvSpPr>
          <p:nvPr/>
        </p:nvSpPr>
        <p:spPr>
          <a:xfrm>
            <a:off x="3733800" y="1181180"/>
            <a:ext cx="11201876" cy="984824"/>
          </a:xfrm>
          <a:prstGeom prst="rect">
            <a:avLst/>
          </a:prstGeom>
          <a:noFill/>
          <a:ln w="19050" cap="flat" cmpd="sng">
            <a:solidFill>
              <a:srgbClr val="000000"/>
            </a:solidFill>
            <a:prstDash val="dot"/>
            <a:round/>
            <a:headEnd type="none" w="sm" len="sm"/>
            <a:tailEnd type="none" w="sm" len="sm"/>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nton"/>
              <a:buNone/>
              <a:defRPr sz="30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buClr>
                <a:srgbClr val="2D435B"/>
              </a:buClr>
            </a:pPr>
            <a:r>
              <a:rPr lang="en-US" sz="4000" b="1" kern="0" dirty="0" err="1" smtClean="0">
                <a:solidFill>
                  <a:srgbClr val="FF9F7C"/>
                </a:solidFill>
                <a:latin typeface="Arial"/>
              </a:rPr>
              <a:t>Thảo</a:t>
            </a:r>
            <a:r>
              <a:rPr lang="en-US" sz="4000" b="1" kern="0" dirty="0" smtClean="0">
                <a:solidFill>
                  <a:srgbClr val="FF9F7C"/>
                </a:solidFill>
                <a:latin typeface="Arial"/>
              </a:rPr>
              <a:t> </a:t>
            </a:r>
            <a:r>
              <a:rPr lang="en-US" sz="4000" b="1" kern="0" dirty="0" err="1" smtClean="0">
                <a:solidFill>
                  <a:srgbClr val="FF9F7C"/>
                </a:solidFill>
                <a:latin typeface="Arial"/>
              </a:rPr>
              <a:t>luận</a:t>
            </a:r>
            <a:r>
              <a:rPr lang="en-US" sz="4000" b="1" kern="0" dirty="0" smtClean="0">
                <a:solidFill>
                  <a:srgbClr val="FF9F7C"/>
                </a:solidFill>
                <a:latin typeface="Arial"/>
              </a:rPr>
              <a:t> </a:t>
            </a:r>
            <a:r>
              <a:rPr lang="en-US" sz="4000" b="1" kern="0" dirty="0" err="1" smtClean="0">
                <a:solidFill>
                  <a:srgbClr val="FF9F7C"/>
                </a:solidFill>
                <a:latin typeface="Arial"/>
              </a:rPr>
              <a:t>nhóm</a:t>
            </a:r>
            <a:r>
              <a:rPr lang="en-US" sz="4000" b="1" kern="0" dirty="0" smtClean="0">
                <a:solidFill>
                  <a:srgbClr val="FF9F7C"/>
                </a:solidFill>
                <a:latin typeface="Arial"/>
              </a:rPr>
              <a:t> </a:t>
            </a:r>
            <a:r>
              <a:rPr lang="en-US" sz="4000" b="1" kern="0" dirty="0" err="1" smtClean="0">
                <a:solidFill>
                  <a:srgbClr val="FF9F7C"/>
                </a:solidFill>
                <a:latin typeface="Arial"/>
              </a:rPr>
              <a:t>đôi</a:t>
            </a:r>
            <a:r>
              <a:rPr lang="en-US" sz="4000" b="1" kern="0" dirty="0" smtClean="0">
                <a:solidFill>
                  <a:srgbClr val="FF9F7C"/>
                </a:solidFill>
                <a:latin typeface="Arial"/>
              </a:rPr>
              <a:t> </a:t>
            </a:r>
            <a:r>
              <a:rPr lang="en-US" sz="4000" b="1" kern="0" dirty="0" err="1" smtClean="0">
                <a:solidFill>
                  <a:srgbClr val="FF9F7C"/>
                </a:solidFill>
                <a:latin typeface="Arial"/>
              </a:rPr>
              <a:t>trả</a:t>
            </a:r>
            <a:r>
              <a:rPr lang="en-US" sz="4000" b="1" kern="0" dirty="0" smtClean="0">
                <a:solidFill>
                  <a:srgbClr val="FF9F7C"/>
                </a:solidFill>
                <a:latin typeface="Arial"/>
              </a:rPr>
              <a:t> </a:t>
            </a:r>
            <a:r>
              <a:rPr lang="en-US" sz="4000" b="1" kern="0" dirty="0" err="1" smtClean="0">
                <a:solidFill>
                  <a:srgbClr val="FF9F7C"/>
                </a:solidFill>
                <a:latin typeface="Arial"/>
              </a:rPr>
              <a:t>lời</a:t>
            </a:r>
            <a:r>
              <a:rPr lang="en-US" sz="4000" b="1" kern="0" dirty="0" smtClean="0">
                <a:solidFill>
                  <a:srgbClr val="FF9F7C"/>
                </a:solidFill>
                <a:latin typeface="Arial"/>
              </a:rPr>
              <a:t> </a:t>
            </a:r>
            <a:r>
              <a:rPr lang="en-US" sz="4000" b="1" kern="0" dirty="0" err="1" smtClean="0">
                <a:solidFill>
                  <a:srgbClr val="FF9F7C"/>
                </a:solidFill>
                <a:latin typeface="Arial"/>
              </a:rPr>
              <a:t>câu</a:t>
            </a:r>
            <a:r>
              <a:rPr lang="en-US" sz="4000" b="1" kern="0" dirty="0" smtClean="0">
                <a:solidFill>
                  <a:srgbClr val="FF9F7C"/>
                </a:solidFill>
                <a:latin typeface="Arial"/>
              </a:rPr>
              <a:t> </a:t>
            </a:r>
            <a:r>
              <a:rPr lang="en-US" sz="4000" b="1" kern="0" dirty="0" err="1" smtClean="0">
                <a:solidFill>
                  <a:srgbClr val="FF9F7C"/>
                </a:solidFill>
                <a:latin typeface="Arial"/>
              </a:rPr>
              <a:t>hỏi</a:t>
            </a:r>
            <a:r>
              <a:rPr lang="en-US" sz="4000" b="1" kern="0" dirty="0" smtClean="0">
                <a:solidFill>
                  <a:srgbClr val="FF9F7C"/>
                </a:solidFill>
                <a:latin typeface="Arial"/>
              </a:rPr>
              <a:t> </a:t>
            </a:r>
            <a:r>
              <a:rPr lang="en-US" sz="4000" b="1" kern="0" dirty="0" err="1" smtClean="0">
                <a:solidFill>
                  <a:srgbClr val="FF9F7C"/>
                </a:solidFill>
                <a:latin typeface="Arial"/>
              </a:rPr>
              <a:t>sau</a:t>
            </a:r>
            <a:endParaRPr lang="en-US" sz="4000" b="1" kern="0" dirty="0">
              <a:solidFill>
                <a:srgbClr val="FF9F7C"/>
              </a:solidFill>
              <a:latin typeface="Arial"/>
            </a:endParaRPr>
          </a:p>
        </p:txBody>
      </p:sp>
      <mc:AlternateContent xmlns:mc="http://schemas.openxmlformats.org/markup-compatibility/2006">
        <mc:Choice xmlns:a14="http://schemas.microsoft.com/office/drawing/2010/main" Requires="a14">
          <p:sp>
            <p:nvSpPr>
              <p:cNvPr id="2" name="Rectangle 1"/>
              <p:cNvSpPr/>
              <p:nvPr/>
            </p:nvSpPr>
            <p:spPr>
              <a:xfrm>
                <a:off x="2667000" y="2887016"/>
                <a:ext cx="13716000" cy="3704284"/>
              </a:xfrm>
              <a:prstGeom prst="rect">
                <a:avLst/>
              </a:prstGeom>
            </p:spPr>
            <p:txBody>
              <a:bodyPr wrap="square">
                <a:spAutoFit/>
              </a:bodyPr>
              <a:lstStyle/>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1. Hãy tính xác suất của biến cố không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𝑃</m:t>
                    </m:r>
                    <m:r>
                      <a:rPr lang="nl-NL" sz="3800">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a:effectLst/>
                    <a:latin typeface="Arial" panose="020B0604020202020204" pitchFamily="34" charset="0"/>
                    <a:ea typeface="Calibri" panose="020F0502020204030204" pitchFamily="34" charset="0"/>
                    <a:cs typeface="Times New Roman" panose="02020603050405020304" pitchFamily="18" charset="0"/>
                  </a:rPr>
                  <a:t>và xác suất của biến cố chắc chắn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𝑃</m:t>
                    </m:r>
                    <m:r>
                      <a:rPr lang="nl-NL" sz="3800">
                        <a:effectLst/>
                        <a:latin typeface="Cambria Math" panose="02040503050406030204" pitchFamily="18" charset="0"/>
                        <a:ea typeface="Calibri" panose="020F0502020204030204" pitchFamily="34" charset="0"/>
                        <a:cs typeface="Arial" panose="020B0604020202020204" pitchFamily="34" charset="0"/>
                      </a:rPr>
                      <m:t>(</m:t>
                    </m:r>
                    <m:r>
                      <a:rPr lang="nl-NL" sz="3800" i="1">
                        <a:effectLst/>
                        <a:latin typeface="Cambria Math" panose="02040503050406030204" pitchFamily="18" charset="0"/>
                        <a:ea typeface="Calibri" panose="020F0502020204030204" pitchFamily="34" charset="0"/>
                        <a:cs typeface="Arial" panose="020B0604020202020204" pitchFamily="34" charset="0"/>
                      </a:rPr>
                      <m:t>𝛺</m:t>
                    </m:r>
                    <m:r>
                      <a:rPr lang="nl-NL" sz="3800">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2. Cho biến cố A bất kì, tìm khoảng hoặc đoạn giá trị của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𝑃</m:t>
                    </m:r>
                    <m:r>
                      <a:rPr lang="nl-NL" sz="3800">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𝐴</m:t>
                    </m:r>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3. Cho biến cố A bất kì, tìm mối liên hệ giữa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𝑃</m:t>
                    </m:r>
                    <m:r>
                      <a:rPr lang="nl-NL" sz="3800">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𝐴</m:t>
                    </m:r>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𝑃</m:t>
                    </m:r>
                    <m:r>
                      <a:rPr lang="nl-NL" sz="3800">
                        <a:effectLst/>
                        <a:latin typeface="Cambria Math" panose="02040503050406030204" pitchFamily="18" charset="0"/>
                        <a:ea typeface="Times New Roman" panose="02020603050405020304" pitchFamily="18" charset="0"/>
                        <a:cs typeface="Arial" panose="020B0604020202020204" pitchFamily="34" charset="0"/>
                      </a:rPr>
                      <m:t>(</m:t>
                    </m:r>
                    <m:bar>
                      <m:barPr>
                        <m:pos m:val="top"/>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barPr>
                      <m:e>
                        <m:r>
                          <a:rPr lang="nl-NL" sz="3800" i="1">
                            <a:effectLst/>
                            <a:latin typeface="Cambria Math" panose="02040503050406030204" pitchFamily="18" charset="0"/>
                            <a:ea typeface="Times New Roman" panose="02020603050405020304" pitchFamily="18" charset="0"/>
                            <a:cs typeface="Arial" panose="020B0604020202020204" pitchFamily="34" charset="0"/>
                          </a:rPr>
                          <m:t>𝐴</m:t>
                        </m:r>
                      </m:e>
                    </m:bar>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667000" y="2887016"/>
                <a:ext cx="13716000" cy="3704284"/>
              </a:xfrm>
              <a:prstGeom prst="rect">
                <a:avLst/>
              </a:prstGeom>
              <a:blipFill>
                <a:blip r:embed="rId3"/>
                <a:stretch>
                  <a:fillRect l="-1467" r="-1422" b="-2142"/>
                </a:stretch>
              </a:blipFill>
            </p:spPr>
            <p:txBody>
              <a:bodyPr/>
              <a:lstStyle/>
              <a:p>
                <a:r>
                  <a:rPr lang="en-US">
                    <a:noFill/>
                  </a:rPr>
                  <a:t> </a:t>
                </a:r>
              </a:p>
            </p:txBody>
          </p:sp>
        </mc:Fallback>
      </mc:AlternateContent>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8077200" y="7277100"/>
            <a:ext cx="3059781" cy="2681133"/>
          </a:xfrm>
          <a:prstGeom prst="rect">
            <a:avLst/>
          </a:prstGeom>
        </p:spPr>
      </p:pic>
      <p:pic>
        <p:nvPicPr>
          <p:cNvPr id="21" name="Picture 8"/>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rot="20314826">
            <a:off x="727052" y="5964007"/>
            <a:ext cx="1447800" cy="2168988"/>
          </a:xfrm>
          <a:prstGeom prst="rect">
            <a:avLst/>
          </a:prstGeom>
        </p:spPr>
      </p:pic>
    </p:spTree>
    <p:extLst>
      <p:ext uri="{BB962C8B-B14F-4D97-AF65-F5344CB8AC3E}">
        <p14:creationId xmlns:p14="http://schemas.microsoft.com/office/powerpoint/2010/main" val="41498955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2539659" y="-1342899"/>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701" y="5713694"/>
            <a:ext cx="5501070" cy="5143500"/>
          </a:xfrm>
          <a:prstGeom prst="rect">
            <a:avLst/>
          </a:prstGeom>
        </p:spPr>
      </p:pic>
      <p:sp>
        <p:nvSpPr>
          <p:cNvPr id="15" name="TextBox 14"/>
          <p:cNvSpPr txBox="1"/>
          <p:nvPr/>
        </p:nvSpPr>
        <p:spPr>
          <a:xfrm>
            <a:off x="7315200" y="929670"/>
            <a:ext cx="3810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KẾT LUẬN</a:t>
            </a:r>
            <a:endPar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9" name="Picture 9"/>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7007" flipH="1">
            <a:off x="-630286" y="1432168"/>
            <a:ext cx="2745623" cy="2721599"/>
          </a:xfrm>
          <a:prstGeom prst="rect">
            <a:avLst/>
          </a:prstGeom>
        </p:spPr>
      </p:pic>
      <p:sp>
        <p:nvSpPr>
          <p:cNvPr id="6" name="Rounded Rectangle 5"/>
          <p:cNvSpPr/>
          <p:nvPr/>
        </p:nvSpPr>
        <p:spPr>
          <a:xfrm>
            <a:off x="3200400" y="2445819"/>
            <a:ext cx="11506200" cy="528848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22"/>
          <p:cNvPicPr>
            <a:picLocks noChangeAspect="1"/>
          </p:cNvPicPr>
          <p:nvPr/>
        </p:nvPicPr>
        <p:blipFill>
          <a:blip r:embed="rId14"/>
          <a:srcRect/>
          <a:stretch>
            <a:fillRect/>
          </a:stretch>
        </p:blipFill>
        <p:spPr>
          <a:xfrm flipH="1">
            <a:off x="13735160" y="6321078"/>
            <a:ext cx="1942879" cy="3150614"/>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495800" y="3049438"/>
                <a:ext cx="9144000" cy="3815981"/>
              </a:xfrm>
              <a:prstGeom prst="rect">
                <a:avLst/>
              </a:prstGeom>
            </p:spPr>
            <p:txBody>
              <a:bodyPr>
                <a:spAutoFit/>
              </a:bodyPr>
              <a:lstStyle/>
              <a:p>
                <a:pPr marL="571500" indent="-571500" algn="just">
                  <a:lnSpc>
                    <a:spcPct val="200000"/>
                  </a:lnSpc>
                  <a:spcAft>
                    <a:spcPts val="800"/>
                  </a:spcAft>
                  <a:buFont typeface="Arial" panose="020B0604020202020204" pitchFamily="34" charset="0"/>
                  <a:buChar char="•"/>
                </a:pP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𝛺</m:t>
                        </m:r>
                      </m:e>
                    </m:d>
                    <m:r>
                      <a:rPr lang="en-US" sz="4000">
                        <a:effectLst/>
                        <a:latin typeface="Cambria Math" panose="02040503050406030204" pitchFamily="18" charset="0"/>
                        <a:ea typeface="Calibri" panose="020F0502020204030204" pitchFamily="34" charset="0"/>
                        <a:cs typeface="Arial" panose="020B0604020202020204" pitchFamily="34" charset="0"/>
                      </a:rPr>
                      <m:t>=1</m:t>
                    </m:r>
                  </m:oMath>
                </a14:m>
                <a:endParaRPr lang="en-US" sz="4000" dirty="0" smtClean="0">
                  <a:effectLst/>
                  <a:latin typeface="Cambria Math" panose="02040503050406030204" pitchFamily="18" charset="0"/>
                  <a:ea typeface="Calibri" panose="020F0502020204030204" pitchFamily="34" charset="0"/>
                  <a:cs typeface="Arial" panose="020B0604020202020204" pitchFamily="34" charset="0"/>
                </a:endParaRPr>
              </a:p>
              <a:p>
                <a:pPr marL="571500" indent="-571500" algn="just">
                  <a:lnSpc>
                    <a:spcPct val="200000"/>
                  </a:lnSpc>
                  <a:spcAft>
                    <a:spcPts val="800"/>
                  </a:spcAft>
                  <a:buFont typeface="Arial" panose="020B0604020202020204" pitchFamily="34" charset="0"/>
                  <a:buChar char="•"/>
                </a:pP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spcAft>
                    <a:spcPts val="800"/>
                  </a:spcAft>
                  <a:buFont typeface="Arial" panose="020B0604020202020204" pitchFamily="34" charset="0"/>
                  <a:buChar char="•"/>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r>
                      <a:rPr lang="en-US" sz="4000">
                        <a:effectLst/>
                        <a:latin typeface="Cambria Math" panose="02040503050406030204" pitchFamily="18" charset="0"/>
                        <a:ea typeface="Calibri" panose="020F0502020204030204" pitchFamily="34" charset="0"/>
                        <a:cs typeface="Arial" panose="020B0604020202020204" pitchFamily="34" charset="0"/>
                      </a:rPr>
                      <m:t> )=1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495800" y="3049438"/>
                <a:ext cx="9144000" cy="3815981"/>
              </a:xfrm>
              <a:prstGeom prst="rect">
                <a:avLst/>
              </a:prstGeom>
              <a:blipFill>
                <a:blip r:embed="rId15"/>
                <a:stretch>
                  <a:fillRect b="-5591"/>
                </a:stretch>
              </a:blipFill>
            </p:spPr>
            <p:txBody>
              <a:bodyPr/>
              <a:lstStyle/>
              <a:p>
                <a:r>
                  <a:rPr lang="en-US">
                    <a:noFill/>
                  </a:rPr>
                  <a:t> </a:t>
                </a:r>
              </a:p>
            </p:txBody>
          </p:sp>
        </mc:Fallback>
      </mc:AlternateContent>
    </p:spTree>
    <p:extLst>
      <p:ext uri="{BB962C8B-B14F-4D97-AF65-F5344CB8AC3E}">
        <p14:creationId xmlns:p14="http://schemas.microsoft.com/office/powerpoint/2010/main" val="15053501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10032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5715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18112" y="94107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608130" y="8772185"/>
            <a:ext cx="1288301" cy="1277028"/>
          </a:xfrm>
          <a:prstGeom prst="rect">
            <a:avLst/>
          </a:prstGeom>
        </p:spPr>
      </p:pic>
      <p:sp>
        <p:nvSpPr>
          <p:cNvPr id="9" name="Title 240"/>
          <p:cNvSpPr txBox="1">
            <a:spLocks/>
          </p:cNvSpPr>
          <p:nvPr/>
        </p:nvSpPr>
        <p:spPr>
          <a:xfrm>
            <a:off x="6248400" y="723900"/>
            <a:ext cx="6019800" cy="984824"/>
          </a:xfrm>
          <a:prstGeom prst="rect">
            <a:avLst/>
          </a:prstGeom>
          <a:noFill/>
          <a:ln w="19050" cap="flat" cmpd="sng">
            <a:solidFill>
              <a:srgbClr val="000000"/>
            </a:solidFill>
            <a:prstDash val="dot"/>
            <a:round/>
            <a:headEnd type="none" w="sm" len="sm"/>
            <a:tailEnd type="none" w="sm" len="sm"/>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nton"/>
              <a:buNone/>
              <a:defRPr sz="30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buClr>
                <a:srgbClr val="2D435B"/>
              </a:buClr>
            </a:pPr>
            <a:r>
              <a:rPr lang="en-US" sz="4000" b="1" kern="0" dirty="0" smtClean="0">
                <a:solidFill>
                  <a:srgbClr val="FF9F7C"/>
                </a:solidFill>
                <a:latin typeface="Arial"/>
              </a:rPr>
              <a:t>CHỨNG MINH</a:t>
            </a:r>
            <a:endParaRPr lang="en-US" sz="4000" b="1" kern="0" dirty="0">
              <a:solidFill>
                <a:srgbClr val="FF9F7C"/>
              </a:solidFill>
              <a:latin typeface="Arial"/>
            </a:endParaRPr>
          </a:p>
        </p:txBody>
      </p:sp>
      <mc:AlternateContent xmlns:mc="http://schemas.openxmlformats.org/markup-compatibility/2006">
        <mc:Choice xmlns:a14="http://schemas.microsoft.com/office/drawing/2010/main" Requires="a14">
          <p:sp>
            <p:nvSpPr>
              <p:cNvPr id="4" name="Rectangle 3"/>
              <p:cNvSpPr/>
              <p:nvPr/>
            </p:nvSpPr>
            <p:spPr>
              <a:xfrm>
                <a:off x="1066800" y="2114819"/>
                <a:ext cx="16136616" cy="6991081"/>
              </a:xfrm>
              <a:prstGeom prst="rect">
                <a:avLst/>
              </a:prstGeom>
            </p:spPr>
            <p:txBody>
              <a:bodyPr wrap="square">
                <a:spAutoFit/>
              </a:bodyPr>
              <a:lstStyle/>
              <a:p>
                <a:pPr marL="571500" lvl="0" indent="-571500">
                  <a:lnSpc>
                    <a:spcPct val="150000"/>
                  </a:lnSpc>
                  <a:buFont typeface="Arial" panose="020B0604020202020204" pitchFamily="34" charset="0"/>
                  <a:buChar char="•"/>
                  <a:tabLst>
                    <a:tab pos="457200" algn="l"/>
                  </a:tabLst>
                </a:pP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0</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=0</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suất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chắc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0" indent="-571500">
                  <a:lnSpc>
                    <a:spcPct val="150000"/>
                  </a:lnSpc>
                  <a:buFont typeface="Arial" panose="020B0604020202020204" pitchFamily="34" charset="0"/>
                  <a:buChar char="•"/>
                  <a:tabLst>
                    <a:tab pos="457200" algn="l"/>
                  </a:tabLst>
                </a:pPr>
                <a:r>
                  <a:rPr lang="en-US" sz="3800" dirty="0">
                    <a:effectLst/>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m:t>
                    </m:r>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m:t>
                    </m:r>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0" indent="-571500">
                  <a:lnSpc>
                    <a:spcPct val="150000"/>
                  </a:lnSpc>
                  <a:buFont typeface="Arial" panose="020B0604020202020204" pitchFamily="34" charset="0"/>
                  <a:buChar char="•"/>
                  <a:tabLst>
                    <a:tab pos="457200" algn="l"/>
                  </a:tabLst>
                </a:pP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suất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i="1">
                              <a:effectLst/>
                              <a:latin typeface="Cambria Math" panose="02040503050406030204" pitchFamily="18" charset="0"/>
                              <a:ea typeface="Calibri" panose="020F0502020204030204" pitchFamily="34" charset="0"/>
                              <a:cs typeface="Arial" panose="020B0604020202020204" pitchFamily="34" charset="0"/>
                            </a:rPr>
                            <m:t>𝐴</m:t>
                          </m:r>
                        </m:e>
                      </m:acc>
                      <m:r>
                        <a:rPr lang="en-US" sz="3800">
                          <a:effectLst/>
                          <a:latin typeface="Cambria Math" panose="02040503050406030204" pitchFamily="18" charset="0"/>
                          <a:ea typeface="Calibri" panose="020F0502020204030204" pitchFamily="34" charset="0"/>
                          <a:cs typeface="Arial" panose="020B0604020202020204" pitchFamily="34" charset="0"/>
                        </a:rPr>
                        <m:t> )=</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num>
                        <m:den>
                          <m:r>
                            <a:rPr lang="en-US" sz="3800" i="1">
                              <a:effectLst/>
                              <a:latin typeface="Cambria Math" panose="02040503050406030204" pitchFamily="18" charset="0"/>
                              <a:ea typeface="Calibri" panose="020F0502020204030204" pitchFamily="34" charset="0"/>
                              <a:cs typeface="Arial" panose="020B0604020202020204" pitchFamily="34" charset="0"/>
                            </a:rPr>
                            <m:t>𝑛</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𝛺</m:t>
                          </m:r>
                          <m:r>
                            <a:rPr lang="en-US" sz="3800">
                              <a:effectLst/>
                              <a:latin typeface="Cambria Math" panose="02040503050406030204" pitchFamily="18" charset="0"/>
                              <a:ea typeface="Calibri" panose="020F0502020204030204" pitchFamily="34" charset="0"/>
                              <a:cs typeface="Arial" panose="020B0604020202020204" pitchFamily="34" charset="0"/>
                            </a:rPr>
                            <m:t>)</m:t>
                          </m:r>
                        </m:den>
                      </m:f>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𝑃</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066800" y="2114819"/>
                <a:ext cx="16136616" cy="6991081"/>
              </a:xfrm>
              <a:prstGeom prst="rect">
                <a:avLst/>
              </a:prstGeom>
              <a:blipFill>
                <a:blip r:embed="rId14"/>
                <a:stretch>
                  <a:fillRect l="-1133" r="-1247"/>
                </a:stretch>
              </a:blipFill>
            </p:spPr>
            <p:txBody>
              <a:bodyPr/>
              <a:lstStyle/>
              <a:p>
                <a:r>
                  <a:rPr lang="en-US">
                    <a:noFill/>
                  </a:rPr>
                  <a:t> </a:t>
                </a:r>
              </a:p>
            </p:txBody>
          </p:sp>
        </mc:Fallback>
      </mc:AlternateContent>
    </p:spTree>
    <p:extLst>
      <p:ext uri="{BB962C8B-B14F-4D97-AF65-F5344CB8AC3E}">
        <p14:creationId xmlns:p14="http://schemas.microsoft.com/office/powerpoint/2010/main" val="37765293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anim calcmode="lin" valueType="num">
                                      <p:cBhvr>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anim calcmode="lin" valueType="num">
                                      <p:cBhvr>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5105400" y="228251"/>
            <a:ext cx="8562740" cy="1311332"/>
          </a:xfrm>
          <a:prstGeom prst="rect">
            <a:avLst/>
          </a:prstGeom>
        </p:spPr>
        <p:txBody>
          <a:bodyPr spcFirstLastPara="1" wrap="square" lIns="182850" tIns="182850" rIns="182850" bIns="182850" anchor="ctr" anchorCtr="0">
            <a:noAutofit/>
          </a:bodyPr>
          <a:lstStyle/>
          <a:p>
            <a:r>
              <a:rPr lang="en" sz="6000" b="1">
                <a:solidFill>
                  <a:srgbClr val="FF0000"/>
                </a:solidFill>
                <a:latin typeface="+mj-lt"/>
              </a:rPr>
              <a:t>NỘI </a:t>
            </a:r>
            <a:r>
              <a:rPr lang="en" sz="6000" b="1" smtClean="0">
                <a:solidFill>
                  <a:srgbClr val="FF0000"/>
                </a:solidFill>
                <a:latin typeface="+mj-lt"/>
              </a:rPr>
              <a:t>DUNG BÀI HỌC</a:t>
            </a:r>
            <a:endParaRPr sz="6000" b="1">
              <a:solidFill>
                <a:srgbClr val="FF0000"/>
              </a:solidFill>
              <a:latin typeface="+mj-lt"/>
            </a:endParaRPr>
          </a:p>
        </p:txBody>
      </p:sp>
      <p:grpSp>
        <p:nvGrpSpPr>
          <p:cNvPr id="6" name="Group 5"/>
          <p:cNvGrpSpPr/>
          <p:nvPr/>
        </p:nvGrpSpPr>
        <p:grpSpPr>
          <a:xfrm>
            <a:off x="2788919" y="2517186"/>
            <a:ext cx="10879221" cy="1645922"/>
            <a:chOff x="1483455" y="2628900"/>
            <a:chExt cx="10879221"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01</a:t>
              </a:r>
              <a:endParaRPr lang="en" sz="6600" kern="0" dirty="0">
                <a:latin typeface="+mn-lt"/>
              </a:endParaRPr>
            </a:p>
          </p:txBody>
        </p:sp>
        <p:sp>
          <p:nvSpPr>
            <p:cNvPr id="81" name="Rectangle 80"/>
            <p:cNvSpPr/>
            <p:nvPr/>
          </p:nvSpPr>
          <p:spPr>
            <a:xfrm>
              <a:off x="2922974" y="3121614"/>
              <a:ext cx="9439702" cy="1015663"/>
            </a:xfrm>
            <a:prstGeom prst="rect">
              <a:avLst/>
            </a:prstGeom>
          </p:spPr>
          <p:txBody>
            <a:bodyPr wrap="square">
              <a:spAutoFit/>
            </a:bodyPr>
            <a:lstStyle/>
            <a:p>
              <a:pPr>
                <a:lnSpc>
                  <a:spcPct val="150000"/>
                </a:lnSpc>
                <a:spcBef>
                  <a:spcPts val="1200"/>
                </a:spcBef>
                <a:spcAft>
                  <a:spcPts val="1600"/>
                </a:spcAft>
                <a:buClr>
                  <a:srgbClr val="000000"/>
                </a:buClr>
              </a:pPr>
              <a:r>
                <a:rPr lang="nl-NL" sz="4000" b="1" kern="0" dirty="0">
                  <a:solidFill>
                    <a:srgbClr val="000000"/>
                  </a:solidFill>
                  <a:ea typeface="Calibri" panose="020F0502020204030204" pitchFamily="34" charset="0"/>
                  <a:cs typeface="Times New Roman" panose="02020603050405020304" pitchFamily="18" charset="0"/>
                  <a:sym typeface="Arial"/>
                </a:rPr>
                <a:t> </a:t>
              </a:r>
              <a:r>
                <a:rPr lang="nl-NL" sz="4000" b="1" kern="0" dirty="0" smtClean="0">
                  <a:solidFill>
                    <a:srgbClr val="000000"/>
                  </a:solidFill>
                  <a:ea typeface="Calibri" panose="020F0502020204030204" pitchFamily="34" charset="0"/>
                  <a:cs typeface="Times New Roman" panose="02020603050405020304" pitchFamily="18" charset="0"/>
                  <a:sym typeface="Arial"/>
                </a:rPr>
                <a:t>MỘT SỐ KHÁI NIỆM VỀ XÁC SUẤT</a:t>
              </a:r>
              <a:endParaRPr lang="en-US" sz="4000" kern="0" dirty="0">
                <a:solidFill>
                  <a:srgbClr val="000000"/>
                </a:solidFill>
                <a:ea typeface="Calibri" panose="020F0502020204030204" pitchFamily="34" charset="0"/>
                <a:cs typeface="Times New Roman" panose="02020603050405020304" pitchFamily="18" charset="0"/>
                <a:sym typeface="Arial"/>
              </a:endParaRPr>
            </a:p>
          </p:txBody>
        </p:sp>
      </p:grpSp>
      <p:grpSp>
        <p:nvGrpSpPr>
          <p:cNvPr id="7" name="Group 6"/>
          <p:cNvGrpSpPr/>
          <p:nvPr/>
        </p:nvGrpSpPr>
        <p:grpSpPr>
          <a:xfrm>
            <a:off x="2788919" y="5244685"/>
            <a:ext cx="9488045" cy="1645922"/>
            <a:chOff x="1468215" y="4949643"/>
            <a:chExt cx="9488045" cy="1645922"/>
          </a:xfrm>
        </p:grpSpPr>
        <p:grpSp>
          <p:nvGrpSpPr>
            <p:cNvPr id="74" name="Google Shape;2162;p36"/>
            <p:cNvGrpSpPr/>
            <p:nvPr/>
          </p:nvGrpSpPr>
          <p:grpSpPr>
            <a:xfrm>
              <a:off x="1468215" y="4949643"/>
              <a:ext cx="1463038" cy="1645922"/>
              <a:chOff x="4314469" y="1612892"/>
              <a:chExt cx="486900" cy="607800"/>
            </a:xfrm>
          </p:grpSpPr>
          <p:sp>
            <p:nvSpPr>
              <p:cNvPr id="7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6" name="Google Shape;2164;p36"/>
              <p:cNvSpPr/>
              <p:nvPr/>
            </p:nvSpPr>
            <p:spPr>
              <a:xfrm rot="5400000" flipH="1">
                <a:off x="4277419" y="1696742"/>
                <a:ext cx="561000" cy="4869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9"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02</a:t>
              </a:r>
              <a:endParaRPr lang="en" sz="6600" kern="0" dirty="0">
                <a:latin typeface="+mn-lt"/>
              </a:endParaRPr>
            </a:p>
          </p:txBody>
        </p:sp>
        <p:sp>
          <p:nvSpPr>
            <p:cNvPr id="82" name="Rectangle 81"/>
            <p:cNvSpPr/>
            <p:nvPr/>
          </p:nvSpPr>
          <p:spPr>
            <a:xfrm>
              <a:off x="3091024" y="5428536"/>
              <a:ext cx="7865236" cy="901593"/>
            </a:xfrm>
            <a:prstGeom prst="rect">
              <a:avLst/>
            </a:prstGeom>
          </p:spPr>
          <p:txBody>
            <a:bodyPr wrap="square">
              <a:spAutoFit/>
            </a:bodyPr>
            <a:lstStyle/>
            <a:p>
              <a:pPr>
                <a:lnSpc>
                  <a:spcPct val="150000"/>
                </a:lnSpc>
                <a:buClr>
                  <a:srgbClr val="000000"/>
                </a:buClr>
                <a:buFont typeface="Arial"/>
                <a:buNone/>
              </a:pPr>
              <a:r>
                <a:rPr lang="nl-NL" sz="4000" b="1" kern="0" dirty="0" smtClean="0">
                  <a:solidFill>
                    <a:srgbClr val="000000"/>
                  </a:solidFill>
                  <a:cs typeface="Arial"/>
                  <a:sym typeface="Arial"/>
                </a:rPr>
                <a:t>TÍNH CHẤT CỦA XÁC SUẤT</a:t>
              </a:r>
              <a:endParaRPr lang="en-US" sz="4000" kern="0" dirty="0">
                <a:solidFill>
                  <a:srgbClr val="000000"/>
                </a:solidFill>
                <a:cs typeface="Arial"/>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13182">
            <a:off x="13338511" y="4828500"/>
            <a:ext cx="4036332" cy="4001014"/>
          </a:xfrm>
          <a:prstGeom prst="rect">
            <a:avLst/>
          </a:prstGeom>
        </p:spPr>
      </p:pic>
      <p:grpSp>
        <p:nvGrpSpPr>
          <p:cNvPr id="25" name="Group 24"/>
          <p:cNvGrpSpPr/>
          <p:nvPr/>
        </p:nvGrpSpPr>
        <p:grpSpPr>
          <a:xfrm>
            <a:off x="2788919" y="7843805"/>
            <a:ext cx="9488045" cy="1645922"/>
            <a:chOff x="1468215" y="4949643"/>
            <a:chExt cx="9488045" cy="1645922"/>
          </a:xfrm>
        </p:grpSpPr>
        <p:grpSp>
          <p:nvGrpSpPr>
            <p:cNvPr id="26" name="Google Shape;2162;p36"/>
            <p:cNvGrpSpPr/>
            <p:nvPr/>
          </p:nvGrpSpPr>
          <p:grpSpPr>
            <a:xfrm>
              <a:off x="1468215" y="4949643"/>
              <a:ext cx="1463038" cy="1645922"/>
              <a:chOff x="4314469" y="1612892"/>
              <a:chExt cx="486900" cy="607800"/>
            </a:xfrm>
          </p:grpSpPr>
          <p:sp>
            <p:nvSpPr>
              <p:cNvPr id="29"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0" name="Google Shape;2164;p36"/>
              <p:cNvSpPr/>
              <p:nvPr/>
            </p:nvSpPr>
            <p:spPr>
              <a:xfrm rot="5400000" flipH="1">
                <a:off x="4277419" y="1696742"/>
                <a:ext cx="561000" cy="486900"/>
              </a:xfrm>
              <a:prstGeom prst="flowChartDelay">
                <a:avLst/>
              </a:prstGeom>
              <a:solidFill>
                <a:srgbClr val="92D05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7"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03</a:t>
              </a:r>
              <a:endParaRPr lang="en" sz="6600" kern="0" dirty="0">
                <a:latin typeface="+mn-lt"/>
              </a:endParaRPr>
            </a:p>
          </p:txBody>
        </p:sp>
        <p:sp>
          <p:nvSpPr>
            <p:cNvPr id="28" name="Rectangle 27"/>
            <p:cNvSpPr/>
            <p:nvPr/>
          </p:nvSpPr>
          <p:spPr>
            <a:xfrm>
              <a:off x="3091024" y="5428536"/>
              <a:ext cx="7865236" cy="901593"/>
            </a:xfrm>
            <a:prstGeom prst="rect">
              <a:avLst/>
            </a:prstGeom>
          </p:spPr>
          <p:txBody>
            <a:bodyPr wrap="square">
              <a:spAutoFit/>
            </a:bodyPr>
            <a:lstStyle/>
            <a:p>
              <a:pPr>
                <a:lnSpc>
                  <a:spcPct val="150000"/>
                </a:lnSpc>
                <a:buClr>
                  <a:srgbClr val="000000"/>
                </a:buClr>
                <a:buFont typeface="Arial"/>
                <a:buNone/>
              </a:pPr>
              <a:r>
                <a:rPr lang="nl-NL" sz="4000" b="1" kern="0" dirty="0" smtClean="0">
                  <a:solidFill>
                    <a:srgbClr val="000000"/>
                  </a:solidFill>
                  <a:cs typeface="Arial"/>
                  <a:sym typeface="Arial"/>
                </a:rPr>
                <a:t>NGUYÊN LÍ XÁC SUẤT BÉ</a:t>
              </a:r>
              <a:endParaRPr lang="en-US" sz="4000" kern="0" dirty="0">
                <a:solidFill>
                  <a:srgbClr val="000000"/>
                </a:solidFill>
                <a:cs typeface="Arial"/>
                <a:sym typeface="Arial"/>
              </a:endParaRPr>
            </a:p>
          </p:txBody>
        </p:sp>
      </p:grpSp>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354152" y="3531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324968" y="9404366"/>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8210549" y="5006324"/>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6172200" y="468269"/>
            <a:ext cx="5676901"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Ví dụ </a:t>
            </a:r>
            <a:r>
              <a:rPr kumimoji="0" lang="en-US"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7</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 </a:t>
            </a:r>
            <a:r>
              <a:rPr kumimoji="0" lang="nl-NL" sz="4000" b="1" i="0" u="none" strike="noStrike" kern="1200" cap="none" spc="0" normalizeH="0" baseline="0" noProof="0" dirty="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(SGK – </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tr</a:t>
            </a:r>
            <a:r>
              <a:rPr kumimoji="0" lang="en-US"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50</a:t>
            </a:r>
            <a:r>
              <a:rPr kumimoji="0" lang="nl-NL" sz="4000" b="1" i="0" u="none" strike="noStrike" kern="1200" cap="none" spc="0" normalizeH="0" baseline="0" noProof="0" dirty="0" smtClean="0">
                <a:ln>
                  <a:noFill/>
                </a:ln>
                <a:solidFill>
                  <a:srgbClr val="F3F3F3"/>
                </a:solidFill>
                <a:effectLst/>
                <a:uLnTx/>
                <a:uFillTx/>
                <a:latin typeface="Arial"/>
                <a:ea typeface="Times New Roman" panose="02020603050405020304" pitchFamily="18" charset="0"/>
                <a:cs typeface="Arial" panose="020B0604020202020204" pitchFamily="34" charset="0"/>
                <a:sym typeface="Merriweather"/>
              </a:rPr>
              <a:t>)</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sp>
        <p:nvSpPr>
          <p:cNvPr id="4" name="Rectangle 3"/>
          <p:cNvSpPr/>
          <p:nvPr/>
        </p:nvSpPr>
        <p:spPr>
          <a:xfrm>
            <a:off x="533400" y="1853200"/>
            <a:ext cx="17239351" cy="2723823"/>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giống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57201" y="6017442"/>
            <a:ext cx="17355816" cy="969496"/>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chập</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20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429436" y="8420100"/>
                <a:ext cx="17447277" cy="686470"/>
              </a:xfrm>
              <a:prstGeom prst="rect">
                <a:avLst/>
              </a:prstGeom>
            </p:spPr>
            <p:txBody>
              <a:bodyPr wrap="non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𝐾</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9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đỏ</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29436" y="8420100"/>
                <a:ext cx="17447277" cy="686470"/>
              </a:xfrm>
              <a:prstGeom prst="rect">
                <a:avLst/>
              </a:prstGeom>
              <a:blipFill>
                <a:blip r:embed="rId3"/>
                <a:stretch>
                  <a:fillRect l="-1153" t="-15044" r="-175" b="-327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457200" y="7144841"/>
                <a:ext cx="17467951" cy="991425"/>
              </a:xfrm>
              <a:prstGeom prst="rect">
                <a:avLst/>
              </a:prstGeom>
            </p:spPr>
            <p:txBody>
              <a:bodyPr wrap="square">
                <a:spAutoFit/>
              </a:bodyPr>
              <a:lstStyle/>
              <a:p>
                <a:pPr lvl="0">
                  <a:lnSpc>
                    <a:spcPct val="150000"/>
                  </a:lnSpc>
                  <a:spcAft>
                    <a:spcPts val="1200"/>
                  </a:spcAft>
                </a:pP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Do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không</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gian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𝛺</m:t>
                    </m:r>
                  </m:oMath>
                </a14:m>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gồm</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tổ</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hợp</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chập</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9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20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phần</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tử</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𝑛</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𝛺</m:t>
                    </m:r>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ctrlPr>
                      </m:sSubSupPr>
                      <m:e>
                        <m:r>
                          <a:rPr lang="en-US" sz="3800" i="1">
                            <a:solidFill>
                              <a:srgbClr val="434343"/>
                            </a:solidFill>
                            <a:latin typeface="Cambria Math" panose="02040503050406030204" pitchFamily="18" charset="0"/>
                            <a:ea typeface="Calibri" panose="020F0502020204030204" pitchFamily="34" charset="0"/>
                            <a:cs typeface="Arial" panose="020B0604020202020204" pitchFamily="34" charset="0"/>
                          </a:rPr>
                          <m:t>𝐶</m:t>
                        </m:r>
                      </m:e>
                      <m:sub>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20</m:t>
                        </m:r>
                      </m:sub>
                      <m:sup>
                        <m:r>
                          <a:rPr lang="en-US" sz="3800">
                            <a:solidFill>
                              <a:srgbClr val="434343"/>
                            </a:solidFill>
                            <a:latin typeface="Cambria Math" panose="02040503050406030204" pitchFamily="18" charset="0"/>
                            <a:ea typeface="Calibri" panose="020F0502020204030204" pitchFamily="34" charset="0"/>
                            <a:cs typeface="Arial" panose="020B0604020202020204" pitchFamily="34" charset="0"/>
                          </a:rPr>
                          <m:t>9</m:t>
                        </m:r>
                      </m:sup>
                    </m:sSubSup>
                  </m:oMath>
                </a14:m>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57200" y="7144841"/>
                <a:ext cx="17467951" cy="991425"/>
              </a:xfrm>
              <a:prstGeom prst="rect">
                <a:avLst/>
              </a:prstGeom>
              <a:blipFill>
                <a:blip r:embed="rId4"/>
                <a:stretch>
                  <a:fillRect l="-1152" b="-12883"/>
                </a:stretch>
              </a:blipFill>
            </p:spPr>
            <p:txBody>
              <a:bodyPr/>
              <a:lstStyle/>
              <a:p>
                <a:r>
                  <a:rPr lang="en-US">
                    <a:noFill/>
                  </a:rPr>
                  <a:t> </a:t>
                </a:r>
              </a:p>
            </p:txBody>
          </p:sp>
        </mc:Fallback>
      </mc:AlternateContent>
    </p:spTree>
    <p:extLst>
      <p:ext uri="{BB962C8B-B14F-4D97-AF65-F5344CB8AC3E}">
        <p14:creationId xmlns:p14="http://schemas.microsoft.com/office/powerpoint/2010/main" val="31609449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4"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354152" y="3531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425917" y="9404366"/>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8484084" y="571500"/>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16611600" y="8420100"/>
            <a:ext cx="1460992" cy="1667324"/>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62012" y="1638300"/>
                <a:ext cx="17125108" cy="7789248"/>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𝐾</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𝐾</m:t>
                        </m:r>
                      </m:e>
                    </m:acc>
                  </m:oMath>
                </a14:m>
                <a:r>
                  <a:rPr lang="en-US" sz="3800" dirty="0">
                    <a:latin typeface="Arial" panose="020B0604020202020204" pitchFamily="34" charset="0"/>
                    <a:ea typeface="Calibri" panose="020F0502020204030204" pitchFamily="34" charset="0"/>
                    <a:cs typeface="Times New Roman" panose="02020603050405020304" pitchFamily="18" charset="0"/>
                  </a:rPr>
                  <a:t> :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nào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cả</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chập</a:t>
                </a:r>
                <a:r>
                  <a:rPr lang="en-US" sz="3800" dirty="0">
                    <a:latin typeface="Arial" panose="020B0604020202020204" pitchFamily="34" charset="0"/>
                    <a:ea typeface="Calibri" panose="020F0502020204030204" pitchFamily="34" charset="0"/>
                    <a:cs typeface="Times New Roman" panose="02020603050405020304" pitchFamily="18" charset="0"/>
                  </a:rPr>
                  <a:t> 9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Do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𝑛</m:t>
                    </m:r>
                    <m:r>
                      <a:rPr lang="en-US" sz="380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𝐾</m:t>
                        </m:r>
                      </m:e>
                    </m:acc>
                    <m:r>
                      <a:rPr lang="en-US" sz="3800">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latin typeface="Cambria Math" panose="02040503050406030204" pitchFamily="18" charset="0"/>
                            <a:ea typeface="Calibri" panose="020F0502020204030204" pitchFamily="34" charset="0"/>
                            <a:cs typeface="Arial" panose="020B0604020202020204" pitchFamily="34" charset="0"/>
                          </a:rPr>
                        </m:ctrlPr>
                      </m:sSubSupPr>
                      <m:e>
                        <m:r>
                          <a:rPr lang="en-US" sz="3800" i="1">
                            <a:latin typeface="Cambria Math" panose="02040503050406030204" pitchFamily="18" charset="0"/>
                            <a:ea typeface="Calibri" panose="020F0502020204030204" pitchFamily="34" charset="0"/>
                            <a:cs typeface="Arial" panose="020B0604020202020204" pitchFamily="34" charset="0"/>
                          </a:rPr>
                          <m:t>𝐶</m:t>
                        </m:r>
                      </m:e>
                      <m:sub>
                        <m:r>
                          <a:rPr lang="en-US" sz="3800">
                            <a:latin typeface="Cambria Math" panose="02040503050406030204" pitchFamily="18" charset="0"/>
                            <a:ea typeface="Calibri" panose="020F0502020204030204" pitchFamily="34" charset="0"/>
                            <a:cs typeface="Arial" panose="020B0604020202020204" pitchFamily="34" charset="0"/>
                          </a:rPr>
                          <m:t>10</m:t>
                        </m:r>
                      </m:sub>
                      <m:sup>
                        <m:r>
                          <a:rPr lang="en-US" sz="3800">
                            <a:latin typeface="Cambria Math" panose="02040503050406030204" pitchFamily="18" charset="0"/>
                            <a:ea typeface="Calibri" panose="020F0502020204030204" pitchFamily="34" charset="0"/>
                            <a:cs typeface="Arial" panose="020B0604020202020204" pitchFamily="34" charset="0"/>
                          </a:rPr>
                          <m:t>9</m:t>
                        </m:r>
                      </m:sup>
                    </m:sSubSup>
                    <m:r>
                      <a:rPr lang="en-US" sz="3800">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a:latin typeface="Cambria Math" panose="02040503050406030204" pitchFamily="18" charset="0"/>
                            <a:ea typeface="Calibri" panose="020F0502020204030204" pitchFamily="34" charset="0"/>
                            <a:cs typeface="Arial" panose="020B0604020202020204" pitchFamily="34" charset="0"/>
                          </a:rPr>
                          <m:t>10</m:t>
                        </m:r>
                        <m:r>
                          <m:rPr>
                            <m:nor/>
                          </m:rPr>
                          <a:rPr lang="en-US" sz="3800" i="1">
                            <a:latin typeface="Arial" panose="020B0604020202020204" pitchFamily="34" charset="0"/>
                            <a:ea typeface="Calibri" panose="020F0502020204030204" pitchFamily="34" charset="0"/>
                            <a:cs typeface="Times New Roman" panose="02020603050405020304" pitchFamily="18" charset="0"/>
                          </a:rPr>
                          <m:t> </m:t>
                        </m:r>
                        <m:r>
                          <m:rPr>
                            <m:nor/>
                          </m:rPr>
                          <a:rPr lang="en-US" sz="3800">
                            <a:latin typeface="Arial" panose="020B0604020202020204" pitchFamily="34" charset="0"/>
                            <a:ea typeface="Calibri" panose="020F0502020204030204" pitchFamily="34" charset="0"/>
                            <a:cs typeface="Times New Roman" panose="02020603050405020304" pitchFamily="18" charset="0"/>
                          </a:rPr>
                          <m:t>!</m:t>
                        </m:r>
                        <m:r>
                          <m:rPr>
                            <m:nor/>
                          </m:rPr>
                          <a:rPr lang="en-US" sz="3800" i="1">
                            <a:latin typeface="Arial" panose="020B0604020202020204" pitchFamily="34" charset="0"/>
                            <a:ea typeface="Calibri" panose="020F0502020204030204" pitchFamily="34" charset="0"/>
                            <a:cs typeface="Times New Roman" panose="02020603050405020304" pitchFamily="18" charset="0"/>
                          </a:rPr>
                          <m:t> </m:t>
                        </m:r>
                      </m:num>
                      <m:den>
                        <m:r>
                          <a:rPr lang="en-US" sz="3800">
                            <a:latin typeface="Cambria Math" panose="02040503050406030204" pitchFamily="18" charset="0"/>
                            <a:ea typeface="Calibri" panose="020F0502020204030204" pitchFamily="34" charset="0"/>
                            <a:cs typeface="Arial" panose="020B0604020202020204" pitchFamily="34" charset="0"/>
                          </a:rPr>
                          <m:t>9!.1!</m:t>
                        </m:r>
                      </m:den>
                    </m:f>
                    <m:r>
                      <a:rPr lang="en-US" sz="3800">
                        <a:latin typeface="Cambria Math" panose="02040503050406030204" pitchFamily="18" charset="0"/>
                        <a:ea typeface="Calibri" panose="020F0502020204030204" pitchFamily="34" charset="0"/>
                        <a:cs typeface="Arial" panose="020B0604020202020204" pitchFamily="34" charset="0"/>
                      </a:rPr>
                      <m:t>=10</m:t>
                    </m:r>
                  </m:oMath>
                </a14:m>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3800" dirty="0" err="1" smtClean="0">
                    <a:latin typeface="Arial" panose="020B0604020202020204" pitchFamily="34" charset="0"/>
                    <a:ea typeface="Calibri" panose="020F0502020204030204" pitchFamily="34" charset="0"/>
                    <a:cs typeface="Times New Roman" panose="02020603050405020304" pitchFamily="18" charset="0"/>
                  </a:rPr>
                  <a:t>Suy</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𝑃</m:t>
                    </m:r>
                    <m:r>
                      <a:rPr lang="en-US" sz="380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𝐾</m:t>
                        </m:r>
                      </m:e>
                    </m:acc>
                    <m:r>
                      <a:rPr lang="en-US" sz="3800">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i="1">
                            <a:latin typeface="Cambria Math" panose="02040503050406030204" pitchFamily="18" charset="0"/>
                            <a:ea typeface="Calibri" panose="020F0502020204030204" pitchFamily="34" charset="0"/>
                            <a:cs typeface="Arial" panose="020B0604020202020204" pitchFamily="34" charset="0"/>
                          </a:rPr>
                          <m:t>𝑛</m:t>
                        </m:r>
                        <m:r>
                          <a:rPr lang="en-US" sz="380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𝐾</m:t>
                            </m:r>
                          </m:e>
                        </m:acc>
                        <m:r>
                          <a:rPr lang="en-US" sz="3800">
                            <a:latin typeface="Cambria Math" panose="02040503050406030204" pitchFamily="18" charset="0"/>
                            <a:ea typeface="Calibri" panose="020F0502020204030204" pitchFamily="34" charset="0"/>
                            <a:cs typeface="Arial" panose="020B0604020202020204" pitchFamily="34" charset="0"/>
                          </a:rPr>
                          <m:t>)</m:t>
                        </m:r>
                      </m:num>
                      <m:den>
                        <m:r>
                          <a:rPr lang="en-US" sz="3800" i="1">
                            <a:latin typeface="Cambria Math" panose="02040503050406030204" pitchFamily="18" charset="0"/>
                            <a:ea typeface="Calibri" panose="020F0502020204030204" pitchFamily="34" charset="0"/>
                            <a:cs typeface="Arial" panose="020B0604020202020204" pitchFamily="34" charset="0"/>
                          </a:rPr>
                          <m:t>𝑛</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𝛺</m:t>
                        </m:r>
                        <m:r>
                          <a:rPr lang="en-US" sz="3800">
                            <a:latin typeface="Cambria Math" panose="02040503050406030204" pitchFamily="18" charset="0"/>
                            <a:ea typeface="Calibri" panose="020F0502020204030204" pitchFamily="34" charset="0"/>
                            <a:cs typeface="Arial" panose="020B0604020202020204" pitchFamily="34" charset="0"/>
                          </a:rPr>
                          <m:t>)</m:t>
                        </m:r>
                      </m:den>
                    </m:f>
                    <m:r>
                      <a:rPr lang="en-US" sz="3800">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a:latin typeface="Cambria Math" panose="02040503050406030204" pitchFamily="18" charset="0"/>
                            <a:ea typeface="Calibri" panose="020F0502020204030204" pitchFamily="34" charset="0"/>
                            <a:cs typeface="Arial" panose="020B0604020202020204" pitchFamily="34" charset="0"/>
                          </a:rPr>
                          <m:t>10</m:t>
                        </m:r>
                      </m:num>
                      <m:den>
                        <m:sSubSup>
                          <m:sSubSupPr>
                            <m:ctrlPr>
                              <a:rPr lang="en-US" sz="3800" i="1">
                                <a:latin typeface="Cambria Math" panose="02040503050406030204" pitchFamily="18" charset="0"/>
                                <a:ea typeface="Calibri" panose="020F0502020204030204" pitchFamily="34" charset="0"/>
                                <a:cs typeface="Arial" panose="020B0604020202020204" pitchFamily="34" charset="0"/>
                              </a:rPr>
                            </m:ctrlPr>
                          </m:sSubSupPr>
                          <m:e>
                            <m:r>
                              <a:rPr lang="en-US" sz="3800" i="1">
                                <a:latin typeface="Cambria Math" panose="02040503050406030204" pitchFamily="18" charset="0"/>
                                <a:ea typeface="Calibri" panose="020F0502020204030204" pitchFamily="34" charset="0"/>
                                <a:cs typeface="Arial" panose="020B0604020202020204" pitchFamily="34" charset="0"/>
                              </a:rPr>
                              <m:t>𝐶</m:t>
                            </m:r>
                          </m:e>
                          <m:sub>
                            <m:r>
                              <a:rPr lang="en-US" sz="3800">
                                <a:latin typeface="Cambria Math" panose="02040503050406030204" pitchFamily="18" charset="0"/>
                                <a:ea typeface="Calibri" panose="020F0502020204030204" pitchFamily="34" charset="0"/>
                                <a:cs typeface="Arial" panose="020B0604020202020204" pitchFamily="34" charset="0"/>
                              </a:rPr>
                              <m:t>20</m:t>
                            </m:r>
                          </m:sub>
                          <m:sup>
                            <m:r>
                              <a:rPr lang="en-US" sz="3800">
                                <a:latin typeface="Cambria Math" panose="02040503050406030204" pitchFamily="18" charset="0"/>
                                <a:ea typeface="Calibri" panose="020F0502020204030204" pitchFamily="34" charset="0"/>
                                <a:cs typeface="Arial" panose="020B0604020202020204" pitchFamily="34" charset="0"/>
                              </a:rPr>
                              <m:t>9</m:t>
                            </m:r>
                          </m:sup>
                        </m:sSubSup>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Vậy</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𝑃</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𝐾</m:t>
                    </m:r>
                    <m:r>
                      <a:rPr lang="en-US" sz="3800">
                        <a:latin typeface="Cambria Math" panose="02040503050406030204" pitchFamily="18" charset="0"/>
                        <a:ea typeface="Calibri" panose="020F0502020204030204" pitchFamily="34" charset="0"/>
                        <a:cs typeface="Arial" panose="020B0604020202020204" pitchFamily="34" charset="0"/>
                      </a:rPr>
                      <m:t>)=1</m:t>
                    </m:r>
                    <m:r>
                      <a:rPr lang="en-US" sz="3800" i="1">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𝑃</m:t>
                    </m:r>
                    <m:r>
                      <a:rPr lang="en-US" sz="380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𝐾</m:t>
                        </m:r>
                      </m:e>
                    </m:acc>
                    <m:r>
                      <a:rPr lang="en-US" sz="3800">
                        <a:latin typeface="Cambria Math" panose="02040503050406030204" pitchFamily="18" charset="0"/>
                        <a:ea typeface="Calibri" panose="020F0502020204030204" pitchFamily="34" charset="0"/>
                        <a:cs typeface="Arial" panose="020B0604020202020204" pitchFamily="34" charset="0"/>
                      </a:rPr>
                      <m:t>)=1</m:t>
                    </m:r>
                    <m:r>
                      <a:rPr lang="en-US"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a:latin typeface="Cambria Math" panose="02040503050406030204" pitchFamily="18" charset="0"/>
                            <a:ea typeface="Calibri" panose="020F0502020204030204" pitchFamily="34" charset="0"/>
                            <a:cs typeface="Arial" panose="020B0604020202020204" pitchFamily="34" charset="0"/>
                          </a:rPr>
                          <m:t>10</m:t>
                        </m:r>
                      </m:num>
                      <m:den>
                        <m:sSubSup>
                          <m:sSubSupPr>
                            <m:ctrlPr>
                              <a:rPr lang="en-US" sz="3800" i="1">
                                <a:latin typeface="Cambria Math" panose="02040503050406030204" pitchFamily="18" charset="0"/>
                                <a:ea typeface="Calibri" panose="020F0502020204030204" pitchFamily="34" charset="0"/>
                                <a:cs typeface="Arial" panose="020B0604020202020204" pitchFamily="34" charset="0"/>
                              </a:rPr>
                            </m:ctrlPr>
                          </m:sSubSupPr>
                          <m:e>
                            <m:r>
                              <a:rPr lang="en-US" sz="3800" i="1">
                                <a:latin typeface="Cambria Math" panose="02040503050406030204" pitchFamily="18" charset="0"/>
                                <a:ea typeface="Calibri" panose="020F0502020204030204" pitchFamily="34" charset="0"/>
                                <a:cs typeface="Arial" panose="020B0604020202020204" pitchFamily="34" charset="0"/>
                              </a:rPr>
                              <m:t>𝐶</m:t>
                            </m:r>
                          </m:e>
                          <m:sub>
                            <m:r>
                              <a:rPr lang="en-US" sz="3800">
                                <a:latin typeface="Cambria Math" panose="02040503050406030204" pitchFamily="18" charset="0"/>
                                <a:ea typeface="Calibri" panose="020F0502020204030204" pitchFamily="34" charset="0"/>
                                <a:cs typeface="Arial" panose="020B0604020202020204" pitchFamily="34" charset="0"/>
                              </a:rPr>
                              <m:t>20</m:t>
                            </m:r>
                          </m:sub>
                          <m:sup>
                            <m:r>
                              <a:rPr lang="en-US" sz="3800">
                                <a:latin typeface="Cambria Math" panose="02040503050406030204" pitchFamily="18" charset="0"/>
                                <a:ea typeface="Calibri" panose="020F0502020204030204" pitchFamily="34" charset="0"/>
                                <a:cs typeface="Arial" panose="020B0604020202020204" pitchFamily="34" charset="0"/>
                              </a:rPr>
                              <m:t>9</m:t>
                            </m:r>
                          </m:sup>
                        </m:sSubSup>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62012" y="1638300"/>
                <a:ext cx="17125108" cy="7789248"/>
              </a:xfrm>
              <a:prstGeom prst="rect">
                <a:avLst/>
              </a:prstGeom>
              <a:blipFill>
                <a:blip r:embed="rId42"/>
                <a:stretch>
                  <a:fillRect l="-1175" r="-1175"/>
                </a:stretch>
              </a:blipFill>
            </p:spPr>
            <p:txBody>
              <a:bodyPr/>
              <a:lstStyle/>
              <a:p>
                <a:r>
                  <a:rPr lang="en-US">
                    <a:noFill/>
                  </a:rPr>
                  <a:t> </a:t>
                </a:r>
              </a:p>
            </p:txBody>
          </p:sp>
        </mc:Fallback>
      </mc:AlternateContent>
    </p:spTree>
    <p:extLst>
      <p:ext uri="{BB962C8B-B14F-4D97-AF65-F5344CB8AC3E}">
        <p14:creationId xmlns:p14="http://schemas.microsoft.com/office/powerpoint/2010/main" val="310633539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866890"/>
            <a:ext cx="17953876" cy="822961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661551" y="1635353"/>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987144" y="386755"/>
            <a:ext cx="4236922"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a:t>
            </a:r>
            <a:r>
              <a:rPr lang="en-US" sz="4500" b="1" kern="1200" dirty="0" smtClean="0">
                <a:solidFill>
                  <a:srgbClr val="FF0000"/>
                </a:solidFill>
                <a:latin typeface="Arial"/>
                <a:ea typeface="+mn-ea"/>
                <a:cs typeface="Arial" panose="020B0604020202020204" pitchFamily="34" charset="0"/>
              </a:rPr>
              <a:t>3</a:t>
            </a:r>
            <a:endParaRPr lang="en-US" sz="4500" b="1" kern="1200" dirty="0">
              <a:solidFill>
                <a:srgbClr val="FF0000"/>
              </a:solidFill>
              <a:latin typeface="Arial"/>
              <a:ea typeface="+mn-ea"/>
              <a:cs typeface="Arial" panose="020B0604020202020204" pitchFamily="34" charset="0"/>
            </a:endParaRPr>
          </a:p>
        </p:txBody>
      </p:sp>
      <p:sp>
        <p:nvSpPr>
          <p:cNvPr id="44" name="Google Shape;2254;p39"/>
          <p:cNvSpPr/>
          <p:nvPr/>
        </p:nvSpPr>
        <p:spPr>
          <a:xfrm>
            <a:off x="6893663" y="214687"/>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49454" y="9707902"/>
            <a:ext cx="567440" cy="545028"/>
          </a:xfrm>
          <a:prstGeom prst="star4">
            <a:avLst>
              <a:gd name="adj" fmla="val 23874"/>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10591" y="1615849"/>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43495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 name="Google Shape;2255;p39"/>
          <p:cNvSpPr/>
          <p:nvPr/>
        </p:nvSpPr>
        <p:spPr>
          <a:xfrm>
            <a:off x="17678680" y="94341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56;p39"/>
          <p:cNvSpPr/>
          <p:nvPr/>
        </p:nvSpPr>
        <p:spPr>
          <a:xfrm>
            <a:off x="17418365" y="982520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847012" y="2038677"/>
            <a:ext cx="16602788" cy="2723823"/>
          </a:xfrm>
          <a:prstGeom prst="rect">
            <a:avLst/>
          </a:prstGeom>
        </p:spPr>
        <p:txBody>
          <a:bodyPr wrap="square">
            <a:spAutoFit/>
          </a:bodyPr>
          <a:lstStyle/>
          <a:p>
            <a:pPr algn="just">
              <a:lnSpc>
                <a:spcPct val="150000"/>
              </a:lnSpc>
              <a:spcAft>
                <a:spcPts val="800"/>
              </a:spcAft>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trắng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thời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ít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trắng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Callout 17"/>
          <p:cNvSpPr/>
          <p:nvPr/>
        </p:nvSpPr>
        <p:spPr>
          <a:xfrm>
            <a:off x="8305504" y="5135345"/>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1226810" y="6049688"/>
                <a:ext cx="15841990" cy="36658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ố</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n(</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𝛺</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effectLst/>
                            <a:latin typeface="Cambria Math" panose="02040503050406030204" pitchFamily="18" charset="0"/>
                            <a:ea typeface="Times New Roman" panose="02020603050405020304" pitchFamily="18" charset="0"/>
                            <a:cs typeface="Arial" panose="020B0604020202020204" pitchFamily="34" charset="0"/>
                          </a:rPr>
                          <m:t>30</m:t>
                        </m:r>
                      </m:sub>
                      <m:sup>
                        <m:r>
                          <a:rPr lang="en-US" sz="3800" b="0" i="1">
                            <a:effectLst/>
                            <a:latin typeface="Cambria Math" panose="02040503050406030204" pitchFamily="18" charset="0"/>
                            <a:ea typeface="Times New Roman" panose="02020603050405020304" pitchFamily="18" charset="0"/>
                            <a:cs typeface="Arial" panose="020B0604020202020204" pitchFamily="34" charset="0"/>
                          </a:rPr>
                          <m:t>10</m:t>
                        </m:r>
                      </m:sup>
                    </m:sSubSup>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ít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màu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trắng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𝑨</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màu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vàng</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26810" y="6049688"/>
                <a:ext cx="15841990" cy="3665812"/>
              </a:xfrm>
              <a:prstGeom prst="rect">
                <a:avLst/>
              </a:prstGeom>
              <a:blipFill>
                <a:blip r:embed="rId3"/>
                <a:stretch>
                  <a:fillRect l="-1270" r="-1270" b="-1661"/>
                </a:stretch>
              </a:blipFill>
            </p:spPr>
            <p:txBody>
              <a:bodyPr/>
              <a:lstStyle/>
              <a:p>
                <a:r>
                  <a:rPr lang="en-US">
                    <a:noFill/>
                  </a:rPr>
                  <a:t> </a:t>
                </a:r>
              </a:p>
            </p:txBody>
          </p:sp>
        </mc:Fallback>
      </mc:AlternateContent>
    </p:spTree>
    <p:extLst>
      <p:ext uri="{BB962C8B-B14F-4D97-AF65-F5344CB8AC3E}">
        <p14:creationId xmlns:p14="http://schemas.microsoft.com/office/powerpoint/2010/main" val="374929974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866890"/>
            <a:ext cx="17953876" cy="7518058"/>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661551" y="1635353"/>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987144" y="386755"/>
            <a:ext cx="4236922"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a:t>
            </a:r>
            <a:r>
              <a:rPr lang="en-US" sz="4500" b="1" kern="1200" dirty="0" smtClean="0">
                <a:solidFill>
                  <a:srgbClr val="FF0000"/>
                </a:solidFill>
                <a:latin typeface="Arial"/>
                <a:ea typeface="+mn-ea"/>
                <a:cs typeface="Arial" panose="020B0604020202020204" pitchFamily="34" charset="0"/>
              </a:rPr>
              <a:t>3</a:t>
            </a:r>
            <a:endParaRPr lang="en-US" sz="4500" b="1" kern="1200" dirty="0">
              <a:solidFill>
                <a:srgbClr val="FF0000"/>
              </a:solidFill>
              <a:latin typeface="Arial"/>
              <a:ea typeface="+mn-ea"/>
              <a:cs typeface="Arial" panose="020B0604020202020204" pitchFamily="34" charset="0"/>
            </a:endParaRPr>
          </a:p>
        </p:txBody>
      </p:sp>
      <p:sp>
        <p:nvSpPr>
          <p:cNvPr id="44" name="Google Shape;2254;p39"/>
          <p:cNvSpPr/>
          <p:nvPr/>
        </p:nvSpPr>
        <p:spPr>
          <a:xfrm>
            <a:off x="6893663" y="214687"/>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476965" y="8930366"/>
            <a:ext cx="567440" cy="545028"/>
          </a:xfrm>
          <a:prstGeom prst="star4">
            <a:avLst>
              <a:gd name="adj" fmla="val 23874"/>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10591" y="1615849"/>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898791" y="143495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534400" y="2019300"/>
            <a:ext cx="1600201" cy="713322"/>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2668552" y="3086100"/>
                <a:ext cx="11731695" cy="188186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Số</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tử</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latin typeface="Cambria Math" panose="02040503050406030204" pitchFamily="18" charset="0"/>
                            <a:ea typeface="Times New Roman" panose="02020603050405020304" pitchFamily="18" charset="0"/>
                            <a:cs typeface="Arial" panose="020B0604020202020204" pitchFamily="34" charset="0"/>
                          </a:rPr>
                        </m:ctrlPr>
                      </m:accPr>
                      <m:e>
                        <m:r>
                          <a:rPr lang="en-US" sz="3800" b="1" i="1">
                            <a:latin typeface="Cambria Math" panose="02040503050406030204" pitchFamily="18" charset="0"/>
                            <a:ea typeface="Times New Roman" panose="02020603050405020304" pitchFamily="18" charset="0"/>
                            <a:cs typeface="Arial" panose="020B0604020202020204" pitchFamily="34" charset="0"/>
                          </a:rPr>
                          <m:t>𝑨</m:t>
                        </m:r>
                      </m:e>
                    </m:acc>
                  </m:oMath>
                </a14:m>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n(</a:t>
                </a:r>
                <a14:m>
                  <m:oMath xmlns:m="http://schemas.openxmlformats.org/officeDocument/2006/math">
                    <m:acc>
                      <m:accPr>
                        <m:chr m:val="̅"/>
                        <m:ctrlPr>
                          <a:rPr lang="en-US" sz="3800" i="1">
                            <a:latin typeface="Cambria Math" panose="02040503050406030204" pitchFamily="18" charset="0"/>
                            <a:ea typeface="Times New Roman" panose="02020603050405020304" pitchFamily="18" charset="0"/>
                            <a:cs typeface="Arial" panose="020B0604020202020204" pitchFamily="34" charset="0"/>
                          </a:rPr>
                        </m:ctrlPr>
                      </m:accPr>
                      <m:e>
                        <m:r>
                          <a:rPr lang="en-US" sz="3800" b="0" i="1">
                            <a:latin typeface="Cambria Math" panose="02040503050406030204" pitchFamily="18" charset="0"/>
                            <a:ea typeface="Times New Roman" panose="02020603050405020304" pitchFamily="18" charset="0"/>
                            <a:cs typeface="Arial" panose="020B0604020202020204" pitchFamily="34" charset="0"/>
                          </a:rPr>
                          <m:t>𝐴</m:t>
                        </m:r>
                      </m:e>
                    </m:acc>
                  </m:oMath>
                </a14:m>
                <a:r>
                  <a:rPr lang="en-US" sz="3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3800" i="1">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latin typeface="Cambria Math" panose="02040503050406030204" pitchFamily="18" charset="0"/>
                            <a:ea typeface="Times New Roman" panose="02020603050405020304" pitchFamily="18" charset="0"/>
                            <a:cs typeface="Arial" panose="020B0604020202020204" pitchFamily="34" charset="0"/>
                          </a:rPr>
                          <m:t>15</m:t>
                        </m:r>
                      </m:sub>
                      <m:sup>
                        <m:r>
                          <a:rPr lang="en-US" sz="3800" b="0" i="1">
                            <a:latin typeface="Cambria Math" panose="02040503050406030204" pitchFamily="18" charset="0"/>
                            <a:ea typeface="Times New Roman" panose="02020603050405020304" pitchFamily="18" charset="0"/>
                            <a:cs typeface="Arial" panose="020B0604020202020204" pitchFamily="34" charset="0"/>
                          </a:rPr>
                          <m:t>10</m:t>
                        </m:r>
                      </m:sup>
                    </m:sSubSup>
                  </m:oMath>
                </a14:m>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Xác</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suất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latin typeface="Cambria Math" panose="02040503050406030204" pitchFamily="18" charset="0"/>
                            <a:ea typeface="Times New Roman" panose="02020603050405020304" pitchFamily="18" charset="0"/>
                            <a:cs typeface="Arial" panose="020B0604020202020204" pitchFamily="34" charset="0"/>
                          </a:rPr>
                        </m:ctrlPr>
                      </m:accPr>
                      <m:e>
                        <m:r>
                          <a:rPr lang="en-US" sz="3800" b="1" i="1">
                            <a:latin typeface="Cambria Math" panose="02040503050406030204" pitchFamily="18" charset="0"/>
                            <a:ea typeface="Times New Roman" panose="02020603050405020304" pitchFamily="18" charset="0"/>
                            <a:cs typeface="Arial" panose="020B0604020202020204" pitchFamily="34" charset="0"/>
                          </a:rPr>
                          <m:t>𝑨</m:t>
                        </m:r>
                      </m:e>
                    </m:acc>
                  </m:oMath>
                </a14:m>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668552" y="3086100"/>
                <a:ext cx="11731695" cy="1881862"/>
              </a:xfrm>
              <a:prstGeom prst="rect">
                <a:avLst/>
              </a:prstGeom>
              <a:blipFill>
                <a:blip r:embed="rId3"/>
                <a:stretch>
                  <a:fillRect l="-1559" b="-6472"/>
                </a:stretch>
              </a:blipFill>
            </p:spPr>
            <p:txBody>
              <a:bodyPr/>
              <a:lstStyle/>
              <a:p>
                <a:r>
                  <a:rPr lang="en-US">
                    <a:noFill/>
                  </a:rPr>
                  <a:t> </a:t>
                </a:r>
              </a:p>
            </p:txBody>
          </p:sp>
        </mc:Fallback>
      </mc:AlternateContent>
      <p:sp>
        <p:nvSpPr>
          <p:cNvPr id="3" name="Rectangle 2"/>
          <p:cNvSpPr/>
          <p:nvPr/>
        </p:nvSpPr>
        <p:spPr>
          <a:xfrm>
            <a:off x="3276600" y="7248867"/>
            <a:ext cx="12192000" cy="875048"/>
          </a:xfrm>
          <a:prstGeom prst="rect">
            <a:avLst/>
          </a:prstGeom>
        </p:spPr>
        <p:txBody>
          <a:bodyPr wrap="square">
            <a:spAutoFit/>
          </a:bodyPr>
          <a:lstStyle/>
          <a:p>
            <a:pPr lvl="0" algn="just">
              <a:lnSpc>
                <a:spcPct val="150000"/>
              </a:lnSpc>
            </a:pPr>
            <a:r>
              <a:rPr lang="en-US" sz="3800" dirty="0" err="1"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xác</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suất</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của</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cố</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solidFill>
                  <a:srgbClr val="434343"/>
                </a:solidFill>
                <a:latin typeface="Arial" panose="020B0604020202020204" pitchFamily="34" charset="0"/>
                <a:ea typeface="Times New Roman" panose="02020603050405020304" pitchFamily="18" charset="0"/>
                <a:cs typeface="Times New Roman" panose="02020603050405020304" pitchFamily="18" charset="0"/>
              </a:rPr>
              <a:t>là</a:t>
            </a:r>
            <a:r>
              <a:rPr lang="en-US"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284063" y="5219700"/>
                <a:ext cx="5755537" cy="147271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acc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𝐴</m:t>
                          </m:r>
                        </m:e>
                      </m:acc>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acc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𝐴</m:t>
                              </m:r>
                            </m:e>
                          </m:acc>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num>
                        <m:den>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𝛺</m:t>
                          </m:r>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den>
                      </m:f>
                      <m:r>
                        <a:rPr lang="en-US" sz="3800" b="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15</m:t>
                              </m:r>
                            </m:sub>
                            <m:sup>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10</m:t>
                              </m:r>
                            </m:sup>
                          </m:sSubSup>
                        </m:num>
                        <m:den>
                          <m:sSubSup>
                            <m:sSubSup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sSubSup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𝐶</m:t>
                              </m:r>
                            </m:e>
                            <m:sub>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30</m:t>
                              </m:r>
                            </m:sub>
                            <m:sup>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10</m:t>
                              </m:r>
                            </m:sup>
                          </m:sSubSup>
                        </m:den>
                      </m:f>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6284063" y="5219700"/>
                <a:ext cx="5755537" cy="14727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9906000" y="7124700"/>
                <a:ext cx="5862887" cy="119096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m:t>
                      </m:r>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 1 – </m:t>
                      </m:r>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accPr>
                        <m:e>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𝐴</m:t>
                          </m:r>
                        </m:e>
                      </m:acc>
                      <m:r>
                        <a:rPr lang="en-US" sz="3800" b="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1004</m:t>
                          </m:r>
                        </m:num>
                        <m:den>
                          <m:r>
                            <a:rPr lang="en-US" sz="3800" b="0" i="1">
                              <a:solidFill>
                                <a:srgbClr val="434343"/>
                              </a:solidFill>
                              <a:latin typeface="Cambria Math" panose="02040503050406030204" pitchFamily="18" charset="0"/>
                              <a:ea typeface="Times New Roman" panose="02020603050405020304" pitchFamily="18" charset="0"/>
                              <a:cs typeface="Arial" panose="020B0604020202020204" pitchFamily="34" charset="0"/>
                            </a:rPr>
                            <m:t>1005</m:t>
                          </m:r>
                        </m:den>
                      </m:f>
                    </m:oMath>
                  </m:oMathPara>
                </a14:m>
                <a:endParaRPr lang="en-US" i="1" dirty="0"/>
              </a:p>
            </p:txBody>
          </p:sp>
        </mc:Choice>
        <mc:Fallback>
          <p:sp>
            <p:nvSpPr>
              <p:cNvPr id="8" name="Rectangle 7"/>
              <p:cNvSpPr>
                <a:spLocks noRot="1" noChangeAspect="1" noMove="1" noResize="1" noEditPoints="1" noAdjustHandles="1" noChangeArrowheads="1" noChangeShapeType="1" noTextEdit="1"/>
              </p:cNvSpPr>
              <p:nvPr/>
            </p:nvSpPr>
            <p:spPr>
              <a:xfrm>
                <a:off x="9906000" y="7124700"/>
                <a:ext cx="5862887" cy="119096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498929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800" b="0" i="0" u="none" strike="noStrike" kern="0" cap="none" spc="0" normalizeH="0" baseline="0" noProof="0" dirty="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0</a:t>
            </a:r>
            <a:r>
              <a:rPr kumimoji="0" lang="en-US" sz="2800" b="0" i="0" u="none" strike="noStrike" kern="0" cap="none" spc="0" normalizeH="0" baseline="0" noProof="0" dirty="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3</a:t>
            </a:r>
            <a:endParaRPr kumimoji="0" sz="2800" b="0" i="0" u="none" strike="noStrike" kern="0" cap="none" spc="0" normalizeH="0" baseline="0" noProof="0" dirty="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4487453" y="3393192"/>
            <a:ext cx="9457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F3F3F3"/>
              </a:solidFill>
              <a:effectLst/>
              <a:uLnTx/>
              <a:uFillTx/>
              <a:latin typeface="Arial"/>
              <a:ea typeface="+mn-ea"/>
              <a:cs typeface="+mn-cs"/>
              <a:sym typeface="Arial"/>
            </a:endParaRPr>
          </a:p>
        </p:txBody>
      </p:sp>
      <p:sp>
        <p:nvSpPr>
          <p:cNvPr id="23" name="Rectangle 22"/>
          <p:cNvSpPr/>
          <p:nvPr/>
        </p:nvSpPr>
        <p:spPr>
          <a:xfrm>
            <a:off x="4495801" y="3390900"/>
            <a:ext cx="9296400" cy="3417923"/>
          </a:xfrm>
          <a:prstGeom prst="rect">
            <a:avLst/>
          </a:prstGeom>
        </p:spPr>
        <p:txBody>
          <a:bodyPr wrap="square">
            <a:spAutoFit/>
          </a:bodyPr>
          <a:lstStyle/>
          <a:p>
            <a:pPr lvl="0" algn="ctr">
              <a:lnSpc>
                <a:spcPct val="150000"/>
              </a:lnSpc>
              <a:spcAft>
                <a:spcPts val="600"/>
              </a:spcAft>
              <a:buClr>
                <a:srgbClr val="000000"/>
              </a:buClr>
            </a:pPr>
            <a:r>
              <a:rPr lang="vi-VN" sz="7500" b="1" kern="0" dirty="0">
                <a:solidFill>
                  <a:srgbClr val="F2C2AB">
                    <a:lumMod val="75000"/>
                  </a:srgbClr>
                </a:solidFill>
                <a:ea typeface="Calibri" panose="020F0502020204030204" pitchFamily="34" charset="0"/>
                <a:cs typeface="Times New Roman" panose="02020603050405020304" pitchFamily="18" charset="0"/>
                <a:sym typeface="Arial"/>
              </a:rPr>
              <a:t>NGUYÊN LÍ </a:t>
            </a:r>
            <a:endParaRPr lang="en-US" sz="7500" b="1" kern="0" dirty="0" smtClean="0">
              <a:solidFill>
                <a:srgbClr val="F2C2AB">
                  <a:lumMod val="75000"/>
                </a:srgbClr>
              </a:solidFill>
              <a:ea typeface="Calibri" panose="020F0502020204030204" pitchFamily="34" charset="0"/>
              <a:cs typeface="Times New Roman" panose="02020603050405020304" pitchFamily="18" charset="0"/>
              <a:sym typeface="Arial"/>
            </a:endParaRPr>
          </a:p>
          <a:p>
            <a:pPr lvl="0" algn="ctr">
              <a:lnSpc>
                <a:spcPct val="150000"/>
              </a:lnSpc>
              <a:spcAft>
                <a:spcPts val="600"/>
              </a:spcAft>
              <a:buClr>
                <a:srgbClr val="000000"/>
              </a:buClr>
            </a:pPr>
            <a:r>
              <a:rPr lang="vi-VN" sz="7500" b="1" kern="0" dirty="0" smtClean="0">
                <a:solidFill>
                  <a:srgbClr val="F2C2AB">
                    <a:lumMod val="75000"/>
                  </a:srgbClr>
                </a:solidFill>
                <a:ea typeface="Calibri" panose="020F0502020204030204" pitchFamily="34" charset="0"/>
                <a:cs typeface="Times New Roman" panose="02020603050405020304" pitchFamily="18" charset="0"/>
                <a:sym typeface="Arial"/>
              </a:rPr>
              <a:t>XÁC </a:t>
            </a:r>
            <a:r>
              <a:rPr lang="vi-VN" sz="7500" b="1" kern="0" dirty="0">
                <a:solidFill>
                  <a:srgbClr val="F2C2AB">
                    <a:lumMod val="75000"/>
                  </a:srgbClr>
                </a:solidFill>
                <a:ea typeface="Calibri" panose="020F0502020204030204" pitchFamily="34" charset="0"/>
                <a:cs typeface="Times New Roman" panose="02020603050405020304" pitchFamily="18" charset="0"/>
                <a:sym typeface="Arial"/>
              </a:rPr>
              <a:t>SUẤT BÉ</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614616" y="5460642"/>
            <a:ext cx="1892579" cy="2629893"/>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67681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97876" y="34251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295400" y="12878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Title 240"/>
          <p:cNvSpPr txBox="1">
            <a:spLocks/>
          </p:cNvSpPr>
          <p:nvPr/>
        </p:nvSpPr>
        <p:spPr>
          <a:xfrm>
            <a:off x="3657124" y="811794"/>
            <a:ext cx="11201876" cy="984824"/>
          </a:xfrm>
          <a:prstGeom prst="rect">
            <a:avLst/>
          </a:prstGeom>
          <a:noFill/>
          <a:ln w="19050" cap="flat" cmpd="sng">
            <a:solidFill>
              <a:srgbClr val="000000"/>
            </a:solidFill>
            <a:prstDash val="dot"/>
            <a:round/>
            <a:headEnd type="none" w="sm" len="sm"/>
            <a:tailEnd type="none" w="sm" len="sm"/>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nton"/>
              <a:buNone/>
              <a:defRPr sz="30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D435B"/>
              </a:buClr>
              <a:buSzPts val="3000"/>
              <a:buFont typeface="Anton"/>
              <a:buNone/>
              <a:tabLst/>
              <a:defRPr/>
            </a:pPr>
            <a:r>
              <a:rPr kumimoji="0" lang="en-US" sz="4000" b="1" i="0" u="none" strike="noStrike" kern="0" cap="none" spc="0" normalizeH="0" baseline="0" noProof="0" dirty="0" err="1" smtClean="0">
                <a:ln>
                  <a:noFill/>
                </a:ln>
                <a:solidFill>
                  <a:srgbClr val="FF9F7C"/>
                </a:solidFill>
                <a:effectLst/>
                <a:uLnTx/>
                <a:uFillTx/>
                <a:latin typeface="Arial"/>
                <a:sym typeface="Anton"/>
              </a:rPr>
              <a:t>Thảo</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luận</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nhóm</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đôi</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trả</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lời</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câu</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hỏi</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sau</a:t>
            </a:r>
            <a:endParaRPr kumimoji="0" lang="en-US" sz="4000" b="1" i="0" u="none" strike="noStrike" kern="0" cap="none" spc="0" normalizeH="0" baseline="0" noProof="0" dirty="0">
              <a:ln>
                <a:noFill/>
              </a:ln>
              <a:solidFill>
                <a:srgbClr val="FF9F7C"/>
              </a:solidFill>
              <a:effectLst/>
              <a:uLnTx/>
              <a:uFillTx/>
              <a:latin typeface="Arial"/>
              <a:sym typeface="Anton"/>
            </a:endParaRPr>
          </a:p>
        </p:txBody>
      </p:sp>
      <p:sp>
        <p:nvSpPr>
          <p:cNvPr id="2" name="Rectangle 1"/>
          <p:cNvSpPr/>
          <p:nvPr/>
        </p:nvSpPr>
        <p:spPr>
          <a:xfrm>
            <a:off x="3048000" y="2528040"/>
            <a:ext cx="13716000" cy="2615460"/>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3800" dirty="0" smtClean="0">
                <a:solidFill>
                  <a:srgbClr val="434343"/>
                </a:solidFill>
                <a:ea typeface="Calibri" panose="020F0502020204030204" pitchFamily="34" charset="0"/>
                <a:cs typeface="Times New Roman" panose="02020603050405020304" pitchFamily="18" charset="0"/>
              </a:rPr>
              <a:t>Xác </a:t>
            </a:r>
            <a:r>
              <a:rPr lang="vi-VN" sz="3800" dirty="0">
                <a:solidFill>
                  <a:srgbClr val="434343"/>
                </a:solidFill>
                <a:ea typeface="Calibri" panose="020F0502020204030204" pitchFamily="34" charset="0"/>
                <a:cs typeface="Times New Roman" panose="02020603050405020304" pitchFamily="18" charset="0"/>
              </a:rPr>
              <a:t>suất để máy bay rơi là bao nhiêu? Biến cố máy bay rơi có thể xảy ra?</a:t>
            </a:r>
          </a:p>
          <a:p>
            <a:pPr marL="571500" lvl="0" indent="-571500" algn="just">
              <a:lnSpc>
                <a:spcPct val="150000"/>
              </a:lnSpc>
              <a:buFont typeface="Arial" panose="020B0604020202020204" pitchFamily="34" charset="0"/>
              <a:buChar char="•"/>
            </a:pPr>
            <a:r>
              <a:rPr lang="vi-VN" sz="3800" dirty="0" smtClean="0">
                <a:solidFill>
                  <a:srgbClr val="434343"/>
                </a:solidFill>
                <a:ea typeface="Calibri" panose="020F0502020204030204" pitchFamily="34" charset="0"/>
                <a:cs typeface="Times New Roman" panose="02020603050405020304" pitchFamily="18" charset="0"/>
              </a:rPr>
              <a:t>Xác </a:t>
            </a:r>
            <a:r>
              <a:rPr lang="vi-VN" sz="3800" dirty="0">
                <a:solidFill>
                  <a:srgbClr val="434343"/>
                </a:solidFill>
                <a:ea typeface="Calibri" panose="020F0502020204030204" pitchFamily="34" charset="0"/>
                <a:cs typeface="Times New Roman" panose="02020603050405020304" pitchFamily="18" charset="0"/>
              </a:rPr>
              <a:t>suất như thế nào được coi là bé?</a:t>
            </a:r>
            <a:endParaRPr lang="vi-VN" sz="3800" dirty="0">
              <a:solidFill>
                <a:srgbClr val="434343"/>
              </a:solidFill>
              <a:ea typeface="Calibri" panose="020F0502020204030204" pitchFamily="34" charset="0"/>
              <a:cs typeface="Times New Roman" panose="02020603050405020304" pitchFamily="18" charset="0"/>
            </a:endParaRPr>
          </a:p>
        </p:txBody>
      </p:sp>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514739" y="7358788"/>
            <a:ext cx="2602581" cy="2280512"/>
          </a:xfrm>
          <a:prstGeom prst="rect">
            <a:avLst/>
          </a:prstGeom>
        </p:spPr>
      </p:pic>
      <p:pic>
        <p:nvPicPr>
          <p:cNvPr id="21" name="Picture 8"/>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rot="20314826">
            <a:off x="1519497" y="2992904"/>
            <a:ext cx="1125224" cy="1685729"/>
          </a:xfrm>
          <a:prstGeom prst="rect">
            <a:avLst/>
          </a:prstGeom>
        </p:spPr>
      </p:pic>
      <p:pic>
        <p:nvPicPr>
          <p:cNvPr id="3" name="Picture 2"/>
          <p:cNvPicPr>
            <a:picLocks noChangeAspect="1"/>
          </p:cNvPicPr>
          <p:nvPr/>
        </p:nvPicPr>
        <p:blipFill>
          <a:blip r:embed="rId38"/>
          <a:stretch>
            <a:fillRect/>
          </a:stretch>
        </p:blipFill>
        <p:spPr>
          <a:xfrm>
            <a:off x="3737811" y="6047277"/>
            <a:ext cx="6433570" cy="3592023"/>
          </a:xfrm>
          <a:prstGeom prst="rect">
            <a:avLst/>
          </a:prstGeom>
        </p:spPr>
      </p:pic>
      <p:pic>
        <p:nvPicPr>
          <p:cNvPr id="4" name="Picture 3"/>
          <p:cNvPicPr>
            <a:picLocks noChangeAspect="1"/>
          </p:cNvPicPr>
          <p:nvPr/>
        </p:nvPicPr>
        <p:blipFill>
          <a:blip r:embed="rId39"/>
          <a:stretch>
            <a:fillRect/>
          </a:stretch>
        </p:blipFill>
        <p:spPr>
          <a:xfrm>
            <a:off x="10549631" y="6047276"/>
            <a:ext cx="6523180" cy="3592023"/>
          </a:xfrm>
          <a:prstGeom prst="rect">
            <a:avLst/>
          </a:prstGeom>
        </p:spPr>
      </p:pic>
    </p:spTree>
    <p:extLst>
      <p:ext uri="{BB962C8B-B14F-4D97-AF65-F5344CB8AC3E}">
        <p14:creationId xmlns:p14="http://schemas.microsoft.com/office/powerpoint/2010/main" val="426845292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97876" y="34251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295400" y="12878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Title 240"/>
          <p:cNvSpPr txBox="1">
            <a:spLocks/>
          </p:cNvSpPr>
          <p:nvPr/>
        </p:nvSpPr>
        <p:spPr>
          <a:xfrm>
            <a:off x="6629400" y="738857"/>
            <a:ext cx="5029676" cy="984824"/>
          </a:xfrm>
          <a:prstGeom prst="rect">
            <a:avLst/>
          </a:prstGeom>
          <a:noFill/>
          <a:ln w="19050" cap="flat" cmpd="sng">
            <a:solidFill>
              <a:srgbClr val="000000"/>
            </a:solidFill>
            <a:prstDash val="dot"/>
            <a:round/>
            <a:headEnd type="none" w="sm" len="sm"/>
            <a:tailEnd type="none" w="sm" len="sm"/>
          </a:ln>
        </p:spPr>
        <p:txBody>
          <a:bodyPr spcFirstLastPara="1" wrap="square" lIns="182850" tIns="182850" rIns="182850" bIns="18285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nton"/>
              <a:buNone/>
              <a:defRPr sz="3000" b="0" i="0" u="none" strike="noStrike" cap="none">
                <a:solidFill>
                  <a:schemeClr val="dk1"/>
                </a:solidFill>
                <a:latin typeface="Anton"/>
                <a:ea typeface="Anton"/>
                <a:cs typeface="Anton"/>
                <a:sym typeface="Anton"/>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D435B"/>
              </a:buClr>
              <a:buSzPts val="3000"/>
              <a:buFont typeface="Anton"/>
              <a:buNone/>
              <a:tabLst/>
              <a:defRPr/>
            </a:pPr>
            <a:r>
              <a:rPr kumimoji="0" lang="en-US" sz="4000" b="1" i="0" u="none" strike="noStrike" kern="0" cap="none" spc="0" normalizeH="0" baseline="0" noProof="0" dirty="0" err="1" smtClean="0">
                <a:ln>
                  <a:noFill/>
                </a:ln>
                <a:solidFill>
                  <a:srgbClr val="FF9F7C"/>
                </a:solidFill>
                <a:effectLst/>
                <a:uLnTx/>
                <a:uFillTx/>
                <a:latin typeface="Arial"/>
                <a:sym typeface="Anton"/>
              </a:rPr>
              <a:t>Trả</a:t>
            </a:r>
            <a:r>
              <a:rPr kumimoji="0" lang="en-US" sz="4000" b="1" i="0" u="none" strike="noStrike" kern="0" cap="none" spc="0" normalizeH="0" baseline="0" noProof="0" dirty="0" smtClean="0">
                <a:ln>
                  <a:noFill/>
                </a:ln>
                <a:solidFill>
                  <a:srgbClr val="FF9F7C"/>
                </a:solidFill>
                <a:effectLst/>
                <a:uLnTx/>
                <a:uFillTx/>
                <a:latin typeface="Arial"/>
                <a:sym typeface="Anton"/>
              </a:rPr>
              <a:t> </a:t>
            </a:r>
            <a:r>
              <a:rPr kumimoji="0" lang="en-US" sz="4000" b="1" i="0" u="none" strike="noStrike" kern="0" cap="none" spc="0" normalizeH="0" baseline="0" noProof="0" dirty="0" err="1" smtClean="0">
                <a:ln>
                  <a:noFill/>
                </a:ln>
                <a:solidFill>
                  <a:srgbClr val="FF9F7C"/>
                </a:solidFill>
                <a:effectLst/>
                <a:uLnTx/>
                <a:uFillTx/>
                <a:latin typeface="Arial"/>
                <a:sym typeface="Anton"/>
              </a:rPr>
              <a:t>lời</a:t>
            </a:r>
            <a:r>
              <a:rPr kumimoji="0" lang="en-US" sz="4000" b="1" i="0" u="none" strike="noStrike" kern="0" cap="none" spc="0" normalizeH="0" baseline="0" noProof="0" dirty="0" smtClean="0">
                <a:ln>
                  <a:noFill/>
                </a:ln>
                <a:solidFill>
                  <a:srgbClr val="FF9F7C"/>
                </a:solidFill>
                <a:effectLst/>
                <a:uLnTx/>
                <a:uFillTx/>
                <a:latin typeface="Arial"/>
                <a:sym typeface="Anton"/>
              </a:rPr>
              <a:t>:</a:t>
            </a:r>
            <a:endParaRPr kumimoji="0" lang="en-US" sz="4000" b="1" i="0" u="none" strike="noStrike" kern="0" cap="none" spc="0" normalizeH="0" baseline="0" noProof="0" dirty="0">
              <a:ln>
                <a:noFill/>
              </a:ln>
              <a:solidFill>
                <a:srgbClr val="FF9F7C"/>
              </a:solidFill>
              <a:effectLst/>
              <a:uLnTx/>
              <a:uFillTx/>
              <a:latin typeface="Arial"/>
              <a:sym typeface="Anton"/>
            </a:endParaRPr>
          </a:p>
        </p:txBody>
      </p:sp>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1963400" y="7190277"/>
            <a:ext cx="2602581" cy="2280512"/>
          </a:xfrm>
          <a:prstGeom prst="rect">
            <a:avLst/>
          </a:prstGeom>
        </p:spPr>
      </p:pic>
      <p:sp>
        <p:nvSpPr>
          <p:cNvPr id="5" name="Rectangle 4"/>
          <p:cNvSpPr/>
          <p:nvPr/>
        </p:nvSpPr>
        <p:spPr>
          <a:xfrm>
            <a:off x="1124952" y="2191299"/>
            <a:ext cx="16038571" cy="3703578"/>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Qua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nghiệm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thấy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sẽ</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Chẳng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chuyến</a:t>
            </a:r>
            <a:r>
              <a:rPr lang="en-US" sz="3800" dirty="0">
                <a:latin typeface="Arial" panose="020B0604020202020204" pitchFamily="34" charset="0"/>
                <a:ea typeface="Calibri" panose="020F0502020204030204" pitchFamily="34" charset="0"/>
                <a:cs typeface="Times New Roman" panose="02020603050405020304" pitchFamily="18" charset="0"/>
              </a:rPr>
              <a:t> bay </a:t>
            </a:r>
            <a:r>
              <a:rPr lang="en-US" sz="3800" dirty="0" err="1">
                <a:latin typeface="Arial" panose="020B0604020202020204" pitchFamily="34" charset="0"/>
                <a:ea typeface="Calibri" panose="020F0502020204030204" pitchFamily="34" charset="0"/>
                <a:cs typeface="Times New Roman" panose="02020603050405020304" pitchFamily="18" charset="0"/>
              </a:rPr>
              <a:t>đều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tai </a:t>
            </a:r>
            <a:r>
              <a:rPr lang="en-US" sz="3800" dirty="0" err="1">
                <a:latin typeface="Arial" panose="020B0604020202020204" pitchFamily="34" charset="0"/>
                <a:ea typeface="Calibri" panose="020F0502020204030204" pitchFamily="34" charset="0"/>
                <a:cs typeface="Times New Roman" panose="02020603050405020304" pitchFamily="18" charset="0"/>
              </a:rPr>
              <a:t>nạn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 tai </a:t>
            </a:r>
            <a:r>
              <a:rPr lang="en-US" sz="3800" dirty="0" err="1">
                <a:latin typeface="Arial" panose="020B0604020202020204" pitchFamily="34" charset="0"/>
                <a:ea typeface="Calibri" panose="020F0502020204030204" pitchFamily="34" charset="0"/>
                <a:cs typeface="Times New Roman" panose="02020603050405020304" pitchFamily="18" charset="0"/>
              </a:rPr>
              <a:t>nạn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chuyến</a:t>
            </a:r>
            <a:r>
              <a:rPr lang="en-US" sz="3800" dirty="0">
                <a:latin typeface="Arial" panose="020B0604020202020204" pitchFamily="34" charset="0"/>
                <a:ea typeface="Calibri" panose="020F0502020204030204" pitchFamily="34" charset="0"/>
                <a:cs typeface="Times New Roman" panose="02020603050405020304" pitchFamily="18" charset="0"/>
              </a:rPr>
              <a:t> bay </a:t>
            </a:r>
            <a:r>
              <a:rPr lang="en-US" sz="3800" dirty="0" err="1">
                <a:latin typeface="Arial" panose="020B0604020202020204" pitchFamily="34" charset="0"/>
                <a:ea typeface="Calibri" panose="020F0502020204030204" pitchFamily="34" charset="0"/>
                <a:cs typeface="Times New Roman" panose="02020603050405020304" pitchFamily="18" charset="0"/>
              </a:rPr>
              <a:t>sẽ</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2"/>
          <a:stretch>
            <a:fillRect/>
          </a:stretch>
        </p:blipFill>
        <p:spPr>
          <a:xfrm>
            <a:off x="1295400" y="6199677"/>
            <a:ext cx="6523180" cy="3592023"/>
          </a:xfrm>
          <a:prstGeom prst="rect">
            <a:avLst/>
          </a:prstGeom>
        </p:spPr>
      </p:pic>
    </p:spTree>
    <p:extLst>
      <p:ext uri="{BB962C8B-B14F-4D97-AF65-F5344CB8AC3E}">
        <p14:creationId xmlns:p14="http://schemas.microsoft.com/office/powerpoint/2010/main" val="16593457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936927" y="2857500"/>
            <a:ext cx="14325600" cy="43831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524000" y="292236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859710" y="1303433"/>
            <a:ext cx="479889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4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4500" b="1" dirty="0">
              <a:solidFill>
                <a:srgbClr val="FF0000"/>
              </a:solidFill>
              <a:latin typeface="+mj-lt"/>
            </a:endParaRPr>
          </a:p>
        </p:txBody>
      </p:sp>
      <p:sp>
        <p:nvSpPr>
          <p:cNvPr id="44" name="Google Shape;2254;p39"/>
          <p:cNvSpPr/>
          <p:nvPr/>
        </p:nvSpPr>
        <p:spPr>
          <a:xfrm>
            <a:off x="16519947" y="4191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1958447" y="2687286"/>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5118229" y="6913644"/>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2514600" y="3576578"/>
            <a:ext cx="13121477" cy="2862322"/>
          </a:xfrm>
          <a:prstGeom prst="rect">
            <a:avLst/>
          </a:prstGeom>
        </p:spPr>
        <p:txBody>
          <a:bodyPr wrap="square">
            <a:spAutoFit/>
          </a:bodyPr>
          <a:lstStyle/>
          <a:p>
            <a:pPr lvl="0" algn="just">
              <a:lnSpc>
                <a:spcPct val="150000"/>
              </a:lnSpc>
              <a:spcAft>
                <a:spcPts val="800"/>
              </a:spcAft>
            </a:pP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Nguyên</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lí</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xác</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suất</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Nếu</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cố</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ngẫu</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nhiên</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xác</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suất</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rất</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thì</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thực</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tế</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thể</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rằng</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phép</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thử</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cố</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sẽ</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xảy</a:t>
            </a:r>
            <a:r>
              <a:rPr lang="en-US" sz="4000" dirty="0">
                <a:solidFill>
                  <a:srgbClr val="434343"/>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434343"/>
                </a:solidFill>
                <a:latin typeface="Arial" panose="020B0604020202020204" pitchFamily="34" charset="0"/>
                <a:ea typeface="Calibri" panose="020F0502020204030204" pitchFamily="34" charset="0"/>
                <a:cs typeface="Times New Roman" panose="02020603050405020304" pitchFamily="18" charset="0"/>
              </a:rPr>
              <a:t>ra.</a:t>
            </a:r>
            <a:endParaRPr kumimoji="0" lang="en-US" sz="40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58987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839800"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9" name="Oval Callout 28"/>
          <p:cNvSpPr/>
          <p:nvPr/>
        </p:nvSpPr>
        <p:spPr>
          <a:xfrm>
            <a:off x="8192699" y="5905500"/>
            <a:ext cx="1674002" cy="705819"/>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rgbClr val="FFFFFF"/>
                </a:solidFill>
              </a:rPr>
              <a:t>Giải</a:t>
            </a:r>
            <a:endParaRPr lang="en-US" sz="3800" b="1" dirty="0">
              <a:solidFill>
                <a:srgbClr val="FFFFFF"/>
              </a:solidFill>
            </a:endParaRPr>
          </a:p>
        </p:txBody>
      </p:sp>
      <p:grpSp>
        <p:nvGrpSpPr>
          <p:cNvPr id="28" name="Group 27"/>
          <p:cNvGrpSpPr/>
          <p:nvPr/>
        </p:nvGrpSpPr>
        <p:grpSpPr>
          <a:xfrm>
            <a:off x="609600" y="738574"/>
            <a:ext cx="2033656" cy="915567"/>
            <a:chOff x="381000" y="55686"/>
            <a:chExt cx="5562600" cy="1201614"/>
          </a:xfrm>
        </p:grpSpPr>
        <p:sp>
          <p:nvSpPr>
            <p:cNvPr id="30" name="Rectangle 29"/>
            <p:cNvSpPr/>
            <p:nvPr/>
          </p:nvSpPr>
          <p:spPr>
            <a:xfrm>
              <a:off x="381000" y="190500"/>
              <a:ext cx="5562600" cy="1066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Rectangle 30"/>
            <p:cNvSpPr/>
            <p:nvPr/>
          </p:nvSpPr>
          <p:spPr>
            <a:xfrm>
              <a:off x="1404322" y="55686"/>
              <a:ext cx="3080282"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609600" y="738574"/>
            <a:ext cx="17145000" cy="4785926"/>
          </a:xfrm>
          <a:prstGeom prst="rect">
            <a:avLst/>
          </a:prstGeom>
        </p:spPr>
        <p:txBody>
          <a:bodyPr wrap="square">
            <a:spAutoFit/>
          </a:bodyPr>
          <a:lstStyle/>
          <a:p>
            <a:pPr marL="30480" marR="30480" algn="just">
              <a:lnSpc>
                <a:spcPct val="150000"/>
              </a:lnSpc>
              <a:spcAft>
                <a:spcPts val="1200"/>
              </a:spcAft>
            </a:pP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Một</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hộp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5 </a:t>
            </a:r>
            <a:r>
              <a:rPr lang="en-US" sz="3800" dirty="0" err="1">
                <a:solidFill>
                  <a:srgbClr val="000000"/>
                </a:solidFill>
                <a:latin typeface="Arial" panose="020B0604020202020204" pitchFamily="34" charset="0"/>
                <a:ea typeface="Times New Roman" panose="02020603050405020304" pitchFamily="18" charset="0"/>
              </a:rPr>
              <a:t>chiếc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thẻ</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cùng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loại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thẻ</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1, 2, 3, 4, 5;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thẻ</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thì</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Rút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đồng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thời</a:t>
            </a:r>
            <a:r>
              <a:rPr lang="en-US" sz="3800" dirty="0">
                <a:solidFill>
                  <a:srgbClr val="000000"/>
                </a:solidFill>
                <a:latin typeface="Arial" panose="020B0604020202020204" pitchFamily="34" charset="0"/>
                <a:ea typeface="Times New Roman" panose="02020603050405020304" pitchFamily="18" charset="0"/>
              </a:rPr>
              <a:t> 2 </a:t>
            </a:r>
            <a:r>
              <a:rPr lang="en-US" sz="3800" dirty="0" err="1">
                <a:solidFill>
                  <a:srgbClr val="000000"/>
                </a:solidFill>
                <a:latin typeface="Arial" panose="020B0604020202020204" pitchFamily="34" charset="0"/>
                <a:ea typeface="Times New Roman" panose="02020603050405020304" pitchFamily="18" charset="0"/>
              </a:rPr>
              <a:t>chiếc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thẻ</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từ</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hộp</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Gọi</a:t>
            </a:r>
            <a:r>
              <a:rPr lang="en-US" sz="3800" dirty="0">
                <a:solidFill>
                  <a:srgbClr val="000000"/>
                </a:solidFill>
                <a:latin typeface="Arial" panose="020B0604020202020204" pitchFamily="34" charset="0"/>
                <a:ea typeface="Times New Roman" panose="02020603050405020304" pitchFamily="18" charset="0"/>
              </a:rPr>
              <a:t> Ω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trò</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chơi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tập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hợp</a:t>
            </a:r>
            <a:r>
              <a:rPr lang="en-US" sz="3800" dirty="0">
                <a:solidFill>
                  <a:srgbClr val="000000"/>
                </a:solidFill>
                <a:latin typeface="Arial" panose="020B0604020202020204" pitchFamily="34" charset="0"/>
                <a:ea typeface="Times New Roman" panose="02020603050405020304" pitchFamily="18" charset="0"/>
              </a:rPr>
              <a:t> Ω.</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Tích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thẻ</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lẻ</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506180" y="6885589"/>
                <a:ext cx="17260161" cy="1955343"/>
              </a:xfrm>
              <a:prstGeom prst="rect">
                <a:avLst/>
              </a:prstGeom>
            </p:spPr>
            <p:txBody>
              <a:bodyPr wrap="square">
                <a:spAutoFit/>
              </a:bodyPr>
              <a:lstStyle/>
              <a:p>
                <a:pPr marL="742950" indent="-742950" algn="just">
                  <a:lnSpc>
                    <a:spcPct val="150000"/>
                  </a:lnSpc>
                  <a:spcBef>
                    <a:spcPts val="600"/>
                  </a:spcBef>
                  <a:spcAft>
                    <a:spcPts val="800"/>
                  </a:spcAft>
                  <a:buAutoNum type="alphaLcParenR"/>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Số </a:t>
                </a:r>
                <a:r>
                  <a:rPr lang="nl-NL" sz="3800" dirty="0">
                    <a:latin typeface="Arial" panose="020B0604020202020204" pitchFamily="34" charset="0"/>
                    <a:ea typeface="Times New Roman" panose="02020603050405020304" pitchFamily="18" charset="0"/>
                    <a:cs typeface="Times New Roman" panose="02020603050405020304" pitchFamily="18" charset="0"/>
                  </a:rPr>
                  <a:t>phần tử của không gian mẫu là</a:t>
                </a:r>
                <a:r>
                  <a:rPr lang="nl-NL" sz="3800" dirty="0" smtClean="0">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Bef>
                    <a:spcPts val="600"/>
                  </a:spcBef>
                  <a:spcAft>
                    <a:spcPts val="8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 </a:t>
                </a:r>
                <a:r>
                  <a:rPr lang="nl-NL" sz="3800" dirty="0">
                    <a:latin typeface="Arial" panose="020B0604020202020204" pitchFamily="34" charset="0"/>
                    <a:ea typeface="Times New Roman" panose="02020603050405020304" pitchFamily="18" charset="0"/>
                    <a:cs typeface="Times New Roman" panose="02020603050405020304" pitchFamily="18" charset="0"/>
                  </a:rPr>
                  <a:t>n(</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𝛺</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𝐶</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5</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(phần tử</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06180" y="6885589"/>
                <a:ext cx="17260161" cy="1955343"/>
              </a:xfrm>
              <a:prstGeom prst="rect">
                <a:avLst/>
              </a:prstGeom>
              <a:blipFill>
                <a:blip r:embed="rId3"/>
                <a:stretch>
                  <a:fillRect l="-1060" b="-10938"/>
                </a:stretch>
              </a:blipFill>
            </p:spPr>
            <p:txBody>
              <a:bodyPr/>
              <a:lstStyle/>
              <a:p>
                <a:r>
                  <a:rPr lang="en-US">
                    <a:noFill/>
                  </a:rPr>
                  <a:t> </a:t>
                </a:r>
              </a:p>
            </p:txBody>
          </p:sp>
        </mc:Fallback>
      </mc:AlternateContent>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95800" y="3393192"/>
            <a:ext cx="100529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495800" y="3343467"/>
            <a:ext cx="9973205" cy="3340979"/>
          </a:xfrm>
          <a:prstGeom prst="rect">
            <a:avLst/>
          </a:prstGeom>
        </p:spPr>
        <p:txBody>
          <a:bodyPr wrap="square">
            <a:spAutoFit/>
          </a:bodyPr>
          <a:lstStyle/>
          <a:p>
            <a:pPr algn="ctr">
              <a:lnSpc>
                <a:spcPct val="150000"/>
              </a:lnSpc>
              <a:spcBef>
                <a:spcPts val="1200"/>
              </a:spcBef>
              <a:spcAft>
                <a:spcPts val="1600"/>
              </a:spcAft>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MỘT SỐ KHÁI NIỆM VỀ XÁC SUẤT</a:t>
            </a:r>
            <a:endParaRPr lang="nl-NL"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17615" y="30980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 name="Google Shape;2392;p42"/>
          <p:cNvGrpSpPr/>
          <p:nvPr/>
        </p:nvGrpSpPr>
        <p:grpSpPr>
          <a:xfrm>
            <a:off x="16795907"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grpSp>
      <p:sp>
        <p:nvSpPr>
          <p:cNvPr id="29" name="Oval Callout 28"/>
          <p:cNvSpPr/>
          <p:nvPr/>
        </p:nvSpPr>
        <p:spPr>
          <a:xfrm>
            <a:off x="8250279" y="647700"/>
            <a:ext cx="1674002" cy="705819"/>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457200" y="1576976"/>
                <a:ext cx="17260161" cy="829092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p>
              <a:p>
                <a:pPr marL="571500" marR="0" lvl="0" indent="-571500" algn="just" defTabSz="914400" rtl="0" eaLnBrk="1" fontAlgn="auto" latinLnBrk="0" hangingPunct="1">
                  <a:lnSpc>
                    <a:spcPct val="150000"/>
                  </a:lnSpc>
                  <a:spcBef>
                    <a:spcPts val="600"/>
                  </a:spcBef>
                  <a:spcAft>
                    <a:spcPts val="800"/>
                  </a:spcAft>
                  <a:buClrTx/>
                  <a:buSzTx/>
                  <a:buFont typeface="Arial" panose="020B0604020202020204" pitchFamily="34" charset="0"/>
                  <a:buChar char="•"/>
                  <a:tabLst/>
                  <a:defRPr/>
                </a:pP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Gọi </a:t>
                </a:r>
                <a:r>
                  <a:rPr kumimoji="0" lang="nl-NL" sz="3800" b="0" i="0" u="none" strike="noStrike" kern="1200" cap="none" spc="0" normalizeH="0" baseline="0" noProof="0" dirty="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A là biến cố “Tích các số trên hai thẻ là số </a:t>
                </a: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lẻ”</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600"/>
                  </a:spcBef>
                  <a:spcAft>
                    <a:spcPts val="800"/>
                  </a:spcAft>
                  <a:buClrTx/>
                  <a:buSzTx/>
                  <a:buFont typeface="Arial" panose="020B0604020202020204" pitchFamily="34" charset="0"/>
                  <a:buChar char="•"/>
                  <a:tabLst/>
                  <a:defRPr/>
                </a:pP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Theo </a:t>
                </a:r>
                <a:r>
                  <a:rPr kumimoji="0" lang="nl-NL"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bài ra ta có để tích các số trên thẻ là số lẻ thì cả hai thẻ bốc được đều phải là số lẻ. </a:t>
                </a:r>
                <a:endPar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600"/>
                  </a:spcBef>
                  <a:spcAft>
                    <a:spcPts val="800"/>
                  </a:spcAft>
                  <a:buClrTx/>
                  <a:buSzTx/>
                  <a:buFont typeface="Arial" panose="020B0604020202020204" pitchFamily="34" charset="0"/>
                  <a:buChar char="•"/>
                  <a:tabLst/>
                  <a:defRPr/>
                </a:pP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Do </a:t>
                </a:r>
                <a:r>
                  <a:rPr kumimoji="0" lang="nl-NL" sz="38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đó số phần tử của biến cố A là: n(A) = </a:t>
                </a:r>
                <a14:m>
                  <m:oMath xmlns:m="http://schemas.openxmlformats.org/officeDocument/2006/math">
                    <m:sSubSup>
                      <m:sSubSup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ctrlPr>
                      </m:sSubSupPr>
                      <m:e>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𝐶</m:t>
                        </m:r>
                      </m:e>
                      <m:sub>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3</m:t>
                        </m:r>
                      </m:sub>
                      <m:sup>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Calibri" panose="020F0502020204030204" pitchFamily="34" charset="0"/>
                            <a:cs typeface="Arial" panose="020B0604020202020204" pitchFamily="34" charset="0"/>
                          </a:rPr>
                          <m:t>2</m:t>
                        </m:r>
                      </m:sup>
                    </m:sSubSup>
                  </m:oMath>
                </a14:m>
                <a:r>
                  <a:rPr kumimoji="0" lang="nl-NL" sz="3800" b="0" i="0" u="none" strike="noStrike" kern="1200" cap="none" spc="0" normalizeH="0" baseline="0" noProof="0" dirty="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 (phần tử)</a:t>
                </a:r>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    Vậy </a:t>
                </a:r>
                <a:r>
                  <a:rPr kumimoji="0" lang="nl-NL" sz="3800" b="0" i="0" u="none" strike="noStrike" kern="1200" cap="none" spc="0" normalizeH="0" baseline="0" noProof="0" dirty="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rPr>
                  <a:t>xác suất của biến cố A là: </a:t>
                </a:r>
                <a:endParaRPr kumimoji="0" lang="nl-NL" sz="3800" b="0"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nl-NL" sz="3800" b="0" i="1" u="none" strike="noStrike" kern="1200" cap="none" spc="0" normalizeH="0" baseline="0" noProof="0" dirty="0" smtClean="0">
                          <a:ln>
                            <a:noFill/>
                          </a:ln>
                          <a:solidFill>
                            <a:srgbClr val="434343"/>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r>
                        <a:rPr kumimoji="0" lang="nl-NL" sz="3800" b="0" i="1" u="none" strike="noStrike" kern="1200" cap="none" spc="0" normalizeH="0" baseline="0" noProof="0" dirty="0" smtClean="0">
                          <a:ln>
                            <a:noFill/>
                          </a:ln>
                          <a:solidFill>
                            <a:srgbClr val="434343"/>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800" b="0" i="1" u="none" strike="noStrike" kern="1200" cap="none" spc="0" normalizeH="0" baseline="0" noProof="0" dirty="0" smtClean="0">
                          <a:ln>
                            <a:noFill/>
                          </a:ln>
                          <a:solidFill>
                            <a:srgbClr val="434343"/>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nl-NL" sz="3800" b="0" i="1" u="none" strike="noStrike" kern="1200" cap="none" spc="0" normalizeH="0" baseline="0" noProof="0" dirty="0">
                          <a:ln>
                            <a:noFill/>
                          </a:ln>
                          <a:solidFill>
                            <a:srgbClr val="434343"/>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m:t>
                          </m:r>
                        </m:num>
                        <m:den>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𝛺</m:t>
                          </m:r>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m:t>
                          </m:r>
                        </m:den>
                      </m:f>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SupPr>
                            <m:e>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e>
                            <m:sub>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up>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bSup>
                        </m:num>
                        <m:den>
                          <m:sSubSup>
                            <m:sSubSup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SupPr>
                            <m:e>
                              <m:r>
                                <a:rPr kumimoji="0" lang="nl-NL"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e>
                            <m:sub>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5</m:t>
                              </m:r>
                            </m:sub>
                            <m:sup>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bSup>
                        </m:den>
                      </m:f>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3</m:t>
                          </m:r>
                        </m:num>
                        <m:den>
                          <m:r>
                            <a:rPr kumimoji="0" lang="nl-NL" sz="3800" b="0" i="0" u="none" strike="noStrike" kern="1200" cap="none" spc="0" normalizeH="0" baseline="0" noProof="0">
                              <a:ln>
                                <a:noFill/>
                              </a:ln>
                              <a:solidFill>
                                <a:srgbClr val="434343"/>
                              </a:solidFill>
                              <a:effectLst/>
                              <a:uLnTx/>
                              <a:uFillTx/>
                              <a:latin typeface="Cambria Math" panose="02040503050406030204" pitchFamily="18" charset="0"/>
                              <a:ea typeface="Times New Roman" panose="02020603050405020304" pitchFamily="18" charset="0"/>
                              <a:cs typeface="Arial" panose="020B0604020202020204" pitchFamily="34" charset="0"/>
                            </a:rPr>
                            <m:t>10</m:t>
                          </m:r>
                        </m:den>
                      </m:f>
                    </m:oMath>
                  </m:oMathPara>
                </a14:m>
                <a:endParaRPr kumimoji="0" lang="en-US" sz="38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57200" y="1576976"/>
                <a:ext cx="17260161" cy="8290924"/>
              </a:xfrm>
              <a:prstGeom prst="rect">
                <a:avLst/>
              </a:prstGeom>
              <a:blipFill>
                <a:blip r:embed="rId3"/>
                <a:stretch>
                  <a:fillRect l="-1166" r="-1166"/>
                </a:stretch>
              </a:blipFill>
            </p:spPr>
            <p:txBody>
              <a:bodyPr/>
              <a:lstStyle/>
              <a:p>
                <a:r>
                  <a:rPr lang="en-US">
                    <a:noFill/>
                  </a:rPr>
                  <a:t> </a:t>
                </a:r>
              </a:p>
            </p:txBody>
          </p:sp>
        </mc:Fallback>
      </mc:AlternateContent>
    </p:spTree>
    <p:extLst>
      <p:ext uri="{BB962C8B-B14F-4D97-AF65-F5344CB8AC3E}">
        <p14:creationId xmlns:p14="http://schemas.microsoft.com/office/powerpoint/2010/main" val="3575662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68056" y="559286"/>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8" name="Group 27"/>
          <p:cNvGrpSpPr/>
          <p:nvPr/>
        </p:nvGrpSpPr>
        <p:grpSpPr>
          <a:xfrm>
            <a:off x="864017" y="523414"/>
            <a:ext cx="2286000" cy="996859"/>
            <a:chOff x="713705" y="226825"/>
            <a:chExt cx="4990576" cy="996859"/>
          </a:xfrm>
        </p:grpSpPr>
        <p:sp>
          <p:nvSpPr>
            <p:cNvPr id="30" name="Rectangle 29"/>
            <p:cNvSpPr/>
            <p:nvPr/>
          </p:nvSpPr>
          <p:spPr>
            <a:xfrm>
              <a:off x="713705" y="301808"/>
              <a:ext cx="4990576" cy="9218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31" name="Rectangle 30"/>
            <p:cNvSpPr/>
            <p:nvPr/>
          </p:nvSpPr>
          <p:spPr>
            <a:xfrm>
              <a:off x="1689627" y="226825"/>
              <a:ext cx="3080281"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40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5" name="Rectangle 4"/>
          <p:cNvSpPr/>
          <p:nvPr/>
        </p:nvSpPr>
        <p:spPr>
          <a:xfrm>
            <a:off x="800731" y="1767661"/>
            <a:ext cx="16851478" cy="710963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hộp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4 </a:t>
            </a:r>
            <a:r>
              <a:rPr lang="en-US" sz="3800" dirty="0" err="1">
                <a:solidFill>
                  <a:srgbClr val="000000"/>
                </a:solidFill>
                <a:latin typeface="Arial" panose="020B0604020202020204" pitchFamily="34" charset="0"/>
                <a:ea typeface="Times New Roman" panose="02020603050405020304" pitchFamily="18" charset="0"/>
              </a:rPr>
              <a:t>tấm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cùng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loại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1, 2, 3, 4;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thì</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Rút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đồng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thời</a:t>
            </a:r>
            <a:r>
              <a:rPr lang="en-US" sz="3800" dirty="0">
                <a:solidFill>
                  <a:srgbClr val="000000"/>
                </a:solidFill>
                <a:latin typeface="Arial" panose="020B0604020202020204" pitchFamily="34" charset="0"/>
                <a:ea typeface="Times New Roman" panose="02020603050405020304" pitchFamily="18" charset="0"/>
              </a:rPr>
              <a:t> 3 </a:t>
            </a:r>
            <a:r>
              <a:rPr lang="en-US" sz="3800" dirty="0" err="1">
                <a:solidFill>
                  <a:srgbClr val="000000"/>
                </a:solidFill>
                <a:latin typeface="Arial" panose="020B0604020202020204" pitchFamily="34" charset="0"/>
                <a:ea typeface="Times New Roman" panose="02020603050405020304" pitchFamily="18" charset="0"/>
              </a:rPr>
              <a:t>tấm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từ</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hộp</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Xác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Tổng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bằng</a:t>
            </a:r>
            <a:r>
              <a:rPr lang="en-US" sz="3800" dirty="0">
                <a:solidFill>
                  <a:srgbClr val="000000"/>
                </a:solidFill>
                <a:latin typeface="Arial" panose="020B0604020202020204" pitchFamily="34" charset="0"/>
                <a:ea typeface="Times New Roman" panose="02020603050405020304" pitchFamily="18" charset="0"/>
              </a:rPr>
              <a:t> 9”;</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tự</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tiếp</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c)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P(A), P(B).</a:t>
            </a:r>
            <a:endParaRPr lang="en-US" sz="3800" dirty="0">
              <a:effectLst/>
              <a:latin typeface="Times New Roman" panose="02020603050405020304" pitchFamily="18" charset="0"/>
              <a:ea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flipH="1">
            <a:off x="14859000" y="7506187"/>
            <a:ext cx="1844818" cy="2419434"/>
          </a:xfrm>
          <a:prstGeom prst="rect">
            <a:avLst/>
          </a:prstGeom>
        </p:spPr>
      </p:pic>
    </p:spTree>
    <p:extLst>
      <p:ext uri="{BB962C8B-B14F-4D97-AF65-F5344CB8AC3E}">
        <p14:creationId xmlns:p14="http://schemas.microsoft.com/office/powerpoint/2010/main" val="6694478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68056" y="559286"/>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Oval Callout 9"/>
          <p:cNvSpPr/>
          <p:nvPr/>
        </p:nvSpPr>
        <p:spPr>
          <a:xfrm>
            <a:off x="1828800" y="3775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rgbClr val="FFFFFF"/>
                </a:solidFill>
              </a:rPr>
              <a:t>Giải</a:t>
            </a:r>
            <a:endParaRPr lang="en-US" sz="4000" b="1">
              <a:solidFill>
                <a:srgbClr val="FFFFFF"/>
              </a:solidFill>
            </a:endParaRPr>
          </a:p>
        </p:txBody>
      </p:sp>
      <mc:AlternateContent xmlns:mc="http://schemas.openxmlformats.org/markup-compatibility/2006">
        <mc:Choice xmlns:a14="http://schemas.microsoft.com/office/drawing/2010/main" Requires="a14">
          <p:sp>
            <p:nvSpPr>
              <p:cNvPr id="2" name="Rectangle 1"/>
              <p:cNvSpPr/>
              <p:nvPr/>
            </p:nvSpPr>
            <p:spPr>
              <a:xfrm>
                <a:off x="1884185" y="1606188"/>
                <a:ext cx="15340263" cy="7122143"/>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Số phần tử của không gian mẫu là: n(</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𝛺</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𝐶</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4</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3</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(phần tử)</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b)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Gọi A là biến cố “Tổng các số trên ba tấm bìa bằng 9”.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Ta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có: n(A) = {(4; 3; 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Gọi B là biến cố “Các số trên ba tấm bìa là ba số tự nhiên liên tiếp”.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Ta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có: n(B) = {(1; 2; 3) , (2; 3; 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Ta có: n(A) = 1, n(B) = 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xác suất của biến cố A và B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884185" y="1606188"/>
                <a:ext cx="15340263" cy="7122143"/>
              </a:xfrm>
              <a:prstGeom prst="rect">
                <a:avLst/>
              </a:prstGeom>
              <a:blipFill>
                <a:blip r:embed="rId3"/>
                <a:stretch>
                  <a:fillRect l="-13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9864478" y="7644370"/>
                <a:ext cx="5146922" cy="1918730"/>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𝐵</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𝐵</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num>
                        <m:den>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𝛺</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den>
                      </m:f>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2</m:t>
                          </m:r>
                        </m:num>
                        <m:den>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4</m:t>
                          </m:r>
                        </m:den>
                      </m:f>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1</m:t>
                          </m:r>
                        </m:num>
                        <m:den>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864478" y="7644370"/>
                <a:ext cx="5146922" cy="19187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4474362" y="8180349"/>
                <a:ext cx="4140108" cy="13099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𝐴</m:t>
                      </m:r>
                      <m:r>
                        <a:rPr lang="nl-NL" sz="3800" i="1" dirty="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𝐴</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num>
                        <m:den>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𝑛</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t>𝛺</m:t>
                          </m:r>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den>
                      </m:f>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1</m:t>
                          </m:r>
                        </m:num>
                        <m:den>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4474362" y="8180349"/>
                <a:ext cx="4140108" cy="13099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9615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anim calcmode="lin" valueType="num">
                                      <p:cBhvr>
                                        <p:cTn id="48" dur="500" fill="hold"/>
                                        <p:tgtEl>
                                          <p:spTgt spid="4"/>
                                        </p:tgtEl>
                                        <p:attrNameLst>
                                          <p:attrName>ppt_x</p:attrName>
                                        </p:attrNameLst>
                                      </p:cBhvr>
                                      <p:tavLst>
                                        <p:tav tm="0">
                                          <p:val>
                                            <p:strVal val="#ppt_x"/>
                                          </p:val>
                                        </p:tav>
                                        <p:tav tm="100000">
                                          <p:val>
                                            <p:strVal val="#ppt_x"/>
                                          </p:val>
                                        </p:tav>
                                      </p:tavLst>
                                    </p:anim>
                                    <p:anim calcmode="lin" valueType="num">
                                      <p:cBhvr>
                                        <p:cTn id="49" dur="5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anim calcmode="lin" valueType="num">
                                      <p:cBhvr>
                                        <p:cTn id="53" dur="500" fill="hold"/>
                                        <p:tgtEl>
                                          <p:spTgt spid="3"/>
                                        </p:tgtEl>
                                        <p:attrNameLst>
                                          <p:attrName>ppt_x</p:attrName>
                                        </p:attrNameLst>
                                      </p:cBhvr>
                                      <p:tavLst>
                                        <p:tav tm="0">
                                          <p:val>
                                            <p:strVal val="#ppt_x"/>
                                          </p:val>
                                        </p:tav>
                                        <p:tav tm="100000">
                                          <p:val>
                                            <p:strVal val="#ppt_x"/>
                                          </p:val>
                                        </p:tav>
                                      </p:tavLst>
                                    </p:anim>
                                    <p:anim calcmode="lin" valueType="num">
                                      <p:cBhvr>
                                        <p:cTn id="5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286000" y="2096556"/>
            <a:ext cx="13868400" cy="1827744"/>
          </a:xfrm>
          <a:prstGeom prst="rect">
            <a:avLst/>
          </a:prstGeom>
        </p:spPr>
        <p:txBody>
          <a:bodyPr wrap="square">
            <a:spAutoFit/>
          </a:bodyPr>
          <a:lstStyle/>
          <a:p>
            <a:pPr marL="30480" marR="30480" lvl="0" algn="ctr">
              <a:lnSpc>
                <a:spcPct val="150000"/>
              </a:lnSpc>
              <a:spcAft>
                <a:spcPts val="1200"/>
              </a:spcAft>
            </a:pPr>
            <a:r>
              <a:rPr lang="vi-VN" sz="4000" b="1" dirty="0">
                <a:solidFill>
                  <a:prstClr val="black"/>
                </a:solidFill>
                <a:ea typeface="Times New Roman" panose="02020603050405020304" pitchFamily="18" charset="0"/>
              </a:rPr>
              <a:t>Câu 1. </a:t>
            </a:r>
            <a:r>
              <a:rPr lang="vi-VN" sz="4000" dirty="0">
                <a:solidFill>
                  <a:prstClr val="black"/>
                </a:solidFill>
                <a:ea typeface="Times New Roman" panose="02020603050405020304" pitchFamily="18" charset="0"/>
              </a:rPr>
              <a:t>Xét phép thử “Gieo một xúc xắc hai lần liên tiếp”. Biến cố nào dưới đây là biến cố không?</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78745" y="8497250"/>
            <a:ext cx="1459621" cy="1446850"/>
          </a:xfrm>
          <a:prstGeom prst="rect">
            <a:avLst/>
          </a:prstGeom>
        </p:spPr>
      </p:pic>
      <p:sp>
        <p:nvSpPr>
          <p:cNvPr id="8" name="Oval 7"/>
          <p:cNvSpPr/>
          <p:nvPr/>
        </p:nvSpPr>
        <p:spPr>
          <a:xfrm>
            <a:off x="1295400" y="425492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42894" y="880238"/>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36165" y="4593576"/>
            <a:ext cx="1125883" cy="2150123"/>
          </a:xfrm>
          <a:prstGeom prst="rect">
            <a:avLst/>
          </a:prstGeom>
        </p:spPr>
      </p:pic>
      <p:sp>
        <p:nvSpPr>
          <p:cNvPr id="2" name="Rectangle 1"/>
          <p:cNvSpPr/>
          <p:nvPr/>
        </p:nvSpPr>
        <p:spPr>
          <a:xfrm>
            <a:off x="1600200" y="4152900"/>
            <a:ext cx="15082338" cy="4062651"/>
          </a:xfrm>
          <a:prstGeom prst="rect">
            <a:avLst/>
          </a:prstGeom>
        </p:spPr>
        <p:txBody>
          <a:bodyPr wrap="square">
            <a:spAutoFit/>
          </a:bodyPr>
          <a:lstStyle/>
          <a:p>
            <a:pPr marL="30480" marR="30480" algn="just">
              <a:lnSpc>
                <a:spcPct val="150000"/>
              </a:lnSpc>
              <a:spcAft>
                <a:spcPts val="1200"/>
              </a:spcAft>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Tổng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chấm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nhỏ</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hoặc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bằng</a:t>
            </a:r>
            <a:r>
              <a:rPr lang="en-US" sz="3800" dirty="0">
                <a:solidFill>
                  <a:srgbClr val="000000"/>
                </a:solidFill>
                <a:latin typeface="Arial" panose="020B0604020202020204" pitchFamily="34" charset="0"/>
                <a:ea typeface="Times New Roman" panose="02020603050405020304" pitchFamily="18" charset="0"/>
              </a:rPr>
              <a:t> 1.</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Cả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đều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lẻ</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latin typeface="Arial" panose="020B0604020202020204" pitchFamily="34" charset="0"/>
                <a:ea typeface="Times New Roman" panose="02020603050405020304" pitchFamily="18" charset="0"/>
              </a:rPr>
              <a:t>C.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chấm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hiện</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đều</a:t>
            </a:r>
            <a:r>
              <a:rPr lang="en-US" sz="3800" dirty="0">
                <a:solidFill>
                  <a:srgbClr val="000000"/>
                </a:solidFill>
                <a:latin typeface="Arial" panose="020B0604020202020204" pitchFamily="34" charset="0"/>
                <a:ea typeface="Times New Roman" panose="02020603050405020304" pitchFamily="18" charset="0"/>
              </a:rPr>
              <a:t> chia </a:t>
            </a:r>
            <a:r>
              <a:rPr lang="en-US" sz="3800" dirty="0" err="1">
                <a:solidFill>
                  <a:srgbClr val="000000"/>
                </a:solidFill>
                <a:latin typeface="Arial" panose="020B0604020202020204" pitchFamily="34" charset="0"/>
                <a:ea typeface="Times New Roman" panose="02020603050405020304" pitchFamily="18" charset="0"/>
              </a:rPr>
              <a:t>hết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cho</a:t>
            </a:r>
            <a:r>
              <a:rPr lang="en-US" sz="3800" dirty="0">
                <a:solidFill>
                  <a:srgbClr val="000000"/>
                </a:solidFill>
                <a:latin typeface="Arial" panose="020B0604020202020204" pitchFamily="34" charset="0"/>
                <a:ea typeface="Times New Roman" panose="02020603050405020304" pitchFamily="18" charset="0"/>
              </a:rPr>
              <a:t> 5.</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latin typeface="Arial" panose="020B0604020202020204" pitchFamily="34" charset="0"/>
                <a:ea typeface="Times New Roman" panose="02020603050405020304" pitchFamily="18" charset="0"/>
              </a:rPr>
              <a:t>D.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chấm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nhỏ</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chấm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smtClean="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16498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5" name="Oval 14"/>
          <p:cNvSpPr/>
          <p:nvPr/>
        </p:nvSpPr>
        <p:spPr>
          <a:xfrm>
            <a:off x="3558300" y="67437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535400" y="2908929"/>
            <a:ext cx="1050400" cy="2005971"/>
          </a:xfrm>
          <a:prstGeom prst="rect">
            <a:avLst/>
          </a:prstGeom>
        </p:spPr>
      </p:pic>
      <p:sp>
        <p:nvSpPr>
          <p:cNvPr id="2" name="Rectangle 1"/>
          <p:cNvSpPr/>
          <p:nvPr/>
        </p:nvSpPr>
        <p:spPr>
          <a:xfrm>
            <a:off x="1647076" y="1703694"/>
            <a:ext cx="15116924" cy="1839606"/>
          </a:xfrm>
          <a:prstGeom prst="rect">
            <a:avLst/>
          </a:prstGeom>
        </p:spPr>
        <p:txBody>
          <a:bodyPr wrap="square">
            <a:spAutoFit/>
          </a:bodyPr>
          <a:lstStyle/>
          <a:p>
            <a:pPr lvl="0" algn="ctr">
              <a:lnSpc>
                <a:spcPct val="150000"/>
              </a:lnSpc>
            </a:pPr>
            <a:r>
              <a:rPr lang="vi-VN" sz="4000" b="1" dirty="0">
                <a:solidFill>
                  <a:prstClr val="black"/>
                </a:solidFill>
                <a:ea typeface="Calibri" panose="020F0502020204030204" pitchFamily="34" charset="0"/>
              </a:rPr>
              <a:t>Câu 2. </a:t>
            </a:r>
            <a:r>
              <a:rPr lang="vi-VN" sz="4000" dirty="0">
                <a:solidFill>
                  <a:prstClr val="black"/>
                </a:solidFill>
                <a:ea typeface="Calibri" panose="020F0502020204030204" pitchFamily="34" charset="0"/>
              </a:rPr>
              <a:t>Xét phép thử “Tung một đồng xu hai lần liên tiếp”. </a:t>
            </a:r>
            <a:endParaRPr lang="en-US" sz="4000" dirty="0" smtClean="0">
              <a:solidFill>
                <a:prstClr val="black"/>
              </a:solidFill>
              <a:ea typeface="Calibri" panose="020F0502020204030204" pitchFamily="34" charset="0"/>
            </a:endParaRPr>
          </a:p>
          <a:p>
            <a:pPr lvl="0" algn="ctr">
              <a:lnSpc>
                <a:spcPct val="150000"/>
              </a:lnSpc>
            </a:pPr>
            <a:r>
              <a:rPr lang="vi-VN" sz="4000" dirty="0" smtClean="0">
                <a:solidFill>
                  <a:prstClr val="black"/>
                </a:solidFill>
                <a:ea typeface="Calibri" panose="020F0502020204030204" pitchFamily="34" charset="0"/>
              </a:rPr>
              <a:t>Biến </a:t>
            </a:r>
            <a:r>
              <a:rPr lang="vi-VN" sz="4000" dirty="0">
                <a:solidFill>
                  <a:prstClr val="black"/>
                </a:solidFill>
                <a:ea typeface="Calibri" panose="020F0502020204030204" pitchFamily="34" charset="0"/>
              </a:rPr>
              <a:t>cố nào dưới đây là biến cố chắc chắn?</a:t>
            </a:r>
            <a:endParaRPr kumimoji="0" lang="en-US" sz="4000" i="0" u="none" strike="noStrike" kern="1200" cap="none" spc="0" normalizeH="0" baseline="0" noProof="0" dirty="0">
              <a:ln>
                <a:noFill/>
              </a:ln>
              <a:solidFill>
                <a:prstClr val="black"/>
              </a:solidFill>
              <a:effectLst/>
              <a:uLnTx/>
              <a:uFillTx/>
              <a:latin typeface="Calibri"/>
            </a:endParaRPr>
          </a:p>
        </p:txBody>
      </p:sp>
      <p:sp>
        <p:nvSpPr>
          <p:cNvPr id="7" name="Rectangle 6"/>
          <p:cNvSpPr/>
          <p:nvPr/>
        </p:nvSpPr>
        <p:spPr>
          <a:xfrm>
            <a:off x="3733799" y="3823865"/>
            <a:ext cx="12192000" cy="5053435"/>
          </a:xfrm>
          <a:prstGeom prst="rect">
            <a:avLst/>
          </a:prstGeom>
        </p:spPr>
        <p:txBody>
          <a:bodyPr wrap="square">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Mặt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sấp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chỉ</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hiện</a:t>
            </a:r>
            <a:r>
              <a:rPr lang="en-US" sz="3800" dirty="0">
                <a:solidFill>
                  <a:srgbClr val="000000"/>
                </a:solidFill>
                <a:latin typeface="Arial" panose="020B0604020202020204" pitchFamily="34" charset="0"/>
                <a:ea typeface="Times New Roman" panose="02020603050405020304" pitchFamily="18" charset="0"/>
              </a:rPr>
              <a:t> 1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ngửa</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sấp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hoặc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ngửa</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a:t>
            </a:r>
            <a:r>
              <a:rPr lang="en-US" sz="3800" dirty="0" err="1">
                <a:solidFill>
                  <a:srgbClr val="000000"/>
                </a:solidFill>
                <a:latin typeface="Arial" panose="020B0604020202020204" pitchFamily="34" charset="0"/>
                <a:ea typeface="Times New Roman" panose="02020603050405020304" pitchFamily="18" charset="0"/>
              </a:rPr>
              <a:t>Cả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đều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sấp</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4399598"/>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676400" y="2204978"/>
            <a:ext cx="14859000" cy="2862322"/>
          </a:xfrm>
          <a:prstGeom prst="rect">
            <a:avLst/>
          </a:prstGeom>
        </p:spPr>
        <p:txBody>
          <a:bodyPr wrap="square">
            <a:spAutoFit/>
          </a:bodyPr>
          <a:lstStyle/>
          <a:p>
            <a:pPr lvl="0" algn="just">
              <a:lnSpc>
                <a:spcPct val="150000"/>
              </a:lnSpc>
              <a:spcAft>
                <a:spcPts val="800"/>
              </a:spcAft>
            </a:pPr>
            <a:r>
              <a:rPr lang="vi-VN" sz="4000" b="1" dirty="0">
                <a:solidFill>
                  <a:srgbClr val="000000"/>
                </a:solidFill>
                <a:ea typeface="Calibri" panose="020F0502020204030204" pitchFamily="34" charset="0"/>
                <a:cs typeface="Times New Roman" panose="02020603050405020304" pitchFamily="18" charset="0"/>
              </a:rPr>
              <a:t>Câu 3. </a:t>
            </a:r>
            <a:r>
              <a:rPr lang="vi-VN" sz="4000" dirty="0">
                <a:solidFill>
                  <a:srgbClr val="000000"/>
                </a:solidFill>
                <a:ea typeface="Calibri" panose="020F0502020204030204" pitchFamily="34" charset="0"/>
                <a:cs typeface="Times New Roman" panose="02020603050405020304" pitchFamily="18" charset="0"/>
              </a:rPr>
              <a:t>Cho tập hợp A gồm 2 022 số nguyên dương liên tiếp 1, 2, 3, …, 2 022. Chọn ngẫu nhiên 2 số thuộc tập hợp A. </a:t>
            </a:r>
            <a:r>
              <a:rPr lang="vi-VN" sz="4000" dirty="0" smtClean="0">
                <a:solidFill>
                  <a:srgbClr val="000000"/>
                </a:solidFill>
                <a:ea typeface="Calibri" panose="020F0502020204030204" pitchFamily="34" charset="0"/>
                <a:cs typeface="Times New Roman" panose="02020603050405020304" pitchFamily="18" charset="0"/>
              </a:rPr>
              <a:t>Xác </a:t>
            </a:r>
            <a:r>
              <a:rPr lang="vi-VN" sz="4000" dirty="0">
                <a:solidFill>
                  <a:srgbClr val="000000"/>
                </a:solidFill>
                <a:ea typeface="Calibri" panose="020F0502020204030204" pitchFamily="34" charset="0"/>
                <a:cs typeface="Times New Roman" panose="02020603050405020304" pitchFamily="18" charset="0"/>
              </a:rPr>
              <a:t>suất của biến cố “Tích 2 số được chọn là số chẵn” là:</a:t>
            </a:r>
            <a:endPar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53317" y="7709186"/>
            <a:ext cx="1645730" cy="1631330"/>
          </a:xfrm>
          <a:prstGeom prst="rect">
            <a:avLst/>
          </a:prstGeom>
        </p:spPr>
      </p:pic>
      <p:sp>
        <p:nvSpPr>
          <p:cNvPr id="15" name="Oval 14"/>
          <p:cNvSpPr/>
          <p:nvPr/>
        </p:nvSpPr>
        <p:spPr>
          <a:xfrm>
            <a:off x="9308556" y="60960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16091" y="717908"/>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323914" y="5772696"/>
            <a:ext cx="1125883" cy="2150123"/>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5948344" y="5177568"/>
                <a:ext cx="9144000" cy="4080732"/>
              </a:xfrm>
              <a:prstGeom prst="rect">
                <a:avLst/>
              </a:prstGeom>
            </p:spPr>
            <p:txBody>
              <a:bodyPr>
                <a:spAutoFit/>
              </a:bodyPr>
              <a:lstStyle/>
              <a:p>
                <a:pPr marL="30480" marR="30480" algn="just">
                  <a:lnSpc>
                    <a:spcPct val="200000"/>
                  </a:lnSpc>
                  <a:spcAft>
                    <a:spcPts val="1200"/>
                  </a:spcAft>
                </a:pPr>
                <a:r>
                  <a:rPr lang="en-US" sz="3800" dirty="0" smtClean="0">
                    <a:solidFill>
                      <a:srgbClr val="000000"/>
                    </a:solidFill>
                    <a:latin typeface="Arial" panose="020B0604020202020204" pitchFamily="34" charset="0"/>
                    <a:ea typeface="Times New Roman" panose="02020603050405020304" pitchFamily="18" charset="0"/>
                  </a:rPr>
                  <a:t>A. </a:t>
                </a:r>
                <a14:m>
                  <m:oMath xmlns:m="http://schemas.openxmlformats.org/officeDocument/2006/math">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1011</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num>
                      <m:den>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2022</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den>
                    </m:f>
                  </m:oMath>
                </a14:m>
                <a:r>
                  <a:rPr lang="en-US" sz="3800" dirty="0" smtClean="0">
                    <a:solidFill>
                      <a:srgbClr val="000000"/>
                    </a:solidFill>
                    <a:effectLst/>
                    <a:latin typeface="Arial" panose="020B0604020202020204" pitchFamily="34" charset="0"/>
                    <a:ea typeface="Times New Roman" panose="02020603050405020304" pitchFamily="18" charset="0"/>
                  </a:rPr>
                  <a:t>			B</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1011</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num>
                      <m:den>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2022</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den>
                    </m:f>
                  </m:oMath>
                </a14:m>
                <a:endParaRPr lang="en-US" sz="3800" dirty="0">
                  <a:effectLst/>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rPr>
                  <a:t>C. </a:t>
                </a:r>
                <a14:m>
                  <m:oMath xmlns:m="http://schemas.openxmlformats.org/officeDocument/2006/math">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oMath>
                </a14:m>
                <a:r>
                  <a:rPr lang="en-US" sz="3800" dirty="0" smtClean="0">
                    <a:solidFill>
                      <a:srgbClr val="000000"/>
                    </a:solidFill>
                    <a:effectLst/>
                    <a:latin typeface="Arial" panose="020B0604020202020204" pitchFamily="34" charset="0"/>
                    <a:ea typeface="Times New Roman" panose="02020603050405020304" pitchFamily="18" charset="0"/>
                  </a:rPr>
                  <a:t>				D</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2022</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num>
                      <m:den>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4044</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den>
                    </m:f>
                  </m:oMath>
                </a14:m>
                <a:endParaRPr lang="en-US" sz="3800" dirty="0">
                  <a:effectLst/>
                  <a:latin typeface="Times New Roman" panose="02020603050405020304" pitchFamily="18" charset="0"/>
                  <a:ea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5948344" y="5177568"/>
                <a:ext cx="9144000" cy="4080732"/>
              </a:xfrm>
              <a:prstGeom prst="rect">
                <a:avLst/>
              </a:prstGeom>
              <a:blipFill>
                <a:blip r:embed="rId26"/>
                <a:stretch>
                  <a:fillRect l="-1867"/>
                </a:stretch>
              </a:blipFill>
            </p:spPr>
            <p:txBody>
              <a:bodyPr/>
              <a:lstStyle/>
              <a:p>
                <a:r>
                  <a:rPr lang="en-US">
                    <a:noFill/>
                  </a:rPr>
                  <a:t> </a:t>
                </a:r>
              </a:p>
            </p:txBody>
          </p:sp>
        </mc:Fallback>
      </mc:AlternateContent>
    </p:spTree>
    <p:extLst>
      <p:ext uri="{BB962C8B-B14F-4D97-AF65-F5344CB8AC3E}">
        <p14:creationId xmlns:p14="http://schemas.microsoft.com/office/powerpoint/2010/main" val="346434478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5" name="Oval 14"/>
          <p:cNvSpPr/>
          <p:nvPr/>
        </p:nvSpPr>
        <p:spPr>
          <a:xfrm>
            <a:off x="12801600" y="814337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4464" y="952500"/>
            <a:ext cx="770867" cy="990600"/>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459200" y="7898443"/>
            <a:ext cx="1125883" cy="2150123"/>
          </a:xfrm>
          <a:prstGeom prst="rect">
            <a:avLst/>
          </a:prstGeom>
        </p:spPr>
      </p:pic>
      <p:sp>
        <p:nvSpPr>
          <p:cNvPr id="2" name="Rectangle 1"/>
          <p:cNvSpPr/>
          <p:nvPr/>
        </p:nvSpPr>
        <p:spPr>
          <a:xfrm>
            <a:off x="1143000" y="1873389"/>
            <a:ext cx="15925800" cy="5632311"/>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Câu 4. </a:t>
            </a:r>
            <a:r>
              <a:rPr lang="vi-VN" sz="4000" dirty="0" smtClean="0">
                <a:solidFill>
                  <a:prstClr val="black"/>
                </a:solidFill>
                <a:ea typeface="Calibri" panose="020F0502020204030204" pitchFamily="34" charset="0"/>
              </a:rPr>
              <a:t>Ngân </a:t>
            </a:r>
            <a:r>
              <a:rPr lang="vi-VN" sz="4000" dirty="0">
                <a:solidFill>
                  <a:prstClr val="black"/>
                </a:solidFill>
                <a:ea typeface="Calibri" panose="020F0502020204030204" pitchFamily="34" charset="0"/>
              </a:rPr>
              <a:t>hàng đề thi của một môn khoa học xã hội gồm 200 câu hỏi. Người ta chọn trong ngân hàng đề thi 5 câu hỏi để làm thành một đề thi, hai đề thi được gọi là giống nhau nếu có cùng tập hợp 5 câu hỏi. Một học sinh chắc chắn trả lời đúng 120 câu hỏi trong ngân hàng đề thi đó. Xác suất để học sinh đó rút ngẫu nhiên được một đề thi mà có đúng 3 câu hỏi chắc chắn trả lời đúng là:</a:t>
            </a:r>
            <a:endParaRPr kumimoji="0" lang="en-US" sz="4000" i="0" u="none" strike="noStrike" kern="1200" cap="none" spc="0" normalizeH="0" baseline="0" noProof="0" dirty="0">
              <a:ln>
                <a:noFill/>
              </a:ln>
              <a:solidFill>
                <a:prstClr val="black"/>
              </a:solidFill>
              <a:effectLst/>
              <a:uLnTx/>
              <a:uFillTx/>
              <a:latin typeface="Calibri"/>
            </a:endParaRPr>
          </a:p>
        </p:txBody>
      </p:sp>
      <mc:AlternateContent xmlns:mc="http://schemas.openxmlformats.org/markup-compatibility/2006">
        <mc:Choice xmlns:a14="http://schemas.microsoft.com/office/drawing/2010/main" Requires="a14">
          <p:sp>
            <p:nvSpPr>
              <p:cNvPr id="8" name="Rectangle 7"/>
              <p:cNvSpPr/>
              <p:nvPr/>
            </p:nvSpPr>
            <p:spPr>
              <a:xfrm>
                <a:off x="2954334" y="7658100"/>
                <a:ext cx="13123514" cy="1630575"/>
              </a:xfrm>
              <a:prstGeom prst="rect">
                <a:avLst/>
              </a:prstGeom>
            </p:spPr>
            <p:txBody>
              <a:bodyPr wrap="square">
                <a:spAutoFit/>
              </a:bodyPr>
              <a:lstStyle/>
              <a:p>
                <a:pPr marL="30480" marR="30480" algn="just">
                  <a:lnSpc>
                    <a:spcPct val="150000"/>
                  </a:lnSpc>
                  <a:spcAft>
                    <a:spcPts val="1200"/>
                  </a:spcAft>
                </a:pPr>
                <a:r>
                  <a:rPr lang="en-US" sz="3800" dirty="0" smtClean="0">
                    <a:solidFill>
                      <a:srgbClr val="212529"/>
                    </a:solidFill>
                    <a:latin typeface="Arial" panose="020B0604020202020204" pitchFamily="34" charset="0"/>
                    <a:ea typeface="Times New Roman" panose="02020603050405020304" pitchFamily="18" charset="0"/>
                  </a:rPr>
                  <a:t>A. </a:t>
                </a:r>
                <a14:m>
                  <m:oMath xmlns:m="http://schemas.openxmlformats.org/officeDocument/2006/math">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bSup>
                      </m:num>
                      <m:den>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up>
                        </m:sSubSup>
                      </m:den>
                    </m:f>
                  </m:oMath>
                </a14:m>
                <a:r>
                  <a:rPr lang="en-US" sz="3800" dirty="0" smtClean="0">
                    <a:solidFill>
                      <a:srgbClr val="000000"/>
                    </a:solidFill>
                    <a:effectLst/>
                    <a:latin typeface="Arial" panose="020B0604020202020204" pitchFamily="34" charset="0"/>
                    <a:ea typeface="Times New Roman" panose="02020603050405020304" pitchFamily="18" charset="0"/>
                  </a:rPr>
                  <a:t>			B</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num>
                      <m:den>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up>
                        </m:sSubSup>
                      </m:den>
                    </m:f>
                  </m:oMath>
                </a14:m>
                <a:r>
                  <a:rPr lang="en-US" sz="3800" dirty="0" smtClean="0">
                    <a:solidFill>
                      <a:srgbClr val="000000"/>
                    </a:solidFill>
                    <a:effectLst/>
                    <a:latin typeface="Arial" panose="020B0604020202020204" pitchFamily="34" charset="0"/>
                    <a:ea typeface="Times New Roman" panose="02020603050405020304" pitchFamily="18" charset="0"/>
                  </a:rPr>
                  <a:t>		C</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120</m:t>
                        </m:r>
                      </m:num>
                      <m:den>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200</m:t>
                        </m:r>
                      </m:den>
                    </m:f>
                    <m:r>
                      <a:rPr lang="en-US" sz="3800" b="0" i="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smtClean="0">
                    <a:solidFill>
                      <a:srgbClr val="000000"/>
                    </a:solidFill>
                    <a:effectLst/>
                    <a:latin typeface="Arial" panose="020B0604020202020204" pitchFamily="34" charset="0"/>
                    <a:ea typeface="Times New Roman" panose="02020603050405020304" pitchFamily="18" charset="0"/>
                  </a:rPr>
                  <a:t>		D</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bSup>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bSup>
                      </m:num>
                      <m:den>
                        <m:sSubSup>
                          <m:sSub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200</m:t>
                            </m:r>
                          </m:sub>
                          <m:sup>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up>
                        </m:sSubSup>
                      </m:den>
                    </m:f>
                  </m:oMath>
                </a14:m>
                <a:endParaRPr lang="en-US" sz="3800" dirty="0">
                  <a:effectLst/>
                  <a:latin typeface="Times New Roman" panose="02020603050405020304" pitchFamily="18" charset="0"/>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54334" y="7658100"/>
                <a:ext cx="13123514" cy="1630575"/>
              </a:xfrm>
              <a:prstGeom prst="rect">
                <a:avLst/>
              </a:prstGeom>
              <a:blipFill>
                <a:blip r:embed="rId26"/>
                <a:stretch>
                  <a:fillRect l="-1301"/>
                </a:stretch>
              </a:blipFill>
            </p:spPr>
            <p:txBody>
              <a:bodyPr/>
              <a:lstStyle/>
              <a:p>
                <a:r>
                  <a:rPr lang="en-US">
                    <a:noFill/>
                  </a:rPr>
                  <a:t> </a:t>
                </a:r>
              </a:p>
            </p:txBody>
          </p:sp>
        </mc:Fallback>
      </mc:AlternateContent>
    </p:spTree>
    <p:extLst>
      <p:ext uri="{BB962C8B-B14F-4D97-AF65-F5344CB8AC3E}">
        <p14:creationId xmlns:p14="http://schemas.microsoft.com/office/powerpoint/2010/main" val="198792855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5" name="Oval 14"/>
          <p:cNvSpPr/>
          <p:nvPr/>
        </p:nvSpPr>
        <p:spPr>
          <a:xfrm>
            <a:off x="5597442" y="655458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219199" y="2348448"/>
            <a:ext cx="15773397" cy="3785652"/>
          </a:xfrm>
          <a:prstGeom prst="rect">
            <a:avLst/>
          </a:prstGeom>
        </p:spPr>
        <p:txBody>
          <a:bodyPr wrap="square">
            <a:spAutoFit/>
          </a:bodyPr>
          <a:lstStyle/>
          <a:p>
            <a:pPr lvl="0" algn="just">
              <a:lnSpc>
                <a:spcPct val="150000"/>
              </a:lnSpc>
              <a:spcAft>
                <a:spcPts val="800"/>
              </a:spcAft>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Câu </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5. </a:t>
            </a:r>
            <a:r>
              <a:rPr lang="vi-VN" sz="4000" dirty="0">
                <a:solidFill>
                  <a:prstClr val="black"/>
                </a:solidFill>
                <a:ea typeface="Calibri" panose="020F0502020204030204" pitchFamily="34" charset="0"/>
              </a:rPr>
              <a:t>Từ một hộp chứa 3 quả cầu trắng, 4 quả cầu đỏ, 5 quả cầu vàng, các quả cầu có kích thước và khối lượng giống nhau, lấy ngẫu nhiên đồng thời 3 quả cầu. Tính xác suất lấy được 3 quả cầu có màu đôi một khác nhau.</a:t>
            </a:r>
            <a:endParaRPr kumimoji="0" lang="vi-VN" sz="4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endParaRPr>
          </a:p>
        </p:txBody>
      </p:sp>
      <p:pic>
        <p:nvPicPr>
          <p:cNvPr id="16"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981858" y="7351585"/>
            <a:ext cx="1125883" cy="2150123"/>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019800" y="5982346"/>
                <a:ext cx="9144000" cy="3302186"/>
              </a:xfrm>
              <a:prstGeom prst="rect">
                <a:avLst/>
              </a:prstGeom>
            </p:spPr>
            <p:txBody>
              <a:bodyPr>
                <a:spAutoFit/>
              </a:bodyPr>
              <a:lstStyle/>
              <a:p>
                <a:pPr>
                  <a:lnSpc>
                    <a:spcPct val="200000"/>
                  </a:lnSpc>
                  <a:spcAft>
                    <a:spcPts val="800"/>
                  </a:spcAft>
                </a:pPr>
                <a:r>
                  <a:rPr lang="en-US" sz="3800" dirty="0">
                    <a:solidFill>
                      <a:srgbClr val="212529"/>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3800" i="1">
                            <a:solidFill>
                              <a:srgbClr val="212529"/>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3800" dirty="0" smtClean="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B</a:t>
                </a:r>
                <a:r>
                  <a:rPr lang="en-US" sz="3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solidFill>
                              <a:srgbClr val="212529"/>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22</m:t>
                        </m:r>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3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3800" i="1">
                            <a:solidFill>
                              <a:srgbClr val="212529"/>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60</m:t>
                        </m:r>
                      </m:num>
                      <m:den>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202</m:t>
                        </m:r>
                      </m:den>
                    </m:f>
                  </m:oMath>
                </a14:m>
                <a:r>
                  <a:rPr lang="en-US" sz="3800" dirty="0" smtClean="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D</a:t>
                </a:r>
                <a:r>
                  <a:rPr lang="en-US" sz="3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solidFill>
                              <a:srgbClr val="212529"/>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3800">
                            <a:solidFill>
                              <a:srgbClr val="212529"/>
                            </a:solidFill>
                            <a:effectLst/>
                            <a:latin typeface="Cambria Math" panose="02040503050406030204" pitchFamily="18" charset="0"/>
                            <a:ea typeface="Calibri" panose="020F0502020204030204" pitchFamily="34" charset="0"/>
                            <a:cs typeface="Arial" panose="020B0604020202020204" pitchFamily="34" charset="0"/>
                          </a:rPr>
                          <m:t>55</m:t>
                        </m:r>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19800" y="5982346"/>
                <a:ext cx="9144000" cy="3302186"/>
              </a:xfrm>
              <a:prstGeom prst="rect">
                <a:avLst/>
              </a:prstGeom>
              <a:blipFill>
                <a:blip r:embed="rId26"/>
                <a:stretch>
                  <a:fillRect l="-2200" b="-2399"/>
                </a:stretch>
              </a:blipFill>
            </p:spPr>
            <p:txBody>
              <a:bodyPr/>
              <a:lstStyle/>
              <a:p>
                <a:r>
                  <a:rPr lang="en-US">
                    <a:noFill/>
                  </a:rPr>
                  <a:t> </a:t>
                </a:r>
              </a:p>
            </p:txBody>
          </p:sp>
        </mc:Fallback>
      </mc:AlternateContent>
    </p:spTree>
    <p:extLst>
      <p:ext uri="{BB962C8B-B14F-4D97-AF65-F5344CB8AC3E}">
        <p14:creationId xmlns:p14="http://schemas.microsoft.com/office/powerpoint/2010/main" val="751479508"/>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smtClean="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4"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5" name="Google Shape;2256;p39"/>
          <p:cNvSpPr/>
          <p:nvPr/>
        </p:nvSpPr>
        <p:spPr>
          <a:xfrm>
            <a:off x="-1248066" y="9370622"/>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7" name="Google Shape;2392;p42"/>
          <p:cNvGrpSpPr/>
          <p:nvPr/>
        </p:nvGrpSpPr>
        <p:grpSpPr>
          <a:xfrm>
            <a:off x="16832361" y="9186317"/>
            <a:ext cx="1093309" cy="866508"/>
            <a:chOff x="7465916" y="720492"/>
            <a:chExt cx="1139144" cy="1477450"/>
          </a:xfrm>
          <a:solidFill>
            <a:schemeClr val="accent3"/>
          </a:solidFill>
        </p:grpSpPr>
        <p:sp>
          <p:nvSpPr>
            <p:cNvPr id="19"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1"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6"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7"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6" name="Group 15"/>
          <p:cNvGrpSpPr/>
          <p:nvPr/>
        </p:nvGrpSpPr>
        <p:grpSpPr>
          <a:xfrm>
            <a:off x="8027605" y="266700"/>
            <a:ext cx="2208767" cy="901593"/>
            <a:chOff x="713706" y="210783"/>
            <a:chExt cx="4821969" cy="901593"/>
          </a:xfrm>
        </p:grpSpPr>
        <p:sp>
          <p:nvSpPr>
            <p:cNvPr id="18" name="Rectangle 17"/>
            <p:cNvSpPr/>
            <p:nvPr/>
          </p:nvSpPr>
          <p:spPr>
            <a:xfrm>
              <a:off x="713706" y="342900"/>
              <a:ext cx="4821969" cy="7475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22" name="Rectangle 21"/>
            <p:cNvSpPr/>
            <p:nvPr/>
          </p:nvSpPr>
          <p:spPr>
            <a:xfrm>
              <a:off x="1689627" y="210783"/>
              <a:ext cx="3080282"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kumimoji="0" lang="en-US" sz="40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3" name="Oval Callout 22"/>
          <p:cNvSpPr/>
          <p:nvPr/>
        </p:nvSpPr>
        <p:spPr>
          <a:xfrm>
            <a:off x="8290468" y="5314621"/>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srgbClr val="FFFFFF"/>
                </a:solidFill>
              </a:rPr>
              <a:t>Giải</a:t>
            </a:r>
            <a:endParaRPr lang="en-US" sz="3800" b="1">
              <a:solidFill>
                <a:srgbClr val="FFFFFF"/>
              </a:solidFill>
            </a:endParaRPr>
          </a:p>
        </p:txBody>
      </p:sp>
      <p:sp>
        <p:nvSpPr>
          <p:cNvPr id="2" name="Rectangle 1"/>
          <p:cNvSpPr/>
          <p:nvPr/>
        </p:nvSpPr>
        <p:spPr>
          <a:xfrm>
            <a:off x="838200" y="1237071"/>
            <a:ext cx="16782671" cy="3600986"/>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Hai </a:t>
            </a:r>
            <a:r>
              <a:rPr lang="en-US" sz="3800" dirty="0" err="1">
                <a:solidFill>
                  <a:srgbClr val="000000"/>
                </a:solidFill>
                <a:latin typeface="Arial" panose="020B0604020202020204" pitchFamily="34" charset="0"/>
                <a:ea typeface="Times New Roman" panose="02020603050405020304" pitchFamily="18" charset="0"/>
              </a:rPr>
              <a:t>bạn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nữ</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Hoa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Thảo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nam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Dũng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Huy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xếp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ngồi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vào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bốn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ghế</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theo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dọc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suất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cố</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Bạn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Thảo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ngồi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ghế</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đầu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tiên</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Bạn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Thảo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ngồi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ghế</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đầu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Huy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ngồi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ghế</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cuối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cùng</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1259463" y="6090459"/>
                <a:ext cx="15621000" cy="3962367"/>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Times New Roman" panose="02020603050405020304" pitchFamily="18" charset="0"/>
                  </a:rPr>
                  <a:t>Ta có: n(</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𝛺</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4! = 24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742950" algn="ctr">
                  <a:lnSpc>
                    <a:spcPct val="150000"/>
                  </a:lnSpc>
                  <a:buAutoNum type="alphaLcParen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Các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kết quả thuận lợi cho biến cố “Bạn Thảo ngồi ghế đầu tiên”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1.3</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 = 6</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Vậy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xác suất của biến cố là: </a:t>
                </a:r>
                <a14:m>
                  <m:oMath xmlns:m="http://schemas.openxmlformats.org/officeDocument/2006/math">
                    <m:r>
                      <a:rPr lang="nl-NL" sz="3800" i="1" dirty="0"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nl-NL" sz="380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1</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4</m:t>
                        </m:r>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59463" y="6090459"/>
                <a:ext cx="15621000" cy="3962367"/>
              </a:xfrm>
              <a:prstGeom prst="rect">
                <a:avLst/>
              </a:prstGeom>
              <a:blipFill>
                <a:blip r:embed="rId3"/>
                <a:stretch>
                  <a:fillRect l="-1288" r="-507"/>
                </a:stretch>
              </a:blipFill>
            </p:spPr>
            <p:txBody>
              <a:bodyPr/>
              <a:lstStyle/>
              <a:p>
                <a:r>
                  <a:rPr lang="en-US">
                    <a:noFill/>
                  </a:rPr>
                  <a:t> </a:t>
                </a:r>
              </a:p>
            </p:txBody>
          </p:sp>
        </mc:Fallback>
      </mc:AlternateContent>
    </p:spTree>
    <p:extLst>
      <p:ext uri="{BB962C8B-B14F-4D97-AF65-F5344CB8AC3E}">
        <p14:creationId xmlns:p14="http://schemas.microsoft.com/office/powerpoint/2010/main" val="146549065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2463" y="91238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200400" y="238047"/>
            <a:ext cx="11984371" cy="1019253"/>
          </a:xfrm>
          <a:prstGeom prst="rect">
            <a:avLst/>
          </a:prstGeom>
        </p:spPr>
        <p:txBody>
          <a:bodyPr wrap="none">
            <a:spAutoFit/>
          </a:bodyPr>
          <a:lstStyle/>
          <a:p>
            <a:pPr algn="just">
              <a:lnSpc>
                <a:spcPct val="150000"/>
              </a:lnSpc>
              <a:spcAft>
                <a:spcPts val="800"/>
              </a:spcAft>
            </a:pP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Phép</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thử</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ngẫu</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nhiên</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và</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không</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gian</a:t>
            </a:r>
            <a:r>
              <a:rPr lang="en-US" sz="45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mẫu</a:t>
            </a:r>
            <a:endParaRPr lang="en-US" sz="45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99144" y="1430804"/>
            <a:ext cx="9774571" cy="969496"/>
          </a:xfrm>
          <a:prstGeom prst="rect">
            <a:avLst/>
          </a:prstGeom>
        </p:spPr>
        <p:txBody>
          <a:bodyPr wrap="square">
            <a:spAutoFit/>
          </a:bodyPr>
          <a:lstStyle/>
          <a:p>
            <a:pPr>
              <a:lnSpc>
                <a:spcPct val="150000"/>
              </a:lnSpc>
              <a:spcAft>
                <a:spcPts val="800"/>
              </a:spcAft>
            </a:pP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Em</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hãy</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quan</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sát</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những</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ảnh</a:t>
            </a:r>
            <a:r>
              <a:rPr lang="en-US" sz="38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en-US" sz="38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sau</a:t>
            </a:r>
            <a:endParaRPr lang="en-US" sz="3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descr="Shape&#10;&#10;Description automatically generated with medium confidence">
            <a:extLst>
              <a:ext uri="{FF2B5EF4-FFF2-40B4-BE49-F238E27FC236}">
                <a16:creationId xmlns:a16="http://schemas.microsoft.com/office/drawing/2014/main" id="{6290FFBC-13E5-EE45-8D5A-6F0CE1C1AC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344400" y="3586938"/>
            <a:ext cx="1600200" cy="1366047"/>
          </a:xfrm>
          <a:prstGeom prst="rect">
            <a:avLst/>
          </a:prstGeom>
        </p:spPr>
      </p:pic>
      <p:pic>
        <p:nvPicPr>
          <p:cNvPr id="21" name="Picture 20">
            <a:extLst>
              <a:ext uri="{FF2B5EF4-FFF2-40B4-BE49-F238E27FC236}">
                <a16:creationId xmlns:a16="http://schemas.microsoft.com/office/drawing/2014/main" id="{F666E8C2-09B3-6406-D008-3D437C5B6882}"/>
              </a:ext>
            </a:extLst>
          </p:cNvPr>
          <p:cNvPicPr/>
          <p:nvPr/>
        </p:nvPicPr>
        <p:blipFill>
          <a:blip r:embed="rId4">
            <a:lum bright="-10000"/>
          </a:blip>
          <a:stretch>
            <a:fillRect/>
          </a:stretch>
        </p:blipFill>
        <p:spPr>
          <a:xfrm>
            <a:off x="8153399" y="2705100"/>
            <a:ext cx="2737784" cy="25585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descr="Untitled1">
            <a:extLst>
              <a:ext uri="{FF2B5EF4-FFF2-40B4-BE49-F238E27FC236}">
                <a16:creationId xmlns:a16="http://schemas.microsoft.com/office/drawing/2014/main" id="{73C160D7-1C12-0C4E-AC5A-613039762E66}"/>
              </a:ext>
            </a:extLst>
          </p:cNvPr>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34000" y="3473764"/>
            <a:ext cx="1676399" cy="1465184"/>
          </a:xfrm>
          <a:prstGeom prst="rect">
            <a:avLst/>
          </a:prstGeom>
          <a:noFill/>
          <a:ln>
            <a:noFill/>
          </a:ln>
        </p:spPr>
      </p:pic>
      <p:sp>
        <p:nvSpPr>
          <p:cNvPr id="5" name="Rectangle 4"/>
          <p:cNvSpPr/>
          <p:nvPr/>
        </p:nvSpPr>
        <p:spPr>
          <a:xfrm>
            <a:off x="1199144" y="5502383"/>
            <a:ext cx="14461954" cy="1774717"/>
          </a:xfrm>
          <a:prstGeom prst="rect">
            <a:avLst/>
          </a:prstGeom>
        </p:spPr>
        <p:txBody>
          <a:bodyPr wrap="square">
            <a:spAutoFit/>
          </a:bodyPr>
          <a:lstStyle/>
          <a:p>
            <a:pPr algn="just">
              <a:lnSpc>
                <a:spcPct val="150000"/>
              </a:lnSpc>
              <a:spcBef>
                <a:spcPts val="600"/>
              </a:spcBef>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Những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ảnh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nhớ</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nào</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đoán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trước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kết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các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chơi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trên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99144" y="7597764"/>
            <a:ext cx="15641056" cy="2574936"/>
          </a:xfrm>
          <a:prstGeom prst="rect">
            <a:avLst/>
          </a:prstGeom>
        </p:spPr>
        <p:txBody>
          <a:bodyPr wrap="square">
            <a:spAutoFit/>
          </a:bodyPr>
          <a:lstStyle/>
          <a:p>
            <a:pPr lvl="0">
              <a:lnSpc>
                <a:spcPct val="107000"/>
              </a:lnSpc>
              <a:spcBef>
                <a:spcPts val="600"/>
              </a:spcBef>
              <a:spcAft>
                <a:spcPts val="800"/>
              </a:spcAft>
            </a:pPr>
            <a:r>
              <a:rPr lang="en-US" sz="38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Đáp</a:t>
            </a:r>
            <a:r>
              <a:rPr lang="en-US" sz="3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án</a:t>
            </a:r>
            <a:r>
              <a:rPr lang="en-US" sz="3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Tung </a:t>
            </a:r>
            <a:r>
              <a:rPr lang="en-US" sz="3800" dirty="0" err="1">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đồng</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xu</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phi </a:t>
            </a:r>
            <a:r>
              <a:rPr lang="en-US" sz="3800" dirty="0" err="1">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tiêu</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gieo</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con </a:t>
            </a:r>
            <a:r>
              <a:rPr lang="en-US" sz="3800" dirty="0" err="1">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xúc</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xắc</a:t>
            </a:r>
            <a:r>
              <a:rPr lang="en-US" sz="3800" dirty="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nl-NL" sz="38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=&gt; Không thể đoán trước được kết quả của trò chơi nhưng ta biết được tập hợp các kết quả có thể xảy ra.</a:t>
            </a:r>
            <a:endParaRPr lang="en-US" sz="38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9" dur="500"/>
                                        <p:tgtEl>
                                          <p:spTgt spid="6">
                                            <p:txEl>
                                              <p:pRg st="0" end="0"/>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4"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56;p39"/>
          <p:cNvSpPr/>
          <p:nvPr/>
        </p:nvSpPr>
        <p:spPr>
          <a:xfrm>
            <a:off x="-1248066" y="9370622"/>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oogle Shape;2392;p42"/>
          <p:cNvGrpSpPr/>
          <p:nvPr/>
        </p:nvGrpSpPr>
        <p:grpSpPr>
          <a:xfrm>
            <a:off x="16832361" y="9186317"/>
            <a:ext cx="1093309" cy="866508"/>
            <a:chOff x="7465916" y="720492"/>
            <a:chExt cx="1139144" cy="1477450"/>
          </a:xfrm>
          <a:solidFill>
            <a:schemeClr val="accent3"/>
          </a:solidFill>
        </p:grpSpPr>
        <p:sp>
          <p:nvSpPr>
            <p:cNvPr id="19"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20"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21"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2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26"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sp>
          <p:nvSpPr>
            <p:cNvPr id="27"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w="0"/>
                <a:solidFill>
                  <a:srgbClr val="434343"/>
                </a:solidFill>
                <a:effectLst>
                  <a:outerShdw blurRad="38100" dist="19050" dir="2700000" algn="tl" rotWithShape="0">
                    <a:srgbClr val="434343">
                      <a:alpha val="40000"/>
                    </a:srgbClr>
                  </a:outerShdw>
                </a:effectLst>
                <a:uLnTx/>
                <a:uFillTx/>
                <a:latin typeface="Arial"/>
                <a:ea typeface="+mn-ea"/>
                <a:cs typeface="Arial"/>
                <a:sym typeface="Arial"/>
              </a:endParaRPr>
            </a:p>
          </p:txBody>
        </p:sp>
      </p:gr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 name="Group 15"/>
          <p:cNvGrpSpPr/>
          <p:nvPr/>
        </p:nvGrpSpPr>
        <p:grpSpPr>
          <a:xfrm>
            <a:off x="8115513" y="279507"/>
            <a:ext cx="2208767" cy="901593"/>
            <a:chOff x="713706" y="210783"/>
            <a:chExt cx="4821969" cy="901593"/>
          </a:xfrm>
        </p:grpSpPr>
        <p:sp>
          <p:nvSpPr>
            <p:cNvPr id="18" name="Rectangle 17"/>
            <p:cNvSpPr/>
            <p:nvPr/>
          </p:nvSpPr>
          <p:spPr>
            <a:xfrm>
              <a:off x="713706" y="342900"/>
              <a:ext cx="4821969" cy="7475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22" name="Rectangle 21"/>
            <p:cNvSpPr/>
            <p:nvPr/>
          </p:nvSpPr>
          <p:spPr>
            <a:xfrm>
              <a:off x="1689627" y="210783"/>
              <a:ext cx="3080282"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40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3" name="Oval Callout 22"/>
          <p:cNvSpPr/>
          <p:nvPr/>
        </p:nvSpPr>
        <p:spPr>
          <a:xfrm>
            <a:off x="8378374" y="5219700"/>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838200" y="1237071"/>
            <a:ext cx="16782671" cy="3600986"/>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Hai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nữ</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Hoa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Thảo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nam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Dũng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Huy</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được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xếp</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ngồi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ngẫu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nhiên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bốn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ghế</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đặt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theo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hàng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dọc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xác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suất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mỗi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biến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Thảo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ngồi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ghế</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đầu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tiên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Thảo</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ngồi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ghế</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đầu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tiên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Huy</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ngồi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ghế</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cuối</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cùng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srgbClr val="434343"/>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838199" y="6515100"/>
            <a:ext cx="16782671" cy="2903359"/>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b) </a:t>
            </a:r>
            <a:r>
              <a:rPr lang="nl-NL" sz="3800" dirty="0">
                <a:latin typeface="Arial" panose="020B0604020202020204" pitchFamily="34" charset="0"/>
                <a:ea typeface="Times New Roman" panose="02020603050405020304" pitchFamily="18" charset="0"/>
                <a:cs typeface="Times New Roman" panose="02020603050405020304" pitchFamily="18" charset="0"/>
              </a:rPr>
              <a:t>Các kết quả thuận lợi cho biến cố “Bạn Thảo ngồi ghế đầu tiên và bạn Huy ngồi ghế cuối cùng” là: 1.2!.1 = 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xác suất của biến cố là</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7048701" y="8191500"/>
                <a:ext cx="1786579" cy="1330877"/>
              </a:xfrm>
              <a:prstGeom prst="rect">
                <a:avLst/>
              </a:prstGeom>
            </p:spPr>
            <p:txBody>
              <a:bodyPr wrap="none">
                <a:spAutoFit/>
              </a:bodyPr>
              <a:lstStyle/>
              <a:p>
                <a:pPr lvl="0" algn="just">
                  <a:lnSpc>
                    <a:spcPct val="150000"/>
                  </a:lnSpc>
                  <a:spcBef>
                    <a:spcPts val="600"/>
                  </a:spcBef>
                  <a:spcAft>
                    <a:spcPts val="800"/>
                  </a:spcAft>
                </a:pPr>
                <a14:m>
                  <m:oMath xmlns:m="http://schemas.openxmlformats.org/officeDocument/2006/math">
                    <m:r>
                      <a:rPr lang="nl-NL" sz="380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𝑃</m:t>
                    </m:r>
                    <m:r>
                      <a:rPr lang="nl-NL" sz="3800" i="1" dirty="0" smtClean="0">
                        <a:solidFill>
                          <a:srgbClr val="434343"/>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rgbClr val="434343"/>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1</m:t>
                        </m:r>
                      </m:num>
                      <m:den>
                        <m:r>
                          <a:rPr lang="nl-NL" sz="3800">
                            <a:solidFill>
                              <a:srgbClr val="434343"/>
                            </a:solidFill>
                            <a:latin typeface="Cambria Math" panose="02040503050406030204" pitchFamily="18" charset="0"/>
                            <a:ea typeface="Times New Roman" panose="02020603050405020304" pitchFamily="18" charset="0"/>
                            <a:cs typeface="Arial" panose="020B0604020202020204" pitchFamily="34" charset="0"/>
                          </a:rPr>
                          <m:t>12</m:t>
                        </m:r>
                      </m:den>
                    </m:f>
                  </m:oMath>
                </a14:m>
                <a:r>
                  <a:rPr lang="nl-NL" sz="3800" dirty="0">
                    <a:solidFill>
                      <a:srgbClr val="434343"/>
                    </a:solidFill>
                    <a:latin typeface="Arial" panose="020B0604020202020204" pitchFamily="34" charset="0"/>
                    <a:ea typeface="Times New Roman" panose="02020603050405020304" pitchFamily="18" charset="0"/>
                    <a:cs typeface="Times New Roman" panose="02020603050405020304" pitchFamily="18" charset="0"/>
                  </a:rPr>
                  <a:t> </a:t>
                </a:r>
                <a:endParaRPr lang="en-US" sz="38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7048701" y="8191500"/>
                <a:ext cx="1786579" cy="13308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140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0315" y="95936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 name="Oval Callout 13"/>
          <p:cNvSpPr/>
          <p:nvPr/>
        </p:nvSpPr>
        <p:spPr>
          <a:xfrm>
            <a:off x="8686800" y="3274794"/>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6"/>
          <p:cNvPicPr>
            <a:picLocks noChangeAspect="1"/>
          </p:cNvPicPr>
          <p:nvPr/>
        </p:nvPicPr>
        <p:blipFill>
          <a:blip r:embed="rId3">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15976871" y="7921694"/>
            <a:ext cx="1236464" cy="1538368"/>
          </a:xfrm>
          <a:prstGeom prst="rect">
            <a:avLst/>
          </a:prstGeom>
        </p:spPr>
      </p:pic>
      <p:grpSp>
        <p:nvGrpSpPr>
          <p:cNvPr id="4" name="Group 3"/>
          <p:cNvGrpSpPr/>
          <p:nvPr/>
        </p:nvGrpSpPr>
        <p:grpSpPr>
          <a:xfrm>
            <a:off x="533400" y="314256"/>
            <a:ext cx="16884686" cy="2723823"/>
            <a:chOff x="641314" y="314256"/>
            <a:chExt cx="16884686" cy="2723823"/>
          </a:xfrm>
        </p:grpSpPr>
        <p:grpSp>
          <p:nvGrpSpPr>
            <p:cNvPr id="17" name="Group 16"/>
            <p:cNvGrpSpPr/>
            <p:nvPr/>
          </p:nvGrpSpPr>
          <p:grpSpPr>
            <a:xfrm>
              <a:off x="739572" y="314256"/>
              <a:ext cx="2208767" cy="901593"/>
              <a:chOff x="713706" y="210783"/>
              <a:chExt cx="4821969" cy="901593"/>
            </a:xfrm>
          </p:grpSpPr>
          <p:sp>
            <p:nvSpPr>
              <p:cNvPr id="18" name="Rectangle 17"/>
              <p:cNvSpPr/>
              <p:nvPr/>
            </p:nvSpPr>
            <p:spPr>
              <a:xfrm>
                <a:off x="713706" y="342900"/>
                <a:ext cx="4821969" cy="7475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9" name="Rectangle 18"/>
              <p:cNvSpPr/>
              <p:nvPr/>
            </p:nvSpPr>
            <p:spPr>
              <a:xfrm>
                <a:off x="1689627" y="210783"/>
                <a:ext cx="3080282"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 4</a:t>
                </a:r>
                <a:endParaRPr kumimoji="0" lang="en-US" sz="4000" b="0" i="0" u="none" strike="noStrike" kern="1200" cap="none" spc="0" normalizeH="0" baseline="0" noProof="0" dirty="0">
                  <a:ln>
                    <a:noFill/>
                  </a:ln>
                  <a:solidFill>
                    <a:srgbClr val="434343"/>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641314" y="314256"/>
              <a:ext cx="16884686" cy="2723823"/>
            </a:xfrm>
            <a:prstGeom prst="rect">
              <a:avLst/>
            </a:prstGeom>
          </p:spPr>
          <p:txBody>
            <a:bodyPr wrap="square">
              <a:spAutoFit/>
            </a:bodyPr>
            <a:lstStyle/>
            <a:p>
              <a:pPr algn="just">
                <a:lnSpc>
                  <a:spcPct val="150000"/>
                </a:lnSpc>
                <a:spcBef>
                  <a:spcPts val="600"/>
                </a:spcBef>
                <a:spcAft>
                  <a:spcPts val="800"/>
                </a:spcAft>
              </a:pPr>
              <a:r>
                <a:rPr lang="en-US"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trắng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đỏ</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4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Bốn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bông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cả</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màu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3" name="Rectangle 2"/>
              <p:cNvSpPr/>
              <p:nvPr/>
            </p:nvSpPr>
            <p:spPr>
              <a:xfrm>
                <a:off x="631658" y="4231971"/>
                <a:ext cx="16154400" cy="5940729"/>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Times New Roman" panose="02020603050405020304" pitchFamily="18" charset="0"/>
                  </a:rPr>
                  <a:t>Ta có: n(</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𝛺</m:t>
                    </m:r>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𝐶</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30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4</m:t>
                        </m:r>
                      </m:sup>
                    </m:sSubSup>
                  </m:oMath>
                </a14:m>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Gọi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A là biến cố “Bốn bông hoa chọn ra có cả ba màu”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 TH1: 2 trắng, 1 vàng, 1 đỏ: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𝐶</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.10.10</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 TH2: 1 trắng, 2 vàng, 1 đỏ: 10.</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𝐶</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.10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 TH3: 1 trắng, 1 vàng, 2 đỏ: 10.10.</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𝐶</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Áp dụng quy tắc cộng ta có: n(A) = 13 500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xác suất của biến cố A là: </a:t>
                </a:r>
                <a14:m>
                  <m:oMath xmlns:m="http://schemas.openxmlformats.org/officeDocument/2006/math">
                    <m:r>
                      <a:rPr lang="nl-NL" sz="3800" i="1" dirty="0" smtClean="0">
                        <a:effectLst/>
                        <a:latin typeface="Cambria Math" panose="02040503050406030204" pitchFamily="18" charset="0"/>
                        <a:ea typeface="Times New Roman" panose="02020603050405020304" pitchFamily="18" charset="0"/>
                        <a:cs typeface="Times New Roman" panose="02020603050405020304" pitchFamily="18" charset="0"/>
                      </a:rPr>
                      <m:t>𝑃</m:t>
                    </m:r>
                    <m:r>
                      <a:rPr lang="nl-NL" sz="380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800" i="1" dirty="0" smtClean="0">
                        <a:effectLst/>
                        <a:latin typeface="Cambria Math" panose="02040503050406030204" pitchFamily="18" charset="0"/>
                        <a:ea typeface="Times New Roman" panose="02020603050405020304" pitchFamily="18" charset="0"/>
                        <a:cs typeface="Times New Roman" panose="02020603050405020304" pitchFamily="18" charset="0"/>
                      </a:rPr>
                      <m:t>𝐴</m:t>
                    </m:r>
                    <m:r>
                      <a:rPr lang="nl-NL" sz="3800" i="1" dirty="0" smtClean="0">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r>
                          <a:rPr lang="nl-NL" sz="3800">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𝐴</m:t>
                        </m:r>
                        <m:r>
                          <a:rPr lang="nl-NL" sz="3800">
                            <a:effectLst/>
                            <a:latin typeface="Cambria Math" panose="02040503050406030204" pitchFamily="18" charset="0"/>
                            <a:ea typeface="Times New Roman" panose="02020603050405020304" pitchFamily="18" charset="0"/>
                            <a:cs typeface="Arial" panose="020B0604020202020204" pitchFamily="34" charset="0"/>
                          </a:rPr>
                          <m:t>)</m:t>
                        </m:r>
                      </m:num>
                      <m:den>
                        <m:r>
                          <a:rPr lang="nl-NL" sz="3800" i="1">
                            <a:effectLst/>
                            <a:latin typeface="Cambria Math" panose="02040503050406030204" pitchFamily="18" charset="0"/>
                            <a:ea typeface="Times New Roman" panose="02020603050405020304" pitchFamily="18" charset="0"/>
                            <a:cs typeface="Arial" panose="020B0604020202020204" pitchFamily="34" charset="0"/>
                          </a:rPr>
                          <m:t>𝑛</m:t>
                        </m:r>
                        <m:r>
                          <a:rPr lang="nl-NL" sz="3800">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𝛺</m:t>
                        </m:r>
                        <m:r>
                          <a:rPr lang="nl-NL" sz="3800">
                            <a:effectLst/>
                            <a:latin typeface="Cambria Math" panose="02040503050406030204" pitchFamily="18" charset="0"/>
                            <a:ea typeface="Times New Roman" panose="02020603050405020304" pitchFamily="18" charset="0"/>
                            <a:cs typeface="Arial" panose="020B0604020202020204" pitchFamily="34" charset="0"/>
                          </a:rPr>
                          <m:t>)</m:t>
                        </m:r>
                      </m:den>
                    </m:f>
                    <m:r>
                      <a:rPr lang="nl-NL" sz="38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100</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203</m:t>
                        </m:r>
                      </m:den>
                    </m:f>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31658" y="4231971"/>
                <a:ext cx="16154400" cy="5940729"/>
              </a:xfrm>
              <a:prstGeom prst="rect">
                <a:avLst/>
              </a:prstGeom>
              <a:blipFill>
                <a:blip r:embed="rId10"/>
                <a:stretch>
                  <a:fillRect l="-1245"/>
                </a:stretch>
              </a:blipFill>
            </p:spPr>
            <p:txBody>
              <a:bodyPr/>
              <a:lstStyle/>
              <a:p>
                <a:r>
                  <a:rPr lang="en-US">
                    <a:noFill/>
                  </a:rPr>
                  <a:t> </a:t>
                </a:r>
              </a:p>
            </p:txBody>
          </p:sp>
        </mc:Fallback>
      </mc:AlternateContent>
    </p:spTree>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tập </a:t>
            </a:r>
            <a:r>
              <a:rPr lang="pt-BR" sz="4000" kern="0" dirty="0" smtClean="0">
                <a:solidFill>
                  <a:srgbClr val="434343"/>
                </a:solidFill>
                <a:ea typeface="Calibri" panose="020F0502020204030204" pitchFamily="34" charset="0"/>
                <a:cs typeface="Times New Roman" panose="02020603050405020304" pitchFamily="18" charset="0"/>
                <a:sym typeface="Arial"/>
              </a:rPr>
              <a:t>trong </a:t>
            </a:r>
            <a:r>
              <a:rPr lang="pt-BR" sz="4000" kern="0" dirty="0">
                <a:solidFill>
                  <a:srgbClr val="434343"/>
                </a:solidFill>
                <a:ea typeface="Calibri" panose="020F0502020204030204" pitchFamily="34" charset="0"/>
                <a:cs typeface="Times New Roman" panose="02020603050405020304" pitchFamily="18" charset="0"/>
                <a:sym typeface="Arial"/>
              </a:rPr>
              <a:t>SBT.</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dirty="0" err="1">
                <a:solidFill>
                  <a:srgbClr val="434343"/>
                </a:solidFill>
                <a:ea typeface="Calibri" panose="020F0502020204030204" pitchFamily="34" charset="0"/>
                <a:cs typeface="Times New Roman" panose="02020603050405020304" pitchFamily="18" charset="0"/>
                <a:sym typeface="Arial"/>
              </a:rPr>
              <a:t>Chuẩn</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bị</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bài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mới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b="1" kern="0" dirty="0" smtClean="0">
                <a:solidFill>
                  <a:srgbClr val="434343"/>
                </a:solidFill>
                <a:ea typeface="Calibri" panose="020F0502020204030204" pitchFamily="34" charset="0"/>
                <a:cs typeface="Times New Roman" panose="02020603050405020304" pitchFamily="18" charset="0"/>
                <a:sym typeface="Arial"/>
              </a:rPr>
              <a:t>“</a:t>
            </a:r>
            <a:r>
              <a:rPr lang="vi-VN" sz="4000" b="1" kern="0" dirty="0" smtClean="0">
                <a:solidFill>
                  <a:srgbClr val="434343"/>
                </a:solidFill>
                <a:ea typeface="Calibri" panose="020F0502020204030204" pitchFamily="34" charset="0"/>
                <a:cs typeface="Times New Roman" panose="02020603050405020304" pitchFamily="18" charset="0"/>
                <a:sym typeface="Arial"/>
              </a:rPr>
              <a:t>Bài </a:t>
            </a:r>
            <a:r>
              <a:rPr lang="vi-VN" sz="4000" b="1" kern="0" dirty="0">
                <a:solidFill>
                  <a:srgbClr val="434343"/>
                </a:solidFill>
                <a:ea typeface="Calibri" panose="020F0502020204030204" pitchFamily="34" charset="0"/>
                <a:cs typeface="Times New Roman" panose="02020603050405020304" pitchFamily="18" charset="0"/>
                <a:sym typeface="Arial"/>
              </a:rPr>
              <a:t>tập cuối chương </a:t>
            </a:r>
            <a:r>
              <a:rPr lang="vi-VN" sz="4000" b="1" kern="0" dirty="0" smtClean="0">
                <a:solidFill>
                  <a:srgbClr val="434343"/>
                </a:solidFill>
                <a:ea typeface="Calibri" panose="020F0502020204030204" pitchFamily="34" charset="0"/>
                <a:cs typeface="Times New Roman" panose="02020603050405020304" pitchFamily="18" charset="0"/>
                <a:sym typeface="Arial"/>
              </a:rPr>
              <a:t>VI</a:t>
            </a:r>
            <a:r>
              <a:rPr lang="en-US" sz="4000" b="1" kern="0" dirty="0" smtClean="0">
                <a:solidFill>
                  <a:srgbClr val="434343"/>
                </a:solidFill>
                <a:ea typeface="Calibri" panose="020F0502020204030204" pitchFamily="34" charset="0"/>
                <a:cs typeface="Times New Roman" panose="02020603050405020304" pitchFamily="18" charset="0"/>
                <a:sym typeface="Arial"/>
              </a:rPr>
              <a:t>”.</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84" y="769750"/>
            <a:ext cx="988353" cy="912666"/>
          </a:xfrm>
          <a:prstGeom prst="rect">
            <a:avLst/>
          </a:prstGeom>
        </p:spPr>
      </p:pic>
      <p:sp>
        <p:nvSpPr>
          <p:cNvPr id="19" name="TextBox 18"/>
          <p:cNvSpPr txBox="1"/>
          <p:nvPr/>
        </p:nvSpPr>
        <p:spPr>
          <a:xfrm>
            <a:off x="1499785" y="881363"/>
            <a:ext cx="4783640" cy="707886"/>
          </a:xfrm>
          <a:prstGeom prst="rect">
            <a:avLst/>
          </a:prstGeom>
          <a:noFill/>
        </p:spPr>
        <p:txBody>
          <a:bodyPr wrap="square" rtlCol="0">
            <a:spAutoFit/>
          </a:bodyPr>
          <a:lstStyle/>
          <a:p>
            <a:pPr>
              <a:buClr>
                <a:srgbClr val="000000"/>
              </a:buClr>
              <a:buFont typeface="Arial"/>
              <a:buNone/>
            </a:pPr>
            <a:r>
              <a:rPr lang="nl-NL" sz="4000" b="1" kern="0" dirty="0" smtClean="0">
                <a:solidFill>
                  <a:srgbClr val="000000"/>
                </a:solidFill>
                <a:cs typeface="Arial" panose="020B0604020202020204" pitchFamily="34" charset="0"/>
                <a:sym typeface="Arial"/>
              </a:rPr>
              <a:t>HĐ </a:t>
            </a:r>
            <a:r>
              <a:rPr lang="nl-NL" sz="4000" b="1" kern="0" dirty="0" smtClean="0">
                <a:solidFill>
                  <a:srgbClr val="000000"/>
                </a:solidFill>
                <a:cs typeface="Arial" panose="020B0604020202020204" pitchFamily="34" charset="0"/>
                <a:sym typeface="Arial"/>
              </a:rPr>
              <a:t>1:</a:t>
            </a:r>
            <a:endParaRPr lang="en-US" sz="4000" kern="0" dirty="0">
              <a:solidFill>
                <a:srgbClr val="000000"/>
              </a:solidFill>
              <a:cs typeface="Arial" panose="020B0604020202020204" pitchFamily="34" charset="0"/>
              <a:sym typeface="Arial"/>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227989" flipH="1">
            <a:off x="86013" y="8604234"/>
            <a:ext cx="1642494" cy="1628122"/>
          </a:xfrm>
          <a:prstGeom prst="rect">
            <a:avLst/>
          </a:prstGeom>
        </p:spPr>
      </p:pic>
      <p:sp>
        <p:nvSpPr>
          <p:cNvPr id="2" name="Rectangle 1"/>
          <p:cNvSpPr/>
          <p:nvPr/>
        </p:nvSpPr>
        <p:spPr>
          <a:xfrm>
            <a:off x="1531441" y="1632072"/>
            <a:ext cx="16142520" cy="2723823"/>
          </a:xfrm>
          <a:prstGeom prst="rect">
            <a:avLst/>
          </a:prstGeom>
        </p:spPr>
        <p:txBody>
          <a:bodyPr wrap="square">
            <a:spAutoFit/>
          </a:bodyPr>
          <a:lstStyle/>
          <a:p>
            <a:pPr algn="just">
              <a:lnSpc>
                <a:spcPct val="150000"/>
              </a:lnSpc>
              <a:spcAft>
                <a:spcPts val="800"/>
              </a:spcAft>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những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niệm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cơ</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thuyết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Chẳng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hay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gieo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xúc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xắc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những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dụ</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về</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Hãy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dụ</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về</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761179" y="472064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sp>
        <p:nvSpPr>
          <p:cNvPr id="3" name="Rectangle 2"/>
          <p:cNvSpPr/>
          <p:nvPr/>
        </p:nvSpPr>
        <p:spPr>
          <a:xfrm>
            <a:off x="1564098" y="6057900"/>
            <a:ext cx="16109863" cy="1846659"/>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Ví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về</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viên</a:t>
            </a:r>
            <a:r>
              <a:rPr lang="en-US" sz="3800" dirty="0">
                <a:latin typeface="Arial" panose="020B0604020202020204" pitchFamily="34" charset="0"/>
                <a:ea typeface="Calibri" panose="020F0502020204030204" pitchFamily="34" charset="0"/>
                <a:cs typeface="Times New Roman" panose="02020603050405020304" pitchFamily="18" charset="0"/>
              </a:rPr>
              <a:t> bi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hộp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lấy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bài</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5"/>
          <p:cNvPicPr>
            <a:picLocks noChangeAspect="1"/>
          </p:cNvPicPr>
          <p:nvPr/>
        </p:nvPicPr>
        <p:blipFill rotWithShape="1">
          <a:blip r:embed="rId10"/>
          <a:srcRect l="71258" t="36429"/>
          <a:stretch/>
        </p:blipFill>
        <p:spPr>
          <a:xfrm>
            <a:off x="16096055" y="8115300"/>
            <a:ext cx="1235698" cy="1768540"/>
          </a:xfrm>
          <a:prstGeom prst="rect">
            <a:avLst/>
          </a:prstGeom>
        </p:spPr>
      </p:pic>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45754" y="-1359227"/>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701" y="5713694"/>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64222" y="8103950"/>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045071" y="0"/>
            <a:ext cx="4046516" cy="4011109"/>
          </a:xfrm>
          <a:prstGeom prst="rect">
            <a:avLst/>
          </a:prstGeom>
        </p:spPr>
      </p:pic>
      <p:pic>
        <p:nvPicPr>
          <p:cNvPr id="14" name="Picture 19">
            <a:extLst>
              <a:ext uri="{FF2B5EF4-FFF2-40B4-BE49-F238E27FC236}">
                <a16:creationId xmlns:a16="http://schemas.microsoft.com/office/drawing/2014/main" id="{30F38795-F5F4-4C91-81D6-D45265DF37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985757" y="4771777"/>
            <a:ext cx="3540243" cy="5553323"/>
          </a:xfrm>
          <a:prstGeom prst="rect">
            <a:avLst/>
          </a:prstGeom>
        </p:spPr>
      </p:pic>
      <p:sp>
        <p:nvSpPr>
          <p:cNvPr id="15" name="TextBox 14"/>
          <p:cNvSpPr txBox="1"/>
          <p:nvPr/>
        </p:nvSpPr>
        <p:spPr>
          <a:xfrm>
            <a:off x="7108131" y="891624"/>
            <a:ext cx="3933245" cy="784830"/>
          </a:xfrm>
          <a:prstGeom prst="rect">
            <a:avLst/>
          </a:prstGeom>
          <a:noFill/>
        </p:spPr>
        <p:txBody>
          <a:bodyPr wrap="square" rtlCol="0">
            <a:spAutoFit/>
          </a:bodyPr>
          <a:lstStyle/>
          <a:p>
            <a:r>
              <a:rPr lang="en-US" sz="4500" b="1" dirty="0" smtClean="0">
                <a:solidFill>
                  <a:srgbClr val="FF0000"/>
                </a:solidFill>
                <a:latin typeface="Arial" panose="020B0604020202020204" pitchFamily="34" charset="0"/>
                <a:cs typeface="Arial" panose="020B0604020202020204" pitchFamily="34" charset="0"/>
              </a:rPr>
              <a:t>ĐỊNH NGHĨA</a:t>
            </a:r>
            <a:endParaRPr lang="en-US" sz="4500" b="1" dirty="0">
              <a:solidFill>
                <a:srgbClr val="FF0000"/>
              </a:solidFill>
              <a:latin typeface="Arial" panose="020B0604020202020204" pitchFamily="34" charset="0"/>
              <a:cs typeface="Arial" panose="020B0604020202020204" pitchFamily="34" charset="0"/>
            </a:endParaRPr>
          </a:p>
        </p:txBody>
      </p:sp>
      <p:sp>
        <p:nvSpPr>
          <p:cNvPr id="17" name="Rounded Rectangular Callout 16"/>
          <p:cNvSpPr/>
          <p:nvPr/>
        </p:nvSpPr>
        <p:spPr>
          <a:xfrm>
            <a:off x="1143000" y="2322085"/>
            <a:ext cx="12496800" cy="5183615"/>
          </a:xfrm>
          <a:prstGeom prst="wedgeRoundRectCallout">
            <a:avLst>
              <a:gd name="adj1" fmla="val -20572"/>
              <a:gd name="adj2" fmla="val 59350"/>
              <a:gd name="adj3" fmla="val 16667"/>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nvSpPr>
        <p:spPr>
          <a:xfrm>
            <a:off x="1561007" y="2612428"/>
            <a:ext cx="11469193" cy="4708981"/>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những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mà</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không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thể</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đoán</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trước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kết</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quả</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nó</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mặc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dù</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đã</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biết</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tập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hợp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tất</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cả</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các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kết</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quả</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thể</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Những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như</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thế</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gọi</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ngẫu</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nhiên</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gọi</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tắt</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phép</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thử</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70078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34" y="495300"/>
            <a:ext cx="1014866" cy="937149"/>
          </a:xfrm>
          <a:prstGeom prst="rect">
            <a:avLst/>
          </a:prstGeom>
        </p:spPr>
      </p:pic>
      <p:sp>
        <p:nvSpPr>
          <p:cNvPr id="19" name="TextBox 18"/>
          <p:cNvSpPr txBox="1"/>
          <p:nvPr/>
        </p:nvSpPr>
        <p:spPr>
          <a:xfrm>
            <a:off x="1878070" y="591495"/>
            <a:ext cx="4783640" cy="707886"/>
          </a:xfrm>
          <a:prstGeom prst="rect">
            <a:avLst/>
          </a:prstGeom>
          <a:noFill/>
        </p:spPr>
        <p:txBody>
          <a:bodyPr wrap="square" rtlCol="0">
            <a:spAutoFit/>
          </a:bodyPr>
          <a:lstStyle/>
          <a:p>
            <a:pPr>
              <a:buClr>
                <a:srgbClr val="000000"/>
              </a:buClr>
              <a:buFont typeface="Arial"/>
              <a:buNone/>
            </a:pPr>
            <a:r>
              <a:rPr lang="nl-NL" sz="4000" b="1" kern="0" dirty="0" smtClean="0">
                <a:solidFill>
                  <a:srgbClr val="000000"/>
                </a:solidFill>
                <a:cs typeface="Arial" panose="020B0604020202020204" pitchFamily="34" charset="0"/>
                <a:sym typeface="Arial"/>
              </a:rPr>
              <a:t>HĐ </a:t>
            </a:r>
            <a:r>
              <a:rPr lang="nl-NL" sz="4000" b="1" kern="0" dirty="0" smtClean="0">
                <a:solidFill>
                  <a:srgbClr val="000000"/>
                </a:solidFill>
                <a:cs typeface="Arial" panose="020B0604020202020204" pitchFamily="34" charset="0"/>
                <a:sym typeface="Arial"/>
              </a:rPr>
              <a:t>2:</a:t>
            </a:r>
            <a:endParaRPr lang="en-US" sz="4000" kern="0" dirty="0">
              <a:solidFill>
                <a:srgbClr val="000000"/>
              </a:solidFill>
              <a:cs typeface="Arial" panose="020B0604020202020204" pitchFamily="34" charset="0"/>
              <a:sym typeface="Arial"/>
            </a:endParaRPr>
          </a:p>
        </p:txBody>
      </p:sp>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0"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150486" flipH="1">
            <a:off x="15593827" y="8051350"/>
            <a:ext cx="1925781" cy="1908930"/>
          </a:xfrm>
          <a:prstGeom prst="rect">
            <a:avLst/>
          </a:prstGeom>
        </p:spPr>
      </p:pic>
      <p:sp>
        <p:nvSpPr>
          <p:cNvPr id="3" name="Rectangle 2"/>
          <p:cNvSpPr/>
          <p:nvPr/>
        </p:nvSpPr>
        <p:spPr>
          <a:xfrm>
            <a:off x="761796" y="1505277"/>
            <a:ext cx="16688003" cy="2723823"/>
          </a:xfrm>
          <a:prstGeom prst="rect">
            <a:avLst/>
          </a:prstGeom>
        </p:spPr>
        <p:txBody>
          <a:bodyPr wrap="square">
            <a:spAutoFit/>
          </a:bodyPr>
          <a:lstStyle/>
          <a:p>
            <a:pPr algn="just">
              <a:lnSpc>
                <a:spcPct val="150000"/>
              </a:lnSpc>
              <a:spcAft>
                <a:spcPts val="800"/>
              </a:spcAft>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Gieo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xúc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xắc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xảy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chấm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xuất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xúc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xắc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tập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hợp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Ω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xảy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thử</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Callout 15"/>
          <p:cNvSpPr/>
          <p:nvPr/>
        </p:nvSpPr>
        <p:spPr>
          <a:xfrm>
            <a:off x="8696660" y="4305300"/>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mc:AlternateContent xmlns:mc="http://schemas.openxmlformats.org/markup-compatibility/2006">
        <mc:Choice xmlns:a14="http://schemas.microsoft.com/office/drawing/2010/main" Requires="a14">
          <p:sp>
            <p:nvSpPr>
              <p:cNvPr id="6" name="Rectangle 5"/>
              <p:cNvSpPr/>
              <p:nvPr/>
            </p:nvSpPr>
            <p:spPr>
              <a:xfrm>
                <a:off x="761797" y="5411452"/>
                <a:ext cx="17030624" cy="875048"/>
              </a:xfrm>
              <a:prstGeom prst="rect">
                <a:avLst/>
              </a:prstGeom>
            </p:spPr>
            <p:txBody>
              <a:bodyPr wrap="non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xảy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𝜴</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 {1; 2; 3; 4; 5; 6}.</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1797" y="5411452"/>
                <a:ext cx="17030624" cy="875048"/>
              </a:xfrm>
              <a:prstGeom prst="rect">
                <a:avLst/>
              </a:prstGeom>
              <a:blipFill>
                <a:blip r:embed="rId11"/>
                <a:stretch>
                  <a:fillRect l="-1181" r="-179" b="-25874"/>
                </a:stretch>
              </a:blipFill>
            </p:spPr>
            <p:txBody>
              <a:bodyPr/>
              <a:lstStyle/>
              <a:p>
                <a:r>
                  <a:rPr lang="en-US">
                    <a:noFill/>
                  </a:rPr>
                  <a:t> </a:t>
                </a:r>
              </a:p>
            </p:txBody>
          </p:sp>
        </mc:Fallback>
      </mc:AlternateContent>
      <p:cxnSp>
        <p:nvCxnSpPr>
          <p:cNvPr id="9" name="Straight Connector 8"/>
          <p:cNvCxnSpPr/>
          <p:nvPr/>
        </p:nvCxnSpPr>
        <p:spPr>
          <a:xfrm>
            <a:off x="-685800" y="6972300"/>
            <a:ext cx="197358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1796" y="7353301"/>
            <a:ext cx="3098925" cy="916276"/>
          </a:xfrm>
          <a:prstGeom prst="rect">
            <a:avLst/>
          </a:prstGeom>
        </p:spPr>
        <p:txBody>
          <a:bodyPr wrap="none">
            <a:spAutoFit/>
          </a:bodyPr>
          <a:lstStyle/>
          <a:p>
            <a:pPr marL="571500" indent="-571500" algn="just">
              <a:lnSpc>
                <a:spcPct val="150000"/>
              </a:lnSpc>
              <a:spcAft>
                <a:spcPts val="800"/>
              </a:spcAft>
              <a:buFont typeface="Arial" panose="020B0604020202020204" pitchFamily="34" charset="0"/>
              <a:buChar char="•"/>
            </a:pPr>
            <a:r>
              <a:rPr lang="en-US" sz="4000" b="1" dirty="0" err="1">
                <a:latin typeface="Arial" panose="020B0604020202020204" pitchFamily="34" charset="0"/>
                <a:ea typeface="Calibri" panose="020F0502020204030204" pitchFamily="34" charset="0"/>
                <a:cs typeface="Times New Roman" panose="02020603050405020304" pitchFamily="18" charset="0"/>
              </a:rPr>
              <a:t>Nhận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xét</a:t>
            </a:r>
            <a:r>
              <a:rPr lang="en-US"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Rectangle 14"/>
              <p:cNvSpPr/>
              <p:nvPr/>
            </p:nvSpPr>
            <p:spPr>
              <a:xfrm>
                <a:off x="2743200" y="8444895"/>
                <a:ext cx="10687541" cy="875048"/>
              </a:xfrm>
              <a:prstGeom prst="rect">
                <a:avLst/>
              </a:prstGeom>
            </p:spPr>
            <p:txBody>
              <a:bodyPr wrap="non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Tập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𝜴</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743200" y="8444895"/>
                <a:ext cx="10687541" cy="875048"/>
              </a:xfrm>
              <a:prstGeom prst="rect">
                <a:avLst/>
              </a:prstGeom>
              <a:blipFill>
                <a:blip r:embed="rId12"/>
                <a:stretch>
                  <a:fillRect l="-1882" b="-25694"/>
                </a:stretch>
              </a:blipFill>
            </p:spPr>
            <p:txBody>
              <a:bodyPr/>
              <a:lstStyle/>
              <a:p>
                <a:r>
                  <a:rPr lang="en-US">
                    <a:noFill/>
                  </a:rPr>
                  <a:t> </a:t>
                </a:r>
              </a:p>
            </p:txBody>
          </p:sp>
        </mc:Fallback>
      </mc:AlternateContent>
    </p:spTree>
    <p:extLst>
      <p:ext uri="{BB962C8B-B14F-4D97-AF65-F5344CB8AC3E}">
        <p14:creationId xmlns:p14="http://schemas.microsoft.com/office/powerpoint/2010/main" val="673298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16" grpId="0" animBg="1"/>
      <p:bldP spid="6" grpId="0"/>
      <p:bldP spid="10"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4074</Words>
  <PresentationFormat>Custom</PresentationFormat>
  <Paragraphs>321</Paragraphs>
  <Slides>63</Slides>
  <Notes>56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63</vt:i4>
      </vt:variant>
    </vt:vector>
  </HeadingPairs>
  <TitlesOfParts>
    <vt:vector size="76" baseType="lpstr">
      <vt:lpstr>Autour One</vt:lpstr>
      <vt:lpstr>Times New Roman</vt:lpstr>
      <vt:lpstr>Calibri</vt:lpstr>
      <vt:lpstr>Merriweather</vt:lpstr>
      <vt:lpstr>Spectral Light</vt:lpstr>
      <vt:lpstr>Symbol</vt:lpstr>
      <vt:lpstr>Merriweather Black</vt:lpstr>
      <vt:lpstr>Arial</vt:lpstr>
      <vt:lpstr>Anton</vt:lpstr>
      <vt:lpstr>Cambria Math</vt:lpstr>
      <vt:lpstr>Spectral</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KẾT LUẬN</vt:lpstr>
      <vt:lpstr>Ví dụ 1 (SGK – tr47)</vt:lpstr>
      <vt:lpstr>Ví dụ 2 (SGK – tr47)</vt:lpstr>
      <vt:lpstr>PowerPoint Presentation</vt:lpstr>
      <vt:lpstr>PowerPoint Presentation</vt:lpstr>
      <vt:lpstr>NHẬN XÉT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6 (SGK – tr50)</vt:lpstr>
      <vt:lpstr>Giải:</vt:lpstr>
      <vt:lpstr>Giải:</vt:lpstr>
      <vt:lpstr>LUYỆN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3</vt:lpstr>
      <vt:lpstr>LUYỆN TẬP 3</vt:lpstr>
      <vt:lpstr>PowerPoint Presentation</vt:lpstr>
      <vt:lpstr>PowerPoint Presentation</vt:lpstr>
      <vt:lpstr>PowerPoint Presentation</vt:lpstr>
      <vt:lpstr>KẾT LUẬN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2022-11-29T07:47:36Z</dcterms:modified>
  <dc:identifier>DAFOn_7ZoxE</dc:identifier>
</cp:coreProperties>
</file>