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57" r:id="rId4"/>
    <p:sldId id="291" r:id="rId5"/>
    <p:sldId id="290" r:id="rId6"/>
    <p:sldId id="292" r:id="rId7"/>
    <p:sldId id="259" r:id="rId8"/>
    <p:sldId id="266" r:id="rId9"/>
    <p:sldId id="267" r:id="rId10"/>
    <p:sldId id="269" r:id="rId11"/>
    <p:sldId id="271" r:id="rId12"/>
    <p:sldId id="272" r:id="rId13"/>
    <p:sldId id="279" r:id="rId14"/>
    <p:sldId id="280" r:id="rId15"/>
    <p:sldId id="282" r:id="rId16"/>
    <p:sldId id="281" r:id="rId17"/>
    <p:sldId id="283" r:id="rId18"/>
    <p:sldId id="285" r:id="rId19"/>
    <p:sldId id="284" r:id="rId20"/>
    <p:sldId id="273" r:id="rId21"/>
    <p:sldId id="288" r:id="rId22"/>
    <p:sldId id="294" r:id="rId23"/>
    <p:sldId id="293" r:id="rId24"/>
    <p:sldId id="28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2" d="100"/>
          <a:sy n="92" d="100"/>
        </p:scale>
        <p:origin x="-336" y="-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1788-6758-43D1-AEBB-B0331DC64DA6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491F-E50E-400E-BB5A-57A29FC1D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1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1788-6758-43D1-AEBB-B0331DC64DA6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491F-E50E-400E-BB5A-57A29FC1D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0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1788-6758-43D1-AEBB-B0331DC64DA6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491F-E50E-400E-BB5A-57A29FC1D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9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1788-6758-43D1-AEBB-B0331DC64DA6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491F-E50E-400E-BB5A-57A29FC1D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1788-6758-43D1-AEBB-B0331DC64DA6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491F-E50E-400E-BB5A-57A29FC1D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3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1788-6758-43D1-AEBB-B0331DC64DA6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491F-E50E-400E-BB5A-57A29FC1D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8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1788-6758-43D1-AEBB-B0331DC64DA6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491F-E50E-400E-BB5A-57A29FC1D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6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1788-6758-43D1-AEBB-B0331DC64DA6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491F-E50E-400E-BB5A-57A29FC1D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1788-6758-43D1-AEBB-B0331DC64DA6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491F-E50E-400E-BB5A-57A29FC1D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1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1788-6758-43D1-AEBB-B0331DC64DA6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491F-E50E-400E-BB5A-57A29FC1D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8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1788-6758-43D1-AEBB-B0331DC64DA6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491F-E50E-400E-BB5A-57A29FC1D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4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41788-6758-43D1-AEBB-B0331DC64DA6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491F-E50E-400E-BB5A-57A29FC1D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4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ordArt 40"/>
          <p:cNvSpPr>
            <a:spLocks noChangeArrowheads="1" noChangeShapeType="1" noTextEdit="1"/>
          </p:cNvSpPr>
          <p:nvPr/>
        </p:nvSpPr>
        <p:spPr bwMode="auto">
          <a:xfrm>
            <a:off x="472520" y="2403637"/>
            <a:ext cx="11496341" cy="28210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isometricOffAxis1Right"/>
              <a:lightRig rig="threePt" dir="t"/>
            </a:scene3d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 TIẾNG VIỆT: </a:t>
            </a: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00050" algn="l"/>
              </a:tabLst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 DỤNG SỐ TỪ VÀ PHÓ TỪ</a:t>
            </a:r>
            <a:endParaRPr lang="en-US" sz="3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4"/>
          <p:cNvPicPr>
            <a:picLocks noChangeAspect="1"/>
          </p:cNvPicPr>
          <p:nvPr/>
        </p:nvPicPr>
        <p:blipFill>
          <a:blip r:embed="rId2"/>
          <a:srcRect r="52890" b="57091"/>
          <a:stretch>
            <a:fillRect/>
          </a:stretch>
        </p:blipFill>
        <p:spPr bwMode="auto">
          <a:xfrm>
            <a:off x="332988" y="222563"/>
            <a:ext cx="2652713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9596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6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6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6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6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6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10" y="1308295"/>
            <a:ext cx="11901268" cy="53175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4857" y="399532"/>
            <a:ext cx="2583544" cy="72043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1714" y="485700"/>
            <a:ext cx="38462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2556" y="1421577"/>
            <a:ext cx="116681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chia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Cho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chia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8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20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60" y="1575582"/>
            <a:ext cx="11627685" cy="402336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1071" y="2513462"/>
            <a:ext cx="11371384" cy="1846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tam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tam,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4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45" y="1746913"/>
            <a:ext cx="11655189" cy="449011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1" y="304272"/>
            <a:ext cx="2540000" cy="65340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26858" y="362593"/>
            <a:ext cx="37446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7670" y="2790103"/>
            <a:ext cx="11354937" cy="2188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súc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tam,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74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88" y="1446662"/>
            <a:ext cx="11438241" cy="514038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0588" y="603189"/>
            <a:ext cx="3781035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TẬP VỀ PHÓ TỪ: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8866" y="1646974"/>
            <a:ext cx="10495128" cy="4940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165100" algn="l"/>
              </a:tabLs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thổn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177800" algn="l"/>
              </a:tabLs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165100" algn="l"/>
              </a:tabLs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nãy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177800" algn="l"/>
              </a:tabLs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10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88" y="1569493"/>
            <a:ext cx="11438241" cy="379407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2408" y="1935599"/>
            <a:ext cx="11234600" cy="3061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70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103" y="1407886"/>
            <a:ext cx="11438241" cy="492364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4857" y="399532"/>
            <a:ext cx="2583544" cy="72043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1714" y="485700"/>
            <a:ext cx="3846286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6109" y="1724375"/>
            <a:ext cx="11041039" cy="4290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thổn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64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88" y="1487606"/>
            <a:ext cx="11438241" cy="389524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9660" y="1904296"/>
            <a:ext cx="11000095" cy="3061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e,Phó</a:t>
            </a: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f,Phó</a:t>
            </a: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sung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g,Phó</a:t>
            </a: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h,Phó</a:t>
            </a: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8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88" y="1310185"/>
            <a:ext cx="11438241" cy="438093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7773" y="1891605"/>
            <a:ext cx="11163869" cy="2991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842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64465" algn="l"/>
              </a:tabLst>
            </a:pPr>
            <a:r>
              <a:rPr lang="en-US" sz="2800" b="1" dirty="0" err="1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dirty="0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842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64465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5842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64465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99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491" y="967521"/>
            <a:ext cx="11504854" cy="577447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085" y="125482"/>
            <a:ext cx="2583544" cy="72043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1714" y="247085"/>
            <a:ext cx="38462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9155" y="1043134"/>
            <a:ext cx="11504854" cy="578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–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rập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rờn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35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88" y="1685636"/>
            <a:ext cx="11438241" cy="343790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3385" y="2987341"/>
            <a:ext cx="8440615" cy="1333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-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92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28" y="743766"/>
            <a:ext cx="5369951" cy="720436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9137" y="811596"/>
            <a:ext cx="51433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 LẠI LÍ THUYẾT: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79139" y="2156346"/>
          <a:ext cx="11189697" cy="3517392"/>
        </p:xfrm>
        <a:graphic>
          <a:graphicData uri="http://schemas.openxmlformats.org/drawingml/2006/table">
            <a:tbl>
              <a:tblPr firstRow="1" firstCol="1" bandRow="1"/>
              <a:tblGrid>
                <a:gridCol w="1782524">
                  <a:extLst>
                    <a:ext uri="{9D8B030D-6E8A-4147-A177-3AD203B41FA5}">
                      <a16:colId xmlns:a16="http://schemas.microsoft.com/office/drawing/2014/main" xmlns="" val="469344858"/>
                    </a:ext>
                  </a:extLst>
                </a:gridCol>
                <a:gridCol w="4370327">
                  <a:extLst>
                    <a:ext uri="{9D8B030D-6E8A-4147-A177-3AD203B41FA5}">
                      <a16:colId xmlns:a16="http://schemas.microsoft.com/office/drawing/2014/main" xmlns="" val="2537383454"/>
                    </a:ext>
                  </a:extLst>
                </a:gridCol>
                <a:gridCol w="5036846">
                  <a:extLst>
                    <a:ext uri="{9D8B030D-6E8A-4147-A177-3AD203B41FA5}">
                      <a16:colId xmlns:a16="http://schemas.microsoft.com/office/drawing/2014/main" xmlns="" val="1628016577"/>
                    </a:ext>
                  </a:extLst>
                </a:gridCol>
              </a:tblGrid>
              <a:tr h="4947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 TỪ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PHÓ TỪ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4603103"/>
                  </a:ext>
                </a:extLst>
              </a:tr>
              <a:tr h="2309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32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Số từ là những từ chỉ ý nghĩa số lượng và thứ tự của sự vật.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32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Phó từ là những từ chuyên đi kèm danh từ, động từ, tính từ để bổ sung ý nghĩa cho danh từ, động từ, tính từ.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2042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47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88" y="1685636"/>
            <a:ext cx="11438241" cy="343790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6274" y="2187559"/>
            <a:ext cx="10986868" cy="2219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164465" algn="l"/>
              </a:tabLst>
            </a:pPr>
            <a:r>
              <a:rPr lang="en-US" sz="3200" b="1" dirty="0" err="1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200" dirty="0">
                <a:solidFill>
                  <a:srgbClr val="0D0D0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40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3397" y="57635"/>
            <a:ext cx="6428936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7975" y="578247"/>
            <a:ext cx="5190845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090158"/>
              </p:ext>
            </p:extLst>
          </p:nvPr>
        </p:nvGraphicFramePr>
        <p:xfrm>
          <a:off x="0" y="1285872"/>
          <a:ext cx="11844997" cy="5565648"/>
        </p:xfrm>
        <a:graphic>
          <a:graphicData uri="http://schemas.openxmlformats.org/drawingml/2006/table">
            <a:tbl>
              <a:tblPr firstRow="1" firstCol="1" bandRow="1"/>
              <a:tblGrid>
                <a:gridCol w="894439">
                  <a:extLst>
                    <a:ext uri="{9D8B030D-6E8A-4147-A177-3AD203B41FA5}">
                      <a16:colId xmlns:a16="http://schemas.microsoft.com/office/drawing/2014/main" xmlns="" val="87078457"/>
                    </a:ext>
                  </a:extLst>
                </a:gridCol>
                <a:gridCol w="9434378">
                  <a:extLst>
                    <a:ext uri="{9D8B030D-6E8A-4147-A177-3AD203B41FA5}">
                      <a16:colId xmlns:a16="http://schemas.microsoft.com/office/drawing/2014/main" xmlns="" val="275736483"/>
                    </a:ext>
                  </a:extLst>
                </a:gridCol>
                <a:gridCol w="1516180">
                  <a:extLst>
                    <a:ext uri="{9D8B030D-6E8A-4147-A177-3AD203B41FA5}">
                      <a16:colId xmlns:a16="http://schemas.microsoft.com/office/drawing/2014/main" xmlns="" val="594451906"/>
                    </a:ext>
                  </a:extLst>
                </a:gridCol>
              </a:tblGrid>
              <a:tr h="275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Đạt/ Chưa đạt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1335132"/>
                  </a:ext>
                </a:extLst>
              </a:tr>
              <a:tr h="2755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khoảng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10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5523856"/>
                  </a:ext>
                </a:extLst>
              </a:tr>
              <a:tr h="19306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 (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ông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chị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,…)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nổi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bật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4953185"/>
                  </a:ext>
                </a:extLst>
              </a:tr>
              <a:tr h="2755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ít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1754850"/>
                  </a:ext>
                </a:extLst>
              </a:tr>
              <a:tr h="2755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1687072"/>
                  </a:ext>
                </a:extLst>
              </a:tr>
              <a:tr h="551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Đoạn văn đảm bảo về yêu cầu về chính tả, cách sử dụng từ ngữ, ngữ pháp.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112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45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434" y="1064525"/>
            <a:ext cx="11449396" cy="537721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6854" y="1458033"/>
            <a:ext cx="11054685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 smtClean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lanh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ta...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gầy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gò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rám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nhăn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40,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hằn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khóe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tuệ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tháo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vát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lùng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30568" y="207163"/>
            <a:ext cx="3512501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39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88" y="1637731"/>
            <a:ext cx="11438241" cy="374512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0501" y="1887026"/>
            <a:ext cx="1125832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97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yếm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vuốt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Dường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mãnh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qua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trìu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qua </a:t>
            </a:r>
            <a:r>
              <a:rPr lang="en-US" sz="28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44444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"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59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88" y="1637731"/>
            <a:ext cx="11438241" cy="374512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0501" y="2828836"/>
            <a:ext cx="112583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29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914878"/>
              </p:ext>
            </p:extLst>
          </p:nvPr>
        </p:nvGraphicFramePr>
        <p:xfrm>
          <a:off x="313899" y="191068"/>
          <a:ext cx="11423177" cy="6598692"/>
        </p:xfrm>
        <a:graphic>
          <a:graphicData uri="http://schemas.openxmlformats.org/drawingml/2006/table">
            <a:tbl>
              <a:tblPr firstRow="1" firstCol="1" bandRow="1"/>
              <a:tblGrid>
                <a:gridCol w="1489283">
                  <a:extLst>
                    <a:ext uri="{9D8B030D-6E8A-4147-A177-3AD203B41FA5}">
                      <a16:colId xmlns:a16="http://schemas.microsoft.com/office/drawing/2014/main" xmlns="" val="469344858"/>
                    </a:ext>
                  </a:extLst>
                </a:gridCol>
                <a:gridCol w="5419754">
                  <a:extLst>
                    <a:ext uri="{9D8B030D-6E8A-4147-A177-3AD203B41FA5}">
                      <a16:colId xmlns:a16="http://schemas.microsoft.com/office/drawing/2014/main" xmlns="" val="2537383454"/>
                    </a:ext>
                  </a:extLst>
                </a:gridCol>
                <a:gridCol w="4514140">
                  <a:extLst>
                    <a:ext uri="{9D8B030D-6E8A-4147-A177-3AD203B41FA5}">
                      <a16:colId xmlns:a16="http://schemas.microsoft.com/office/drawing/2014/main" xmlns="" val="1628016577"/>
                    </a:ext>
                  </a:extLst>
                </a:gridCol>
              </a:tblGrid>
              <a:tr h="7577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 TỪ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PHÓ TỪ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4603103"/>
                  </a:ext>
                </a:extLst>
              </a:tr>
              <a:tr h="5840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</a:t>
                      </a:r>
                      <a:r>
                        <a:rPr lang="en-US" sz="32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Phân</a:t>
                      </a:r>
                      <a:r>
                        <a:rPr lang="en-US" sz="3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loại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 smtClean="0">
                          <a:solidFill>
                            <a:srgbClr val="0D0D0D"/>
                          </a:solidFill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2 tiểu loại cơ bản:</a:t>
                      </a:r>
                      <a:endParaRPr lang="en-US" sz="2800" dirty="0" smtClean="0"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 smtClean="0">
                          <a:solidFill>
                            <a:srgbClr val="0D0D0D"/>
                          </a:solidFill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pt-BR" sz="2800" b="1" u="sng" dirty="0" smtClean="0">
                          <a:solidFill>
                            <a:srgbClr val="0D0D0D"/>
                          </a:solidFill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Số từ chỉ số lượng</a:t>
                      </a:r>
                      <a:r>
                        <a:rPr lang="pt-BR" sz="2800" dirty="0" smtClean="0">
                          <a:solidFill>
                            <a:srgbClr val="0D0D0D"/>
                          </a:solidFill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: gồm các từ chỉ số lượng xác đinh (</a:t>
                      </a:r>
                      <a:r>
                        <a:rPr lang="pt-BR" sz="2800" i="1" dirty="0" smtClean="0">
                          <a:solidFill>
                            <a:srgbClr val="0D0D0D"/>
                          </a:solidFill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một, hai, ba</a:t>
                      </a:r>
                      <a:r>
                        <a:rPr lang="pt-BR" sz="2800" dirty="0" smtClean="0">
                          <a:solidFill>
                            <a:srgbClr val="0D0D0D"/>
                          </a:solidFill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,...) và số từ chỉ số lượng ước chừng (vài, dăm, mươi, dăm bảy, ba bốn,...). Khi biểu thị số lượng sự vật, số từ thường đứng trước danh từ.</a:t>
                      </a:r>
                      <a:endParaRPr lang="en-US" sz="2800" dirty="0" smtClean="0"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 smtClean="0">
                          <a:solidFill>
                            <a:srgbClr val="0D0D0D"/>
                          </a:solidFill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Ví dụ:</a:t>
                      </a:r>
                      <a:endParaRPr lang="en-US" sz="2800" dirty="0" smtClean="0"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 smtClean="0">
                          <a:solidFill>
                            <a:srgbClr val="0D0D0D"/>
                          </a:solidFill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pt-BR" sz="2800" i="1" dirty="0" smtClean="0">
                          <a:solidFill>
                            <a:srgbClr val="0D0D0D"/>
                          </a:solidFill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Nó ăn được </a:t>
                      </a:r>
                      <a:r>
                        <a:rPr lang="pt-BR" sz="2800" b="1" i="1" dirty="0" smtClean="0">
                          <a:solidFill>
                            <a:srgbClr val="0D0D0D"/>
                          </a:solidFill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pt-BR" sz="2800" i="1" dirty="0" smtClean="0">
                          <a:solidFill>
                            <a:srgbClr val="0D0D0D"/>
                          </a:solidFill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bát cơm.</a:t>
                      </a:r>
                      <a:endParaRPr lang="en-US" sz="2800" dirty="0" smtClean="0"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i="1" dirty="0" smtClean="0">
                          <a:solidFill>
                            <a:srgbClr val="0D0D0D"/>
                          </a:solidFill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+ Chúng tôi gặp nhau và nói </a:t>
                      </a:r>
                      <a:r>
                        <a:rPr lang="pt-BR" sz="2800" b="1" i="1" dirty="0" smtClean="0">
                          <a:solidFill>
                            <a:srgbClr val="0D0D0D"/>
                          </a:solidFill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dăm ba</a:t>
                      </a:r>
                      <a:r>
                        <a:rPr lang="pt-BR" sz="2800" i="1" dirty="0" smtClean="0">
                          <a:solidFill>
                            <a:srgbClr val="0D0D0D"/>
                          </a:solidFill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câu chuyện.</a:t>
                      </a:r>
                      <a:endParaRPr lang="en-US" sz="28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2 nhóm cơ bản: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pt-BR" sz="2800" b="1" u="sng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Phó từ đi kèm danh từ</a:t>
                      </a:r>
                      <a:r>
                        <a:rPr lang="pt-BR" sz="2800" u="sng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: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 Ý nghĩa: làm thành tố phụ trước cho danh từ  và bổ sung ý nghĩa về số lượng của sự vật.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 Vị trí: đứng trước danh từ.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 Ví dụ các phó từ đi kèm danh từ: </a:t>
                      </a:r>
                      <a:r>
                        <a:rPr lang="pt-BR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những, các, mọi, mỗi, từng,..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2042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0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119202"/>
              </p:ext>
            </p:extLst>
          </p:nvPr>
        </p:nvGraphicFramePr>
        <p:xfrm>
          <a:off x="313899" y="191068"/>
          <a:ext cx="11423177" cy="6277971"/>
        </p:xfrm>
        <a:graphic>
          <a:graphicData uri="http://schemas.openxmlformats.org/drawingml/2006/table">
            <a:tbl>
              <a:tblPr firstRow="1" firstCol="1" bandRow="1"/>
              <a:tblGrid>
                <a:gridCol w="1489283">
                  <a:extLst>
                    <a:ext uri="{9D8B030D-6E8A-4147-A177-3AD203B41FA5}">
                      <a16:colId xmlns:a16="http://schemas.microsoft.com/office/drawing/2014/main" xmlns="" val="469344858"/>
                    </a:ext>
                  </a:extLst>
                </a:gridCol>
                <a:gridCol w="4665857">
                  <a:extLst>
                    <a:ext uri="{9D8B030D-6E8A-4147-A177-3AD203B41FA5}">
                      <a16:colId xmlns:a16="http://schemas.microsoft.com/office/drawing/2014/main" xmlns="" val="2537383454"/>
                    </a:ext>
                  </a:extLst>
                </a:gridCol>
                <a:gridCol w="5268037">
                  <a:extLst>
                    <a:ext uri="{9D8B030D-6E8A-4147-A177-3AD203B41FA5}">
                      <a16:colId xmlns:a16="http://schemas.microsoft.com/office/drawing/2014/main" xmlns="" val="1628016577"/>
                    </a:ext>
                  </a:extLst>
                </a:gridCol>
              </a:tblGrid>
              <a:tr h="7208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 TỪ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PHÓ TỪ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4603103"/>
                  </a:ext>
                </a:extLst>
              </a:tr>
              <a:tr h="5557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</a:t>
                      </a:r>
                      <a:r>
                        <a:rPr lang="en-US" sz="32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Phân</a:t>
                      </a:r>
                      <a:r>
                        <a:rPr lang="en-US" sz="3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loại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pt-BR" sz="2800" b="1" u="sng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Số từ chỉ thứ tự</a:t>
                      </a:r>
                      <a:r>
                        <a:rPr lang="pt-BR" sz="2800" b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: đứng</a:t>
                      </a: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sau danh từ, chỉ thứ tự của sự vật. Số từ chỉ thứ tự thường đứng sau các danh từ </a:t>
                      </a:r>
                      <a:r>
                        <a:rPr lang="pt-BR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thứ, hạng, loại, số.</a:t>
                      </a:r>
                      <a:endParaRPr lang="en-US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Ví dụ</a:t>
                      </a:r>
                      <a:r>
                        <a:rPr lang="pt-BR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: Tôi ngồi bàn thứ </a:t>
                      </a:r>
                      <a:r>
                        <a:rPr lang="pt-BR" sz="2800" b="1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nhất. </a:t>
                      </a: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số từ </a:t>
                      </a:r>
                      <a:r>
                        <a:rPr lang="pt-BR" sz="2800" b="1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nhất</a:t>
                      </a: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kết hợp với từ </a:t>
                      </a:r>
                      <a:r>
                        <a:rPr lang="pt-BR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thứ</a:t>
                      </a: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(</a:t>
                      </a:r>
                      <a:r>
                        <a:rPr lang="pt-BR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thứ nhất</a:t>
                      </a: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) đứng sau danh từ </a:t>
                      </a:r>
                      <a:r>
                        <a:rPr lang="pt-BR" sz="2800" i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bàn</a:t>
                      </a: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chỉ số thứ tự của sự vật.</a:t>
                      </a:r>
                      <a:endParaRPr lang="en-US" sz="28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b="1" u="sng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*Phó từ đi kèm động từ, tính từ:</a:t>
                      </a:r>
                      <a:endParaRPr lang="en-US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b="1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Ý nghĩa: Làm thành tố phụ trước hoặc phụ sau cho động từ, tính từ, bổ sung ý nghĩa liên quan đến hoạt động, trạng thái, đặc điểm nêu ở động từ hoặc tính từ (quan hệ thời gian, sự tiếp diễn tương tự, sự phủ định, sự cầu khiên, mức độ,...).</a:t>
                      </a:r>
                      <a:endParaRPr lang="en-US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 Vị trí: đứng trước hoặc đứng sau động từ, tính từ.</a:t>
                      </a:r>
                      <a:endParaRPr lang="en-US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2042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8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633831"/>
              </p:ext>
            </p:extLst>
          </p:nvPr>
        </p:nvGraphicFramePr>
        <p:xfrm>
          <a:off x="327547" y="368489"/>
          <a:ext cx="11423177" cy="6250675"/>
        </p:xfrm>
        <a:graphic>
          <a:graphicData uri="http://schemas.openxmlformats.org/drawingml/2006/table">
            <a:tbl>
              <a:tblPr firstRow="1" firstCol="1" bandRow="1"/>
              <a:tblGrid>
                <a:gridCol w="1489283">
                  <a:extLst>
                    <a:ext uri="{9D8B030D-6E8A-4147-A177-3AD203B41FA5}">
                      <a16:colId xmlns:a16="http://schemas.microsoft.com/office/drawing/2014/main" xmlns="" val="469344858"/>
                    </a:ext>
                  </a:extLst>
                </a:gridCol>
                <a:gridCol w="3983469">
                  <a:extLst>
                    <a:ext uri="{9D8B030D-6E8A-4147-A177-3AD203B41FA5}">
                      <a16:colId xmlns:a16="http://schemas.microsoft.com/office/drawing/2014/main" xmlns="" val="2537383454"/>
                    </a:ext>
                  </a:extLst>
                </a:gridCol>
                <a:gridCol w="5950425">
                  <a:extLst>
                    <a:ext uri="{9D8B030D-6E8A-4147-A177-3AD203B41FA5}">
                      <a16:colId xmlns:a16="http://schemas.microsoft.com/office/drawing/2014/main" xmlns="" val="1628016577"/>
                    </a:ext>
                  </a:extLst>
                </a:gridCol>
              </a:tblGrid>
              <a:tr h="7177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 TỪ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PHÓ TỪ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4603103"/>
                  </a:ext>
                </a:extLst>
              </a:tr>
              <a:tr h="5532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</a:t>
                      </a:r>
                      <a:r>
                        <a:rPr lang="en-US" sz="32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Phân</a:t>
                      </a:r>
                      <a:r>
                        <a:rPr lang="en-US" sz="3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loại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 Ví dụ về các phó từ đi kèm động từ, tính từ: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 smtClean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đứng</a:t>
                      </a:r>
                      <a:r>
                        <a:rPr lang="en-US" sz="2800" b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từng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 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rất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vẫn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cũng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phủ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chẳng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2042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70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204497"/>
              </p:ext>
            </p:extLst>
          </p:nvPr>
        </p:nvGraphicFramePr>
        <p:xfrm>
          <a:off x="313899" y="436728"/>
          <a:ext cx="11423177" cy="5977720"/>
        </p:xfrm>
        <a:graphic>
          <a:graphicData uri="http://schemas.openxmlformats.org/drawingml/2006/table">
            <a:tbl>
              <a:tblPr firstRow="1" firstCol="1" bandRow="1"/>
              <a:tblGrid>
                <a:gridCol w="1489283">
                  <a:extLst>
                    <a:ext uri="{9D8B030D-6E8A-4147-A177-3AD203B41FA5}">
                      <a16:colId xmlns:a16="http://schemas.microsoft.com/office/drawing/2014/main" xmlns="" val="469344858"/>
                    </a:ext>
                  </a:extLst>
                </a:gridCol>
                <a:gridCol w="5419754">
                  <a:extLst>
                    <a:ext uri="{9D8B030D-6E8A-4147-A177-3AD203B41FA5}">
                      <a16:colId xmlns:a16="http://schemas.microsoft.com/office/drawing/2014/main" xmlns="" val="2537383454"/>
                    </a:ext>
                  </a:extLst>
                </a:gridCol>
                <a:gridCol w="4514140">
                  <a:extLst>
                    <a:ext uri="{9D8B030D-6E8A-4147-A177-3AD203B41FA5}">
                      <a16:colId xmlns:a16="http://schemas.microsoft.com/office/drawing/2014/main" xmlns="" val="1628016577"/>
                    </a:ext>
                  </a:extLst>
                </a:gridCol>
              </a:tblGrid>
              <a:tr h="6864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 TỪ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PHÓ TỪ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4603103"/>
                  </a:ext>
                </a:extLst>
              </a:tr>
              <a:tr h="5291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</a:t>
                      </a:r>
                      <a:r>
                        <a:rPr lang="en-US" sz="32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Phân</a:t>
                      </a:r>
                      <a:r>
                        <a:rPr lang="en-US" sz="3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loại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Phó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cầu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khiến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hãy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thôi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đừng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chớ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…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 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Phó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đứng</a:t>
                      </a:r>
                      <a:r>
                        <a:rPr lang="en-US" sz="2800" b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sau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tính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Phó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chỉ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mức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độ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lắm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quá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cực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kì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,..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Phó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chỉ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khả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năng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được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,…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Phó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chỉ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quả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hướng</a:t>
                      </a:r>
                      <a:r>
                        <a:rPr lang="en-US" sz="2800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mất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</a:t>
                      </a:r>
                      <a:r>
                        <a:rPr lang="en-US" sz="2800" i="1" dirty="0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đi</a:t>
                      </a:r>
                      <a:endParaRPr lang="en-US" sz="28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2042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56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800" y="155394"/>
            <a:ext cx="5868715" cy="72043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267" y="1629614"/>
            <a:ext cx="11604497" cy="511755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4267" y="221685"/>
            <a:ext cx="5065617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THỰC HÀNH TIẾNG VIỆT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0905" y="1795545"/>
            <a:ext cx="11338557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 smtClean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3055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3055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[...]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3055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mồng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3055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hờn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3055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luỹ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hầm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sập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3055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Tướng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lố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nhố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3055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5893" y="1041761"/>
            <a:ext cx="3482877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TẬP VỀ SỐ TỪ: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84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3" grpId="0"/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9029" y="275771"/>
            <a:ext cx="2573622" cy="72043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80122" y="361939"/>
            <a:ext cx="2802529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65802"/>
              </p:ext>
            </p:extLst>
          </p:nvPr>
        </p:nvGraphicFramePr>
        <p:xfrm>
          <a:off x="647115" y="1392701"/>
          <a:ext cx="11197882" cy="4979963"/>
        </p:xfrm>
        <a:graphic>
          <a:graphicData uri="http://schemas.openxmlformats.org/drawingml/2006/table">
            <a:tbl>
              <a:tblPr firstRow="1" firstCol="1" bandRow="1"/>
              <a:tblGrid>
                <a:gridCol w="4839285">
                  <a:extLst>
                    <a:ext uri="{9D8B030D-6E8A-4147-A177-3AD203B41FA5}">
                      <a16:colId xmlns:a16="http://schemas.microsoft.com/office/drawing/2014/main" xmlns="" val="3404150687"/>
                    </a:ext>
                  </a:extLst>
                </a:gridCol>
                <a:gridCol w="6358597">
                  <a:extLst>
                    <a:ext uri="{9D8B030D-6E8A-4147-A177-3AD203B41FA5}">
                      <a16:colId xmlns:a16="http://schemas.microsoft.com/office/drawing/2014/main" xmlns="" val="3208671674"/>
                    </a:ext>
                  </a:extLst>
                </a:gridCol>
              </a:tblGrid>
              <a:tr h="517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3515584"/>
                  </a:ext>
                </a:extLst>
              </a:tr>
              <a:tr h="4462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b="1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bốn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b="1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bốn</a:t>
                      </a:r>
                      <a:r>
                        <a:rPr lang="en-US" sz="2800" b="1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, </a:t>
                      </a:r>
                      <a:r>
                        <a:rPr lang="en-US" sz="2800" i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800" i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tù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binh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).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ý: ở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 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lược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bỏ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HS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“con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con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tù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binh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bảy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mồng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bảy</a:t>
                      </a:r>
                      <a:r>
                        <a:rPr lang="en-US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5133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431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xmlns="" id="{FBE9B10B-A69A-47D2-AE30-7FF5932E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015" y="829995"/>
            <a:ext cx="11662329" cy="503377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  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Trằn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khoăn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chợp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Sao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Minh)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83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1917</Words>
  <PresentationFormat>Custom</PresentationFormat>
  <Paragraphs>156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2022-06-20T03:28:00Z</dcterms:created>
  <dcterms:modified xsi:type="dcterms:W3CDTF">2022-08-17T10:11:46Z</dcterms:modified>
</cp:coreProperties>
</file>