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71" r:id="rId9"/>
    <p:sldId id="272" r:id="rId10"/>
    <p:sldId id="273" r:id="rId11"/>
    <p:sldId id="267" r:id="rId12"/>
    <p:sldId id="268" r:id="rId13"/>
    <p:sldId id="269" r:id="rId14"/>
    <p:sldId id="270" r:id="rId15"/>
    <p:sldId id="25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19D5-907A-4948-8FC0-1E9A02A71ED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6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 l="6453" t="2155" r="6544" b="13266"/>
          <a:stretch>
            <a:fillRect/>
          </a:stretch>
        </p:blipFill>
        <p:spPr bwMode="auto">
          <a:xfrm>
            <a:off x="-304800" y="-152400"/>
            <a:ext cx="9677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1371600"/>
            <a:ext cx="22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133600"/>
            <a:ext cx="571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7"/>
          <p:cNvSpPr/>
          <p:nvPr/>
        </p:nvSpPr>
        <p:spPr bwMode="auto">
          <a:xfrm>
            <a:off x="990600" y="228600"/>
            <a:ext cx="7140575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1: TRƯỚC KHI VIẾT</a:t>
            </a:r>
            <a:endParaRPr lang="zh-CN" alt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228600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-304800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685800"/>
            <a:ext cx="83137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b) Tìm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143000"/>
            <a:ext cx="5791200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32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5327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3265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1438" y="122555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a) Lựa chọn đề tài</a:t>
            </a:r>
            <a:endParaRPr lang="en-US" b="1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1438" y="1608138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b) Tìm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25563" y="1968500"/>
            <a:ext cx="88487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c) Lập dàn ý</a:t>
            </a:r>
            <a:endParaRPr lang="en-US" b="1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3625" y="2314575"/>
            <a:ext cx="82296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</a:t>
            </a:r>
            <a:r>
              <a:rPr lang="vi-VN" i="1" u="sng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Mở bài</a:t>
            </a: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: giới thiệu câu chuyện.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trực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tiếp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gián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tiếp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)</a:t>
            </a:r>
          </a:p>
          <a:p>
            <a:pPr marL="45720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</a:t>
            </a:r>
            <a:r>
              <a:rPr lang="vi-VN" i="1" u="sng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Thân bài</a:t>
            </a: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: kể diễn biến câu chuyện.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+ Thời gian.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+ Không gian.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+ Những nhân vật có liên quan.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+ Kể lại các sự việc.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  <a:spcAft>
                <a:spcPts val="600"/>
              </a:spcAft>
            </a:pP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</a:t>
            </a:r>
            <a:r>
              <a:rPr lang="vi-VN" i="1" u="sng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Kết bài</a:t>
            </a:r>
            <a:r>
              <a:rPr lang="vi-VN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: kết thúc câu chuyện và cảm xúc của bản thân.</a:t>
            </a:r>
            <a:endParaRPr lang="en-US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2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5429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2: VIẾT BÀI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4289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1066800"/>
            <a:ext cx="77724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	*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Bám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dàn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ý.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ý: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Viết theo dàn ý.</a:t>
            </a:r>
            <a:endParaRPr lang="en-US" sz="2400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Nhất quán về ngôi kể.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xưng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chia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)</a:t>
            </a: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cốt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…</a:t>
            </a: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: MB-TB-KB</a:t>
            </a:r>
          </a:p>
          <a:p>
            <a:pPr marL="4572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Sử dụng biện pháp tu từ so sánh (nếu có thể).</a:t>
            </a:r>
            <a:endParaRPr lang="en-US" sz="2400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53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5531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3: CHỈNH SỬA BÀI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5313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1485900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- Đọc lại bài.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tra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xưng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…)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2819400"/>
            <a:ext cx="7823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00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2" cstate="print"/>
          <a:srcRect b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2133600"/>
            <a:ext cx="30638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ircle3D" pitchFamily="34" charset="0"/>
              </a:rPr>
              <a:t>TIẾT</a:t>
            </a: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ircle3D" pitchFamily="34" charset="0"/>
              </a:rPr>
              <a:t>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ircle3D" pitchFamily="34" charset="0"/>
              </a:rPr>
              <a:t>130-131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ircle3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8956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hành: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Viết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lại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trải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1750"/>
            <a:ext cx="9128126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905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8100" y="19050"/>
            <a:ext cx="9004300" cy="6794500"/>
          </a:xfrm>
          <a:prstGeom prst="roundRect">
            <a:avLst/>
          </a:prstGeom>
          <a:solidFill>
            <a:srgbClr val="7030A0">
              <a:alpha val="68000"/>
            </a:srgb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4" name="Tabl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044700"/>
            <a:ext cx="87249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2"/>
          <p:cNvSpPr txBox="1">
            <a:spLocks noChangeArrowheads="1"/>
          </p:cNvSpPr>
          <p:nvPr/>
        </p:nvSpPr>
        <p:spPr bwMode="auto">
          <a:xfrm>
            <a:off x="3581400" y="3810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381000" y="195263"/>
            <a:ext cx="86852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 dirty="0">
                <a:solidFill>
                  <a:srgbClr val="FFC000"/>
                </a:solidFill>
                <a:latin typeface="Times New Roman" pitchFamily="16" charset="0"/>
                <a:cs typeface="Times New Roman" pitchFamily="16" charset="0"/>
              </a:rPr>
              <a:t>PHIẾU TÌM Ý</a:t>
            </a:r>
            <a:endParaRPr lang="en-US" sz="2400" dirty="0">
              <a:solidFill>
                <a:srgbClr val="FFC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vi-VN" b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Họ và tên HS</a:t>
            </a:r>
            <a:r>
              <a:rPr lang="vi-VN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: ………………………….</a:t>
            </a:r>
            <a:endParaRPr lang="en-US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vi-VN" b="1" i="1" dirty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Nhiệm vụ</a:t>
            </a:r>
            <a:r>
              <a:rPr lang="vi-VN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: Tìm ý cho bài văn Kể lại một trải nghiệm của bản thân</a:t>
            </a:r>
            <a:endParaRPr lang="en-US" dirty="0">
              <a:solidFill>
                <a:schemeClr val="bg1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vi-VN" dirty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</a:rPr>
              <a:t>Gợi ý: Để nhớ lại các chi tiết, hãy viết tự do theo trí nhớ của em bằng cách trả lời vào cột bên phải ở các câu hỏi ở cột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" y="19050"/>
            <a:ext cx="9004300" cy="6794500"/>
          </a:xfrm>
          <a:prstGeom prst="roundRect">
            <a:avLst/>
          </a:prstGeom>
          <a:solidFill>
            <a:srgbClr val="7030A0">
              <a:alpha val="68000"/>
            </a:srgb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36726" y="518348"/>
            <a:ext cx="8402473" cy="49639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436728" y="1196082"/>
            <a:ext cx="8478672" cy="45261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1834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VIẾT BÀI VĂN KỂ LẠI TRẢI NGHIỆM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728" y="1187028"/>
            <a:ext cx="847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0"/>
          <p:cNvSpPr>
            <a:spLocks noChangeArrowheads="1"/>
          </p:cNvSpPr>
          <p:nvPr/>
        </p:nvSpPr>
        <p:spPr bwMode="auto">
          <a:xfrm>
            <a:off x="436727" y="1958082"/>
            <a:ext cx="8489064" cy="440115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991" y="2346790"/>
            <a:ext cx="7616537" cy="376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(cha,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,...).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>
            <a:spLocks noChangeArrowheads="1"/>
          </p:cNvSpPr>
          <p:nvPr/>
        </p:nvSpPr>
        <p:spPr bwMode="auto">
          <a:xfrm>
            <a:off x="477982" y="152400"/>
            <a:ext cx="8302337" cy="648392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5182" y="228600"/>
            <a:ext cx="7387936" cy="65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lũy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...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7323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15948" y="1233055"/>
            <a:ext cx="8592971" cy="417021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978" y="1570155"/>
            <a:ext cx="8104909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sung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114301" y="193965"/>
            <a:ext cx="8853054" cy="666403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8600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09600"/>
            <a:ext cx="828057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829194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219200" y="304800"/>
            <a:ext cx="7138988" cy="1785938"/>
            <a:chOff x="3989878" y="372140"/>
            <a:chExt cx="5955984" cy="1786269"/>
          </a:xfrm>
        </p:grpSpPr>
        <p:pic>
          <p:nvPicPr>
            <p:cNvPr id="4917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-163513"/>
            <a:ext cx="1612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-127000"/>
            <a:ext cx="16144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46063" y="1219200"/>
            <a:ext cx="8578850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981200"/>
            <a:ext cx="559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Xét VD: “</a:t>
            </a:r>
            <a:r>
              <a:rPr lang="en-US" sz="2400" b="1" i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Bài học đường đời đầu tiên</a:t>
            </a:r>
            <a:r>
              <a:rPr lang="en-US" sz="24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”.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5063" y="2640013"/>
            <a:ext cx="740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- Sự việc chính: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3429000"/>
            <a:ext cx="739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Người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: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" y="5954713"/>
            <a:ext cx="77327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6533356" y="3599657"/>
            <a:ext cx="4075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516063" y="3640138"/>
            <a:ext cx="40751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88975" y="1379538"/>
            <a:ext cx="7734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14400" y="3962400"/>
            <a:ext cx="73945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bài kể lại một trải nghiệm. </a:t>
            </a:r>
          </a:p>
          <a:p>
            <a:pPr>
              <a:defRPr/>
            </a:pP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Sử dụng ngôi kể thứ nhất.</a:t>
            </a:r>
            <a:endParaRPr lang="x-none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2500" y="2659063"/>
            <a:ext cx="740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                          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Dế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Mèn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về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bài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học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đường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đời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đầu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tiên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của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bản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thân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từ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sự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việc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trêu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chị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Cốc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dẫn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đến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cái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chết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của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Dế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Choắt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.       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3429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xưng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“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tôi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”.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57600" y="3505200"/>
            <a:ext cx="257175" cy="1508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86200" y="3429000"/>
            <a:ext cx="271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Ngôi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thứ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dirty="0" err="1">
                <a:latin typeface="Times New Roman" pitchFamily="16" charset="0"/>
                <a:cs typeface="Times New Roman" pitchFamily="16" charset="0"/>
              </a:rPr>
              <a:t>nhất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7467600" y="3505200"/>
            <a:ext cx="1143000" cy="1371600"/>
          </a:xfrm>
          <a:prstGeom prst="borderCallout1">
            <a:avLst>
              <a:gd name="adj1" fmla="val 30032"/>
              <a:gd name="adj2" fmla="val -2179"/>
              <a:gd name="adj3" fmla="val -15960"/>
              <a:gd name="adj4" fmla="val -114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Dế</a:t>
            </a:r>
            <a:r>
              <a:rPr lang="en-US" dirty="0"/>
              <a:t> </a:t>
            </a:r>
            <a:r>
              <a:rPr lang="en-US" dirty="0" err="1"/>
              <a:t>Mèn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build="allAtOnce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15637" y="734292"/>
            <a:ext cx="8551718" cy="532014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905" y="914401"/>
            <a:ext cx="77931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2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0" y="111234"/>
            <a:ext cx="9144000" cy="58411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35082" y="844045"/>
            <a:ext cx="8894618" cy="591697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291"/>
            <a:ext cx="914400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14400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395854" cy="270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46" y="3969773"/>
            <a:ext cx="376256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145" y="4430668"/>
            <a:ext cx="11873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4400170"/>
            <a:ext cx="7048500" cy="221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chìm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082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394855" y="228600"/>
            <a:ext cx="8406245" cy="647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04800"/>
            <a:ext cx="8153400" cy="624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trộm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sẵn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sung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sướng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36727" y="97793"/>
            <a:ext cx="2140217" cy="56803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35082" y="685801"/>
            <a:ext cx="8856518" cy="5930084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740" y="77823"/>
            <a:ext cx="182774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0786" y="762000"/>
            <a:ext cx="7593214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Milo,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180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905000"/>
            <a:ext cx="8239990" cy="456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nổi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Kỉ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niệm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tặng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xảy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ồn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tỉnh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62549" y="1196094"/>
            <a:ext cx="8510155" cy="444730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363" y="1502071"/>
            <a:ext cx="773052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+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Milo,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Milo...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895" y="4031830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039621"/>
            <a:ext cx="675409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436418" y="297763"/>
            <a:ext cx="7716982" cy="74132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436418" y="1380785"/>
            <a:ext cx="8125691" cy="3819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207" y="452541"/>
            <a:ext cx="274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81000"/>
            <a:ext cx="336662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110" y="1579190"/>
            <a:ext cx="44919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207" y="2530549"/>
            <a:ext cx="766849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khoanh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0264" y="183814"/>
            <a:ext cx="759191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PHIẾU CHỈNH SỬA BÀI VIẾT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hoàn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hỏi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1.Bài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2.Nội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3.Bài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4.Có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sung.)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5.Có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6.Bài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9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318942" y="110344"/>
            <a:ext cx="4786457" cy="49639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14300" y="685800"/>
            <a:ext cx="9029700" cy="6172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750" y="145078"/>
            <a:ext cx="4570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 CÁO SẢN PHẨM VIẾT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09600"/>
            <a:ext cx="7737764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lớp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rubric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B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9751" y="1600200"/>
          <a:ext cx="8844249" cy="44626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3390">
                  <a:extLst>
                    <a:ext uri="{9D8B030D-6E8A-4147-A177-3AD203B41FA5}">
                      <a16:colId xmlns:a16="http://schemas.microsoft.com/office/drawing/2014/main" xmlns="" val="3041948715"/>
                    </a:ext>
                  </a:extLst>
                </a:gridCol>
                <a:gridCol w="2083746">
                  <a:extLst>
                    <a:ext uri="{9D8B030D-6E8A-4147-A177-3AD203B41FA5}">
                      <a16:colId xmlns:a16="http://schemas.microsoft.com/office/drawing/2014/main" xmlns="" val="1999033043"/>
                    </a:ext>
                  </a:extLst>
                </a:gridCol>
                <a:gridCol w="2302451">
                  <a:extLst>
                    <a:ext uri="{9D8B030D-6E8A-4147-A177-3AD203B41FA5}">
                      <a16:colId xmlns:a16="http://schemas.microsoft.com/office/drawing/2014/main" xmlns="" val="2809993921"/>
                    </a:ext>
                  </a:extLst>
                </a:gridCol>
                <a:gridCol w="1587497">
                  <a:extLst>
                    <a:ext uri="{9D8B030D-6E8A-4147-A177-3AD203B41FA5}">
                      <a16:colId xmlns:a16="http://schemas.microsoft.com/office/drawing/2014/main" xmlns="" val="4215258545"/>
                    </a:ext>
                  </a:extLst>
                </a:gridCol>
                <a:gridCol w="1257165">
                  <a:extLst>
                    <a:ext uri="{9D8B030D-6E8A-4147-A177-3AD203B41FA5}">
                      <a16:colId xmlns:a16="http://schemas.microsoft.com/office/drawing/2014/main" xmlns="" val="548217477"/>
                    </a:ext>
                  </a:extLst>
                </a:gridCol>
              </a:tblGrid>
              <a:tr h="779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       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        </a:t>
                      </a:r>
                      <a:r>
                        <a:rPr lang="en-US" sz="1800" dirty="0" err="1">
                          <a:effectLst/>
                        </a:rPr>
                        <a:t>Tiêu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       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>
                          <a:effectLst/>
                        </a:rPr>
                        <a:t>        Mức 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>
                          <a:effectLst/>
                        </a:rPr>
                        <a:t>Mức 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51210895"/>
                  </a:ext>
                </a:extLst>
              </a:tr>
              <a:tr h="3639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(10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effectLst/>
                        </a:rPr>
                        <a:t>Đảm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bảo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đầy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đủ</a:t>
                      </a:r>
                      <a:r>
                        <a:rPr lang="vi-VN" sz="1800" dirty="0">
                          <a:effectLst/>
                        </a:rPr>
                        <a:t> yêu </a:t>
                      </a:r>
                      <a:r>
                        <a:rPr lang="vi-VN" sz="1800" dirty="0" err="1">
                          <a:effectLst/>
                        </a:rPr>
                        <a:t>cầu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về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kiến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thức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kĩ</a:t>
                      </a:r>
                      <a:r>
                        <a:rPr lang="vi-VN" sz="1800" dirty="0">
                          <a:effectLst/>
                        </a:rPr>
                        <a:t> năng, </a:t>
                      </a:r>
                      <a:r>
                        <a:rPr lang="en-US" sz="1800" dirty="0" err="1">
                          <a:effectLst/>
                        </a:rPr>
                        <a:t>trải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kể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tình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huống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độc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đáo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bất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ngờ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trọng</a:t>
                      </a:r>
                      <a:r>
                        <a:rPr lang="vi-VN" sz="1800" dirty="0">
                          <a:effectLst/>
                        </a:rPr>
                        <a:t> tâm, </a:t>
                      </a:r>
                      <a:r>
                        <a:rPr lang="vi-VN" sz="1800" dirty="0" err="1">
                          <a:effectLst/>
                        </a:rPr>
                        <a:t>và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ý </a:t>
                      </a:r>
                      <a:r>
                        <a:rPr lang="vi-VN" sz="1800" dirty="0" err="1">
                          <a:effectLst/>
                        </a:rPr>
                        <a:t>nghĩa</a:t>
                      </a:r>
                      <a:r>
                        <a:rPr lang="vi-VN" sz="1800" dirty="0">
                          <a:effectLst/>
                        </a:rPr>
                        <a:t> sâu </a:t>
                      </a:r>
                      <a:r>
                        <a:rPr lang="vi-VN" sz="1800" dirty="0" err="1">
                          <a:effectLst/>
                        </a:rPr>
                        <a:t>sắc</a:t>
                      </a:r>
                      <a:r>
                        <a:rPr lang="vi-VN" sz="1800" dirty="0">
                          <a:effectLst/>
                        </a:rPr>
                        <a:t>; </a:t>
                      </a:r>
                      <a:r>
                        <a:rPr lang="vi-VN" sz="1800" dirty="0" err="1">
                          <a:effectLst/>
                        </a:rPr>
                        <a:t>lời</a:t>
                      </a:r>
                      <a:r>
                        <a:rPr lang="vi-VN" sz="1800" dirty="0">
                          <a:effectLst/>
                        </a:rPr>
                        <a:t> văn trong </a:t>
                      </a:r>
                      <a:r>
                        <a:rPr lang="vi-VN" sz="1800" dirty="0" err="1">
                          <a:effectLst/>
                        </a:rPr>
                        <a:t>sáng</a:t>
                      </a:r>
                      <a:r>
                        <a:rPr lang="vi-VN" sz="1800" dirty="0">
                          <a:effectLst/>
                        </a:rPr>
                        <a:t>, văn </a:t>
                      </a:r>
                      <a:r>
                        <a:rPr lang="vi-VN" sz="1800" dirty="0" err="1">
                          <a:effectLst/>
                        </a:rPr>
                        <a:t>viết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giàu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cảm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xúc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giàu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sức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thuyết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phục</a:t>
                      </a:r>
                      <a:r>
                        <a:rPr lang="vi-VN" sz="18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(9 -10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Đảm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bảo</a:t>
                      </a:r>
                      <a:r>
                        <a:rPr lang="vi-VN" sz="1800" dirty="0">
                          <a:effectLst/>
                        </a:rPr>
                        <a:t> yêu </a:t>
                      </a:r>
                      <a:r>
                        <a:rPr lang="vi-VN" sz="1800" dirty="0" err="1">
                          <a:effectLst/>
                        </a:rPr>
                        <a:t>cầu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về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kiến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thức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kĩ</a:t>
                      </a:r>
                      <a:r>
                        <a:rPr lang="vi-VN" sz="1800" dirty="0">
                          <a:effectLst/>
                        </a:rPr>
                        <a:t> năng, </a:t>
                      </a:r>
                      <a:r>
                        <a:rPr lang="en-US" sz="1800" dirty="0" err="1">
                          <a:effectLst/>
                        </a:rPr>
                        <a:t>trải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kể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tình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huống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trọng</a:t>
                      </a:r>
                      <a:r>
                        <a:rPr lang="vi-VN" sz="1800" dirty="0">
                          <a:effectLst/>
                        </a:rPr>
                        <a:t> tâm, </a:t>
                      </a:r>
                      <a:r>
                        <a:rPr lang="vi-VN" sz="1800" dirty="0" err="1">
                          <a:effectLst/>
                        </a:rPr>
                        <a:t>và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ý </a:t>
                      </a:r>
                      <a:r>
                        <a:rPr lang="vi-VN" sz="1800" dirty="0" err="1">
                          <a:effectLst/>
                        </a:rPr>
                        <a:t>nghĩa</a:t>
                      </a:r>
                      <a:r>
                        <a:rPr lang="vi-VN" sz="1800" dirty="0">
                          <a:effectLst/>
                        </a:rPr>
                        <a:t> nhưng </a:t>
                      </a:r>
                      <a:r>
                        <a:rPr lang="vi-VN" sz="1800" dirty="0" err="1">
                          <a:effectLst/>
                        </a:rPr>
                        <a:t>còn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mắc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một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vài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lỗi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diễn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đạt</a:t>
                      </a:r>
                      <a:r>
                        <a:rPr lang="vi-VN" sz="1800" dirty="0">
                          <a:effectLst/>
                        </a:rPr>
                        <a:t>, văn </a:t>
                      </a:r>
                      <a:r>
                        <a:rPr lang="vi-VN" sz="1800" dirty="0" err="1">
                          <a:effectLst/>
                        </a:rPr>
                        <a:t>viết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có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cảm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xúc</a:t>
                      </a:r>
                      <a:r>
                        <a:rPr lang="vi-VN" sz="1800" dirty="0">
                          <a:effectLst/>
                        </a:rPr>
                        <a:t>, </a:t>
                      </a:r>
                      <a:r>
                        <a:rPr lang="vi-VN" sz="1800" dirty="0" err="1">
                          <a:effectLst/>
                        </a:rPr>
                        <a:t>bài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học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rút</a:t>
                      </a:r>
                      <a:r>
                        <a:rPr lang="vi-VN" sz="1800" dirty="0">
                          <a:effectLst/>
                        </a:rPr>
                        <a:t> ra </a:t>
                      </a:r>
                      <a:r>
                        <a:rPr lang="vi-VN" sz="1800" dirty="0" err="1">
                          <a:effectLst/>
                        </a:rPr>
                        <a:t>phù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hợp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với</a:t>
                      </a:r>
                      <a:r>
                        <a:rPr lang="vi-VN" sz="1800" dirty="0">
                          <a:effectLst/>
                        </a:rPr>
                        <a:t> câu </a:t>
                      </a:r>
                      <a:r>
                        <a:rPr lang="vi-VN" sz="1800" dirty="0" err="1">
                          <a:effectLst/>
                        </a:rPr>
                        <a:t>chuyện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kể</a:t>
                      </a:r>
                      <a:r>
                        <a:rPr lang="vi-VN" sz="1800" dirty="0">
                          <a:effectLst/>
                        </a:rPr>
                        <a:t> nhưng chưa </a:t>
                      </a:r>
                      <a:r>
                        <a:rPr lang="vi-VN" sz="1800" dirty="0" err="1">
                          <a:effectLst/>
                        </a:rPr>
                        <a:t>rõ</a:t>
                      </a: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1800" dirty="0" err="1">
                          <a:effectLst/>
                        </a:rPr>
                        <a:t>ràng</a:t>
                      </a:r>
                      <a:r>
                        <a:rPr lang="vi-VN" sz="1800" dirty="0">
                          <a:effectLst/>
                        </a:rPr>
                        <a:t>, sâu </a:t>
                      </a:r>
                      <a:r>
                        <a:rPr lang="vi-VN" sz="1800" dirty="0" err="1">
                          <a:effectLst/>
                        </a:rPr>
                        <a:t>sắc</a:t>
                      </a:r>
                      <a:r>
                        <a:rPr lang="en-US" sz="1800" dirty="0">
                          <a:effectLst/>
                        </a:rPr>
                        <a:t>         (7 - 8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Đảm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cầu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nghiệm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biết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sắp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xếp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việc,có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rút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nhưng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ràng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(5- 6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kể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sài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chưa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nhân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mờ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nhạt</a:t>
                      </a:r>
                      <a:endParaRPr lang="en-US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dưới</a:t>
                      </a:r>
                      <a:r>
                        <a:rPr lang="en-US" sz="2000" dirty="0">
                          <a:effectLst/>
                        </a:rPr>
                        <a:t> 5điểm)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673245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" y="5929541"/>
            <a:ext cx="7890165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cùng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HS. </a:t>
            </a:r>
          </a:p>
        </p:txBody>
      </p:sp>
    </p:spTree>
    <p:extLst>
      <p:ext uri="{BB962C8B-B14F-4D97-AF65-F5344CB8AC3E}">
        <p14:creationId xmlns:p14="http://schemas.microsoft.com/office/powerpoint/2010/main" val="23951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2514600" y="152400"/>
            <a:ext cx="4191000" cy="55982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52400" y="838200"/>
            <a:ext cx="8763000" cy="579812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52400"/>
            <a:ext cx="354456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VIẾT THAM KHẢO: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0826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632" y="1449185"/>
            <a:ext cx="8179859" cy="484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buồn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bớt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mỉm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riêng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gửi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niềm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sướng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gặp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mênh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97427" y="304800"/>
            <a:ext cx="8634846" cy="6324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09600"/>
            <a:ext cx="8177646" cy="590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bụi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A!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nhẹn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dịu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nịch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Bin à, Bin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Bin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yếm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hộp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4572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32766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cầu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kiểu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trải</a:t>
            </a:r>
            <a:r>
              <a:rPr lang="en-US" sz="2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nghiệm</a:t>
            </a:r>
            <a:endParaRPr lang="en-US" sz="2000" b="1" dirty="0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4038600"/>
            <a:ext cx="7405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Được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từ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người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chuyện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ngôi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thứ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nhất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4572000"/>
            <a:ext cx="7396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Giới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thiệu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được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trải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nghiệm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đáng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nhớ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5105400"/>
            <a:ext cx="7326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Tập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trung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vào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sự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việc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đã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xảy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ra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5638800"/>
            <a:ext cx="7248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Thể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hiện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được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cảm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xúc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của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người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viết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trước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sự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việc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được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1" dirty="0" err="1">
                <a:latin typeface="Times New Roman" pitchFamily="16" charset="0"/>
                <a:cs typeface="Times New Roman" pitchFamily="16" charset="0"/>
              </a:rPr>
              <a:t>kể</a:t>
            </a:r>
            <a:r>
              <a:rPr lang="en-US" sz="2000" b="1" dirty="0">
                <a:latin typeface="Times New Roman" pitchFamily="16" charset="0"/>
                <a:cs typeface="Times New Roman" pitchFamily="16" charset="0"/>
              </a:rPr>
              <a:t>.</a:t>
            </a:r>
          </a:p>
        </p:txBody>
      </p:sp>
      <p:pic>
        <p:nvPicPr>
          <p:cNvPr id="50187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4258">
            <a:off x="7753350" y="-33338"/>
            <a:ext cx="14097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图片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0929" flipH="1">
            <a:off x="-160338" y="6350"/>
            <a:ext cx="1450976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6969125" y="4454525"/>
            <a:ext cx="335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427956" y="4471194"/>
            <a:ext cx="3570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63" y="6199188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51413" y="2767013"/>
            <a:ext cx="73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7550" y="6215063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665788" y="2767013"/>
            <a:ext cx="273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88" y="2741613"/>
            <a:ext cx="25384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249613" y="2730500"/>
            <a:ext cx="1474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838200" y="4495800"/>
            <a:ext cx="7391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xưng”tôi</a:t>
            </a:r>
            <a:r>
              <a:rPr lang="en-US" dirty="0"/>
              <a:t>”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,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105400"/>
            <a:ext cx="70104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5486400"/>
            <a:ext cx="6705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066800" y="5943600"/>
            <a:ext cx="6553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228600" y="0"/>
            <a:ext cx="8762999" cy="685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8094"/>
            <a:ext cx="8032172" cy="667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giặc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dâng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niềm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hòa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ngoài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buổi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mùa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xóm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đèn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dưới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Chao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6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311727" y="415636"/>
            <a:ext cx="8447810" cy="588818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793865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thèm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tĩnh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                                                             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" y="228600"/>
            <a:ext cx="8915400" cy="662939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7871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568" y="1117571"/>
            <a:ext cx="85465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017" y="2813177"/>
            <a:ext cx="84348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tặng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mượt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kềnh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trộm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đuôi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hip- hop.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152400" y="152400"/>
            <a:ext cx="8742219" cy="656705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510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Hè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buổi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chạy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kém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nhút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giỏi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bọn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dõi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Bin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thận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bỗng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rướn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chìm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om.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83750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“May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Milo.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ra.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342900" y="789709"/>
            <a:ext cx="8478982" cy="529243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066800"/>
            <a:ext cx="7959436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                                     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7010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3D" pitchFamily="34" charset="0"/>
              </a:rPr>
              <a:t>CẢM ƠN CÁC EM HỌC SINH ĐÃ CHÚ Ý LẮNG NGHE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149225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038225" y="274638"/>
            <a:ext cx="7169150" cy="1552575"/>
            <a:chOff x="3989878" y="240386"/>
            <a:chExt cx="5979834" cy="1918023"/>
          </a:xfrm>
        </p:grpSpPr>
        <p:pic>
          <p:nvPicPr>
            <p:cNvPr id="5121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4013713" y="240386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BÀI VIẾT THAM KHẢO</a:t>
              </a:r>
              <a:endPara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3863" y="1216025"/>
            <a:ext cx="740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>
                <a:latin typeface="Cambria Math" pitchFamily="18" charset="0"/>
                <a:ea typeface="Cambria Math" pitchFamily="18" charset="0"/>
                <a:cs typeface="Cambria Math" pitchFamily="18" charset="0"/>
              </a:rPr>
              <a:t>- Kể về kỉ niệm với một người bạn nhỏ (mèo Mun).</a:t>
            </a:r>
            <a:endParaRPr lang="en-US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3863" y="1576388"/>
            <a:ext cx="739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>
                <a:latin typeface="Cambria Math" pitchFamily="18" charset="0"/>
                <a:ea typeface="Cambria Math" pitchFamily="18" charset="0"/>
                <a:cs typeface="Times New Roman" pitchFamily="16" charset="0"/>
              </a:rPr>
              <a:t>- Ngôi kể: ngôi thứ nhất (xưng “tôi”)</a:t>
            </a:r>
            <a:endParaRPr lang="en-US">
              <a:latin typeface="Cambria Math" pitchFamily="18" charset="0"/>
              <a:ea typeface="Cambria Math" pitchFamily="18" charset="0"/>
              <a:cs typeface="Times New Roman" pitchFamily="1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49363" y="1881188"/>
            <a:ext cx="72501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- Các phần: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Đoạn 1: Giới thiệu trải nghiệm.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Đoạn 2,3,4 tập trung và các sự việc chính của câu chuyện.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Đoạn 5: Nêu lên cảm xúc của bản thân. 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87463" y="3275013"/>
            <a:ext cx="72485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- Các sự việc: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Sự việc 1: Ngôi nhà mới của 3 mẹ con rất xinh xắn nhưng có nhiều chuột.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Sự việc 2: Bà ngoại gửi cho 3 mẹ con một con mèo Mun.</a:t>
            </a: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Sự việc 3: Ngôi nhà nhỏ đã thay đổi từ khi có mèo Mun.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r>
              <a:rPr lang="vi-VN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+ Sự việc 4: Một buổi chiều, Mun đã bị mất tích.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ct val="20000"/>
              </a:spcBef>
            </a:pP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1210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00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3" cstate="print"/>
          <a:srcRect b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2628900"/>
            <a:ext cx="61087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2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5429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</a:t>
              </a:r>
              <a:r>
                <a:rPr lang="en-US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4289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1066800"/>
            <a:ext cx="73152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indent="-514350" algn="just">
              <a:lnSpc>
                <a:spcPct val="150000"/>
              </a:lnSpc>
              <a:spcBef>
                <a:spcPts val="600"/>
              </a:spcBef>
              <a:buAutoNum type="alphaLcPeriod"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Lựa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tài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  <a:p>
            <a:pPr marL="971550" indent="-51435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liệt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</a:t>
            </a:r>
          </a:p>
          <a:p>
            <a:pPr marL="971550" indent="-51435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khảo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:</a:t>
            </a:r>
          </a:p>
          <a:p>
            <a:pPr marL="971550" indent="-514350" algn="just">
              <a:lnSpc>
                <a:spcPct val="150000"/>
              </a:lnSpc>
              <a:spcBef>
                <a:spcPts val="600"/>
              </a:spcBef>
            </a:pPr>
            <a:endParaRPr lang="en-US" sz="2800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2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5429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</a:t>
              </a:r>
              <a:r>
                <a:rPr lang="en-US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4289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143000"/>
            <a:ext cx="777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en-US" sz="2200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 VÀI TRẢI NGHIỆM THAM KHẢO: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trải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vui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hạnh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phúc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chuyến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bữa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tiệc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hay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chiến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thắng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hay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…)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trải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buồn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tiếc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nuối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chia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lầm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mắc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lỗi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…)</a:t>
            </a:r>
          </a:p>
          <a:p>
            <a:pPr marL="457200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trải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khiến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thay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khám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phá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thất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bại</a:t>
            </a: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228600"/>
            <a:ext cx="6553200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* Thu 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12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tabLst>
                <a:tab pos="138684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tham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khảo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nhỏ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12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32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09550"/>
            <a:ext cx="975360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990600" y="152400"/>
            <a:ext cx="7292397" cy="1505206"/>
            <a:chOff x="3864917" y="32935"/>
            <a:chExt cx="6083110" cy="1859126"/>
          </a:xfrm>
        </p:grpSpPr>
        <p:pic>
          <p:nvPicPr>
            <p:cNvPr id="5327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416941" y="-1639026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64917" y="32935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3265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-381000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685800"/>
            <a:ext cx="83137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b) Tìm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ea typeface="Calibri" charset="0"/>
              <a:cs typeface="Calibri" charset="0"/>
            </a:endParaRPr>
          </a:p>
        </p:txBody>
      </p:sp>
      <p:pic>
        <p:nvPicPr>
          <p:cNvPr id="13" name="Table 9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524000"/>
            <a:ext cx="71755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47800" y="1143000"/>
            <a:ext cx="6477000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....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4571</Words>
  <PresentationFormat>On-screen Show (4:3)</PresentationFormat>
  <Paragraphs>242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2021-09-22T02:55:03Z</dcterms:created>
  <dcterms:modified xsi:type="dcterms:W3CDTF">2022-04-26T13:32:25Z</dcterms:modified>
</cp:coreProperties>
</file>