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80" r:id="rId6"/>
    <p:sldId id="262" r:id="rId7"/>
    <p:sldId id="282" r:id="rId8"/>
    <p:sldId id="283" r:id="rId9"/>
    <p:sldId id="263" r:id="rId10"/>
    <p:sldId id="264" r:id="rId11"/>
    <p:sldId id="290" r:id="rId12"/>
    <p:sldId id="265" r:id="rId13"/>
    <p:sldId id="291" r:id="rId14"/>
    <p:sldId id="275" r:id="rId15"/>
    <p:sldId id="269" r:id="rId16"/>
    <p:sldId id="270" r:id="rId17"/>
    <p:sldId id="273" r:id="rId18"/>
    <p:sldId id="289" r:id="rId19"/>
    <p:sldId id="276" r:id="rId20"/>
    <p:sldId id="272" r:id="rId21"/>
    <p:sldId id="287" r:id="rId22"/>
    <p:sldId id="288" r:id="rId23"/>
    <p:sldId id="277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4" d="100"/>
          <a:sy n="74" d="100"/>
        </p:scale>
        <p:origin x="-7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-cau-noi-sieu-hai-huoc-thu-vi-ba-dao-ve-tien-bac-trong-cuoc-song-nhat-dinh-se-khien-ban-thich-thu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986"/>
            <a:ext cx="4381500" cy="2539014"/>
          </a:xfrm>
          <a:prstGeom prst="rect">
            <a:avLst/>
          </a:prstGeom>
        </p:spPr>
      </p:pic>
      <p:pic>
        <p:nvPicPr>
          <p:cNvPr id="5" name="Picture 4" descr="khisach_mpv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0"/>
            <a:ext cx="4800600" cy="2971800"/>
          </a:xfrm>
          <a:prstGeom prst="rect">
            <a:avLst/>
          </a:prstGeom>
        </p:spPr>
      </p:pic>
      <p:pic>
        <p:nvPicPr>
          <p:cNvPr id="6" name="Picture 5" descr="to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025" y="4343400"/>
            <a:ext cx="4752975" cy="2514600"/>
          </a:xfrm>
          <a:prstGeom prst="rect">
            <a:avLst/>
          </a:prstGeom>
        </p:spPr>
      </p:pic>
      <p:pic>
        <p:nvPicPr>
          <p:cNvPr id="7" name="Picture 6" descr="verio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43400" cy="30442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896850"/>
            <a:ext cx="914400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BÀI 4: LAO ĐỘNG VÀ VIỆC LÀM.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CHẤT LƯỢNG CUỘC SỐNG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m-diem-lao-dong-viet-nam-chi-dat-4-tren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154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CHẤT LƯỢNG CUỘC SỐNG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91625"/>
            <a:ext cx="68695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err="1" smtClean="0"/>
              <a:t>Nguồn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2.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2286000"/>
            <a:ext cx="297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- Phần lớn lao động tập trung ngành nông-lâm-ngư nghiệp </a:t>
            </a:r>
            <a:endParaRPr lang="en-US" sz="2800" dirty="0" smtClean="0"/>
          </a:p>
          <a:p>
            <a:r>
              <a:rPr lang="nl-NL" sz="2800" dirty="0" smtClean="0"/>
              <a:t>- Cơ cấu sử dụng lao động của nước ta có sự thay đổi theo hướng tích cực trong những năm gần đây</a:t>
            </a:r>
            <a:endParaRPr lang="en-US" sz="2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0" y="2209800"/>
            <a:ext cx="5943600" cy="4724400"/>
            <a:chOff x="0" y="0"/>
            <a:chExt cx="9372600" cy="6934199"/>
          </a:xfrm>
        </p:grpSpPr>
        <p:pic>
          <p:nvPicPr>
            <p:cNvPr id="7" name="Picture 6" descr="20150304143750-farmers-v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800600" cy="3305175"/>
            </a:xfrm>
            <a:prstGeom prst="rect">
              <a:avLst/>
            </a:prstGeom>
          </p:spPr>
        </p:pic>
        <p:pic>
          <p:nvPicPr>
            <p:cNvPr id="8" name="Picture 7" descr="ca-vinh-hai-ninh-haic-duoc-mua-ca-2016-11-22-18-5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1" y="0"/>
              <a:ext cx="4571998" cy="3276600"/>
            </a:xfrm>
            <a:prstGeom prst="rect">
              <a:avLst/>
            </a:prstGeom>
          </p:spPr>
        </p:pic>
        <p:pic>
          <p:nvPicPr>
            <p:cNvPr id="9" name="Picture 8" descr="khoa-hoc-dien-tu-cong-nghiep-can-ba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76599"/>
              <a:ext cx="9372600" cy="3657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CHẤT LƯỢNG CUỘC SỐNG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91625"/>
            <a:ext cx="3199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 smtClean="0"/>
              <a:t>II. </a:t>
            </a:r>
            <a:r>
              <a:rPr lang="en-US" sz="3200" dirty="0" err="1" smtClean="0"/>
              <a:t>Vấn</a:t>
            </a:r>
            <a:r>
              <a:rPr lang="en-US" sz="3200" dirty="0" smtClean="0"/>
              <a:t> </a:t>
            </a:r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600200" y="41910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828800"/>
            <a:ext cx="4191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Nguồn lao động dồi dào, kinh tế chưa phát triển gây sức ép lớn đối với việc làm.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Nông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thôn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thiếu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lệ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thất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nghiệp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cao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752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</a:t>
            </a:r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ở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p_don_bay_cua_nganh_nong_nghiep_Viet_nam_7.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0020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thôn:77,7%(2003)</a:t>
            </a:r>
            <a:endParaRPr lang="en-US" sz="2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CHẤT LƯỢNG CUỘC SỐNG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91625"/>
            <a:ext cx="3199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 smtClean="0"/>
              <a:t>II. </a:t>
            </a:r>
            <a:r>
              <a:rPr lang="en-US" sz="3200" dirty="0" err="1" smtClean="0"/>
              <a:t>Vấn</a:t>
            </a:r>
            <a:r>
              <a:rPr lang="en-US" sz="3200" dirty="0" smtClean="0"/>
              <a:t> </a:t>
            </a:r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19339"/>
            <a:ext cx="63246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* </a:t>
            </a:r>
            <a:r>
              <a:rPr lang="en-US" sz="2500" dirty="0" err="1" smtClean="0"/>
              <a:t>Giải</a:t>
            </a:r>
            <a:r>
              <a:rPr lang="en-US" sz="2500" dirty="0" smtClean="0"/>
              <a:t> </a:t>
            </a:r>
            <a:r>
              <a:rPr lang="en-US" sz="2500" dirty="0" err="1" smtClean="0"/>
              <a:t>pháp</a:t>
            </a:r>
            <a:r>
              <a:rPr lang="en-US" sz="2500" dirty="0" smtClean="0"/>
              <a:t>:</a:t>
            </a:r>
          </a:p>
          <a:p>
            <a:r>
              <a:rPr lang="en-US" sz="2500" dirty="0" smtClean="0"/>
              <a:t>- </a:t>
            </a:r>
            <a:r>
              <a:rPr lang="en-US" sz="2500" dirty="0" err="1" smtClean="0"/>
              <a:t>Phân</a:t>
            </a:r>
            <a:r>
              <a:rPr lang="en-US" sz="2500" dirty="0" smtClean="0"/>
              <a:t> </a:t>
            </a:r>
            <a:r>
              <a:rPr lang="en-US" sz="2500" dirty="0" err="1" smtClean="0"/>
              <a:t>bố</a:t>
            </a:r>
            <a:r>
              <a:rPr lang="en-US" sz="2500" dirty="0" smtClean="0"/>
              <a:t> </a:t>
            </a:r>
            <a:r>
              <a:rPr lang="en-US" sz="2500" dirty="0" err="1" smtClean="0"/>
              <a:t>lại</a:t>
            </a:r>
            <a:r>
              <a:rPr lang="en-US" sz="2500" dirty="0" smtClean="0"/>
              <a:t> </a:t>
            </a:r>
            <a:r>
              <a:rPr lang="en-US" sz="2500" dirty="0" err="1" smtClean="0"/>
              <a:t>dân</a:t>
            </a:r>
            <a:r>
              <a:rPr lang="en-US" sz="2500" dirty="0" smtClean="0"/>
              <a:t> </a:t>
            </a:r>
            <a:r>
              <a:rPr lang="en-US" sz="2500" dirty="0" err="1" smtClean="0"/>
              <a:t>cư</a:t>
            </a:r>
            <a:r>
              <a:rPr lang="en-US" sz="2500" dirty="0" smtClean="0"/>
              <a:t> </a:t>
            </a:r>
            <a:r>
              <a:rPr lang="en-US" sz="2500" dirty="0" err="1" smtClean="0"/>
              <a:t>và</a:t>
            </a:r>
            <a:r>
              <a:rPr lang="en-US" sz="2500" dirty="0" smtClean="0"/>
              <a:t> </a:t>
            </a:r>
            <a:r>
              <a:rPr lang="en-US" sz="2500" dirty="0" err="1" smtClean="0"/>
              <a:t>lao</a:t>
            </a:r>
            <a:r>
              <a:rPr lang="en-US" sz="2500" dirty="0" smtClean="0"/>
              <a:t> </a:t>
            </a:r>
            <a:r>
              <a:rPr lang="en-US" sz="2500" dirty="0" err="1" smtClean="0"/>
              <a:t>động</a:t>
            </a:r>
            <a:endParaRPr lang="en-US" sz="2500" dirty="0" smtClean="0"/>
          </a:p>
          <a:p>
            <a:r>
              <a:rPr lang="en-US" sz="2500" dirty="0" smtClean="0"/>
              <a:t>- </a:t>
            </a:r>
            <a:r>
              <a:rPr lang="en-US" sz="2500" dirty="0" err="1" smtClean="0"/>
              <a:t>Đa</a:t>
            </a:r>
            <a:r>
              <a:rPr lang="en-US" sz="2500" dirty="0" smtClean="0"/>
              <a:t> </a:t>
            </a:r>
            <a:r>
              <a:rPr lang="en-US" sz="2500" dirty="0" err="1" smtClean="0"/>
              <a:t>dạng</a:t>
            </a:r>
            <a:r>
              <a:rPr lang="en-US" sz="2500" dirty="0" smtClean="0"/>
              <a:t> </a:t>
            </a:r>
            <a:r>
              <a:rPr lang="en-US" sz="2500" dirty="0" err="1" smtClean="0"/>
              <a:t>hoá</a:t>
            </a:r>
            <a:r>
              <a:rPr lang="en-US" sz="2500" dirty="0" smtClean="0"/>
              <a:t> </a:t>
            </a:r>
            <a:r>
              <a:rPr lang="en-US" sz="2500" dirty="0" err="1" smtClean="0"/>
              <a:t>các</a:t>
            </a:r>
            <a:r>
              <a:rPr lang="en-US" sz="2500" dirty="0" smtClean="0"/>
              <a:t> </a:t>
            </a:r>
            <a:r>
              <a:rPr lang="en-US" sz="2500" dirty="0" err="1" smtClean="0"/>
              <a:t>hoạt</a:t>
            </a:r>
            <a:r>
              <a:rPr lang="en-US" sz="2500" dirty="0" smtClean="0"/>
              <a:t> </a:t>
            </a:r>
            <a:r>
              <a:rPr lang="en-US" sz="2500" dirty="0" err="1" smtClean="0"/>
              <a:t>động</a:t>
            </a:r>
            <a:r>
              <a:rPr lang="en-US" sz="2500" dirty="0" smtClean="0"/>
              <a:t> </a:t>
            </a:r>
            <a:r>
              <a:rPr lang="en-US" sz="2500" dirty="0" err="1" smtClean="0"/>
              <a:t>kinh</a:t>
            </a:r>
            <a:r>
              <a:rPr lang="en-US" sz="2500" dirty="0" smtClean="0"/>
              <a:t> </a:t>
            </a:r>
            <a:r>
              <a:rPr lang="en-US" sz="2500" dirty="0" err="1" smtClean="0"/>
              <a:t>tế</a:t>
            </a:r>
            <a:r>
              <a:rPr lang="en-US" sz="2500" dirty="0" smtClean="0"/>
              <a:t> ở </a:t>
            </a:r>
            <a:r>
              <a:rPr lang="en-US" sz="2500" dirty="0" err="1" smtClean="0"/>
              <a:t>nông</a:t>
            </a:r>
            <a:r>
              <a:rPr lang="en-US" sz="2500" dirty="0" smtClean="0"/>
              <a:t> </a:t>
            </a:r>
            <a:r>
              <a:rPr lang="en-US" sz="2500" dirty="0" err="1" smtClean="0"/>
              <a:t>thôn</a:t>
            </a:r>
            <a:r>
              <a:rPr lang="en-US" sz="2500" dirty="0" smtClean="0"/>
              <a:t>. </a:t>
            </a:r>
          </a:p>
          <a:p>
            <a:r>
              <a:rPr lang="en-US" sz="2500" dirty="0" smtClean="0"/>
              <a:t>- </a:t>
            </a:r>
            <a:r>
              <a:rPr lang="en-US" sz="2500" dirty="0" err="1" smtClean="0"/>
              <a:t>Phát</a:t>
            </a:r>
            <a:r>
              <a:rPr lang="en-US" sz="2500" dirty="0" smtClean="0"/>
              <a:t> </a:t>
            </a:r>
            <a:r>
              <a:rPr lang="en-US" sz="2500" dirty="0" err="1" smtClean="0"/>
              <a:t>triển</a:t>
            </a:r>
            <a:r>
              <a:rPr lang="en-US" sz="2500" dirty="0" smtClean="0"/>
              <a:t> </a:t>
            </a:r>
            <a:r>
              <a:rPr lang="en-US" sz="2500" dirty="0" err="1" smtClean="0"/>
              <a:t>hoạt</a:t>
            </a:r>
            <a:r>
              <a:rPr lang="en-US" sz="2500" dirty="0" smtClean="0"/>
              <a:t> </a:t>
            </a:r>
            <a:r>
              <a:rPr lang="en-US" sz="2500" dirty="0" err="1" smtClean="0"/>
              <a:t>động</a:t>
            </a:r>
            <a:r>
              <a:rPr lang="en-US" sz="2500" dirty="0" smtClean="0"/>
              <a:t> </a:t>
            </a:r>
            <a:r>
              <a:rPr lang="en-US" sz="2500" dirty="0" err="1" smtClean="0"/>
              <a:t>công</a:t>
            </a:r>
            <a:r>
              <a:rPr lang="en-US" sz="2500" dirty="0" smtClean="0"/>
              <a:t> </a:t>
            </a:r>
            <a:r>
              <a:rPr lang="en-US" sz="2500" dirty="0" err="1" smtClean="0"/>
              <a:t>nghiệp</a:t>
            </a:r>
            <a:r>
              <a:rPr lang="en-US" sz="2500" dirty="0" smtClean="0"/>
              <a:t> </a:t>
            </a:r>
            <a:r>
              <a:rPr lang="en-US" sz="2500" dirty="0" err="1" smtClean="0"/>
              <a:t>dịch</a:t>
            </a:r>
            <a:r>
              <a:rPr lang="en-US" sz="2500" dirty="0" smtClean="0"/>
              <a:t> </a:t>
            </a:r>
            <a:r>
              <a:rPr lang="en-US" sz="2500" dirty="0" err="1" smtClean="0"/>
              <a:t>vụ</a:t>
            </a:r>
            <a:r>
              <a:rPr lang="en-US" sz="2500" dirty="0" smtClean="0"/>
              <a:t> </a:t>
            </a:r>
            <a:r>
              <a:rPr lang="en-US" sz="2500" dirty="0" err="1" smtClean="0"/>
              <a:t>tại</a:t>
            </a:r>
            <a:r>
              <a:rPr lang="en-US" sz="2500" dirty="0" smtClean="0"/>
              <a:t> </a:t>
            </a:r>
            <a:r>
              <a:rPr lang="en-US" sz="2500" dirty="0" err="1" smtClean="0"/>
              <a:t>thành</a:t>
            </a:r>
            <a:r>
              <a:rPr lang="en-US" sz="2500" dirty="0" smtClean="0"/>
              <a:t> </a:t>
            </a:r>
            <a:r>
              <a:rPr lang="en-US" sz="2500" dirty="0" err="1" smtClean="0"/>
              <a:t>thị</a:t>
            </a:r>
            <a:r>
              <a:rPr lang="en-US" sz="2500" dirty="0" smtClean="0"/>
              <a:t>. </a:t>
            </a:r>
          </a:p>
          <a:p>
            <a:r>
              <a:rPr lang="en-US" sz="2500" dirty="0" smtClean="0"/>
              <a:t>- </a:t>
            </a:r>
            <a:r>
              <a:rPr lang="en-US" sz="2500" dirty="0" err="1" smtClean="0"/>
              <a:t>Thực</a:t>
            </a:r>
            <a:r>
              <a:rPr lang="en-US" sz="2500" dirty="0" smtClean="0"/>
              <a:t> </a:t>
            </a:r>
            <a:r>
              <a:rPr lang="en-US" sz="2500" dirty="0" err="1" smtClean="0"/>
              <a:t>hiện</a:t>
            </a:r>
            <a:r>
              <a:rPr lang="en-US" sz="2500" dirty="0" smtClean="0"/>
              <a:t> </a:t>
            </a:r>
            <a:r>
              <a:rPr lang="en-US" sz="2500" dirty="0" err="1" smtClean="0"/>
              <a:t>tốt</a:t>
            </a:r>
            <a:r>
              <a:rPr lang="en-US" sz="2500" dirty="0" smtClean="0"/>
              <a:t> </a:t>
            </a:r>
            <a:r>
              <a:rPr lang="en-US" sz="2500" dirty="0" err="1" smtClean="0"/>
              <a:t>chính</a:t>
            </a:r>
            <a:r>
              <a:rPr lang="en-US" sz="2500" dirty="0" smtClean="0"/>
              <a:t> </a:t>
            </a:r>
            <a:r>
              <a:rPr lang="en-US" sz="2500" dirty="0" err="1" smtClean="0"/>
              <a:t>sách</a:t>
            </a:r>
            <a:r>
              <a:rPr lang="en-US" sz="2500" dirty="0" smtClean="0"/>
              <a:t> </a:t>
            </a:r>
            <a:r>
              <a:rPr lang="en-US" sz="2500" dirty="0" err="1" smtClean="0"/>
              <a:t>dân</a:t>
            </a:r>
            <a:r>
              <a:rPr lang="en-US" sz="2500" dirty="0" smtClean="0"/>
              <a:t> </a:t>
            </a:r>
            <a:r>
              <a:rPr lang="en-US" sz="2500" dirty="0" err="1" smtClean="0"/>
              <a:t>số</a:t>
            </a:r>
            <a:r>
              <a:rPr lang="en-US" sz="2500" dirty="0" smtClean="0"/>
              <a:t> </a:t>
            </a:r>
            <a:r>
              <a:rPr lang="en-US" sz="2500" dirty="0" err="1" smtClean="0"/>
              <a:t>và</a:t>
            </a:r>
            <a:r>
              <a:rPr lang="en-US" sz="2500" dirty="0" smtClean="0"/>
              <a:t> KHHGĐ</a:t>
            </a:r>
          </a:p>
          <a:p>
            <a:r>
              <a:rPr lang="en-US" sz="2500" dirty="0" smtClean="0"/>
              <a:t>- </a:t>
            </a:r>
            <a:r>
              <a:rPr lang="en-US" sz="2500" dirty="0" err="1" smtClean="0"/>
              <a:t>Đa</a:t>
            </a:r>
            <a:r>
              <a:rPr lang="en-US" sz="2500" dirty="0" smtClean="0"/>
              <a:t> </a:t>
            </a:r>
            <a:r>
              <a:rPr lang="en-US" sz="2500" dirty="0" err="1" smtClean="0"/>
              <a:t>dạng</a:t>
            </a:r>
            <a:r>
              <a:rPr lang="en-US" sz="2500" dirty="0" smtClean="0"/>
              <a:t> </a:t>
            </a:r>
            <a:r>
              <a:rPr lang="en-US" sz="2500" dirty="0" err="1" smtClean="0"/>
              <a:t>các</a:t>
            </a:r>
            <a:r>
              <a:rPr lang="en-US" sz="2500" dirty="0" smtClean="0"/>
              <a:t> </a:t>
            </a:r>
            <a:r>
              <a:rPr lang="en-US" sz="2500" dirty="0" err="1" smtClean="0"/>
              <a:t>loại</a:t>
            </a:r>
            <a:r>
              <a:rPr lang="en-US" sz="2500" dirty="0" smtClean="0"/>
              <a:t> </a:t>
            </a:r>
            <a:r>
              <a:rPr lang="en-US" sz="2500" dirty="0" err="1" smtClean="0"/>
              <a:t>hình</a:t>
            </a:r>
            <a:r>
              <a:rPr lang="en-US" sz="2500" dirty="0" smtClean="0"/>
              <a:t> </a:t>
            </a:r>
            <a:r>
              <a:rPr lang="en-US" sz="2500" dirty="0" err="1" smtClean="0"/>
              <a:t>đào</a:t>
            </a:r>
            <a:r>
              <a:rPr lang="en-US" sz="2500" dirty="0" smtClean="0"/>
              <a:t> </a:t>
            </a:r>
            <a:r>
              <a:rPr lang="en-US" sz="2500" dirty="0" err="1" smtClean="0"/>
              <a:t>tạo</a:t>
            </a:r>
            <a:r>
              <a:rPr lang="en-US" sz="2500" dirty="0" smtClean="0"/>
              <a:t>, </a:t>
            </a:r>
            <a:r>
              <a:rPr lang="en-US" sz="2500" dirty="0" err="1" smtClean="0"/>
              <a:t>đẩy</a:t>
            </a:r>
            <a:r>
              <a:rPr lang="en-US" sz="2500" dirty="0" smtClean="0"/>
              <a:t> </a:t>
            </a:r>
            <a:r>
              <a:rPr lang="en-US" sz="2500" dirty="0" err="1" smtClean="0"/>
              <a:t>mạnh</a:t>
            </a:r>
            <a:r>
              <a:rPr lang="en-US" sz="2500" dirty="0" smtClean="0"/>
              <a:t> </a:t>
            </a:r>
            <a:r>
              <a:rPr lang="en-US" sz="2500" dirty="0" err="1" smtClean="0"/>
              <a:t>hoạt</a:t>
            </a:r>
            <a:r>
              <a:rPr lang="en-US" sz="2500" dirty="0" smtClean="0"/>
              <a:t> </a:t>
            </a:r>
            <a:r>
              <a:rPr lang="en-US" sz="2500" dirty="0" err="1" smtClean="0"/>
              <a:t>động</a:t>
            </a:r>
            <a:r>
              <a:rPr lang="en-US" sz="2500" dirty="0" smtClean="0"/>
              <a:t> </a:t>
            </a:r>
            <a:r>
              <a:rPr lang="en-US" sz="2500" dirty="0" err="1" smtClean="0"/>
              <a:t>hướng</a:t>
            </a:r>
            <a:r>
              <a:rPr lang="en-US" sz="2500" dirty="0" smtClean="0"/>
              <a:t> </a:t>
            </a:r>
            <a:r>
              <a:rPr lang="en-US" sz="2500" dirty="0" err="1" smtClean="0"/>
              <a:t>nghiệp</a:t>
            </a:r>
            <a:r>
              <a:rPr lang="en-US" sz="2500" dirty="0" smtClean="0"/>
              <a:t>, </a:t>
            </a:r>
            <a:r>
              <a:rPr lang="en-US" sz="2500" dirty="0" err="1" smtClean="0"/>
              <a:t>dạy</a:t>
            </a:r>
            <a:r>
              <a:rPr lang="en-US" sz="2500" dirty="0" smtClean="0"/>
              <a:t> </a:t>
            </a:r>
            <a:r>
              <a:rPr lang="en-US" sz="2500" dirty="0" err="1" smtClean="0"/>
              <a:t>nghề</a:t>
            </a:r>
            <a:r>
              <a:rPr lang="en-US" sz="2500" dirty="0" smtClean="0"/>
              <a:t>, </a:t>
            </a:r>
            <a:r>
              <a:rPr lang="en-US" sz="2500" dirty="0" err="1" smtClean="0"/>
              <a:t>giới</a:t>
            </a:r>
            <a:r>
              <a:rPr lang="en-US" sz="2500" dirty="0" smtClean="0"/>
              <a:t> </a:t>
            </a:r>
            <a:r>
              <a:rPr lang="en-US" sz="2500" dirty="0" err="1" smtClean="0"/>
              <a:t>thiệu</a:t>
            </a:r>
            <a:r>
              <a:rPr lang="en-US" sz="2500" dirty="0" smtClean="0"/>
              <a:t> </a:t>
            </a:r>
            <a:r>
              <a:rPr lang="en-US" sz="2500" dirty="0" err="1" smtClean="0"/>
              <a:t>việc</a:t>
            </a:r>
            <a:r>
              <a:rPr lang="en-US" sz="2500" dirty="0" smtClean="0"/>
              <a:t> </a:t>
            </a:r>
            <a:r>
              <a:rPr lang="en-US" sz="2500" dirty="0" err="1" smtClean="0"/>
              <a:t>làm</a:t>
            </a:r>
            <a:r>
              <a:rPr lang="en-US" sz="2500" dirty="0" smtClean="0"/>
              <a:t>. … </a:t>
            </a:r>
          </a:p>
          <a:p>
            <a:r>
              <a:rPr lang="en-US" sz="2500" dirty="0" smtClean="0"/>
              <a:t>- </a:t>
            </a:r>
            <a:r>
              <a:rPr lang="en-US" sz="2500" dirty="0" err="1" smtClean="0"/>
              <a:t>Đẩy</a:t>
            </a:r>
            <a:r>
              <a:rPr lang="en-US" sz="2500" dirty="0" smtClean="0"/>
              <a:t> </a:t>
            </a:r>
            <a:r>
              <a:rPr lang="en-US" sz="2500" dirty="0" err="1" smtClean="0"/>
              <a:t>mạnh</a:t>
            </a:r>
            <a:r>
              <a:rPr lang="en-US" sz="2500" dirty="0" smtClean="0"/>
              <a:t> </a:t>
            </a:r>
            <a:r>
              <a:rPr lang="en-US" sz="2500" dirty="0" err="1" smtClean="0"/>
              <a:t>xuất</a:t>
            </a:r>
            <a:r>
              <a:rPr lang="en-US" sz="2500" dirty="0" smtClean="0"/>
              <a:t> </a:t>
            </a:r>
            <a:r>
              <a:rPr lang="en-US" sz="2500" dirty="0" err="1" smtClean="0"/>
              <a:t>khẩu</a:t>
            </a:r>
            <a:r>
              <a:rPr lang="en-US" sz="2500" dirty="0" smtClean="0"/>
              <a:t> </a:t>
            </a:r>
            <a:r>
              <a:rPr lang="en-US" sz="2500" dirty="0" err="1" smtClean="0"/>
              <a:t>lao</a:t>
            </a:r>
            <a:r>
              <a:rPr lang="en-US" sz="2500" dirty="0" smtClean="0"/>
              <a:t> </a:t>
            </a:r>
            <a:r>
              <a:rPr lang="en-US" sz="2500" dirty="0" err="1" smtClean="0"/>
              <a:t>động</a:t>
            </a:r>
            <a:r>
              <a:rPr lang="en-US" sz="25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CHẤT LƯỢNG CUỘC SỐNG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91625"/>
            <a:ext cx="3199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 smtClean="0"/>
              <a:t>II. </a:t>
            </a:r>
            <a:r>
              <a:rPr lang="en-US" sz="3200" dirty="0" err="1" smtClean="0"/>
              <a:t>Vấn</a:t>
            </a:r>
            <a:r>
              <a:rPr lang="en-US" sz="3200" dirty="0" smtClean="0"/>
              <a:t> </a:t>
            </a:r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inh phu HỌP THƯỜNG K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2400" y="5473005"/>
            <a:ext cx="350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cs typeface="Times New Roman" pitchFamily="18" charset="0"/>
              </a:rPr>
              <a:t>Chính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phủ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họp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thường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kỳ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có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quyết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sách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phát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triển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kinh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tế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4" name="Picture 9" descr="HGEA3ZIO96_ky cam ket dau 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80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181600" y="5562600"/>
            <a:ext cx="365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, </a:t>
            </a:r>
            <a:r>
              <a:rPr lang="en-US" sz="2800" dirty="0" err="1"/>
              <a:t>kêu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UATKHAULAODONG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CHẤT LƯỢNG CUỘC SỐNG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91625"/>
            <a:ext cx="4295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 smtClean="0"/>
              <a:t>III.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cuộc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9436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? </a:t>
            </a:r>
            <a:r>
              <a:rPr lang="en-US" sz="2000" b="1" dirty="0" err="1" smtClean="0">
                <a:solidFill>
                  <a:srgbClr val="FF0000"/>
                </a:solidFill>
              </a:rPr>
              <a:t>Chất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lượng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cuộc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sống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dân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nước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như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thế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8915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6019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- Chất lượng cuộc sống của người dân ngày càng được cải thiện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/>
              <a:t>Chất lượng cuộc sống đang được cải thiên, nhưng còn chênh lệch giữa các vùng, giữa tầng lớp nhân dân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CHẤT LƯỢNG CUỘC SỐNG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91625"/>
            <a:ext cx="4295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 smtClean="0"/>
              <a:t>III.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cuộc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828800"/>
            <a:ext cx="9144000" cy="4038600"/>
            <a:chOff x="-11957532" y="3962400"/>
            <a:chExt cx="21101532" cy="2895600"/>
          </a:xfrm>
        </p:grpSpPr>
        <p:pic>
          <p:nvPicPr>
            <p:cNvPr id="5" name="Picture 4" descr="7c29f585c14e040283f142faff70c17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923688" y="3990975"/>
              <a:ext cx="7209690" cy="2867025"/>
            </a:xfrm>
            <a:prstGeom prst="rect">
              <a:avLst/>
            </a:prstGeom>
          </p:spPr>
        </p:pic>
        <p:pic>
          <p:nvPicPr>
            <p:cNvPr id="6" name="Picture 5" descr="ban-tru-s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957532" y="3962400"/>
              <a:ext cx="7033844" cy="2895600"/>
            </a:xfrm>
            <a:prstGeom prst="rect">
              <a:avLst/>
            </a:prstGeom>
          </p:spPr>
        </p:pic>
        <p:pic>
          <p:nvPicPr>
            <p:cNvPr id="7" name="Picture 6" descr="doinghe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2" y="3962400"/>
              <a:ext cx="6857998" cy="28956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0" y="1752600"/>
            <a:ext cx="9144000" cy="4114800"/>
            <a:chOff x="0" y="1752600"/>
            <a:chExt cx="9144000" cy="4114800"/>
          </a:xfrm>
        </p:grpSpPr>
        <p:pic>
          <p:nvPicPr>
            <p:cNvPr id="9" name="Picture 8" descr="20161213_032332_062783_sun1436503387_benh-vi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752600"/>
              <a:ext cx="3200400" cy="4114800"/>
            </a:xfrm>
            <a:prstGeom prst="rect">
              <a:avLst/>
            </a:prstGeom>
          </p:spPr>
        </p:pic>
        <p:pic>
          <p:nvPicPr>
            <p:cNvPr id="10" name="Picture 9" descr="20170104175257252844_Trường Ngô Thời Nhiệm05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0400" y="1752600"/>
              <a:ext cx="2971800" cy="4114800"/>
            </a:xfrm>
            <a:prstGeom prst="rect">
              <a:avLst/>
            </a:prstGeom>
          </p:spPr>
        </p:pic>
        <p:pic>
          <p:nvPicPr>
            <p:cNvPr id="11" name="Picture 10" descr="dothihoa_tg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72200" y="1752600"/>
              <a:ext cx="2971800" cy="4114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57200" y="6477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So </a:t>
            </a:r>
            <a:r>
              <a:rPr lang="en-US" dirty="0" err="1" smtClean="0"/>
              <a:t>sánh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mau-3_0328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7000" y="0"/>
            <a:ext cx="14859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986" y="990600"/>
            <a:ext cx="3936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NỘI DUNG BÀI HỌC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81940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4000" dirty="0" err="1" smtClean="0"/>
              <a:t>Nguồn</a:t>
            </a:r>
            <a:r>
              <a:rPr lang="en-US" sz="4000" dirty="0" smtClean="0"/>
              <a:t> </a:t>
            </a:r>
            <a:r>
              <a:rPr lang="en-US" sz="4000" dirty="0" err="1" smtClean="0"/>
              <a:t>lao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sử</a:t>
            </a:r>
            <a:r>
              <a:rPr lang="en-US" sz="4000" dirty="0" smtClean="0"/>
              <a:t> </a:t>
            </a:r>
            <a:r>
              <a:rPr lang="en-US" sz="4000" dirty="0" err="1" smtClean="0"/>
              <a:t>dụng</a:t>
            </a:r>
            <a:r>
              <a:rPr lang="en-US" sz="4000" dirty="0" smtClean="0"/>
              <a:t> </a:t>
            </a:r>
            <a:r>
              <a:rPr lang="en-US" sz="4000" dirty="0" err="1" smtClean="0"/>
              <a:t>lao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endParaRPr lang="en-US" sz="4000" dirty="0" smtClean="0"/>
          </a:p>
          <a:p>
            <a:pPr marL="400050" indent="-400050">
              <a:buAutoNum type="romanUcPeriod"/>
            </a:pPr>
            <a:r>
              <a:rPr lang="en-US" sz="4000" dirty="0" err="1" smtClean="0"/>
              <a:t>Vấn</a:t>
            </a:r>
            <a:r>
              <a:rPr lang="en-US" sz="4000" dirty="0" smtClean="0"/>
              <a:t> </a:t>
            </a:r>
            <a:r>
              <a:rPr lang="en-US" sz="4000" dirty="0" err="1" smtClean="0"/>
              <a:t>đề</a:t>
            </a:r>
            <a:r>
              <a:rPr lang="en-US" sz="4000" dirty="0" smtClean="0"/>
              <a:t> </a:t>
            </a:r>
            <a:r>
              <a:rPr lang="en-US" sz="4000" dirty="0" err="1" smtClean="0"/>
              <a:t>việc</a:t>
            </a:r>
            <a:r>
              <a:rPr lang="en-US" sz="4000" dirty="0" smtClean="0"/>
              <a:t> </a:t>
            </a:r>
            <a:r>
              <a:rPr lang="en-US" sz="4000" dirty="0" err="1" smtClean="0"/>
              <a:t>làm</a:t>
            </a:r>
            <a:endParaRPr lang="en-US" sz="4000" dirty="0" smtClean="0"/>
          </a:p>
          <a:p>
            <a:pPr marL="400050" indent="-400050">
              <a:buAutoNum type="romanUcPeriod"/>
            </a:pPr>
            <a:r>
              <a:rPr lang="en-US" sz="4000" dirty="0" err="1" smtClean="0"/>
              <a:t>Chất</a:t>
            </a:r>
            <a:r>
              <a:rPr lang="en-US" sz="4000" dirty="0" smtClean="0"/>
              <a:t> </a:t>
            </a:r>
            <a:r>
              <a:rPr lang="en-US" sz="4000" dirty="0" err="1" smtClean="0"/>
              <a:t>lượng</a:t>
            </a:r>
            <a:r>
              <a:rPr lang="en-US" sz="4000" dirty="0" smtClean="0"/>
              <a:t> </a:t>
            </a:r>
            <a:r>
              <a:rPr lang="en-US" sz="4000" dirty="0" err="1" smtClean="0"/>
              <a:t>cuộc</a:t>
            </a:r>
            <a:r>
              <a:rPr lang="en-US" sz="4000" dirty="0" smtClean="0"/>
              <a:t> </a:t>
            </a:r>
            <a:r>
              <a:rPr lang="en-US" sz="4000" dirty="0" err="1" smtClean="0"/>
              <a:t>sống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48200" y="0"/>
            <a:ext cx="4495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Tỉ lệ người lớn biết chữ đạt 90,3% năm1999. Mức thu nhập bình quân đầu người tăng ,người dân được hưởng các dịch vụ xã hội ngày càng tốt hơn…</a:t>
            </a:r>
            <a:endParaRPr kumimoji="0" lang="nl-NL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3" descr="ava_70_dich_vu_y_te_do_bao_hiem_chi_tra_duoc_dieu_chi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667000"/>
            <a:ext cx="4495800" cy="4191000"/>
          </a:xfrm>
          <a:prstGeom prst="rect">
            <a:avLst/>
          </a:prstGeom>
        </p:spPr>
      </p:pic>
      <p:pic>
        <p:nvPicPr>
          <p:cNvPr id="5" name="Picture 4" descr="img416_U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4648200" cy="4191000"/>
          </a:xfrm>
          <a:prstGeom prst="rect">
            <a:avLst/>
          </a:prstGeom>
        </p:spPr>
      </p:pic>
      <p:pic>
        <p:nvPicPr>
          <p:cNvPr id="7" name="Picture 6" descr="the_ghi_no_noi_dia_Success_agriban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9258673"/>
              </p:ext>
            </p:extLst>
          </p:nvPr>
        </p:nvGraphicFramePr>
        <p:xfrm>
          <a:off x="457201" y="1501919"/>
          <a:ext cx="8153399" cy="459408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71799"/>
                <a:gridCol w="1066800"/>
                <a:gridCol w="914400"/>
                <a:gridCol w="990600"/>
                <a:gridCol w="1143000"/>
                <a:gridCol w="1066800"/>
              </a:tblGrid>
              <a:tr h="533399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+mn-lt"/>
                        </a:rPr>
                        <a:t>2009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dirty="0" smtClean="0">
                          <a:latin typeface="+mn-lt"/>
                        </a:rPr>
                        <a:t>2010</a:t>
                      </a:r>
                      <a:endParaRPr lang="en-US" sz="2400" b="0" i="0" u="none" strike="noStrike" dirty="0" smtClean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+mn-lt"/>
                        </a:rPr>
                        <a:t>2013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+mn-lt"/>
                        </a:rPr>
                        <a:t>2015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+mn-lt"/>
                        </a:rPr>
                        <a:t>2016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+mn-lt"/>
                        </a:rPr>
                        <a:t>TỔNG</a:t>
                      </a:r>
                      <a:r>
                        <a:rPr lang="en-US" sz="2400" b="0" i="0" u="none" strike="noStrike" baseline="0" dirty="0" smtClean="0">
                          <a:latin typeface="+mn-lt"/>
                        </a:rPr>
                        <a:t> SỐ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9548">
                <a:tc>
                  <a:txBody>
                    <a:bodyPr/>
                    <a:lstStyle/>
                    <a:p>
                      <a:pPr algn="ctr" fontAlgn="b"/>
                      <a:r>
                        <a:rPr lang="vi-VN" sz="2400" b="0" u="none" strike="noStrike" dirty="0">
                          <a:latin typeface="Calibri" pitchFamily="34" charset="0"/>
                          <a:cs typeface="Calibri" pitchFamily="34" charset="0"/>
                        </a:rPr>
                        <a:t>Chưa đào tạo chuyên môn kỹ thuật</a:t>
                      </a:r>
                      <a:endParaRPr lang="vi-VN" sz="2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85,5%</a:t>
                      </a:r>
                      <a:endParaRPr lang="en-US" sz="2400" dirty="0"/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latin typeface="+mn-lt"/>
                        </a:rPr>
                        <a:t>85,4%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latin typeface="+mn-lt"/>
                        </a:rPr>
                        <a:t>82,1%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latin typeface="+mn-lt"/>
                        </a:rPr>
                        <a:t>80,1%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+mn-lt"/>
                        </a:rPr>
                        <a:t>79,4%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3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latin typeface="+mn-lt"/>
                        </a:rPr>
                        <a:t>Dạy nghề</a:t>
                      </a:r>
                      <a:endParaRPr lang="en-US" sz="24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4,8%</a:t>
                      </a:r>
                      <a:endParaRPr lang="en-US" sz="2400" dirty="0"/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latin typeface="+mn-lt"/>
                        </a:rPr>
                        <a:t>3,8%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latin typeface="+mn-lt"/>
                        </a:rPr>
                        <a:t>5,3%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latin typeface="+mn-lt"/>
                        </a:rPr>
                        <a:t>5,0%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+mn-lt"/>
                        </a:rPr>
                        <a:t>5,0%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9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err="1">
                          <a:latin typeface="+mn-lt"/>
                        </a:rPr>
                        <a:t>Trung</a:t>
                      </a:r>
                      <a:r>
                        <a:rPr lang="en-US" sz="2400" b="0" u="none" strike="noStrike" dirty="0">
                          <a:latin typeface="+mn-lt"/>
                        </a:rPr>
                        <a:t> </a:t>
                      </a:r>
                      <a:r>
                        <a:rPr lang="en-US" sz="2400" b="0" u="none" strike="noStrike" dirty="0" err="1">
                          <a:latin typeface="+mn-lt"/>
                        </a:rPr>
                        <a:t>cấp</a:t>
                      </a:r>
                      <a:r>
                        <a:rPr lang="en-US" sz="2400" b="0" u="none" strike="noStrike" dirty="0">
                          <a:latin typeface="+mn-lt"/>
                        </a:rPr>
                        <a:t> </a:t>
                      </a:r>
                      <a:r>
                        <a:rPr lang="en-US" sz="2400" b="0" u="none" strike="noStrike" dirty="0" err="1">
                          <a:latin typeface="+mn-lt"/>
                        </a:rPr>
                        <a:t>chuyên</a:t>
                      </a:r>
                      <a:r>
                        <a:rPr lang="en-US" sz="2400" b="0" u="none" strike="noStrike" dirty="0">
                          <a:latin typeface="+mn-lt"/>
                        </a:rPr>
                        <a:t> </a:t>
                      </a:r>
                      <a:r>
                        <a:rPr lang="en-US" sz="2400" b="0" u="none" strike="noStrike" dirty="0" err="1">
                          <a:latin typeface="+mn-lt"/>
                        </a:rPr>
                        <a:t>nghiệp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2,7%</a:t>
                      </a:r>
                      <a:endParaRPr lang="en-US" sz="2400" dirty="0"/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latin typeface="+mn-lt"/>
                        </a:rPr>
                        <a:t>3,4%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latin typeface="+mn-lt"/>
                        </a:rPr>
                        <a:t>3,7%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latin typeface="+mn-lt"/>
                        </a:rPr>
                        <a:t>3,9%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+mn-lt"/>
                        </a:rPr>
                        <a:t>3,9%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2073">
                <a:tc>
                  <a:txBody>
                    <a:bodyPr/>
                    <a:lstStyle/>
                    <a:p>
                      <a:pPr algn="ctr" fontAlgn="b"/>
                      <a:r>
                        <a:rPr lang="vi-VN" sz="2400" b="0" u="none" strike="noStrike" dirty="0">
                          <a:latin typeface="Calibri" pitchFamily="34" charset="0"/>
                          <a:cs typeface="Calibri" pitchFamily="34" charset="0"/>
                        </a:rPr>
                        <a:t>Cao đẳng</a:t>
                      </a:r>
                      <a:endParaRPr lang="vi-VN" sz="2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1,5%</a:t>
                      </a:r>
                      <a:endParaRPr lang="en-US" sz="2400" dirty="0"/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latin typeface="+mn-lt"/>
                        </a:rPr>
                        <a:t>1,7%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latin typeface="+mn-lt"/>
                        </a:rPr>
                        <a:t>2,0%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latin typeface="+mn-lt"/>
                        </a:rPr>
                        <a:t>2,5%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+mn-lt"/>
                        </a:rPr>
                        <a:t>2,7%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9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err="1">
                          <a:latin typeface="+mn-lt"/>
                        </a:rPr>
                        <a:t>Đại</a:t>
                      </a:r>
                      <a:r>
                        <a:rPr lang="en-US" sz="2400" b="0" u="none" strike="noStrike" dirty="0">
                          <a:latin typeface="+mn-lt"/>
                        </a:rPr>
                        <a:t> </a:t>
                      </a:r>
                      <a:r>
                        <a:rPr lang="en-US" sz="2400" b="0" u="none" strike="noStrike" dirty="0" err="1">
                          <a:latin typeface="+mn-lt"/>
                        </a:rPr>
                        <a:t>học</a:t>
                      </a:r>
                      <a:r>
                        <a:rPr lang="en-US" sz="2400" b="0" u="none" strike="noStrike" dirty="0">
                          <a:latin typeface="+mn-lt"/>
                        </a:rPr>
                        <a:t> </a:t>
                      </a:r>
                      <a:r>
                        <a:rPr lang="en-US" sz="2400" b="0" u="none" strike="noStrike" dirty="0" err="1">
                          <a:latin typeface="+mn-lt"/>
                        </a:rPr>
                        <a:t>trở</a:t>
                      </a:r>
                      <a:r>
                        <a:rPr lang="en-US" sz="2400" b="0" u="none" strike="noStrike" dirty="0">
                          <a:latin typeface="+mn-lt"/>
                        </a:rPr>
                        <a:t> </a:t>
                      </a:r>
                      <a:r>
                        <a:rPr lang="en-US" sz="2400" b="0" u="none" strike="noStrike" dirty="0" err="1">
                          <a:latin typeface="+mn-lt"/>
                        </a:rPr>
                        <a:t>lên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5,5%</a:t>
                      </a:r>
                      <a:endParaRPr lang="en-US" sz="2400" dirty="0"/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latin typeface="+mn-lt"/>
                        </a:rPr>
                        <a:t>5,7%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latin typeface="+mn-lt"/>
                        </a:rPr>
                        <a:t>6,9%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latin typeface="+mn-lt"/>
                        </a:rPr>
                        <a:t>8,5%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+mn-lt"/>
                        </a:rPr>
                        <a:t>9,0%</a:t>
                      </a:r>
                      <a:endParaRPr lang="en-US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1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Bảng</a:t>
            </a:r>
            <a:r>
              <a:rPr lang="en-US" sz="2400" dirty="0" smtClean="0"/>
              <a:t> t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ỷ lệ lao động từ 15 tuổi trở lên đang làm việc trong nền kinh tế đã qua đào tạo phân theo trình độ chuyên môn kỹ thuật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đơn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vị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%)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172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i="1" dirty="0" smtClean="0"/>
              <a:t>Nhận xét chất lượng lao động của nước ta. 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NGOC- LUC LUONG LAO DONG VIET NAM-01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6106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CHẤT LƯỢNG CUỘC SỐNG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91625"/>
            <a:ext cx="68695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err="1" smtClean="0"/>
              <a:t>Nguồn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1. </a:t>
            </a:r>
            <a:r>
              <a:rPr lang="en-US" sz="3200" dirty="0" err="1" smtClean="0"/>
              <a:t>Nguồn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5751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- Thế mạnh: Nguồn lao động nước ta dồi dào, năng động, có nhiều kinh nghiệm sản xuất, cần cù, khéo tay... 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5867400"/>
            <a:ext cx="8915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- Hạn chế: về thể lực và trình độ chuyên môn (78,3% không qua đào tạo năm 2017)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CHẤT LƯỢNG CUỘC SỐNG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916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I. </a:t>
            </a:r>
            <a:r>
              <a:rPr lang="en-US" sz="3200" dirty="0" err="1" smtClean="0"/>
              <a:t>Nguồn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Nguồn</a:t>
            </a:r>
            <a:r>
              <a:rPr lang="en-US" sz="2400" dirty="0" smtClean="0"/>
              <a:t> </a:t>
            </a:r>
            <a:r>
              <a:rPr lang="en-US" sz="2400" dirty="0" err="1" smtClean="0"/>
              <a:t>lao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324100" y="42291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0" y="1752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</a:t>
            </a:r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SGK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lao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ở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2590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- Nguồn LĐ ở nước ta dồi dào và tăng nhanh mỗi năm bổ xung thêm hơn 1tr lao động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2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CHẤT LƯỢNG CUỘC SỐNG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91625"/>
            <a:ext cx="659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I. </a:t>
            </a:r>
            <a:r>
              <a:rPr lang="en-US" sz="3200" dirty="0" err="1" smtClean="0"/>
              <a:t>Nguồn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lao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00200"/>
            <a:ext cx="4800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800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i="1" dirty="0" smtClean="0"/>
              <a:t>? Nhận xét phân bố lao động và chất lượng lao động của nước ta. 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CHẤT LƯỢNG CUỘC SỐNG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916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I. </a:t>
            </a:r>
            <a:r>
              <a:rPr lang="en-US" sz="3200" dirty="0" err="1" smtClean="0"/>
              <a:t>Nguồn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Nguồn</a:t>
            </a:r>
            <a:r>
              <a:rPr lang="en-US" sz="2400" dirty="0" smtClean="0"/>
              <a:t> </a:t>
            </a:r>
            <a:r>
              <a:rPr lang="en-US" sz="2400" dirty="0" err="1" smtClean="0"/>
              <a:t>lao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2590801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- Nguồn LĐ ở nước ta dồi dào và tăng nhanh mỗi năm bổ xung thêm hơn 1tr lao động 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2400" y="3705761"/>
            <a:ext cx="457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Lực lượng lao động ở nước ta tập trung chủ yếu ở nông thôn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2017 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67,8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%) ở thành thị chỉ có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32,2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%)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guồn lao động ở nước ta còn hạn chế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về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</a:t>
            </a:r>
            <a:r>
              <a:rPr lang="vi-VN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rình độ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thể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lực</a:t>
            </a:r>
            <a:r>
              <a:rPr lang="vi-VN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Năm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2017 qua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đào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21,7%;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chưa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qua ĐT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78,3%)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09800" y="4114800"/>
            <a:ext cx="548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29200" y="4343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? </a:t>
            </a:r>
            <a:r>
              <a:rPr lang="en-US" sz="2000" b="1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pháp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gì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năng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cao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chất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lượng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lao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nước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ta</a:t>
            </a:r>
            <a:r>
              <a:rPr lang="en-US" sz="2000" b="1" dirty="0" smtClean="0">
                <a:solidFill>
                  <a:srgbClr val="FF0000"/>
                </a:solidFill>
              </a:rPr>
              <a:t>?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t-luong-dao-tao-thuc-tap-sinh-Batimex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3886200" cy="2667000"/>
          </a:xfrm>
          <a:prstGeom prst="rect">
            <a:avLst/>
          </a:prstGeom>
        </p:spPr>
      </p:pic>
      <p:pic>
        <p:nvPicPr>
          <p:cNvPr id="8" name="Picture 7" descr="chuyen_doi_don_vi_cong_lap_su_nghiep_thanh_co_p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24200"/>
            <a:ext cx="4114800" cy="3276600"/>
          </a:xfrm>
          <a:prstGeom prst="rect">
            <a:avLst/>
          </a:prstGeom>
        </p:spPr>
      </p:pic>
      <p:pic>
        <p:nvPicPr>
          <p:cNvPr id="9" name="Picture 8" descr="nongthonmoi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81000"/>
            <a:ext cx="4724400" cy="26327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495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42900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- Giải pháp: Có kế hoạch giáo dục, đào tạo hợp lí và có chiến lược đầu tư mở rông đào tạo, dạy nghề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CHẤT LƯỢNG CUỘC SỐNG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91625"/>
            <a:ext cx="6869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err="1" smtClean="0"/>
              <a:t>Nguồn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1. </a:t>
            </a:r>
            <a:r>
              <a:rPr lang="en-US" sz="3200" dirty="0" err="1" smtClean="0"/>
              <a:t>Nguồn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2.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2590800"/>
            <a:ext cx="556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5562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 smtClean="0"/>
              <a:t>Việc sử dụng lao động trong giai đoạn từ </a:t>
            </a:r>
            <a:r>
              <a:rPr lang="en-US" i="1" dirty="0" smtClean="0"/>
              <a:t>2005 </a:t>
            </a:r>
            <a:r>
              <a:rPr lang="vi-VN" i="1" dirty="0" smtClean="0"/>
              <a:t>đến 20</a:t>
            </a:r>
            <a:r>
              <a:rPr lang="en-US" i="1" dirty="0" smtClean="0"/>
              <a:t>17</a:t>
            </a:r>
            <a:r>
              <a:rPr lang="vi-VN" i="1" dirty="0" smtClean="0"/>
              <a:t> có gì thay đổi?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6000"/>
            <a:ext cx="403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CHẤT LƯỢNG CUỘC SỐNG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91625"/>
            <a:ext cx="6869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err="1" smtClean="0"/>
              <a:t>Nguồn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1. </a:t>
            </a:r>
            <a:r>
              <a:rPr lang="en-US" sz="3200" dirty="0" err="1" smtClean="0"/>
              <a:t>Nguồn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2.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endParaRPr lang="en-US" sz="3200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52400" y="25908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Số lao động có việc làm ngày càng tăng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2005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có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42,7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tr ng đến năm 20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có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53,7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tr ng có việc làm.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403937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dirty="0" smtClean="0">
                <a:solidFill>
                  <a:prstClr val="black"/>
                </a:solidFill>
                <a:latin typeface="+mj-lt"/>
              </a:rPr>
              <a:t>- Cơ cấu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</a:rPr>
              <a:t>sử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</a:rPr>
              <a:t>dụng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 LĐ trong các nghành kinh tế ở nước ta đang có sự thay đổi theo hướng tích cực: Tỉ lệ LĐ làm trong các ngành CN- XD và DV 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tăng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,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trong ngành N - L - Ngư nghiệp giảm</a:t>
            </a:r>
            <a:endParaRPr lang="en-US" sz="2400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1084</Words>
  <PresentationFormat>On-screen Show (4:3)</PresentationFormat>
  <Paragraphs>125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2021-09-15T08:35:09Z</dcterms:modified>
</cp:coreProperties>
</file>