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310" r:id="rId4"/>
    <p:sldId id="266" r:id="rId5"/>
    <p:sldId id="343" r:id="rId6"/>
    <p:sldId id="359" r:id="rId7"/>
    <p:sldId id="432" r:id="rId8"/>
    <p:sldId id="360" r:id="rId9"/>
    <p:sldId id="399" r:id="rId10"/>
    <p:sldId id="433" r:id="rId11"/>
    <p:sldId id="396" r:id="rId12"/>
    <p:sldId id="401" r:id="rId13"/>
    <p:sldId id="402" r:id="rId14"/>
    <p:sldId id="434" r:id="rId15"/>
    <p:sldId id="407" r:id="rId16"/>
    <p:sldId id="260" r:id="rId17"/>
    <p:sldId id="258" r:id="rId18"/>
    <p:sldId id="418" r:id="rId19"/>
    <p:sldId id="435" r:id="rId20"/>
    <p:sldId id="414" r:id="rId21"/>
    <p:sldId id="364" r:id="rId22"/>
    <p:sldId id="417" r:id="rId23"/>
    <p:sldId id="366" r:id="rId24"/>
    <p:sldId id="263" r:id="rId25"/>
    <p:sldId id="420" r:id="rId26"/>
    <p:sldId id="264" r:id="rId27"/>
    <p:sldId id="261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0" autoAdjust="0"/>
    <p:restoredTop sz="93023" autoAdjust="0"/>
  </p:normalViewPr>
  <p:slideViewPr>
    <p:cSldViewPr>
      <p:cViewPr varScale="1">
        <p:scale>
          <a:sx n="37" d="100"/>
          <a:sy n="37" d="100"/>
        </p:scale>
        <p:origin x="4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56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00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2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14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6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9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6.svg"/><Relationship Id="rId7" Type="http://schemas.openxmlformats.org/officeDocument/2006/relationships/image" Target="../media/image5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1.png"/><Relationship Id="rId5" Type="http://schemas.openxmlformats.org/officeDocument/2006/relationships/image" Target="../media/image16.svg"/><Relationship Id="rId10" Type="http://schemas.openxmlformats.org/officeDocument/2006/relationships/image" Target="../media/image70.png"/><Relationship Id="rId4" Type="http://schemas.openxmlformats.org/officeDocument/2006/relationships/image" Target="../media/image15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.svg"/><Relationship Id="rId7" Type="http://schemas.openxmlformats.org/officeDocument/2006/relationships/image" Target="../media/image7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svg"/><Relationship Id="rId7" Type="http://schemas.openxmlformats.org/officeDocument/2006/relationships/image" Target="../media/image7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audio" Target="../media/media2.mp3"/><Relationship Id="rId9" Type="http://schemas.openxmlformats.org/officeDocument/2006/relationships/image" Target="../media/image3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7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3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7.svg"/><Relationship Id="rId10" Type="http://schemas.openxmlformats.org/officeDocument/2006/relationships/image" Target="../media/image38.png"/><Relationship Id="rId4" Type="http://schemas.openxmlformats.org/officeDocument/2006/relationships/audio" Target="../media/media2.mp3"/><Relationship Id="rId9" Type="http://schemas.openxmlformats.org/officeDocument/2006/relationships/image" Target="../media/image37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7.svg"/><Relationship Id="rId10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openxmlformats.org/officeDocument/2006/relationships/image" Target="../media/image4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435" y="8039100"/>
            <a:ext cx="4240207" cy="424020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9742" y="-1485900"/>
            <a:ext cx="4240207" cy="4240207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-20401" y="453363"/>
            <a:ext cx="3906602" cy="1162098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Hình ảnh 1" descr="Ảnh có chứa văn bản, ảnh chụp màn hình, Phông chữ, số&#10;&#10;Mô tả được tạo tự động">
            <a:extLst>
              <a:ext uri="{FF2B5EF4-FFF2-40B4-BE49-F238E27FC236}">
                <a16:creationId xmlns:a16="http://schemas.microsoft.com/office/drawing/2014/main" id="{FC513775-923F-1326-0A5C-A5A750BED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17" y="1985987"/>
            <a:ext cx="16721366" cy="63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54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435" y="8039100"/>
            <a:ext cx="4240207" cy="424020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9742" y="-1485900"/>
            <a:ext cx="4240207" cy="4240207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-20401" y="453363"/>
            <a:ext cx="3906602" cy="116209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Hình ảnh 1" descr="Ảnh có chứa văn bản, ảnh chụp màn hình, Phông chữ, biểu đồ&#10;&#10;Mô tả được tạo tự động">
            <a:extLst>
              <a:ext uri="{FF2B5EF4-FFF2-40B4-BE49-F238E27FC236}">
                <a16:creationId xmlns:a16="http://schemas.microsoft.com/office/drawing/2014/main" id="{308D38A2-4AA3-10B2-F938-848426047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63" y="2754307"/>
            <a:ext cx="17376674" cy="63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435" y="8039100"/>
            <a:ext cx="4240207" cy="424020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9742" y="-1485900"/>
            <a:ext cx="4240207" cy="4240207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-20401" y="453363"/>
            <a:ext cx="3906602" cy="116209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</a:t>
            </a:r>
            <a:r>
              <a:rPr lang="en-US" sz="4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Hình ảnh 1" descr="Ảnh có chứa văn bản, ảnh chụp màn hình, Phông chữ&#10;&#10;Mô tả được tạo tự động">
            <a:extLst>
              <a:ext uri="{FF2B5EF4-FFF2-40B4-BE49-F238E27FC236}">
                <a16:creationId xmlns:a16="http://schemas.microsoft.com/office/drawing/2014/main" id="{4304A300-EAC5-3A08-732E-7E78A3B31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095500"/>
            <a:ext cx="11277600" cy="72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99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F34BD0-E61C-A69B-B473-9A481E05E615}"/>
                  </a:ext>
                </a:extLst>
              </p:cNvPr>
              <p:cNvSpPr txBox="1"/>
              <p:nvPr/>
            </p:nvSpPr>
            <p:spPr>
              <a:xfrm>
                <a:off x="1066800" y="1129132"/>
                <a:ext cx="9601200" cy="8028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b="1" i="1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*) </a:t>
                </a:r>
                <a:r>
                  <a:rPr lang="en-US" sz="4000" b="1" i="1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i="1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i="1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endParaRPr lang="en-US" sz="4000" kern="1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b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 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4000" kern="1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pt-BR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t-BR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pt-BR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b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endParaRPr lang="en-US" sz="4000" kern="1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thì</a:t>
                </a:r>
                <a:endParaRPr lang="en-US" sz="4000" kern="1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≥0</m:t>
                      </m:r>
                      <m:r>
                        <m:rPr>
                          <m:nor/>
                        </m:rPr>
                        <a:rPr lang="pt-BR" sz="4000" i="1" kern="100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4000" kern="100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4000" i="1" kern="100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r>
                        <a:rPr lang="pt-BR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  <m:r>
                        <a:rPr lang="pt-BR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sz="4000" kern="1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F34BD0-E61C-A69B-B473-9A481E0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129132"/>
                <a:ext cx="9601200" cy="8028736"/>
              </a:xfrm>
              <a:prstGeom prst="rect">
                <a:avLst/>
              </a:prstGeom>
              <a:blipFill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EF2518-A3CF-F409-74C4-98825196AA28}"/>
                  </a:ext>
                </a:extLst>
              </p:cNvPr>
              <p:cNvSpPr txBox="1"/>
              <p:nvPr/>
            </p:nvSpPr>
            <p:spPr>
              <a:xfrm>
                <a:off x="9144000" y="1129132"/>
                <a:ext cx="9360568" cy="2186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361950" algn="l"/>
                  </a:tabLst>
                </a:pPr>
                <a:r>
                  <a:rPr lang="pt-BR" sz="4000" b="1" i="1" kern="1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Tổng của cấp số nhân lùi vô hạn</a:t>
                </a:r>
                <a:endParaRPr lang="en-US" sz="4000" kern="1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4000" i="1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  <m:r>
                        <a:rPr lang="en-US" sz="4000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>
                                  <a:effectLst/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000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000" i="1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 (Body)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EF2518-A3CF-F409-74C4-98825196A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1129132"/>
                <a:ext cx="9360568" cy="2186432"/>
              </a:xfrm>
              <a:prstGeom prst="rect">
                <a:avLst/>
              </a:prstGeom>
              <a:blipFill>
                <a:blip r:embed="rId4"/>
                <a:stretch>
                  <a:fillRect l="-2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9ABAFD1-F827-34D2-35FE-1ACF6B73D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19" y="4610100"/>
            <a:ext cx="9142857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182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8200" y="2857500"/>
            <a:ext cx="8839200" cy="20774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9000" b="1" i="0" u="none" strike="noStrike" kern="1200" cap="none" spc="0" normalizeH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3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1820" y="1459123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233879" y="8393230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956784" y="388400"/>
                <a:ext cx="15392400" cy="2340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3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e>
                            </m:rad>
                          </m:num>
                          <m:den>
                            <m:r>
                              <a:rPr lang="en-US" sz="3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3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3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3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3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784" y="388400"/>
                <a:ext cx="15392400" cy="2340449"/>
              </a:xfrm>
              <a:prstGeom prst="rect">
                <a:avLst/>
              </a:prstGeom>
              <a:blipFill>
                <a:blip r:embed="rId6"/>
                <a:stretch>
                  <a:fillRect l="-142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77497" y="571620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 (SGK – </a:t>
            </a:r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86)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87878" y="4781043"/>
                <a:ext cx="6553199" cy="363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pt-BR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pt-BR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latin typeface="Arial (Body)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num>
                      <m:den>
                        <m:r>
                          <a:rPr lang="pt-BR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pt-BR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0" smtClea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sz="4000" dirty="0">
                    <a:latin typeface="Arial (Body)"/>
                    <a:ea typeface="Calibri" panose="020F050202020403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dirty="0">
                    <a:latin typeface="Arial (Body)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Arial (Body)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Arial (Body)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BR" sz="40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pt-BR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Arial (Body)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pt-BR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Arial (Body)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i="1">
                                        <a:latin typeface="Arial (Body)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4000">
                                        <a:latin typeface="Arial (Body)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pt-BR" sz="4000">
                                        <a:latin typeface="Arial (Body)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pt-BR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pt-BR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4000" dirty="0">
                    <a:latin typeface="Arial (Body)"/>
                    <a:ea typeface="Calibri" panose="020F0502020204030204" pitchFamily="34" charset="0"/>
                  </a:rPr>
                  <a:t>;</a:t>
                </a:r>
                <a:endParaRPr lang="en-US" sz="3800" kern="100" dirty="0">
                  <a:effectLst/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78" y="4781043"/>
                <a:ext cx="6553199" cy="3633944"/>
              </a:xfrm>
              <a:prstGeom prst="rect">
                <a:avLst/>
              </a:prstGeom>
              <a:blipFill>
                <a:blip r:embed="rId7"/>
                <a:stretch>
                  <a:fillRect l="-3256" r="-465" b="-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8246989" y="3619844"/>
            <a:ext cx="1794022" cy="786468"/>
          </a:xfrm>
          <a:prstGeom prst="wedgeEllipseCallout">
            <a:avLst>
              <a:gd name="adj1" fmla="val 16723"/>
              <a:gd name="adj2" fmla="val 80858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975196" y="4653572"/>
                <a:ext cx="8703204" cy="3715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+1)(2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+2)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BR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en-US" sz="4000" i="1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BR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196" y="4653572"/>
                <a:ext cx="8703204" cy="3715889"/>
              </a:xfrm>
              <a:prstGeom prst="rect">
                <a:avLst/>
              </a:prstGeom>
              <a:blipFill>
                <a:blip r:embed="rId8"/>
                <a:stretch>
                  <a:fillRect l="-2451" b="-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6856" y="1104900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7 (SGK – </a:t>
            </a:r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86)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96856" y="2159268"/>
                <a:ext cx="11317646" cy="6441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</a:rPr>
                  <a:t>Cho tam giác đều có cạnh bằng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, gọi là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. Nỗi các trung điểm của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 để tạo thành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. Tiếp theo, nối các trung điểm của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 để tạo thành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 (Hình 1). Cứ tiếp tục như vậy, nhận được dãy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, ...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</a:rPr>
                  <a:t>Tỉnh tổng chu vi và tổng diện tích của các tam giác của dãy.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56" y="2159268"/>
                <a:ext cx="11317646" cy="6441572"/>
              </a:xfrm>
              <a:prstGeom prst="rect">
                <a:avLst/>
              </a:prstGeom>
              <a:blipFill>
                <a:blip r:embed="rId8"/>
                <a:stretch>
                  <a:fillRect l="-1940" r="-1940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4502" y="2819780"/>
            <a:ext cx="5105400" cy="464744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29860">
            <a:off x="-75623" y="8684813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95399" y="514508"/>
                <a:ext cx="15697201" cy="95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độ dài cạnh của tam giác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;…;</m:t>
                    </m:r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của tam giác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 diện tích của tam giác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chu vi của các tam giác là:</a:t>
                </a:r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+…=3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000" i="1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4000" i="1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</m:t>
                        </m:r>
                      </m:e>
                    </m:d>
                  </m:oMath>
                </a14:m>
                <a:r>
                  <a:rPr lang="en-US" sz="4000" i="1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514508"/>
                <a:ext cx="15697201" cy="9517605"/>
              </a:xfrm>
              <a:prstGeom prst="rect">
                <a:avLst/>
              </a:prstGeom>
              <a:blipFill>
                <a:blip r:embed="rId8"/>
                <a:stretch>
                  <a:fillRect l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15392400" y="1112141"/>
            <a:ext cx="1794022" cy="78646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611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29860">
            <a:off x="-75623" y="8684813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95399" y="546664"/>
                <a:ext cx="15697201" cy="9193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kern="100" smtClean="0"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4000"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4000"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4000"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4000" i="1"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000"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4000"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000" i="1"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000"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Arial (Body)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Arial (Body)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sz="4000" i="1">
                                  <a:latin typeface="Arial (Body)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Arial (Body)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Arial (Body)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000">
                                      <a:latin typeface="Arial (Body)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</m:oMath>
                  </m:oMathPara>
                </a14:m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546664"/>
                <a:ext cx="15697201" cy="9193671"/>
              </a:xfrm>
              <a:prstGeom prst="rect">
                <a:avLst/>
              </a:prstGeom>
              <a:blipFill>
                <a:blip r:embed="rId8"/>
                <a:stretch>
                  <a:fillRect l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15392400" y="1112141"/>
            <a:ext cx="1794022" cy="78646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063102" y="2494814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01115" y="628644"/>
                <a:ext cx="16687800" cy="2438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                                         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giới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baseline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→−1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→4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+7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den>
                        </m:f>
                      </m:e>
                    </m:func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15" y="628644"/>
                <a:ext cx="16687800" cy="2438168"/>
              </a:xfrm>
              <a:prstGeom prst="rect">
                <a:avLst/>
              </a:prstGeom>
              <a:blipFill>
                <a:blip r:embed="rId6"/>
                <a:stretch>
                  <a:fillRect l="-1315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89744" y="816377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86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386104" y="3527737"/>
            <a:ext cx="1794022" cy="78646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204504" y="5036039"/>
                <a:ext cx="10363200" cy="4374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→−1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000" i="1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000" kern="1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</m:func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→4 </m:t>
                        </m:r>
                      </m:lim>
                    </m:limLow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→4 </m:t>
                        </m:r>
                      </m:lim>
                    </m:limLow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−4)(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+4)</m:t>
                        </m:r>
                      </m:num>
                      <m:den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 </m:t>
                        </m:r>
                      </m:lim>
                    </m:limLow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+7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 </m:t>
                        </m:r>
                      </m:lim>
                    </m:limLow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9−(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+7)</m:t>
                        </m:r>
                      </m:num>
                      <m:den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−2)(3+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+7</m:t>
                            </m:r>
                          </m:e>
                        </m:rad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504" y="5036039"/>
                <a:ext cx="10363200" cy="4374659"/>
              </a:xfrm>
              <a:prstGeom prst="rect">
                <a:avLst/>
              </a:prstGeom>
              <a:blipFill>
                <a:blip r:embed="rId7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789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53216" y="5919907"/>
            <a:ext cx="12427462" cy="145668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CHƯƠNG </a:t>
            </a:r>
            <a:r>
              <a:rPr lang="en-US" sz="72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6846" y="1836779"/>
            <a:ext cx="13180211" cy="3313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vi-VN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7200" b="1" dirty="0">
              <a:solidFill>
                <a:schemeClr val="tx2"/>
              </a:solidFill>
              <a:latin typeface="Arial (Body)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GIỚI HẠN. HÀM SỐ LIÊN TỤC</a:t>
            </a:r>
            <a:endParaRPr lang="vi-VN" sz="7200" b="1" dirty="0">
              <a:solidFill>
                <a:schemeClr val="tx2"/>
              </a:solidFill>
              <a:latin typeface="Arial (Body)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360259" y="3057806"/>
            <a:ext cx="1082759" cy="1610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7549" y="571500"/>
            <a:ext cx="1758546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                             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giới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hạn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6179" y="794204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86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94293">
            <a:off x="-205854" y="2909634"/>
            <a:ext cx="1359571" cy="810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4F03D7-8E03-A0BA-7391-D9E867702CE7}"/>
                  </a:ext>
                </a:extLst>
              </p:cNvPr>
              <p:cNvSpPr txBox="1"/>
              <p:nvPr/>
            </p:nvSpPr>
            <p:spPr>
              <a:xfrm>
                <a:off x="1116755" y="1652378"/>
                <a:ext cx="16054489" cy="1972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pt-BR" sz="40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0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limLow>
                      <m:limLow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400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−1+</m:t>
                        </m:r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pt-BR" sz="40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pt-BR" sz="40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40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limLow>
                      <m:limLow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 </m:t>
                        </m:r>
                      </m:lim>
                    </m:limLow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 </m:t>
                        </m:r>
                      </m:lim>
                    </m:limLow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pt-BR" sz="40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4F03D7-8E03-A0BA-7391-D9E86770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" y="1652378"/>
                <a:ext cx="16054489" cy="19729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14F5D73-CE07-54C8-285B-BAED269282BE}"/>
              </a:ext>
            </a:extLst>
          </p:cNvPr>
          <p:cNvSpPr/>
          <p:nvPr/>
        </p:nvSpPr>
        <p:spPr>
          <a:xfrm>
            <a:off x="4267200" y="2019300"/>
            <a:ext cx="4876800" cy="1605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EF794-BC8A-E594-0289-61B92EA0E53D}"/>
              </a:ext>
            </a:extLst>
          </p:cNvPr>
          <p:cNvSpPr/>
          <p:nvPr/>
        </p:nvSpPr>
        <p:spPr>
          <a:xfrm>
            <a:off x="13106400" y="2019300"/>
            <a:ext cx="3810000" cy="1605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1862DC-6358-BBA3-D271-45B20F21EBAF}"/>
              </a:ext>
            </a:extLst>
          </p:cNvPr>
          <p:cNvSpPr/>
          <p:nvPr/>
        </p:nvSpPr>
        <p:spPr>
          <a:xfrm>
            <a:off x="865571" y="5082940"/>
            <a:ext cx="1758546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                             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giới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hạn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C2F85F-F52F-8571-C609-F7ACD6086A96}"/>
              </a:ext>
            </a:extLst>
          </p:cNvPr>
          <p:cNvSpPr/>
          <p:nvPr/>
        </p:nvSpPr>
        <p:spPr>
          <a:xfrm>
            <a:off x="854201" y="5305644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10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86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C35BE2-9DA1-C2D4-D3F2-2AA78AE3248E}"/>
                  </a:ext>
                </a:extLst>
              </p:cNvPr>
              <p:cNvSpPr txBox="1"/>
              <p:nvPr/>
            </p:nvSpPr>
            <p:spPr>
              <a:xfrm>
                <a:off x="1116755" y="5849437"/>
                <a:ext cx="17334285" cy="3567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d>
                      <m:d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−4&gt;0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ầ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𝑡𝑖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b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000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pt-B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4000" i="1" kern="1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d>
                      <m:d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2−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ầ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𝑡𝑖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pt-BR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pt-BR" sz="40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C35BE2-9DA1-C2D4-D3F2-2AA78AE32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" y="5849437"/>
                <a:ext cx="17334285" cy="3567387"/>
              </a:xfrm>
              <a:prstGeom prst="rect">
                <a:avLst/>
              </a:prstGeom>
              <a:blipFill>
                <a:blip r:embed="rId9"/>
                <a:stretch>
                  <a:fillRect l="-1231" b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3245C61-E3C1-74E2-C041-B09D4C8350E7}"/>
              </a:ext>
            </a:extLst>
          </p:cNvPr>
          <p:cNvSpPr/>
          <p:nvPr/>
        </p:nvSpPr>
        <p:spPr>
          <a:xfrm>
            <a:off x="3783848" y="6109187"/>
            <a:ext cx="13970751" cy="1605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3DE10-04E1-B8EF-6760-4A2BD0F560E6}"/>
              </a:ext>
            </a:extLst>
          </p:cNvPr>
          <p:cNvSpPr/>
          <p:nvPr/>
        </p:nvSpPr>
        <p:spPr>
          <a:xfrm>
            <a:off x="3783847" y="8109510"/>
            <a:ext cx="13576411" cy="1605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85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5" grpId="0"/>
      <p:bldP spid="6" grpId="0" animBg="1"/>
      <p:bldP spid="6" grpId="1" animBg="1"/>
      <p:bldP spid="7" grpId="0" animBg="1"/>
      <p:bldP spid="7" grpId="1" animBg="1"/>
      <p:bldP spid="12" grpId="0"/>
      <p:bldP spid="13" grpId="0"/>
      <p:bldP spid="14" grpId="0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7505" y="2857500"/>
            <a:ext cx="8686800" cy="20774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9000" b="1" i="0" u="none" strike="noStrike" kern="1200" cap="none" spc="0" normalizeH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2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54200" y="-2120104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348889" y="8709034"/>
            <a:ext cx="1082759" cy="16100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29860">
            <a:off x="-168219" y="9613230"/>
            <a:ext cx="1279098" cy="7628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6363" y="1157884"/>
            <a:ext cx="6613343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811" y="374100"/>
            <a:ext cx="55422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11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86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09073" y="3568218"/>
            <a:ext cx="1794022" cy="786468"/>
          </a:xfrm>
          <a:prstGeom prst="wedgeEllipseCallout">
            <a:avLst>
              <a:gd name="adj1" fmla="val 26112"/>
              <a:gd name="adj2" fmla="val 7167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92134" y="1785366"/>
                <a:ext cx="6781800" cy="2048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8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8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e>
                              </m:rad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𝑘h𝑖</m:t>
                              </m:r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3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800" b="0" i="0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𝑘h𝑖</m:t>
                              </m:r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34" y="1785366"/>
                <a:ext cx="6781800" cy="2048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1A71E8-2462-0008-EFFA-23CF62C7E9B2}"/>
                  </a:ext>
                </a:extLst>
              </p:cNvPr>
              <p:cNvSpPr/>
              <p:nvPr/>
            </p:nvSpPr>
            <p:spPr>
              <a:xfrm>
                <a:off x="776363" y="4614307"/>
                <a:ext cx="7837916" cy="5428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8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38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8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𝑐𝑜𝑠𝑥</m:t>
                    </m:r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𝑐𝑜𝑠</m:t>
                    </m:r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0=2</m:t>
                    </m:r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8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srgbClr val="333333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333333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8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8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333333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+4 </m:t>
                        </m:r>
                      </m:e>
                    </m:rad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8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srgbClr val="333333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333333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8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8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38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srgbClr val="333333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333333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Hay f(x)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liên</a:t>
                </a:r>
                <a:r>
                  <a:rPr lang="en-US" sz="38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tục</a:t>
                </a:r>
                <a:r>
                  <a:rPr lang="en-US" sz="38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x = 0</a:t>
                </a:r>
                <a:endParaRPr lang="en-US" sz="3800" dirty="0">
                  <a:latin typeface="Arial (Body)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8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8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38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8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1A71E8-2462-0008-EFFA-23CF62C7E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63" y="4614307"/>
                <a:ext cx="7837916" cy="5428281"/>
              </a:xfrm>
              <a:prstGeom prst="rect">
                <a:avLst/>
              </a:prstGeom>
              <a:blipFill>
                <a:blip r:embed="rId9"/>
                <a:stretch>
                  <a:fillRect l="-2566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D0DDFF-662F-9CDE-ADB8-45F564AFE663}"/>
              </a:ext>
            </a:extLst>
          </p:cNvPr>
          <p:cNvCxnSpPr/>
          <p:nvPr/>
        </p:nvCxnSpPr>
        <p:spPr>
          <a:xfrm>
            <a:off x="8626311" y="6016"/>
            <a:ext cx="0" cy="10319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4217D60-BA09-9207-738B-144F93688BD5}"/>
              </a:ext>
            </a:extLst>
          </p:cNvPr>
          <p:cNvSpPr/>
          <p:nvPr/>
        </p:nvSpPr>
        <p:spPr>
          <a:xfrm>
            <a:off x="14273712" y="136294"/>
            <a:ext cx="309924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66B5E7-5858-585C-12E7-8DB733B58252}"/>
              </a:ext>
            </a:extLst>
          </p:cNvPr>
          <p:cNvSpPr/>
          <p:nvPr/>
        </p:nvSpPr>
        <p:spPr>
          <a:xfrm>
            <a:off x="8789763" y="278962"/>
            <a:ext cx="55691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1</a:t>
            </a:r>
            <a:r>
              <a:rPr lang="fr-FR" sz="3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86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val Callout 15">
            <a:extLst>
              <a:ext uri="{FF2B5EF4-FFF2-40B4-BE49-F238E27FC236}">
                <a16:creationId xmlns:a16="http://schemas.microsoft.com/office/drawing/2014/main" id="{C9AC5CB0-3134-42F3-5A60-6C6A827D8CC5}"/>
              </a:ext>
            </a:extLst>
          </p:cNvPr>
          <p:cNvSpPr/>
          <p:nvPr/>
        </p:nvSpPr>
        <p:spPr>
          <a:xfrm>
            <a:off x="16279149" y="3771900"/>
            <a:ext cx="1794022" cy="786468"/>
          </a:xfrm>
          <a:prstGeom prst="wedgeEllipseCallout">
            <a:avLst>
              <a:gd name="adj1" fmla="val -24857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086F92-6B31-A8CA-E175-16A780CC8429}"/>
                  </a:ext>
                </a:extLst>
              </p:cNvPr>
              <p:cNvSpPr/>
              <p:nvPr/>
            </p:nvSpPr>
            <p:spPr>
              <a:xfrm>
                <a:off x="9521412" y="278962"/>
                <a:ext cx="6781800" cy="2370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3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8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8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−25</m:t>
                                </m:r>
                              </m:num>
                              <m:den>
                                <m:r>
                                  <a:rPr lang="en-US" sz="38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38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den>
                            </m:f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𝑘h𝑖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≠5</m:t>
                            </m:r>
                          </m:e>
                          <m:e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        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𝑘h𝑖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086F92-6B31-A8CA-E175-16A780CC8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412" y="278962"/>
                <a:ext cx="6781800" cy="23705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2A5FC8-4CAE-AB6A-4991-57BEDC12EAC6}"/>
                  </a:ext>
                </a:extLst>
              </p:cNvPr>
              <p:cNvSpPr/>
              <p:nvPr/>
            </p:nvSpPr>
            <p:spPr>
              <a:xfrm>
                <a:off x="8789499" y="4550504"/>
                <a:ext cx="9032746" cy="5664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f(x) </a:t>
                </a:r>
                <a:r>
                  <a:rPr lang="en-US" sz="4000" kern="100" dirty="0" err="1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kern="100" dirty="0" err="1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f(x) </a:t>
                </a:r>
                <a:r>
                  <a:rPr lang="en-US" sz="4000" kern="100" dirty="0" err="1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5</m:t>
                    </m:r>
                  </m:oMath>
                </a14:m>
                <a:r>
                  <a:rPr lang="en-US" sz="4000" kern="100" dirty="0">
                    <a:solidFill>
                      <a:srgbClr val="333333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Hay</a:t>
                </a:r>
                <a:endParaRPr lang="en-US" sz="32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→5 </m:t>
                        </m:r>
                      </m:lim>
                    </m:limLow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kern="100">
                        <a:solidFill>
                          <a:srgbClr val="333333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(5)</m:t>
                    </m:r>
                  </m:oMath>
                </a14:m>
                <a:r>
                  <a:rPr lang="en-US" sz="3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⇔</m:t>
                    </m:r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→5 </m:t>
                        </m:r>
                      </m:lim>
                    </m:limLow>
                    <m:d>
                      <m:dPr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333333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rgbClr val="333333"/>
                                    </a:solidFill>
                                    <a:latin typeface="Arial (Body)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333333"/>
                                    </a:solidFill>
                                    <a:latin typeface="Arial (Body)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333333"/>
                                    </a:solidFill>
                                    <a:latin typeface="Arial (Body)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solidFill>
                                  <a:srgbClr val="333333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−25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333333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333333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−5</m:t>
                            </m:r>
                          </m:den>
                        </m:f>
                      </m:e>
                    </m:d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600" dirty="0">
                  <a:latin typeface="Arial (Body)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⇔</m:t>
                    </m:r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→5 </m:t>
                        </m:r>
                      </m:lim>
                    </m:limLow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+5)=</m:t>
                    </m:r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Calibri" panose="020F0502020204030204" pitchFamily="34" charset="0"/>
                      </a:rPr>
                      <m:t>10</m:t>
                    </m:r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333333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600" dirty="0">
                  <a:latin typeface="Arial (Body)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a =10.</a:t>
                </a:r>
                <a:endParaRPr lang="en-US" sz="3600" dirty="0">
                  <a:latin typeface="Arial (Body)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2A5FC8-4CAE-AB6A-4991-57BEDC12E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499" y="4550504"/>
                <a:ext cx="9032746" cy="5664371"/>
              </a:xfrm>
              <a:prstGeom prst="rect">
                <a:avLst/>
              </a:prstGeom>
              <a:blipFill>
                <a:blip r:embed="rId11"/>
                <a:stretch>
                  <a:fillRect l="-2429" r="-2024" b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4E23A3-F600-4C40-859F-C78DA9EF6A1A}"/>
                  </a:ext>
                </a:extLst>
              </p:cNvPr>
              <p:cNvSpPr/>
              <p:nvPr/>
            </p:nvSpPr>
            <p:spPr>
              <a:xfrm>
                <a:off x="8721476" y="2705100"/>
                <a:ext cx="9100769" cy="86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noProof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3800" b="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3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3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3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kumimoji="0" lang="en-US" sz="3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tục</a:t>
                </a:r>
                <a:r>
                  <a:rPr kumimoji="0" lang="en-US" sz="3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4E23A3-F600-4C40-859F-C78DA9EF6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76" y="2705100"/>
                <a:ext cx="9100769" cy="861133"/>
              </a:xfrm>
              <a:prstGeom prst="rect">
                <a:avLst/>
              </a:prstGeom>
              <a:blipFill>
                <a:blip r:embed="rId12"/>
                <a:stretch>
                  <a:fillRect l="-2210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225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4" grpId="0"/>
      <p:bldP spid="2" grpId="0"/>
      <p:bldP spid="7" grpId="0"/>
      <p:bldP spid="12" grpId="0"/>
      <p:bldP spid="14" grpId="0" animBg="1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>
            <a:off x="17038882" y="3984625"/>
            <a:ext cx="1078761" cy="1196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365643" y="1051693"/>
                <a:ext cx="15556708" cy="367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b="1" dirty="0" err="1">
                    <a:solidFill>
                      <a:srgbClr val="C00000"/>
                    </a:solidFill>
                    <a:latin typeface="Arial (Body)"/>
                    <a:ea typeface="Calibri" panose="020F0502020204030204" pitchFamily="34" charset="0"/>
                  </a:rPr>
                  <a:t>Bài</a:t>
                </a:r>
                <a:r>
                  <a:rPr lang="fr-FR" sz="4000" b="1" dirty="0">
                    <a:solidFill>
                      <a:srgbClr val="C00000"/>
                    </a:solidFill>
                    <a:latin typeface="Arial (Body)"/>
                    <a:ea typeface="Calibri" panose="020F0502020204030204" pitchFamily="34" charset="0"/>
                  </a:rPr>
                  <a:t> 13 (SGK – </a:t>
                </a:r>
                <a:r>
                  <a:rPr lang="fr-FR" sz="4000" b="1" dirty="0" err="1">
                    <a:solidFill>
                      <a:srgbClr val="C00000"/>
                    </a:solidFill>
                    <a:latin typeface="Arial (Body)"/>
                    <a:ea typeface="Calibri" panose="020F0502020204030204" pitchFamily="34" charset="0"/>
                  </a:rPr>
                  <a:t>trang</a:t>
                </a:r>
                <a:r>
                  <a:rPr lang="fr-FR" sz="4000" b="1" dirty="0">
                    <a:solidFill>
                      <a:srgbClr val="C00000"/>
                    </a:solidFill>
                    <a:latin typeface="Arial (Body)"/>
                    <a:ea typeface="Calibri" panose="020F0502020204030204" pitchFamily="34" charset="0"/>
                  </a:rPr>
                  <a:t> 86)</a:t>
                </a:r>
                <a:r>
                  <a:rPr lang="en-US" sz="4000" dirty="0">
                    <a:solidFill>
                      <a:srgbClr val="C00000"/>
                    </a:solidFill>
                    <a:latin typeface="Arial (Body)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Trong một tủ thí nghiệm, nhiệt độ trong tủ sấy được điều khiển tăng từ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10°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, mỗi phút tăng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2°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trong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phút, sau đó giảm mỗi phút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3°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trong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phút. Hàm số biểu thị nhiệt độ (tính theo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º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) trong tủ theo thời gian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(tính theo phút) có dạng</a:t>
                </a:r>
                <a:endParaRPr lang="en-US" sz="4000" dirty="0">
                  <a:solidFill>
                    <a:srgbClr val="000000"/>
                  </a:solidFill>
                  <a:latin typeface="Arial (Body)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643" y="1051693"/>
                <a:ext cx="15556708" cy="3671583"/>
              </a:xfrm>
              <a:prstGeom prst="rect">
                <a:avLst/>
              </a:prstGeom>
              <a:blipFill>
                <a:blip r:embed="rId8"/>
                <a:stretch>
                  <a:fillRect l="-1371" r="-1411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D7528B-BA59-1FBF-7296-9C6B4568C51F}"/>
                  </a:ext>
                </a:extLst>
              </p:cNvPr>
              <p:cNvSpPr/>
              <p:nvPr/>
            </p:nvSpPr>
            <p:spPr>
              <a:xfrm>
                <a:off x="4980924" y="4914925"/>
                <a:ext cx="8326147" cy="215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10+2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𝑘h𝑖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≤60     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𝑘h𝑖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60&lt;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  <a:latin typeface="Arial (Body)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D7528B-BA59-1FBF-7296-9C6B4568C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924" y="4914925"/>
                <a:ext cx="8326147" cy="2151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2D2414-94DF-805B-A0B1-69A855AC02FE}"/>
                  </a:ext>
                </a:extLst>
              </p:cNvPr>
              <p:cNvSpPr/>
              <p:nvPr/>
            </p:nvSpPr>
            <p:spPr>
              <a:xfrm>
                <a:off x="1702592" y="7200900"/>
                <a:ext cx="14882813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hằng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rằng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hàm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liên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tục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tập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xác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định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.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giá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trị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latin typeface="Arial (Body)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2D2414-94DF-805B-A0B1-69A855AC0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92" y="7200900"/>
                <a:ext cx="14882813" cy="1824923"/>
              </a:xfrm>
              <a:prstGeom prst="rect">
                <a:avLst/>
              </a:prstGeom>
              <a:blipFill>
                <a:blip r:embed="rId10"/>
                <a:stretch>
                  <a:fillRect l="-14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>
            <a:off x="475157" y="8676399"/>
            <a:ext cx="1078761" cy="1196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305800" y="1191203"/>
            <a:ext cx="1676400" cy="91440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90265" y="2551201"/>
                <a:ext cx="16507470" cy="5630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Hàm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liên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tục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∈[0;100]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≠60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.</a:t>
                </a:r>
                <a:b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 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10+2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=130;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 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4000" i="1" kern="100">
                            <a:latin typeface="Arial (Body)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Arial (Body)"/>
                            <a:ea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Arial (Body)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Arial (Body)"/>
                            <a:ea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  (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180;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(60)=10+2.60=130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. </a:t>
                </a:r>
                <a:b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</a:b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hàm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liên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tục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phải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130=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180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Arial (Body)"/>
                        <a:ea typeface="Times New Roman" panose="02020603050405020304" pitchFamily="18" charset="0"/>
                      </a:rPr>
                      <m:t>=310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65" y="2551201"/>
                <a:ext cx="16507470" cy="5630196"/>
              </a:xfrm>
              <a:prstGeom prst="rect">
                <a:avLst/>
              </a:prstGeom>
              <a:blipFill>
                <a:blip r:embed="rId8"/>
                <a:stretch>
                  <a:fillRect l="-1292" b="-3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503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4906538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33960" y="4635079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6756" y="3638827"/>
            <a:ext cx="4906537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886197" y="4688215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SBT </a:t>
              </a:r>
              <a:endPara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214947" y="3655732"/>
            <a:ext cx="6537172" cy="3699159"/>
            <a:chOff x="8107047" y="4880651"/>
            <a:chExt cx="5130550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8184457" y="5422498"/>
              <a:ext cx="4975728" cy="261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</a:t>
              </a:r>
              <a:r>
                <a:rPr lang="en-US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pt-BR" sz="38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lang="pt-BR" sz="3800" b="1" i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1. Điểm, đường thẳng và mặt phẳng trong không gian</a:t>
              </a:r>
              <a:r>
                <a:rPr lang="pt-BR" sz="38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</a:t>
              </a: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7379" y="8250464"/>
            <a:ext cx="6339902" cy="193746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2489" y="30099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355561" y="2552700"/>
            <a:ext cx="15188458" cy="2765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5601413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13" y="6486757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b="-8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b="-8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436261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61" y="6486757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13526975" y="6489683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975" y="6489683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71884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701177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68444" y="6656306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624127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12320" y="3211568"/>
                <a:ext cx="4459022" cy="1448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3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3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3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3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43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43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320" y="3211568"/>
                <a:ext cx="4459022" cy="1448089"/>
              </a:xfrm>
              <a:prstGeom prst="rect">
                <a:avLst/>
              </a:prstGeom>
              <a:blipFill>
                <a:blip r:embed="rId16"/>
                <a:stretch>
                  <a:fillRect l="-5472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501298" y="6240446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298" y="6240446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b="-43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86406" y="6240446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06" y="6240446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b="-4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3308744" y="6240446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744" y="6240446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5693852" y="6240446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852" y="6240446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871769" y="6422282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73660" y="6399534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935321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061733" y="6399655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522399" y="2754205"/>
                <a:ext cx="9243202" cy="2369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3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lùi</a:t>
                </a:r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=1+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+…+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+…</m:t>
                    </m:r>
                  </m:oMath>
                </a14:m>
                <a:r>
                  <a:rPr kumimoji="0" lang="en-US" sz="43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99" y="2754205"/>
                <a:ext cx="9243202" cy="2369688"/>
              </a:xfrm>
              <a:prstGeom prst="rect">
                <a:avLst/>
              </a:prstGeom>
              <a:blipFill>
                <a:blip r:embed="rId16"/>
                <a:stretch>
                  <a:fillRect l="-2639" b="-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184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5738214" y="6232484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6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583246" y="6222101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3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3424267" y="6232484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 1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893182" y="6232484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08685" y="6414320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89183" y="6391572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34651" y="6399107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58573" y="638131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531389" y="2830024"/>
                <a:ext cx="5225221" cy="1511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</a:rPr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43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4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4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−9</m:t>
                            </m:r>
                          </m:num>
                          <m:den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kumimoji="0" lang="en-US" sz="4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US" sz="43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bằng: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89" y="2830024"/>
                <a:ext cx="5225221" cy="1511311"/>
              </a:xfrm>
              <a:prstGeom prst="rect">
                <a:avLst/>
              </a:prstGeom>
              <a:blipFill>
                <a:blip r:embed="rId12"/>
                <a:stretch>
                  <a:fillRect l="-4545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16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3411200" y="622198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𝑚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=−5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6221980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l="-1663"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566168" y="622198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𝑚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=−3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168" y="6221980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l="-1663"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739658" y="622198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𝑚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=3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58" y="6221980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5677810" y="6240446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10" y="6240446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81671" y="6403816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004574" y="6381068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919279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741495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750089" y="2155686"/>
                <a:ext cx="10787821" cy="3176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4.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Hàm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43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3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kumimoji="0" lang="en-US" sz="43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3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43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+2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𝑘h𝑖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≥2</m:t>
                            </m:r>
                          </m:e>
                          <m:e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 3                     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𝑘h𝑖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3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tục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89" y="2155686"/>
                <a:ext cx="10787821" cy="3176319"/>
              </a:xfrm>
              <a:prstGeom prst="rect">
                <a:avLst/>
              </a:prstGeom>
              <a:blipFill>
                <a:blip r:embed="rId16"/>
                <a:stretch>
                  <a:fillRect l="-2203" b="-8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41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739659" y="6229908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59" y="6229908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566168" y="622198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168" y="6221980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3411200" y="6222101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6222101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5677810" y="6240446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10" y="6240446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10130" y="641174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76116" y="638118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919279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741495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635125" y="3089905"/>
                <a:ext cx="5017749" cy="1461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300" b="1" noProof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5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43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3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43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3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3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125" y="3089905"/>
                <a:ext cx="5017749" cy="1461682"/>
              </a:xfrm>
              <a:prstGeom prst="rect">
                <a:avLst/>
              </a:prstGeom>
              <a:blipFill>
                <a:blip r:embed="rId16"/>
                <a:stretch>
                  <a:fillRect l="-4733" b="-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354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7294" y="2715765"/>
            <a:ext cx="14267984" cy="303204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sz="7000" b="1" dirty="0">
                <a:solidFill>
                  <a:srgbClr val="C45C67"/>
                </a:solidFill>
                <a:latin typeface="Arial (Body)"/>
                <a:cs typeface="Arial" panose="020B0604020202020204" pitchFamily="34" charset="0"/>
              </a:rPr>
              <a:t>ÔN TẬP KIẾN THỨC ĐÃ HỌC TRONG CHƯƠNG </a:t>
            </a:r>
            <a:r>
              <a:rPr lang="en-US" sz="7000" b="1" dirty="0">
                <a:solidFill>
                  <a:srgbClr val="C45C67"/>
                </a:solidFill>
                <a:latin typeface="Arial (Body)"/>
                <a:cs typeface="Arial" panose="020B0604020202020204" pitchFamily="34" charset="0"/>
              </a:rPr>
              <a:t>III</a:t>
            </a:r>
            <a:endParaRPr lang="vi-VN" sz="7000" b="1" dirty="0">
              <a:solidFill>
                <a:srgbClr val="C45C67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0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219200" y="2840375"/>
            <a:ext cx="50292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cs typeface="Arial" panose="020B0604020202020204" pitchFamily="34" charset="0"/>
              </a:rPr>
              <a:t>Nhóm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hạn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11000" y="2840375"/>
            <a:ext cx="5029200" cy="2667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cs typeface="Arial" panose="020B0604020202020204" pitchFamily="34" charset="0"/>
              </a:rPr>
              <a:t>Nhóm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hạn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42484" y="6134100"/>
            <a:ext cx="5029200" cy="2667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cs typeface="Arial" panose="020B0604020202020204" pitchFamily="34" charset="0"/>
              </a:rPr>
              <a:t>Nhóm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tục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72233" y="1104900"/>
            <a:ext cx="16005895" cy="1035634"/>
            <a:chOff x="1607976" y="869567"/>
            <a:chExt cx="14793327" cy="1035634"/>
          </a:xfrm>
        </p:grpSpPr>
        <p:sp>
          <p:nvSpPr>
            <p:cNvPr id="23" name="Rectangle 22"/>
            <p:cNvSpPr/>
            <p:nvPr/>
          </p:nvSpPr>
          <p:spPr>
            <a:xfrm>
              <a:off x="2785746" y="988925"/>
              <a:ext cx="13615557" cy="91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(Body)"/>
                  <a:cs typeface="Arial" panose="020B0604020202020204" pitchFamily="34" charset="0"/>
                </a:rPr>
                <a:t>Chia lớp thành 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(Body)"/>
                  <a:cs typeface="Arial" panose="020B0604020202020204" pitchFamily="34" charset="0"/>
                </a:rPr>
                <a:t>3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(Body)"/>
                  <a:cs typeface="Arial" panose="020B0604020202020204" pitchFamily="34" charset="0"/>
                </a:rPr>
                <a:t> nhóm, thực hiện các nhiệm vụ sau: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  <a:cs typeface="Arial" panose="020B0604020202020204" pitchFamily="34" charset="0"/>
              </a:endParaRPr>
            </a:p>
          </p:txBody>
        </p:sp>
        <p:pic>
          <p:nvPicPr>
            <p:cNvPr id="2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07976" y="869567"/>
              <a:ext cx="990600" cy="90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874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1238</Words>
  <PresentationFormat>Custom</PresentationFormat>
  <Paragraphs>130</Paragraphs>
  <Slides>26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Kavoon</vt:lpstr>
      <vt:lpstr>Arial</vt:lpstr>
      <vt:lpstr>Calibri</vt:lpstr>
      <vt:lpstr>Cambria Math</vt:lpstr>
      <vt:lpstr>Arial (Body)</vt:lpstr>
      <vt:lpstr>Office Theme</vt:lpstr>
      <vt:lpstr>5_Office Theme</vt:lpstr>
      <vt:lpstr>PowerPoint Presentation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2023-10-19T13:37:47Z</dcterms:modified>
  <dc:identifier>DAFSQ-Bl3TE</dc:identifier>
</cp:coreProperties>
</file>