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84" r:id="rId4"/>
    <p:sldId id="285" r:id="rId5"/>
    <p:sldId id="262" r:id="rId6"/>
    <p:sldId id="257" r:id="rId7"/>
    <p:sldId id="259" r:id="rId8"/>
    <p:sldId id="286" r:id="rId9"/>
    <p:sldId id="287" r:id="rId10"/>
    <p:sldId id="288" r:id="rId11"/>
    <p:sldId id="289" r:id="rId12"/>
    <p:sldId id="291" r:id="rId13"/>
    <p:sldId id="292" r:id="rId14"/>
    <p:sldId id="293" r:id="rId15"/>
    <p:sldId id="290" r:id="rId16"/>
    <p:sldId id="295" r:id="rId17"/>
    <p:sldId id="294" r:id="rId18"/>
    <p:sldId id="310" r:id="rId19"/>
    <p:sldId id="269" r:id="rId20"/>
    <p:sldId id="261" r:id="rId21"/>
    <p:sldId id="260" r:id="rId22"/>
    <p:sldId id="296" r:id="rId23"/>
    <p:sldId id="297" r:id="rId24"/>
    <p:sldId id="263" r:id="rId25"/>
    <p:sldId id="298" r:id="rId26"/>
    <p:sldId id="299" r:id="rId27"/>
    <p:sldId id="301" r:id="rId28"/>
    <p:sldId id="300" r:id="rId29"/>
    <p:sldId id="266" r:id="rId30"/>
    <p:sldId id="302" r:id="rId31"/>
    <p:sldId id="265" r:id="rId32"/>
    <p:sldId id="303" r:id="rId33"/>
    <p:sldId id="304" r:id="rId34"/>
    <p:sldId id="268" r:id="rId35"/>
    <p:sldId id="305" r:id="rId36"/>
    <p:sldId id="306" r:id="rId37"/>
    <p:sldId id="307" r:id="rId38"/>
    <p:sldId id="308" r:id="rId39"/>
    <p:sldId id="309" r:id="rId40"/>
    <p:sldId id="281" r:id="rId41"/>
    <p:sldId id="282" r:id="rId42"/>
  </p:sldIdLst>
  <p:sldSz cx="18288000" cy="10287000"/>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D1A"/>
    <a:srgbClr val="EEB500"/>
    <a:srgbClr val="CB6D6B"/>
    <a:srgbClr val="FFF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78"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image" Target="../media/image17.svg"/><Relationship Id="rId7" Type="http://schemas.openxmlformats.org/officeDocument/2006/relationships/image" Target="../media/image13.sv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svg"/><Relationship Id="rId5" Type="http://schemas.openxmlformats.org/officeDocument/2006/relationships/image" Target="../media/image2.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25.svg"/><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1.svg"/><Relationship Id="rId7" Type="http://schemas.openxmlformats.org/officeDocument/2006/relationships/image" Target="../media/image23.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8.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9.svg"/><Relationship Id="rId3" Type="http://schemas.openxmlformats.org/officeDocument/2006/relationships/image" Target="../media/image8.svg"/><Relationship Id="rId7" Type="http://schemas.openxmlformats.org/officeDocument/2006/relationships/image" Target="../media/image17.sv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7.svg"/><Relationship Id="rId5" Type="http://schemas.openxmlformats.org/officeDocument/2006/relationships/image" Target="../media/image21.svg"/><Relationship Id="rId10"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sv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1.svg"/><Relationship Id="rId7" Type="http://schemas.openxmlformats.org/officeDocument/2006/relationships/image" Target="../media/image28.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25.svg"/><Relationship Id="rId7" Type="http://schemas.openxmlformats.org/officeDocument/2006/relationships/image" Target="../media/image37.svg"/><Relationship Id="rId12"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1.jpeg"/><Relationship Id="rId5" Type="http://schemas.openxmlformats.org/officeDocument/2006/relationships/image" Target="../media/image4.sv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svg"/><Relationship Id="rId3" Type="http://schemas.openxmlformats.org/officeDocument/2006/relationships/image" Target="../media/image37.svg"/><Relationship Id="rId7" Type="http://schemas.openxmlformats.org/officeDocument/2006/relationships/image" Target="../media/image25.svg"/><Relationship Id="rId12"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svg"/><Relationship Id="rId5" Type="http://schemas.openxmlformats.org/officeDocument/2006/relationships/image" Target="../media/image8.svg"/><Relationship Id="rId15" Type="http://schemas.openxmlformats.org/officeDocument/2006/relationships/image" Target="../media/image39.sv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7.sv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3.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2.png"/><Relationship Id="rId2" Type="http://schemas.openxmlformats.org/officeDocument/2006/relationships/image" Target="../media/image9.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19.sv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3.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19.sv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27.svg"/><Relationship Id="rId12"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37.sv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1.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0.svg"/><Relationship Id="rId5" Type="http://schemas.openxmlformats.org/officeDocument/2006/relationships/image" Target="../media/image52.svg"/><Relationship Id="rId10"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25.svg"/><Relationship Id="rId7" Type="http://schemas.openxmlformats.org/officeDocument/2006/relationships/image" Target="../media/image37.svg"/><Relationship Id="rId12"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7.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25.svg"/><Relationship Id="rId7" Type="http://schemas.openxmlformats.org/officeDocument/2006/relationships/image" Target="../media/image37.svg"/><Relationship Id="rId12"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7.sv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25.svg"/><Relationship Id="rId7" Type="http://schemas.openxmlformats.org/officeDocument/2006/relationships/image" Target="../media/image37.svg"/><Relationship Id="rId12"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7.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25.svg"/><Relationship Id="rId7" Type="http://schemas.openxmlformats.org/officeDocument/2006/relationships/image" Target="../media/image37.svg"/><Relationship Id="rId12"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7.sv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svg"/><Relationship Id="rId3" Type="http://schemas.openxmlformats.org/officeDocument/2006/relationships/image" Target="../media/image25.svg"/><Relationship Id="rId7" Type="http://schemas.openxmlformats.org/officeDocument/2006/relationships/image" Target="../media/image37.svg"/><Relationship Id="rId12"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6.svg"/><Relationship Id="rId3" Type="http://schemas.openxmlformats.org/officeDocument/2006/relationships/image" Target="../media/image10.svg"/><Relationship Id="rId7" Type="http://schemas.openxmlformats.org/officeDocument/2006/relationships/image" Target="../media/image52.sv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4.sv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svg"/><Relationship Id="rId5" Type="http://schemas.openxmlformats.org/officeDocument/2006/relationships/image" Target="../media/image15.sv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3.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19.svg"/><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image" Target="../media/image17.svg"/><Relationship Id="rId7" Type="http://schemas.openxmlformats.org/officeDocument/2006/relationships/image" Target="../media/image13.sv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svg"/><Relationship Id="rId5" Type="http://schemas.openxmlformats.org/officeDocument/2006/relationships/image" Target="../media/image2.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25.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image" Target="../media/image17.svg"/><Relationship Id="rId7" Type="http://schemas.openxmlformats.org/officeDocument/2006/relationships/image" Target="../media/image13.sv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svg"/><Relationship Id="rId5" Type="http://schemas.openxmlformats.org/officeDocument/2006/relationships/image" Target="../media/image2.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25.svg"/><Relationship Id="rId1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3931893"/>
            <a:ext cx="2208154" cy="24232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59872" y="1118831"/>
            <a:ext cx="13768257" cy="8611419"/>
          </a:xfrm>
          <a:prstGeom prst="rect">
            <a:avLst/>
          </a:prstGeom>
        </p:spPr>
      </p:pic>
      <p:sp>
        <p:nvSpPr>
          <p:cNvPr id="4" name="TextBox 4"/>
          <p:cNvSpPr txBox="1"/>
          <p:nvPr/>
        </p:nvSpPr>
        <p:spPr>
          <a:xfrm>
            <a:off x="2995372" y="3354443"/>
            <a:ext cx="11747454" cy="3465179"/>
          </a:xfrm>
          <a:prstGeom prst="rect">
            <a:avLst/>
          </a:prstGeom>
        </p:spPr>
        <p:txBody>
          <a:bodyPr lIns="0" tIns="0" rIns="0" bIns="0" rtlCol="0" anchor="t">
            <a:spAutoFit/>
          </a:bodyPr>
          <a:lstStyle/>
          <a:p>
            <a:pPr algn="ctr">
              <a:lnSpc>
                <a:spcPct val="150000"/>
              </a:lnSpc>
            </a:pPr>
            <a:r>
              <a:rPr lang="en-US" sz="8000" b="1" dirty="0">
                <a:solidFill>
                  <a:srgbClr val="082A4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92603" y="3277553"/>
            <a:ext cx="2208154" cy="24232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06055">
            <a:off x="14082218" y="5529373"/>
            <a:ext cx="597328" cy="262561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996184">
            <a:off x="-179908" y="6800270"/>
            <a:ext cx="3168396"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658684">
            <a:off x="15236860" y="-514232"/>
            <a:ext cx="3168396"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3" name="Hộp Văn bản 2">
            <a:extLst>
              <a:ext uri="{FF2B5EF4-FFF2-40B4-BE49-F238E27FC236}">
                <a16:creationId xmlns:a16="http://schemas.microsoft.com/office/drawing/2014/main" id="{1A28E2D1-78E3-60F2-327E-A3A41A3F12B1}"/>
              </a:ext>
            </a:extLst>
          </p:cNvPr>
          <p:cNvSpPr txBox="1"/>
          <p:nvPr/>
        </p:nvSpPr>
        <p:spPr>
          <a:xfrm>
            <a:off x="4002006" y="419100"/>
            <a:ext cx="11097479"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20.1. So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sánh</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đặc</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chính</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giữa</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nghệ</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cao</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truyền</a:t>
            </a:r>
            <a:r>
              <a:rPr kumimoji="0" lang="fr-FR" sz="3600" b="0" i="0" u="none" strike="noStrike" kern="1200" cap="none" spc="0" normalizeH="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thống</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F760D515-FA1A-47DB-90DB-341FA649DC5E}"/>
              </a:ext>
            </a:extLst>
          </p:cNvPr>
          <p:cNvGraphicFramePr>
            <a:graphicFrameLocks noGrp="1"/>
          </p:cNvGraphicFramePr>
          <p:nvPr>
            <p:extLst>
              <p:ext uri="{D42A27DB-BD31-4B8C-83A1-F6EECF244321}">
                <p14:modId xmlns:p14="http://schemas.microsoft.com/office/powerpoint/2010/main" val="651469359"/>
              </p:ext>
            </p:extLst>
          </p:nvPr>
        </p:nvGraphicFramePr>
        <p:xfrm>
          <a:off x="2997545" y="2194378"/>
          <a:ext cx="13106400" cy="7955280"/>
        </p:xfrm>
        <a:graphic>
          <a:graphicData uri="http://schemas.openxmlformats.org/drawingml/2006/table">
            <a:tbl>
              <a:tblPr firstRow="1" bandRow="1">
                <a:tableStyleId>{5C22544A-7EE6-4342-B048-85BDC9FD1C3A}</a:tableStyleId>
              </a:tblPr>
              <a:tblGrid>
                <a:gridCol w="1110579">
                  <a:extLst>
                    <a:ext uri="{9D8B030D-6E8A-4147-A177-3AD203B41FA5}">
                      <a16:colId xmlns:a16="http://schemas.microsoft.com/office/drawing/2014/main" val="3571681578"/>
                    </a:ext>
                  </a:extLst>
                </a:gridCol>
                <a:gridCol w="4578676">
                  <a:extLst>
                    <a:ext uri="{9D8B030D-6E8A-4147-A177-3AD203B41FA5}">
                      <a16:colId xmlns:a16="http://schemas.microsoft.com/office/drawing/2014/main" val="1957115453"/>
                    </a:ext>
                  </a:extLst>
                </a:gridCol>
                <a:gridCol w="3581400">
                  <a:extLst>
                    <a:ext uri="{9D8B030D-6E8A-4147-A177-3AD203B41FA5}">
                      <a16:colId xmlns:a16="http://schemas.microsoft.com/office/drawing/2014/main" val="370427947"/>
                    </a:ext>
                  </a:extLst>
                </a:gridCol>
                <a:gridCol w="3835745">
                  <a:extLst>
                    <a:ext uri="{9D8B030D-6E8A-4147-A177-3AD203B41FA5}">
                      <a16:colId xmlns:a16="http://schemas.microsoft.com/office/drawing/2014/main" val="654283295"/>
                    </a:ext>
                  </a:extLst>
                </a:gridCol>
              </a:tblGrid>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Chỉ</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tiêu</a:t>
                      </a:r>
                      <a:r>
                        <a:rPr lang="en-US" sz="2800" dirty="0">
                          <a:solidFill>
                            <a:schemeClr val="tx1"/>
                          </a:solidFill>
                          <a:latin typeface="Arial" panose="020B0604020202020204" pitchFamily="34" charset="0"/>
                          <a:cs typeface="Arial" panose="020B0604020202020204" pitchFamily="34" charset="0"/>
                        </a:rPr>
                        <a:t> so </a:t>
                      </a:r>
                      <a:r>
                        <a:rPr lang="en-US" sz="2800" dirty="0" err="1">
                          <a:solidFill>
                            <a:schemeClr val="tx1"/>
                          </a:solidFill>
                          <a:latin typeface="Arial" panose="020B0604020202020204" pitchFamily="34" charset="0"/>
                          <a:cs typeface="Arial" panose="020B0604020202020204" pitchFamily="34" charset="0"/>
                        </a:rPr>
                        <a:t>sánh</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truyền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thống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262680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Nhân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1881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Trình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thuật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25480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suất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35853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Chất</a:t>
                      </a:r>
                      <a:r>
                        <a:rPr lang="en-US" sz="2800" dirty="0">
                          <a:solidFill>
                            <a:schemeClr val="tx1"/>
                          </a:solidFill>
                          <a:latin typeface="Arial" panose="020B0604020202020204" pitchFamily="34" charset="0"/>
                          <a:cs typeface="Arial" panose="020B0604020202020204" pitchFamily="34" charset="0"/>
                        </a:rPr>
                        <a:t> l</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sản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phẩm</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8221314"/>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a:solidFill>
                            <a:schemeClr val="tx1"/>
                          </a:solidFill>
                          <a:latin typeface="Arial" panose="020B0604020202020204" pitchFamily="34" charset="0"/>
                          <a:cs typeface="Arial" panose="020B0604020202020204" pitchFamily="34" charset="0"/>
                        </a:rPr>
                        <a:t>C</a:t>
                      </a:r>
                      <a:r>
                        <a:rPr lang="vi-VN" sz="2800" dirty="0">
                          <a:solidFill>
                            <a:schemeClr val="tx1"/>
                          </a:solidFill>
                          <a:latin typeface="Arial" panose="020B0604020202020204" pitchFamily="34" charset="0"/>
                          <a:cs typeface="Arial" panose="020B0604020202020204" pitchFamily="34" charset="0"/>
                        </a:rPr>
                        <a:t>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35749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49425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thông</a:t>
                      </a:r>
                      <a:r>
                        <a:rPr lang="en-US" sz="2800" dirty="0">
                          <a:solidFill>
                            <a:schemeClr val="tx1"/>
                          </a:solidFill>
                          <a:latin typeface="Arial" panose="020B0604020202020204" pitchFamily="34" charset="0"/>
                          <a:cs typeface="Arial" panose="020B0604020202020204" pitchFamily="34" charset="0"/>
                        </a:rPr>
                        <a:t>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085007"/>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Hiệu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tế</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3332056"/>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Đầu</a:t>
                      </a:r>
                      <a:r>
                        <a:rPr lang="en-US" sz="2800" dirty="0">
                          <a:solidFill>
                            <a:schemeClr val="tx1"/>
                          </a:solidFill>
                          <a:latin typeface="Arial" panose="020B0604020202020204" pitchFamily="34" charset="0"/>
                          <a:cs typeface="Arial" panose="020B0604020202020204" pitchFamily="34" charset="0"/>
                        </a:rPr>
                        <a:t> t</a:t>
                      </a:r>
                      <a:r>
                        <a:rPr lang="vi-VN" sz="2800" dirty="0">
                          <a:solidFill>
                            <a:schemeClr val="tx1"/>
                          </a:solidFill>
                          <a:latin typeface="Arial" panose="020B0604020202020204" pitchFamily="34" charset="0"/>
                          <a:cs typeface="Arial" panose="020B0604020202020204" pitchFamily="34" charset="0"/>
                        </a:rPr>
                        <a:t>ư</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638555"/>
                  </a:ext>
                </a:extLst>
              </a:tr>
            </a:tbl>
          </a:graphicData>
        </a:graphic>
      </p:graphicFrame>
    </p:spTree>
    <p:extLst>
      <p:ext uri="{BB962C8B-B14F-4D97-AF65-F5344CB8AC3E}">
        <p14:creationId xmlns:p14="http://schemas.microsoft.com/office/powerpoint/2010/main" val="4034588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3" name="Hộp Văn bản 2">
            <a:extLst>
              <a:ext uri="{FF2B5EF4-FFF2-40B4-BE49-F238E27FC236}">
                <a16:creationId xmlns:a16="http://schemas.microsoft.com/office/drawing/2014/main" id="{1A28E2D1-78E3-60F2-327E-A3A41A3F12B1}"/>
              </a:ext>
            </a:extLst>
          </p:cNvPr>
          <p:cNvSpPr txBox="1"/>
          <p:nvPr/>
        </p:nvSpPr>
        <p:spPr>
          <a:xfrm>
            <a:off x="3290460" y="171500"/>
            <a:ext cx="11097479"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20.1. So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sánh</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đặc</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chính</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giữa</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nghệ</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cao</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truyền</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thống</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F760D515-FA1A-47DB-90DB-341FA649DC5E}"/>
              </a:ext>
            </a:extLst>
          </p:cNvPr>
          <p:cNvGraphicFramePr>
            <a:graphicFrameLocks noGrp="1"/>
          </p:cNvGraphicFramePr>
          <p:nvPr>
            <p:extLst>
              <p:ext uri="{D42A27DB-BD31-4B8C-83A1-F6EECF244321}">
                <p14:modId xmlns:p14="http://schemas.microsoft.com/office/powerpoint/2010/main" val="4043113800"/>
              </p:ext>
            </p:extLst>
          </p:nvPr>
        </p:nvGraphicFramePr>
        <p:xfrm>
          <a:off x="2286000" y="2070771"/>
          <a:ext cx="13106400" cy="7955280"/>
        </p:xfrm>
        <a:graphic>
          <a:graphicData uri="http://schemas.openxmlformats.org/drawingml/2006/table">
            <a:tbl>
              <a:tblPr firstRow="1" bandRow="1">
                <a:tableStyleId>{5C22544A-7EE6-4342-B048-85BDC9FD1C3A}</a:tableStyleId>
              </a:tblPr>
              <a:tblGrid>
                <a:gridCol w="1110579">
                  <a:extLst>
                    <a:ext uri="{9D8B030D-6E8A-4147-A177-3AD203B41FA5}">
                      <a16:colId xmlns:a16="http://schemas.microsoft.com/office/drawing/2014/main" val="3571681578"/>
                    </a:ext>
                  </a:extLst>
                </a:gridCol>
                <a:gridCol w="3969076">
                  <a:extLst>
                    <a:ext uri="{9D8B030D-6E8A-4147-A177-3AD203B41FA5}">
                      <a16:colId xmlns:a16="http://schemas.microsoft.com/office/drawing/2014/main" val="1957115453"/>
                    </a:ext>
                  </a:extLst>
                </a:gridCol>
                <a:gridCol w="4191000">
                  <a:extLst>
                    <a:ext uri="{9D8B030D-6E8A-4147-A177-3AD203B41FA5}">
                      <a16:colId xmlns:a16="http://schemas.microsoft.com/office/drawing/2014/main" val="370427947"/>
                    </a:ext>
                  </a:extLst>
                </a:gridCol>
                <a:gridCol w="3835745">
                  <a:extLst>
                    <a:ext uri="{9D8B030D-6E8A-4147-A177-3AD203B41FA5}">
                      <a16:colId xmlns:a16="http://schemas.microsoft.com/office/drawing/2014/main" val="654283295"/>
                    </a:ext>
                  </a:extLst>
                </a:gridCol>
              </a:tblGrid>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Chỉ</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tiêu</a:t>
                      </a:r>
                      <a:r>
                        <a:rPr lang="en-US" sz="2800" dirty="0">
                          <a:solidFill>
                            <a:schemeClr val="tx1"/>
                          </a:solidFill>
                          <a:latin typeface="Arial" panose="020B0604020202020204" pitchFamily="34" charset="0"/>
                          <a:cs typeface="Arial" panose="020B0604020202020204" pitchFamily="34" charset="0"/>
                        </a:rPr>
                        <a:t> so </a:t>
                      </a:r>
                      <a:r>
                        <a:rPr lang="en-US" sz="2800" dirty="0" err="1">
                          <a:solidFill>
                            <a:schemeClr val="tx1"/>
                          </a:solidFill>
                          <a:latin typeface="Arial" panose="020B0604020202020204" pitchFamily="34" charset="0"/>
                          <a:cs typeface="Arial" panose="020B0604020202020204" pitchFamily="34" charset="0"/>
                        </a:rPr>
                        <a:t>sánh</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truyền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thống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262680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Nhân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Cần ít</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Cần nhiều</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1881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Trình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thuật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chuyên sâu</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Cơ bản, rộng</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25480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suất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và ổn định</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35853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Chất</a:t>
                      </a:r>
                      <a:r>
                        <a:rPr lang="en-US" sz="2800" dirty="0">
                          <a:solidFill>
                            <a:schemeClr val="tx1"/>
                          </a:solidFill>
                          <a:latin typeface="Arial" panose="020B0604020202020204" pitchFamily="34" charset="0"/>
                          <a:cs typeface="Arial" panose="020B0604020202020204" pitchFamily="34" charset="0"/>
                        </a:rPr>
                        <a:t> l</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sản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phẩm</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và ổn định</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Không ổn định</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8221314"/>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a:solidFill>
                            <a:schemeClr val="tx1"/>
                          </a:solidFill>
                          <a:latin typeface="Arial" panose="020B0604020202020204" pitchFamily="34" charset="0"/>
                          <a:cs typeface="Arial" panose="020B0604020202020204" pitchFamily="34" charset="0"/>
                        </a:rPr>
                        <a:t>C</a:t>
                      </a:r>
                      <a:r>
                        <a:rPr lang="vi-VN" sz="2800" dirty="0">
                          <a:solidFill>
                            <a:schemeClr val="tx1"/>
                          </a:solidFill>
                          <a:latin typeface="Arial" panose="020B0604020202020204" pitchFamily="34" charset="0"/>
                          <a:cs typeface="Arial" panose="020B0604020202020204" pitchFamily="34" charset="0"/>
                        </a:rPr>
                        <a:t>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Mức cao</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Mức 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35749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Nhiều khâu</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Ít hoặc không áp dụng</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49425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thông</a:t>
                      </a:r>
                      <a:r>
                        <a:rPr lang="en-US" sz="2800" dirty="0">
                          <a:solidFill>
                            <a:schemeClr val="tx1"/>
                          </a:solidFill>
                          <a:latin typeface="Arial" panose="020B0604020202020204" pitchFamily="34" charset="0"/>
                          <a:cs typeface="Arial" panose="020B0604020202020204" pitchFamily="34" charset="0"/>
                        </a:rPr>
                        <a:t>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Nhiều khâu và đồng bộ</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Ít hoặc không áp dụng</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085007"/>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Hiệu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tế</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3332056"/>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Đầu</a:t>
                      </a:r>
                      <a:r>
                        <a:rPr lang="en-US" sz="2800" dirty="0">
                          <a:solidFill>
                            <a:schemeClr val="tx1"/>
                          </a:solidFill>
                          <a:latin typeface="Arial" panose="020B0604020202020204" pitchFamily="34" charset="0"/>
                          <a:cs typeface="Arial" panose="020B0604020202020204" pitchFamily="34" charset="0"/>
                        </a:rPr>
                        <a:t> t</a:t>
                      </a:r>
                      <a:r>
                        <a:rPr lang="vi-VN" sz="2800" dirty="0">
                          <a:solidFill>
                            <a:schemeClr val="tx1"/>
                          </a:solidFill>
                          <a:latin typeface="Arial" panose="020B0604020202020204" pitchFamily="34" charset="0"/>
                          <a:cs typeface="Arial" panose="020B0604020202020204" pitchFamily="34" charset="0"/>
                        </a:rPr>
                        <a:t>ư</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638555"/>
                  </a:ext>
                </a:extLst>
              </a:tr>
            </a:tbl>
          </a:graphicData>
        </a:graphic>
      </p:graphicFrame>
    </p:spTree>
    <p:extLst>
      <p:ext uri="{BB962C8B-B14F-4D97-AF65-F5344CB8AC3E}">
        <p14:creationId xmlns:p14="http://schemas.microsoft.com/office/powerpoint/2010/main" val="1497447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44977" y="6578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8205" y="4290565"/>
            <a:ext cx="2124891" cy="233184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80826" y="0"/>
            <a:ext cx="3919931" cy="33809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566" y="953921"/>
            <a:ext cx="8167034" cy="830437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63450" y="715216"/>
            <a:ext cx="3215219" cy="626968"/>
          </a:xfrm>
          <a:prstGeom prst="rect">
            <a:avLst/>
          </a:prstGeom>
        </p:spPr>
      </p:pic>
      <p:grpSp>
        <p:nvGrpSpPr>
          <p:cNvPr id="10" name="Group 10"/>
          <p:cNvGrpSpPr/>
          <p:nvPr/>
        </p:nvGrpSpPr>
        <p:grpSpPr>
          <a:xfrm>
            <a:off x="3869784" y="8471905"/>
            <a:ext cx="4031503" cy="1116167"/>
            <a:chOff x="0" y="0"/>
            <a:chExt cx="8469110" cy="2344769"/>
          </a:xfrm>
        </p:grpSpPr>
        <p:sp>
          <p:nvSpPr>
            <p:cNvPr id="11" name="Freeform 11"/>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996184">
            <a:off x="-671089" y="8004317"/>
            <a:ext cx="2572131" cy="3340430"/>
          </a:xfrm>
          <a:prstGeom prst="rect">
            <a:avLst/>
          </a:prstGeom>
        </p:spPr>
      </p:pic>
      <p:sp>
        <p:nvSpPr>
          <p:cNvPr id="17" name="Hộp Văn bản 16">
            <a:extLst>
              <a:ext uri="{FF2B5EF4-FFF2-40B4-BE49-F238E27FC236}">
                <a16:creationId xmlns:a16="http://schemas.microsoft.com/office/drawing/2014/main" id="{CFC91432-71FB-BE18-4109-0CD402D1BC26}"/>
              </a:ext>
            </a:extLst>
          </p:cNvPr>
          <p:cNvSpPr txBox="1"/>
          <p:nvPr/>
        </p:nvSpPr>
        <p:spPr>
          <a:xfrm>
            <a:off x="1586566" y="1368876"/>
            <a:ext cx="8167034" cy="1998176"/>
          </a:xfrm>
          <a:prstGeom prst="rect">
            <a:avLst/>
          </a:prstGeom>
          <a:noFill/>
        </p:spPr>
        <p:txBody>
          <a:bodyPr wrap="square">
            <a:spAutoFit/>
          </a:bodyPr>
          <a:lstStyle/>
          <a:p>
            <a:pPr lvl="0" algn="just">
              <a:lnSpc>
                <a:spcPct val="150000"/>
              </a:lnSpc>
              <a:spcBef>
                <a:spcPts val="600"/>
              </a:spcBef>
            </a:pP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3.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mô</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trọt</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nghệ</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endPar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A56C1DE-3777-4BF5-A9F1-2121E622DC3C}"/>
              </a:ext>
            </a:extLst>
          </p:cNvPr>
          <p:cNvPicPr>
            <a:picLocks noChangeAspect="1"/>
          </p:cNvPicPr>
          <p:nvPr/>
        </p:nvPicPr>
        <p:blipFill rotWithShape="1">
          <a:blip r:embed="rId14">
            <a:extLst>
              <a:ext uri="{28A0092B-C50C-407E-A947-70E740481C1C}">
                <a14:useLocalDpi xmlns:a14="http://schemas.microsoft.com/office/drawing/2010/main" val="0"/>
              </a:ext>
            </a:extLst>
          </a:blip>
          <a:srcRect l="42916" t="33124" r="42916" b="35940"/>
          <a:stretch/>
        </p:blipFill>
        <p:spPr>
          <a:xfrm>
            <a:off x="3578937" y="3519486"/>
            <a:ext cx="4029892" cy="4949587"/>
          </a:xfrm>
          <a:prstGeom prst="rect">
            <a:avLst/>
          </a:prstGeom>
        </p:spPr>
      </p:pic>
      <p:sp>
        <p:nvSpPr>
          <p:cNvPr id="4" name="Thought Bubble: Cloud 3">
            <a:extLst>
              <a:ext uri="{FF2B5EF4-FFF2-40B4-BE49-F238E27FC236}">
                <a16:creationId xmlns:a16="http://schemas.microsoft.com/office/drawing/2014/main" id="{0330592E-90F0-4A4B-A9AE-635EF51C8FF4}"/>
              </a:ext>
            </a:extLst>
          </p:cNvPr>
          <p:cNvSpPr/>
          <p:nvPr/>
        </p:nvSpPr>
        <p:spPr>
          <a:xfrm>
            <a:off x="7866093" y="2184420"/>
            <a:ext cx="9337045" cy="46885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000" dirty="0">
                <a:solidFill>
                  <a:prstClr val="white"/>
                </a:solidFill>
                <a:latin typeface="Arial" panose="020B0604020202020204" pitchFamily="34" charset="0"/>
                <a:cs typeface="Arial" panose="020B0604020202020204" pitchFamily="34" charset="0"/>
              </a:rPr>
              <a:t>Quan </a:t>
            </a:r>
            <a:r>
              <a:rPr lang="en-US" sz="4000" dirty="0" err="1">
                <a:solidFill>
                  <a:prstClr val="white"/>
                </a:solidFill>
                <a:latin typeface="Arial" panose="020B0604020202020204" pitchFamily="34" charset="0"/>
                <a:cs typeface="Arial" panose="020B0604020202020204" pitchFamily="34" charset="0"/>
              </a:rPr>
              <a:t>sát</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hình</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ảnh</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và</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cho</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biết</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phạm</a:t>
            </a:r>
            <a:r>
              <a:rPr lang="en-US" sz="4000" dirty="0">
                <a:solidFill>
                  <a:prstClr val="white"/>
                </a:solidFill>
                <a:latin typeface="Arial" panose="020B0604020202020204" pitchFamily="34" charset="0"/>
                <a:cs typeface="Arial" panose="020B0604020202020204" pitchFamily="34" charset="0"/>
              </a:rPr>
              <a:t> vi </a:t>
            </a:r>
            <a:r>
              <a:rPr lang="en-US" sz="4000" dirty="0" err="1">
                <a:solidFill>
                  <a:prstClr val="white"/>
                </a:solidFill>
                <a:latin typeface="Arial" panose="020B0604020202020204" pitchFamily="34" charset="0"/>
                <a:cs typeface="Arial" panose="020B0604020202020204" pitchFamily="34" charset="0"/>
              </a:rPr>
              <a:t>và</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công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nghệ</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áp</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dụng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trong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từng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loại</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mô</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hình</a:t>
            </a:r>
            <a:r>
              <a:rPr lang="en-US" sz="4000" dirty="0">
                <a:solidFill>
                  <a:prstClr val="whit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725235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FCFC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7810500"/>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pic>
        <p:nvPicPr>
          <p:cNvPr id="20" name="Picture 19">
            <a:extLst>
              <a:ext uri="{FF2B5EF4-FFF2-40B4-BE49-F238E27FC236}">
                <a16:creationId xmlns:a16="http://schemas.microsoft.com/office/drawing/2014/main" id="{CF38263B-22C7-44D9-9459-07F1204CC38A}"/>
              </a:ext>
            </a:extLst>
          </p:cNvPr>
          <p:cNvPicPr>
            <a:picLocks noChangeAspect="1"/>
          </p:cNvPicPr>
          <p:nvPr/>
        </p:nvPicPr>
        <p:blipFill rotWithShape="1">
          <a:blip r:embed="rId6">
            <a:extLst>
              <a:ext uri="{28A0092B-C50C-407E-A947-70E740481C1C}">
                <a14:useLocalDpi xmlns:a14="http://schemas.microsoft.com/office/drawing/2010/main" val="0"/>
              </a:ext>
            </a:extLst>
          </a:blip>
          <a:srcRect l="22831" t="53416" r="23398" b="2174"/>
          <a:stretch/>
        </p:blipFill>
        <p:spPr>
          <a:xfrm>
            <a:off x="1042554" y="978536"/>
            <a:ext cx="8305127" cy="4545964"/>
          </a:xfrm>
          <a:prstGeom prst="rect">
            <a:avLst/>
          </a:prstGeom>
        </p:spPr>
      </p:pic>
      <p:pic>
        <p:nvPicPr>
          <p:cNvPr id="22" name="Picture 21">
            <a:extLst>
              <a:ext uri="{FF2B5EF4-FFF2-40B4-BE49-F238E27FC236}">
                <a16:creationId xmlns:a16="http://schemas.microsoft.com/office/drawing/2014/main" id="{866810E0-9377-43C3-B2A2-0D0F2C6355D3}"/>
              </a:ext>
            </a:extLst>
          </p:cNvPr>
          <p:cNvPicPr>
            <a:picLocks noChangeAspect="1"/>
          </p:cNvPicPr>
          <p:nvPr/>
        </p:nvPicPr>
        <p:blipFill rotWithShape="1">
          <a:blip r:embed="rId7">
            <a:extLst>
              <a:ext uri="{28A0092B-C50C-407E-A947-70E740481C1C}">
                <a14:useLocalDpi xmlns:a14="http://schemas.microsoft.com/office/drawing/2010/main" val="0"/>
              </a:ext>
            </a:extLst>
          </a:blip>
          <a:srcRect l="69810" t="28839" r="3021" b="13902"/>
          <a:stretch/>
        </p:blipFill>
        <p:spPr>
          <a:xfrm>
            <a:off x="3022092" y="5728018"/>
            <a:ext cx="4346049" cy="4164964"/>
          </a:xfrm>
          <a:prstGeom prst="rect">
            <a:avLst/>
          </a:prstGeom>
        </p:spPr>
      </p:pic>
      <p:pic>
        <p:nvPicPr>
          <p:cNvPr id="24" name="Picture 23">
            <a:extLst>
              <a:ext uri="{FF2B5EF4-FFF2-40B4-BE49-F238E27FC236}">
                <a16:creationId xmlns:a16="http://schemas.microsoft.com/office/drawing/2014/main" id="{3BAD65E0-7993-4A28-BF5E-056D6B7B8849}"/>
              </a:ext>
            </a:extLst>
          </p:cNvPr>
          <p:cNvPicPr>
            <a:picLocks noChangeAspect="1"/>
          </p:cNvPicPr>
          <p:nvPr/>
        </p:nvPicPr>
        <p:blipFill rotWithShape="1">
          <a:blip r:embed="rId8">
            <a:extLst>
              <a:ext uri="{28A0092B-C50C-407E-A947-70E740481C1C}">
                <a14:useLocalDpi xmlns:a14="http://schemas.microsoft.com/office/drawing/2010/main" val="0"/>
              </a:ext>
            </a:extLst>
          </a:blip>
          <a:srcRect l="55422" t="21852" r="2826" b="2593"/>
          <a:stretch/>
        </p:blipFill>
        <p:spPr>
          <a:xfrm>
            <a:off x="10286999" y="978536"/>
            <a:ext cx="6729533" cy="8914446"/>
          </a:xfrm>
          <a:prstGeom prst="rect">
            <a:avLst/>
          </a:prstGeom>
        </p:spPr>
      </p:pic>
    </p:spTree>
    <p:extLst>
      <p:ext uri="{BB962C8B-B14F-4D97-AF65-F5344CB8AC3E}">
        <p14:creationId xmlns:p14="http://schemas.microsoft.com/office/powerpoint/2010/main" val="17263150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FC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7810500"/>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pic>
        <p:nvPicPr>
          <p:cNvPr id="3" name="Picture 2">
            <a:extLst>
              <a:ext uri="{FF2B5EF4-FFF2-40B4-BE49-F238E27FC236}">
                <a16:creationId xmlns:a16="http://schemas.microsoft.com/office/drawing/2014/main" id="{D1B33FE5-A2C5-4DD9-8569-6E3F987D205A}"/>
              </a:ext>
            </a:extLst>
          </p:cNvPr>
          <p:cNvPicPr>
            <a:picLocks noChangeAspect="1"/>
          </p:cNvPicPr>
          <p:nvPr/>
        </p:nvPicPr>
        <p:blipFill rotWithShape="1">
          <a:blip r:embed="rId6">
            <a:extLst>
              <a:ext uri="{28A0092B-C50C-407E-A947-70E740481C1C}">
                <a14:useLocalDpi xmlns:a14="http://schemas.microsoft.com/office/drawing/2010/main" val="0"/>
              </a:ext>
            </a:extLst>
          </a:blip>
          <a:srcRect l="4000" t="15490" r="9600" b="4420"/>
          <a:stretch/>
        </p:blipFill>
        <p:spPr>
          <a:xfrm>
            <a:off x="2145220" y="1359411"/>
            <a:ext cx="6629400" cy="4637595"/>
          </a:xfrm>
          <a:prstGeom prst="rect">
            <a:avLst/>
          </a:prstGeom>
        </p:spPr>
      </p:pic>
      <p:sp>
        <p:nvSpPr>
          <p:cNvPr id="8" name="TextBox 7">
            <a:extLst>
              <a:ext uri="{FF2B5EF4-FFF2-40B4-BE49-F238E27FC236}">
                <a16:creationId xmlns:a16="http://schemas.microsoft.com/office/drawing/2014/main" id="{3FCB8CDB-D443-4B77-87A4-CD36EBD1B3FB}"/>
              </a:ext>
            </a:extLst>
          </p:cNvPr>
          <p:cNvSpPr txBox="1"/>
          <p:nvPr/>
        </p:nvSpPr>
        <p:spPr>
          <a:xfrm>
            <a:off x="152401" y="202156"/>
            <a:ext cx="17754600" cy="833883"/>
          </a:xfrm>
          <a:prstGeom prst="rect">
            <a:avLst/>
          </a:prstGeom>
          <a:noFill/>
        </p:spPr>
        <p:txBody>
          <a:bodyPr wrap="square" rtlCol="0">
            <a:spAutoFit/>
          </a:bodyPr>
          <a:lstStyle/>
          <a:p>
            <a:pPr marL="742950" lvl="0" indent="-742950" algn="just">
              <a:lnSpc>
                <a:spcPct val="150000"/>
              </a:lnSpc>
              <a:buAutoNum type="alphaLcPeriod"/>
              <a:defRPr/>
            </a:pPr>
            <a:r>
              <a:rPr lang="vi-VN" sz="3600" b="1" dirty="0">
                <a:solidFill>
                  <a:srgbClr val="FF0000"/>
                </a:solidFill>
                <a:ea typeface="Calibri" panose="020F0502020204030204" pitchFamily="34" charset="0"/>
                <a:cs typeface="Arial" panose="020B0604020202020204" pitchFamily="34" charset="0"/>
              </a:rPr>
              <a:t>Mô hình trồng rau ăn lá thuỷ canh màng mỏng dinh dưỡng tuần hoàn NFT </a:t>
            </a:r>
            <a:endParaRPr lang="en-US" sz="3600" b="1" dirty="0">
              <a:solidFill>
                <a:srgbClr val="FF0000"/>
              </a:solidFill>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FD89E80-EF30-4CB8-A4EE-A9423EE6A4CC}"/>
              </a:ext>
            </a:extLst>
          </p:cNvPr>
          <p:cNvPicPr>
            <a:picLocks noChangeAspect="1"/>
          </p:cNvPicPr>
          <p:nvPr/>
        </p:nvPicPr>
        <p:blipFill rotWithShape="1">
          <a:blip r:embed="rId7">
            <a:extLst>
              <a:ext uri="{28A0092B-C50C-407E-A947-70E740481C1C}">
                <a14:useLocalDpi xmlns:a14="http://schemas.microsoft.com/office/drawing/2010/main" val="0"/>
              </a:ext>
            </a:extLst>
          </a:blip>
          <a:srcRect b="18852"/>
          <a:stretch/>
        </p:blipFill>
        <p:spPr>
          <a:xfrm>
            <a:off x="9143999" y="1343082"/>
            <a:ext cx="7620000" cy="4637595"/>
          </a:xfrm>
          <a:prstGeom prst="rect">
            <a:avLst/>
          </a:prstGeom>
        </p:spPr>
      </p:pic>
      <p:pic>
        <p:nvPicPr>
          <p:cNvPr id="12" name="Picture 11">
            <a:extLst>
              <a:ext uri="{FF2B5EF4-FFF2-40B4-BE49-F238E27FC236}">
                <a16:creationId xmlns:a16="http://schemas.microsoft.com/office/drawing/2014/main" id="{178FB991-2E30-4F6A-B8A1-31F4772FE908}"/>
              </a:ext>
            </a:extLst>
          </p:cNvPr>
          <p:cNvPicPr>
            <a:picLocks noChangeAspect="1"/>
          </p:cNvPicPr>
          <p:nvPr/>
        </p:nvPicPr>
        <p:blipFill rotWithShape="1">
          <a:blip r:embed="rId8">
            <a:extLst>
              <a:ext uri="{28A0092B-C50C-407E-A947-70E740481C1C}">
                <a14:useLocalDpi xmlns:a14="http://schemas.microsoft.com/office/drawing/2010/main" val="0"/>
              </a:ext>
            </a:extLst>
          </a:blip>
          <a:srcRect t="17600"/>
          <a:stretch/>
        </p:blipFill>
        <p:spPr>
          <a:xfrm>
            <a:off x="5459920" y="6155419"/>
            <a:ext cx="7195474" cy="3929425"/>
          </a:xfrm>
          <a:prstGeom prst="rect">
            <a:avLst/>
          </a:prstGeom>
        </p:spPr>
      </p:pic>
    </p:spTree>
    <p:extLst>
      <p:ext uri="{BB962C8B-B14F-4D97-AF65-F5344CB8AC3E}">
        <p14:creationId xmlns:p14="http://schemas.microsoft.com/office/powerpoint/2010/main" val="27839048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08141" flipH="1">
            <a:off x="-1486005" y="-904150"/>
            <a:ext cx="3800214" cy="49353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0795" y="981850"/>
            <a:ext cx="11254656" cy="908240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15616" y="0"/>
            <a:ext cx="1872384" cy="205474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4345" y="8341853"/>
            <a:ext cx="2124891" cy="233184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11133" flipH="1">
            <a:off x="15263205" y="13330"/>
            <a:ext cx="3687999" cy="478960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116099" y="-194617"/>
            <a:ext cx="6289567" cy="9082408"/>
          </a:xfrm>
          <a:prstGeom prst="rect">
            <a:avLst/>
          </a:prstGeom>
        </p:spPr>
      </p:pic>
      <p:sp>
        <p:nvSpPr>
          <p:cNvPr id="15" name="Hộp Văn bản 14">
            <a:extLst>
              <a:ext uri="{FF2B5EF4-FFF2-40B4-BE49-F238E27FC236}">
                <a16:creationId xmlns:a16="http://schemas.microsoft.com/office/drawing/2014/main" id="{4E375A1C-8BB8-F87B-F7A1-45BD20568631}"/>
              </a:ext>
            </a:extLst>
          </p:cNvPr>
          <p:cNvSpPr txBox="1"/>
          <p:nvPr/>
        </p:nvSpPr>
        <p:spPr>
          <a:xfrm>
            <a:off x="1281114" y="1208130"/>
            <a:ext cx="10301286" cy="8402300"/>
          </a:xfrm>
          <a:prstGeom prst="rect">
            <a:avLst/>
          </a:prstGeom>
          <a:noFill/>
        </p:spPr>
        <p:txBody>
          <a:bodyPr wrap="square">
            <a:spAutoFit/>
          </a:bodyPr>
          <a:lstStyle/>
          <a:p>
            <a:pPr marL="742950" lvl="0" indent="-742950" algn="just">
              <a:lnSpc>
                <a:spcPct val="150000"/>
              </a:lnSpc>
              <a:buAutoNum type="alphaLcPeriod"/>
              <a:defRPr/>
            </a:pPr>
            <a:r>
              <a:rPr lang="vi-VN" sz="3600" dirty="0">
                <a:solidFill>
                  <a:srgbClr val="FF0000"/>
                </a:solidFill>
                <a:ea typeface="Calibri" panose="020F0502020204030204" pitchFamily="34" charset="0"/>
                <a:cs typeface="Arial" panose="020B0604020202020204" pitchFamily="34" charset="0"/>
              </a:rPr>
              <a:t>Mô hình trồng rau ăn lá thuỷ canh màng mỏng dinh dưỡng tuần hoàn NFT </a:t>
            </a:r>
            <a:endParaRPr lang="en-US" sz="3600" dirty="0">
              <a:solidFill>
                <a:srgbClr val="FF0000"/>
              </a:solidFill>
              <a:ea typeface="Calibri" panose="020F0502020204030204" pitchFamily="34" charset="0"/>
              <a:cs typeface="Arial" panose="020B0604020202020204" pitchFamily="34" charset="0"/>
            </a:endParaRPr>
          </a:p>
          <a:p>
            <a:pPr lvl="0" algn="just">
              <a:lnSpc>
                <a:spcPct val="150000"/>
              </a:lnSpc>
              <a:defRPr/>
            </a:pPr>
            <a:r>
              <a:rPr lang="vi-VN" sz="3600" dirty="0">
                <a:solidFill>
                  <a:prstClr val="black"/>
                </a:solidFill>
                <a:cs typeface="Arial" panose="020B0604020202020204" pitchFamily="34" charset="0"/>
              </a:rPr>
              <a:t>- </a:t>
            </a:r>
            <a:r>
              <a:rPr lang="vi-VN" sz="3600" dirty="0">
                <a:solidFill>
                  <a:srgbClr val="FF0000"/>
                </a:solidFill>
                <a:cs typeface="Arial" panose="020B0604020202020204" pitchFamily="34" charset="0"/>
              </a:rPr>
              <a:t>Phạm vi áp dụng: </a:t>
            </a:r>
            <a:r>
              <a:rPr lang="vi-VN" sz="3600" dirty="0">
                <a:solidFill>
                  <a:prstClr val="black"/>
                </a:solidFill>
                <a:cs typeface="Arial" panose="020B0604020202020204" pitchFamily="34" charset="0"/>
              </a:rPr>
              <a:t>Trồng rau ăn lá như x</a:t>
            </a:r>
            <a:r>
              <a:rPr lang="en-US" sz="3600" dirty="0">
                <a:solidFill>
                  <a:prstClr val="black"/>
                </a:solidFill>
                <a:latin typeface="Arial" panose="020B0604020202020204" pitchFamily="34" charset="0"/>
                <a:cs typeface="Arial" panose="020B0604020202020204" pitchFamily="34" charset="0"/>
              </a:rPr>
              <a:t>à</a:t>
            </a:r>
            <a:r>
              <a:rPr lang="vi-VN" sz="3600" dirty="0">
                <a:solidFill>
                  <a:prstClr val="black"/>
                </a:solidFill>
                <a:cs typeface="Arial" panose="020B0604020202020204" pitchFamily="34" charset="0"/>
              </a:rPr>
              <a:t> lách, cải ngọt, rau muống, rau thơm,... </a:t>
            </a:r>
          </a:p>
          <a:p>
            <a:pPr lvl="0" algn="just">
              <a:lnSpc>
                <a:spcPct val="150000"/>
              </a:lnSpc>
              <a:defRPr/>
            </a:pPr>
            <a:r>
              <a:rPr lang="vi-VN" sz="3600" dirty="0">
                <a:solidFill>
                  <a:prstClr val="black"/>
                </a:solidFill>
                <a:cs typeface="Arial" panose="020B0604020202020204" pitchFamily="34" charset="0"/>
              </a:rPr>
              <a:t>- </a:t>
            </a:r>
            <a:r>
              <a:rPr lang="vi-VN" sz="3600" dirty="0">
                <a:solidFill>
                  <a:srgbClr val="FF0000"/>
                </a:solidFill>
                <a:cs typeface="Arial" panose="020B0604020202020204" pitchFamily="34" charset="0"/>
              </a:rPr>
              <a:t>Công nghệ áp dụng: </a:t>
            </a:r>
          </a:p>
          <a:p>
            <a:pPr lvl="0" algn="just">
              <a:lnSpc>
                <a:spcPct val="150000"/>
              </a:lnSpc>
              <a:defRPr/>
            </a:pPr>
            <a:r>
              <a:rPr lang="vi-VN" sz="3600" dirty="0">
                <a:solidFill>
                  <a:prstClr val="black"/>
                </a:solidFill>
                <a:cs typeface="Arial" panose="020B0604020202020204" pitchFamily="34" charset="0"/>
              </a:rPr>
              <a:t>+ Nhà mái che với thiết bị cảm </a:t>
            </a:r>
            <a:r>
              <a:rPr lang="vi-VN" sz="3600" dirty="0" smtClean="0">
                <a:solidFill>
                  <a:prstClr val="black"/>
                </a:solidFill>
                <a:cs typeface="Arial" panose="020B0604020202020204" pitchFamily="34" charset="0"/>
              </a:rPr>
              <a:t>bi</a:t>
            </a:r>
            <a:r>
              <a:rPr lang="en-US" sz="3600" dirty="0" err="1" smtClean="0">
                <a:solidFill>
                  <a:prstClr val="black"/>
                </a:solidFill>
                <a:cs typeface="Arial" panose="020B0604020202020204" pitchFamily="34" charset="0"/>
              </a:rPr>
              <a:t>ến</a:t>
            </a:r>
            <a:r>
              <a:rPr lang="vi-VN" sz="3600" dirty="0" smtClean="0">
                <a:solidFill>
                  <a:prstClr val="black"/>
                </a:solidFill>
                <a:cs typeface="Arial" panose="020B0604020202020204" pitchFamily="34" charset="0"/>
              </a:rPr>
              <a:t>, </a:t>
            </a:r>
            <a:r>
              <a:rPr lang="vi-VN" sz="3600" dirty="0">
                <a:solidFill>
                  <a:prstClr val="black"/>
                </a:solidFill>
                <a:cs typeface="Arial" panose="020B0604020202020204" pitchFamily="34" charset="0"/>
              </a:rPr>
              <a:t>điều khiển nhiệt độ, cường độ chiếu sáng, độ ẩm không khi. </a:t>
            </a:r>
          </a:p>
          <a:p>
            <a:pPr lvl="0" algn="just">
              <a:lnSpc>
                <a:spcPct val="150000"/>
              </a:lnSpc>
              <a:defRPr/>
            </a:pPr>
            <a:r>
              <a:rPr lang="vi-VN" sz="3600" dirty="0">
                <a:solidFill>
                  <a:prstClr val="black"/>
                </a:solidFill>
                <a:cs typeface="Arial" panose="020B0604020202020204" pitchFamily="34" charset="0"/>
              </a:rPr>
              <a:t>+ Hệ thống thuỷ canh màng mỏng dinh dưỡng NFT.</a:t>
            </a:r>
          </a:p>
          <a:p>
            <a:pPr lvl="0" algn="just">
              <a:lnSpc>
                <a:spcPct val="150000"/>
              </a:lnSpc>
              <a:defRPr/>
            </a:pPr>
            <a:r>
              <a:rPr lang="vi-VN" sz="3600" dirty="0">
                <a:solidFill>
                  <a:prstClr val="black"/>
                </a:solidFill>
                <a:cs typeface="Arial" panose="020B0604020202020204" pitchFamily="34" charset="0"/>
              </a:rPr>
              <a:t>+ Giống xà lách chất lượng cao.</a:t>
            </a:r>
          </a:p>
        </p:txBody>
      </p:sp>
      <p:pic>
        <p:nvPicPr>
          <p:cNvPr id="9" name="Picture 8">
            <a:extLst>
              <a:ext uri="{FF2B5EF4-FFF2-40B4-BE49-F238E27FC236}">
                <a16:creationId xmlns:a16="http://schemas.microsoft.com/office/drawing/2014/main" id="{CA1B8811-2F7D-4E91-BB3D-145096486776}"/>
              </a:ext>
            </a:extLst>
          </p:cNvPr>
          <p:cNvPicPr>
            <a:picLocks noChangeAspect="1"/>
          </p:cNvPicPr>
          <p:nvPr/>
        </p:nvPicPr>
        <p:blipFill rotWithShape="1">
          <a:blip r:embed="rId14">
            <a:extLst>
              <a:ext uri="{28A0092B-C50C-407E-A947-70E740481C1C}">
                <a14:useLocalDpi xmlns:a14="http://schemas.microsoft.com/office/drawing/2010/main" val="0"/>
              </a:ext>
            </a:extLst>
          </a:blip>
          <a:srcRect l="26851" t="26901" r="54708" b="27343"/>
          <a:stretch/>
        </p:blipFill>
        <p:spPr>
          <a:xfrm>
            <a:off x="12460821" y="6378940"/>
            <a:ext cx="5523630" cy="3848100"/>
          </a:xfrm>
          <a:prstGeom prst="rect">
            <a:avLst/>
          </a:prstGeom>
        </p:spPr>
      </p:pic>
    </p:spTree>
    <p:extLst>
      <p:ext uri="{BB962C8B-B14F-4D97-AF65-F5344CB8AC3E}">
        <p14:creationId xmlns:p14="http://schemas.microsoft.com/office/powerpoint/2010/main" val="60637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barn(inVertical)">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CFC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7810500"/>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8" name="TextBox 7">
            <a:extLst>
              <a:ext uri="{FF2B5EF4-FFF2-40B4-BE49-F238E27FC236}">
                <a16:creationId xmlns:a16="http://schemas.microsoft.com/office/drawing/2014/main" id="{3FCB8CDB-D443-4B77-87A4-CD36EBD1B3FB}"/>
              </a:ext>
            </a:extLst>
          </p:cNvPr>
          <p:cNvSpPr txBox="1"/>
          <p:nvPr/>
        </p:nvSpPr>
        <p:spPr>
          <a:xfrm>
            <a:off x="457201" y="202156"/>
            <a:ext cx="16758556" cy="998671"/>
          </a:xfrm>
          <a:prstGeom prst="rect">
            <a:avLst/>
          </a:prstGeom>
          <a:noFill/>
        </p:spPr>
        <p:txBody>
          <a:bodyPr wrap="square" rtlCol="0">
            <a:spAutoFit/>
          </a:bodyPr>
          <a:lstStyle/>
          <a:p>
            <a:pPr marL="742950" lvl="0" indent="-742950" algn="just">
              <a:lnSpc>
                <a:spcPct val="150000"/>
              </a:lnSpc>
              <a:buAutoNum type="alphaLcPeriod" startAt="2"/>
              <a:defRPr/>
            </a:pPr>
            <a:r>
              <a:rPr lang="vi-VN" sz="4400" dirty="0">
                <a:solidFill>
                  <a:srgbClr val="FF0000"/>
                </a:solidFill>
                <a:ea typeface="Calibri" panose="020F0502020204030204" pitchFamily="34" charset="0"/>
                <a:cs typeface="Arial" panose="020B0604020202020204" pitchFamily="34" charset="0"/>
              </a:rPr>
              <a:t>Mô hình trồng rau ăn quả trên giá thể tưới nhỏ giọt</a:t>
            </a:r>
            <a:endParaRPr lang="en-US" sz="4400" dirty="0">
              <a:solidFill>
                <a:srgbClr val="FF0000"/>
              </a:solidFill>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C770B40-E6C4-40A3-B7DB-FA89747B2482}"/>
              </a:ext>
            </a:extLst>
          </p:cNvPr>
          <p:cNvPicPr>
            <a:picLocks noChangeAspect="1"/>
          </p:cNvPicPr>
          <p:nvPr/>
        </p:nvPicPr>
        <p:blipFill>
          <a:blip r:embed="rId6"/>
          <a:stretch>
            <a:fillRect/>
          </a:stretch>
        </p:blipFill>
        <p:spPr>
          <a:xfrm>
            <a:off x="1028700" y="1359411"/>
            <a:ext cx="7818274" cy="4621266"/>
          </a:xfrm>
          <a:prstGeom prst="rect">
            <a:avLst/>
          </a:prstGeom>
        </p:spPr>
      </p:pic>
      <p:pic>
        <p:nvPicPr>
          <p:cNvPr id="14" name="Picture 13">
            <a:extLst>
              <a:ext uri="{FF2B5EF4-FFF2-40B4-BE49-F238E27FC236}">
                <a16:creationId xmlns:a16="http://schemas.microsoft.com/office/drawing/2014/main" id="{4004B4CB-27EC-43D0-B8DB-0A9C2BE5D4FC}"/>
              </a:ext>
            </a:extLst>
          </p:cNvPr>
          <p:cNvPicPr>
            <a:picLocks noChangeAspect="1"/>
          </p:cNvPicPr>
          <p:nvPr/>
        </p:nvPicPr>
        <p:blipFill rotWithShape="1">
          <a:blip r:embed="rId7">
            <a:extLst>
              <a:ext uri="{28A0092B-C50C-407E-A947-70E740481C1C}">
                <a14:useLocalDpi xmlns:a14="http://schemas.microsoft.com/office/drawing/2010/main" val="0"/>
              </a:ext>
            </a:extLst>
          </a:blip>
          <a:srcRect b="11423"/>
          <a:stretch/>
        </p:blipFill>
        <p:spPr>
          <a:xfrm>
            <a:off x="9375640" y="1359411"/>
            <a:ext cx="7840117" cy="4621266"/>
          </a:xfrm>
          <a:prstGeom prst="rect">
            <a:avLst/>
          </a:prstGeom>
        </p:spPr>
      </p:pic>
      <p:pic>
        <p:nvPicPr>
          <p:cNvPr id="16" name="Picture 15">
            <a:extLst>
              <a:ext uri="{FF2B5EF4-FFF2-40B4-BE49-F238E27FC236}">
                <a16:creationId xmlns:a16="http://schemas.microsoft.com/office/drawing/2014/main" id="{5C696800-75D8-4A58-B295-0FDD079042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3999" y="6155419"/>
            <a:ext cx="7620000" cy="3810000"/>
          </a:xfrm>
          <a:prstGeom prst="rect">
            <a:avLst/>
          </a:prstGeom>
        </p:spPr>
      </p:pic>
    </p:spTree>
    <p:extLst>
      <p:ext uri="{BB962C8B-B14F-4D97-AF65-F5344CB8AC3E}">
        <p14:creationId xmlns:p14="http://schemas.microsoft.com/office/powerpoint/2010/main" val="2981383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5003" y="1471377"/>
            <a:ext cx="7537958" cy="74734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7411" y="1342182"/>
            <a:ext cx="3215219" cy="626968"/>
          </a:xfrm>
          <a:prstGeom prst="rect">
            <a:avLst/>
          </a:prstGeom>
        </p:spPr>
      </p:pic>
      <p:grpSp>
        <p:nvGrpSpPr>
          <p:cNvPr id="4" name="Group 4"/>
          <p:cNvGrpSpPr/>
          <p:nvPr/>
        </p:nvGrpSpPr>
        <p:grpSpPr>
          <a:xfrm>
            <a:off x="13859721" y="9015431"/>
            <a:ext cx="4031503" cy="1116167"/>
            <a:chOff x="0" y="0"/>
            <a:chExt cx="8469110" cy="2344769"/>
          </a:xfrm>
        </p:grpSpPr>
        <p:sp>
          <p:nvSpPr>
            <p:cNvPr id="5" name="Freeform 5"/>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8361" y="2726934"/>
            <a:ext cx="2344927" cy="2573308"/>
          </a:xfrm>
          <a:prstGeom prst="rect">
            <a:avLst/>
          </a:prstGeom>
        </p:spPr>
      </p:pic>
      <p:sp>
        <p:nvSpPr>
          <p:cNvPr id="9" name="Freeform 9"/>
          <p:cNvSpPr/>
          <p:nvPr/>
        </p:nvSpPr>
        <p:spPr>
          <a:xfrm rot="211086">
            <a:off x="1059611" y="-223259"/>
            <a:ext cx="15265784" cy="11418385"/>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25144" y="1122873"/>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059212" flipH="1">
            <a:off x="16482808" y="5042847"/>
            <a:ext cx="3168396" cy="4114800"/>
          </a:xfrm>
          <a:prstGeom prst="rect">
            <a:avLst/>
          </a:prstGeom>
        </p:spPr>
      </p:pic>
      <p:sp>
        <p:nvSpPr>
          <p:cNvPr id="14" name="Hộp Văn bản 14">
            <a:extLst>
              <a:ext uri="{FF2B5EF4-FFF2-40B4-BE49-F238E27FC236}">
                <a16:creationId xmlns:a16="http://schemas.microsoft.com/office/drawing/2014/main" id="{AE3D6143-72CD-409A-ACE7-6E511A7EB196}"/>
              </a:ext>
            </a:extLst>
          </p:cNvPr>
          <p:cNvSpPr txBox="1"/>
          <p:nvPr/>
        </p:nvSpPr>
        <p:spPr>
          <a:xfrm>
            <a:off x="2477273" y="993678"/>
            <a:ext cx="13321516" cy="8402300"/>
          </a:xfrm>
          <a:prstGeom prst="rect">
            <a:avLst/>
          </a:prstGeom>
          <a:noFill/>
        </p:spPr>
        <p:txBody>
          <a:bodyPr wrap="square">
            <a:spAutoFit/>
          </a:bodyPr>
          <a:lstStyle/>
          <a:p>
            <a:pPr marL="742950" lvl="0" indent="-742950" algn="just">
              <a:lnSpc>
                <a:spcPct val="150000"/>
              </a:lnSpc>
              <a:buAutoNum type="alphaLcPeriod" startAt="2"/>
              <a:defRPr/>
            </a:pPr>
            <a:r>
              <a:rPr lang="vi-VN" sz="3600" dirty="0">
                <a:solidFill>
                  <a:srgbClr val="FF0000"/>
                </a:solidFill>
                <a:ea typeface="Calibri" panose="020F0502020204030204" pitchFamily="34" charset="0"/>
                <a:cs typeface="Arial" panose="020B0604020202020204" pitchFamily="34" charset="0"/>
              </a:rPr>
              <a:t>Mô hình trồng rau ăn quả trên giá thể tưới nhỏ giọt</a:t>
            </a:r>
            <a:endParaRPr lang="en-US" sz="3600" dirty="0">
              <a:solidFill>
                <a:srgbClr val="FF0000"/>
              </a:solidFill>
              <a:ea typeface="Calibri" panose="020F0502020204030204" pitchFamily="34" charset="0"/>
              <a:cs typeface="Arial" panose="020B0604020202020204" pitchFamily="34" charset="0"/>
            </a:endParaRPr>
          </a:p>
          <a:p>
            <a:pPr lvl="0" algn="just">
              <a:lnSpc>
                <a:spcPct val="150000"/>
              </a:lnSpc>
              <a:defRPr/>
            </a:pPr>
            <a:r>
              <a:rPr lang="vi-VN" sz="3600" dirty="0">
                <a:solidFill>
                  <a:schemeClr val="tx2"/>
                </a:solidFill>
                <a:ea typeface="Calibri" panose="020F0502020204030204" pitchFamily="34" charset="0"/>
                <a:cs typeface="Arial" panose="020B0604020202020204" pitchFamily="34" charset="0"/>
              </a:rPr>
              <a:t> </a:t>
            </a:r>
            <a:r>
              <a:rPr lang="vi-VN" sz="3600" dirty="0">
                <a:solidFill>
                  <a:prstClr val="black"/>
                </a:solidFill>
                <a:cs typeface="Arial" panose="020B0604020202020204" pitchFamily="34" charset="0"/>
              </a:rPr>
              <a:t>- </a:t>
            </a:r>
            <a:r>
              <a:rPr lang="vi-VN" sz="3600" dirty="0">
                <a:solidFill>
                  <a:srgbClr val="FF0000"/>
                </a:solidFill>
                <a:cs typeface="Arial" panose="020B0604020202020204" pitchFamily="34" charset="0"/>
              </a:rPr>
              <a:t>Phạm vi áp dụng: </a:t>
            </a:r>
            <a:r>
              <a:rPr lang="vi-VN" sz="3600" dirty="0">
                <a:solidFill>
                  <a:prstClr val="black"/>
                </a:solidFill>
                <a:cs typeface="Arial" panose="020B0604020202020204" pitchFamily="34" charset="0"/>
              </a:rPr>
              <a:t>Trồng các loại rau ăn quả như dưa chuột, dưa lưới, cà chua, ớt ngọt,...</a:t>
            </a:r>
          </a:p>
          <a:p>
            <a:pPr lvl="0" algn="just">
              <a:lnSpc>
                <a:spcPct val="150000"/>
              </a:lnSpc>
              <a:defRPr/>
            </a:pPr>
            <a:r>
              <a:rPr lang="vi-VN" sz="3600" dirty="0">
                <a:solidFill>
                  <a:prstClr val="black"/>
                </a:solidFill>
                <a:cs typeface="Arial" panose="020B0604020202020204" pitchFamily="34" charset="0"/>
              </a:rPr>
              <a:t>- </a:t>
            </a:r>
            <a:r>
              <a:rPr lang="vi-VN" sz="3600" dirty="0">
                <a:solidFill>
                  <a:srgbClr val="FF0000"/>
                </a:solidFill>
                <a:cs typeface="Arial" panose="020B0604020202020204" pitchFamily="34" charset="0"/>
              </a:rPr>
              <a:t>Công nghệ áp dụng: </a:t>
            </a:r>
          </a:p>
          <a:p>
            <a:pPr lvl="0" algn="just">
              <a:lnSpc>
                <a:spcPct val="150000"/>
              </a:lnSpc>
              <a:defRPr/>
            </a:pPr>
            <a:r>
              <a:rPr lang="vi-VN" sz="3600" dirty="0">
                <a:solidFill>
                  <a:prstClr val="black"/>
                </a:solidFill>
                <a:cs typeface="Arial" panose="020B0604020202020204" pitchFamily="34" charset="0"/>
              </a:rPr>
              <a:t>+ Nhà mái che với thiết bị cảm biến, điều khiển nhiệt độ, cường độ chiếu sáng, độ ẩm không khí.</a:t>
            </a:r>
          </a:p>
          <a:p>
            <a:pPr lvl="0" algn="just">
              <a:lnSpc>
                <a:spcPct val="150000"/>
              </a:lnSpc>
              <a:defRPr/>
            </a:pPr>
            <a:r>
              <a:rPr lang="vi-VN" sz="3600" dirty="0">
                <a:solidFill>
                  <a:prstClr val="black"/>
                </a:solidFill>
                <a:cs typeface="Arial" panose="020B0604020202020204" pitchFamily="34" charset="0"/>
              </a:rPr>
              <a:t>+ Hệ thống tưới nhỏ giọt. </a:t>
            </a:r>
          </a:p>
          <a:p>
            <a:pPr lvl="0" algn="just">
              <a:lnSpc>
                <a:spcPct val="150000"/>
              </a:lnSpc>
              <a:defRPr/>
            </a:pPr>
            <a:r>
              <a:rPr lang="vi-VN" sz="3600" dirty="0">
                <a:solidFill>
                  <a:prstClr val="black"/>
                </a:solidFill>
                <a:cs typeface="Arial" panose="020B0604020202020204" pitchFamily="34" charset="0"/>
              </a:rPr>
              <a:t>+ Giá thể trồng cây.</a:t>
            </a:r>
          </a:p>
          <a:p>
            <a:pPr lvl="0" algn="just">
              <a:lnSpc>
                <a:spcPct val="150000"/>
              </a:lnSpc>
              <a:defRPr/>
            </a:pPr>
            <a:r>
              <a:rPr lang="vi-VN" sz="3600" dirty="0">
                <a:solidFill>
                  <a:prstClr val="black"/>
                </a:solidFill>
                <a:cs typeface="Arial" panose="020B0604020202020204" pitchFamily="34" charset="0"/>
              </a:rPr>
              <a:t>+ Dung dịch dinh dưỡng.</a:t>
            </a:r>
          </a:p>
          <a:p>
            <a:pPr lvl="0" algn="just">
              <a:lnSpc>
                <a:spcPct val="150000"/>
              </a:lnSpc>
              <a:defRPr/>
            </a:pPr>
            <a:r>
              <a:rPr lang="vi-VN" sz="3600" dirty="0">
                <a:solidFill>
                  <a:prstClr val="black"/>
                </a:solidFill>
                <a:cs typeface="Arial" panose="020B0604020202020204" pitchFamily="34" charset="0"/>
              </a:rPr>
              <a:t>+ Giống rau ăn quả chất lượng cao, sản xuất trong nhà mái che.</a:t>
            </a:r>
          </a:p>
        </p:txBody>
      </p:sp>
    </p:spTree>
    <p:extLst>
      <p:ext uri="{BB962C8B-B14F-4D97-AF65-F5344CB8AC3E}">
        <p14:creationId xmlns:p14="http://schemas.microsoft.com/office/powerpoint/2010/main" val="18673924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barn(inVertical)">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arn(inVertic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barn(inVertical)">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barn(inVertical)">
                                      <p:cBhvr>
                                        <p:cTn id="37" dur="500"/>
                                        <p:tgtEl>
                                          <p:spTgt spid="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xEl>
                                              <p:pRg st="7" end="7"/>
                                            </p:txEl>
                                          </p:spTgt>
                                        </p:tgtEl>
                                        <p:attrNameLst>
                                          <p:attrName>style.visibility</p:attrName>
                                        </p:attrNameLst>
                                      </p:cBhvr>
                                      <p:to>
                                        <p:strVal val="visible"/>
                                      </p:to>
                                    </p:set>
                                    <p:animEffect transition="in" filter="barn(inVertical)">
                                      <p:cBhvr>
                                        <p:cTn id="4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AD65E0-7993-4A28-BF5E-056D6B7B8849}"/>
              </a:ext>
            </a:extLst>
          </p:cNvPr>
          <p:cNvPicPr>
            <a:picLocks noChangeAspect="1"/>
          </p:cNvPicPr>
          <p:nvPr/>
        </p:nvPicPr>
        <p:blipFill rotWithShape="1">
          <a:blip r:embed="rId2">
            <a:extLst>
              <a:ext uri="{28A0092B-C50C-407E-A947-70E740481C1C}">
                <a14:useLocalDpi xmlns:a14="http://schemas.microsoft.com/office/drawing/2010/main" val="0"/>
              </a:ext>
            </a:extLst>
          </a:blip>
          <a:srcRect l="55422" t="21852" r="2826" b="2593"/>
          <a:stretch/>
        </p:blipFill>
        <p:spPr>
          <a:xfrm>
            <a:off x="1905001" y="1485900"/>
            <a:ext cx="15111532" cy="8407082"/>
          </a:xfrm>
          <a:prstGeom prst="rect">
            <a:avLst/>
          </a:prstGeom>
        </p:spPr>
      </p:pic>
      <p:sp>
        <p:nvSpPr>
          <p:cNvPr id="3" name="Rectangle 2"/>
          <p:cNvSpPr/>
          <p:nvPr/>
        </p:nvSpPr>
        <p:spPr>
          <a:xfrm>
            <a:off x="1343132" y="342900"/>
            <a:ext cx="15680896" cy="861133"/>
          </a:xfrm>
          <a:prstGeom prst="rect">
            <a:avLst/>
          </a:prstGeom>
        </p:spPr>
        <p:txBody>
          <a:bodyPr wrap="none">
            <a:spAutoFit/>
          </a:bodyPr>
          <a:lstStyle/>
          <a:p>
            <a:pPr lvl="0" algn="just">
              <a:lnSpc>
                <a:spcPct val="150000"/>
              </a:lnSpc>
              <a:defRPr/>
            </a:pPr>
            <a:r>
              <a:rPr lang="en-US" sz="3800" dirty="0" smtClean="0">
                <a:solidFill>
                  <a:srgbClr val="FF0000"/>
                </a:solidFill>
                <a:latin typeface="Arial" panose="020B0604020202020204" pitchFamily="34" charset="0"/>
                <a:ea typeface="Calibri" panose="020F0502020204030204" pitchFamily="34" charset="0"/>
                <a:cs typeface="Arial" panose="020B0604020202020204" pitchFamily="34" charset="0"/>
              </a:rPr>
              <a:t>c. </a:t>
            </a:r>
            <a:r>
              <a:rPr lang="vi-VN" sz="3800" dirty="0" smtClean="0">
                <a:solidFill>
                  <a:srgbClr val="FF0000"/>
                </a:solidFill>
                <a:latin typeface="Arial" panose="020B0604020202020204" pitchFamily="34" charset="0"/>
                <a:ea typeface="Calibri" panose="020F0502020204030204" pitchFamily="34" charset="0"/>
                <a:cs typeface="Arial" panose="020B0604020202020204" pitchFamily="34" charset="0"/>
              </a:rPr>
              <a:t>Mô </a:t>
            </a:r>
            <a:r>
              <a:rPr lang="vi-VN" sz="3800" dirty="0">
                <a:solidFill>
                  <a:srgbClr val="FF0000"/>
                </a:solidFill>
                <a:latin typeface="Arial" panose="020B0604020202020204" pitchFamily="34" charset="0"/>
                <a:ea typeface="Calibri" panose="020F0502020204030204" pitchFamily="34" charset="0"/>
                <a:cs typeface="Arial" panose="020B0604020202020204" pitchFamily="34" charset="0"/>
              </a:rPr>
              <a:t>hình trồng cà rốt ứng dụng công nghệ cơ giới hoá và tự động </a:t>
            </a:r>
            <a:r>
              <a:rPr lang="vi-VN" sz="3800" dirty="0" smtClean="0">
                <a:solidFill>
                  <a:srgbClr val="FF0000"/>
                </a:solidFill>
                <a:latin typeface="Arial" panose="020B0604020202020204" pitchFamily="34" charset="0"/>
                <a:ea typeface="Calibri" panose="020F0502020204030204" pitchFamily="34" charset="0"/>
                <a:cs typeface="Arial" panose="020B0604020202020204" pitchFamily="34" charset="0"/>
              </a:rPr>
              <a:t>ho</a:t>
            </a:r>
            <a:r>
              <a:rPr lang="en-US" sz="3800" dirty="0">
                <a:solidFill>
                  <a:srgbClr val="FF0000"/>
                </a:solidFill>
                <a:latin typeface="Arial" panose="020B0604020202020204" pitchFamily="34" charset="0"/>
                <a:ea typeface="Calibri" panose="020F0502020204030204" pitchFamily="34" charset="0"/>
                <a:cs typeface="Arial" panose="020B0604020202020204" pitchFamily="34" charset="0"/>
              </a:rPr>
              <a:t>á</a:t>
            </a:r>
            <a:endParaRPr lang="vi-VN" sz="38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5088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3931893"/>
            <a:ext cx="2208154" cy="24232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98584" y="905539"/>
            <a:ext cx="14999428" cy="938146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92603" y="3277553"/>
            <a:ext cx="2208154" cy="24232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06055">
            <a:off x="1054280" y="-319893"/>
            <a:ext cx="597328" cy="262561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996184">
            <a:off x="-1427129" y="6805498"/>
            <a:ext cx="3168396"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658684">
            <a:off x="16112482" y="-1075161"/>
            <a:ext cx="3168396" cy="4114800"/>
          </a:xfrm>
          <a:prstGeom prst="rect">
            <a:avLst/>
          </a:prstGeom>
        </p:spPr>
      </p:pic>
      <p:sp>
        <p:nvSpPr>
          <p:cNvPr id="10" name="Hộp Văn bản 14">
            <a:extLst>
              <a:ext uri="{FF2B5EF4-FFF2-40B4-BE49-F238E27FC236}">
                <a16:creationId xmlns:a16="http://schemas.microsoft.com/office/drawing/2014/main" id="{44EFAB9B-564F-481C-9BB4-DD3D0C3B9A3D}"/>
              </a:ext>
            </a:extLst>
          </p:cNvPr>
          <p:cNvSpPr txBox="1"/>
          <p:nvPr/>
        </p:nvSpPr>
        <p:spPr>
          <a:xfrm>
            <a:off x="2198967" y="1461049"/>
            <a:ext cx="7478434" cy="7478970"/>
          </a:xfrm>
          <a:prstGeom prst="rect">
            <a:avLst/>
          </a:prstGeom>
          <a:noFill/>
        </p:spPr>
        <p:txBody>
          <a:bodyPr wrap="square">
            <a:spAutoFit/>
          </a:bodyPr>
          <a:lstStyle/>
          <a:p>
            <a:pPr lvl="0" algn="just">
              <a:lnSpc>
                <a:spcPct val="150000"/>
              </a:lnSpc>
              <a:defRPr/>
            </a:pPr>
            <a:r>
              <a:rPr lang="vi-VN" sz="4000" dirty="0">
                <a:solidFill>
                  <a:schemeClr val="tx2"/>
                </a:solidFill>
                <a:ea typeface="Calibri" panose="020F0502020204030204" pitchFamily="34" charset="0"/>
                <a:cs typeface="Arial" panose="020B0604020202020204" pitchFamily="34" charset="0"/>
              </a:rPr>
              <a:t>c. </a:t>
            </a:r>
            <a:r>
              <a:rPr lang="vi-VN" sz="4000" dirty="0">
                <a:solidFill>
                  <a:srgbClr val="FF0000"/>
                </a:solidFill>
                <a:ea typeface="Calibri" panose="020F0502020204030204" pitchFamily="34" charset="0"/>
                <a:cs typeface="Arial" panose="020B0604020202020204" pitchFamily="34" charset="0"/>
              </a:rPr>
              <a:t>Mô hình trồng cà rốt ứng dụng công nghệ cơ giới hoá và tự động hoá</a:t>
            </a:r>
          </a:p>
          <a:p>
            <a:pPr lvl="0" algn="just">
              <a:lnSpc>
                <a:spcPct val="150000"/>
              </a:lnSpc>
              <a:defRPr/>
            </a:pPr>
            <a:r>
              <a:rPr lang="vi-VN" sz="4000" dirty="0">
                <a:solidFill>
                  <a:schemeClr val="tx2"/>
                </a:solidFill>
                <a:ea typeface="Calibri" panose="020F0502020204030204" pitchFamily="34" charset="0"/>
                <a:cs typeface="Arial" panose="020B0604020202020204" pitchFamily="34" charset="0"/>
              </a:rPr>
              <a:t> </a:t>
            </a:r>
            <a:r>
              <a:rPr lang="vi-VN" sz="4000" dirty="0">
                <a:solidFill>
                  <a:prstClr val="black"/>
                </a:solidFill>
                <a:cs typeface="Arial" panose="020B0604020202020204" pitchFamily="34" charset="0"/>
              </a:rPr>
              <a:t>- </a:t>
            </a:r>
            <a:r>
              <a:rPr lang="vi-VN" sz="4000" dirty="0">
                <a:cs typeface="Arial" panose="020B0604020202020204" pitchFamily="34" charset="0"/>
              </a:rPr>
              <a:t>Mô hình ứng dụng cơ giới hoá trong các khẩu làm đất, gieo hạt, xới vun, </a:t>
            </a:r>
            <a:r>
              <a:rPr lang="en-US" sz="4000" dirty="0" smtClean="0">
                <a:cs typeface="Arial" panose="020B0604020202020204" pitchFamily="34" charset="0"/>
              </a:rPr>
              <a:t>b</a:t>
            </a:r>
            <a:r>
              <a:rPr lang="vi-VN" sz="4000" dirty="0" smtClean="0">
                <a:cs typeface="Arial" panose="020B0604020202020204" pitchFamily="34" charset="0"/>
              </a:rPr>
              <a:t>ón </a:t>
            </a:r>
            <a:r>
              <a:rPr lang="vi-VN" sz="4000" dirty="0">
                <a:cs typeface="Arial" panose="020B0604020202020204" pitchFamily="34" charset="0"/>
              </a:rPr>
              <a:t>phân, phun thuốc phòng trừ sâu bệnh hại, tưới và thu hoạch cây cà rốt</a:t>
            </a:r>
          </a:p>
        </p:txBody>
      </p:sp>
      <p:pic>
        <p:nvPicPr>
          <p:cNvPr id="11" name="Picture 10">
            <a:extLst>
              <a:ext uri="{FF2B5EF4-FFF2-40B4-BE49-F238E27FC236}">
                <a16:creationId xmlns:a16="http://schemas.microsoft.com/office/drawing/2014/main" id="{20BB4A58-D2CD-4BAC-A456-1DDBEF6F7C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2056" y="905539"/>
            <a:ext cx="7620000" cy="4248150"/>
          </a:xfrm>
          <a:prstGeom prst="rect">
            <a:avLst/>
          </a:prstGeom>
        </p:spPr>
      </p:pic>
      <p:pic>
        <p:nvPicPr>
          <p:cNvPr id="13" name="Picture 12">
            <a:extLst>
              <a:ext uri="{FF2B5EF4-FFF2-40B4-BE49-F238E27FC236}">
                <a16:creationId xmlns:a16="http://schemas.microsoft.com/office/drawing/2014/main" id="{FDBB9762-47EC-41BA-9B1F-52573D5B2CBB}"/>
              </a:ext>
            </a:extLst>
          </p:cNvPr>
          <p:cNvPicPr>
            <a:picLocks noChangeAspect="1"/>
          </p:cNvPicPr>
          <p:nvPr/>
        </p:nvPicPr>
        <p:blipFill rotWithShape="1">
          <a:blip r:embed="rId11">
            <a:extLst>
              <a:ext uri="{28A0092B-C50C-407E-A947-70E740481C1C}">
                <a14:useLocalDpi xmlns:a14="http://schemas.microsoft.com/office/drawing/2010/main" val="0"/>
              </a:ext>
            </a:extLst>
          </a:blip>
          <a:srcRect t="29996"/>
          <a:stretch/>
        </p:blipFill>
        <p:spPr>
          <a:xfrm>
            <a:off x="10152055" y="5153688"/>
            <a:ext cx="7620001" cy="4409412"/>
          </a:xfrm>
          <a:prstGeom prst="rect">
            <a:avLst/>
          </a:prstGeom>
        </p:spPr>
      </p:pic>
    </p:spTree>
    <p:extLst>
      <p:ext uri="{BB962C8B-B14F-4D97-AF65-F5344CB8AC3E}">
        <p14:creationId xmlns:p14="http://schemas.microsoft.com/office/powerpoint/2010/main" val="3164829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8539" r="8537"/>
          <a:stretch/>
        </p:blipFill>
        <p:spPr>
          <a:xfrm>
            <a:off x="1" y="381000"/>
            <a:ext cx="18288000" cy="9525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454928">
            <a:off x="-481886" y="-1613152"/>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77920">
            <a:off x="15490058" y="6949176"/>
            <a:ext cx="3168396" cy="4114800"/>
          </a:xfrm>
          <a:prstGeom prst="rect">
            <a:avLst/>
          </a:prstGeom>
        </p:spPr>
      </p:pic>
      <p:sp>
        <p:nvSpPr>
          <p:cNvPr id="8" name="Hộp Văn bản 7">
            <a:extLst>
              <a:ext uri="{FF2B5EF4-FFF2-40B4-BE49-F238E27FC236}">
                <a16:creationId xmlns:a16="http://schemas.microsoft.com/office/drawing/2014/main" id="{3BF19EA2-D170-B035-7AD2-E3FBE4E40DD6}"/>
              </a:ext>
            </a:extLst>
          </p:cNvPr>
          <p:cNvSpPr txBox="1"/>
          <p:nvPr/>
        </p:nvSpPr>
        <p:spPr>
          <a:xfrm>
            <a:off x="6705600" y="673457"/>
            <a:ext cx="5334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1" name="Hộp Văn bản 10">
            <a:extLst>
              <a:ext uri="{FF2B5EF4-FFF2-40B4-BE49-F238E27FC236}">
                <a16:creationId xmlns:a16="http://schemas.microsoft.com/office/drawing/2014/main" id="{E8E2DE31-C736-EB56-5F4E-119CCFD01759}"/>
              </a:ext>
            </a:extLst>
          </p:cNvPr>
          <p:cNvSpPr txBox="1"/>
          <p:nvPr/>
        </p:nvSpPr>
        <p:spPr>
          <a:xfrm>
            <a:off x="2362199" y="1815127"/>
            <a:ext cx="13563600" cy="1824923"/>
          </a:xfrm>
          <a:prstGeom prst="rect">
            <a:avLst/>
          </a:prstGeom>
          <a:noFill/>
        </p:spPr>
        <p:txBody>
          <a:bodyPr wrap="square">
            <a:spAutoFit/>
          </a:bodyPr>
          <a:lstStyle/>
          <a:p>
            <a:pPr algn="just">
              <a:lnSpc>
                <a:spcPct val="150000"/>
              </a:lnSpc>
            </a:pPr>
            <a:r>
              <a:rPr lang="vi-VN" sz="4000" dirty="0">
                <a:solidFill>
                  <a:srgbClr val="000000"/>
                </a:solidFill>
                <a:ea typeface="Times New Roman" panose="02020603050405020304" pitchFamily="18" charset="0"/>
                <a:cs typeface="Arial" panose="020B0604020202020204" pitchFamily="34" charset="0"/>
              </a:rPr>
              <a:t>Quan sát Hình 20.1, cho biết công nghệ cao nào được ứng dụng trong trồng trọt.</a:t>
            </a:r>
            <a:endParaRPr lang="en-US" sz="4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A7D0C4F-5A3B-48C3-9724-BDDEB258E38E}"/>
              </a:ext>
            </a:extLst>
          </p:cNvPr>
          <p:cNvPicPr>
            <a:picLocks noChangeAspect="1"/>
          </p:cNvPicPr>
          <p:nvPr/>
        </p:nvPicPr>
        <p:blipFill rotWithShape="1">
          <a:blip r:embed="rId8">
            <a:extLst>
              <a:ext uri="{28A0092B-C50C-407E-A947-70E740481C1C}">
                <a14:useLocalDpi xmlns:a14="http://schemas.microsoft.com/office/drawing/2010/main" val="0"/>
              </a:ext>
            </a:extLst>
          </a:blip>
          <a:srcRect l="5353" t="24682" r="6289" b="10869"/>
          <a:stretch/>
        </p:blipFill>
        <p:spPr>
          <a:xfrm>
            <a:off x="504641" y="4125658"/>
            <a:ext cx="17278717" cy="48227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FC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7810500"/>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3" name="Hộp Văn bản 2">
            <a:extLst>
              <a:ext uri="{FF2B5EF4-FFF2-40B4-BE49-F238E27FC236}">
                <a16:creationId xmlns:a16="http://schemas.microsoft.com/office/drawing/2014/main" id="{3B7A8714-734E-6E85-792E-53028BD9A15B}"/>
              </a:ext>
            </a:extLst>
          </p:cNvPr>
          <p:cNvSpPr txBox="1"/>
          <p:nvPr/>
        </p:nvSpPr>
        <p:spPr>
          <a:xfrm>
            <a:off x="6273419" y="197115"/>
            <a:ext cx="5297084" cy="1063433"/>
          </a:xfrm>
          <a:prstGeom prst="rect">
            <a:avLst/>
          </a:prstGeom>
          <a:noFill/>
        </p:spPr>
        <p:txBody>
          <a:bodyPr wrap="square">
            <a:spAutoFit/>
          </a:bodyPr>
          <a:lstStyle/>
          <a:p>
            <a:pPr marR="0" algn="ctr">
              <a:lnSpc>
                <a:spcPct val="150000"/>
              </a:lnSpc>
              <a:spcBef>
                <a:spcPts val="600"/>
              </a:spcBef>
              <a:spcAft>
                <a:spcPts val="0"/>
              </a:spcAft>
            </a:pPr>
            <a:r>
              <a:rPr lang="en-US" sz="48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LUYỆN TẬP</a:t>
            </a:r>
            <a:endParaRPr lang="en-US" sz="48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E735D3F3-27E6-454C-A346-1CB5FC246BA3}"/>
              </a:ext>
            </a:extLst>
          </p:cNvPr>
          <p:cNvPicPr>
            <a:picLocks noChangeAspect="1"/>
          </p:cNvPicPr>
          <p:nvPr/>
        </p:nvPicPr>
        <p:blipFill rotWithShape="1">
          <a:blip r:embed="rId6">
            <a:extLst>
              <a:ext uri="{28A0092B-C50C-407E-A947-70E740481C1C}">
                <a14:useLocalDpi xmlns:a14="http://schemas.microsoft.com/office/drawing/2010/main" val="0"/>
              </a:ext>
            </a:extLst>
          </a:blip>
          <a:srcRect l="4748" t="29230" r="4172" b="946"/>
          <a:stretch/>
        </p:blipFill>
        <p:spPr>
          <a:xfrm>
            <a:off x="3359952" y="3367127"/>
            <a:ext cx="11124017" cy="6693572"/>
          </a:xfrm>
          <a:prstGeom prst="rect">
            <a:avLst/>
          </a:prstGeom>
        </p:spPr>
      </p:pic>
      <p:sp>
        <p:nvSpPr>
          <p:cNvPr id="17" name="Speech Bubble: Rectangle with Corners Rounded 16">
            <a:extLst>
              <a:ext uri="{FF2B5EF4-FFF2-40B4-BE49-F238E27FC236}">
                <a16:creationId xmlns:a16="http://schemas.microsoft.com/office/drawing/2014/main" id="{208403D2-CBC1-4D5B-8423-35AC3D7758E6}"/>
              </a:ext>
            </a:extLst>
          </p:cNvPr>
          <p:cNvSpPr/>
          <p:nvPr/>
        </p:nvSpPr>
        <p:spPr>
          <a:xfrm>
            <a:off x="2658291" y="1460766"/>
            <a:ext cx="13211030" cy="1729184"/>
          </a:xfrm>
          <a:prstGeom prst="wedgeRound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3600" dirty="0">
                <a:solidFill>
                  <a:srgbClr val="0070C0"/>
                </a:solidFill>
              </a:rPr>
              <a:t>Hình 20.2, chỉ ra ưu và nhược điểm của trồng trọt công nghệ cao so với trồng trọt truyền thống.</a:t>
            </a:r>
            <a:endParaRPr lang="en-US" sz="3600" dirty="0">
              <a:solidFill>
                <a:srgbClr val="0070C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3399" y="179154"/>
            <a:ext cx="3215219" cy="62696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08141" flipH="1">
            <a:off x="-1649624" y="-229506"/>
            <a:ext cx="2706950" cy="351552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59212" flipH="1">
            <a:off x="16393287" y="7095906"/>
            <a:ext cx="3168396" cy="4114800"/>
          </a:xfrm>
          <a:prstGeom prst="rect">
            <a:avLst/>
          </a:prstGeom>
        </p:spPr>
      </p:pic>
      <p:pic>
        <p:nvPicPr>
          <p:cNvPr id="18" name="Picture 17">
            <a:extLst>
              <a:ext uri="{FF2B5EF4-FFF2-40B4-BE49-F238E27FC236}">
                <a16:creationId xmlns:a16="http://schemas.microsoft.com/office/drawing/2014/main" id="{DD9B9058-4F78-4E99-BDFE-91E21C8E6677}"/>
              </a:ext>
            </a:extLst>
          </p:cNvPr>
          <p:cNvPicPr>
            <a:picLocks noChangeAspect="1"/>
          </p:cNvPicPr>
          <p:nvPr/>
        </p:nvPicPr>
        <p:blipFill rotWithShape="1">
          <a:blip r:embed="rId8">
            <a:extLst>
              <a:ext uri="{28A0092B-C50C-407E-A947-70E740481C1C}">
                <a14:useLocalDpi xmlns:a14="http://schemas.microsoft.com/office/drawing/2010/main" val="0"/>
              </a:ext>
            </a:extLst>
          </a:blip>
          <a:srcRect l="4748" t="34247" r="66582" b="41111"/>
          <a:stretch/>
        </p:blipFill>
        <p:spPr>
          <a:xfrm>
            <a:off x="609600" y="877438"/>
            <a:ext cx="6088847" cy="4107414"/>
          </a:xfrm>
          <a:prstGeom prst="rect">
            <a:avLst/>
          </a:prstGeom>
        </p:spPr>
      </p:pic>
      <p:sp>
        <p:nvSpPr>
          <p:cNvPr id="13" name="Rectangle: Rounded Corners 12">
            <a:extLst>
              <a:ext uri="{FF2B5EF4-FFF2-40B4-BE49-F238E27FC236}">
                <a16:creationId xmlns:a16="http://schemas.microsoft.com/office/drawing/2014/main" id="{C7A39E61-66B6-4D37-9C5C-7E1A8ECEA383}"/>
              </a:ext>
            </a:extLst>
          </p:cNvPr>
          <p:cNvSpPr/>
          <p:nvPr/>
        </p:nvSpPr>
        <p:spPr>
          <a:xfrm>
            <a:off x="7010400" y="939405"/>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3200" dirty="0">
                <a:solidFill>
                  <a:srgbClr val="FF0000"/>
                </a:solidFill>
              </a:rPr>
              <a:t>Ưu điểm: </a:t>
            </a:r>
            <a:r>
              <a:rPr lang="vi-VN" sz="3200" dirty="0"/>
              <a:t>hạn chế tiếp xúc của người phun với thuốc, thực hiện trên diện tích rộng, nhanh và cần ít người</a:t>
            </a:r>
          </a:p>
        </p:txBody>
      </p:sp>
      <p:pic>
        <p:nvPicPr>
          <p:cNvPr id="19" name="Picture 18">
            <a:extLst>
              <a:ext uri="{FF2B5EF4-FFF2-40B4-BE49-F238E27FC236}">
                <a16:creationId xmlns:a16="http://schemas.microsoft.com/office/drawing/2014/main" id="{B1CDB177-EA38-48EE-B805-DE942A530329}"/>
              </a:ext>
            </a:extLst>
          </p:cNvPr>
          <p:cNvPicPr>
            <a:picLocks noChangeAspect="1"/>
          </p:cNvPicPr>
          <p:nvPr/>
        </p:nvPicPr>
        <p:blipFill rotWithShape="1">
          <a:blip r:embed="rId8">
            <a:extLst>
              <a:ext uri="{28A0092B-C50C-407E-A947-70E740481C1C}">
                <a14:useLocalDpi xmlns:a14="http://schemas.microsoft.com/office/drawing/2010/main" val="0"/>
              </a:ext>
            </a:extLst>
          </a:blip>
          <a:srcRect l="4305" t="66230" r="66273" b="6357"/>
          <a:stretch/>
        </p:blipFill>
        <p:spPr>
          <a:xfrm>
            <a:off x="609600" y="5731142"/>
            <a:ext cx="6088847" cy="4107415"/>
          </a:xfrm>
          <a:prstGeom prst="rect">
            <a:avLst/>
          </a:prstGeom>
        </p:spPr>
      </p:pic>
      <p:sp>
        <p:nvSpPr>
          <p:cNvPr id="20" name="Rectangle: Rounded Corners 19">
            <a:extLst>
              <a:ext uri="{FF2B5EF4-FFF2-40B4-BE49-F238E27FC236}">
                <a16:creationId xmlns:a16="http://schemas.microsoft.com/office/drawing/2014/main" id="{E18BC23B-60C7-4042-8961-CDD0FE9BBDE6}"/>
              </a:ext>
            </a:extLst>
          </p:cNvPr>
          <p:cNvSpPr/>
          <p:nvPr/>
        </p:nvSpPr>
        <p:spPr>
          <a:xfrm>
            <a:off x="7010400" y="3156175"/>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3200" dirty="0">
                <a:solidFill>
                  <a:srgbClr val="FF0000"/>
                </a:solidFill>
              </a:rPr>
              <a:t>Nhược điểm: </a:t>
            </a:r>
            <a:r>
              <a:rPr lang="vi-VN" sz="3200" dirty="0"/>
              <a:t>Người thực hiện phải được đào tạo sử dụng thiết bị</a:t>
            </a:r>
          </a:p>
        </p:txBody>
      </p:sp>
      <p:sp>
        <p:nvSpPr>
          <p:cNvPr id="21" name="Rectangle: Rounded Corners 20">
            <a:extLst>
              <a:ext uri="{FF2B5EF4-FFF2-40B4-BE49-F238E27FC236}">
                <a16:creationId xmlns:a16="http://schemas.microsoft.com/office/drawing/2014/main" id="{5E5EF70A-F182-4288-BF60-B5D52279D8D4}"/>
              </a:ext>
            </a:extLst>
          </p:cNvPr>
          <p:cNvSpPr/>
          <p:nvPr/>
        </p:nvSpPr>
        <p:spPr>
          <a:xfrm>
            <a:off x="6988629" y="6043670"/>
            <a:ext cx="10896600" cy="11762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3200" dirty="0">
                <a:solidFill>
                  <a:srgbClr val="FF0000"/>
                </a:solidFill>
              </a:rPr>
              <a:t>Ưu điểm: </a:t>
            </a:r>
            <a:r>
              <a:rPr lang="vi-VN" sz="3200" dirty="0"/>
              <a:t>Phun bằng bình bơm phổ biến nên dễ thực hiện</a:t>
            </a:r>
          </a:p>
        </p:txBody>
      </p:sp>
      <p:sp>
        <p:nvSpPr>
          <p:cNvPr id="22" name="Rectangle: Rounded Corners 21">
            <a:extLst>
              <a:ext uri="{FF2B5EF4-FFF2-40B4-BE49-F238E27FC236}">
                <a16:creationId xmlns:a16="http://schemas.microsoft.com/office/drawing/2014/main" id="{A72EF4A5-E462-40D3-8A1E-1EE48635D68F}"/>
              </a:ext>
            </a:extLst>
          </p:cNvPr>
          <p:cNvSpPr/>
          <p:nvPr/>
        </p:nvSpPr>
        <p:spPr>
          <a:xfrm>
            <a:off x="6988629" y="7650573"/>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3200" dirty="0">
                <a:solidFill>
                  <a:srgbClr val="FF0000"/>
                </a:solidFill>
              </a:rPr>
              <a:t>Nhược điểm: </a:t>
            </a:r>
            <a:r>
              <a:rPr lang="vi-VN" sz="3200" dirty="0"/>
              <a:t>Người phun tiếp xúc với thuốc, thực hiện trên diện tích hẹp, chậm và cần nhiều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3399" y="179154"/>
            <a:ext cx="3215219" cy="62696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08141" flipH="1">
            <a:off x="-1649624" y="-229506"/>
            <a:ext cx="2706950" cy="351552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59212" flipH="1">
            <a:off x="16393287" y="7095906"/>
            <a:ext cx="3168396" cy="4114800"/>
          </a:xfrm>
          <a:prstGeom prst="rect">
            <a:avLst/>
          </a:prstGeom>
        </p:spPr>
      </p:pic>
      <p:pic>
        <p:nvPicPr>
          <p:cNvPr id="18" name="Picture 17">
            <a:extLst>
              <a:ext uri="{FF2B5EF4-FFF2-40B4-BE49-F238E27FC236}">
                <a16:creationId xmlns:a16="http://schemas.microsoft.com/office/drawing/2014/main" id="{DD9B9058-4F78-4E99-BDFE-91E21C8E6677}"/>
              </a:ext>
            </a:extLst>
          </p:cNvPr>
          <p:cNvPicPr>
            <a:picLocks noChangeAspect="1"/>
          </p:cNvPicPr>
          <p:nvPr/>
        </p:nvPicPr>
        <p:blipFill rotWithShape="1">
          <a:blip r:embed="rId8">
            <a:extLst>
              <a:ext uri="{28A0092B-C50C-407E-A947-70E740481C1C}">
                <a14:useLocalDpi xmlns:a14="http://schemas.microsoft.com/office/drawing/2010/main" val="0"/>
              </a:ext>
            </a:extLst>
          </a:blip>
          <a:srcRect l="35665" t="34293" r="35665" b="41065"/>
          <a:stretch/>
        </p:blipFill>
        <p:spPr>
          <a:xfrm>
            <a:off x="609600" y="877438"/>
            <a:ext cx="6088847" cy="4107414"/>
          </a:xfrm>
          <a:prstGeom prst="rect">
            <a:avLst/>
          </a:prstGeom>
        </p:spPr>
      </p:pic>
      <p:sp>
        <p:nvSpPr>
          <p:cNvPr id="13" name="Rectangle: Rounded Corners 12">
            <a:extLst>
              <a:ext uri="{FF2B5EF4-FFF2-40B4-BE49-F238E27FC236}">
                <a16:creationId xmlns:a16="http://schemas.microsoft.com/office/drawing/2014/main" id="{C7A39E61-66B6-4D37-9C5C-7E1A8ECEA383}"/>
              </a:ext>
            </a:extLst>
          </p:cNvPr>
          <p:cNvSpPr/>
          <p:nvPr/>
        </p:nvSpPr>
        <p:spPr>
          <a:xfrm>
            <a:off x="7010400" y="939405"/>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Ưu điểm: </a:t>
            </a:r>
            <a:r>
              <a:rPr lang="vi-VN" sz="3200" dirty="0">
                <a:solidFill>
                  <a:prstClr val="black"/>
                </a:solidFill>
              </a:rPr>
              <a:t>Gặt lúa bằng máy gặt nên nhanh, cần ít người, </a:t>
            </a:r>
            <a:r>
              <a:rPr lang="en-US" sz="3200" dirty="0" err="1" smtClean="0">
                <a:solidFill>
                  <a:prstClr val="black"/>
                </a:solidFill>
              </a:rPr>
              <a:t>tiết</a:t>
            </a:r>
            <a:r>
              <a:rPr lang="en-US" sz="3200" dirty="0" smtClean="0">
                <a:solidFill>
                  <a:prstClr val="black"/>
                </a:solidFill>
              </a:rPr>
              <a:t> </a:t>
            </a:r>
            <a:r>
              <a:rPr lang="en-US" sz="3200" dirty="0" err="1" smtClean="0">
                <a:solidFill>
                  <a:prstClr val="black"/>
                </a:solidFill>
              </a:rPr>
              <a:t>kiệm</a:t>
            </a:r>
            <a:r>
              <a:rPr lang="en-US" sz="3200" dirty="0" smtClean="0">
                <a:solidFill>
                  <a:prstClr val="black"/>
                </a:solidFill>
              </a:rPr>
              <a:t> </a:t>
            </a:r>
            <a:r>
              <a:rPr lang="en-US" sz="3200" dirty="0" err="1" smtClean="0">
                <a:solidFill>
                  <a:prstClr val="black"/>
                </a:solidFill>
              </a:rPr>
              <a:t>lao</a:t>
            </a:r>
            <a:r>
              <a:rPr lang="en-US" sz="3200" dirty="0" smtClean="0">
                <a:solidFill>
                  <a:prstClr val="black"/>
                </a:solidFill>
              </a:rPr>
              <a:t> </a:t>
            </a:r>
            <a:r>
              <a:rPr lang="en-US" sz="3200" dirty="0" err="1" smtClean="0">
                <a:solidFill>
                  <a:prstClr val="black"/>
                </a:solidFill>
              </a:rPr>
              <a:t>động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B1CDB177-EA38-48EE-B805-DE942A530329}"/>
              </a:ext>
            </a:extLst>
          </p:cNvPr>
          <p:cNvPicPr>
            <a:picLocks noChangeAspect="1"/>
          </p:cNvPicPr>
          <p:nvPr/>
        </p:nvPicPr>
        <p:blipFill rotWithShape="1">
          <a:blip r:embed="rId8">
            <a:extLst>
              <a:ext uri="{28A0092B-C50C-407E-A947-70E740481C1C}">
                <a14:useLocalDpi xmlns:a14="http://schemas.microsoft.com/office/drawing/2010/main" val="0"/>
              </a:ext>
            </a:extLst>
          </a:blip>
          <a:srcRect l="35289" t="66618" r="35289" b="5969"/>
          <a:stretch/>
        </p:blipFill>
        <p:spPr>
          <a:xfrm>
            <a:off x="609600" y="5931626"/>
            <a:ext cx="6088847" cy="4107414"/>
          </a:xfrm>
          <a:prstGeom prst="rect">
            <a:avLst/>
          </a:prstGeom>
        </p:spPr>
      </p:pic>
      <p:sp>
        <p:nvSpPr>
          <p:cNvPr id="20" name="Rectangle: Rounded Corners 19">
            <a:extLst>
              <a:ext uri="{FF2B5EF4-FFF2-40B4-BE49-F238E27FC236}">
                <a16:creationId xmlns:a16="http://schemas.microsoft.com/office/drawing/2014/main" id="{E18BC23B-60C7-4042-8961-CDD0FE9BBDE6}"/>
              </a:ext>
            </a:extLst>
          </p:cNvPr>
          <p:cNvSpPr/>
          <p:nvPr/>
        </p:nvSpPr>
        <p:spPr>
          <a:xfrm>
            <a:off x="7010400" y="3156175"/>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Nhược điểm: </a:t>
            </a:r>
            <a:r>
              <a:rPr lang="vi-VN" sz="3200" dirty="0">
                <a:solidFill>
                  <a:prstClr val="black"/>
                </a:solidFill>
              </a:rPr>
              <a:t>Người thực hiện phải được đào tạo sử dụng thiết bị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Rounded Corners 20">
            <a:extLst>
              <a:ext uri="{FF2B5EF4-FFF2-40B4-BE49-F238E27FC236}">
                <a16:creationId xmlns:a16="http://schemas.microsoft.com/office/drawing/2014/main" id="{5E5EF70A-F182-4288-BF60-B5D52279D8D4}"/>
              </a:ext>
            </a:extLst>
          </p:cNvPr>
          <p:cNvSpPr/>
          <p:nvPr/>
        </p:nvSpPr>
        <p:spPr>
          <a:xfrm>
            <a:off x="6988629" y="6043670"/>
            <a:ext cx="10896600" cy="11762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Ưu điểm: </a:t>
            </a:r>
            <a:r>
              <a:rPr lang="vi-VN" sz="3200" dirty="0">
                <a:solidFill>
                  <a:prstClr val="black"/>
                </a:solidFill>
              </a:rPr>
              <a:t>Gặt lúa bằng liềm dễ thực hiện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A72EF4A5-E462-40D3-8A1E-1EE48635D68F}"/>
              </a:ext>
            </a:extLst>
          </p:cNvPr>
          <p:cNvSpPr/>
          <p:nvPr/>
        </p:nvSpPr>
        <p:spPr>
          <a:xfrm>
            <a:off x="6988629" y="7650573"/>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Nhược điểm: </a:t>
            </a:r>
            <a:r>
              <a:rPr lang="vi-VN" sz="3200" dirty="0">
                <a:solidFill>
                  <a:prstClr val="black"/>
                </a:solidFill>
                <a:latin typeface="Arial" panose="020B0604020202020204" pitchFamily="34" charset="0"/>
                <a:cs typeface="Arial" panose="020B0604020202020204" pitchFamily="34" charset="0"/>
              </a:rPr>
              <a:t>Gặt lúa bằng liềm nên chậm, cần nhiều người, tăng sự mệt nhọc vào ngày nắng nóng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0147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3399" y="179154"/>
            <a:ext cx="3215219" cy="62696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08141" flipH="1">
            <a:off x="-1649624" y="-229506"/>
            <a:ext cx="2706950" cy="3515520"/>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59212" flipH="1">
            <a:off x="16393287" y="7095906"/>
            <a:ext cx="3168396" cy="4114800"/>
          </a:xfrm>
          <a:prstGeom prst="rect">
            <a:avLst/>
          </a:prstGeom>
        </p:spPr>
      </p:pic>
      <p:pic>
        <p:nvPicPr>
          <p:cNvPr id="18" name="Picture 17">
            <a:extLst>
              <a:ext uri="{FF2B5EF4-FFF2-40B4-BE49-F238E27FC236}">
                <a16:creationId xmlns:a16="http://schemas.microsoft.com/office/drawing/2014/main" id="{DD9B9058-4F78-4E99-BDFE-91E21C8E6677}"/>
              </a:ext>
            </a:extLst>
          </p:cNvPr>
          <p:cNvPicPr>
            <a:picLocks noChangeAspect="1"/>
          </p:cNvPicPr>
          <p:nvPr/>
        </p:nvPicPr>
        <p:blipFill rotWithShape="1">
          <a:blip r:embed="rId8">
            <a:extLst>
              <a:ext uri="{28A0092B-C50C-407E-A947-70E740481C1C}">
                <a14:useLocalDpi xmlns:a14="http://schemas.microsoft.com/office/drawing/2010/main" val="0"/>
              </a:ext>
            </a:extLst>
          </a:blip>
          <a:srcRect l="66377" t="34293" r="4953" b="41065"/>
          <a:stretch/>
        </p:blipFill>
        <p:spPr>
          <a:xfrm>
            <a:off x="609600" y="877438"/>
            <a:ext cx="6088847" cy="4107414"/>
          </a:xfrm>
          <a:prstGeom prst="rect">
            <a:avLst/>
          </a:prstGeom>
        </p:spPr>
      </p:pic>
      <p:sp>
        <p:nvSpPr>
          <p:cNvPr id="13" name="Rectangle: Rounded Corners 12">
            <a:extLst>
              <a:ext uri="{FF2B5EF4-FFF2-40B4-BE49-F238E27FC236}">
                <a16:creationId xmlns:a16="http://schemas.microsoft.com/office/drawing/2014/main" id="{C7A39E61-66B6-4D37-9C5C-7E1A8ECEA383}"/>
              </a:ext>
            </a:extLst>
          </p:cNvPr>
          <p:cNvSpPr/>
          <p:nvPr/>
        </p:nvSpPr>
        <p:spPr>
          <a:xfrm>
            <a:off x="7010400" y="939405"/>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Ưu điểm: </a:t>
            </a:r>
            <a:r>
              <a:rPr lang="vi-VN" sz="3200" dirty="0">
                <a:solidFill>
                  <a:prstClr val="black"/>
                </a:solidFill>
              </a:rPr>
              <a:t>Cây xà lách lá to, đều, màu sắc hấp dẫn, sạch, không vết sâu bệnh hại, cách li với mặt đất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B1CDB177-EA38-48EE-B805-DE942A530329}"/>
              </a:ext>
            </a:extLst>
          </p:cNvPr>
          <p:cNvPicPr>
            <a:picLocks noChangeAspect="1"/>
          </p:cNvPicPr>
          <p:nvPr/>
        </p:nvPicPr>
        <p:blipFill rotWithShape="1">
          <a:blip r:embed="rId8">
            <a:extLst>
              <a:ext uri="{28A0092B-C50C-407E-A947-70E740481C1C}">
                <a14:useLocalDpi xmlns:a14="http://schemas.microsoft.com/office/drawing/2010/main" val="0"/>
              </a:ext>
            </a:extLst>
          </a:blip>
          <a:srcRect l="66277" t="66618" r="4301" b="5969"/>
          <a:stretch/>
        </p:blipFill>
        <p:spPr>
          <a:xfrm>
            <a:off x="609600" y="5931626"/>
            <a:ext cx="6088847" cy="4107414"/>
          </a:xfrm>
          <a:prstGeom prst="rect">
            <a:avLst/>
          </a:prstGeom>
        </p:spPr>
      </p:pic>
      <p:sp>
        <p:nvSpPr>
          <p:cNvPr id="20" name="Rectangle: Rounded Corners 19">
            <a:extLst>
              <a:ext uri="{FF2B5EF4-FFF2-40B4-BE49-F238E27FC236}">
                <a16:creationId xmlns:a16="http://schemas.microsoft.com/office/drawing/2014/main" id="{E18BC23B-60C7-4042-8961-CDD0FE9BBDE6}"/>
              </a:ext>
            </a:extLst>
          </p:cNvPr>
          <p:cNvSpPr/>
          <p:nvPr/>
        </p:nvSpPr>
        <p:spPr>
          <a:xfrm>
            <a:off x="7010400" y="3156175"/>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Nhược điểm: </a:t>
            </a:r>
            <a:r>
              <a:rPr lang="vi-VN" sz="3200" dirty="0">
                <a:solidFill>
                  <a:prstClr val="black"/>
                </a:solidFill>
                <a:latin typeface="Arial" panose="020B0604020202020204" pitchFamily="34" charset="0"/>
                <a:cs typeface="Arial" panose="020B0604020202020204" pitchFamily="34" charset="0"/>
              </a:rPr>
              <a:t>Cần vốn lớn, người trồng phải được đào tạo để sử dụng thiết bị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5E5EF70A-F182-4288-BF60-B5D52279D8D4}"/>
              </a:ext>
            </a:extLst>
          </p:cNvPr>
          <p:cNvSpPr/>
          <p:nvPr/>
        </p:nvSpPr>
        <p:spPr>
          <a:xfrm>
            <a:off x="6988629" y="6043670"/>
            <a:ext cx="10896600" cy="11762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Ưu điểm: </a:t>
            </a:r>
            <a:r>
              <a:rPr lang="vi-VN" sz="3200" dirty="0">
                <a:solidFill>
                  <a:prstClr val="black"/>
                </a:solidFill>
              </a:rPr>
              <a:t>Vốn đầu tư ít, trồng xà lách trên đất dễ thực hiện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2" name="Rectangle: Rounded Corners 21">
            <a:extLst>
              <a:ext uri="{FF2B5EF4-FFF2-40B4-BE49-F238E27FC236}">
                <a16:creationId xmlns:a16="http://schemas.microsoft.com/office/drawing/2014/main" id="{A72EF4A5-E462-40D3-8A1E-1EE48635D68F}"/>
              </a:ext>
            </a:extLst>
          </p:cNvPr>
          <p:cNvSpPr/>
          <p:nvPr/>
        </p:nvSpPr>
        <p:spPr>
          <a:xfrm>
            <a:off x="6988629" y="7650573"/>
            <a:ext cx="10896600" cy="188503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Nhược điểm: </a:t>
            </a:r>
            <a:r>
              <a:rPr lang="vi-VN" sz="3200" dirty="0">
                <a:solidFill>
                  <a:prstClr val="black"/>
                </a:solidFill>
                <a:cs typeface="Arial" panose="020B0604020202020204" pitchFamily="34" charset="0"/>
              </a:rPr>
              <a:t>Cây xà lách lá nhỏ hơn, màu sắc ít hấp dẫn hơn, có nguy cơ tiếp xúc với nguồn ô nhiễm từ đất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408189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08141" flipH="1">
            <a:off x="-1486005" y="-904150"/>
            <a:ext cx="3800214" cy="49353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059212" flipH="1">
            <a:off x="16095595" y="5420861"/>
            <a:ext cx="3168396"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11181" y="2672301"/>
            <a:ext cx="7413819" cy="60518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009336" y="2362017"/>
            <a:ext cx="3392947" cy="66162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8361" y="2726934"/>
            <a:ext cx="2344927" cy="257330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7347" y="3806334"/>
            <a:ext cx="2124891" cy="2331842"/>
          </a:xfrm>
          <a:prstGeom prst="rect">
            <a:avLst/>
          </a:prstGeom>
        </p:spPr>
      </p:pic>
      <p:sp>
        <p:nvSpPr>
          <p:cNvPr id="8" name="Hộp Văn bản 7">
            <a:extLst>
              <a:ext uri="{FF2B5EF4-FFF2-40B4-BE49-F238E27FC236}">
                <a16:creationId xmlns:a16="http://schemas.microsoft.com/office/drawing/2014/main" id="{00E8F031-BAD1-CD25-2C4E-B7F92DAC7D28}"/>
              </a:ext>
            </a:extLst>
          </p:cNvPr>
          <p:cNvSpPr txBox="1"/>
          <p:nvPr/>
        </p:nvSpPr>
        <p:spPr>
          <a:xfrm>
            <a:off x="2844742" y="3448760"/>
            <a:ext cx="5946695" cy="4029501"/>
          </a:xfrm>
          <a:prstGeom prst="rect">
            <a:avLst/>
          </a:prstGeom>
          <a:noFill/>
        </p:spPr>
        <p:txBody>
          <a:bodyPr wrap="square">
            <a:spAutoFit/>
          </a:bodyPr>
          <a:lstStyle/>
          <a:p>
            <a:pPr marR="0" algn="just">
              <a:lnSpc>
                <a:spcPct val="150000"/>
              </a:lnSpc>
              <a:spcBef>
                <a:spcPts val="600"/>
              </a:spcBef>
              <a:spcAft>
                <a:spcPts val="0"/>
              </a:spcAft>
            </a:pPr>
            <a:r>
              <a:rPr lang="vi-VN" sz="4400" dirty="0">
                <a:effectLst/>
                <a:latin typeface="Arial" panose="020B0604020202020204" pitchFamily="34" charset="0"/>
                <a:ea typeface="Calibri" panose="020F0502020204030204" pitchFamily="34" charset="0"/>
                <a:cs typeface="Arial" panose="020B0604020202020204" pitchFamily="34" charset="0"/>
              </a:rPr>
              <a:t>Em hãy so sánh trồng trọt công nghệ cao và trồng trọt truyền thống theo mẫu Bảng 20.1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Hộp Văn bản 2">
            <a:extLst>
              <a:ext uri="{FF2B5EF4-FFF2-40B4-BE49-F238E27FC236}">
                <a16:creationId xmlns:a16="http://schemas.microsoft.com/office/drawing/2014/main" id="{2914A00B-9325-479F-A655-D109B5458563}"/>
              </a:ext>
            </a:extLst>
          </p:cNvPr>
          <p:cNvSpPr txBox="1"/>
          <p:nvPr/>
        </p:nvSpPr>
        <p:spPr>
          <a:xfrm>
            <a:off x="6395617" y="362989"/>
            <a:ext cx="5297084" cy="1063433"/>
          </a:xfrm>
          <a:prstGeom prst="rect">
            <a:avLst/>
          </a:prstGeom>
          <a:noFill/>
        </p:spPr>
        <p:txBody>
          <a:bodyPr wrap="square">
            <a:spAutoFit/>
          </a:bodyPr>
          <a:lstStyle/>
          <a:p>
            <a:pPr marR="0" algn="ctr">
              <a:lnSpc>
                <a:spcPct val="150000"/>
              </a:lnSpc>
              <a:spcBef>
                <a:spcPts val="600"/>
              </a:spcBef>
              <a:spcAft>
                <a:spcPts val="0"/>
              </a:spcAft>
            </a:pPr>
            <a:r>
              <a:rPr lang="en-US" sz="48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LUYỆN TẬP</a:t>
            </a:r>
            <a:endParaRPr lang="en-US" sz="48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8">
            <a:extLst>
              <a:ext uri="{FF2B5EF4-FFF2-40B4-BE49-F238E27FC236}">
                <a16:creationId xmlns:a16="http://schemas.microsoft.com/office/drawing/2014/main" id="{ACCA593F-F7E2-4180-BC49-4EDD4E88C6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399633" y="2424846"/>
            <a:ext cx="5693099" cy="822108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3" name="Hộp Văn bản 2">
            <a:extLst>
              <a:ext uri="{FF2B5EF4-FFF2-40B4-BE49-F238E27FC236}">
                <a16:creationId xmlns:a16="http://schemas.microsoft.com/office/drawing/2014/main" id="{1A28E2D1-78E3-60F2-327E-A3A41A3F12B1}"/>
              </a:ext>
            </a:extLst>
          </p:cNvPr>
          <p:cNvSpPr txBox="1"/>
          <p:nvPr/>
        </p:nvSpPr>
        <p:spPr>
          <a:xfrm>
            <a:off x="4002006" y="419100"/>
            <a:ext cx="11097479"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20.1. So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sánh</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đặc</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chính</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giữa</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nghệ</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cao</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truyền</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thống</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12" name="Table 11">
            <a:extLst>
              <a:ext uri="{FF2B5EF4-FFF2-40B4-BE49-F238E27FC236}">
                <a16:creationId xmlns:a16="http://schemas.microsoft.com/office/drawing/2014/main" id="{F760D515-FA1A-47DB-90DB-341FA649DC5E}"/>
              </a:ext>
            </a:extLst>
          </p:cNvPr>
          <p:cNvGraphicFramePr>
            <a:graphicFrameLocks noGrp="1"/>
          </p:cNvGraphicFramePr>
          <p:nvPr>
            <p:extLst/>
          </p:nvPr>
        </p:nvGraphicFramePr>
        <p:xfrm>
          <a:off x="2997545" y="2194378"/>
          <a:ext cx="13106400" cy="7955280"/>
        </p:xfrm>
        <a:graphic>
          <a:graphicData uri="http://schemas.openxmlformats.org/drawingml/2006/table">
            <a:tbl>
              <a:tblPr firstRow="1" bandRow="1">
                <a:tableStyleId>{5C22544A-7EE6-4342-B048-85BDC9FD1C3A}</a:tableStyleId>
              </a:tblPr>
              <a:tblGrid>
                <a:gridCol w="1110579">
                  <a:extLst>
                    <a:ext uri="{9D8B030D-6E8A-4147-A177-3AD203B41FA5}">
                      <a16:colId xmlns:a16="http://schemas.microsoft.com/office/drawing/2014/main" val="3571681578"/>
                    </a:ext>
                  </a:extLst>
                </a:gridCol>
                <a:gridCol w="4578676">
                  <a:extLst>
                    <a:ext uri="{9D8B030D-6E8A-4147-A177-3AD203B41FA5}">
                      <a16:colId xmlns:a16="http://schemas.microsoft.com/office/drawing/2014/main" val="1957115453"/>
                    </a:ext>
                  </a:extLst>
                </a:gridCol>
                <a:gridCol w="3581400">
                  <a:extLst>
                    <a:ext uri="{9D8B030D-6E8A-4147-A177-3AD203B41FA5}">
                      <a16:colId xmlns:a16="http://schemas.microsoft.com/office/drawing/2014/main" val="370427947"/>
                    </a:ext>
                  </a:extLst>
                </a:gridCol>
                <a:gridCol w="3835745">
                  <a:extLst>
                    <a:ext uri="{9D8B030D-6E8A-4147-A177-3AD203B41FA5}">
                      <a16:colId xmlns:a16="http://schemas.microsoft.com/office/drawing/2014/main" val="654283295"/>
                    </a:ext>
                  </a:extLst>
                </a:gridCol>
              </a:tblGrid>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Chỉ</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tiêu</a:t>
                      </a:r>
                      <a:r>
                        <a:rPr lang="en-US" sz="2800" dirty="0">
                          <a:solidFill>
                            <a:schemeClr val="tx1"/>
                          </a:solidFill>
                          <a:latin typeface="Arial" panose="020B0604020202020204" pitchFamily="34" charset="0"/>
                          <a:cs typeface="Arial" panose="020B0604020202020204" pitchFamily="34" charset="0"/>
                        </a:rPr>
                        <a:t> so </a:t>
                      </a:r>
                      <a:r>
                        <a:rPr lang="en-US" sz="2800" dirty="0" err="1">
                          <a:solidFill>
                            <a:schemeClr val="tx1"/>
                          </a:solidFill>
                          <a:latin typeface="Arial" panose="020B0604020202020204" pitchFamily="34" charset="0"/>
                          <a:cs typeface="Arial" panose="020B0604020202020204" pitchFamily="34" charset="0"/>
                        </a:rPr>
                        <a:t>sánh</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truyền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thống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262680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Nhân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1881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Trình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thuật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25480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suất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35853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Chất</a:t>
                      </a:r>
                      <a:r>
                        <a:rPr lang="en-US" sz="2800" dirty="0">
                          <a:solidFill>
                            <a:schemeClr val="tx1"/>
                          </a:solidFill>
                          <a:latin typeface="Arial" panose="020B0604020202020204" pitchFamily="34" charset="0"/>
                          <a:cs typeface="Arial" panose="020B0604020202020204" pitchFamily="34" charset="0"/>
                        </a:rPr>
                        <a:t> l</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sản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phẩm</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8221314"/>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a:solidFill>
                            <a:schemeClr val="tx1"/>
                          </a:solidFill>
                          <a:latin typeface="Arial" panose="020B0604020202020204" pitchFamily="34" charset="0"/>
                          <a:cs typeface="Arial" panose="020B0604020202020204" pitchFamily="34" charset="0"/>
                        </a:rPr>
                        <a:t>C</a:t>
                      </a:r>
                      <a:r>
                        <a:rPr lang="vi-VN" sz="2800" dirty="0">
                          <a:solidFill>
                            <a:schemeClr val="tx1"/>
                          </a:solidFill>
                          <a:latin typeface="Arial" panose="020B0604020202020204" pitchFamily="34" charset="0"/>
                          <a:cs typeface="Arial" panose="020B0604020202020204" pitchFamily="34" charset="0"/>
                        </a:rPr>
                        <a:t>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35749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49425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thông</a:t>
                      </a:r>
                      <a:r>
                        <a:rPr lang="en-US" sz="2800" dirty="0">
                          <a:solidFill>
                            <a:schemeClr val="tx1"/>
                          </a:solidFill>
                          <a:latin typeface="Arial" panose="020B0604020202020204" pitchFamily="34" charset="0"/>
                          <a:cs typeface="Arial" panose="020B0604020202020204" pitchFamily="34" charset="0"/>
                        </a:rPr>
                        <a:t>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085007"/>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Hiệu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tế</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3332056"/>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Đầu</a:t>
                      </a:r>
                      <a:r>
                        <a:rPr lang="en-US" sz="2800" dirty="0">
                          <a:solidFill>
                            <a:schemeClr val="tx1"/>
                          </a:solidFill>
                          <a:latin typeface="Arial" panose="020B0604020202020204" pitchFamily="34" charset="0"/>
                          <a:cs typeface="Arial" panose="020B0604020202020204" pitchFamily="34" charset="0"/>
                        </a:rPr>
                        <a:t> t</a:t>
                      </a:r>
                      <a:r>
                        <a:rPr lang="vi-VN" sz="2800" dirty="0">
                          <a:solidFill>
                            <a:schemeClr val="tx1"/>
                          </a:solidFill>
                          <a:latin typeface="Arial" panose="020B0604020202020204" pitchFamily="34" charset="0"/>
                          <a:cs typeface="Arial" panose="020B0604020202020204" pitchFamily="34" charset="0"/>
                        </a:rPr>
                        <a:t>ư</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638555"/>
                  </a:ext>
                </a:extLst>
              </a:tr>
            </a:tbl>
          </a:graphicData>
        </a:graphic>
      </p:graphicFrame>
    </p:spTree>
    <p:extLst>
      <p:ext uri="{BB962C8B-B14F-4D97-AF65-F5344CB8AC3E}">
        <p14:creationId xmlns:p14="http://schemas.microsoft.com/office/powerpoint/2010/main" val="625535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3" name="Hộp Văn bản 2">
            <a:extLst>
              <a:ext uri="{FF2B5EF4-FFF2-40B4-BE49-F238E27FC236}">
                <a16:creationId xmlns:a16="http://schemas.microsoft.com/office/drawing/2014/main" id="{1A28E2D1-78E3-60F2-327E-A3A41A3F12B1}"/>
              </a:ext>
            </a:extLst>
          </p:cNvPr>
          <p:cNvSpPr txBox="1"/>
          <p:nvPr/>
        </p:nvSpPr>
        <p:spPr>
          <a:xfrm>
            <a:off x="4002006" y="419100"/>
            <a:ext cx="11097479" cy="1651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Bảng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20.1. So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sánh</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đặc</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điểm</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chính</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giữa</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nghệ</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cao</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với</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truyền</a:t>
            </a:r>
            <a:r>
              <a:rPr kumimoji="0" lang="fr-FR" sz="3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thống</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12" name="Table 11">
            <a:extLst>
              <a:ext uri="{FF2B5EF4-FFF2-40B4-BE49-F238E27FC236}">
                <a16:creationId xmlns:a16="http://schemas.microsoft.com/office/drawing/2014/main" id="{F760D515-FA1A-47DB-90DB-341FA649DC5E}"/>
              </a:ext>
            </a:extLst>
          </p:cNvPr>
          <p:cNvGraphicFramePr>
            <a:graphicFrameLocks noGrp="1"/>
          </p:cNvGraphicFramePr>
          <p:nvPr>
            <p:extLst>
              <p:ext uri="{D42A27DB-BD31-4B8C-83A1-F6EECF244321}">
                <p14:modId xmlns:p14="http://schemas.microsoft.com/office/powerpoint/2010/main" val="1591532602"/>
              </p:ext>
            </p:extLst>
          </p:nvPr>
        </p:nvGraphicFramePr>
        <p:xfrm>
          <a:off x="2997545" y="2194378"/>
          <a:ext cx="13106400" cy="7955280"/>
        </p:xfrm>
        <a:graphic>
          <a:graphicData uri="http://schemas.openxmlformats.org/drawingml/2006/table">
            <a:tbl>
              <a:tblPr firstRow="1" bandRow="1">
                <a:tableStyleId>{5C22544A-7EE6-4342-B048-85BDC9FD1C3A}</a:tableStyleId>
              </a:tblPr>
              <a:tblGrid>
                <a:gridCol w="1110579">
                  <a:extLst>
                    <a:ext uri="{9D8B030D-6E8A-4147-A177-3AD203B41FA5}">
                      <a16:colId xmlns:a16="http://schemas.microsoft.com/office/drawing/2014/main" val="3571681578"/>
                    </a:ext>
                  </a:extLst>
                </a:gridCol>
                <a:gridCol w="3969076">
                  <a:extLst>
                    <a:ext uri="{9D8B030D-6E8A-4147-A177-3AD203B41FA5}">
                      <a16:colId xmlns:a16="http://schemas.microsoft.com/office/drawing/2014/main" val="1957115453"/>
                    </a:ext>
                  </a:extLst>
                </a:gridCol>
                <a:gridCol w="4191000">
                  <a:extLst>
                    <a:ext uri="{9D8B030D-6E8A-4147-A177-3AD203B41FA5}">
                      <a16:colId xmlns:a16="http://schemas.microsoft.com/office/drawing/2014/main" val="370427947"/>
                    </a:ext>
                  </a:extLst>
                </a:gridCol>
                <a:gridCol w="3835745">
                  <a:extLst>
                    <a:ext uri="{9D8B030D-6E8A-4147-A177-3AD203B41FA5}">
                      <a16:colId xmlns:a16="http://schemas.microsoft.com/office/drawing/2014/main" val="654283295"/>
                    </a:ext>
                  </a:extLst>
                </a:gridCol>
              </a:tblGrid>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Chỉ</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tiêu</a:t>
                      </a:r>
                      <a:r>
                        <a:rPr lang="en-US" sz="2800" dirty="0">
                          <a:solidFill>
                            <a:schemeClr val="tx1"/>
                          </a:solidFill>
                          <a:latin typeface="Arial" panose="020B0604020202020204" pitchFamily="34" charset="0"/>
                          <a:cs typeface="Arial" panose="020B0604020202020204" pitchFamily="34" charset="0"/>
                        </a:rPr>
                        <a:t> so </a:t>
                      </a:r>
                      <a:r>
                        <a:rPr lang="en-US" sz="2800" dirty="0" err="1">
                          <a:solidFill>
                            <a:schemeClr val="tx1"/>
                          </a:solidFill>
                          <a:latin typeface="Arial" panose="020B0604020202020204" pitchFamily="34" charset="0"/>
                          <a:cs typeface="Arial" panose="020B0604020202020204" pitchFamily="34" charset="0"/>
                        </a:rPr>
                        <a:t>sánh</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Trồng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trọt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truyền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thống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262680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Nhân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công</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Cần ít</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Cần nhiều</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188140"/>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Trình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thuật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chuyên sâu</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Cơ bản, rộng</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125480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Năng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suất</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và ổn định</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35853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Chất</a:t>
                      </a:r>
                      <a:r>
                        <a:rPr lang="en-US" sz="2800" dirty="0">
                          <a:solidFill>
                            <a:schemeClr val="tx1"/>
                          </a:solidFill>
                          <a:latin typeface="Arial" panose="020B0604020202020204" pitchFamily="34" charset="0"/>
                          <a:cs typeface="Arial" panose="020B0604020202020204" pitchFamily="34" charset="0"/>
                        </a:rPr>
                        <a:t> l</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sản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phẩm</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và ổn định</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Không ổn định</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8221314"/>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a:solidFill>
                            <a:schemeClr val="tx1"/>
                          </a:solidFill>
                          <a:latin typeface="Arial" panose="020B0604020202020204" pitchFamily="34" charset="0"/>
                          <a:cs typeface="Arial" panose="020B0604020202020204" pitchFamily="34" charset="0"/>
                        </a:rPr>
                        <a:t>C</a:t>
                      </a:r>
                      <a:r>
                        <a:rPr lang="vi-VN" sz="2800" dirty="0">
                          <a:solidFill>
                            <a:schemeClr val="tx1"/>
                          </a:solidFill>
                          <a:latin typeface="Arial" panose="020B0604020202020204" pitchFamily="34" charset="0"/>
                          <a:cs typeface="Arial" panose="020B0604020202020204" pitchFamily="34" charset="0"/>
                        </a:rPr>
                        <a:t>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Mức cao</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Mức 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3574931"/>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Tự</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hóa</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Nhiều khâu</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Ít hoặc không áp dụng</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3494255"/>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Công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nghệ</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thông</a:t>
                      </a:r>
                      <a:r>
                        <a:rPr lang="en-US" sz="2800" dirty="0">
                          <a:solidFill>
                            <a:schemeClr val="tx1"/>
                          </a:solidFill>
                          <a:latin typeface="Arial" panose="020B0604020202020204" pitchFamily="34" charset="0"/>
                          <a:cs typeface="Arial" panose="020B0604020202020204" pitchFamily="34" charset="0"/>
                        </a:rPr>
                        <a:t> 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Nhiều khâu và đồng bộ</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Ít hoặc không áp dụng</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9085007"/>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Hiệu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tế</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3332056"/>
                  </a:ext>
                </a:extLst>
              </a:tr>
              <a:tr h="710812">
                <a:tc>
                  <a:txBody>
                    <a:bodyPr/>
                    <a:lstStyle/>
                    <a:p>
                      <a:pPr algn="ctr">
                        <a:lnSpc>
                          <a:spcPct val="150000"/>
                        </a:lnSpc>
                      </a:pPr>
                      <a:r>
                        <a:rPr lang="en-US" sz="2800" dirty="0">
                          <a:solidFill>
                            <a:schemeClr val="tx1"/>
                          </a:solidFill>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pPr>
                      <a:r>
                        <a:rPr lang="en-US" sz="2800" dirty="0" err="1">
                          <a:solidFill>
                            <a:schemeClr val="tx1"/>
                          </a:solidFill>
                          <a:latin typeface="Arial" panose="020B0604020202020204" pitchFamily="34" charset="0"/>
                          <a:cs typeface="Arial" panose="020B0604020202020204" pitchFamily="34" charset="0"/>
                        </a:rPr>
                        <a:t>Đầu</a:t>
                      </a:r>
                      <a:r>
                        <a:rPr lang="en-US" sz="2800" dirty="0">
                          <a:solidFill>
                            <a:schemeClr val="tx1"/>
                          </a:solidFill>
                          <a:latin typeface="Arial" panose="020B0604020202020204" pitchFamily="34" charset="0"/>
                          <a:cs typeface="Arial" panose="020B0604020202020204" pitchFamily="34" charset="0"/>
                        </a:rPr>
                        <a:t> t</a:t>
                      </a:r>
                      <a:r>
                        <a:rPr lang="vi-VN" sz="2800" dirty="0">
                          <a:solidFill>
                            <a:schemeClr val="tx1"/>
                          </a:solidFill>
                          <a:latin typeface="Arial" panose="020B0604020202020204" pitchFamily="34" charset="0"/>
                          <a:cs typeface="Arial" panose="020B0604020202020204" pitchFamily="34" charset="0"/>
                        </a:rPr>
                        <a:t>ư</a:t>
                      </a:r>
                      <a:endParaRPr lang="en-US" sz="2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Cao </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lang="vi-VN" sz="2800" dirty="0">
                          <a:solidFill>
                            <a:srgbClr val="FF0000"/>
                          </a:solidFill>
                          <a:latin typeface="Arial" panose="020B0604020202020204" pitchFamily="34" charset="0"/>
                          <a:cs typeface="Arial" panose="020B0604020202020204" pitchFamily="34" charset="0"/>
                        </a:rPr>
                        <a:t>Trung bình – thấp</a:t>
                      </a:r>
                      <a:endParaRPr lang="en-US" sz="2800" dirty="0">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638555"/>
                  </a:ext>
                </a:extLst>
              </a:tr>
            </a:tbl>
          </a:graphicData>
        </a:graphic>
      </p:graphicFrame>
    </p:spTree>
    <p:extLst>
      <p:ext uri="{BB962C8B-B14F-4D97-AF65-F5344CB8AC3E}">
        <p14:creationId xmlns:p14="http://schemas.microsoft.com/office/powerpoint/2010/main" val="2773800668"/>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09994" y="7896870"/>
            <a:ext cx="2178006" cy="23901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23311">
            <a:off x="7086719" y="2848153"/>
            <a:ext cx="4114562" cy="534358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84268" y="1921152"/>
            <a:ext cx="9594382" cy="794674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062953">
            <a:off x="-794238" y="-1643094"/>
            <a:ext cx="4114562" cy="53435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61848" y="3456198"/>
            <a:ext cx="2124891" cy="233184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5034" y="2997589"/>
            <a:ext cx="5157258" cy="7289411"/>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06055">
            <a:off x="16291268" y="502836"/>
            <a:ext cx="597328" cy="2625618"/>
          </a:xfrm>
          <a:prstGeom prst="rect">
            <a:avLst/>
          </a:prstGeom>
        </p:spPr>
      </p:pic>
      <p:sp>
        <p:nvSpPr>
          <p:cNvPr id="17" name="Hộp Văn bản 16">
            <a:extLst>
              <a:ext uri="{FF2B5EF4-FFF2-40B4-BE49-F238E27FC236}">
                <a16:creationId xmlns:a16="http://schemas.microsoft.com/office/drawing/2014/main" id="{D3CA8811-BA7F-4AE7-D2DD-4CA735DFD784}"/>
              </a:ext>
            </a:extLst>
          </p:cNvPr>
          <p:cNvSpPr txBox="1"/>
          <p:nvPr/>
        </p:nvSpPr>
        <p:spPr>
          <a:xfrm>
            <a:off x="3258576" y="542267"/>
            <a:ext cx="11763137" cy="2853840"/>
          </a:xfrm>
          <a:prstGeom prst="wedgeRoundRectCallout">
            <a:avLst>
              <a:gd name="adj1" fmla="val -42996"/>
              <a:gd name="adj2" fmla="val 106174"/>
              <a:gd name="adj3" fmla="val 16667"/>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Quan sát Hình 20.3 và cho biết trồng xà lách sử dụng ánh sáng LED đơn sắc rút ngắn thời gian được bao nhiêu ngày so với ánh tự nhiên. Vì sao?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AE45589-91D0-44DC-8B6D-89AE334EAFB3}"/>
              </a:ext>
            </a:extLst>
          </p:cNvPr>
          <p:cNvPicPr>
            <a:picLocks noChangeAspect="1"/>
          </p:cNvPicPr>
          <p:nvPr/>
        </p:nvPicPr>
        <p:blipFill rotWithShape="1">
          <a:blip r:embed="rId16">
            <a:extLst>
              <a:ext uri="{28A0092B-C50C-407E-A947-70E740481C1C}">
                <a14:useLocalDpi xmlns:a14="http://schemas.microsoft.com/office/drawing/2010/main" val="0"/>
              </a:ext>
            </a:extLst>
          </a:blip>
          <a:srcRect l="5436" t="4364" r="40590" b="6006"/>
          <a:stretch/>
        </p:blipFill>
        <p:spPr>
          <a:xfrm>
            <a:off x="7662011" y="3632369"/>
            <a:ext cx="9027332" cy="5082033"/>
          </a:xfrm>
          <a:prstGeom prst="rect">
            <a:avLst/>
          </a:prstGeom>
        </p:spPr>
      </p:pic>
    </p:spTree>
    <p:extLst>
      <p:ext uri="{BB962C8B-B14F-4D97-AF65-F5344CB8AC3E}">
        <p14:creationId xmlns:p14="http://schemas.microsoft.com/office/powerpoint/2010/main" val="21472102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09994" y="7896870"/>
            <a:ext cx="2178006" cy="23901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23311">
            <a:off x="7086719" y="2848153"/>
            <a:ext cx="4114562" cy="534358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76900" y="1814666"/>
            <a:ext cx="9594382" cy="794674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062953">
            <a:off x="-794238" y="-1643094"/>
            <a:ext cx="4114562" cy="53435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61848" y="3456198"/>
            <a:ext cx="2124891" cy="233184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85034" y="2997589"/>
            <a:ext cx="5157258" cy="7289411"/>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06055">
            <a:off x="14983900" y="396350"/>
            <a:ext cx="597328" cy="2625618"/>
          </a:xfrm>
          <a:prstGeom prst="rect">
            <a:avLst/>
          </a:prstGeom>
        </p:spPr>
      </p:pic>
      <p:sp>
        <p:nvSpPr>
          <p:cNvPr id="12" name="Rectangle 11">
            <a:extLst>
              <a:ext uri="{FF2B5EF4-FFF2-40B4-BE49-F238E27FC236}">
                <a16:creationId xmlns:a16="http://schemas.microsoft.com/office/drawing/2014/main" id="{EBDC3C6B-7E1B-43D1-9348-A6D9ECA70762}"/>
              </a:ext>
            </a:extLst>
          </p:cNvPr>
          <p:cNvSpPr/>
          <p:nvPr/>
        </p:nvSpPr>
        <p:spPr>
          <a:xfrm>
            <a:off x="6842683" y="2384738"/>
            <a:ext cx="7570980" cy="6663299"/>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dirty="0">
                <a:solidFill>
                  <a:srgbClr val="002060"/>
                </a:solidFill>
                <a:latin typeface="Arial" panose="020B0604020202020204" pitchFamily="34" charset="0"/>
                <a:ea typeface="Calibri" panose="020F0502020204030204" pitchFamily="34" charset="0"/>
                <a:cs typeface="Arial" panose="020B0604020202020204" pitchFamily="34" charset="0"/>
              </a:rPr>
              <a:t>Trồng xà lách sử dụng ánh sáng LED đơn sắc rút ngắn 10 ngày so với ánh sáng tự nhiên</a:t>
            </a:r>
          </a:p>
          <a:p>
            <a:pPr marL="571500" indent="-571500" algn="just">
              <a:lnSpc>
                <a:spcPct val="150000"/>
              </a:lnSpc>
              <a:spcBef>
                <a:spcPts val="100"/>
              </a:spcBef>
              <a:spcAft>
                <a:spcPts val="100"/>
              </a:spcAft>
              <a:buFont typeface="Arial" panose="020B0604020202020204" pitchFamily="34" charset="0"/>
              <a:buChar char="•"/>
            </a:pPr>
            <a:r>
              <a:rPr lang="vi-VN" sz="3600" dirty="0">
                <a:solidFill>
                  <a:srgbClr val="002060"/>
                </a:solidFill>
                <a:latin typeface="Arial" panose="020B0604020202020204" pitchFamily="34" charset="0"/>
                <a:ea typeface="Calibri" panose="020F0502020204030204" pitchFamily="34" charset="0"/>
                <a:cs typeface="Arial" panose="020B0604020202020204" pitchFamily="34" charset="0"/>
              </a:rPr>
              <a:t>Ánh sáng đơn sắc màu xanh lam và đỏ được thiết kế bước sóng tối ưu cho cây xà lách hấp thụ và chuyển hoá năng lượng khi quang hợp.</a:t>
            </a:r>
            <a:endParaRPr lang="en-US"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067913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02253" y="4745233"/>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53600" y="1866900"/>
            <a:ext cx="7282006" cy="72900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37136" y="415608"/>
            <a:ext cx="3746319" cy="73053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908141" flipH="1">
            <a:off x="-882731" y="-948741"/>
            <a:ext cx="2470807" cy="320884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2087" y="1866900"/>
            <a:ext cx="7282006" cy="670176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44062" y="1510841"/>
            <a:ext cx="3746319" cy="625394"/>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72464" y="2752825"/>
            <a:ext cx="2344927" cy="2573308"/>
          </a:xfrm>
          <a:prstGeom prst="rect">
            <a:avLst/>
          </a:prstGeom>
        </p:spPr>
      </p:pic>
      <p:grpSp>
        <p:nvGrpSpPr>
          <p:cNvPr id="19" name="Group 19"/>
          <p:cNvGrpSpPr/>
          <p:nvPr/>
        </p:nvGrpSpPr>
        <p:grpSpPr>
          <a:xfrm>
            <a:off x="252551" y="2190254"/>
            <a:ext cx="2132102" cy="955528"/>
            <a:chOff x="0" y="0"/>
            <a:chExt cx="4478976" cy="2344769"/>
          </a:xfrm>
        </p:grpSpPr>
        <p:sp>
          <p:nvSpPr>
            <p:cNvPr id="20" name="Freeform 20"/>
            <p:cNvSpPr/>
            <p:nvPr/>
          </p:nvSpPr>
          <p:spPr>
            <a:xfrm>
              <a:off x="0" y="0"/>
              <a:ext cx="4478976" cy="2344769"/>
            </a:xfrm>
            <a:custGeom>
              <a:avLst/>
              <a:gdLst/>
              <a:ahLst/>
              <a:cxnLst/>
              <a:rect l="l" t="t" r="r" b="b"/>
              <a:pathLst>
                <a:path w="4478976" h="2344769">
                  <a:moveTo>
                    <a:pt x="4354516" y="2344769"/>
                  </a:moveTo>
                  <a:lnTo>
                    <a:pt x="124460" y="2344769"/>
                  </a:lnTo>
                  <a:cubicBezTo>
                    <a:pt x="55880" y="2344769"/>
                    <a:pt x="0" y="2288889"/>
                    <a:pt x="0" y="2220309"/>
                  </a:cubicBezTo>
                  <a:lnTo>
                    <a:pt x="0" y="124460"/>
                  </a:lnTo>
                  <a:cubicBezTo>
                    <a:pt x="0" y="55880"/>
                    <a:pt x="55880" y="0"/>
                    <a:pt x="124460" y="0"/>
                  </a:cubicBezTo>
                  <a:lnTo>
                    <a:pt x="4354516" y="0"/>
                  </a:lnTo>
                  <a:cubicBezTo>
                    <a:pt x="4423096" y="0"/>
                    <a:pt x="4478976" y="55880"/>
                    <a:pt x="4478976" y="124460"/>
                  </a:cubicBezTo>
                  <a:lnTo>
                    <a:pt x="4478976" y="2220309"/>
                  </a:lnTo>
                  <a:cubicBezTo>
                    <a:pt x="4478976" y="2288889"/>
                    <a:pt x="4423096" y="2344769"/>
                    <a:pt x="4354516" y="2344769"/>
                  </a:cubicBezTo>
                  <a:close/>
                </a:path>
              </a:pathLst>
            </a:custGeom>
            <a:solidFill>
              <a:srgbClr val="FFF27C"/>
            </a:solidFill>
          </p:spPr>
        </p:sp>
      </p:grpSp>
      <p:grpSp>
        <p:nvGrpSpPr>
          <p:cNvPr id="23" name="Group 23"/>
          <p:cNvGrpSpPr/>
          <p:nvPr/>
        </p:nvGrpSpPr>
        <p:grpSpPr>
          <a:xfrm>
            <a:off x="15261734" y="8006566"/>
            <a:ext cx="2583703" cy="1116167"/>
            <a:chOff x="0" y="0"/>
            <a:chExt cx="5427669" cy="2344769"/>
          </a:xfrm>
        </p:grpSpPr>
        <p:sp>
          <p:nvSpPr>
            <p:cNvPr id="24" name="Freeform 24"/>
            <p:cNvSpPr/>
            <p:nvPr/>
          </p:nvSpPr>
          <p:spPr>
            <a:xfrm>
              <a:off x="0" y="0"/>
              <a:ext cx="5427669" cy="2344769"/>
            </a:xfrm>
            <a:custGeom>
              <a:avLst/>
              <a:gdLst/>
              <a:ahLst/>
              <a:cxnLst/>
              <a:rect l="l" t="t" r="r" b="b"/>
              <a:pathLst>
                <a:path w="5427669" h="2344769">
                  <a:moveTo>
                    <a:pt x="5303209" y="2344769"/>
                  </a:moveTo>
                  <a:lnTo>
                    <a:pt x="124460" y="2344769"/>
                  </a:lnTo>
                  <a:cubicBezTo>
                    <a:pt x="55880" y="2344769"/>
                    <a:pt x="0" y="2288889"/>
                    <a:pt x="0" y="2220309"/>
                  </a:cubicBezTo>
                  <a:lnTo>
                    <a:pt x="0" y="124460"/>
                  </a:lnTo>
                  <a:cubicBezTo>
                    <a:pt x="0" y="55880"/>
                    <a:pt x="55880" y="0"/>
                    <a:pt x="124460" y="0"/>
                  </a:cubicBezTo>
                  <a:lnTo>
                    <a:pt x="5303209" y="0"/>
                  </a:lnTo>
                  <a:cubicBezTo>
                    <a:pt x="5371789" y="0"/>
                    <a:pt x="5427669" y="55880"/>
                    <a:pt x="5427669" y="124460"/>
                  </a:cubicBezTo>
                  <a:lnTo>
                    <a:pt x="5427669" y="2220309"/>
                  </a:lnTo>
                  <a:cubicBezTo>
                    <a:pt x="5427669" y="2288889"/>
                    <a:pt x="5371789" y="2344769"/>
                    <a:pt x="5303209" y="2344769"/>
                  </a:cubicBezTo>
                  <a:close/>
                </a:path>
              </a:pathLst>
            </a:custGeom>
            <a:solidFill>
              <a:srgbClr val="FFF27C"/>
            </a:solidFill>
          </p:spPr>
        </p:sp>
      </p:grpSp>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976987" flipH="1">
            <a:off x="17205975" y="8916293"/>
            <a:ext cx="1176260" cy="1527611"/>
          </a:xfrm>
          <a:prstGeom prst="rect">
            <a:avLst/>
          </a:prstGeom>
        </p:spPr>
      </p:pic>
      <p:sp>
        <p:nvSpPr>
          <p:cNvPr id="10" name="TextBox 9">
            <a:extLst>
              <a:ext uri="{FF2B5EF4-FFF2-40B4-BE49-F238E27FC236}">
                <a16:creationId xmlns:a16="http://schemas.microsoft.com/office/drawing/2014/main" id="{486BA22E-9B04-4FE4-BB32-9AE2F07A1CF2}"/>
              </a:ext>
            </a:extLst>
          </p:cNvPr>
          <p:cNvSpPr txBox="1"/>
          <p:nvPr/>
        </p:nvSpPr>
        <p:spPr>
          <a:xfrm>
            <a:off x="2425976" y="3139450"/>
            <a:ext cx="5454373" cy="4154984"/>
          </a:xfrm>
          <a:prstGeom prst="rect">
            <a:avLst/>
          </a:prstGeom>
          <a:noFill/>
        </p:spPr>
        <p:txBody>
          <a:bodyPr wrap="square" rtlCol="0">
            <a:spAutoFit/>
          </a:bodyPr>
          <a:lstStyle/>
          <a:p>
            <a:pPr algn="just">
              <a:lnSpc>
                <a:spcPct val="150000"/>
              </a:lnSpc>
            </a:pPr>
            <a:r>
              <a:rPr lang="vi-VN" sz="4400" dirty="0">
                <a:solidFill>
                  <a:srgbClr val="002060"/>
                </a:solidFill>
                <a:latin typeface="Arial" panose="020B0604020202020204" pitchFamily="34" charset="0"/>
                <a:cs typeface="Arial" panose="020B0604020202020204" pitchFamily="34" charset="0"/>
              </a:rPr>
              <a:t>Em hãy nêu </a:t>
            </a:r>
            <a:r>
              <a:rPr lang="en-US" sz="4400" dirty="0" smtClean="0">
                <a:solidFill>
                  <a:srgbClr val="002060"/>
                </a:solidFill>
                <a:latin typeface="Arial" panose="020B0604020202020204" pitchFamily="34" charset="0"/>
                <a:cs typeface="Arial" panose="020B0604020202020204" pitchFamily="34" charset="0"/>
              </a:rPr>
              <a:t>1 </a:t>
            </a:r>
            <a:r>
              <a:rPr lang="en-US" sz="4400" dirty="0" err="1" smtClean="0">
                <a:solidFill>
                  <a:srgbClr val="002060"/>
                </a:solidFill>
                <a:latin typeface="Arial" panose="020B0604020202020204" pitchFamily="34" charset="0"/>
                <a:cs typeface="Arial" panose="020B0604020202020204" pitchFamily="34" charset="0"/>
              </a:rPr>
              <a:t>số</a:t>
            </a:r>
            <a:r>
              <a:rPr lang="en-US" sz="4400" dirty="0" smtClean="0">
                <a:solidFill>
                  <a:srgbClr val="002060"/>
                </a:solidFill>
                <a:latin typeface="Arial" panose="020B0604020202020204" pitchFamily="34" charset="0"/>
                <a:cs typeface="Arial" panose="020B0604020202020204" pitchFamily="34" charset="0"/>
              </a:rPr>
              <a:t> </a:t>
            </a:r>
            <a:r>
              <a:rPr lang="vi-VN" sz="4400" dirty="0" smtClean="0">
                <a:solidFill>
                  <a:srgbClr val="002060"/>
                </a:solidFill>
                <a:latin typeface="Arial" panose="020B0604020202020204" pitchFamily="34" charset="0"/>
                <a:cs typeface="Arial" panose="020B0604020202020204" pitchFamily="34" charset="0"/>
              </a:rPr>
              <a:t>công </a:t>
            </a:r>
            <a:r>
              <a:rPr lang="vi-VN" sz="4400" dirty="0">
                <a:solidFill>
                  <a:srgbClr val="002060"/>
                </a:solidFill>
                <a:latin typeface="Arial" panose="020B0604020202020204" pitchFamily="34" charset="0"/>
                <a:cs typeface="Arial" panose="020B0604020202020204" pitchFamily="34" charset="0"/>
              </a:rPr>
              <a:t>nghệ cao áp dụng trong các Hình 20.3 – 20.5.</a:t>
            </a:r>
            <a:endParaRPr lang="en-US" sz="4400" dirty="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506292B-0526-43DA-8844-A7D1F4B5ACE9}"/>
              </a:ext>
            </a:extLst>
          </p:cNvPr>
          <p:cNvPicPr>
            <a:picLocks noChangeAspect="1"/>
          </p:cNvPicPr>
          <p:nvPr/>
        </p:nvPicPr>
        <p:blipFill rotWithShape="1">
          <a:blip r:embed="rId14">
            <a:extLst>
              <a:ext uri="{28A0092B-C50C-407E-A947-70E740481C1C}">
                <a14:useLocalDpi xmlns:a14="http://schemas.microsoft.com/office/drawing/2010/main" val="0"/>
              </a:ext>
            </a:extLst>
          </a:blip>
          <a:srcRect l="33747" t="30436" r="33749" b="30388"/>
          <a:stretch/>
        </p:blipFill>
        <p:spPr>
          <a:xfrm>
            <a:off x="9912165" y="2903488"/>
            <a:ext cx="6964875" cy="472188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anim calcmode="lin" valueType="num">
                                      <p:cBhvr>
                                        <p:cTn id="22" dur="750" fill="hold"/>
                                        <p:tgtEl>
                                          <p:spTgt spid="4"/>
                                        </p:tgtEl>
                                        <p:attrNameLst>
                                          <p:attrName>ppt_x</p:attrName>
                                        </p:attrNameLst>
                                      </p:cBhvr>
                                      <p:tavLst>
                                        <p:tav tm="0">
                                          <p:val>
                                            <p:strVal val="#ppt_x"/>
                                          </p:val>
                                        </p:tav>
                                        <p:tav tm="100000">
                                          <p:val>
                                            <p:strVal val="#ppt_x"/>
                                          </p:val>
                                        </p:tav>
                                      </p:tavLst>
                                    </p:anim>
                                    <p:anim calcmode="lin" valueType="num">
                                      <p:cBhvr>
                                        <p:cTn id="23" dur="75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50"/>
                                        <p:tgtEl>
                                          <p:spTgt spid="3"/>
                                        </p:tgtEl>
                                      </p:cBhvr>
                                    </p:animEffect>
                                    <p:anim calcmode="lin" valueType="num">
                                      <p:cBhvr>
                                        <p:cTn id="27" dur="750" fill="hold"/>
                                        <p:tgtEl>
                                          <p:spTgt spid="3"/>
                                        </p:tgtEl>
                                        <p:attrNameLst>
                                          <p:attrName>ppt_x</p:attrName>
                                        </p:attrNameLst>
                                      </p:cBhvr>
                                      <p:tavLst>
                                        <p:tav tm="0">
                                          <p:val>
                                            <p:strVal val="#ppt_x"/>
                                          </p:val>
                                        </p:tav>
                                        <p:tav tm="100000">
                                          <p:val>
                                            <p:strVal val="#ppt_x"/>
                                          </p:val>
                                        </p:tav>
                                      </p:tavLst>
                                    </p:anim>
                                    <p:anim calcmode="lin" valueType="num">
                                      <p:cBhvr>
                                        <p:cTn id="28" dur="75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750"/>
                                        <p:tgtEl>
                                          <p:spTgt spid="23"/>
                                        </p:tgtEl>
                                      </p:cBhvr>
                                    </p:animEffect>
                                    <p:anim calcmode="lin" valueType="num">
                                      <p:cBhvr>
                                        <p:cTn id="37" dur="750" fill="hold"/>
                                        <p:tgtEl>
                                          <p:spTgt spid="23"/>
                                        </p:tgtEl>
                                        <p:attrNameLst>
                                          <p:attrName>ppt_x</p:attrName>
                                        </p:attrNameLst>
                                      </p:cBhvr>
                                      <p:tavLst>
                                        <p:tav tm="0">
                                          <p:val>
                                            <p:strVal val="#ppt_x"/>
                                          </p:val>
                                        </p:tav>
                                        <p:tav tm="100000">
                                          <p:val>
                                            <p:strVal val="#ppt_x"/>
                                          </p:val>
                                        </p:tav>
                                      </p:tavLst>
                                    </p:anim>
                                    <p:anim calcmode="lin" valueType="num">
                                      <p:cBhvr>
                                        <p:cTn id="38"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8539" r="8537"/>
          <a:stretch/>
        </p:blipFill>
        <p:spPr>
          <a:xfrm>
            <a:off x="1" y="381000"/>
            <a:ext cx="18288000" cy="9525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454928">
            <a:off x="-481886" y="-1613152"/>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77920">
            <a:off x="15465433" y="7647997"/>
            <a:ext cx="3168396" cy="4114800"/>
          </a:xfrm>
          <a:prstGeom prst="rect">
            <a:avLst/>
          </a:prstGeom>
        </p:spPr>
      </p:pic>
      <p:sp>
        <p:nvSpPr>
          <p:cNvPr id="8" name="Hộp Văn bản 7">
            <a:extLst>
              <a:ext uri="{FF2B5EF4-FFF2-40B4-BE49-F238E27FC236}">
                <a16:creationId xmlns:a16="http://schemas.microsoft.com/office/drawing/2014/main" id="{3BF19EA2-D170-B035-7AD2-E3FBE4E40DD6}"/>
              </a:ext>
            </a:extLst>
          </p:cNvPr>
          <p:cNvSpPr txBox="1"/>
          <p:nvPr/>
        </p:nvSpPr>
        <p:spPr>
          <a:xfrm>
            <a:off x="6781800" y="444248"/>
            <a:ext cx="533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sp>
        <p:nvSpPr>
          <p:cNvPr id="11" name="Hộp Văn bản 10">
            <a:extLst>
              <a:ext uri="{FF2B5EF4-FFF2-40B4-BE49-F238E27FC236}">
                <a16:creationId xmlns:a16="http://schemas.microsoft.com/office/drawing/2014/main" id="{E8E2DE31-C736-EB56-5F4E-119CCFD01759}"/>
              </a:ext>
            </a:extLst>
          </p:cNvPr>
          <p:cNvSpPr txBox="1"/>
          <p:nvPr/>
        </p:nvSpPr>
        <p:spPr>
          <a:xfrm>
            <a:off x="7211637" y="2672703"/>
            <a:ext cx="9128266" cy="1824923"/>
          </a:xfrm>
          <a:prstGeom prst="rect">
            <a:avLst/>
          </a:prstGeom>
          <a:noFill/>
        </p:spPr>
        <p:txBody>
          <a:bodyPr wrap="square">
            <a:spAutoFit/>
          </a:bodyPr>
          <a:lstStyle/>
          <a:p>
            <a:pPr lvl="0" algn="just">
              <a:lnSpc>
                <a:spcPct val="150000"/>
              </a:lnSpc>
            </a:pP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C</a:t>
            </a:r>
            <a:r>
              <a:rPr lang="vi-VN"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ông nghệ nhà màng hiện đại</a:t>
            </a: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áp dụng trồng cây hoa lan hồ điệp</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A7D0C4F-5A3B-48C3-9724-BDDEB258E38E}"/>
              </a:ext>
            </a:extLst>
          </p:cNvPr>
          <p:cNvPicPr>
            <a:picLocks noChangeAspect="1"/>
          </p:cNvPicPr>
          <p:nvPr/>
        </p:nvPicPr>
        <p:blipFill rotWithShape="1">
          <a:blip r:embed="rId8">
            <a:extLst>
              <a:ext uri="{28A0092B-C50C-407E-A947-70E740481C1C}">
                <a14:useLocalDpi xmlns:a14="http://schemas.microsoft.com/office/drawing/2010/main" val="0"/>
              </a:ext>
            </a:extLst>
          </a:blip>
          <a:srcRect l="5353" t="24682" r="74237" b="20984"/>
          <a:stretch/>
        </p:blipFill>
        <p:spPr>
          <a:xfrm>
            <a:off x="1948097" y="1552244"/>
            <a:ext cx="4310793" cy="4065842"/>
          </a:xfrm>
          <a:prstGeom prst="rect">
            <a:avLst/>
          </a:prstGeom>
        </p:spPr>
      </p:pic>
      <p:pic>
        <p:nvPicPr>
          <p:cNvPr id="10" name="Picture 9">
            <a:extLst>
              <a:ext uri="{FF2B5EF4-FFF2-40B4-BE49-F238E27FC236}">
                <a16:creationId xmlns:a16="http://schemas.microsoft.com/office/drawing/2014/main" id="{CA1B8811-2F7D-4E91-BB3D-145096486776}"/>
              </a:ext>
            </a:extLst>
          </p:cNvPr>
          <p:cNvPicPr>
            <a:picLocks noChangeAspect="1"/>
          </p:cNvPicPr>
          <p:nvPr/>
        </p:nvPicPr>
        <p:blipFill rotWithShape="1">
          <a:blip r:embed="rId8">
            <a:extLst>
              <a:ext uri="{28A0092B-C50C-407E-A947-70E740481C1C}">
                <a14:useLocalDpi xmlns:a14="http://schemas.microsoft.com/office/drawing/2010/main" val="0"/>
              </a:ext>
            </a:extLst>
          </a:blip>
          <a:srcRect l="26851" t="26901" r="54708" b="18765"/>
          <a:stretch/>
        </p:blipFill>
        <p:spPr>
          <a:xfrm>
            <a:off x="1948096" y="5812944"/>
            <a:ext cx="4310793" cy="4283556"/>
          </a:xfrm>
          <a:prstGeom prst="rect">
            <a:avLst/>
          </a:prstGeom>
        </p:spPr>
      </p:pic>
      <p:sp>
        <p:nvSpPr>
          <p:cNvPr id="12" name="Hộp Văn bản 10">
            <a:extLst>
              <a:ext uri="{FF2B5EF4-FFF2-40B4-BE49-F238E27FC236}">
                <a16:creationId xmlns:a16="http://schemas.microsoft.com/office/drawing/2014/main" id="{87B70D71-5E5D-4DA0-BB01-4D83304C3F33}"/>
              </a:ext>
            </a:extLst>
          </p:cNvPr>
          <p:cNvSpPr txBox="1"/>
          <p:nvPr/>
        </p:nvSpPr>
        <p:spPr>
          <a:xfrm>
            <a:off x="7189866" y="6598384"/>
            <a:ext cx="9128266" cy="1824923"/>
          </a:xfrm>
          <a:prstGeom prst="rect">
            <a:avLst/>
          </a:prstGeom>
          <a:noFill/>
        </p:spPr>
        <p:txBody>
          <a:bodyPr wrap="square">
            <a:spAutoFit/>
          </a:bodyPr>
          <a:lstStyle/>
          <a:p>
            <a:pPr lvl="0" algn="just">
              <a:lnSpc>
                <a:spcPct val="150000"/>
              </a:lnSpc>
            </a:pPr>
            <a:r>
              <a:rPr lang="en-US"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C</a:t>
            </a:r>
            <a:r>
              <a:rPr lang="vi-VN" sz="4000" dirty="0">
                <a:solidFill>
                  <a:srgbClr val="FF0000"/>
                </a:solidFill>
                <a:latin typeface="Arial" panose="020B0604020202020204" pitchFamily="34" charset="0"/>
                <a:ea typeface="Times New Roman" panose="02020603050405020304" pitchFamily="18" charset="0"/>
                <a:cs typeface="Arial" panose="020B0604020202020204" pitchFamily="34" charset="0"/>
              </a:rPr>
              <a:t>ông nghệ </a:t>
            </a:r>
            <a:r>
              <a:rPr lang="vi-VN" sz="4000" dirty="0">
                <a:solidFill>
                  <a:srgbClr val="FF0000"/>
                </a:solidFill>
                <a:ea typeface="Times New Roman" panose="02020603050405020304" pitchFamily="18" charset="0"/>
                <a:cs typeface="Arial" panose="020B0604020202020204" pitchFamily="34" charset="0"/>
              </a:rPr>
              <a:t>màng mỏng dinh dưỡng tuần hoàn ứng dụng trồng xà lách</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616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FCFC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7810500"/>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pic>
        <p:nvPicPr>
          <p:cNvPr id="20" name="Picture 19">
            <a:extLst>
              <a:ext uri="{FF2B5EF4-FFF2-40B4-BE49-F238E27FC236}">
                <a16:creationId xmlns:a16="http://schemas.microsoft.com/office/drawing/2014/main" id="{CF38263B-22C7-44D9-9459-07F1204CC38A}"/>
              </a:ext>
            </a:extLst>
          </p:cNvPr>
          <p:cNvPicPr>
            <a:picLocks noChangeAspect="1"/>
          </p:cNvPicPr>
          <p:nvPr/>
        </p:nvPicPr>
        <p:blipFill rotWithShape="1">
          <a:blip r:embed="rId6">
            <a:extLst>
              <a:ext uri="{28A0092B-C50C-407E-A947-70E740481C1C}">
                <a14:useLocalDpi xmlns:a14="http://schemas.microsoft.com/office/drawing/2010/main" val="0"/>
              </a:ext>
            </a:extLst>
          </a:blip>
          <a:srcRect l="22831" t="53416" r="23398" b="2174"/>
          <a:stretch/>
        </p:blipFill>
        <p:spPr>
          <a:xfrm>
            <a:off x="1042554" y="978536"/>
            <a:ext cx="8305127" cy="4545964"/>
          </a:xfrm>
          <a:prstGeom prst="rect">
            <a:avLst/>
          </a:prstGeom>
        </p:spPr>
      </p:pic>
      <p:pic>
        <p:nvPicPr>
          <p:cNvPr id="22" name="Picture 21">
            <a:extLst>
              <a:ext uri="{FF2B5EF4-FFF2-40B4-BE49-F238E27FC236}">
                <a16:creationId xmlns:a16="http://schemas.microsoft.com/office/drawing/2014/main" id="{866810E0-9377-43C3-B2A2-0D0F2C6355D3}"/>
              </a:ext>
            </a:extLst>
          </p:cNvPr>
          <p:cNvPicPr>
            <a:picLocks noChangeAspect="1"/>
          </p:cNvPicPr>
          <p:nvPr/>
        </p:nvPicPr>
        <p:blipFill rotWithShape="1">
          <a:blip r:embed="rId7">
            <a:extLst>
              <a:ext uri="{28A0092B-C50C-407E-A947-70E740481C1C}">
                <a14:useLocalDpi xmlns:a14="http://schemas.microsoft.com/office/drawing/2010/main" val="0"/>
              </a:ext>
            </a:extLst>
          </a:blip>
          <a:srcRect l="69810" t="28839" r="3021" b="13902"/>
          <a:stretch/>
        </p:blipFill>
        <p:spPr>
          <a:xfrm>
            <a:off x="3022092" y="5728018"/>
            <a:ext cx="4346049" cy="4164964"/>
          </a:xfrm>
          <a:prstGeom prst="rect">
            <a:avLst/>
          </a:prstGeom>
        </p:spPr>
      </p:pic>
      <p:pic>
        <p:nvPicPr>
          <p:cNvPr id="24" name="Picture 23">
            <a:extLst>
              <a:ext uri="{FF2B5EF4-FFF2-40B4-BE49-F238E27FC236}">
                <a16:creationId xmlns:a16="http://schemas.microsoft.com/office/drawing/2014/main" id="{3BAD65E0-7993-4A28-BF5E-056D6B7B8849}"/>
              </a:ext>
            </a:extLst>
          </p:cNvPr>
          <p:cNvPicPr>
            <a:picLocks noChangeAspect="1"/>
          </p:cNvPicPr>
          <p:nvPr/>
        </p:nvPicPr>
        <p:blipFill rotWithShape="1">
          <a:blip r:embed="rId8">
            <a:extLst>
              <a:ext uri="{28A0092B-C50C-407E-A947-70E740481C1C}">
                <a14:useLocalDpi xmlns:a14="http://schemas.microsoft.com/office/drawing/2010/main" val="0"/>
              </a:ext>
            </a:extLst>
          </a:blip>
          <a:srcRect l="55422" t="21852" r="2826" b="2593"/>
          <a:stretch/>
        </p:blipFill>
        <p:spPr>
          <a:xfrm>
            <a:off x="10286999" y="978536"/>
            <a:ext cx="6729533" cy="8914446"/>
          </a:xfrm>
          <a:prstGeom prst="rect">
            <a:avLst/>
          </a:prstGeom>
        </p:spPr>
      </p:pic>
    </p:spTree>
    <p:extLst>
      <p:ext uri="{BB962C8B-B14F-4D97-AF65-F5344CB8AC3E}">
        <p14:creationId xmlns:p14="http://schemas.microsoft.com/office/powerpoint/2010/main" val="42422792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990403" y="6574182"/>
            <a:ext cx="3168396" cy="4114800"/>
          </a:xfrm>
          <a:prstGeom prst="rect">
            <a:avLst/>
          </a:prstGeom>
        </p:spPr>
      </p:pic>
      <p:pic>
        <p:nvPicPr>
          <p:cNvPr id="12" name="Picture 11">
            <a:extLst>
              <a:ext uri="{FF2B5EF4-FFF2-40B4-BE49-F238E27FC236}">
                <a16:creationId xmlns:a16="http://schemas.microsoft.com/office/drawing/2014/main" id="{C6CDDCD8-6430-471D-8076-9DCE06937612}"/>
              </a:ext>
            </a:extLst>
          </p:cNvPr>
          <p:cNvPicPr>
            <a:picLocks noChangeAspect="1"/>
          </p:cNvPicPr>
          <p:nvPr/>
        </p:nvPicPr>
        <p:blipFill rotWithShape="1">
          <a:blip r:embed="rId6">
            <a:extLst>
              <a:ext uri="{28A0092B-C50C-407E-A947-70E740481C1C}">
                <a14:useLocalDpi xmlns:a14="http://schemas.microsoft.com/office/drawing/2010/main" val="0"/>
              </a:ext>
            </a:extLst>
          </a:blip>
          <a:srcRect l="22831" t="53416" r="23398" b="2174"/>
          <a:stretch/>
        </p:blipFill>
        <p:spPr>
          <a:xfrm>
            <a:off x="4191000" y="761538"/>
            <a:ext cx="9906943" cy="5422747"/>
          </a:xfrm>
          <a:prstGeom prst="rect">
            <a:avLst/>
          </a:prstGeom>
        </p:spPr>
      </p:pic>
      <p:sp>
        <p:nvSpPr>
          <p:cNvPr id="9" name="Rectangle 8">
            <a:extLst>
              <a:ext uri="{FF2B5EF4-FFF2-40B4-BE49-F238E27FC236}">
                <a16:creationId xmlns:a16="http://schemas.microsoft.com/office/drawing/2014/main" id="{5C104F22-4770-469A-88D5-6163478C8352}"/>
              </a:ext>
            </a:extLst>
          </p:cNvPr>
          <p:cNvSpPr/>
          <p:nvPr/>
        </p:nvSpPr>
        <p:spPr>
          <a:xfrm>
            <a:off x="2764688" y="7824782"/>
            <a:ext cx="12758621" cy="916276"/>
          </a:xfrm>
          <a:prstGeom prst="rect">
            <a:avLst/>
          </a:prstGeom>
        </p:spPr>
        <p:txBody>
          <a:bodyPr wrap="none">
            <a:spAutoFit/>
          </a:bodyPr>
          <a:lstStyle/>
          <a:p>
            <a:pPr algn="just">
              <a:lnSpc>
                <a:spcPct val="150000"/>
              </a:lnSpc>
            </a:pPr>
            <a:r>
              <a:rPr lang="vi-VN" sz="4000" dirty="0">
                <a:solidFill>
                  <a:srgbClr val="FF0000"/>
                </a:solidFill>
                <a:ea typeface="Calibri" panose="020F0502020204030204" pitchFamily="34" charset="0"/>
              </a:rPr>
              <a:t>Công nghệ đèn LED đơn sắc áp dụng cho trồng xà lách</a:t>
            </a:r>
            <a:endParaRPr lang="en-US" sz="4000" dirty="0">
              <a:solidFill>
                <a:srgbClr val="FF0000"/>
              </a:solidFill>
            </a:endParaRPr>
          </a:p>
        </p:txBody>
      </p:sp>
      <p:sp>
        <p:nvSpPr>
          <p:cNvPr id="13" name="Arrow: Down 12">
            <a:extLst>
              <a:ext uri="{FF2B5EF4-FFF2-40B4-BE49-F238E27FC236}">
                <a16:creationId xmlns:a16="http://schemas.microsoft.com/office/drawing/2014/main" id="{A9DAA27D-E7D5-479D-AFE0-9C85DA8E866C}"/>
              </a:ext>
            </a:extLst>
          </p:cNvPr>
          <p:cNvSpPr/>
          <p:nvPr/>
        </p:nvSpPr>
        <p:spPr>
          <a:xfrm>
            <a:off x="8741509" y="6548907"/>
            <a:ext cx="402490" cy="121702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5" y="342900"/>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990403" y="6574182"/>
            <a:ext cx="3168396" cy="4114800"/>
          </a:xfrm>
          <a:prstGeom prst="rect">
            <a:avLst/>
          </a:prstGeom>
        </p:spPr>
      </p:pic>
      <p:sp>
        <p:nvSpPr>
          <p:cNvPr id="9" name="Rectangle 8">
            <a:extLst>
              <a:ext uri="{FF2B5EF4-FFF2-40B4-BE49-F238E27FC236}">
                <a16:creationId xmlns:a16="http://schemas.microsoft.com/office/drawing/2014/main" id="{5C104F22-4770-469A-88D5-6163478C8352}"/>
              </a:ext>
            </a:extLst>
          </p:cNvPr>
          <p:cNvSpPr/>
          <p:nvPr/>
        </p:nvSpPr>
        <p:spPr>
          <a:xfrm>
            <a:off x="6874328" y="4505319"/>
            <a:ext cx="10439400" cy="1839606"/>
          </a:xfrm>
          <a:prstGeom prst="rect">
            <a:avLst/>
          </a:prstGeom>
        </p:spPr>
        <p:txBody>
          <a:bodyPr wrap="square">
            <a:spAutoFit/>
          </a:bodyPr>
          <a:lstStyle/>
          <a:p>
            <a:pPr lvl="0" algn="ctr">
              <a:lnSpc>
                <a:spcPct val="150000"/>
              </a:lnSpc>
            </a:pPr>
            <a:r>
              <a:rPr lang="vi-VN" sz="4000" dirty="0">
                <a:solidFill>
                  <a:srgbClr val="FF0000"/>
                </a:solidFill>
                <a:ea typeface="Calibri" panose="020F0502020204030204" pitchFamily="34" charset="0"/>
              </a:rPr>
              <a:t>Công nghệ giàn treo cây bằng dây để tăng mật độ trồng và công nhân làm việc thuận lợi</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Arrow: Down 12">
            <a:extLst>
              <a:ext uri="{FF2B5EF4-FFF2-40B4-BE49-F238E27FC236}">
                <a16:creationId xmlns:a16="http://schemas.microsoft.com/office/drawing/2014/main" id="{A9DAA27D-E7D5-479D-AFE0-9C85DA8E866C}"/>
              </a:ext>
            </a:extLst>
          </p:cNvPr>
          <p:cNvSpPr/>
          <p:nvPr/>
        </p:nvSpPr>
        <p:spPr>
          <a:xfrm rot="16200000">
            <a:off x="7520197" y="3201659"/>
            <a:ext cx="402490" cy="121702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5678E17A-4DEA-405A-BD99-58ED1C746E18}"/>
              </a:ext>
            </a:extLst>
          </p:cNvPr>
          <p:cNvPicPr>
            <a:picLocks noChangeAspect="1"/>
          </p:cNvPicPr>
          <p:nvPr/>
        </p:nvPicPr>
        <p:blipFill rotWithShape="1">
          <a:blip r:embed="rId6">
            <a:extLst>
              <a:ext uri="{28A0092B-C50C-407E-A947-70E740481C1C}">
                <a14:useLocalDpi xmlns:a14="http://schemas.microsoft.com/office/drawing/2010/main" val="0"/>
              </a:ext>
            </a:extLst>
          </a:blip>
          <a:srcRect l="69810" t="28839" r="3021" b="13902"/>
          <a:stretch/>
        </p:blipFill>
        <p:spPr>
          <a:xfrm>
            <a:off x="996043" y="2390335"/>
            <a:ext cx="5666222" cy="5430130"/>
          </a:xfrm>
          <a:prstGeom prst="rect">
            <a:avLst/>
          </a:prstGeom>
        </p:spPr>
      </p:pic>
    </p:spTree>
    <p:extLst>
      <p:ext uri="{BB962C8B-B14F-4D97-AF65-F5344CB8AC3E}">
        <p14:creationId xmlns:p14="http://schemas.microsoft.com/office/powerpoint/2010/main" val="10326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5" y="342900"/>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961972" y="7483407"/>
            <a:ext cx="3168396" cy="4114800"/>
          </a:xfrm>
          <a:prstGeom prst="rect">
            <a:avLst/>
          </a:prstGeom>
        </p:spPr>
      </p:pic>
      <p:sp>
        <p:nvSpPr>
          <p:cNvPr id="9" name="Rectangle 8">
            <a:extLst>
              <a:ext uri="{FF2B5EF4-FFF2-40B4-BE49-F238E27FC236}">
                <a16:creationId xmlns:a16="http://schemas.microsoft.com/office/drawing/2014/main" id="{5C104F22-4770-469A-88D5-6163478C8352}"/>
              </a:ext>
            </a:extLst>
          </p:cNvPr>
          <p:cNvSpPr/>
          <p:nvPr/>
        </p:nvSpPr>
        <p:spPr>
          <a:xfrm>
            <a:off x="8587365" y="2384379"/>
            <a:ext cx="7772400" cy="5518242"/>
          </a:xfrm>
          <a:prstGeom prst="rect">
            <a:avLst/>
          </a:prstGeom>
        </p:spPr>
        <p:txBody>
          <a:bodyPr wrap="square">
            <a:spAutoFit/>
          </a:bodyPr>
          <a:lstStyle/>
          <a:p>
            <a:pPr algn="just">
              <a:lnSpc>
                <a:spcPct val="150000"/>
              </a:lnSpc>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(A) Cơ giới hoá trong làm đất </a:t>
            </a:r>
          </a:p>
          <a:p>
            <a:pPr lvl="0" algn="just">
              <a:lnSpc>
                <a:spcPct val="150000"/>
              </a:lnSpc>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(B) Gieo hạt</a:t>
            </a:r>
          </a:p>
          <a:p>
            <a:pPr lvl="0" algn="just">
              <a:lnSpc>
                <a:spcPct val="150000"/>
              </a:lnSpc>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(E) Thu hoạch</a:t>
            </a:r>
          </a:p>
          <a:p>
            <a:pPr lvl="0" algn="just">
              <a:lnSpc>
                <a:spcPct val="150000"/>
              </a:lnSpc>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(G) Sơ chế</a:t>
            </a:r>
          </a:p>
          <a:p>
            <a:pPr lvl="0" algn="just">
              <a:lnSpc>
                <a:spcPct val="150000"/>
              </a:lnSpc>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(C) Tự động hoá trong tưới nước </a:t>
            </a:r>
          </a:p>
          <a:p>
            <a:pPr lvl="0" algn="just">
              <a:lnSpc>
                <a:spcPct val="150000"/>
              </a:lnSpc>
            </a:pPr>
            <a:r>
              <a:rPr lang="vi-VN" sz="4000" dirty="0">
                <a:solidFill>
                  <a:srgbClr val="FF0000"/>
                </a:solidFill>
                <a:latin typeface="Arial" panose="020B0604020202020204" pitchFamily="34" charset="0"/>
                <a:ea typeface="Calibri" panose="020F0502020204030204" pitchFamily="34" charset="0"/>
                <a:cs typeface="Arial" panose="020B0604020202020204" pitchFamily="34" charset="0"/>
              </a:rPr>
              <a:t>(D) Phun thuốc bảo vệ thực vật </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A9DAA27D-E7D5-479D-AFE0-9C85DA8E866C}"/>
              </a:ext>
            </a:extLst>
          </p:cNvPr>
          <p:cNvSpPr/>
          <p:nvPr/>
        </p:nvSpPr>
        <p:spPr>
          <a:xfrm rot="16200000">
            <a:off x="8994634" y="1101553"/>
            <a:ext cx="402490" cy="1217027"/>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F17908D-9CA5-4F92-B70D-F91A5051528B}"/>
              </a:ext>
            </a:extLst>
          </p:cNvPr>
          <p:cNvPicPr>
            <a:picLocks noChangeAspect="1"/>
          </p:cNvPicPr>
          <p:nvPr/>
        </p:nvPicPr>
        <p:blipFill rotWithShape="1">
          <a:blip r:embed="rId6">
            <a:extLst>
              <a:ext uri="{28A0092B-C50C-407E-A947-70E740481C1C}">
                <a14:useLocalDpi xmlns:a14="http://schemas.microsoft.com/office/drawing/2010/main" val="0"/>
              </a:ext>
            </a:extLst>
          </a:blip>
          <a:srcRect l="55422" t="21852" r="2826" b="2593"/>
          <a:stretch/>
        </p:blipFill>
        <p:spPr>
          <a:xfrm>
            <a:off x="741831" y="342900"/>
            <a:ext cx="7296635" cy="9665672"/>
          </a:xfrm>
          <a:prstGeom prst="rect">
            <a:avLst/>
          </a:prstGeom>
        </p:spPr>
      </p:pic>
    </p:spTree>
    <p:extLst>
      <p:ext uri="{BB962C8B-B14F-4D97-AF65-F5344CB8AC3E}">
        <p14:creationId xmlns:p14="http://schemas.microsoft.com/office/powerpoint/2010/main" val="2135476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Effect transition="in" filter="barn(inVertical)">
                                      <p:cBhvr>
                                        <p:cTn id="3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54369" y="1376995"/>
            <a:ext cx="2409862" cy="264456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0857"/>
            <a:ext cx="4668588" cy="401070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76942" y="7653631"/>
            <a:ext cx="2934116" cy="263336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77920">
            <a:off x="15407088" y="7200900"/>
            <a:ext cx="3168396" cy="4114800"/>
          </a:xfrm>
          <a:prstGeom prst="rect">
            <a:avLst/>
          </a:prstGeom>
        </p:spPr>
      </p:pic>
      <p:sp>
        <p:nvSpPr>
          <p:cNvPr id="15" name="Hộp Văn bản 2">
            <a:extLst>
              <a:ext uri="{FF2B5EF4-FFF2-40B4-BE49-F238E27FC236}">
                <a16:creationId xmlns:a16="http://schemas.microsoft.com/office/drawing/2014/main" id="{42A421D5-4D31-47B2-9ECB-140A3BD99509}"/>
              </a:ext>
            </a:extLst>
          </p:cNvPr>
          <p:cNvSpPr txBox="1"/>
          <p:nvPr/>
        </p:nvSpPr>
        <p:spPr>
          <a:xfrm>
            <a:off x="6273419" y="504060"/>
            <a:ext cx="5297084" cy="1063433"/>
          </a:xfrm>
          <a:prstGeom prst="rect">
            <a:avLst/>
          </a:prstGeom>
          <a:noFill/>
        </p:spPr>
        <p:txBody>
          <a:bodyPr wrap="square">
            <a:spAutoFit/>
          </a:bodyPr>
          <a:lstStyle/>
          <a:p>
            <a:pPr marR="0" algn="ctr">
              <a:lnSpc>
                <a:spcPct val="150000"/>
              </a:lnSpc>
              <a:spcBef>
                <a:spcPts val="600"/>
              </a:spcBef>
              <a:spcAft>
                <a:spcPts val="0"/>
              </a:spcAft>
            </a:pPr>
            <a:r>
              <a:rPr lang="vi-VN" sz="480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VẬN DỤNG</a:t>
            </a:r>
            <a:endParaRPr lang="en-US" sz="48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1639F17E-11FC-4637-B8B6-A23089D14B8F}"/>
              </a:ext>
            </a:extLst>
          </p:cNvPr>
          <p:cNvPicPr>
            <a:picLocks noChangeAspect="1"/>
          </p:cNvPicPr>
          <p:nvPr/>
        </p:nvPicPr>
        <p:blipFill>
          <a:blip r:embed="rId10">
            <a:alphaModFix amt="25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82852" y="2240697"/>
            <a:ext cx="22053703" cy="4989650"/>
          </a:xfrm>
          <a:prstGeom prst="rect">
            <a:avLst/>
          </a:prstGeom>
        </p:spPr>
      </p:pic>
      <p:sp>
        <p:nvSpPr>
          <p:cNvPr id="19" name="TextBox 18">
            <a:extLst>
              <a:ext uri="{FF2B5EF4-FFF2-40B4-BE49-F238E27FC236}">
                <a16:creationId xmlns:a16="http://schemas.microsoft.com/office/drawing/2014/main" id="{B220885B-17FF-4824-AB38-EB92947E2AB8}"/>
              </a:ext>
            </a:extLst>
          </p:cNvPr>
          <p:cNvSpPr txBox="1"/>
          <p:nvPr/>
        </p:nvSpPr>
        <p:spPr>
          <a:xfrm>
            <a:off x="3245061" y="3445759"/>
            <a:ext cx="11353800" cy="1998176"/>
          </a:xfrm>
          <a:prstGeom prst="rect">
            <a:avLst/>
          </a:prstGeom>
          <a:noFill/>
        </p:spPr>
        <p:txBody>
          <a:bodyPr wrap="square" rtlCol="0">
            <a:spAutoFit/>
          </a:bodyPr>
          <a:lstStyle/>
          <a:p>
            <a:pPr algn="just">
              <a:lnSpc>
                <a:spcPct val="150000"/>
              </a:lnSpc>
            </a:pPr>
            <a:r>
              <a:rPr lang="vi-VN" sz="4400" dirty="0">
                <a:solidFill>
                  <a:schemeClr val="tx2"/>
                </a:solidFill>
                <a:latin typeface="Arial" panose="020B0604020202020204" pitchFamily="34" charset="0"/>
                <a:cs typeface="Arial" panose="020B0604020202020204" pitchFamily="34" charset="0"/>
              </a:rPr>
              <a:t>Hãy tìm hiểu một số mô hình trồng trọt ứng dụng công nghệ cao ở nước ta.</a:t>
            </a:r>
            <a:endParaRPr lang="en-US" sz="440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5003" y="1471377"/>
            <a:ext cx="7537958" cy="74734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7411" y="1342182"/>
            <a:ext cx="3215219" cy="626968"/>
          </a:xfrm>
          <a:prstGeom prst="rect">
            <a:avLst/>
          </a:prstGeom>
        </p:spPr>
      </p:pic>
      <p:grpSp>
        <p:nvGrpSpPr>
          <p:cNvPr id="4" name="Group 4"/>
          <p:cNvGrpSpPr/>
          <p:nvPr/>
        </p:nvGrpSpPr>
        <p:grpSpPr>
          <a:xfrm>
            <a:off x="13859721" y="9015431"/>
            <a:ext cx="4031503" cy="1116167"/>
            <a:chOff x="0" y="0"/>
            <a:chExt cx="8469110" cy="2344769"/>
          </a:xfrm>
        </p:grpSpPr>
        <p:sp>
          <p:nvSpPr>
            <p:cNvPr id="5" name="Freeform 5"/>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8361" y="2726934"/>
            <a:ext cx="2344927" cy="2573308"/>
          </a:xfrm>
          <a:prstGeom prst="rect">
            <a:avLst/>
          </a:prstGeom>
        </p:spPr>
      </p:pic>
      <p:sp>
        <p:nvSpPr>
          <p:cNvPr id="9" name="Freeform 9"/>
          <p:cNvSpPr/>
          <p:nvPr/>
        </p:nvSpPr>
        <p:spPr>
          <a:xfrm rot="211086">
            <a:off x="1059611" y="-223259"/>
            <a:ext cx="15265784" cy="11418385"/>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25144" y="1122873"/>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059212" flipH="1">
            <a:off x="16482808" y="5042847"/>
            <a:ext cx="3168396" cy="4114800"/>
          </a:xfrm>
          <a:prstGeom prst="rect">
            <a:avLst/>
          </a:prstGeom>
        </p:spPr>
      </p:pic>
      <p:sp>
        <p:nvSpPr>
          <p:cNvPr id="12" name="TextBox 11">
            <a:extLst>
              <a:ext uri="{FF2B5EF4-FFF2-40B4-BE49-F238E27FC236}">
                <a16:creationId xmlns:a16="http://schemas.microsoft.com/office/drawing/2014/main" id="{7915594D-F5B2-4B9F-A497-3AFEEE668DF3}"/>
              </a:ext>
            </a:extLst>
          </p:cNvPr>
          <p:cNvSpPr txBox="1"/>
          <p:nvPr/>
        </p:nvSpPr>
        <p:spPr>
          <a:xfrm>
            <a:off x="4730699" y="778931"/>
            <a:ext cx="8826601" cy="1324658"/>
          </a:xfrm>
          <a:prstGeom prst="rect">
            <a:avLst/>
          </a:prstGeom>
        </p:spPr>
        <p:txBody>
          <a:bodyPr wrap="square" lIns="0" tIns="0" rIns="0" bIns="0" rtlCol="0" anchor="t">
            <a:spAutoFit/>
          </a:bodyPr>
          <a:lstStyle/>
          <a:p>
            <a:pPr marL="0" lvl="1" indent="0" algn="ctr">
              <a:lnSpc>
                <a:spcPct val="150000"/>
              </a:lnSpc>
              <a:spcBef>
                <a:spcPct val="0"/>
              </a:spcBef>
            </a:pPr>
            <a:r>
              <a:rPr lang="en-US" sz="6400" b="1" spc="-175" dirty="0">
                <a:solidFill>
                  <a:srgbClr val="FF0000"/>
                </a:solidFill>
              </a:rPr>
              <a:t>CÂU HỎI TRẮC NGHIỆM</a:t>
            </a:r>
          </a:p>
        </p:txBody>
      </p:sp>
      <p:sp>
        <p:nvSpPr>
          <p:cNvPr id="13" name="TextBox 12">
            <a:extLst>
              <a:ext uri="{FF2B5EF4-FFF2-40B4-BE49-F238E27FC236}">
                <a16:creationId xmlns:a16="http://schemas.microsoft.com/office/drawing/2014/main" id="{B6D17940-7C41-48EC-91B3-438A5D40AA04}"/>
              </a:ext>
            </a:extLst>
          </p:cNvPr>
          <p:cNvSpPr txBox="1"/>
          <p:nvPr/>
        </p:nvSpPr>
        <p:spPr>
          <a:xfrm>
            <a:off x="2820682" y="2168186"/>
            <a:ext cx="12646636" cy="182492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Câu 1: </a:t>
            </a:r>
            <a:r>
              <a:rPr lang="vi-VN" sz="4000" dirty="0">
                <a:cs typeface="Arial" panose="020B0604020202020204" pitchFamily="34" charset="0"/>
              </a:rPr>
              <a:t>Mô hình trồng rau ăn lá thủy canh màng mỏng dinh dưỡng tuần hoàn NFT áp dụng mấy công nghệ?</a:t>
            </a:r>
            <a:endParaRPr lang="en-US" sz="4000" dirty="0">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3F788FF7-9829-4FBA-BE5A-882C1E392805}"/>
              </a:ext>
            </a:extLst>
          </p:cNvPr>
          <p:cNvSpPr/>
          <p:nvPr/>
        </p:nvSpPr>
        <p:spPr>
          <a:xfrm>
            <a:off x="2978718" y="4685555"/>
            <a:ext cx="5093073"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A. 1</a:t>
            </a:r>
            <a:endParaRPr lang="en-US" sz="3500" dirty="0">
              <a:solidFill>
                <a:schemeClr val="tx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5FB26A74-22DF-4216-A558-7665CB43081A}"/>
              </a:ext>
            </a:extLst>
          </p:cNvPr>
          <p:cNvSpPr/>
          <p:nvPr/>
        </p:nvSpPr>
        <p:spPr>
          <a:xfrm>
            <a:off x="2974364" y="6798703"/>
            <a:ext cx="509742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dirty="0">
                <a:solidFill>
                  <a:schemeClr val="tx1"/>
                </a:solidFill>
                <a:latin typeface="Arial" panose="020B0604020202020204" pitchFamily="34" charset="0"/>
                <a:cs typeface="Arial" panose="020B0604020202020204" pitchFamily="34" charset="0"/>
              </a:rPr>
              <a:t>C. 3</a:t>
            </a:r>
            <a:endParaRPr lang="en-US" sz="3500" dirty="0">
              <a:solidFill>
                <a:schemeClr val="tx1"/>
              </a:solidFill>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657A76BE-F28E-4874-B6D6-7EE25F08A571}"/>
              </a:ext>
            </a:extLst>
          </p:cNvPr>
          <p:cNvSpPr/>
          <p:nvPr/>
        </p:nvSpPr>
        <p:spPr>
          <a:xfrm>
            <a:off x="9760477" y="4621759"/>
            <a:ext cx="5093073"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B. 2</a:t>
            </a:r>
            <a:endParaRPr lang="en-US" sz="3500" dirty="0">
              <a:solidFill>
                <a:schemeClr val="tx1"/>
              </a:solidFill>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4FCF6AF2-FEDE-4148-82BF-2EFCE2CBF9C8}"/>
              </a:ext>
            </a:extLst>
          </p:cNvPr>
          <p:cNvSpPr/>
          <p:nvPr/>
        </p:nvSpPr>
        <p:spPr>
          <a:xfrm>
            <a:off x="9760477" y="6794340"/>
            <a:ext cx="509742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500" dirty="0">
                <a:solidFill>
                  <a:schemeClr val="tx1"/>
                </a:solidFill>
                <a:latin typeface="Arial" panose="020B0604020202020204" pitchFamily="34" charset="0"/>
                <a:cs typeface="Arial" panose="020B0604020202020204" pitchFamily="34" charset="0"/>
              </a:rPr>
              <a:t>D. 4</a:t>
            </a:r>
            <a:endParaRPr lang="en-US" sz="3500" dirty="0">
              <a:solidFill>
                <a:schemeClr val="tx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AC545CA5-F3CB-4907-A719-9871B23E72CE}"/>
              </a:ext>
            </a:extLst>
          </p:cNvPr>
          <p:cNvSpPr/>
          <p:nvPr/>
        </p:nvSpPr>
        <p:spPr>
          <a:xfrm>
            <a:off x="2974364" y="6794340"/>
            <a:ext cx="5097427" cy="1616966"/>
          </a:xfrm>
          <a:prstGeom prst="roundRect">
            <a:avLst/>
          </a:prstGeom>
          <a:solidFill>
            <a:schemeClr val="accent1">
              <a:lumMod val="60000"/>
              <a:lumOff val="4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C. 3</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110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5003" y="1471377"/>
            <a:ext cx="7537958" cy="74734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7411" y="1342182"/>
            <a:ext cx="3215219" cy="626968"/>
          </a:xfrm>
          <a:prstGeom prst="rect">
            <a:avLst/>
          </a:prstGeom>
        </p:spPr>
      </p:pic>
      <p:grpSp>
        <p:nvGrpSpPr>
          <p:cNvPr id="4" name="Group 4"/>
          <p:cNvGrpSpPr/>
          <p:nvPr/>
        </p:nvGrpSpPr>
        <p:grpSpPr>
          <a:xfrm>
            <a:off x="13859721" y="9015431"/>
            <a:ext cx="4031503" cy="1116167"/>
            <a:chOff x="0" y="0"/>
            <a:chExt cx="8469110" cy="2344769"/>
          </a:xfrm>
        </p:grpSpPr>
        <p:sp>
          <p:nvSpPr>
            <p:cNvPr id="5" name="Freeform 5"/>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8361" y="2726934"/>
            <a:ext cx="2344927" cy="2573308"/>
          </a:xfrm>
          <a:prstGeom prst="rect">
            <a:avLst/>
          </a:prstGeom>
        </p:spPr>
      </p:pic>
      <p:sp>
        <p:nvSpPr>
          <p:cNvPr id="9" name="Freeform 9"/>
          <p:cNvSpPr/>
          <p:nvPr/>
        </p:nvSpPr>
        <p:spPr>
          <a:xfrm rot="211086">
            <a:off x="1059611" y="-223259"/>
            <a:ext cx="15265784" cy="11418385"/>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25144" y="1122873"/>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059212" flipH="1">
            <a:off x="16482808" y="5042847"/>
            <a:ext cx="3168396" cy="4114800"/>
          </a:xfrm>
          <a:prstGeom prst="rect">
            <a:avLst/>
          </a:prstGeom>
        </p:spPr>
      </p:pic>
      <p:sp>
        <p:nvSpPr>
          <p:cNvPr id="12" name="TextBox 11">
            <a:extLst>
              <a:ext uri="{FF2B5EF4-FFF2-40B4-BE49-F238E27FC236}">
                <a16:creationId xmlns:a16="http://schemas.microsoft.com/office/drawing/2014/main" id="{7915594D-F5B2-4B9F-A497-3AFEEE668DF3}"/>
              </a:ext>
            </a:extLst>
          </p:cNvPr>
          <p:cNvSpPr txBox="1"/>
          <p:nvPr/>
        </p:nvSpPr>
        <p:spPr>
          <a:xfrm>
            <a:off x="4730699" y="778931"/>
            <a:ext cx="8826601" cy="1324658"/>
          </a:xfrm>
          <a:prstGeom prst="rect">
            <a:avLst/>
          </a:prstGeom>
        </p:spPr>
        <p:txBody>
          <a:bodyPr wrap="square" lIns="0" tIns="0" rIns="0" bIns="0" rtlCol="0" anchor="t">
            <a:spAutoFit/>
          </a:bodyPr>
          <a:lstStyle/>
          <a:p>
            <a:pPr marL="0" marR="0" lvl="1" indent="0" algn="ctr" defTabSz="914400" rtl="0" eaLnBrk="1" fontAlgn="auto" latinLnBrk="0" hangingPunct="1">
              <a:lnSpc>
                <a:spcPct val="150000"/>
              </a:lnSpc>
              <a:spcBef>
                <a:spcPct val="0"/>
              </a:spcBef>
              <a:spcAft>
                <a:spcPts val="0"/>
              </a:spcAft>
              <a:buClrTx/>
              <a:buSzTx/>
              <a:buFontTx/>
              <a:buNone/>
              <a:tabLst/>
              <a:defRPr/>
            </a:pPr>
            <a:r>
              <a:rPr kumimoji="0" lang="en-US" sz="6400" b="1" i="0" u="none" strike="noStrike" kern="1200" cap="none" spc="-175" normalizeH="0" baseline="0" noProof="0" dirty="0">
                <a:ln>
                  <a:noFill/>
                </a:ln>
                <a:solidFill>
                  <a:srgbClr val="FF0000"/>
                </a:solidFill>
                <a:effectLst/>
                <a:uLnTx/>
                <a:uFillTx/>
                <a:latin typeface="Calibri"/>
                <a:ea typeface="+mn-ea"/>
                <a:cs typeface="+mn-cs"/>
              </a:rPr>
              <a:t>CÂU HỎI TRẮC NGHIỆM</a:t>
            </a:r>
          </a:p>
        </p:txBody>
      </p:sp>
      <p:sp>
        <p:nvSpPr>
          <p:cNvPr id="13" name="TextBox 12">
            <a:extLst>
              <a:ext uri="{FF2B5EF4-FFF2-40B4-BE49-F238E27FC236}">
                <a16:creationId xmlns:a16="http://schemas.microsoft.com/office/drawing/2014/main" id="{B6D17940-7C41-48EC-91B3-438A5D40AA04}"/>
              </a:ext>
            </a:extLst>
          </p:cNvPr>
          <p:cNvSpPr txBox="1"/>
          <p:nvPr/>
        </p:nvSpPr>
        <p:spPr>
          <a:xfrm>
            <a:off x="2820682" y="2168186"/>
            <a:ext cx="12646636" cy="1824923"/>
          </a:xfrm>
          <a:prstGeom prst="rect">
            <a:avLst/>
          </a:prstGeom>
          <a:noFill/>
        </p:spPr>
        <p:txBody>
          <a:bodyPr wrap="square" rtlCol="0">
            <a:spAutoFit/>
          </a:bodyPr>
          <a:lstStyle/>
          <a:p>
            <a:pPr lvl="0" algn="just">
              <a:lnSpc>
                <a:spcPct val="150000"/>
              </a:lnSpc>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Chương trình giới thiệu mô hình trồng trọt công nghệ cao nào?</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3F788FF7-9829-4FBA-BE5A-882C1E392805}"/>
              </a:ext>
            </a:extLst>
          </p:cNvPr>
          <p:cNvSpPr/>
          <p:nvPr/>
        </p:nvSpPr>
        <p:spPr>
          <a:xfrm>
            <a:off x="914400" y="4689918"/>
            <a:ext cx="7153037"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cs typeface="Arial" panose="020B0604020202020204" pitchFamily="34" charset="0"/>
              </a:rPr>
              <a:t>A. Mô hình trồng rau ăn lá thủy canh màng mỏng dinh dưỡng tuần hoàn NFT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5FB26A74-22DF-4216-A558-7665CB43081A}"/>
              </a:ext>
            </a:extLst>
          </p:cNvPr>
          <p:cNvSpPr/>
          <p:nvPr/>
        </p:nvSpPr>
        <p:spPr>
          <a:xfrm>
            <a:off x="914400" y="6798703"/>
            <a:ext cx="715303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cs typeface="Arial" panose="020B0604020202020204" pitchFamily="34" charset="0"/>
              </a:rPr>
              <a:t>C. Mô hình trồng cà rốt ứng dụng công nghệ cơ giới hóa và tự động hóa</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657A76BE-F28E-4874-B6D6-7EE25F08A571}"/>
              </a:ext>
            </a:extLst>
          </p:cNvPr>
          <p:cNvSpPr/>
          <p:nvPr/>
        </p:nvSpPr>
        <p:spPr>
          <a:xfrm>
            <a:off x="9756123" y="4626122"/>
            <a:ext cx="7153037"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cs typeface="Arial" panose="020B0604020202020204" pitchFamily="34" charset="0"/>
              </a:rPr>
              <a:t>B. Mô hình trồng rau ăn quả trên giá thể tưới nhỏ giọt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4FCF6AF2-FEDE-4148-82BF-2EFCE2CBF9C8}"/>
              </a:ext>
            </a:extLst>
          </p:cNvPr>
          <p:cNvSpPr/>
          <p:nvPr/>
        </p:nvSpPr>
        <p:spPr>
          <a:xfrm>
            <a:off x="9756123" y="6798703"/>
            <a:ext cx="715303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pt-BR" sz="3000" dirty="0">
                <a:solidFill>
                  <a:prstClr val="black"/>
                </a:solidFill>
                <a:latin typeface="Arial" panose="020B0604020202020204" pitchFamily="34" charset="0"/>
                <a:cs typeface="Arial" panose="020B0604020202020204" pitchFamily="34" charset="0"/>
              </a:rPr>
              <a:t>D. Cả 3 đáp án trên</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AC545CA5-F3CB-4907-A719-9871B23E72CE}"/>
              </a:ext>
            </a:extLst>
          </p:cNvPr>
          <p:cNvSpPr/>
          <p:nvPr/>
        </p:nvSpPr>
        <p:spPr>
          <a:xfrm>
            <a:off x="9756123" y="6802906"/>
            <a:ext cx="7153037" cy="1616966"/>
          </a:xfrm>
          <a:prstGeom prst="roundRect">
            <a:avLst/>
          </a:prstGeom>
          <a:solidFill>
            <a:schemeClr val="accent1">
              <a:lumMod val="60000"/>
              <a:lumOff val="4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cs typeface="Arial" panose="020B0604020202020204" pitchFamily="34" charset="0"/>
              </a:rPr>
              <a:t>D. Cả 3 đáp án trên</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8333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5003" y="1471377"/>
            <a:ext cx="7537958" cy="74734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7411" y="1342182"/>
            <a:ext cx="3215219" cy="626968"/>
          </a:xfrm>
          <a:prstGeom prst="rect">
            <a:avLst/>
          </a:prstGeom>
        </p:spPr>
      </p:pic>
      <p:grpSp>
        <p:nvGrpSpPr>
          <p:cNvPr id="4" name="Group 4"/>
          <p:cNvGrpSpPr/>
          <p:nvPr/>
        </p:nvGrpSpPr>
        <p:grpSpPr>
          <a:xfrm>
            <a:off x="13859721" y="9015431"/>
            <a:ext cx="4031503" cy="1116167"/>
            <a:chOff x="0" y="0"/>
            <a:chExt cx="8469110" cy="2344769"/>
          </a:xfrm>
        </p:grpSpPr>
        <p:sp>
          <p:nvSpPr>
            <p:cNvPr id="5" name="Freeform 5"/>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8361" y="2726934"/>
            <a:ext cx="2344927" cy="2573308"/>
          </a:xfrm>
          <a:prstGeom prst="rect">
            <a:avLst/>
          </a:prstGeom>
        </p:spPr>
      </p:pic>
      <p:sp>
        <p:nvSpPr>
          <p:cNvPr id="9" name="Freeform 9"/>
          <p:cNvSpPr/>
          <p:nvPr/>
        </p:nvSpPr>
        <p:spPr>
          <a:xfrm rot="211086">
            <a:off x="1059611" y="-223259"/>
            <a:ext cx="15265784" cy="11418385"/>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25144" y="1122873"/>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059212" flipH="1">
            <a:off x="16482808" y="5042847"/>
            <a:ext cx="3168396" cy="4114800"/>
          </a:xfrm>
          <a:prstGeom prst="rect">
            <a:avLst/>
          </a:prstGeom>
        </p:spPr>
      </p:pic>
      <p:sp>
        <p:nvSpPr>
          <p:cNvPr id="12" name="TextBox 11">
            <a:extLst>
              <a:ext uri="{FF2B5EF4-FFF2-40B4-BE49-F238E27FC236}">
                <a16:creationId xmlns:a16="http://schemas.microsoft.com/office/drawing/2014/main" id="{7915594D-F5B2-4B9F-A497-3AFEEE668DF3}"/>
              </a:ext>
            </a:extLst>
          </p:cNvPr>
          <p:cNvSpPr txBox="1"/>
          <p:nvPr/>
        </p:nvSpPr>
        <p:spPr>
          <a:xfrm>
            <a:off x="4730699" y="778931"/>
            <a:ext cx="8826601" cy="1324658"/>
          </a:xfrm>
          <a:prstGeom prst="rect">
            <a:avLst/>
          </a:prstGeom>
        </p:spPr>
        <p:txBody>
          <a:bodyPr wrap="square" lIns="0" tIns="0" rIns="0" bIns="0" rtlCol="0" anchor="t">
            <a:spAutoFit/>
          </a:bodyPr>
          <a:lstStyle/>
          <a:p>
            <a:pPr marL="0" marR="0" lvl="1" indent="0" algn="ctr" defTabSz="914400" rtl="0" eaLnBrk="1" fontAlgn="auto" latinLnBrk="0" hangingPunct="1">
              <a:lnSpc>
                <a:spcPct val="150000"/>
              </a:lnSpc>
              <a:spcBef>
                <a:spcPct val="0"/>
              </a:spcBef>
              <a:spcAft>
                <a:spcPts val="0"/>
              </a:spcAft>
              <a:buClrTx/>
              <a:buSzTx/>
              <a:buFontTx/>
              <a:buNone/>
              <a:tabLst/>
              <a:defRPr/>
            </a:pPr>
            <a:r>
              <a:rPr kumimoji="0" lang="en-US" sz="6400" b="1" i="0" u="none" strike="noStrike" kern="1200" cap="none" spc="-175" normalizeH="0" baseline="0" noProof="0" dirty="0">
                <a:ln>
                  <a:noFill/>
                </a:ln>
                <a:solidFill>
                  <a:srgbClr val="FF0000"/>
                </a:solidFill>
                <a:effectLst/>
                <a:uLnTx/>
                <a:uFillTx/>
                <a:latin typeface="Calibri"/>
                <a:ea typeface="+mn-ea"/>
                <a:cs typeface="+mn-cs"/>
              </a:rPr>
              <a:t>CÂU HỎI TRẮC NGHIỆM</a:t>
            </a:r>
          </a:p>
        </p:txBody>
      </p:sp>
      <p:sp>
        <p:nvSpPr>
          <p:cNvPr id="13" name="TextBox 12">
            <a:extLst>
              <a:ext uri="{FF2B5EF4-FFF2-40B4-BE49-F238E27FC236}">
                <a16:creationId xmlns:a16="http://schemas.microsoft.com/office/drawing/2014/main" id="{B6D17940-7C41-48EC-91B3-438A5D40AA04}"/>
              </a:ext>
            </a:extLst>
          </p:cNvPr>
          <p:cNvSpPr txBox="1"/>
          <p:nvPr/>
        </p:nvSpPr>
        <p:spPr>
          <a:xfrm>
            <a:off x="2622880" y="2188665"/>
            <a:ext cx="13042238" cy="1824923"/>
          </a:xfrm>
          <a:prstGeom prst="rect">
            <a:avLst/>
          </a:prstGeom>
          <a:noFill/>
        </p:spPr>
        <p:txBody>
          <a:bodyPr wrap="square" rtlCol="0">
            <a:spAutoFit/>
          </a:bodyPr>
          <a:lstStyle/>
          <a:p>
            <a:pPr lvl="0" algn="just">
              <a:lnSpc>
                <a:spcPct val="150000"/>
              </a:lnSpc>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vi-VN" sz="4000" b="1" dirty="0">
                <a:solidFill>
                  <a:prstClr val="black"/>
                </a:solidFill>
                <a:latin typeface="Arial" panose="020B0604020202020204" pitchFamily="34" charset="0"/>
                <a:cs typeface="Arial" panose="020B0604020202020204" pitchFamily="34" charset="0"/>
              </a:rPr>
              <a:t>3</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vi-VN" sz="4000" dirty="0">
                <a:solidFill>
                  <a:prstClr val="black"/>
                </a:solidFill>
                <a:latin typeface="Arial" panose="020B0604020202020204" pitchFamily="34" charset="0"/>
                <a:cs typeface="Arial" panose="020B0604020202020204" pitchFamily="34" charset="0"/>
              </a:rPr>
              <a:t>Mô hình trồng cà rốt ứng dụng công nghệ cơ giới hóa và tự động hóa </a:t>
            </a:r>
            <a:r>
              <a:rPr lang="vi-VN" sz="4000" b="1" dirty="0">
                <a:solidFill>
                  <a:prstClr val="black"/>
                </a:solidFill>
                <a:latin typeface="Arial" panose="020B0604020202020204" pitchFamily="34" charset="0"/>
                <a:cs typeface="Arial" panose="020B0604020202020204" pitchFamily="34" charset="0"/>
              </a:rPr>
              <a:t>không có </a:t>
            </a:r>
            <a:r>
              <a:rPr lang="vi-VN" sz="4000" dirty="0">
                <a:solidFill>
                  <a:prstClr val="black"/>
                </a:solidFill>
                <a:latin typeface="Arial" panose="020B0604020202020204" pitchFamily="34" charset="0"/>
                <a:cs typeface="Arial" panose="020B0604020202020204" pitchFamily="34" charset="0"/>
              </a:rPr>
              <a:t>khâu nào dưới đây?</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Rounded Rectangle 16">
            <a:extLst>
              <a:ext uri="{FF2B5EF4-FFF2-40B4-BE49-F238E27FC236}">
                <a16:creationId xmlns:a16="http://schemas.microsoft.com/office/drawing/2014/main" id="{F45F98FB-0725-4037-98D4-5B4F9A735604}"/>
              </a:ext>
            </a:extLst>
          </p:cNvPr>
          <p:cNvSpPr/>
          <p:nvPr/>
        </p:nvSpPr>
        <p:spPr>
          <a:xfrm>
            <a:off x="3032417" y="5084429"/>
            <a:ext cx="5093073"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A. Làm đất</a:t>
            </a:r>
            <a:endParaRPr lang="en-US" sz="3500" dirty="0">
              <a:solidFill>
                <a:schemeClr val="tx1"/>
              </a:solidFill>
              <a:latin typeface="Arial" panose="020B0604020202020204" pitchFamily="34" charset="0"/>
              <a:cs typeface="Arial" panose="020B0604020202020204" pitchFamily="34" charset="0"/>
            </a:endParaRPr>
          </a:p>
        </p:txBody>
      </p:sp>
      <p:sp>
        <p:nvSpPr>
          <p:cNvPr id="23" name="Rounded Rectangle 17">
            <a:extLst>
              <a:ext uri="{FF2B5EF4-FFF2-40B4-BE49-F238E27FC236}">
                <a16:creationId xmlns:a16="http://schemas.microsoft.com/office/drawing/2014/main" id="{29B6D4C5-C644-48B2-AE3D-C7F255B6B1F6}"/>
              </a:ext>
            </a:extLst>
          </p:cNvPr>
          <p:cNvSpPr/>
          <p:nvPr/>
        </p:nvSpPr>
        <p:spPr>
          <a:xfrm>
            <a:off x="3032417" y="7263501"/>
            <a:ext cx="509742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dirty="0">
                <a:solidFill>
                  <a:schemeClr val="tx1"/>
                </a:solidFill>
                <a:latin typeface="Arial" panose="020B0604020202020204" pitchFamily="34" charset="0"/>
                <a:cs typeface="Arial" panose="020B0604020202020204" pitchFamily="34" charset="0"/>
              </a:rPr>
              <a:t>C. Gieo hạt </a:t>
            </a:r>
            <a:endParaRPr lang="en-US" sz="3500" dirty="0">
              <a:solidFill>
                <a:schemeClr val="tx1"/>
              </a:solidFill>
              <a:latin typeface="Arial" panose="020B0604020202020204" pitchFamily="34" charset="0"/>
              <a:cs typeface="Arial" panose="020B0604020202020204" pitchFamily="34" charset="0"/>
            </a:endParaRPr>
          </a:p>
        </p:txBody>
      </p:sp>
      <p:sp>
        <p:nvSpPr>
          <p:cNvPr id="24" name="Rounded Rectangle 18">
            <a:extLst>
              <a:ext uri="{FF2B5EF4-FFF2-40B4-BE49-F238E27FC236}">
                <a16:creationId xmlns:a16="http://schemas.microsoft.com/office/drawing/2014/main" id="{743B9856-97BC-4BD5-A4CB-16448475AA4E}"/>
              </a:ext>
            </a:extLst>
          </p:cNvPr>
          <p:cNvSpPr/>
          <p:nvPr/>
        </p:nvSpPr>
        <p:spPr>
          <a:xfrm>
            <a:off x="9814176" y="5020633"/>
            <a:ext cx="5093073"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cs typeface="Arial" panose="020B0604020202020204" pitchFamily="34" charset="0"/>
              </a:rPr>
              <a:t>B. Bón phân</a:t>
            </a:r>
            <a:endParaRPr lang="en-US" sz="3200" dirty="0">
              <a:solidFill>
                <a:schemeClr val="tx1"/>
              </a:solidFill>
              <a:latin typeface="Arial" panose="020B0604020202020204" pitchFamily="34" charset="0"/>
              <a:cs typeface="Arial" panose="020B0604020202020204" pitchFamily="34" charset="0"/>
            </a:endParaRPr>
          </a:p>
        </p:txBody>
      </p:sp>
      <p:sp>
        <p:nvSpPr>
          <p:cNvPr id="25" name="Rounded Rectangle 19">
            <a:extLst>
              <a:ext uri="{FF2B5EF4-FFF2-40B4-BE49-F238E27FC236}">
                <a16:creationId xmlns:a16="http://schemas.microsoft.com/office/drawing/2014/main" id="{6333D345-1159-4EA1-943D-038D985AD22C}"/>
              </a:ext>
            </a:extLst>
          </p:cNvPr>
          <p:cNvSpPr/>
          <p:nvPr/>
        </p:nvSpPr>
        <p:spPr>
          <a:xfrm>
            <a:off x="9814176" y="7193214"/>
            <a:ext cx="509742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500" dirty="0">
                <a:solidFill>
                  <a:schemeClr val="tx1"/>
                </a:solidFill>
                <a:latin typeface="Arial" panose="020B0604020202020204" pitchFamily="34" charset="0"/>
                <a:cs typeface="Arial" panose="020B0604020202020204" pitchFamily="34" charset="0"/>
              </a:rPr>
              <a:t>D. Tỉa lá</a:t>
            </a:r>
            <a:endParaRPr lang="en-US" sz="3500" dirty="0">
              <a:solidFill>
                <a:schemeClr val="tx1"/>
              </a:solidFill>
              <a:latin typeface="Arial" panose="020B0604020202020204" pitchFamily="34" charset="0"/>
              <a:cs typeface="Arial" panose="020B0604020202020204" pitchFamily="34" charset="0"/>
            </a:endParaRPr>
          </a:p>
        </p:txBody>
      </p:sp>
      <p:sp>
        <p:nvSpPr>
          <p:cNvPr id="26" name="Rounded Rectangle 20">
            <a:extLst>
              <a:ext uri="{FF2B5EF4-FFF2-40B4-BE49-F238E27FC236}">
                <a16:creationId xmlns:a16="http://schemas.microsoft.com/office/drawing/2014/main" id="{E57C835C-C867-4F94-BB4A-9FF6E854AC94}"/>
              </a:ext>
            </a:extLst>
          </p:cNvPr>
          <p:cNvSpPr/>
          <p:nvPr/>
        </p:nvSpPr>
        <p:spPr>
          <a:xfrm>
            <a:off x="9809822" y="7203727"/>
            <a:ext cx="5097427" cy="1616966"/>
          </a:xfrm>
          <a:prstGeom prst="roundRect">
            <a:avLst/>
          </a:prstGeom>
          <a:solidFill>
            <a:schemeClr val="accent1">
              <a:lumMod val="60000"/>
              <a:lumOff val="4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D. Tỉa lá</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7680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5003" y="1471377"/>
            <a:ext cx="7537958" cy="74734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7411" y="1342182"/>
            <a:ext cx="3215219" cy="626968"/>
          </a:xfrm>
          <a:prstGeom prst="rect">
            <a:avLst/>
          </a:prstGeom>
        </p:spPr>
      </p:pic>
      <p:grpSp>
        <p:nvGrpSpPr>
          <p:cNvPr id="4" name="Group 4"/>
          <p:cNvGrpSpPr/>
          <p:nvPr/>
        </p:nvGrpSpPr>
        <p:grpSpPr>
          <a:xfrm>
            <a:off x="13859721" y="9015431"/>
            <a:ext cx="4031503" cy="1116167"/>
            <a:chOff x="0" y="0"/>
            <a:chExt cx="8469110" cy="2344769"/>
          </a:xfrm>
        </p:grpSpPr>
        <p:sp>
          <p:nvSpPr>
            <p:cNvPr id="5" name="Freeform 5"/>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8361" y="2726934"/>
            <a:ext cx="2344927" cy="2573308"/>
          </a:xfrm>
          <a:prstGeom prst="rect">
            <a:avLst/>
          </a:prstGeom>
        </p:spPr>
      </p:pic>
      <p:sp>
        <p:nvSpPr>
          <p:cNvPr id="9" name="Freeform 9"/>
          <p:cNvSpPr/>
          <p:nvPr/>
        </p:nvSpPr>
        <p:spPr>
          <a:xfrm rot="211086">
            <a:off x="1059611" y="-223259"/>
            <a:ext cx="15265784" cy="11418385"/>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01895" y="1792327"/>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059212" flipH="1">
            <a:off x="16482808" y="5042847"/>
            <a:ext cx="3168396" cy="4114800"/>
          </a:xfrm>
          <a:prstGeom prst="rect">
            <a:avLst/>
          </a:prstGeom>
        </p:spPr>
      </p:pic>
      <p:sp>
        <p:nvSpPr>
          <p:cNvPr id="12" name="TextBox 11">
            <a:extLst>
              <a:ext uri="{FF2B5EF4-FFF2-40B4-BE49-F238E27FC236}">
                <a16:creationId xmlns:a16="http://schemas.microsoft.com/office/drawing/2014/main" id="{7915594D-F5B2-4B9F-A497-3AFEEE668DF3}"/>
              </a:ext>
            </a:extLst>
          </p:cNvPr>
          <p:cNvSpPr txBox="1"/>
          <p:nvPr/>
        </p:nvSpPr>
        <p:spPr>
          <a:xfrm>
            <a:off x="4730699" y="778931"/>
            <a:ext cx="8826601" cy="1324658"/>
          </a:xfrm>
          <a:prstGeom prst="rect">
            <a:avLst/>
          </a:prstGeom>
        </p:spPr>
        <p:txBody>
          <a:bodyPr wrap="square" lIns="0" tIns="0" rIns="0" bIns="0" rtlCol="0" anchor="t">
            <a:spAutoFit/>
          </a:bodyPr>
          <a:lstStyle/>
          <a:p>
            <a:pPr marL="0" marR="0" lvl="1" indent="0" algn="ctr" defTabSz="914400" rtl="0" eaLnBrk="1" fontAlgn="auto" latinLnBrk="0" hangingPunct="1">
              <a:lnSpc>
                <a:spcPct val="150000"/>
              </a:lnSpc>
              <a:spcBef>
                <a:spcPct val="0"/>
              </a:spcBef>
              <a:spcAft>
                <a:spcPts val="0"/>
              </a:spcAft>
              <a:buClrTx/>
              <a:buSzTx/>
              <a:buFontTx/>
              <a:buNone/>
              <a:tabLst/>
              <a:defRPr/>
            </a:pPr>
            <a:r>
              <a:rPr kumimoji="0" lang="en-US" sz="6400" b="1" i="0" u="none" strike="noStrike" kern="1200" cap="none" spc="-175" normalizeH="0" baseline="0" noProof="0" dirty="0">
                <a:ln>
                  <a:noFill/>
                </a:ln>
                <a:solidFill>
                  <a:srgbClr val="FF0000"/>
                </a:solidFill>
                <a:effectLst/>
                <a:uLnTx/>
                <a:uFillTx/>
                <a:latin typeface="Calibri"/>
                <a:ea typeface="+mn-ea"/>
                <a:cs typeface="+mn-cs"/>
              </a:rPr>
              <a:t>CÂU HỎI TRẮC NGHIỆM</a:t>
            </a:r>
          </a:p>
        </p:txBody>
      </p:sp>
      <p:sp>
        <p:nvSpPr>
          <p:cNvPr id="13" name="TextBox 12">
            <a:extLst>
              <a:ext uri="{FF2B5EF4-FFF2-40B4-BE49-F238E27FC236}">
                <a16:creationId xmlns:a16="http://schemas.microsoft.com/office/drawing/2014/main" id="{B6D17940-7C41-48EC-91B3-438A5D40AA04}"/>
              </a:ext>
            </a:extLst>
          </p:cNvPr>
          <p:cNvSpPr txBox="1"/>
          <p:nvPr/>
        </p:nvSpPr>
        <p:spPr>
          <a:xfrm>
            <a:off x="1921039" y="2296488"/>
            <a:ext cx="14445920" cy="1824923"/>
          </a:xfrm>
          <a:prstGeom prst="rect">
            <a:avLst/>
          </a:prstGeom>
          <a:noFill/>
        </p:spPr>
        <p:txBody>
          <a:bodyPr wrap="square" rtlCol="0">
            <a:spAutoFit/>
          </a:bodyPr>
          <a:lstStyle/>
          <a:p>
            <a:pPr lvl="0" algn="just">
              <a:lnSpc>
                <a:spcPct val="150000"/>
              </a:lnSpc>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000" b="1" dirty="0">
                <a:solidFill>
                  <a:prstClr val="black"/>
                </a:solidFill>
                <a:latin typeface="Arial" panose="020B0604020202020204" pitchFamily="34" charset="0"/>
                <a:cs typeface="Arial" panose="020B0604020202020204" pitchFamily="34" charset="0"/>
              </a:rPr>
              <a:t>4</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000" dirty="0">
                <a:solidFill>
                  <a:prstClr val="black"/>
                </a:solidFill>
                <a:cs typeface="Arial" panose="020B0604020202020204" pitchFamily="34" charset="0"/>
              </a:rPr>
              <a:t>Hãy cho biết, đâu là phạm vi áp dụng của mô hình trồng cà rốt ứng dụng công nghệ cơ giới hóa và tự động hóa?</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ounded Rectangle 16">
            <a:extLst>
              <a:ext uri="{FF2B5EF4-FFF2-40B4-BE49-F238E27FC236}">
                <a16:creationId xmlns:a16="http://schemas.microsoft.com/office/drawing/2014/main" id="{F45F98FB-0725-4037-98D4-5B4F9A735604}"/>
              </a:ext>
            </a:extLst>
          </p:cNvPr>
          <p:cNvSpPr/>
          <p:nvPr/>
        </p:nvSpPr>
        <p:spPr>
          <a:xfrm>
            <a:off x="1437772" y="5084429"/>
            <a:ext cx="6687719"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cs typeface="Arial" panose="020B0604020202020204" pitchFamily="34" charset="0"/>
              </a:rPr>
              <a:t>A. Trồng rau ăn lá như xà lách, cải ngọt, rau muống, rau thơm,…</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Rounded Rectangle 17">
            <a:extLst>
              <a:ext uri="{FF2B5EF4-FFF2-40B4-BE49-F238E27FC236}">
                <a16:creationId xmlns:a16="http://schemas.microsoft.com/office/drawing/2014/main" id="{29B6D4C5-C644-48B2-AE3D-C7F255B6B1F6}"/>
              </a:ext>
            </a:extLst>
          </p:cNvPr>
          <p:cNvSpPr/>
          <p:nvPr/>
        </p:nvSpPr>
        <p:spPr>
          <a:xfrm>
            <a:off x="1437773" y="7263501"/>
            <a:ext cx="6692072"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nl-NL" sz="3000" dirty="0">
                <a:solidFill>
                  <a:prstClr val="black"/>
                </a:solidFill>
                <a:latin typeface="Arial" panose="020B0604020202020204" pitchFamily="34" charset="0"/>
                <a:cs typeface="Arial" panose="020B0604020202020204" pitchFamily="34" charset="0"/>
              </a:rPr>
              <a:t>C. Trồng cà rốt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Rounded Rectangle 18">
            <a:extLst>
              <a:ext uri="{FF2B5EF4-FFF2-40B4-BE49-F238E27FC236}">
                <a16:creationId xmlns:a16="http://schemas.microsoft.com/office/drawing/2014/main" id="{743B9856-97BC-4BD5-A4CB-16448475AA4E}"/>
              </a:ext>
            </a:extLst>
          </p:cNvPr>
          <p:cNvSpPr/>
          <p:nvPr/>
        </p:nvSpPr>
        <p:spPr>
          <a:xfrm>
            <a:off x="9814176" y="5020633"/>
            <a:ext cx="6687719"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latin typeface="Arial" panose="020B0604020202020204" pitchFamily="34" charset="0"/>
                <a:cs typeface="Arial" panose="020B0604020202020204" pitchFamily="34" charset="0"/>
              </a:rPr>
              <a:t>B. Trồng các loại rau ăn quả như dưa chuột, dưa lưới, cà chua, ớt ngọt,...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ounded Rectangle 19">
            <a:extLst>
              <a:ext uri="{FF2B5EF4-FFF2-40B4-BE49-F238E27FC236}">
                <a16:creationId xmlns:a16="http://schemas.microsoft.com/office/drawing/2014/main" id="{6333D345-1159-4EA1-943D-038D985AD22C}"/>
              </a:ext>
            </a:extLst>
          </p:cNvPr>
          <p:cNvSpPr/>
          <p:nvPr/>
        </p:nvSpPr>
        <p:spPr>
          <a:xfrm>
            <a:off x="9814176" y="7193214"/>
            <a:ext cx="6687719"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pt-BR" sz="3000" dirty="0">
                <a:solidFill>
                  <a:prstClr val="black"/>
                </a:solidFill>
                <a:latin typeface="Arial" panose="020B0604020202020204" pitchFamily="34" charset="0"/>
                <a:cs typeface="Arial" panose="020B0604020202020204" pitchFamily="34" charset="0"/>
              </a:rPr>
              <a:t>D. Cả 3 đáp án trên</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ounded Rectangle 20">
            <a:extLst>
              <a:ext uri="{FF2B5EF4-FFF2-40B4-BE49-F238E27FC236}">
                <a16:creationId xmlns:a16="http://schemas.microsoft.com/office/drawing/2014/main" id="{E57C835C-C867-4F94-BB4A-9FF6E854AC94}"/>
              </a:ext>
            </a:extLst>
          </p:cNvPr>
          <p:cNvSpPr/>
          <p:nvPr/>
        </p:nvSpPr>
        <p:spPr>
          <a:xfrm>
            <a:off x="1433420" y="7283668"/>
            <a:ext cx="6692071" cy="1616966"/>
          </a:xfrm>
          <a:prstGeom prst="roundRect">
            <a:avLst/>
          </a:prstGeom>
          <a:solidFill>
            <a:schemeClr val="accent1">
              <a:lumMod val="60000"/>
              <a:lumOff val="4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000" dirty="0">
                <a:solidFill>
                  <a:prstClr val="black"/>
                </a:solidFill>
                <a:cs typeface="Arial" panose="020B0604020202020204" pitchFamily="34" charset="0"/>
              </a:rPr>
              <a:t>C. Trồng cà rốt</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6090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3" grpId="0" animBg="1"/>
      <p:bldP spid="24" grpId="0" animBg="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555003" y="1471377"/>
            <a:ext cx="7537958" cy="74734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87411" y="1342182"/>
            <a:ext cx="3215219" cy="626968"/>
          </a:xfrm>
          <a:prstGeom prst="rect">
            <a:avLst/>
          </a:prstGeom>
        </p:spPr>
      </p:pic>
      <p:grpSp>
        <p:nvGrpSpPr>
          <p:cNvPr id="4" name="Group 4"/>
          <p:cNvGrpSpPr/>
          <p:nvPr/>
        </p:nvGrpSpPr>
        <p:grpSpPr>
          <a:xfrm>
            <a:off x="13859721" y="9015431"/>
            <a:ext cx="4031503" cy="1116167"/>
            <a:chOff x="0" y="0"/>
            <a:chExt cx="8469110" cy="2344769"/>
          </a:xfrm>
        </p:grpSpPr>
        <p:sp>
          <p:nvSpPr>
            <p:cNvPr id="5" name="Freeform 5"/>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58361" y="2726934"/>
            <a:ext cx="2344927" cy="2573308"/>
          </a:xfrm>
          <a:prstGeom prst="rect">
            <a:avLst/>
          </a:prstGeom>
        </p:spPr>
      </p:pic>
      <p:sp>
        <p:nvSpPr>
          <p:cNvPr id="9" name="Freeform 9"/>
          <p:cNvSpPr/>
          <p:nvPr/>
        </p:nvSpPr>
        <p:spPr>
          <a:xfrm rot="211086">
            <a:off x="1059611" y="-223259"/>
            <a:ext cx="15265784" cy="11418385"/>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501895" y="1792327"/>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059212" flipH="1">
            <a:off x="16482808" y="5042847"/>
            <a:ext cx="3168396" cy="4114800"/>
          </a:xfrm>
          <a:prstGeom prst="rect">
            <a:avLst/>
          </a:prstGeom>
        </p:spPr>
      </p:pic>
      <p:sp>
        <p:nvSpPr>
          <p:cNvPr id="12" name="TextBox 11">
            <a:extLst>
              <a:ext uri="{FF2B5EF4-FFF2-40B4-BE49-F238E27FC236}">
                <a16:creationId xmlns:a16="http://schemas.microsoft.com/office/drawing/2014/main" id="{7915594D-F5B2-4B9F-A497-3AFEEE668DF3}"/>
              </a:ext>
            </a:extLst>
          </p:cNvPr>
          <p:cNvSpPr txBox="1"/>
          <p:nvPr/>
        </p:nvSpPr>
        <p:spPr>
          <a:xfrm>
            <a:off x="4730699" y="778931"/>
            <a:ext cx="8826601" cy="1324658"/>
          </a:xfrm>
          <a:prstGeom prst="rect">
            <a:avLst/>
          </a:prstGeom>
        </p:spPr>
        <p:txBody>
          <a:bodyPr wrap="square" lIns="0" tIns="0" rIns="0" bIns="0" rtlCol="0" anchor="t">
            <a:spAutoFit/>
          </a:bodyPr>
          <a:lstStyle/>
          <a:p>
            <a:pPr marL="0" marR="0" lvl="1" indent="0" algn="ctr" defTabSz="914400" rtl="0" eaLnBrk="1" fontAlgn="auto" latinLnBrk="0" hangingPunct="1">
              <a:lnSpc>
                <a:spcPct val="150000"/>
              </a:lnSpc>
              <a:spcBef>
                <a:spcPct val="0"/>
              </a:spcBef>
              <a:spcAft>
                <a:spcPts val="0"/>
              </a:spcAft>
              <a:buClrTx/>
              <a:buSzTx/>
              <a:buFontTx/>
              <a:buNone/>
              <a:tabLst/>
              <a:defRPr/>
            </a:pPr>
            <a:r>
              <a:rPr kumimoji="0" lang="en-US" sz="6400" b="1" i="0" u="none" strike="noStrike" kern="1200" cap="none" spc="-175" normalizeH="0" baseline="0" noProof="0" dirty="0">
                <a:ln>
                  <a:noFill/>
                </a:ln>
                <a:solidFill>
                  <a:srgbClr val="FF0000"/>
                </a:solidFill>
                <a:effectLst/>
                <a:uLnTx/>
                <a:uFillTx/>
                <a:latin typeface="Calibri"/>
                <a:ea typeface="+mn-ea"/>
                <a:cs typeface="+mn-cs"/>
              </a:rPr>
              <a:t>CÂU HỎI TRẮC NGHIỆM</a:t>
            </a:r>
          </a:p>
        </p:txBody>
      </p:sp>
      <p:sp>
        <p:nvSpPr>
          <p:cNvPr id="13" name="TextBox 12">
            <a:extLst>
              <a:ext uri="{FF2B5EF4-FFF2-40B4-BE49-F238E27FC236}">
                <a16:creationId xmlns:a16="http://schemas.microsoft.com/office/drawing/2014/main" id="{B6D17940-7C41-48EC-91B3-438A5D40AA04}"/>
              </a:ext>
            </a:extLst>
          </p:cNvPr>
          <p:cNvSpPr txBox="1"/>
          <p:nvPr/>
        </p:nvSpPr>
        <p:spPr>
          <a:xfrm>
            <a:off x="2905225" y="2344747"/>
            <a:ext cx="12203281" cy="1824923"/>
          </a:xfrm>
          <a:prstGeom prst="rect">
            <a:avLst/>
          </a:prstGeom>
          <a:noFill/>
        </p:spPr>
        <p:txBody>
          <a:bodyPr wrap="square" rtlCol="0">
            <a:spAutoFit/>
          </a:bodyPr>
          <a:lstStyle/>
          <a:p>
            <a:pPr lvl="0" algn="just">
              <a:lnSpc>
                <a:spcPct val="150000"/>
              </a:lnSpc>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000" b="1" dirty="0">
                <a:solidFill>
                  <a:prstClr val="black"/>
                </a:solidFill>
                <a:latin typeface="Arial" panose="020B0604020202020204" pitchFamily="34" charset="0"/>
                <a:cs typeface="Arial" panose="020B0604020202020204" pitchFamily="34" charset="0"/>
              </a:rPr>
              <a:t>5</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000" dirty="0">
                <a:solidFill>
                  <a:prstClr val="black"/>
                </a:solidFill>
                <a:cs typeface="Arial" panose="020B0604020202020204" pitchFamily="34" charset="0"/>
              </a:rPr>
              <a:t>Có bao nhiêu đặc điểm của trồng trọt công nghệ cao?</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ounded Rectangle 16">
            <a:extLst>
              <a:ext uri="{FF2B5EF4-FFF2-40B4-BE49-F238E27FC236}">
                <a16:creationId xmlns:a16="http://schemas.microsoft.com/office/drawing/2014/main" id="{33EBF64E-E52C-47B2-ADE9-4DD78F699BEE}"/>
              </a:ext>
            </a:extLst>
          </p:cNvPr>
          <p:cNvSpPr/>
          <p:nvPr/>
        </p:nvSpPr>
        <p:spPr>
          <a:xfrm>
            <a:off x="2978718" y="4685555"/>
            <a:ext cx="5093073"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A. 1</a:t>
            </a:r>
            <a:endParaRPr lang="en-US" sz="3500" dirty="0">
              <a:solidFill>
                <a:schemeClr val="tx1"/>
              </a:solidFill>
              <a:latin typeface="Arial" panose="020B0604020202020204" pitchFamily="34" charset="0"/>
              <a:cs typeface="Arial" panose="020B0604020202020204" pitchFamily="34" charset="0"/>
            </a:endParaRPr>
          </a:p>
        </p:txBody>
      </p:sp>
      <p:sp>
        <p:nvSpPr>
          <p:cNvPr id="19" name="Rounded Rectangle 17">
            <a:extLst>
              <a:ext uri="{FF2B5EF4-FFF2-40B4-BE49-F238E27FC236}">
                <a16:creationId xmlns:a16="http://schemas.microsoft.com/office/drawing/2014/main" id="{9C50474A-FEAE-412C-AE82-8C90403B7B07}"/>
              </a:ext>
            </a:extLst>
          </p:cNvPr>
          <p:cNvSpPr/>
          <p:nvPr/>
        </p:nvSpPr>
        <p:spPr>
          <a:xfrm>
            <a:off x="2974364" y="6798703"/>
            <a:ext cx="509742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dirty="0">
                <a:solidFill>
                  <a:schemeClr val="tx1"/>
                </a:solidFill>
                <a:latin typeface="Arial" panose="020B0604020202020204" pitchFamily="34" charset="0"/>
                <a:cs typeface="Arial" panose="020B0604020202020204" pitchFamily="34" charset="0"/>
              </a:rPr>
              <a:t>C. 9</a:t>
            </a:r>
            <a:endParaRPr lang="en-US" sz="3500" dirty="0">
              <a:solidFill>
                <a:schemeClr val="tx1"/>
              </a:solidFill>
              <a:latin typeface="Arial" panose="020B0604020202020204" pitchFamily="34" charset="0"/>
              <a:cs typeface="Arial" panose="020B0604020202020204" pitchFamily="34" charset="0"/>
            </a:endParaRPr>
          </a:p>
        </p:txBody>
      </p:sp>
      <p:sp>
        <p:nvSpPr>
          <p:cNvPr id="20" name="Rounded Rectangle 18">
            <a:extLst>
              <a:ext uri="{FF2B5EF4-FFF2-40B4-BE49-F238E27FC236}">
                <a16:creationId xmlns:a16="http://schemas.microsoft.com/office/drawing/2014/main" id="{2A11CD9D-4779-4B97-9770-395ED7E90224}"/>
              </a:ext>
            </a:extLst>
          </p:cNvPr>
          <p:cNvSpPr/>
          <p:nvPr/>
        </p:nvSpPr>
        <p:spPr>
          <a:xfrm>
            <a:off x="9760477" y="4621759"/>
            <a:ext cx="5093073" cy="1621580"/>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B. 5</a:t>
            </a:r>
            <a:endParaRPr lang="en-US" sz="3500" dirty="0">
              <a:solidFill>
                <a:schemeClr val="tx1"/>
              </a:solidFill>
              <a:latin typeface="Arial" panose="020B0604020202020204" pitchFamily="34" charset="0"/>
              <a:cs typeface="Arial" panose="020B0604020202020204" pitchFamily="34" charset="0"/>
            </a:endParaRPr>
          </a:p>
        </p:txBody>
      </p:sp>
      <p:sp>
        <p:nvSpPr>
          <p:cNvPr id="21" name="Rounded Rectangle 19">
            <a:extLst>
              <a:ext uri="{FF2B5EF4-FFF2-40B4-BE49-F238E27FC236}">
                <a16:creationId xmlns:a16="http://schemas.microsoft.com/office/drawing/2014/main" id="{8BD39C8E-DE63-4D16-9FD2-401D76A0BB5A}"/>
              </a:ext>
            </a:extLst>
          </p:cNvPr>
          <p:cNvSpPr/>
          <p:nvPr/>
        </p:nvSpPr>
        <p:spPr>
          <a:xfrm>
            <a:off x="9760477" y="6794340"/>
            <a:ext cx="5097427" cy="1616966"/>
          </a:xfrm>
          <a:prstGeom prst="roundRect">
            <a:avLst/>
          </a:prstGeom>
          <a:solidFill>
            <a:schemeClr val="accent1">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500" dirty="0">
                <a:solidFill>
                  <a:schemeClr val="tx1"/>
                </a:solidFill>
                <a:latin typeface="Arial" panose="020B0604020202020204" pitchFamily="34" charset="0"/>
                <a:cs typeface="Arial" panose="020B0604020202020204" pitchFamily="34" charset="0"/>
              </a:rPr>
              <a:t>D. 7</a:t>
            </a:r>
            <a:endParaRPr lang="en-US" sz="3500" dirty="0">
              <a:solidFill>
                <a:schemeClr val="tx1"/>
              </a:solidFill>
              <a:latin typeface="Arial" panose="020B0604020202020204" pitchFamily="34" charset="0"/>
              <a:cs typeface="Arial" panose="020B0604020202020204" pitchFamily="34" charset="0"/>
            </a:endParaRPr>
          </a:p>
        </p:txBody>
      </p:sp>
      <p:sp>
        <p:nvSpPr>
          <p:cNvPr id="27" name="Rounded Rectangle 20">
            <a:extLst>
              <a:ext uri="{FF2B5EF4-FFF2-40B4-BE49-F238E27FC236}">
                <a16:creationId xmlns:a16="http://schemas.microsoft.com/office/drawing/2014/main" id="{1D3A1E29-4C79-4E5A-A2BE-3BEA89E09A47}"/>
              </a:ext>
            </a:extLst>
          </p:cNvPr>
          <p:cNvSpPr/>
          <p:nvPr/>
        </p:nvSpPr>
        <p:spPr>
          <a:xfrm>
            <a:off x="2974364" y="6794340"/>
            <a:ext cx="5097427" cy="1616966"/>
          </a:xfrm>
          <a:prstGeom prst="roundRect">
            <a:avLst/>
          </a:prstGeom>
          <a:solidFill>
            <a:schemeClr val="accent1">
              <a:lumMod val="60000"/>
              <a:lumOff val="4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dirty="0">
                <a:solidFill>
                  <a:schemeClr val="tx1"/>
                </a:solidFill>
                <a:cs typeface="Arial" panose="020B0604020202020204" pitchFamily="34" charset="0"/>
              </a:rPr>
              <a:t>C. 9</a:t>
            </a:r>
            <a:endParaRPr lang="en-US" sz="35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7992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P spid="20" grpId="0" animBg="1"/>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8539" r="8537"/>
          <a:stretch/>
        </p:blipFill>
        <p:spPr>
          <a:xfrm>
            <a:off x="1" y="381000"/>
            <a:ext cx="18288000" cy="9525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454928">
            <a:off x="-481886" y="-1613152"/>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77920">
            <a:off x="15465433" y="7647997"/>
            <a:ext cx="3168396" cy="4114800"/>
          </a:xfrm>
          <a:prstGeom prst="rect">
            <a:avLst/>
          </a:prstGeom>
        </p:spPr>
      </p:pic>
      <p:sp>
        <p:nvSpPr>
          <p:cNvPr id="8" name="Hộp Văn bản 7">
            <a:extLst>
              <a:ext uri="{FF2B5EF4-FFF2-40B4-BE49-F238E27FC236}">
                <a16:creationId xmlns:a16="http://schemas.microsoft.com/office/drawing/2014/main" id="{3BF19EA2-D170-B035-7AD2-E3FBE4E40DD6}"/>
              </a:ext>
            </a:extLst>
          </p:cNvPr>
          <p:cNvSpPr txBox="1"/>
          <p:nvPr/>
        </p:nvSpPr>
        <p:spPr>
          <a:xfrm>
            <a:off x="6781800" y="444248"/>
            <a:ext cx="533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sp>
        <p:nvSpPr>
          <p:cNvPr id="11" name="Hộp Văn bản 10">
            <a:extLst>
              <a:ext uri="{FF2B5EF4-FFF2-40B4-BE49-F238E27FC236}">
                <a16:creationId xmlns:a16="http://schemas.microsoft.com/office/drawing/2014/main" id="{E8E2DE31-C736-EB56-5F4E-119CCFD01759}"/>
              </a:ext>
            </a:extLst>
          </p:cNvPr>
          <p:cNvSpPr txBox="1"/>
          <p:nvPr/>
        </p:nvSpPr>
        <p:spPr>
          <a:xfrm>
            <a:off x="7211637" y="2672703"/>
            <a:ext cx="9128266" cy="1824923"/>
          </a:xfrm>
          <a:prstGeom prst="rect">
            <a:avLst/>
          </a:prstGeom>
          <a:noFill/>
        </p:spPr>
        <p:txBody>
          <a:bodyPr wrap="square">
            <a:spAutoFit/>
          </a:bodyPr>
          <a:lstStyle/>
          <a:p>
            <a:pPr lvl="0" algn="just">
              <a:lnSpc>
                <a:spcPct val="150000"/>
              </a:lnSpc>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ông nghệ </a:t>
            </a:r>
            <a:r>
              <a:rPr lang="vi-VN" sz="4000" dirty="0">
                <a:solidFill>
                  <a:srgbClr val="FF0000"/>
                </a:solidFill>
                <a:ea typeface="Times New Roman" panose="02020603050405020304" pitchFamily="18" charset="0"/>
                <a:cs typeface="Arial" panose="020B0604020202020204" pitchFamily="34" charset="0"/>
              </a:rPr>
              <a:t>tưới phun mưa cho cây trên cánh đồng mẫu lớn</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A7D0C4F-5A3B-48C3-9724-BDDEB258E38E}"/>
              </a:ext>
            </a:extLst>
          </p:cNvPr>
          <p:cNvPicPr>
            <a:picLocks noChangeAspect="1"/>
          </p:cNvPicPr>
          <p:nvPr/>
        </p:nvPicPr>
        <p:blipFill rotWithShape="1">
          <a:blip r:embed="rId8">
            <a:extLst>
              <a:ext uri="{28A0092B-C50C-407E-A947-70E740481C1C}">
                <a14:useLocalDpi xmlns:a14="http://schemas.microsoft.com/office/drawing/2010/main" val="0"/>
              </a:ext>
            </a:extLst>
          </a:blip>
          <a:srcRect l="45595" t="24351" r="26834" b="21315"/>
          <a:stretch/>
        </p:blipFill>
        <p:spPr>
          <a:xfrm>
            <a:off x="637601" y="1610233"/>
            <a:ext cx="6111542" cy="4267200"/>
          </a:xfrm>
          <a:prstGeom prst="rect">
            <a:avLst/>
          </a:prstGeom>
        </p:spPr>
      </p:pic>
      <p:pic>
        <p:nvPicPr>
          <p:cNvPr id="10" name="Picture 9">
            <a:extLst>
              <a:ext uri="{FF2B5EF4-FFF2-40B4-BE49-F238E27FC236}">
                <a16:creationId xmlns:a16="http://schemas.microsoft.com/office/drawing/2014/main" id="{CA1B8811-2F7D-4E91-BB3D-145096486776}"/>
              </a:ext>
            </a:extLst>
          </p:cNvPr>
          <p:cNvPicPr>
            <a:picLocks noChangeAspect="1"/>
          </p:cNvPicPr>
          <p:nvPr/>
        </p:nvPicPr>
        <p:blipFill rotWithShape="1">
          <a:blip r:embed="rId8">
            <a:extLst>
              <a:ext uri="{28A0092B-C50C-407E-A947-70E740481C1C}">
                <a14:useLocalDpi xmlns:a14="http://schemas.microsoft.com/office/drawing/2010/main" val="0"/>
              </a:ext>
            </a:extLst>
          </a:blip>
          <a:srcRect l="73778" t="25665" r="5637" b="20208"/>
          <a:stretch/>
        </p:blipFill>
        <p:spPr>
          <a:xfrm>
            <a:off x="1363825" y="5937517"/>
            <a:ext cx="4811932" cy="4267200"/>
          </a:xfrm>
          <a:prstGeom prst="rect">
            <a:avLst/>
          </a:prstGeom>
        </p:spPr>
      </p:pic>
      <p:sp>
        <p:nvSpPr>
          <p:cNvPr id="12" name="Hộp Văn bản 10">
            <a:extLst>
              <a:ext uri="{FF2B5EF4-FFF2-40B4-BE49-F238E27FC236}">
                <a16:creationId xmlns:a16="http://schemas.microsoft.com/office/drawing/2014/main" id="{87B70D71-5E5D-4DA0-BB01-4D83304C3F33}"/>
              </a:ext>
            </a:extLst>
          </p:cNvPr>
          <p:cNvSpPr txBox="1"/>
          <p:nvPr/>
        </p:nvSpPr>
        <p:spPr>
          <a:xfrm>
            <a:off x="7189866" y="6598384"/>
            <a:ext cx="9128266" cy="1824923"/>
          </a:xfrm>
          <a:prstGeom prst="rect">
            <a:avLst/>
          </a:prstGeom>
          <a:noFill/>
        </p:spPr>
        <p:txBody>
          <a:bodyPr wrap="square">
            <a:spAutoFit/>
          </a:bodyPr>
          <a:lstStyle/>
          <a:p>
            <a:pPr lvl="0" algn="just">
              <a:lnSpc>
                <a:spcPct val="150000"/>
              </a:lnSpc>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a:t>
            </a:r>
            <a:r>
              <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ông nghệ </a:t>
            </a:r>
            <a:r>
              <a:rPr lang="vi-VN" sz="4000" dirty="0">
                <a:solidFill>
                  <a:srgbClr val="FF0000"/>
                </a:solidFill>
                <a:ea typeface="Times New Roman" panose="02020603050405020304" pitchFamily="18" charset="0"/>
                <a:cs typeface="Arial" panose="020B0604020202020204" pitchFamily="34" charset="0"/>
              </a:rPr>
              <a:t>robot triển khai khi thu hoạch quả táo tây</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83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06652" y="2648675"/>
            <a:ext cx="22053703" cy="49896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54369" y="1376995"/>
            <a:ext cx="2409862" cy="264456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0857"/>
            <a:ext cx="4668588" cy="401070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487400" y="597232"/>
            <a:ext cx="1943100" cy="174393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77920">
            <a:off x="16096922" y="7957431"/>
            <a:ext cx="2324755" cy="3019162"/>
          </a:xfrm>
          <a:prstGeom prst="rect">
            <a:avLst/>
          </a:prstGeom>
        </p:spPr>
      </p:pic>
      <p:sp>
        <p:nvSpPr>
          <p:cNvPr id="9" name="Hộp Văn bản 8">
            <a:extLst>
              <a:ext uri="{FF2B5EF4-FFF2-40B4-BE49-F238E27FC236}">
                <a16:creationId xmlns:a16="http://schemas.microsoft.com/office/drawing/2014/main" id="{327B71F8-D294-4757-CD8E-E1395BEED092}"/>
              </a:ext>
            </a:extLst>
          </p:cNvPr>
          <p:cNvSpPr txBox="1"/>
          <p:nvPr/>
        </p:nvSpPr>
        <p:spPr>
          <a:xfrm>
            <a:off x="4457700" y="1110322"/>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2" name="Hộp Văn bản 11">
            <a:extLst>
              <a:ext uri="{FF2B5EF4-FFF2-40B4-BE49-F238E27FC236}">
                <a16:creationId xmlns:a16="http://schemas.microsoft.com/office/drawing/2014/main" id="{8D198F98-B7C9-8AFA-44B3-01CE8D72FF29}"/>
              </a:ext>
            </a:extLst>
          </p:cNvPr>
          <p:cNvSpPr txBox="1"/>
          <p:nvPr/>
        </p:nvSpPr>
        <p:spPr>
          <a:xfrm>
            <a:off x="764955" y="6376136"/>
            <a:ext cx="4894905" cy="1824923"/>
          </a:xfrm>
          <a:prstGeom prst="rect">
            <a:avLst/>
          </a:prstGeom>
          <a:noFill/>
        </p:spPr>
        <p:txBody>
          <a:bodyPr wrap="square">
            <a:spAutoFit/>
          </a:bodyPr>
          <a:lstStyle/>
          <a:p>
            <a:pPr algn="ctr">
              <a:lnSpc>
                <a:spcPct val="150000"/>
              </a:lnSpc>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Củng</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n-US" sz="4000"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A7CD1071-41A4-A06B-CB8C-54DB7F8A0201}"/>
              </a:ext>
            </a:extLst>
          </p:cNvPr>
          <p:cNvSpPr txBox="1"/>
          <p:nvPr/>
        </p:nvSpPr>
        <p:spPr>
          <a:xfrm>
            <a:off x="6711791" y="6385554"/>
            <a:ext cx="5016815" cy="1824923"/>
          </a:xfrm>
          <a:prstGeom prst="rect">
            <a:avLst/>
          </a:prstGeom>
          <a:noFill/>
        </p:spPr>
        <p:txBody>
          <a:bodyPr wrap="square">
            <a:spAutoFit/>
          </a:bodyPr>
          <a:lstStyle/>
          <a:p>
            <a:pPr marR="0" lvl="0" algn="ctr">
              <a:lnSpc>
                <a:spcPct val="150000"/>
              </a:lnSpc>
              <a:spcBef>
                <a:spcPts val="0"/>
              </a:spcBef>
              <a:spcAft>
                <a:spcPts val="0"/>
              </a:spcAft>
            </a:pP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endParaRPr lang="en-US" sz="4000" dirty="0">
              <a:effectLst/>
              <a:latin typeface="Arial" panose="020B0604020202020204" pitchFamily="34" charset="0"/>
              <a:ea typeface="Noto Sans Symbols"/>
              <a:cs typeface="Arial" panose="020B0604020202020204" pitchFamily="34" charset="0"/>
            </a:endParaRPr>
          </a:p>
        </p:txBody>
      </p:sp>
      <p:sp>
        <p:nvSpPr>
          <p:cNvPr id="18" name="Hộp Văn bản 17">
            <a:extLst>
              <a:ext uri="{FF2B5EF4-FFF2-40B4-BE49-F238E27FC236}">
                <a16:creationId xmlns:a16="http://schemas.microsoft.com/office/drawing/2014/main" id="{4FD2B501-65B9-3052-B11C-2FE9A9F4969C}"/>
              </a:ext>
            </a:extLst>
          </p:cNvPr>
          <p:cNvSpPr txBox="1"/>
          <p:nvPr/>
        </p:nvSpPr>
        <p:spPr>
          <a:xfrm>
            <a:off x="12533332" y="6385554"/>
            <a:ext cx="5207732" cy="1824923"/>
          </a:xfrm>
          <a:prstGeom prst="rect">
            <a:avLst/>
          </a:prstGeom>
          <a:noFill/>
        </p:spPr>
        <p:txBody>
          <a:bodyPr wrap="square">
            <a:spAutoFit/>
          </a:bodyPr>
          <a:lstStyle/>
          <a:p>
            <a:pPr algn="ctr">
              <a:lnSpc>
                <a:spcPct val="150000"/>
              </a:lnSpc>
            </a:pPr>
            <a:r>
              <a:rPr lang="vi-VN"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Đọc và tìm hiểu trước bài Bài 21</a:t>
            </a:r>
            <a:endParaRPr lang="en-US" sz="4000" dirty="0">
              <a:latin typeface="Arial" panose="020B0604020202020204" pitchFamily="34" charset="0"/>
              <a:cs typeface="Arial" panose="020B0604020202020204" pitchFamily="34" charset="0"/>
            </a:endParaRPr>
          </a:p>
        </p:txBody>
      </p:sp>
      <p:pic>
        <p:nvPicPr>
          <p:cNvPr id="22" name="Đồ họa 21" descr="Covid-19 outline">
            <a:extLst>
              <a:ext uri="{FF2B5EF4-FFF2-40B4-BE49-F238E27FC236}">
                <a16:creationId xmlns:a16="http://schemas.microsoft.com/office/drawing/2014/main" id="{B49FA1B2-5D45-E44E-5D89-28B8D0B16E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2298008" y="4341576"/>
            <a:ext cx="1828800" cy="1828800"/>
          </a:xfrm>
          <a:prstGeom prst="rect">
            <a:avLst/>
          </a:prstGeom>
        </p:spPr>
      </p:pic>
      <p:pic>
        <p:nvPicPr>
          <p:cNvPr id="23" name="Đồ họa 22" descr="Covid-19 outline">
            <a:extLst>
              <a:ext uri="{FF2B5EF4-FFF2-40B4-BE49-F238E27FC236}">
                <a16:creationId xmlns:a16="http://schemas.microsoft.com/office/drawing/2014/main" id="{3F57465E-F2C9-D8C8-14B8-0F02FAEB1D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964531" y="4315008"/>
            <a:ext cx="1828800" cy="1828800"/>
          </a:xfrm>
          <a:prstGeom prst="rect">
            <a:avLst/>
          </a:prstGeom>
        </p:spPr>
      </p:pic>
      <p:pic>
        <p:nvPicPr>
          <p:cNvPr id="24" name="Đồ họa 23" descr="Covid-19 outline">
            <a:extLst>
              <a:ext uri="{FF2B5EF4-FFF2-40B4-BE49-F238E27FC236}">
                <a16:creationId xmlns:a16="http://schemas.microsoft.com/office/drawing/2014/main" id="{B4CE5E32-3E68-0113-1C96-6C80EF3DB4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3631054" y="4287794"/>
            <a:ext cx="1828800" cy="1828800"/>
          </a:xfrm>
          <a:prstGeom prst="rect">
            <a:avLst/>
          </a:prstGeom>
        </p:spPr>
      </p:pic>
    </p:spTree>
    <p:extLst>
      <p:ext uri="{BB962C8B-B14F-4D97-AF65-F5344CB8AC3E}">
        <p14:creationId xmlns:p14="http://schemas.microsoft.com/office/powerpoint/2010/main" val="40507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3931893"/>
            <a:ext cx="2208154" cy="24232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59872" y="1118831"/>
            <a:ext cx="13768257" cy="86114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92603" y="3277553"/>
            <a:ext cx="2208154" cy="24232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06055">
            <a:off x="14082218" y="5529373"/>
            <a:ext cx="597328" cy="262561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996184">
            <a:off x="-179908" y="6800270"/>
            <a:ext cx="3168396"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658684">
            <a:off x="15236860" y="-514232"/>
            <a:ext cx="3168396" cy="4114800"/>
          </a:xfrm>
          <a:prstGeom prst="rect">
            <a:avLst/>
          </a:prstGeom>
        </p:spPr>
      </p:pic>
      <p:sp>
        <p:nvSpPr>
          <p:cNvPr id="10" name="Hộp Văn bản 9">
            <a:extLst>
              <a:ext uri="{FF2B5EF4-FFF2-40B4-BE49-F238E27FC236}">
                <a16:creationId xmlns:a16="http://schemas.microsoft.com/office/drawing/2014/main" id="{F79F53CB-AF85-630A-9570-DE193240B2B4}"/>
              </a:ext>
            </a:extLst>
          </p:cNvPr>
          <p:cNvSpPr txBox="1"/>
          <p:nvPr/>
        </p:nvSpPr>
        <p:spPr>
          <a:xfrm>
            <a:off x="2667000" y="3141678"/>
            <a:ext cx="12222683"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97191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grpSp>
        <p:nvGrpSpPr>
          <p:cNvPr id="2" name="Group 2"/>
          <p:cNvGrpSpPr/>
          <p:nvPr/>
        </p:nvGrpSpPr>
        <p:grpSpPr>
          <a:xfrm>
            <a:off x="6315075" y="6815072"/>
            <a:ext cx="881128" cy="8811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880826" y="0"/>
            <a:ext cx="3919931" cy="338094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33135" y="495300"/>
            <a:ext cx="17641063" cy="1819149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996184">
            <a:off x="-555498" y="7200900"/>
            <a:ext cx="3168396" cy="4114800"/>
          </a:xfrm>
          <a:prstGeom prst="rect">
            <a:avLst/>
          </a:prstGeom>
        </p:spPr>
      </p:pic>
      <p:sp>
        <p:nvSpPr>
          <p:cNvPr id="12" name="Hộp Văn bản 11">
            <a:extLst>
              <a:ext uri="{FF2B5EF4-FFF2-40B4-BE49-F238E27FC236}">
                <a16:creationId xmlns:a16="http://schemas.microsoft.com/office/drawing/2014/main" id="{B08CD76D-5BF6-8C48-0826-06C2DB548160}"/>
              </a:ext>
            </a:extLst>
          </p:cNvPr>
          <p:cNvSpPr txBox="1"/>
          <p:nvPr/>
        </p:nvSpPr>
        <p:spPr>
          <a:xfrm>
            <a:off x="1354906" y="4939801"/>
            <a:ext cx="15811500" cy="3557512"/>
          </a:xfrm>
          <a:prstGeom prst="rect">
            <a:avLst/>
          </a:prstGeom>
          <a:noFill/>
        </p:spPr>
        <p:txBody>
          <a:bodyPr wrap="square" rtlCol="0">
            <a:spAutoFit/>
          </a:bodyPr>
          <a:lstStyle/>
          <a:p>
            <a:pPr algn="ctr">
              <a:lnSpc>
                <a:spcPct val="150000"/>
              </a:lnSpc>
            </a:pPr>
            <a:r>
              <a:rPr lang="en-US" sz="8000" b="1" dirty="0">
                <a:solidFill>
                  <a:srgbClr val="002060"/>
                </a:solidFill>
                <a:latin typeface="Arial" panose="020B0604020202020204" pitchFamily="34" charset="0"/>
                <a:cs typeface="Arial" panose="020B0604020202020204" pitchFamily="34" charset="0"/>
              </a:rPr>
              <a:t>BÀI 20: GIỚI THIỆU VỀ TRỒNG TRỌT CÔNG NGHỆ CAO</a:t>
            </a:r>
          </a:p>
        </p:txBody>
      </p:sp>
      <p:sp>
        <p:nvSpPr>
          <p:cNvPr id="13" name="Hộp Văn bản 11">
            <a:extLst>
              <a:ext uri="{FF2B5EF4-FFF2-40B4-BE49-F238E27FC236}">
                <a16:creationId xmlns:a16="http://schemas.microsoft.com/office/drawing/2014/main" id="{1861B514-39AD-4832-AA70-F963BF9D58DA}"/>
              </a:ext>
            </a:extLst>
          </p:cNvPr>
          <p:cNvSpPr txBox="1"/>
          <p:nvPr/>
        </p:nvSpPr>
        <p:spPr>
          <a:xfrm>
            <a:off x="3111990" y="1945476"/>
            <a:ext cx="12064020"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CHỦ ĐỀ 7: TRỒNG TRỌT CÔNG NGHỆ CAO</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09994" y="7896870"/>
            <a:ext cx="2178006" cy="23901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23311">
            <a:off x="7086719" y="2848153"/>
            <a:ext cx="4114562" cy="534358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43144" y="1059861"/>
            <a:ext cx="8816256" cy="82296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062953">
            <a:off x="-794238" y="-1643094"/>
            <a:ext cx="4114562" cy="53435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61848" y="3456198"/>
            <a:ext cx="2124891" cy="2331842"/>
          </a:xfrm>
          <a:prstGeom prst="rect">
            <a:avLst/>
          </a:prstGeom>
        </p:spPr>
      </p:pic>
      <p:sp>
        <p:nvSpPr>
          <p:cNvPr id="7" name="TextBox 7"/>
          <p:cNvSpPr txBox="1"/>
          <p:nvPr/>
        </p:nvSpPr>
        <p:spPr>
          <a:xfrm>
            <a:off x="9455976" y="1593264"/>
            <a:ext cx="8216181" cy="1000530"/>
          </a:xfrm>
          <a:prstGeom prst="rect">
            <a:avLst/>
          </a:prstGeom>
        </p:spPr>
        <p:txBody>
          <a:bodyPr wrap="square" lIns="0" tIns="0" rIns="0" bIns="0" rtlCol="0" anchor="t">
            <a:spAutoFit/>
          </a:bodyPr>
          <a:lstStyle/>
          <a:p>
            <a:pPr algn="ctr">
              <a:lnSpc>
                <a:spcPts val="8400"/>
              </a:lnSpc>
            </a:pPr>
            <a:r>
              <a:rPr lang="en-US" sz="6600" b="1" dirty="0">
                <a:solidFill>
                  <a:srgbClr val="082A44"/>
                </a:solidFill>
                <a:latin typeface="Arial" panose="020B0604020202020204" pitchFamily="34" charset="0"/>
                <a:cs typeface="Arial" panose="020B0604020202020204" pitchFamily="34" charset="0"/>
              </a:rPr>
              <a:t>NỘI DUNG BÀI HỌC</a:t>
            </a:r>
          </a:p>
        </p:txBody>
      </p:sp>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28800" y="1691156"/>
            <a:ext cx="6101776" cy="8624419"/>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06055">
            <a:off x="7343114" y="-39432"/>
            <a:ext cx="597328" cy="2625618"/>
          </a:xfrm>
          <a:prstGeom prst="rect">
            <a:avLst/>
          </a:prstGeom>
        </p:spPr>
      </p:pic>
      <p:grpSp>
        <p:nvGrpSpPr>
          <p:cNvPr id="10" name="Group 10"/>
          <p:cNvGrpSpPr/>
          <p:nvPr/>
        </p:nvGrpSpPr>
        <p:grpSpPr>
          <a:xfrm>
            <a:off x="8981588" y="3456198"/>
            <a:ext cx="542162" cy="54216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grpSp>
        <p:nvGrpSpPr>
          <p:cNvPr id="12" name="Group 12"/>
          <p:cNvGrpSpPr/>
          <p:nvPr/>
        </p:nvGrpSpPr>
        <p:grpSpPr>
          <a:xfrm>
            <a:off x="8981588" y="5143500"/>
            <a:ext cx="542162" cy="54216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grpSp>
        <p:nvGrpSpPr>
          <p:cNvPr id="14" name="Group 14"/>
          <p:cNvGrpSpPr/>
          <p:nvPr/>
        </p:nvGrpSpPr>
        <p:grpSpPr>
          <a:xfrm>
            <a:off x="8981588" y="7030976"/>
            <a:ext cx="542162" cy="542162"/>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sp>
        <p:nvSpPr>
          <p:cNvPr id="16" name="TextBox 16"/>
          <p:cNvSpPr txBox="1"/>
          <p:nvPr/>
        </p:nvSpPr>
        <p:spPr>
          <a:xfrm>
            <a:off x="9779773" y="3018405"/>
            <a:ext cx="7568588" cy="1732590"/>
          </a:xfrm>
          <a:prstGeom prst="rect">
            <a:avLst/>
          </a:prstGeom>
        </p:spPr>
        <p:txBody>
          <a:bodyPr wrap="square" lIns="0" tIns="0" rIns="0" bIns="0" rtlCol="0" anchor="t">
            <a:spAutoFit/>
          </a:bodyPr>
          <a:lstStyle/>
          <a:p>
            <a:pPr algn="just">
              <a:lnSpc>
                <a:spcPct val="150000"/>
              </a:lnSpc>
            </a:pPr>
            <a:r>
              <a:rPr lang="en-US" sz="4000" dirty="0" err="1">
                <a:solidFill>
                  <a:srgbClr val="082A44"/>
                </a:solidFill>
                <a:latin typeface="Arial" panose="020B0604020202020204" pitchFamily="34" charset="0"/>
                <a:cs typeface="Arial" panose="020B0604020202020204" pitchFamily="34" charset="0"/>
              </a:rPr>
              <a:t>Khái</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niệm</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về</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trồng</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trọt</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công</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nghệ</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cao</a:t>
            </a:r>
            <a:endParaRPr lang="en-US" sz="4000" dirty="0">
              <a:solidFill>
                <a:srgbClr val="082A44"/>
              </a:solidFill>
              <a:latin typeface="Arial" panose="020B0604020202020204" pitchFamily="34" charset="0"/>
              <a:cs typeface="Arial" panose="020B0604020202020204" pitchFamily="34" charset="0"/>
            </a:endParaRPr>
          </a:p>
        </p:txBody>
      </p:sp>
      <p:sp>
        <p:nvSpPr>
          <p:cNvPr id="17" name="TextBox 17"/>
          <p:cNvSpPr txBox="1"/>
          <p:nvPr/>
        </p:nvSpPr>
        <p:spPr>
          <a:xfrm>
            <a:off x="9779773" y="4969641"/>
            <a:ext cx="7568588" cy="1732590"/>
          </a:xfrm>
          <a:prstGeom prst="rect">
            <a:avLst/>
          </a:prstGeom>
        </p:spPr>
        <p:txBody>
          <a:bodyPr wrap="square" lIns="0" tIns="0" rIns="0" bIns="0" rtlCol="0" anchor="t">
            <a:spAutoFit/>
          </a:bodyPr>
          <a:lstStyle/>
          <a:p>
            <a:pPr algn="just">
              <a:lnSpc>
                <a:spcPct val="150000"/>
              </a:lnSpc>
            </a:pPr>
            <a:r>
              <a:rPr lang="en-US" sz="4000" dirty="0" err="1">
                <a:solidFill>
                  <a:srgbClr val="082A44"/>
                </a:solidFill>
                <a:latin typeface="Arial" panose="020B0604020202020204" pitchFamily="34" charset="0"/>
                <a:cs typeface="Arial" panose="020B0604020202020204" pitchFamily="34" charset="0"/>
              </a:rPr>
              <a:t>Đặc</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điểm</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của</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trồng</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trọt</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công</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nghệ</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cao</a:t>
            </a:r>
            <a:endParaRPr lang="en-US" sz="4000" dirty="0">
              <a:solidFill>
                <a:srgbClr val="082A44"/>
              </a:solidFill>
              <a:latin typeface="Arial" panose="020B0604020202020204" pitchFamily="34" charset="0"/>
              <a:cs typeface="Arial" panose="020B0604020202020204" pitchFamily="34" charset="0"/>
            </a:endParaRPr>
          </a:p>
        </p:txBody>
      </p:sp>
      <p:sp>
        <p:nvSpPr>
          <p:cNvPr id="18" name="TextBox 18"/>
          <p:cNvSpPr txBox="1"/>
          <p:nvPr/>
        </p:nvSpPr>
        <p:spPr>
          <a:xfrm>
            <a:off x="9779773" y="6831002"/>
            <a:ext cx="7755242" cy="1732590"/>
          </a:xfrm>
          <a:prstGeom prst="rect">
            <a:avLst/>
          </a:prstGeom>
        </p:spPr>
        <p:txBody>
          <a:bodyPr wrap="square" lIns="0" tIns="0" rIns="0" bIns="0" rtlCol="0" anchor="t">
            <a:spAutoFit/>
          </a:bodyPr>
          <a:lstStyle/>
          <a:p>
            <a:pPr algn="just">
              <a:lnSpc>
                <a:spcPct val="150000"/>
              </a:lnSpc>
            </a:pPr>
            <a:r>
              <a:rPr lang="en-US" sz="4000" dirty="0" err="1">
                <a:solidFill>
                  <a:srgbClr val="082A44"/>
                </a:solidFill>
                <a:latin typeface="Arial" panose="020B0604020202020204" pitchFamily="34" charset="0"/>
                <a:cs typeface="Arial" panose="020B0604020202020204" pitchFamily="34" charset="0"/>
              </a:rPr>
              <a:t>Một</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số</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mô</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hình</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trồng</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trọt</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công</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nghệ</a:t>
            </a:r>
            <a:r>
              <a:rPr lang="en-US" sz="4000" dirty="0">
                <a:solidFill>
                  <a:srgbClr val="082A44"/>
                </a:solidFill>
                <a:latin typeface="Arial" panose="020B0604020202020204" pitchFamily="34" charset="0"/>
                <a:cs typeface="Arial" panose="020B0604020202020204" pitchFamily="34" charset="0"/>
              </a:rPr>
              <a:t> </a:t>
            </a:r>
            <a:r>
              <a:rPr lang="en-US" sz="4000" dirty="0" err="1">
                <a:solidFill>
                  <a:srgbClr val="082A44"/>
                </a:solidFill>
                <a:latin typeface="Arial" panose="020B0604020202020204" pitchFamily="34" charset="0"/>
                <a:cs typeface="Arial" panose="020B0604020202020204" pitchFamily="34" charset="0"/>
              </a:rPr>
              <a:t>cao</a:t>
            </a:r>
            <a:endParaRPr lang="en-US" sz="4000" dirty="0">
              <a:solidFill>
                <a:srgbClr val="082A44"/>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44977" y="6578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8205" y="4290565"/>
            <a:ext cx="2124891" cy="233184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80826" y="0"/>
            <a:ext cx="3919931" cy="33809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566" y="953921"/>
            <a:ext cx="8167034" cy="830437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63450" y="715216"/>
            <a:ext cx="3215219" cy="626968"/>
          </a:xfrm>
          <a:prstGeom prst="rect">
            <a:avLst/>
          </a:prstGeom>
        </p:spPr>
      </p:pic>
      <p:grpSp>
        <p:nvGrpSpPr>
          <p:cNvPr id="10" name="Group 10"/>
          <p:cNvGrpSpPr/>
          <p:nvPr/>
        </p:nvGrpSpPr>
        <p:grpSpPr>
          <a:xfrm>
            <a:off x="3869784" y="8471905"/>
            <a:ext cx="4031503" cy="1116167"/>
            <a:chOff x="0" y="0"/>
            <a:chExt cx="8469110" cy="2344769"/>
          </a:xfrm>
        </p:grpSpPr>
        <p:sp>
          <p:nvSpPr>
            <p:cNvPr id="11" name="Freeform 11"/>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996184">
            <a:off x="-671089" y="8004317"/>
            <a:ext cx="2572131" cy="3340430"/>
          </a:xfrm>
          <a:prstGeom prst="rect">
            <a:avLst/>
          </a:prstGeom>
        </p:spPr>
      </p:pic>
      <p:sp>
        <p:nvSpPr>
          <p:cNvPr id="17" name="Hộp Văn bản 16">
            <a:extLst>
              <a:ext uri="{FF2B5EF4-FFF2-40B4-BE49-F238E27FC236}">
                <a16:creationId xmlns:a16="http://schemas.microsoft.com/office/drawing/2014/main" id="{CFC91432-71FB-BE18-4109-0CD402D1BC26}"/>
              </a:ext>
            </a:extLst>
          </p:cNvPr>
          <p:cNvSpPr txBox="1"/>
          <p:nvPr/>
        </p:nvSpPr>
        <p:spPr>
          <a:xfrm>
            <a:off x="1586566" y="1368876"/>
            <a:ext cx="8167034" cy="1998176"/>
          </a:xfrm>
          <a:prstGeom prst="rect">
            <a:avLst/>
          </a:prstGeom>
          <a:noFill/>
        </p:spPr>
        <p:txBody>
          <a:bodyPr wrap="square">
            <a:spAutoFit/>
          </a:bodyPr>
          <a:lstStyle/>
          <a:p>
            <a:pPr algn="just">
              <a:lnSpc>
                <a:spcPct val="150000"/>
              </a:lnSpc>
              <a:spcBef>
                <a:spcPts val="600"/>
              </a:spcBef>
            </a:pPr>
            <a:r>
              <a:rPr lang="fr-FR"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Khái</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niệm</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trọt</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nghệ</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endPar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A56C1DE-3777-4BF5-A9F1-2121E622DC3C}"/>
              </a:ext>
            </a:extLst>
          </p:cNvPr>
          <p:cNvPicPr>
            <a:picLocks noChangeAspect="1"/>
          </p:cNvPicPr>
          <p:nvPr/>
        </p:nvPicPr>
        <p:blipFill rotWithShape="1">
          <a:blip r:embed="rId14">
            <a:extLst>
              <a:ext uri="{28A0092B-C50C-407E-A947-70E740481C1C}">
                <a14:useLocalDpi xmlns:a14="http://schemas.microsoft.com/office/drawing/2010/main" val="0"/>
              </a:ext>
            </a:extLst>
          </a:blip>
          <a:srcRect l="42916" t="33124" r="42916" b="35940"/>
          <a:stretch/>
        </p:blipFill>
        <p:spPr>
          <a:xfrm>
            <a:off x="3578937" y="3519486"/>
            <a:ext cx="4029892" cy="4949587"/>
          </a:xfrm>
          <a:prstGeom prst="rect">
            <a:avLst/>
          </a:prstGeom>
        </p:spPr>
      </p:pic>
      <p:sp>
        <p:nvSpPr>
          <p:cNvPr id="4" name="Thought Bubble: Cloud 3">
            <a:extLst>
              <a:ext uri="{FF2B5EF4-FFF2-40B4-BE49-F238E27FC236}">
                <a16:creationId xmlns:a16="http://schemas.microsoft.com/office/drawing/2014/main" id="{0330592E-90F0-4A4B-A9AE-635EF51C8FF4}"/>
              </a:ext>
            </a:extLst>
          </p:cNvPr>
          <p:cNvSpPr/>
          <p:nvPr/>
        </p:nvSpPr>
        <p:spPr>
          <a:xfrm>
            <a:off x="7407932" y="2390364"/>
            <a:ext cx="10363036" cy="468854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trọt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nghiệp</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75866" y="2530903"/>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8325" y="5300242"/>
            <a:ext cx="2124891" cy="233184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80826" y="0"/>
            <a:ext cx="3919931" cy="33809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86566" y="953921"/>
            <a:ext cx="8167034" cy="899017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63450" y="715216"/>
            <a:ext cx="3215219" cy="626968"/>
          </a:xfrm>
          <a:prstGeom prst="rect">
            <a:avLst/>
          </a:prstGeom>
        </p:spPr>
      </p:pic>
      <p:grpSp>
        <p:nvGrpSpPr>
          <p:cNvPr id="10" name="Group 10"/>
          <p:cNvGrpSpPr/>
          <p:nvPr/>
        </p:nvGrpSpPr>
        <p:grpSpPr>
          <a:xfrm>
            <a:off x="5271059" y="8871538"/>
            <a:ext cx="4031503" cy="1116167"/>
            <a:chOff x="0" y="0"/>
            <a:chExt cx="8469110" cy="2344769"/>
          </a:xfrm>
        </p:grpSpPr>
        <p:sp>
          <p:nvSpPr>
            <p:cNvPr id="11" name="Freeform 11"/>
            <p:cNvSpPr/>
            <p:nvPr/>
          </p:nvSpPr>
          <p:spPr>
            <a:xfrm>
              <a:off x="0" y="0"/>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sp>
      </p:gr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996184">
            <a:off x="-1142233" y="7767535"/>
            <a:ext cx="2572131" cy="3340430"/>
          </a:xfrm>
          <a:prstGeom prst="rect">
            <a:avLst/>
          </a:prstGeom>
        </p:spPr>
      </p:pic>
      <p:sp>
        <p:nvSpPr>
          <p:cNvPr id="17" name="Hộp Văn bản 16">
            <a:extLst>
              <a:ext uri="{FF2B5EF4-FFF2-40B4-BE49-F238E27FC236}">
                <a16:creationId xmlns:a16="http://schemas.microsoft.com/office/drawing/2014/main" id="{CFC91432-71FB-BE18-4109-0CD402D1BC26}"/>
              </a:ext>
            </a:extLst>
          </p:cNvPr>
          <p:cNvSpPr txBox="1"/>
          <p:nvPr/>
        </p:nvSpPr>
        <p:spPr>
          <a:xfrm>
            <a:off x="1586566" y="1368876"/>
            <a:ext cx="8167034" cy="1998176"/>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tabLst/>
              <a:defRPr/>
            </a:pP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Khái</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niệm</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trồng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trọt</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công</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nghệ</a:t>
            </a:r>
            <a:r>
              <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4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cao</a:t>
            </a:r>
            <a:endParaRPr kumimoji="0" lang="fr-FR"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79CA572-2A49-9234-8F95-E9CA20D55CF1}"/>
              </a:ext>
            </a:extLst>
          </p:cNvPr>
          <p:cNvSpPr txBox="1"/>
          <p:nvPr/>
        </p:nvSpPr>
        <p:spPr>
          <a:xfrm>
            <a:off x="1667033" y="3622967"/>
            <a:ext cx="8014634" cy="4975657"/>
          </a:xfrm>
          <a:prstGeom prst="rect">
            <a:avLst/>
          </a:prstGeom>
          <a:noFill/>
        </p:spPr>
        <p:txBody>
          <a:bodyPr wrap="square">
            <a:spAutoFit/>
          </a:bodyPr>
          <a:lstStyle/>
          <a:p>
            <a:pPr lvl="0" algn="just">
              <a:lnSpc>
                <a:spcPct val="150000"/>
              </a:lnSpc>
              <a:spcBef>
                <a:spcPts val="600"/>
              </a:spcBef>
            </a:pPr>
            <a:r>
              <a:rPr kumimoji="0" lang="fr-FR" sz="36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Khái</a:t>
            </a:r>
            <a:r>
              <a:rPr kumimoji="0" lang="fr-FR" sz="36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fr-FR" sz="36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niệm</a:t>
            </a:r>
            <a:r>
              <a:rPr kumimoji="0" lang="fr-FR"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a typeface="Calibri" panose="020F0502020204030204" pitchFamily="34" charset="0"/>
                <a:cs typeface="Arial" panose="020B0604020202020204" pitchFamily="34" charset="0"/>
              </a:rPr>
              <a:t>Trồng trọt công nghệ cao là trồng trọt ứng dụng công nghệ được tích hợp từ thành tựu khoa học và công nghệ hiện đại vào sản xuất để đạt năng suất, chất lượng, hiệu quả kinh tế vượt trội và bền vững.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706B32-7EA8-47D8-974B-3E5938DB86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63385" y="2923959"/>
            <a:ext cx="7708158" cy="4832138"/>
          </a:xfrm>
          <a:prstGeom prst="rect">
            <a:avLst/>
          </a:prstGeom>
        </p:spPr>
      </p:pic>
    </p:spTree>
    <p:extLst>
      <p:ext uri="{BB962C8B-B14F-4D97-AF65-F5344CB8AC3E}">
        <p14:creationId xmlns:p14="http://schemas.microsoft.com/office/powerpoint/2010/main" val="22710865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FC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3400" y="7810500"/>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7920">
            <a:off x="15407088" y="7200900"/>
            <a:ext cx="3168396" cy="4114800"/>
          </a:xfrm>
          <a:prstGeom prst="rect">
            <a:avLst/>
          </a:prstGeom>
        </p:spPr>
      </p:pic>
      <p:sp>
        <p:nvSpPr>
          <p:cNvPr id="17" name="Hộp Văn bản 16">
            <a:extLst>
              <a:ext uri="{FF2B5EF4-FFF2-40B4-BE49-F238E27FC236}">
                <a16:creationId xmlns:a16="http://schemas.microsoft.com/office/drawing/2014/main" id="{030EFB2B-A014-428A-BEEC-6C50C663CB91}"/>
              </a:ext>
            </a:extLst>
          </p:cNvPr>
          <p:cNvSpPr txBox="1"/>
          <p:nvPr/>
        </p:nvSpPr>
        <p:spPr>
          <a:xfrm>
            <a:off x="3310440" y="612539"/>
            <a:ext cx="12510434" cy="982513"/>
          </a:xfrm>
          <a:prstGeom prst="rect">
            <a:avLst/>
          </a:prstGeom>
          <a:noFill/>
        </p:spPr>
        <p:txBody>
          <a:bodyPr wrap="square">
            <a:spAutoFit/>
          </a:bodyPr>
          <a:lstStyle/>
          <a:p>
            <a:pPr lvl="0" algn="just">
              <a:lnSpc>
                <a:spcPct val="150000"/>
              </a:lnSpc>
              <a:spcBef>
                <a:spcPts val="600"/>
              </a:spcBef>
            </a:pP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2.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Đặc</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trồng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trọt</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nghệ</a:t>
            </a:r>
            <a:r>
              <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b="1"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endParaRPr lang="fr-FR" sz="4400" b="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Speech Bubble: Rectangle 12">
            <a:extLst>
              <a:ext uri="{FF2B5EF4-FFF2-40B4-BE49-F238E27FC236}">
                <a16:creationId xmlns:a16="http://schemas.microsoft.com/office/drawing/2014/main" id="{21B43A3A-DEC4-4787-A57E-132DE342E3D5}"/>
              </a:ext>
            </a:extLst>
          </p:cNvPr>
          <p:cNvSpPr/>
          <p:nvPr/>
        </p:nvSpPr>
        <p:spPr>
          <a:xfrm>
            <a:off x="6481355" y="3715171"/>
            <a:ext cx="10315726" cy="2743200"/>
          </a:xfrm>
          <a:prstGeom prst="wedge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en-US" sz="3600" dirty="0">
                <a:solidFill>
                  <a:srgbClr val="002060"/>
                </a:solidFill>
                <a:latin typeface="Arial" panose="020B0604020202020204" pitchFamily="34" charset="0"/>
                <a:cs typeface="Arial" panose="020B0604020202020204" pitchFamily="34" charset="0"/>
              </a:rPr>
              <a:t>N</a:t>
            </a:r>
            <a:r>
              <a:rPr lang="vi-VN" sz="3600" dirty="0">
                <a:solidFill>
                  <a:srgbClr val="002060"/>
                </a:solidFill>
                <a:latin typeface="Arial" panose="020B0604020202020204" pitchFamily="34" charset="0"/>
                <a:cs typeface="Arial" panose="020B0604020202020204" pitchFamily="34" charset="0"/>
              </a:rPr>
              <a:t>êu đặc điểm của trồng trọt công nghệ cao qua 9 chỉ tiêu so sánh trong Bảng 20.1 như nhân công, trình độ kĩ thuật, năng suất,...</a:t>
            </a:r>
            <a:endParaRPr lang="en-US" sz="3600" dirty="0">
              <a:solidFill>
                <a:srgbClr val="00206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D95B613-4D6C-49ED-BCF6-1504F44A3877}"/>
              </a:ext>
            </a:extLst>
          </p:cNvPr>
          <p:cNvPicPr>
            <a:picLocks noChangeAspect="1"/>
          </p:cNvPicPr>
          <p:nvPr/>
        </p:nvPicPr>
        <p:blipFill rotWithShape="1">
          <a:blip r:embed="rId6">
            <a:extLst>
              <a:ext uri="{28A0092B-C50C-407E-A947-70E740481C1C}">
                <a14:useLocalDpi xmlns:a14="http://schemas.microsoft.com/office/drawing/2010/main" val="0"/>
              </a:ext>
            </a:extLst>
          </a:blip>
          <a:srcRect l="41249" t="40044" r="40415" b="36665"/>
          <a:stretch/>
        </p:blipFill>
        <p:spPr>
          <a:xfrm>
            <a:off x="631371" y="4221611"/>
            <a:ext cx="5947955" cy="4792021"/>
          </a:xfrm>
          <a:prstGeom prst="rect">
            <a:avLst/>
          </a:prstGeom>
        </p:spPr>
      </p:pic>
      <p:sp>
        <p:nvSpPr>
          <p:cNvPr id="20" name="Rectangle 19">
            <a:extLst>
              <a:ext uri="{FF2B5EF4-FFF2-40B4-BE49-F238E27FC236}">
                <a16:creationId xmlns:a16="http://schemas.microsoft.com/office/drawing/2014/main" id="{FFB0A45B-B70E-4DC5-A778-AC99EAB9F860}"/>
              </a:ext>
            </a:extLst>
          </p:cNvPr>
          <p:cNvSpPr/>
          <p:nvPr/>
        </p:nvSpPr>
        <p:spPr>
          <a:xfrm>
            <a:off x="1180011" y="2170081"/>
            <a:ext cx="4850674" cy="98251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4000" b="1" dirty="0" err="1">
                <a:solidFill>
                  <a:srgbClr val="FF0000"/>
                </a:solidFill>
                <a:latin typeface="Arial" panose="020B0604020202020204" pitchFamily="34" charset="0"/>
                <a:cs typeface="Arial" panose="020B0604020202020204" pitchFamily="34" charset="0"/>
              </a:rPr>
              <a:t>Thảo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luận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cặp</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đôi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043012"/>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1857</Words>
  <PresentationFormat>Custom</PresentationFormat>
  <Paragraphs>277</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Times New Roman</vt:lpstr>
      <vt:lpstr>Calibri</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2023-04-17T00:16:15Z</dcterms:modified>
  <dc:identifier>DAFNBOn5w8U</dc:identifier>
</cp:coreProperties>
</file>