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1" r:id="rId2"/>
    <p:sldId id="274" r:id="rId3"/>
    <p:sldId id="324" r:id="rId4"/>
    <p:sldId id="273" r:id="rId5"/>
    <p:sldId id="309" r:id="rId6"/>
    <p:sldId id="356" r:id="rId7"/>
    <p:sldId id="357" r:id="rId8"/>
    <p:sldId id="363" r:id="rId9"/>
    <p:sldId id="332" r:id="rId10"/>
    <p:sldId id="359" r:id="rId11"/>
    <p:sldId id="360" r:id="rId12"/>
    <p:sldId id="361" r:id="rId13"/>
    <p:sldId id="358" r:id="rId14"/>
    <p:sldId id="334" r:id="rId15"/>
    <p:sldId id="351" r:id="rId16"/>
    <p:sldId id="335" r:id="rId17"/>
    <p:sldId id="348" r:id="rId18"/>
    <p:sldId id="349" r:id="rId19"/>
    <p:sldId id="364" r:id="rId20"/>
    <p:sldId id="325" r:id="rId21"/>
    <p:sldId id="317" r:id="rId22"/>
    <p:sldId id="272"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BA"/>
    <a:srgbClr val="FFCCFF"/>
    <a:srgbClr val="A493C6"/>
    <a:srgbClr val="D0DEEC"/>
    <a:srgbClr val="6593C3"/>
    <a:srgbClr val="E45983"/>
    <a:srgbClr val="F7DADE"/>
    <a:srgbClr val="FF9801"/>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9" autoAdjust="0"/>
    <p:restoredTop sz="93921" autoAdjust="0"/>
  </p:normalViewPr>
  <p:slideViewPr>
    <p:cSldViewPr snapToGrid="0" showGuides="1">
      <p:cViewPr varScale="1">
        <p:scale>
          <a:sx n="96" d="100"/>
          <a:sy n="96" d="100"/>
        </p:scale>
        <p:origin x="396" y="7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407202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01747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23145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3449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55445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75951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52418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6/7/2024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jpg"/><Relationship Id="rId5" Type="http://schemas.openxmlformats.org/officeDocument/2006/relationships/image" Target="../media/image2.jpg"/><Relationship Id="rId10" Type="http://schemas.openxmlformats.org/officeDocument/2006/relationships/image" Target="../media/image7.jpg"/><Relationship Id="rId4" Type="http://schemas.openxmlformats.org/officeDocument/2006/relationships/audio" Target="../media/audio1.wav"/><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1584" y="868354"/>
            <a:ext cx="586853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advert (n)</a:t>
            </a:r>
            <a:endParaRPr lang="en-US" sz="4800" b="1" dirty="0">
              <a:solidFill>
                <a:schemeClr val="accent2"/>
              </a:solidFill>
              <a:cs typeface="Calibri" panose="020F0502020204030204" pitchFamily="34" charset="0"/>
            </a:endParaRPr>
          </a:p>
        </p:txBody>
      </p:sp>
      <p:sp>
        <p:nvSpPr>
          <p:cNvPr id="12" name="Rectangle 11"/>
          <p:cNvSpPr/>
          <p:nvPr/>
        </p:nvSpPr>
        <p:spPr>
          <a:xfrm>
            <a:off x="380138" y="3288076"/>
            <a:ext cx="4637907" cy="1384995"/>
          </a:xfrm>
          <a:prstGeom prst="rect">
            <a:avLst/>
          </a:prstGeom>
        </p:spPr>
        <p:txBody>
          <a:bodyPr wrap="square">
            <a:spAutoFit/>
          </a:bodyPr>
          <a:lstStyle/>
          <a:p>
            <a:r>
              <a:rPr lang="en-VN" sz="2800" dirty="0"/>
              <a:t>a notice, picture or film telling people about a product, job or service</a:t>
            </a:r>
          </a:p>
        </p:txBody>
      </p:sp>
      <p:sp>
        <p:nvSpPr>
          <p:cNvPr id="2" name="Rectangle 1"/>
          <p:cNvSpPr/>
          <p:nvPr/>
        </p:nvSpPr>
        <p:spPr>
          <a:xfrm>
            <a:off x="1265532" y="1749820"/>
            <a:ext cx="2063385" cy="646331"/>
          </a:xfrm>
          <a:prstGeom prst="rect">
            <a:avLst/>
          </a:prstGeom>
        </p:spPr>
        <p:txBody>
          <a:bodyPr wrap="none">
            <a:spAutoFit/>
          </a:bodyPr>
          <a:lstStyle/>
          <a:p>
            <a:r>
              <a:rPr lang="en-VN" sz="3600" dirty="0">
                <a:solidFill>
                  <a:schemeClr val="accent2">
                    <a:lumMod val="50000"/>
                  </a:schemeClr>
                </a:solidFill>
                <a:effectLst/>
                <a:ea typeface="Times New Roman" panose="02020603050405020304" pitchFamily="18" charset="0"/>
              </a:rPr>
              <a:t> /ˈædvɜːt/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PRESENTATION</a:t>
            </a:r>
          </a:p>
        </p:txBody>
      </p:sp>
      <p:pic>
        <p:nvPicPr>
          <p:cNvPr id="3074" name="Picture 2" descr="Tesco makes big change to how it talks about food in new ads">
            <a:extLst>
              <a:ext uri="{FF2B5EF4-FFF2-40B4-BE49-F238E27FC236}">
                <a16:creationId xmlns:a16="http://schemas.microsoft.com/office/drawing/2014/main" id="{FCFB989E-6428-8649-B354-313E45F76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045" y="940196"/>
            <a:ext cx="4066059" cy="2396150"/>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2)" descr="mp3-output-ttsfree(dot)com (2)">
            <a:hlinkClick r:id="" action="ppaction://media"/>
            <a:extLst>
              <a:ext uri="{FF2B5EF4-FFF2-40B4-BE49-F238E27FC236}">
                <a16:creationId xmlns:a16="http://schemas.microsoft.com/office/drawing/2014/main" id="{3AA31A55-DEB6-F44E-875C-0167DEE1FA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4860" y="2448945"/>
            <a:ext cx="646742" cy="646742"/>
          </a:xfrm>
          <a:prstGeom prst="rect">
            <a:avLst/>
          </a:prstGeom>
        </p:spPr>
      </p:pic>
    </p:spTree>
    <p:extLst>
      <p:ext uri="{BB962C8B-B14F-4D97-AF65-F5344CB8AC3E}">
        <p14:creationId xmlns:p14="http://schemas.microsoft.com/office/powerpoint/2010/main" val="345847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6363" y="853846"/>
            <a:ext cx="586853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profit-making (adj)</a:t>
            </a:r>
            <a:endParaRPr lang="en-US" sz="4800" b="1" dirty="0">
              <a:solidFill>
                <a:schemeClr val="accent2"/>
              </a:solidFill>
              <a:cs typeface="Calibri" panose="020F0502020204030204" pitchFamily="34" charset="0"/>
            </a:endParaRPr>
          </a:p>
        </p:txBody>
      </p:sp>
      <p:sp>
        <p:nvSpPr>
          <p:cNvPr id="12" name="Rectangle 11"/>
          <p:cNvSpPr/>
          <p:nvPr/>
        </p:nvSpPr>
        <p:spPr>
          <a:xfrm>
            <a:off x="218364" y="3277617"/>
            <a:ext cx="5232323" cy="954107"/>
          </a:xfrm>
          <a:prstGeom prst="rect">
            <a:avLst/>
          </a:prstGeom>
        </p:spPr>
        <p:txBody>
          <a:bodyPr wrap="square">
            <a:spAutoFit/>
          </a:bodyPr>
          <a:lstStyle/>
          <a:p>
            <a:pPr algn="just"/>
            <a:r>
              <a:rPr lang="en-VN" sz="2800" dirty="0"/>
              <a:t>(of a company or a business) that makes or will make a profit</a:t>
            </a:r>
          </a:p>
        </p:txBody>
      </p:sp>
      <p:sp>
        <p:nvSpPr>
          <p:cNvPr id="2" name="Rectangle 1"/>
          <p:cNvSpPr/>
          <p:nvPr/>
        </p:nvSpPr>
        <p:spPr>
          <a:xfrm>
            <a:off x="1089069" y="1865883"/>
            <a:ext cx="3180679" cy="646331"/>
          </a:xfrm>
          <a:prstGeom prst="rect">
            <a:avLst/>
          </a:prstGeom>
        </p:spPr>
        <p:txBody>
          <a:bodyPr wrap="none">
            <a:spAutoFit/>
          </a:bodyPr>
          <a:lstStyle/>
          <a:p>
            <a:r>
              <a:rPr lang="en-VN" sz="3600" dirty="0">
                <a:solidFill>
                  <a:schemeClr val="accent2">
                    <a:lumMod val="50000"/>
                  </a:schemeClr>
                </a:solidFill>
                <a:effectLst/>
                <a:ea typeface="Times New Roman" panose="02020603050405020304" pitchFamily="18" charset="0"/>
              </a:rPr>
              <a:t>/ˈprɒfɪt meɪkɪŋ/</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PRESENTATION</a:t>
            </a:r>
          </a:p>
        </p:txBody>
      </p:sp>
      <p:pic>
        <p:nvPicPr>
          <p:cNvPr id="4098" name="Picture 2" descr="Tips for Making Your Business Profitable">
            <a:extLst>
              <a:ext uri="{FF2B5EF4-FFF2-40B4-BE49-F238E27FC236}">
                <a16:creationId xmlns:a16="http://schemas.microsoft.com/office/drawing/2014/main" id="{208EE329-FAFA-2A44-B702-D1A5054F1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687" y="1441202"/>
            <a:ext cx="3555743" cy="1836415"/>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3)" descr="mp3-output-ttsfree(dot)com (3)">
            <a:hlinkClick r:id="" action="ppaction://media"/>
            <a:extLst>
              <a:ext uri="{FF2B5EF4-FFF2-40B4-BE49-F238E27FC236}">
                <a16:creationId xmlns:a16="http://schemas.microsoft.com/office/drawing/2014/main" id="{12E3B863-40A0-C54C-8416-6DC6977516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5870" y="2547565"/>
            <a:ext cx="608460" cy="608460"/>
          </a:xfrm>
          <a:prstGeom prst="rect">
            <a:avLst/>
          </a:prstGeom>
        </p:spPr>
      </p:pic>
    </p:spTree>
    <p:extLst>
      <p:ext uri="{BB962C8B-B14F-4D97-AF65-F5344CB8AC3E}">
        <p14:creationId xmlns:p14="http://schemas.microsoft.com/office/powerpoint/2010/main" val="17177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6363" y="853846"/>
            <a:ext cx="586853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commercial (n)</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344587" cy="1569660"/>
          </a:xfrm>
          <a:prstGeom prst="rect">
            <a:avLst/>
          </a:prstGeom>
        </p:spPr>
        <p:txBody>
          <a:bodyPr wrap="square">
            <a:spAutoFit/>
          </a:bodyPr>
          <a:lstStyle/>
          <a:p>
            <a:r>
              <a:rPr lang="en-VN" sz="3200" dirty="0"/>
              <a:t>an advertisement on television, on the radio or on a website</a:t>
            </a:r>
          </a:p>
        </p:txBody>
      </p:sp>
      <p:sp>
        <p:nvSpPr>
          <p:cNvPr id="2" name="Rectangle 1"/>
          <p:cNvSpPr/>
          <p:nvPr/>
        </p:nvSpPr>
        <p:spPr>
          <a:xfrm>
            <a:off x="1520143" y="1865883"/>
            <a:ext cx="2021707" cy="646331"/>
          </a:xfrm>
          <a:prstGeom prst="rect">
            <a:avLst/>
          </a:prstGeom>
        </p:spPr>
        <p:txBody>
          <a:bodyPr wrap="none">
            <a:spAutoFit/>
          </a:bodyPr>
          <a:lstStyle/>
          <a:p>
            <a:r>
              <a:rPr lang="en-VN" sz="3600" kern="0" dirty="0">
                <a:solidFill>
                  <a:schemeClr val="accent2">
                    <a:lumMod val="50000"/>
                  </a:schemeClr>
                </a:solidFill>
                <a:effectLst/>
                <a:ea typeface="Times New Roman" panose="02020603050405020304" pitchFamily="18" charset="0"/>
              </a:rPr>
              <a:t>/kəˈmɜːʃl/</a:t>
            </a:r>
            <a:endParaRPr lang="en-VN" sz="5400" b="1" dirty="0">
              <a:solidFill>
                <a:schemeClr val="accent2">
                  <a:lumMod val="50000"/>
                </a:schemeClr>
              </a:solidFill>
              <a:effectLst/>
              <a:ea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PRESENTATION</a:t>
            </a:r>
          </a:p>
        </p:txBody>
      </p:sp>
      <p:pic>
        <p:nvPicPr>
          <p:cNvPr id="3" name="Picture 2" descr="What is a Commercial? Definition and Types | Marketing91">
            <a:extLst>
              <a:ext uri="{FF2B5EF4-FFF2-40B4-BE49-F238E27FC236}">
                <a16:creationId xmlns:a16="http://schemas.microsoft.com/office/drawing/2014/main" id="{A269CA8B-923D-2C43-8D64-42B14EFF54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803" y="1601264"/>
            <a:ext cx="3678974" cy="2069423"/>
          </a:xfrm>
          <a:prstGeom prst="rect">
            <a:avLst/>
          </a:prstGeom>
          <a:noFill/>
          <a:extLst>
            <a:ext uri="{909E8E84-426E-40DD-AFC4-6F175D3DCCD1}">
              <a14:hiddenFill xmlns:a14="http://schemas.microsoft.com/office/drawing/2010/main">
                <a:solidFill>
                  <a:srgbClr val="FFFFFF"/>
                </a:solidFill>
              </a14:hiddenFill>
            </a:ext>
          </a:extLst>
        </p:spPr>
      </p:pic>
      <p:pic>
        <p:nvPicPr>
          <p:cNvPr id="6" name="mp3-output-ttsfree(dot)com (4)" descr="mp3-output-ttsfree(dot)com (4)">
            <a:hlinkClick r:id="" action="ppaction://media"/>
            <a:extLst>
              <a:ext uri="{FF2B5EF4-FFF2-40B4-BE49-F238E27FC236}">
                <a16:creationId xmlns:a16="http://schemas.microsoft.com/office/drawing/2014/main" id="{09CAA1AD-B6D2-6440-9167-C0B022C3D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0420" y="2631286"/>
            <a:ext cx="646331" cy="646331"/>
          </a:xfrm>
          <a:prstGeom prst="rect">
            <a:avLst/>
          </a:prstGeom>
        </p:spPr>
      </p:pic>
    </p:spTree>
    <p:extLst>
      <p:ext uri="{BB962C8B-B14F-4D97-AF65-F5344CB8AC3E}">
        <p14:creationId xmlns:p14="http://schemas.microsoft.com/office/powerpoint/2010/main" val="902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PRESENTATION</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3974111928"/>
              </p:ext>
            </p:extLst>
          </p:nvPr>
        </p:nvGraphicFramePr>
        <p:xfrm>
          <a:off x="1" y="708710"/>
          <a:ext cx="9143999" cy="4463945"/>
        </p:xfrm>
        <a:graphic>
          <a:graphicData uri="http://schemas.openxmlformats.org/drawingml/2006/table">
            <a:tbl>
              <a:tblPr firstRow="1" bandRow="1">
                <a:tableStyleId>{5DA37D80-6434-44D0-A028-1B22A696006F}</a:tableStyleId>
              </a:tblPr>
              <a:tblGrid>
                <a:gridCol w="1626711">
                  <a:extLst>
                    <a:ext uri="{9D8B030D-6E8A-4147-A177-3AD203B41FA5}">
                      <a16:colId xmlns:a16="http://schemas.microsoft.com/office/drawing/2014/main" val="20000"/>
                    </a:ext>
                  </a:extLst>
                </a:gridCol>
                <a:gridCol w="1600708">
                  <a:extLst>
                    <a:ext uri="{9D8B030D-6E8A-4147-A177-3AD203B41FA5}">
                      <a16:colId xmlns:a16="http://schemas.microsoft.com/office/drawing/2014/main" val="20003"/>
                    </a:ext>
                  </a:extLst>
                </a:gridCol>
                <a:gridCol w="4382652">
                  <a:extLst>
                    <a:ext uri="{9D8B030D-6E8A-4147-A177-3AD203B41FA5}">
                      <a16:colId xmlns:a16="http://schemas.microsoft.com/office/drawing/2014/main" val="20001"/>
                    </a:ext>
                  </a:extLst>
                </a:gridCol>
                <a:gridCol w="1533928">
                  <a:extLst>
                    <a:ext uri="{9D8B030D-6E8A-4147-A177-3AD203B41FA5}">
                      <a16:colId xmlns:a16="http://schemas.microsoft.com/office/drawing/2014/main" val="20002"/>
                    </a:ext>
                  </a:extLst>
                </a:gridCol>
              </a:tblGrid>
              <a:tr h="788577">
                <a:tc>
                  <a:txBody>
                    <a:bodyPr/>
                    <a:lstStyle/>
                    <a:p>
                      <a:pPr marL="0" marR="0" algn="ctr">
                        <a:lnSpc>
                          <a:spcPct val="120000"/>
                        </a:lnSpc>
                        <a:spcBef>
                          <a:spcPts val="0"/>
                        </a:spcBef>
                        <a:spcAft>
                          <a:spcPts val="0"/>
                        </a:spcAft>
                      </a:pPr>
                      <a:r>
                        <a:rPr lang="en-US" sz="180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18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1800" b="1">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1800" b="1">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180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18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180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180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18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equivalent</a:t>
                      </a:r>
                      <a:r>
                        <a:rPr lang="vi-VN" sz="180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18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662575">
                <a:tc>
                  <a:txBody>
                    <a:bodyPr/>
                    <a:lstStyle/>
                    <a:p>
                      <a:pPr indent="-1270">
                        <a:lnSpc>
                          <a:spcPct val="107000"/>
                        </a:lnSpc>
                        <a:spcBef>
                          <a:spcPts val="200"/>
                        </a:spcBef>
                        <a:spcAft>
                          <a:spcPts val="200"/>
                        </a:spcAft>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1. </a:t>
                      </a:r>
                      <a:r>
                        <a:rPr lang="en-GB" sz="1600" kern="100" dirty="0">
                          <a:solidFill>
                            <a:srgbClr val="000000"/>
                          </a:solidFill>
                          <a:effectLst/>
                          <a:latin typeface="+mn-lt"/>
                          <a:ea typeface="Times New Roman" panose="02020603050405020304" pitchFamily="18" charset="0"/>
                          <a:cs typeface="Times New Roman" panose="02020603050405020304" pitchFamily="18" charset="0"/>
                        </a:rPr>
                        <a:t>in charge of</a:t>
                      </a:r>
                      <a:r>
                        <a:rPr lang="en-VN" sz="1600" kern="100" dirty="0">
                          <a:solidFill>
                            <a:srgbClr val="000000"/>
                          </a:solidFill>
                          <a:effectLst/>
                          <a:latin typeface="+mn-lt"/>
                          <a:ea typeface="Times New Roman" panose="02020603050405020304" pitchFamily="18" charset="0"/>
                          <a:cs typeface="Times New Roman" panose="02020603050405020304" pitchFamily="18" charset="0"/>
                        </a:rPr>
                        <a:t> (idiom) </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/ɪn tʃɑːdʒ əv/</a:t>
                      </a:r>
                      <a:endParaRPr lang="en-VN" sz="1600" kern="100">
                        <a:effectLst/>
                        <a:latin typeface="+mn-lt"/>
                        <a:ea typeface="Times New Roman" panose="02020603050405020304" pitchFamily="18" charset="0"/>
                        <a:cs typeface="Times New Roman" panose="02020603050405020304" pitchFamily="18" charset="0"/>
                      </a:endParaRPr>
                    </a:p>
                    <a:p>
                      <a:pPr>
                        <a:lnSpc>
                          <a:spcPct val="107000"/>
                        </a:lnSpc>
                        <a:spcBef>
                          <a:spcPts val="200"/>
                        </a:spcBef>
                        <a:spcAft>
                          <a:spcPts val="200"/>
                        </a:spcAft>
                      </a:pPr>
                      <a:r>
                        <a:rPr lang="en-VN" sz="1600" kern="100">
                          <a:solidFill>
                            <a:srgbClr val="000000"/>
                          </a:solidFill>
                          <a:effectLst/>
                          <a:highlight>
                            <a:srgbClr val="FFFFFF"/>
                          </a:highligh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GB" sz="1600" kern="100">
                          <a:solidFill>
                            <a:srgbClr val="000000"/>
                          </a:solidFill>
                          <a:effectLst/>
                          <a:latin typeface="+mn-lt"/>
                          <a:ea typeface="Times New Roman" panose="02020603050405020304" pitchFamily="18" charset="0"/>
                          <a:cs typeface="Times New Roman" panose="02020603050405020304" pitchFamily="18" charset="0"/>
                        </a:rPr>
                        <a:t>responsible for</a:t>
                      </a:r>
                      <a:endParaRPr lang="en-VN" sz="1600" kern="100">
                        <a:effectLst/>
                        <a:latin typeface="+mn-lt"/>
                        <a:ea typeface="Times New Roman" panose="02020603050405020304" pitchFamily="18" charset="0"/>
                        <a:cs typeface="Times New Roman" panose="02020603050405020304" pitchFamily="18" charset="0"/>
                      </a:endParaRPr>
                    </a:p>
                    <a:p>
                      <a:pPr algn="just">
                        <a:lnSpc>
                          <a:spcPct val="107000"/>
                        </a:lnSpc>
                      </a:pPr>
                      <a:r>
                        <a:rPr lang="en-GB"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ctr">
                        <a:lnSpc>
                          <a:spcPct val="107000"/>
                        </a:lnSpc>
                        <a:spcBef>
                          <a:spcPts val="200"/>
                        </a:spcBef>
                        <a:spcAft>
                          <a:spcPts val="200"/>
                        </a:spcAft>
                      </a:pPr>
                      <a:r>
                        <a:rPr lang="en-GB" sz="1600" kern="100">
                          <a:solidFill>
                            <a:srgbClr val="000000"/>
                          </a:solidFill>
                          <a:effectLst/>
                          <a:latin typeface="+mn-lt"/>
                          <a:ea typeface="Times New Roman" panose="02020603050405020304" pitchFamily="18" charset="0"/>
                          <a:cs typeface="Times New Roman" panose="02020603050405020304" pitchFamily="18" charset="0"/>
                        </a:rPr>
                        <a:t>chịu trách nhiệm về</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90192">
                <a:tc>
                  <a:txBody>
                    <a:bodyPr/>
                    <a:lstStyle/>
                    <a:p>
                      <a:pPr indent="-1270">
                        <a:lnSpc>
                          <a:spcPct val="107000"/>
                        </a:lnSpc>
                        <a:spcBef>
                          <a:spcPts val="200"/>
                        </a:spcBef>
                        <a:spcAft>
                          <a:spcPts val="200"/>
                        </a:spcAft>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2. </a:t>
                      </a:r>
                      <a:r>
                        <a:rPr lang="en-GB" sz="1600" kern="100" dirty="0">
                          <a:solidFill>
                            <a:srgbClr val="000000"/>
                          </a:solidFill>
                          <a:effectLst/>
                          <a:latin typeface="+mn-lt"/>
                          <a:ea typeface="Times New Roman" panose="02020603050405020304" pitchFamily="18" charset="0"/>
                          <a:cs typeface="Times New Roman" panose="02020603050405020304" pitchFamily="18" charset="0"/>
                        </a:rPr>
                        <a:t>publicity </a:t>
                      </a:r>
                      <a:r>
                        <a:rPr lang="en-VN" sz="1600" kern="100" dirty="0">
                          <a:solidFill>
                            <a:srgbClr val="000000"/>
                          </a:solidFill>
                          <a:effectLst/>
                          <a:latin typeface="+mn-lt"/>
                          <a:ea typeface="Times New Roman" panose="02020603050405020304" pitchFamily="18" charset="0"/>
                          <a:cs typeface="Times New Roman" panose="02020603050405020304" pitchFamily="18" charset="0"/>
                        </a:rPr>
                        <a:t>(n)</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/pʌbˈlɪs.ə.ti/</a:t>
                      </a:r>
                      <a:endParaRPr lang="en-VN" sz="1600" kern="100">
                        <a:effectLst/>
                        <a:latin typeface="+mn-lt"/>
                        <a:ea typeface="Times New Roman" panose="02020603050405020304" pitchFamily="18" charset="0"/>
                        <a:cs typeface="Times New Roman" panose="02020603050405020304" pitchFamily="18" charset="0"/>
                      </a:endParaRPr>
                    </a:p>
                    <a:p>
                      <a:pPr indent="-1270" algn="ctr">
                        <a:lnSpc>
                          <a:spcPct val="107000"/>
                        </a:lnSpc>
                        <a:spcBef>
                          <a:spcPts val="200"/>
                        </a:spcBef>
                        <a:spcAft>
                          <a:spcPts val="200"/>
                        </a:spcAft>
                      </a:pPr>
                      <a:r>
                        <a:rPr lang="en-VN" sz="1600" kern="100">
                          <a:solidFill>
                            <a:srgbClr val="000000"/>
                          </a:solidFill>
                          <a:effectLst/>
                          <a:highlight>
                            <a:srgbClr val="FFFFFF"/>
                          </a:highligh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the attention that is given to somebody/something by newspapers, television, etc</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ctr">
                        <a:lnSpc>
                          <a:spcPct val="107000"/>
                        </a:lnSpc>
                        <a:spcBef>
                          <a:spcPts val="200"/>
                        </a:spcBef>
                        <a:spcAft>
                          <a:spcPts val="200"/>
                        </a:spcAft>
                      </a:pPr>
                      <a:r>
                        <a:rPr lang="en-GB" sz="1600" kern="100">
                          <a:solidFill>
                            <a:srgbClr val="000000"/>
                          </a:solidFill>
                          <a:effectLst/>
                          <a:latin typeface="+mn-lt"/>
                          <a:ea typeface="Times New Roman" panose="02020603050405020304" pitchFamily="18" charset="0"/>
                          <a:cs typeface="Times New Roman" panose="02020603050405020304" pitchFamily="18" charset="0"/>
                        </a:rPr>
                        <a:t>sự công khai</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07304">
                <a:tc>
                  <a:txBody>
                    <a:bodyPr/>
                    <a:lstStyle/>
                    <a:p>
                      <a:pPr indent="-1270">
                        <a:lnSpc>
                          <a:spcPct val="107000"/>
                        </a:lnSpc>
                        <a:spcBef>
                          <a:spcPts val="200"/>
                        </a:spcBef>
                        <a:spcAft>
                          <a:spcPts val="200"/>
                        </a:spcAft>
                      </a:pPr>
                      <a:r>
                        <a:rPr lang="en-VN" sz="1600" kern="100">
                          <a:solidFill>
                            <a:srgbClr val="000000"/>
                          </a:solidFill>
                          <a:effectLst/>
                          <a:latin typeface="+mn-lt"/>
                          <a:ea typeface="Times New Roman" panose="02020603050405020304" pitchFamily="18" charset="0"/>
                          <a:cs typeface="Times New Roman" panose="02020603050405020304" pitchFamily="18" charset="0"/>
                        </a:rPr>
                        <a:t>3. </a:t>
                      </a:r>
                      <a:r>
                        <a:rPr lang="en-GB" sz="1600" kern="100">
                          <a:solidFill>
                            <a:srgbClr val="000000"/>
                          </a:solidFill>
                          <a:effectLst/>
                          <a:latin typeface="+mn-lt"/>
                          <a:ea typeface="Times New Roman" panose="02020603050405020304" pitchFamily="18" charset="0"/>
                          <a:cs typeface="Times New Roman" panose="02020603050405020304" pitchFamily="18" charset="0"/>
                        </a:rPr>
                        <a:t>advert </a:t>
                      </a:r>
                      <a:r>
                        <a:rPr lang="en-VN" sz="1600" kern="100">
                          <a:solidFill>
                            <a:srgbClr val="000000"/>
                          </a:solidFill>
                          <a:effectLst/>
                          <a:latin typeface="+mn-lt"/>
                          <a:ea typeface="Times New Roman" panose="02020603050405020304" pitchFamily="18" charset="0"/>
                          <a:cs typeface="Times New Roman" panose="02020603050405020304" pitchFamily="18" charset="0"/>
                        </a:rPr>
                        <a:t>(n)</a:t>
                      </a:r>
                      <a:endParaRPr lang="en-VN"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/ˈædvɜːt/</a:t>
                      </a:r>
                      <a:endParaRPr lang="en-VN" sz="1600" kern="100">
                        <a:effectLst/>
                        <a:latin typeface="+mn-lt"/>
                        <a:ea typeface="Times New Roman" panose="02020603050405020304" pitchFamily="18" charset="0"/>
                        <a:cs typeface="Times New Roman" panose="02020603050405020304" pitchFamily="18" charset="0"/>
                      </a:endParaRPr>
                    </a:p>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p>
                      <a:pPr indent="-1270" algn="ctr">
                        <a:lnSpc>
                          <a:spcPct val="107000"/>
                        </a:lnSpc>
                        <a:spcBef>
                          <a:spcPts val="200"/>
                        </a:spcBef>
                        <a:spcAft>
                          <a:spcPts val="200"/>
                        </a:spcAft>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a notice, picture or film telling people about a product, job or service</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ctr">
                        <a:lnSpc>
                          <a:spcPct val="107000"/>
                        </a:lnSpc>
                        <a:spcBef>
                          <a:spcPts val="200"/>
                        </a:spcBef>
                        <a:spcAft>
                          <a:spcPts val="200"/>
                        </a:spcAft>
                      </a:pPr>
                      <a:r>
                        <a:rPr lang="en-GB" sz="1600" kern="100">
                          <a:solidFill>
                            <a:srgbClr val="000000"/>
                          </a:solidFill>
                          <a:effectLst/>
                          <a:latin typeface="+mn-lt"/>
                          <a:ea typeface="Times New Roman" panose="02020603050405020304" pitchFamily="18" charset="0"/>
                          <a:cs typeface="Times New Roman" panose="02020603050405020304" pitchFamily="18" charset="0"/>
                        </a:rPr>
                        <a:t>quảng cáo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90192">
                <a:tc>
                  <a:txBody>
                    <a:bodyPr/>
                    <a:lstStyle/>
                    <a:p>
                      <a:pPr indent="-1270">
                        <a:lnSpc>
                          <a:spcPct val="107000"/>
                        </a:lnSpc>
                        <a:spcBef>
                          <a:spcPts val="200"/>
                        </a:spcBef>
                        <a:spcAft>
                          <a:spcPts val="200"/>
                        </a:spcAft>
                      </a:pPr>
                      <a:r>
                        <a:rPr lang="en-VN" sz="1600" kern="100">
                          <a:solidFill>
                            <a:srgbClr val="000000"/>
                          </a:solidFill>
                          <a:effectLst/>
                          <a:latin typeface="+mn-lt"/>
                          <a:ea typeface="Times New Roman" panose="02020603050405020304" pitchFamily="18" charset="0"/>
                          <a:cs typeface="Times New Roman" panose="02020603050405020304" pitchFamily="18" charset="0"/>
                        </a:rPr>
                        <a:t>4. </a:t>
                      </a:r>
                      <a:r>
                        <a:rPr lang="en-GB" sz="1600" kern="100">
                          <a:solidFill>
                            <a:srgbClr val="000000"/>
                          </a:solidFill>
                          <a:effectLst/>
                          <a:latin typeface="+mn-lt"/>
                          <a:ea typeface="Times New Roman" panose="02020603050405020304" pitchFamily="18" charset="0"/>
                          <a:cs typeface="Times New Roman" panose="02020603050405020304" pitchFamily="18" charset="0"/>
                        </a:rPr>
                        <a:t>profit-making </a:t>
                      </a:r>
                      <a:r>
                        <a:rPr lang="en-VN" sz="1600" kern="100">
                          <a:solidFill>
                            <a:srgbClr val="000000"/>
                          </a:solidFill>
                          <a:effectLst/>
                          <a:latin typeface="+mn-lt"/>
                          <a:ea typeface="Times New Roman" panose="02020603050405020304" pitchFamily="18" charset="0"/>
                          <a:cs typeface="Times New Roman" panose="02020603050405020304" pitchFamily="18" charset="0"/>
                        </a:rPr>
                        <a:t>(</a:t>
                      </a:r>
                      <a:r>
                        <a:rPr lang="en-GB" sz="1600" kern="100">
                          <a:solidFill>
                            <a:srgbClr val="000000"/>
                          </a:solidFill>
                          <a:effectLst/>
                          <a:latin typeface="+mn-lt"/>
                          <a:ea typeface="Times New Roman" panose="02020603050405020304" pitchFamily="18" charset="0"/>
                          <a:cs typeface="Times New Roman" panose="02020603050405020304" pitchFamily="18" charset="0"/>
                        </a:rPr>
                        <a:t>adj</a:t>
                      </a:r>
                      <a:r>
                        <a:rPr lang="en-VN" sz="1600" kern="100">
                          <a:solidFill>
                            <a:srgbClr val="000000"/>
                          </a:solidFill>
                          <a:effectLst/>
                          <a:latin typeface="+mn-lt"/>
                          <a:ea typeface="Times New Roman" panose="02020603050405020304" pitchFamily="18" charset="0"/>
                          <a:cs typeface="Times New Roman" panose="02020603050405020304" pitchFamily="18" charset="0"/>
                        </a:rPr>
                        <a:t>)</a:t>
                      </a:r>
                      <a:endParaRPr lang="en-VN"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/ˈprɒfɪt meɪkɪŋ/</a:t>
                      </a:r>
                      <a:endParaRPr lang="en-VN" sz="1600" kern="100">
                        <a:effectLst/>
                        <a:latin typeface="+mn-lt"/>
                        <a:ea typeface="Times New Roman" panose="02020603050405020304" pitchFamily="18" charset="0"/>
                        <a:cs typeface="Times New Roman" panose="02020603050405020304" pitchFamily="18" charset="0"/>
                      </a:endParaRPr>
                    </a:p>
                    <a:p>
                      <a:pPr indent="-1270" algn="ctr">
                        <a:lnSpc>
                          <a:spcPct val="107000"/>
                        </a:lnSpc>
                        <a:spcBef>
                          <a:spcPts val="200"/>
                        </a:spcBef>
                        <a:spcAft>
                          <a:spcPts val="200"/>
                        </a:spcAft>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(of a company or a business) that makes or will make a profit</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ctr">
                        <a:lnSpc>
                          <a:spcPct val="107000"/>
                        </a:lnSpc>
                        <a:spcBef>
                          <a:spcPts val="200"/>
                        </a:spcBef>
                        <a:spcAft>
                          <a:spcPts val="200"/>
                        </a:spcAft>
                      </a:pPr>
                      <a:r>
                        <a:rPr lang="en-GB" sz="1600" kern="100">
                          <a:solidFill>
                            <a:srgbClr val="000000"/>
                          </a:solidFill>
                          <a:effectLst/>
                          <a:latin typeface="+mn-lt"/>
                          <a:ea typeface="Times New Roman" panose="02020603050405020304" pitchFamily="18" charset="0"/>
                          <a:cs typeface="Times New Roman" panose="02020603050405020304" pitchFamily="18" charset="0"/>
                        </a:rPr>
                        <a:t>sinh lời</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r h="807304">
                <a:tc>
                  <a:txBody>
                    <a:bodyPr/>
                    <a:lstStyle/>
                    <a:p>
                      <a:pPr indent="-1270">
                        <a:lnSpc>
                          <a:spcPct val="107000"/>
                        </a:lnSpc>
                        <a:spcBef>
                          <a:spcPts val="200"/>
                        </a:spcBef>
                        <a:spcAft>
                          <a:spcPts val="200"/>
                        </a:spcAft>
                      </a:pPr>
                      <a:r>
                        <a:rPr lang="en-VN" sz="1600" kern="100">
                          <a:solidFill>
                            <a:srgbClr val="000000"/>
                          </a:solidFill>
                          <a:effectLst/>
                          <a:latin typeface="+mn-lt"/>
                          <a:ea typeface="Times New Roman" panose="02020603050405020304" pitchFamily="18" charset="0"/>
                          <a:cs typeface="Times New Roman" panose="02020603050405020304" pitchFamily="18" charset="0"/>
                        </a:rPr>
                        <a:t>5. </a:t>
                      </a:r>
                      <a:r>
                        <a:rPr lang="en-GB" sz="1600" kern="100">
                          <a:solidFill>
                            <a:srgbClr val="000000"/>
                          </a:solidFill>
                          <a:effectLst/>
                          <a:latin typeface="+mn-lt"/>
                          <a:ea typeface="Times New Roman" panose="02020603050405020304" pitchFamily="18" charset="0"/>
                          <a:cs typeface="Times New Roman" panose="02020603050405020304" pitchFamily="18" charset="0"/>
                        </a:rPr>
                        <a:t>commercial (n)</a:t>
                      </a:r>
                      <a:endParaRPr lang="en-VN"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/kəˈmɜːʃl/</a:t>
                      </a:r>
                      <a:endParaRPr lang="en-VN" sz="1600" kern="100">
                        <a:effectLst/>
                        <a:latin typeface="+mn-lt"/>
                        <a:ea typeface="Times New Roman" panose="02020603050405020304" pitchFamily="18" charset="0"/>
                        <a:cs typeface="Times New Roman" panose="02020603050405020304" pitchFamily="18" charset="0"/>
                      </a:endParaRPr>
                    </a:p>
                    <a:p>
                      <a:pPr>
                        <a:lnSpc>
                          <a:spcPct val="107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p>
                      <a:pPr indent="-1270" algn="ctr">
                        <a:lnSpc>
                          <a:spcPct val="107000"/>
                        </a:lnSpc>
                        <a:spcBef>
                          <a:spcPts val="200"/>
                        </a:spcBef>
                        <a:spcAft>
                          <a:spcPts val="200"/>
                        </a:spcAft>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an advertisement on television, on the radio or on a website</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ctr">
                        <a:lnSpc>
                          <a:spcPct val="107000"/>
                        </a:lnSpc>
                        <a:spcBef>
                          <a:spcPts val="200"/>
                        </a:spcBef>
                        <a:spcAft>
                          <a:spcPts val="200"/>
                        </a:spcAft>
                      </a:pPr>
                      <a:r>
                        <a:rPr lang="en-GB" sz="1600" kern="100" dirty="0">
                          <a:solidFill>
                            <a:srgbClr val="000000"/>
                          </a:solidFill>
                          <a:effectLst/>
                          <a:latin typeface="+mn-lt"/>
                          <a:ea typeface="Times New Roman" panose="02020603050405020304" pitchFamily="18" charset="0"/>
                          <a:cs typeface="Times New Roman" panose="02020603050405020304" pitchFamily="18" charset="0"/>
                        </a:rPr>
                        <a:t>  </a:t>
                      </a:r>
                      <a:r>
                        <a:rPr lang="en-GB" sz="1600" kern="100" dirty="0" err="1">
                          <a:solidFill>
                            <a:srgbClr val="000000"/>
                          </a:solidFill>
                          <a:effectLst/>
                          <a:latin typeface="+mn-lt"/>
                          <a:ea typeface="Times New Roman" panose="02020603050405020304" pitchFamily="18" charset="0"/>
                          <a:cs typeface="Times New Roman" panose="02020603050405020304" pitchFamily="18" charset="0"/>
                        </a:rPr>
                        <a:t>quảng</a:t>
                      </a:r>
                      <a:r>
                        <a:rPr lang="en-GB" sz="1600" kern="100" dirty="0">
                          <a:solidFill>
                            <a:srgbClr val="000000"/>
                          </a:solidFill>
                          <a:effectLst/>
                          <a:latin typeface="+mn-lt"/>
                          <a:ea typeface="Times New Roman" panose="02020603050405020304" pitchFamily="18" charset="0"/>
                          <a:cs typeface="Times New Roman" panose="02020603050405020304" pitchFamily="18" charset="0"/>
                        </a:rPr>
                        <a:t> </a:t>
                      </a:r>
                      <a:r>
                        <a:rPr lang="en-GB" sz="1600" kern="100" dirty="0" err="1">
                          <a:solidFill>
                            <a:srgbClr val="000000"/>
                          </a:solidFill>
                          <a:effectLst/>
                          <a:latin typeface="+mn-lt"/>
                          <a:ea typeface="Times New Roman" panose="02020603050405020304" pitchFamily="18" charset="0"/>
                          <a:cs typeface="Times New Roman" panose="02020603050405020304" pitchFamily="18" charset="0"/>
                        </a:rPr>
                        <a:t>cáo</a:t>
                      </a:r>
                      <a:endParaRPr lang="en-VN"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4436326"/>
                  </a:ext>
                </a:extLst>
              </a:tr>
            </a:tbl>
          </a:graphicData>
        </a:graphic>
      </p:graphicFrame>
    </p:spTree>
    <p:extLst>
      <p:ext uri="{BB962C8B-B14F-4D97-AF65-F5344CB8AC3E}">
        <p14:creationId xmlns:p14="http://schemas.microsoft.com/office/powerpoint/2010/main" val="1157554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PRACTICE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06840"/>
            <a:ext cx="5960281" cy="523220"/>
          </a:xfrm>
          <a:prstGeom prst="rect">
            <a:avLst/>
          </a:prstGeom>
        </p:spPr>
        <p:txBody>
          <a:bodyPr wrap="square">
            <a:spAutoFit/>
          </a:bodyPr>
          <a:lstStyle/>
          <a:p>
            <a:pPr algn="just"/>
            <a:r>
              <a:rPr lang="en-US" sz="2800" b="1" dirty="0">
                <a:cs typeface="Arial" panose="020B0604020202020204" pitchFamily="34" charset="0"/>
              </a:rPr>
              <a:t>Listen and read.</a:t>
            </a:r>
          </a:p>
        </p:txBody>
      </p:sp>
      <p:graphicFrame>
        <p:nvGraphicFramePr>
          <p:cNvPr id="7" name="Table 6">
            <a:extLst>
              <a:ext uri="{FF2B5EF4-FFF2-40B4-BE49-F238E27FC236}">
                <a16:creationId xmlns:a16="http://schemas.microsoft.com/office/drawing/2014/main" id="{2244C4D1-7C60-E97A-CDAE-E2009C821A9C}"/>
              </a:ext>
            </a:extLst>
          </p:cNvPr>
          <p:cNvGraphicFramePr>
            <a:graphicFrameLocks noGrp="1"/>
          </p:cNvGraphicFramePr>
          <p:nvPr>
            <p:extLst>
              <p:ext uri="{D42A27DB-BD31-4B8C-83A1-F6EECF244321}">
                <p14:modId xmlns:p14="http://schemas.microsoft.com/office/powerpoint/2010/main" val="4067603775"/>
              </p:ext>
            </p:extLst>
          </p:nvPr>
        </p:nvGraphicFramePr>
        <p:xfrm>
          <a:off x="268014" y="1401795"/>
          <a:ext cx="8481847" cy="3576320"/>
        </p:xfrm>
        <a:graphic>
          <a:graphicData uri="http://schemas.openxmlformats.org/drawingml/2006/table">
            <a:tbl>
              <a:tblPr firstRow="1" bandRow="1">
                <a:tableStyleId>{5C22544A-7EE6-4342-B048-85BDC9FD1C3A}</a:tableStyleId>
              </a:tblPr>
              <a:tblGrid>
                <a:gridCol w="756745">
                  <a:extLst>
                    <a:ext uri="{9D8B030D-6E8A-4147-A177-3AD203B41FA5}">
                      <a16:colId xmlns:a16="http://schemas.microsoft.com/office/drawing/2014/main" val="1039579704"/>
                    </a:ext>
                  </a:extLst>
                </a:gridCol>
                <a:gridCol w="7725102">
                  <a:extLst>
                    <a:ext uri="{9D8B030D-6E8A-4147-A177-3AD203B41FA5}">
                      <a16:colId xmlns:a16="http://schemas.microsoft.com/office/drawing/2014/main" val="385396057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tx1"/>
                          </a:solidFill>
                          <a:effectLst/>
                          <a:latin typeface="+mn-lt"/>
                          <a:ea typeface="+mn-ea"/>
                          <a:cs typeface="+mn-cs"/>
                        </a:rPr>
                        <a:t>Mark</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Hi, Mai. What’s up? You look so worried! </a:t>
                      </a:r>
                      <a:endParaRPr lang="en-US" b="0" dirty="0">
                        <a:solidFill>
                          <a:schemeClr val="tx1"/>
                        </a:solidFill>
                      </a:endParaRPr>
                    </a:p>
                  </a:txBody>
                  <a:tcPr>
                    <a:noFill/>
                  </a:tcPr>
                </a:tc>
                <a:extLst>
                  <a:ext uri="{0D108BD9-81ED-4DB2-BD59-A6C34878D82A}">
                    <a16:rowId xmlns:a16="http://schemas.microsoft.com/office/drawing/2014/main" val="32731438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Mai</a:t>
                      </a:r>
                      <a:endParaRPr lang="en-US" dirty="0"/>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I’m so stressed! The school charity club is planning a music show, and I’m in charge of the publicity for the event. But it’s so difficult to think of ways to attract people’s attention. There hasn’t been much interest so far. </a:t>
                      </a:r>
                      <a:endParaRPr lang="en-US" dirty="0"/>
                    </a:p>
                  </a:txBody>
                  <a:tcPr>
                    <a:noFill/>
                  </a:tcPr>
                </a:tc>
                <a:extLst>
                  <a:ext uri="{0D108BD9-81ED-4DB2-BD59-A6C34878D82A}">
                    <a16:rowId xmlns:a16="http://schemas.microsoft.com/office/drawing/2014/main" val="2429192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Linda</a:t>
                      </a:r>
                      <a:endParaRPr lang="en-US" dirty="0"/>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Why don’t you place an advert in the local newspaper? Everybody reads it, and I’m sure an advert there can help draw attention to the event. </a:t>
                      </a:r>
                      <a:endParaRPr lang="en-US" dirty="0"/>
                    </a:p>
                  </a:txBody>
                  <a:tcPr>
                    <a:noFill/>
                  </a:tcPr>
                </a:tc>
                <a:extLst>
                  <a:ext uri="{0D108BD9-81ED-4DB2-BD59-A6C34878D82A}">
                    <a16:rowId xmlns:a16="http://schemas.microsoft.com/office/drawing/2014/main" val="25822461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Mai</a:t>
                      </a:r>
                      <a:endParaRPr lang="en-US" dirty="0"/>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It’ll be too expensive. I’m afraid we can’t afford to promote the show as if it were a big profit-making event. </a:t>
                      </a:r>
                      <a:endParaRPr lang="en-US" dirty="0"/>
                    </a:p>
                  </a:txBody>
                  <a:tcPr>
                    <a:noFill/>
                  </a:tcPr>
                </a:tc>
                <a:extLst>
                  <a:ext uri="{0D108BD9-81ED-4DB2-BD59-A6C34878D82A}">
                    <a16:rowId xmlns:a16="http://schemas.microsoft.com/office/drawing/2014/main" val="31862991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Mark</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 see ... How about putting up posters in the area? </a:t>
                      </a:r>
                      <a:endParaRPr lang="en-US" dirty="0"/>
                    </a:p>
                  </a:txBody>
                  <a:tcPr>
                    <a:noFill/>
                  </a:tcPr>
                </a:tc>
                <a:extLst>
                  <a:ext uri="{0D108BD9-81ED-4DB2-BD59-A6C34878D82A}">
                    <a16:rowId xmlns:a16="http://schemas.microsoft.com/office/drawing/2014/main" val="197854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tx1"/>
                          </a:solidFill>
                          <a:effectLst/>
                          <a:latin typeface="+mn-lt"/>
                          <a:ea typeface="+mn-ea"/>
                          <a:cs typeface="+mn-cs"/>
                        </a:rPr>
                        <a:t>Mai</a:t>
                      </a:r>
                    </a:p>
                  </a:txBody>
                  <a:tcPr>
                    <a:noFill/>
                  </a:tcPr>
                </a:tc>
                <a:tc>
                  <a:txBody>
                    <a:bodyPr/>
                    <a:lstStyle/>
                    <a:p>
                      <a:pPr algn="just"/>
                      <a:r>
                        <a:rPr lang="en-US" sz="1800" b="0" kern="1200" dirty="0">
                          <a:solidFill>
                            <a:schemeClr val="tx1"/>
                          </a:solidFill>
                          <a:effectLst/>
                          <a:latin typeface="+mn-lt"/>
                          <a:ea typeface="+mn-ea"/>
                          <a:cs typeface="+mn-cs"/>
                        </a:rPr>
                        <a:t>Well, they’re not expensive, but there’re so many of them that viewers may not pay enough attention to our poster. </a:t>
                      </a:r>
                      <a:endParaRPr lang="en-US" b="0" dirty="0">
                        <a:solidFill>
                          <a:schemeClr val="tx1"/>
                        </a:solidFill>
                      </a:endParaRPr>
                    </a:p>
                  </a:txBody>
                  <a:tcPr>
                    <a:noFill/>
                  </a:tcPr>
                </a:tc>
                <a:extLst>
                  <a:ext uri="{0D108BD9-81ED-4DB2-BD59-A6C34878D82A}">
                    <a16:rowId xmlns:a16="http://schemas.microsoft.com/office/drawing/2014/main" val="669872223"/>
                  </a:ext>
                </a:extLst>
              </a:tr>
            </a:tbl>
          </a:graphicData>
        </a:graphic>
      </p:graphicFrame>
      <p:pic>
        <p:nvPicPr>
          <p:cNvPr id="8" name="Track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4538" y="792195"/>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7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PRACTICE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06840"/>
            <a:ext cx="5960281" cy="523220"/>
          </a:xfrm>
          <a:prstGeom prst="rect">
            <a:avLst/>
          </a:prstGeom>
        </p:spPr>
        <p:txBody>
          <a:bodyPr wrap="square">
            <a:spAutoFit/>
          </a:bodyPr>
          <a:lstStyle/>
          <a:p>
            <a:pPr algn="just"/>
            <a:r>
              <a:rPr lang="en-US" sz="2800" b="1" dirty="0">
                <a:cs typeface="Arial" panose="020B0604020202020204" pitchFamily="34" charset="0"/>
              </a:rPr>
              <a:t>Listen and read.</a:t>
            </a:r>
          </a:p>
        </p:txBody>
      </p:sp>
      <p:graphicFrame>
        <p:nvGraphicFramePr>
          <p:cNvPr id="7" name="Table 6">
            <a:extLst>
              <a:ext uri="{FF2B5EF4-FFF2-40B4-BE49-F238E27FC236}">
                <a16:creationId xmlns:a16="http://schemas.microsoft.com/office/drawing/2014/main" id="{2244C4D1-7C60-E97A-CDAE-E2009C821A9C}"/>
              </a:ext>
            </a:extLst>
          </p:cNvPr>
          <p:cNvGraphicFramePr>
            <a:graphicFrameLocks noGrp="1"/>
          </p:cNvGraphicFramePr>
          <p:nvPr>
            <p:extLst>
              <p:ext uri="{D42A27DB-BD31-4B8C-83A1-F6EECF244321}">
                <p14:modId xmlns:p14="http://schemas.microsoft.com/office/powerpoint/2010/main" val="3608796767"/>
              </p:ext>
            </p:extLst>
          </p:nvPr>
        </p:nvGraphicFramePr>
        <p:xfrm>
          <a:off x="268014" y="1263245"/>
          <a:ext cx="8481847" cy="3855720"/>
        </p:xfrm>
        <a:graphic>
          <a:graphicData uri="http://schemas.openxmlformats.org/drawingml/2006/table">
            <a:tbl>
              <a:tblPr firstRow="1" bandRow="1">
                <a:tableStyleId>{5C22544A-7EE6-4342-B048-85BDC9FD1C3A}</a:tableStyleId>
              </a:tblPr>
              <a:tblGrid>
                <a:gridCol w="756745">
                  <a:extLst>
                    <a:ext uri="{9D8B030D-6E8A-4147-A177-3AD203B41FA5}">
                      <a16:colId xmlns:a16="http://schemas.microsoft.com/office/drawing/2014/main" val="1039579704"/>
                    </a:ext>
                  </a:extLst>
                </a:gridCol>
                <a:gridCol w="7725102">
                  <a:extLst>
                    <a:ext uri="{9D8B030D-6E8A-4147-A177-3AD203B41FA5}">
                      <a16:colId xmlns:a16="http://schemas.microsoft.com/office/drawing/2014/main" val="385396057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Mark</a:t>
                      </a:r>
                      <a:endParaRPr lang="en-US" dirty="0"/>
                    </a:p>
                  </a:txBody>
                  <a:tcPr>
                    <a:noFill/>
                  </a:tcPr>
                </a:tc>
                <a:tc>
                  <a:txBody>
                    <a:bodyPr/>
                    <a:lstStyle/>
                    <a:p>
                      <a:pPr algn="just"/>
                      <a:r>
                        <a:rPr lang="en-US" sz="1800" b="0" kern="1200" dirty="0">
                          <a:solidFill>
                            <a:schemeClr val="dk1"/>
                          </a:solidFill>
                          <a:effectLst/>
                          <a:latin typeface="+mn-lt"/>
                          <a:ea typeface="+mn-ea"/>
                          <a:cs typeface="+mn-cs"/>
                        </a:rPr>
                        <a:t>How about the Internet? </a:t>
                      </a:r>
                      <a:endParaRPr lang="en-US" b="0" dirty="0"/>
                    </a:p>
                  </a:txBody>
                  <a:tcPr>
                    <a:noFill/>
                  </a:tcPr>
                </a:tc>
                <a:extLst>
                  <a:ext uri="{0D108BD9-81ED-4DB2-BD59-A6C34878D82A}">
                    <a16:rowId xmlns:a16="http://schemas.microsoft.com/office/drawing/2014/main" val="2429192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Mai</a:t>
                      </a:r>
                      <a:endParaRPr lang="en-US" dirty="0"/>
                    </a:p>
                  </a:txBody>
                  <a:tcPr>
                    <a:noFill/>
                  </a:tcPr>
                </a:tc>
                <a:tc>
                  <a:txBody>
                    <a:bodyPr/>
                    <a:lstStyle/>
                    <a:p>
                      <a:pPr algn="just"/>
                      <a:r>
                        <a:rPr lang="en-US" sz="1800" kern="1200" dirty="0">
                          <a:solidFill>
                            <a:schemeClr val="dk1"/>
                          </a:solidFill>
                          <a:effectLst/>
                          <a:latin typeface="+mn-lt"/>
                          <a:ea typeface="+mn-ea"/>
                          <a:cs typeface="+mn-cs"/>
                        </a:rPr>
                        <a:t>You mean running commercials online? That will cost lots of money, too.</a:t>
                      </a:r>
                      <a:endParaRPr lang="en-US" dirty="0"/>
                    </a:p>
                  </a:txBody>
                  <a:tcPr>
                    <a:noFill/>
                  </a:tcPr>
                </a:tc>
                <a:extLst>
                  <a:ext uri="{0D108BD9-81ED-4DB2-BD59-A6C34878D82A}">
                    <a16:rowId xmlns:a16="http://schemas.microsoft.com/office/drawing/2014/main" val="25822461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Mark</a:t>
                      </a:r>
                      <a:endParaRPr lang="en-US" dirty="0"/>
                    </a:p>
                  </a:txBody>
                  <a:tcPr>
                    <a:noFill/>
                  </a:tcPr>
                </a:tc>
                <a:tc>
                  <a:txBody>
                    <a:bodyPr/>
                    <a:lstStyle/>
                    <a:p>
                      <a:pPr algn="just"/>
                      <a:r>
                        <a:rPr lang="en-US" sz="1800" kern="1200" dirty="0">
                          <a:solidFill>
                            <a:schemeClr val="dk1"/>
                          </a:solidFill>
                          <a:effectLst/>
                          <a:latin typeface="+mn-lt"/>
                          <a:ea typeface="+mn-ea"/>
                          <a:cs typeface="+mn-cs"/>
                        </a:rPr>
                        <a:t>Not necessarily. We can post information on social media sites, which is free and effective. In fact, they are such popular tools of communication nowadays that everybody uses them to advertise products and events, and connect with people.</a:t>
                      </a:r>
                      <a:endParaRPr lang="en-US" dirty="0"/>
                    </a:p>
                  </a:txBody>
                  <a:tcPr>
                    <a:noFill/>
                  </a:tcPr>
                </a:tc>
                <a:extLst>
                  <a:ext uri="{0D108BD9-81ED-4DB2-BD59-A6C34878D82A}">
                    <a16:rowId xmlns:a16="http://schemas.microsoft.com/office/drawing/2014/main" val="31862991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Mai</a:t>
                      </a:r>
                    </a:p>
                  </a:txBody>
                  <a:tcPr>
                    <a:noFill/>
                  </a:tcPr>
                </a:tc>
                <a:tc>
                  <a:txBody>
                    <a:bodyPr/>
                    <a:lstStyle/>
                    <a:p>
                      <a:pPr algn="just"/>
                      <a:r>
                        <a:rPr lang="en-US" sz="1800" kern="1200" dirty="0">
                          <a:solidFill>
                            <a:schemeClr val="dk1"/>
                          </a:solidFill>
                          <a:effectLst/>
                          <a:latin typeface="+mn-lt"/>
                          <a:ea typeface="+mn-ea"/>
                          <a:cs typeface="+mn-cs"/>
                        </a:rPr>
                        <a:t>I’ve thought of that, but I don’t have a big social media presence like you do.</a:t>
                      </a:r>
                      <a:endParaRPr lang="en-US" dirty="0"/>
                    </a:p>
                  </a:txBody>
                  <a:tcPr>
                    <a:noFill/>
                  </a:tcPr>
                </a:tc>
                <a:extLst>
                  <a:ext uri="{0D108BD9-81ED-4DB2-BD59-A6C34878D82A}">
                    <a16:rowId xmlns:a16="http://schemas.microsoft.com/office/drawing/2014/main" val="197854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Linda</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Well, perhaps you should consider all of our suggestions. First, I’ll phone the local newspaper to see if they offer any discounts for charity advertising.</a:t>
                      </a:r>
                      <a:endParaRPr lang="en-US" sz="1800" b="1" kern="1200" dirty="0">
                        <a:solidFill>
                          <a:schemeClr val="dk1"/>
                        </a:solidFill>
                        <a:effectLst/>
                        <a:latin typeface="+mn-lt"/>
                        <a:ea typeface="+mn-ea"/>
                        <a:cs typeface="+mn-cs"/>
                      </a:endParaRPr>
                    </a:p>
                  </a:txBody>
                  <a:tcPr>
                    <a:noFill/>
                  </a:tcPr>
                </a:tc>
                <a:extLst>
                  <a:ext uri="{0D108BD9-81ED-4DB2-BD59-A6C34878D82A}">
                    <a16:rowId xmlns:a16="http://schemas.microsoft.com/office/drawing/2014/main" val="942449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Mai</a:t>
                      </a:r>
                      <a:endParaRPr lang="en-US" b="1" i="1" dirty="0"/>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And I can help you promote the event on the Internet. Let’s get together this afternoon to design some posters, too</a:t>
                      </a:r>
                      <a:r>
                        <a:rPr lang="en-US" sz="1800" kern="1200" dirty="0" smtClean="0">
                          <a:solidFill>
                            <a:schemeClr val="dk1"/>
                          </a:solidFill>
                          <a:effectLst/>
                          <a:latin typeface="+mn-l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Thanks so much!</a:t>
                      </a:r>
                      <a:r>
                        <a:rPr lang="en-US" sz="1800" kern="1200" baseline="0" dirty="0" smtClean="0">
                          <a:solidFill>
                            <a:schemeClr val="dk1"/>
                          </a:solidFill>
                          <a:effectLst/>
                          <a:latin typeface="+mn-lt"/>
                          <a:ea typeface="+mn-ea"/>
                          <a:cs typeface="+mn-cs"/>
                        </a:rPr>
                        <a:t> See you then. </a:t>
                      </a:r>
                      <a:endParaRPr lang="en-US" dirty="0"/>
                    </a:p>
                  </a:txBody>
                  <a:tcPr>
                    <a:noFill/>
                  </a:tcPr>
                </a:tc>
                <a:extLst>
                  <a:ext uri="{0D108BD9-81ED-4DB2-BD59-A6C34878D82A}">
                    <a16:rowId xmlns:a16="http://schemas.microsoft.com/office/drawing/2014/main" val="1822571421"/>
                  </a:ext>
                </a:extLst>
              </a:tr>
            </a:tbl>
          </a:graphicData>
        </a:graphic>
      </p:graphicFrame>
      <p:pic>
        <p:nvPicPr>
          <p:cNvPr id="8" name="Track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4538" y="792195"/>
            <a:ext cx="609600" cy="609600"/>
          </a:xfrm>
          <a:prstGeom prst="rect">
            <a:avLst/>
          </a:prstGeom>
        </p:spPr>
      </p:pic>
    </p:spTree>
    <p:extLst>
      <p:ext uri="{BB962C8B-B14F-4D97-AF65-F5344CB8AC3E}">
        <p14:creationId xmlns:p14="http://schemas.microsoft.com/office/powerpoint/2010/main" val="2684944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7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7">
            <a:extLst>
              <a:ext uri="{FF2B5EF4-FFF2-40B4-BE49-F238E27FC236}">
                <a16:creationId xmlns:a16="http://schemas.microsoft.com/office/drawing/2014/main" id="{4E846887-2C9F-8978-A57E-E4026728BE40}"/>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C538F46E-0E8D-5489-1E7C-AA1F0D5ABC3F}"/>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0445790A-8B20-F4D6-9B13-E7D1F75CCC01}"/>
              </a:ext>
            </a:extLst>
          </p:cNvPr>
          <p:cNvSpPr/>
          <p:nvPr/>
        </p:nvSpPr>
        <p:spPr>
          <a:xfrm>
            <a:off x="910640" y="708710"/>
            <a:ext cx="8029253" cy="954107"/>
          </a:xfrm>
          <a:prstGeom prst="rect">
            <a:avLst/>
          </a:prstGeom>
        </p:spPr>
        <p:txBody>
          <a:bodyPr wrap="square">
            <a:spAutoFit/>
          </a:bodyPr>
          <a:lstStyle/>
          <a:p>
            <a:r>
              <a:rPr lang="en-US" sz="2800" b="1" dirty="0">
                <a:effectLst/>
                <a:latin typeface="Calibri" panose="020F0502020204030204" pitchFamily="34" charset="0"/>
                <a:cs typeface="Calibri" panose="020F0502020204030204" pitchFamily="34" charset="0"/>
              </a:rPr>
              <a:t>Read the conversation again and circle the correct answers</a:t>
            </a:r>
            <a:endParaRPr lang="en-US" sz="2800" b="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2EBBA70-E5E3-153A-14C5-D72902A5E6D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PRACTICE</a:t>
            </a:r>
          </a:p>
        </p:txBody>
      </p:sp>
      <p:sp>
        <p:nvSpPr>
          <p:cNvPr id="7" name="TextBox 6">
            <a:extLst>
              <a:ext uri="{FF2B5EF4-FFF2-40B4-BE49-F238E27FC236}">
                <a16:creationId xmlns:a16="http://schemas.microsoft.com/office/drawing/2014/main" id="{02CFA9A3-6D28-5479-45DB-E5673B5E885E}"/>
              </a:ext>
            </a:extLst>
          </p:cNvPr>
          <p:cNvSpPr txBox="1"/>
          <p:nvPr/>
        </p:nvSpPr>
        <p:spPr>
          <a:xfrm>
            <a:off x="380138" y="1770607"/>
            <a:ext cx="8437291" cy="2542363"/>
          </a:xfrm>
          <a:prstGeom prst="rect">
            <a:avLst/>
          </a:prstGeom>
          <a:noFill/>
        </p:spPr>
        <p:txBody>
          <a:bodyPr wrap="square">
            <a:spAutoFit/>
          </a:bodyPr>
          <a:lstStyle/>
          <a:p>
            <a:pPr algn="just">
              <a:lnSpc>
                <a:spcPct val="150000"/>
              </a:lnSpc>
            </a:pPr>
            <a:r>
              <a:rPr lang="en-US" sz="1800" dirty="0">
                <a:solidFill>
                  <a:srgbClr val="E25982"/>
                </a:solidFill>
                <a:effectLst/>
                <a:latin typeface="UTMAvoBold"/>
              </a:rPr>
              <a:t>1. </a:t>
            </a:r>
            <a:r>
              <a:rPr lang="en-US" sz="1800" dirty="0">
                <a:effectLst/>
                <a:latin typeface="UTM"/>
              </a:rPr>
              <a:t>Advertising in the local newspaper is </a:t>
            </a:r>
            <a:r>
              <a:rPr lang="en-US" sz="1800" dirty="0">
                <a:solidFill>
                  <a:srgbClr val="3875B2"/>
                </a:solidFill>
                <a:effectLst/>
                <a:latin typeface="UTM"/>
              </a:rPr>
              <a:t>cheap</a:t>
            </a:r>
            <a:r>
              <a:rPr lang="en-US" sz="1800" dirty="0">
                <a:effectLst/>
                <a:latin typeface="UTM"/>
              </a:rPr>
              <a:t>/ </a:t>
            </a:r>
            <a:r>
              <a:rPr lang="en-US" sz="1800" dirty="0">
                <a:solidFill>
                  <a:srgbClr val="3875B2"/>
                </a:solidFill>
                <a:effectLst/>
                <a:latin typeface="UTM"/>
              </a:rPr>
              <a:t>expensive</a:t>
            </a:r>
            <a:r>
              <a:rPr lang="en-US" sz="1800" dirty="0">
                <a:effectLst/>
                <a:latin typeface="UTM"/>
              </a:rPr>
              <a:t>, but it </a:t>
            </a:r>
            <a:r>
              <a:rPr lang="en-US" sz="1800" dirty="0">
                <a:solidFill>
                  <a:srgbClr val="3875B2"/>
                </a:solidFill>
                <a:effectLst/>
                <a:latin typeface="UTM"/>
              </a:rPr>
              <a:t>will attract</a:t>
            </a:r>
            <a:r>
              <a:rPr lang="en-US" sz="1800" dirty="0">
                <a:effectLst/>
                <a:latin typeface="UTM"/>
              </a:rPr>
              <a:t>/</a:t>
            </a:r>
            <a:r>
              <a:rPr lang="en-US" sz="1800" dirty="0">
                <a:solidFill>
                  <a:srgbClr val="3875B2"/>
                </a:solidFill>
                <a:effectLst/>
                <a:latin typeface="UTM"/>
              </a:rPr>
              <a:t>won’t attract </a:t>
            </a:r>
            <a:r>
              <a:rPr lang="en-US" sz="1800" dirty="0">
                <a:effectLst/>
                <a:latin typeface="UTM"/>
              </a:rPr>
              <a:t>people’s attention. </a:t>
            </a:r>
            <a:endParaRPr lang="en-US" dirty="0"/>
          </a:p>
          <a:p>
            <a:pPr algn="just">
              <a:lnSpc>
                <a:spcPct val="150000"/>
              </a:lnSpc>
              <a:buFont typeface="+mj-lt"/>
              <a:buAutoNum type="arabicPeriod" startAt="2"/>
            </a:pPr>
            <a:r>
              <a:rPr lang="en-US" sz="1800" dirty="0">
                <a:solidFill>
                  <a:srgbClr val="E25982"/>
                </a:solidFill>
                <a:effectLst/>
                <a:latin typeface="UTM"/>
              </a:rPr>
              <a:t> </a:t>
            </a:r>
            <a:r>
              <a:rPr lang="en-US" sz="1800" dirty="0">
                <a:effectLst/>
                <a:latin typeface="UTM"/>
              </a:rPr>
              <a:t>Posters are </a:t>
            </a:r>
            <a:r>
              <a:rPr lang="en-US" sz="1800" dirty="0">
                <a:solidFill>
                  <a:srgbClr val="3875B2"/>
                </a:solidFill>
                <a:effectLst/>
                <a:latin typeface="UTM"/>
              </a:rPr>
              <a:t>expensive</a:t>
            </a:r>
            <a:r>
              <a:rPr lang="en-US" sz="1800" dirty="0">
                <a:effectLst/>
                <a:latin typeface="UTM"/>
              </a:rPr>
              <a:t>/</a:t>
            </a:r>
            <a:r>
              <a:rPr lang="en-US" sz="1800" dirty="0">
                <a:solidFill>
                  <a:srgbClr val="3875B2"/>
                </a:solidFill>
                <a:effectLst/>
                <a:latin typeface="UTM"/>
              </a:rPr>
              <a:t>not expensive</a:t>
            </a:r>
            <a:r>
              <a:rPr lang="en-US" sz="1800" dirty="0">
                <a:effectLst/>
                <a:latin typeface="UTM"/>
              </a:rPr>
              <a:t>, but people</a:t>
            </a:r>
            <a:r>
              <a:rPr lang="en-US" sz="1800" dirty="0">
                <a:solidFill>
                  <a:srgbClr val="E25982"/>
                </a:solidFill>
                <a:effectLst/>
                <a:latin typeface="UTM"/>
              </a:rPr>
              <a:t> </a:t>
            </a:r>
            <a:r>
              <a:rPr lang="en-US" sz="1800" dirty="0">
                <a:solidFill>
                  <a:srgbClr val="3875B2"/>
                </a:solidFill>
                <a:effectLst/>
                <a:latin typeface="UTM"/>
              </a:rPr>
              <a:t>may</a:t>
            </a:r>
            <a:r>
              <a:rPr lang="en-US" sz="1800" dirty="0">
                <a:effectLst/>
                <a:latin typeface="UTM"/>
              </a:rPr>
              <a:t>/</a:t>
            </a:r>
            <a:r>
              <a:rPr lang="en-US" sz="1800" dirty="0">
                <a:solidFill>
                  <a:srgbClr val="3875B2"/>
                </a:solidFill>
                <a:effectLst/>
                <a:latin typeface="UTM"/>
              </a:rPr>
              <a:t>may not </a:t>
            </a:r>
            <a:r>
              <a:rPr lang="en-US" sz="1800" dirty="0">
                <a:effectLst/>
                <a:latin typeface="UTM"/>
              </a:rPr>
              <a:t>notice them. </a:t>
            </a:r>
            <a:endParaRPr lang="en-US" sz="1800" dirty="0">
              <a:effectLst/>
              <a:latin typeface="UTMAvoBold"/>
            </a:endParaRPr>
          </a:p>
          <a:p>
            <a:pPr algn="just">
              <a:lnSpc>
                <a:spcPct val="150000"/>
              </a:lnSpc>
              <a:buFont typeface="+mj-lt"/>
              <a:buAutoNum type="arabicPeriod" startAt="2"/>
            </a:pPr>
            <a:r>
              <a:rPr lang="en-US" sz="1800" dirty="0">
                <a:solidFill>
                  <a:srgbClr val="E25982"/>
                </a:solidFill>
                <a:effectLst/>
                <a:latin typeface="UTM"/>
              </a:rPr>
              <a:t> </a:t>
            </a:r>
            <a:r>
              <a:rPr lang="en-US" sz="1800" dirty="0">
                <a:effectLst/>
                <a:latin typeface="UTM"/>
              </a:rPr>
              <a:t>Posting information on social media sites is a very popular way of</a:t>
            </a:r>
            <a:r>
              <a:rPr lang="en-US" sz="1800" dirty="0">
                <a:solidFill>
                  <a:srgbClr val="E25982"/>
                </a:solidFill>
                <a:effectLst/>
                <a:latin typeface="UTM"/>
              </a:rPr>
              <a:t> </a:t>
            </a:r>
            <a:r>
              <a:rPr lang="en-US" sz="1800" dirty="0">
                <a:solidFill>
                  <a:srgbClr val="3875B2"/>
                </a:solidFill>
                <a:effectLst/>
                <a:latin typeface="UTM"/>
              </a:rPr>
              <a:t>promoting</a:t>
            </a:r>
            <a:r>
              <a:rPr lang="en-US" sz="1800" dirty="0">
                <a:effectLst/>
                <a:latin typeface="UTM"/>
              </a:rPr>
              <a:t>/</a:t>
            </a:r>
            <a:r>
              <a:rPr lang="en-US" sz="1800" dirty="0">
                <a:solidFill>
                  <a:srgbClr val="3875B2"/>
                </a:solidFill>
                <a:effectLst/>
                <a:latin typeface="UTM"/>
              </a:rPr>
              <a:t>selling </a:t>
            </a:r>
            <a:r>
              <a:rPr lang="en-US" sz="1800" dirty="0">
                <a:effectLst/>
                <a:latin typeface="UTM"/>
              </a:rPr>
              <a:t>things. </a:t>
            </a:r>
            <a:endParaRPr lang="en-US" sz="1800" dirty="0">
              <a:effectLst/>
              <a:latin typeface="UTMAvoBold"/>
            </a:endParaRPr>
          </a:p>
          <a:p>
            <a:pPr algn="just">
              <a:lnSpc>
                <a:spcPct val="150000"/>
              </a:lnSpc>
            </a:pPr>
            <a:r>
              <a:rPr lang="en-US" sz="1800" dirty="0">
                <a:solidFill>
                  <a:srgbClr val="E25982"/>
                </a:solidFill>
                <a:effectLst/>
                <a:latin typeface="UTMAvoBold"/>
              </a:rPr>
              <a:t>4. </a:t>
            </a:r>
            <a:r>
              <a:rPr lang="en-US" sz="1800" dirty="0">
                <a:solidFill>
                  <a:srgbClr val="3875B2"/>
                </a:solidFill>
                <a:effectLst/>
                <a:latin typeface="UTM"/>
              </a:rPr>
              <a:t>Linda</a:t>
            </a:r>
            <a:r>
              <a:rPr lang="en-US" sz="1800" dirty="0">
                <a:effectLst/>
                <a:latin typeface="UTM"/>
              </a:rPr>
              <a:t>/</a:t>
            </a:r>
            <a:r>
              <a:rPr lang="en-US" sz="1800" dirty="0">
                <a:solidFill>
                  <a:srgbClr val="3875B2"/>
                </a:solidFill>
                <a:effectLst/>
                <a:latin typeface="UTM"/>
              </a:rPr>
              <a:t>Mark </a:t>
            </a:r>
            <a:r>
              <a:rPr lang="en-US" sz="1800" dirty="0">
                <a:effectLst/>
                <a:latin typeface="UTM"/>
              </a:rPr>
              <a:t>will help Mai with promoting the event on the Internet. </a:t>
            </a:r>
            <a:endParaRPr lang="en-US" dirty="0"/>
          </a:p>
        </p:txBody>
      </p:sp>
      <p:sp>
        <p:nvSpPr>
          <p:cNvPr id="6" name="Donut 5">
            <a:extLst>
              <a:ext uri="{FF2B5EF4-FFF2-40B4-BE49-F238E27FC236}">
                <a16:creationId xmlns:a16="http://schemas.microsoft.com/office/drawing/2014/main" id="{41043837-7D9C-704F-B3FB-4AFABD5C13B6}"/>
              </a:ext>
            </a:extLst>
          </p:cNvPr>
          <p:cNvSpPr/>
          <p:nvPr/>
        </p:nvSpPr>
        <p:spPr>
          <a:xfrm>
            <a:off x="5279769" y="1770607"/>
            <a:ext cx="1205940" cy="540261"/>
          </a:xfrm>
          <a:prstGeom prst="donut">
            <a:avLst>
              <a:gd name="adj" fmla="val 6128"/>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9" name="Donut 8">
            <a:extLst>
              <a:ext uri="{FF2B5EF4-FFF2-40B4-BE49-F238E27FC236}">
                <a16:creationId xmlns:a16="http://schemas.microsoft.com/office/drawing/2014/main" id="{09D906F9-82D6-144E-885F-7BADEEF04DD2}"/>
              </a:ext>
            </a:extLst>
          </p:cNvPr>
          <p:cNvSpPr/>
          <p:nvPr/>
        </p:nvSpPr>
        <p:spPr>
          <a:xfrm>
            <a:off x="7010896" y="1798058"/>
            <a:ext cx="1141911" cy="512810"/>
          </a:xfrm>
          <a:prstGeom prst="donut">
            <a:avLst>
              <a:gd name="adj" fmla="val 6128"/>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0" name="Donut 9">
            <a:extLst>
              <a:ext uri="{FF2B5EF4-FFF2-40B4-BE49-F238E27FC236}">
                <a16:creationId xmlns:a16="http://schemas.microsoft.com/office/drawing/2014/main" id="{A85DEEB3-30A5-3C41-8C32-476B508DCBBE}"/>
              </a:ext>
            </a:extLst>
          </p:cNvPr>
          <p:cNvSpPr/>
          <p:nvPr/>
        </p:nvSpPr>
        <p:spPr>
          <a:xfrm>
            <a:off x="3002011" y="2641132"/>
            <a:ext cx="1583844" cy="457200"/>
          </a:xfrm>
          <a:prstGeom prst="donut">
            <a:avLst>
              <a:gd name="adj" fmla="val 6128"/>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1" name="Donut 10">
            <a:extLst>
              <a:ext uri="{FF2B5EF4-FFF2-40B4-BE49-F238E27FC236}">
                <a16:creationId xmlns:a16="http://schemas.microsoft.com/office/drawing/2014/main" id="{1A994726-375B-964D-B42E-5448051F6BED}"/>
              </a:ext>
            </a:extLst>
          </p:cNvPr>
          <p:cNvSpPr/>
          <p:nvPr/>
        </p:nvSpPr>
        <p:spPr>
          <a:xfrm>
            <a:off x="6147755" y="2641132"/>
            <a:ext cx="1004553" cy="457200"/>
          </a:xfrm>
          <a:prstGeom prst="donut">
            <a:avLst>
              <a:gd name="adj" fmla="val 6128"/>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2" name="Donut 11">
            <a:extLst>
              <a:ext uri="{FF2B5EF4-FFF2-40B4-BE49-F238E27FC236}">
                <a16:creationId xmlns:a16="http://schemas.microsoft.com/office/drawing/2014/main" id="{49683E1B-F2CA-C544-A852-CD691B112505}"/>
              </a:ext>
            </a:extLst>
          </p:cNvPr>
          <p:cNvSpPr/>
          <p:nvPr/>
        </p:nvSpPr>
        <p:spPr>
          <a:xfrm>
            <a:off x="357096" y="3447450"/>
            <a:ext cx="1236174" cy="457200"/>
          </a:xfrm>
          <a:prstGeom prst="donut">
            <a:avLst>
              <a:gd name="adj" fmla="val 6128"/>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3" name="Donut 12">
            <a:extLst>
              <a:ext uri="{FF2B5EF4-FFF2-40B4-BE49-F238E27FC236}">
                <a16:creationId xmlns:a16="http://schemas.microsoft.com/office/drawing/2014/main" id="{6EB70D24-2698-D042-94CB-6B189EB59E74}"/>
              </a:ext>
            </a:extLst>
          </p:cNvPr>
          <p:cNvSpPr/>
          <p:nvPr/>
        </p:nvSpPr>
        <p:spPr>
          <a:xfrm>
            <a:off x="671785" y="3862162"/>
            <a:ext cx="666171" cy="457200"/>
          </a:xfrm>
          <a:prstGeom prst="donut">
            <a:avLst>
              <a:gd name="adj" fmla="val 6128"/>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Tree>
    <p:extLst>
      <p:ext uri="{BB962C8B-B14F-4D97-AF65-F5344CB8AC3E}">
        <p14:creationId xmlns:p14="http://schemas.microsoft.com/office/powerpoint/2010/main" val="35787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7">
            <a:extLst>
              <a:ext uri="{FF2B5EF4-FFF2-40B4-BE49-F238E27FC236}">
                <a16:creationId xmlns:a16="http://schemas.microsoft.com/office/drawing/2014/main" id="{4E846887-2C9F-8978-A57E-E4026728BE40}"/>
              </a:ext>
            </a:extLst>
          </p:cNvPr>
          <p:cNvSpPr/>
          <p:nvPr/>
        </p:nvSpPr>
        <p:spPr>
          <a:xfrm>
            <a:off x="403741" y="756885"/>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C538F46E-0E8D-5489-1E7C-AA1F0D5ABC3F}"/>
              </a:ext>
            </a:extLst>
          </p:cNvPr>
          <p:cNvSpPr txBox="1"/>
          <p:nvPr/>
        </p:nvSpPr>
        <p:spPr>
          <a:xfrm>
            <a:off x="426371" y="685150"/>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0445790A-8B20-F4D6-9B13-E7D1F75CCC01}"/>
              </a:ext>
            </a:extLst>
          </p:cNvPr>
          <p:cNvSpPr/>
          <p:nvPr/>
        </p:nvSpPr>
        <p:spPr>
          <a:xfrm>
            <a:off x="870944" y="680218"/>
            <a:ext cx="8029253" cy="523220"/>
          </a:xfrm>
          <a:prstGeom prst="rect">
            <a:avLst/>
          </a:prstGeom>
        </p:spPr>
        <p:txBody>
          <a:bodyPr wrap="square">
            <a:spAutoFit/>
          </a:bodyPr>
          <a:lstStyle/>
          <a:p>
            <a:r>
              <a:rPr lang="en-US" sz="2800" b="1" dirty="0">
                <a:effectLst/>
                <a:latin typeface="Calibri" panose="020F0502020204030204" pitchFamily="34" charset="0"/>
                <a:cs typeface="Calibri" panose="020F0502020204030204" pitchFamily="34" charset="0"/>
              </a:rPr>
              <a:t>Find words in </a:t>
            </a:r>
            <a:r>
              <a:rPr lang="en-US" sz="2800" b="1" dirty="0">
                <a:solidFill>
                  <a:srgbClr val="7760A8"/>
                </a:solidFill>
                <a:effectLst/>
                <a:latin typeface="Calibri" panose="020F0502020204030204" pitchFamily="34" charset="0"/>
                <a:cs typeface="Calibri" panose="020F0502020204030204" pitchFamily="34" charset="0"/>
              </a:rPr>
              <a:t>1 </a:t>
            </a:r>
            <a:r>
              <a:rPr lang="en-US" sz="2800" b="1" dirty="0">
                <a:effectLst/>
                <a:latin typeface="Calibri" panose="020F0502020204030204" pitchFamily="34" charset="0"/>
                <a:cs typeface="Calibri" panose="020F0502020204030204" pitchFamily="34" charset="0"/>
              </a:rPr>
              <a:t>with the following meanings.</a:t>
            </a:r>
            <a:endParaRPr lang="en-US" sz="2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4964DB1-7272-BDE8-62EF-A10A3E3D21E1}"/>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PRACTICE</a:t>
            </a:r>
          </a:p>
        </p:txBody>
      </p:sp>
      <p:grpSp>
        <p:nvGrpSpPr>
          <p:cNvPr id="12" name="Group 11">
            <a:extLst>
              <a:ext uri="{FF2B5EF4-FFF2-40B4-BE49-F238E27FC236}">
                <a16:creationId xmlns:a16="http://schemas.microsoft.com/office/drawing/2014/main" id="{5B109ABF-6DB8-7FFE-479E-62F59FDFE03B}"/>
              </a:ext>
            </a:extLst>
          </p:cNvPr>
          <p:cNvGrpSpPr/>
          <p:nvPr/>
        </p:nvGrpSpPr>
        <p:grpSpPr>
          <a:xfrm>
            <a:off x="592218" y="1259617"/>
            <a:ext cx="8405562" cy="1008810"/>
            <a:chOff x="702261" y="1427983"/>
            <a:chExt cx="8110834" cy="1008810"/>
          </a:xfrm>
        </p:grpSpPr>
        <p:sp>
          <p:nvSpPr>
            <p:cNvPr id="10" name="Rounded Rectangle 9">
              <a:extLst>
                <a:ext uri="{FF2B5EF4-FFF2-40B4-BE49-F238E27FC236}">
                  <a16:creationId xmlns:a16="http://schemas.microsoft.com/office/drawing/2014/main" id="{AF20079F-BD3F-522C-1E98-FCC1F25CE743}"/>
                </a:ext>
              </a:extLst>
            </p:cNvPr>
            <p:cNvSpPr/>
            <p:nvPr/>
          </p:nvSpPr>
          <p:spPr>
            <a:xfrm>
              <a:off x="2812239" y="1446891"/>
              <a:ext cx="6000856" cy="989902"/>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effectLst/>
                  <a:latin typeface="UTM"/>
                </a:rPr>
                <a:t>the activity of ensuring that somebody or something gets a lot of attention from lots of people</a:t>
              </a:r>
              <a:endParaRPr lang="en-US" dirty="0">
                <a:solidFill>
                  <a:schemeClr val="tx1"/>
                </a:solidFill>
              </a:endParaRPr>
            </a:p>
          </p:txBody>
        </p:sp>
        <p:grpSp>
          <p:nvGrpSpPr>
            <p:cNvPr id="11" name="Group 10">
              <a:extLst>
                <a:ext uri="{FF2B5EF4-FFF2-40B4-BE49-F238E27FC236}">
                  <a16:creationId xmlns:a16="http://schemas.microsoft.com/office/drawing/2014/main" id="{A2828C0A-0088-D86A-B540-831DAA0BC60C}"/>
                </a:ext>
              </a:extLst>
            </p:cNvPr>
            <p:cNvGrpSpPr/>
            <p:nvPr/>
          </p:nvGrpSpPr>
          <p:grpSpPr>
            <a:xfrm>
              <a:off x="702261" y="1427983"/>
              <a:ext cx="2109978" cy="906022"/>
              <a:chOff x="702261" y="1348447"/>
              <a:chExt cx="2109978" cy="906022"/>
            </a:xfrm>
          </p:grpSpPr>
          <p:sp>
            <p:nvSpPr>
              <p:cNvPr id="6" name="Rounded Rectangle 5">
                <a:extLst>
                  <a:ext uri="{FF2B5EF4-FFF2-40B4-BE49-F238E27FC236}">
                    <a16:creationId xmlns:a16="http://schemas.microsoft.com/office/drawing/2014/main" id="{D7FC7313-EFE7-D390-5582-11CC3F93F8E8}"/>
                  </a:ext>
                </a:extLst>
              </p:cNvPr>
              <p:cNvSpPr/>
              <p:nvPr/>
            </p:nvSpPr>
            <p:spPr>
              <a:xfrm>
                <a:off x="870943" y="1434662"/>
                <a:ext cx="1941296" cy="819807"/>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dirty="0">
                    <a:solidFill>
                      <a:schemeClr val="tx1"/>
                    </a:solidFill>
                  </a:rPr>
                  <a:t>p______________</a:t>
                </a:r>
              </a:p>
            </p:txBody>
          </p:sp>
          <p:sp>
            <p:nvSpPr>
              <p:cNvPr id="8" name="Oval 7">
                <a:extLst>
                  <a:ext uri="{FF2B5EF4-FFF2-40B4-BE49-F238E27FC236}">
                    <a16:creationId xmlns:a16="http://schemas.microsoft.com/office/drawing/2014/main" id="{B09E35FC-2E7E-311D-3FC3-F05B6CE6FCFD}"/>
                  </a:ext>
                </a:extLst>
              </p:cNvPr>
              <p:cNvSpPr/>
              <p:nvPr/>
            </p:nvSpPr>
            <p:spPr>
              <a:xfrm>
                <a:off x="702261" y="1348447"/>
                <a:ext cx="337365"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grpSp>
      <p:grpSp>
        <p:nvGrpSpPr>
          <p:cNvPr id="13" name="Group 12">
            <a:extLst>
              <a:ext uri="{FF2B5EF4-FFF2-40B4-BE49-F238E27FC236}">
                <a16:creationId xmlns:a16="http://schemas.microsoft.com/office/drawing/2014/main" id="{C9E5546A-DC35-63A4-DC8C-25E4B08A3E58}"/>
              </a:ext>
            </a:extLst>
          </p:cNvPr>
          <p:cNvGrpSpPr/>
          <p:nvPr/>
        </p:nvGrpSpPr>
        <p:grpSpPr>
          <a:xfrm>
            <a:off x="533579" y="2285933"/>
            <a:ext cx="8494800" cy="790420"/>
            <a:chOff x="643622" y="1345742"/>
            <a:chExt cx="8494800" cy="790420"/>
          </a:xfrm>
        </p:grpSpPr>
        <p:sp>
          <p:nvSpPr>
            <p:cNvPr id="14" name="Rounded Rectangle 13">
              <a:extLst>
                <a:ext uri="{FF2B5EF4-FFF2-40B4-BE49-F238E27FC236}">
                  <a16:creationId xmlns:a16="http://schemas.microsoft.com/office/drawing/2014/main" id="{4EA53BF5-1162-0FAA-778F-C972F1895CAB}"/>
                </a:ext>
              </a:extLst>
            </p:cNvPr>
            <p:cNvSpPr/>
            <p:nvPr/>
          </p:nvSpPr>
          <p:spPr>
            <a:xfrm>
              <a:off x="2888910" y="1519577"/>
              <a:ext cx="6249512" cy="557958"/>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people who watch or look at something</a:t>
              </a:r>
              <a:endParaRPr lang="en-US" dirty="0">
                <a:solidFill>
                  <a:schemeClr val="tx1"/>
                </a:solidFill>
              </a:endParaRPr>
            </a:p>
          </p:txBody>
        </p:sp>
        <p:grpSp>
          <p:nvGrpSpPr>
            <p:cNvPr id="15" name="Group 14">
              <a:extLst>
                <a:ext uri="{FF2B5EF4-FFF2-40B4-BE49-F238E27FC236}">
                  <a16:creationId xmlns:a16="http://schemas.microsoft.com/office/drawing/2014/main" id="{17F7F73D-859D-1701-664B-547B0FD3EE09}"/>
                </a:ext>
              </a:extLst>
            </p:cNvPr>
            <p:cNvGrpSpPr/>
            <p:nvPr/>
          </p:nvGrpSpPr>
          <p:grpSpPr>
            <a:xfrm>
              <a:off x="643622" y="1345742"/>
              <a:ext cx="2249684" cy="790420"/>
              <a:chOff x="643622" y="1266206"/>
              <a:chExt cx="2249684" cy="790420"/>
            </a:xfrm>
          </p:grpSpPr>
          <p:sp>
            <p:nvSpPr>
              <p:cNvPr id="16" name="Rounded Rectangle 15">
                <a:extLst>
                  <a:ext uri="{FF2B5EF4-FFF2-40B4-BE49-F238E27FC236}">
                    <a16:creationId xmlns:a16="http://schemas.microsoft.com/office/drawing/2014/main" id="{BAA2B92F-29E8-1A9E-CD90-A06417D29D84}"/>
                  </a:ext>
                </a:extLst>
              </p:cNvPr>
              <p:cNvSpPr/>
              <p:nvPr/>
            </p:nvSpPr>
            <p:spPr>
              <a:xfrm>
                <a:off x="870944" y="1348448"/>
                <a:ext cx="2022362" cy="708178"/>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dirty="0">
                    <a:solidFill>
                      <a:schemeClr val="tx1"/>
                    </a:solidFill>
                  </a:rPr>
                  <a:t>v______________</a:t>
                </a:r>
              </a:p>
            </p:txBody>
          </p:sp>
          <p:sp>
            <p:nvSpPr>
              <p:cNvPr id="17" name="Oval 16">
                <a:extLst>
                  <a:ext uri="{FF2B5EF4-FFF2-40B4-BE49-F238E27FC236}">
                    <a16:creationId xmlns:a16="http://schemas.microsoft.com/office/drawing/2014/main" id="{A58B2098-628F-4912-90FF-B8647436354C}"/>
                  </a:ext>
                </a:extLst>
              </p:cNvPr>
              <p:cNvSpPr/>
              <p:nvPr/>
            </p:nvSpPr>
            <p:spPr>
              <a:xfrm>
                <a:off x="643622" y="1266206"/>
                <a:ext cx="337365"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grpSp>
      </p:grpSp>
      <p:grpSp>
        <p:nvGrpSpPr>
          <p:cNvPr id="18" name="Group 17">
            <a:extLst>
              <a:ext uri="{FF2B5EF4-FFF2-40B4-BE49-F238E27FC236}">
                <a16:creationId xmlns:a16="http://schemas.microsoft.com/office/drawing/2014/main" id="{F794E58A-AF6C-D966-47B8-01B6CE56E2FC}"/>
              </a:ext>
            </a:extLst>
          </p:cNvPr>
          <p:cNvGrpSpPr/>
          <p:nvPr/>
        </p:nvGrpSpPr>
        <p:grpSpPr>
          <a:xfrm>
            <a:off x="592218" y="3248134"/>
            <a:ext cx="8431765" cy="822144"/>
            <a:chOff x="702261" y="1427983"/>
            <a:chExt cx="8431765" cy="822144"/>
          </a:xfrm>
        </p:grpSpPr>
        <p:sp>
          <p:nvSpPr>
            <p:cNvPr id="19" name="Rounded Rectangle 18">
              <a:extLst>
                <a:ext uri="{FF2B5EF4-FFF2-40B4-BE49-F238E27FC236}">
                  <a16:creationId xmlns:a16="http://schemas.microsoft.com/office/drawing/2014/main" id="{E2E6EC26-D9C8-273A-AC5F-0A9C09EAFB2F}"/>
                </a:ext>
              </a:extLst>
            </p:cNvPr>
            <p:cNvSpPr/>
            <p:nvPr/>
          </p:nvSpPr>
          <p:spPr>
            <a:xfrm>
              <a:off x="2893306" y="1565012"/>
              <a:ext cx="6240720" cy="557958"/>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advertisements on television, on the radio, or on a website</a:t>
              </a:r>
              <a:endParaRPr lang="en-US" dirty="0">
                <a:solidFill>
                  <a:schemeClr val="tx1"/>
                </a:solidFill>
              </a:endParaRPr>
            </a:p>
          </p:txBody>
        </p:sp>
        <p:grpSp>
          <p:nvGrpSpPr>
            <p:cNvPr id="20" name="Group 19">
              <a:extLst>
                <a:ext uri="{FF2B5EF4-FFF2-40B4-BE49-F238E27FC236}">
                  <a16:creationId xmlns:a16="http://schemas.microsoft.com/office/drawing/2014/main" id="{C723961C-DDFE-42A6-5CCB-89F45F10D58F}"/>
                </a:ext>
              </a:extLst>
            </p:cNvPr>
            <p:cNvGrpSpPr/>
            <p:nvPr/>
          </p:nvGrpSpPr>
          <p:grpSpPr>
            <a:xfrm>
              <a:off x="702261" y="1427983"/>
              <a:ext cx="2186649" cy="822144"/>
              <a:chOff x="702261" y="1348447"/>
              <a:chExt cx="2186649" cy="822144"/>
            </a:xfrm>
          </p:grpSpPr>
          <p:sp>
            <p:nvSpPr>
              <p:cNvPr id="21" name="Rounded Rectangle 20">
                <a:extLst>
                  <a:ext uri="{FF2B5EF4-FFF2-40B4-BE49-F238E27FC236}">
                    <a16:creationId xmlns:a16="http://schemas.microsoft.com/office/drawing/2014/main" id="{B9B055DF-2FAC-15DB-F2B4-C8A224BAB89F}"/>
                  </a:ext>
                </a:extLst>
              </p:cNvPr>
              <p:cNvSpPr/>
              <p:nvPr/>
            </p:nvSpPr>
            <p:spPr>
              <a:xfrm>
                <a:off x="870944" y="1434663"/>
                <a:ext cx="2017966" cy="735928"/>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dirty="0">
                    <a:solidFill>
                      <a:schemeClr val="tx1"/>
                    </a:solidFill>
                  </a:rPr>
                  <a:t>c______________</a:t>
                </a:r>
              </a:p>
            </p:txBody>
          </p:sp>
          <p:sp>
            <p:nvSpPr>
              <p:cNvPr id="22" name="Oval 21">
                <a:extLst>
                  <a:ext uri="{FF2B5EF4-FFF2-40B4-BE49-F238E27FC236}">
                    <a16:creationId xmlns:a16="http://schemas.microsoft.com/office/drawing/2014/main" id="{B34DA022-ABAA-C1D6-F801-57331E4B5C17}"/>
                  </a:ext>
                </a:extLst>
              </p:cNvPr>
              <p:cNvSpPr/>
              <p:nvPr/>
            </p:nvSpPr>
            <p:spPr>
              <a:xfrm>
                <a:off x="702261" y="1348447"/>
                <a:ext cx="337365"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grpSp>
      </p:grpSp>
      <p:grpSp>
        <p:nvGrpSpPr>
          <p:cNvPr id="23" name="Group 22">
            <a:extLst>
              <a:ext uri="{FF2B5EF4-FFF2-40B4-BE49-F238E27FC236}">
                <a16:creationId xmlns:a16="http://schemas.microsoft.com/office/drawing/2014/main" id="{7093D211-A2E9-1A6F-F877-4EC6E4D7965D}"/>
              </a:ext>
            </a:extLst>
          </p:cNvPr>
          <p:cNvGrpSpPr/>
          <p:nvPr/>
        </p:nvGrpSpPr>
        <p:grpSpPr>
          <a:xfrm>
            <a:off x="592218" y="4276412"/>
            <a:ext cx="8431765" cy="822144"/>
            <a:chOff x="702261" y="1427983"/>
            <a:chExt cx="8431765" cy="822144"/>
          </a:xfrm>
        </p:grpSpPr>
        <p:sp>
          <p:nvSpPr>
            <p:cNvPr id="24" name="Rounded Rectangle 23">
              <a:extLst>
                <a:ext uri="{FF2B5EF4-FFF2-40B4-BE49-F238E27FC236}">
                  <a16:creationId xmlns:a16="http://schemas.microsoft.com/office/drawing/2014/main" id="{BFFA42AE-0F50-38AD-3116-335B63B696F4}"/>
                </a:ext>
              </a:extLst>
            </p:cNvPr>
            <p:cNvSpPr/>
            <p:nvPr/>
          </p:nvSpPr>
          <p:spPr>
            <a:xfrm>
              <a:off x="2893306" y="1568845"/>
              <a:ext cx="6240720" cy="557958"/>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UTM"/>
                </a:rPr>
                <a:t>t</a:t>
              </a:r>
              <a:r>
                <a:rPr lang="en-US" sz="1800" dirty="0">
                  <a:solidFill>
                    <a:schemeClr val="tx1"/>
                  </a:solidFill>
                  <a:effectLst/>
                  <a:latin typeface="UTM"/>
                </a:rPr>
                <a:t>he ability to make a strong impression on other people</a:t>
              </a:r>
              <a:endParaRPr lang="en-US" dirty="0">
                <a:solidFill>
                  <a:schemeClr val="tx1"/>
                </a:solidFill>
              </a:endParaRPr>
            </a:p>
          </p:txBody>
        </p:sp>
        <p:grpSp>
          <p:nvGrpSpPr>
            <p:cNvPr id="25" name="Group 24">
              <a:extLst>
                <a:ext uri="{FF2B5EF4-FFF2-40B4-BE49-F238E27FC236}">
                  <a16:creationId xmlns:a16="http://schemas.microsoft.com/office/drawing/2014/main" id="{52CAB483-89E3-4008-9219-563910EC82C4}"/>
                </a:ext>
              </a:extLst>
            </p:cNvPr>
            <p:cNvGrpSpPr/>
            <p:nvPr/>
          </p:nvGrpSpPr>
          <p:grpSpPr>
            <a:xfrm>
              <a:off x="702261" y="1427983"/>
              <a:ext cx="2186649" cy="822144"/>
              <a:chOff x="702261" y="1348447"/>
              <a:chExt cx="2186649" cy="822144"/>
            </a:xfrm>
          </p:grpSpPr>
          <p:sp>
            <p:nvSpPr>
              <p:cNvPr id="26" name="Rounded Rectangle 25">
                <a:extLst>
                  <a:ext uri="{FF2B5EF4-FFF2-40B4-BE49-F238E27FC236}">
                    <a16:creationId xmlns:a16="http://schemas.microsoft.com/office/drawing/2014/main" id="{FE91AF80-AB28-99DF-63DC-3D41AE946707}"/>
                  </a:ext>
                </a:extLst>
              </p:cNvPr>
              <p:cNvSpPr/>
              <p:nvPr/>
            </p:nvSpPr>
            <p:spPr>
              <a:xfrm>
                <a:off x="870944" y="1434663"/>
                <a:ext cx="2017966" cy="735928"/>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dirty="0">
                    <a:solidFill>
                      <a:schemeClr val="tx1"/>
                    </a:solidFill>
                  </a:rPr>
                  <a:t>p______________</a:t>
                </a:r>
              </a:p>
            </p:txBody>
          </p:sp>
          <p:sp>
            <p:nvSpPr>
              <p:cNvPr id="27" name="Oval 26">
                <a:extLst>
                  <a:ext uri="{FF2B5EF4-FFF2-40B4-BE49-F238E27FC236}">
                    <a16:creationId xmlns:a16="http://schemas.microsoft.com/office/drawing/2014/main" id="{907E9284-7A47-D13A-7605-94B06EA9FFFD}"/>
                  </a:ext>
                </a:extLst>
              </p:cNvPr>
              <p:cNvSpPr/>
              <p:nvPr/>
            </p:nvSpPr>
            <p:spPr>
              <a:xfrm>
                <a:off x="702261" y="1348447"/>
                <a:ext cx="337365"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grpSp>
      </p:grpSp>
      <p:sp>
        <p:nvSpPr>
          <p:cNvPr id="28" name="TextBox 27">
            <a:extLst>
              <a:ext uri="{FF2B5EF4-FFF2-40B4-BE49-F238E27FC236}">
                <a16:creationId xmlns:a16="http://schemas.microsoft.com/office/drawing/2014/main" id="{17AD5C50-F110-394A-B6DA-62D53726CFA2}"/>
              </a:ext>
            </a:extLst>
          </p:cNvPr>
          <p:cNvSpPr txBox="1"/>
          <p:nvPr/>
        </p:nvSpPr>
        <p:spPr>
          <a:xfrm>
            <a:off x="941842" y="1394779"/>
            <a:ext cx="4572000" cy="369332"/>
          </a:xfrm>
          <a:prstGeom prst="rect">
            <a:avLst/>
          </a:prstGeom>
          <a:noFill/>
        </p:spPr>
        <p:txBody>
          <a:bodyPr wrap="square">
            <a:spAutoFit/>
          </a:bodyPr>
          <a:lstStyle/>
          <a:p>
            <a:r>
              <a:rPr lang="en-VN" sz="1800" kern="0" dirty="0">
                <a:solidFill>
                  <a:srgbClr val="FF0000"/>
                </a:solidFill>
                <a:effectLst/>
                <a:ea typeface="Calibri" panose="020F0502020204030204" pitchFamily="34" charset="0"/>
              </a:rPr>
              <a:t>ublicity</a:t>
            </a:r>
            <a:r>
              <a:rPr lang="en-VN" dirty="0">
                <a:solidFill>
                  <a:srgbClr val="FF0000"/>
                </a:solidFill>
                <a:effectLst/>
              </a:rPr>
              <a:t> </a:t>
            </a:r>
            <a:endParaRPr lang="en-VN" dirty="0">
              <a:solidFill>
                <a:srgbClr val="FF0000"/>
              </a:solidFill>
            </a:endParaRPr>
          </a:p>
        </p:txBody>
      </p:sp>
      <p:sp>
        <p:nvSpPr>
          <p:cNvPr id="29" name="TextBox 28">
            <a:extLst>
              <a:ext uri="{FF2B5EF4-FFF2-40B4-BE49-F238E27FC236}">
                <a16:creationId xmlns:a16="http://schemas.microsoft.com/office/drawing/2014/main" id="{1E5D9E49-C64E-4C43-833E-EBC19E073ABC}"/>
              </a:ext>
            </a:extLst>
          </p:cNvPr>
          <p:cNvSpPr txBox="1"/>
          <p:nvPr/>
        </p:nvSpPr>
        <p:spPr>
          <a:xfrm>
            <a:off x="905320" y="2411656"/>
            <a:ext cx="4572000" cy="369332"/>
          </a:xfrm>
          <a:prstGeom prst="rect">
            <a:avLst/>
          </a:prstGeom>
          <a:noFill/>
        </p:spPr>
        <p:txBody>
          <a:bodyPr wrap="square">
            <a:spAutoFit/>
          </a:bodyPr>
          <a:lstStyle/>
          <a:p>
            <a:r>
              <a:rPr lang="en-VN" kern="0" dirty="0">
                <a:solidFill>
                  <a:srgbClr val="FF0000"/>
                </a:solidFill>
              </a:rPr>
              <a:t>iewers</a:t>
            </a:r>
            <a:r>
              <a:rPr lang="en-VN" dirty="0">
                <a:solidFill>
                  <a:srgbClr val="FF0000"/>
                </a:solidFill>
                <a:effectLst/>
              </a:rPr>
              <a:t> </a:t>
            </a:r>
            <a:endParaRPr lang="en-VN" dirty="0">
              <a:solidFill>
                <a:srgbClr val="FF0000"/>
              </a:solidFill>
            </a:endParaRPr>
          </a:p>
        </p:txBody>
      </p:sp>
      <p:sp>
        <p:nvSpPr>
          <p:cNvPr id="30" name="TextBox 29">
            <a:extLst>
              <a:ext uri="{FF2B5EF4-FFF2-40B4-BE49-F238E27FC236}">
                <a16:creationId xmlns:a16="http://schemas.microsoft.com/office/drawing/2014/main" id="{61C4F8D7-D8A2-B748-AC1E-354306923BA7}"/>
              </a:ext>
            </a:extLst>
          </p:cNvPr>
          <p:cNvSpPr txBox="1"/>
          <p:nvPr/>
        </p:nvSpPr>
        <p:spPr>
          <a:xfrm>
            <a:off x="895989" y="3376327"/>
            <a:ext cx="4572000" cy="369332"/>
          </a:xfrm>
          <a:prstGeom prst="rect">
            <a:avLst/>
          </a:prstGeom>
          <a:noFill/>
        </p:spPr>
        <p:txBody>
          <a:bodyPr wrap="square">
            <a:spAutoFit/>
          </a:bodyPr>
          <a:lstStyle/>
          <a:p>
            <a:r>
              <a:rPr lang="en-VN" kern="0" dirty="0">
                <a:solidFill>
                  <a:srgbClr val="FF0000"/>
                </a:solidFill>
              </a:rPr>
              <a:t>ommercials</a:t>
            </a:r>
            <a:r>
              <a:rPr lang="en-VN" dirty="0">
                <a:solidFill>
                  <a:srgbClr val="FF0000"/>
                </a:solidFill>
                <a:effectLst/>
              </a:rPr>
              <a:t> </a:t>
            </a:r>
            <a:endParaRPr lang="en-VN" dirty="0">
              <a:solidFill>
                <a:srgbClr val="FF0000"/>
              </a:solidFill>
            </a:endParaRPr>
          </a:p>
        </p:txBody>
      </p:sp>
      <p:sp>
        <p:nvSpPr>
          <p:cNvPr id="33" name="TextBox 32">
            <a:extLst>
              <a:ext uri="{FF2B5EF4-FFF2-40B4-BE49-F238E27FC236}">
                <a16:creationId xmlns:a16="http://schemas.microsoft.com/office/drawing/2014/main" id="{65F1C525-B695-F449-80EA-95921BBF05ED}"/>
              </a:ext>
            </a:extLst>
          </p:cNvPr>
          <p:cNvSpPr txBox="1"/>
          <p:nvPr/>
        </p:nvSpPr>
        <p:spPr>
          <a:xfrm>
            <a:off x="941842" y="4393763"/>
            <a:ext cx="4572000" cy="369332"/>
          </a:xfrm>
          <a:prstGeom prst="rect">
            <a:avLst/>
          </a:prstGeom>
          <a:noFill/>
        </p:spPr>
        <p:txBody>
          <a:bodyPr wrap="square">
            <a:spAutoFit/>
          </a:bodyPr>
          <a:lstStyle/>
          <a:p>
            <a:r>
              <a:rPr lang="en-VN" kern="0" dirty="0">
                <a:solidFill>
                  <a:srgbClr val="FF0000"/>
                </a:solidFill>
              </a:rPr>
              <a:t>resence</a:t>
            </a:r>
            <a:r>
              <a:rPr lang="en-VN" dirty="0">
                <a:solidFill>
                  <a:srgbClr val="FF0000"/>
                </a:solidFill>
                <a:effectLst/>
              </a:rPr>
              <a:t> </a:t>
            </a:r>
            <a:endParaRPr lang="en-VN" dirty="0">
              <a:solidFill>
                <a:srgbClr val="FF0000"/>
              </a:solidFill>
            </a:endParaRPr>
          </a:p>
        </p:txBody>
      </p:sp>
    </p:spTree>
    <p:extLst>
      <p:ext uri="{BB962C8B-B14F-4D97-AF65-F5344CB8AC3E}">
        <p14:creationId xmlns:p14="http://schemas.microsoft.com/office/powerpoint/2010/main" val="290784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7">
            <a:extLst>
              <a:ext uri="{FF2B5EF4-FFF2-40B4-BE49-F238E27FC236}">
                <a16:creationId xmlns:a16="http://schemas.microsoft.com/office/drawing/2014/main" id="{4E846887-2C9F-8978-A57E-E4026728BE40}"/>
              </a:ext>
            </a:extLst>
          </p:cNvPr>
          <p:cNvSpPr/>
          <p:nvPr/>
        </p:nvSpPr>
        <p:spPr>
          <a:xfrm>
            <a:off x="403741" y="730196"/>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C538F46E-0E8D-5489-1E7C-AA1F0D5ABC3F}"/>
              </a:ext>
            </a:extLst>
          </p:cNvPr>
          <p:cNvSpPr txBox="1"/>
          <p:nvPr/>
        </p:nvSpPr>
        <p:spPr>
          <a:xfrm>
            <a:off x="426371" y="658461"/>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4</a:t>
            </a:r>
          </a:p>
        </p:txBody>
      </p:sp>
      <p:sp>
        <p:nvSpPr>
          <p:cNvPr id="4" name="Rectangle 3">
            <a:extLst>
              <a:ext uri="{FF2B5EF4-FFF2-40B4-BE49-F238E27FC236}">
                <a16:creationId xmlns:a16="http://schemas.microsoft.com/office/drawing/2014/main" id="{0445790A-8B20-F4D6-9B13-E7D1F75CCC01}"/>
              </a:ext>
            </a:extLst>
          </p:cNvPr>
          <p:cNvSpPr/>
          <p:nvPr/>
        </p:nvSpPr>
        <p:spPr>
          <a:xfrm>
            <a:off x="841560" y="651068"/>
            <a:ext cx="8029253" cy="523220"/>
          </a:xfrm>
          <a:prstGeom prst="rect">
            <a:avLst/>
          </a:prstGeom>
        </p:spPr>
        <p:txBody>
          <a:bodyPr wrap="square">
            <a:spAutoFit/>
          </a:bodyPr>
          <a:lstStyle/>
          <a:p>
            <a:r>
              <a:rPr lang="en-US" sz="2800" b="1" dirty="0">
                <a:latin typeface="Calibri" panose="020F0502020204030204" pitchFamily="34" charset="0"/>
                <a:cs typeface="Calibri" panose="020F0502020204030204" pitchFamily="34" charset="0"/>
              </a:rPr>
              <a:t>M</a:t>
            </a:r>
            <a:r>
              <a:rPr lang="en-US" sz="2800" b="1" dirty="0">
                <a:effectLst/>
                <a:latin typeface="Calibri" panose="020F0502020204030204" pitchFamily="34" charset="0"/>
                <a:cs typeface="Calibri" panose="020F0502020204030204" pitchFamily="34" charset="0"/>
              </a:rPr>
              <a:t>atch the two clauses to make sentences used in </a:t>
            </a:r>
            <a:r>
              <a:rPr lang="en-US" sz="2800" b="1" dirty="0">
                <a:solidFill>
                  <a:srgbClr val="7760A8"/>
                </a:solidFill>
                <a:effectLst/>
                <a:latin typeface="Calibri" panose="020F0502020204030204" pitchFamily="34" charset="0"/>
                <a:cs typeface="Calibri" panose="020F0502020204030204" pitchFamily="34" charset="0"/>
              </a:rPr>
              <a:t>1</a:t>
            </a:r>
            <a:r>
              <a:rPr lang="en-US" sz="2800" b="1" dirty="0">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7BEBB04-19F2-2014-98E7-7A7015748B8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PRACTICE</a:t>
            </a:r>
          </a:p>
        </p:txBody>
      </p:sp>
      <p:grpSp>
        <p:nvGrpSpPr>
          <p:cNvPr id="9" name="Group 8">
            <a:extLst>
              <a:ext uri="{FF2B5EF4-FFF2-40B4-BE49-F238E27FC236}">
                <a16:creationId xmlns:a16="http://schemas.microsoft.com/office/drawing/2014/main" id="{30935F60-5FB8-F67C-3A97-5CB234F8F3A1}"/>
              </a:ext>
            </a:extLst>
          </p:cNvPr>
          <p:cNvGrpSpPr/>
          <p:nvPr/>
        </p:nvGrpSpPr>
        <p:grpSpPr>
          <a:xfrm>
            <a:off x="173920" y="2424986"/>
            <a:ext cx="2974226" cy="689374"/>
            <a:chOff x="658575" y="1433135"/>
            <a:chExt cx="2393554" cy="689374"/>
          </a:xfrm>
        </p:grpSpPr>
        <p:sp>
          <p:nvSpPr>
            <p:cNvPr id="10" name="Rounded Rectangle 9">
              <a:extLst>
                <a:ext uri="{FF2B5EF4-FFF2-40B4-BE49-F238E27FC236}">
                  <a16:creationId xmlns:a16="http://schemas.microsoft.com/office/drawing/2014/main" id="{08933D95-DB2F-D09E-CAB7-9EC6B06E657D}"/>
                </a:ext>
              </a:extLst>
            </p:cNvPr>
            <p:cNvSpPr/>
            <p:nvPr/>
          </p:nvSpPr>
          <p:spPr>
            <a:xfrm>
              <a:off x="870944" y="1434662"/>
              <a:ext cx="2181185" cy="687847"/>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dirty="0">
                  <a:solidFill>
                    <a:schemeClr val="tx1"/>
                  </a:solidFill>
                  <a:effectLst/>
                  <a:latin typeface="UTM"/>
                </a:rPr>
                <a:t>Mai doesn’t have a big social media presence</a:t>
              </a:r>
              <a:endParaRPr lang="en-US" dirty="0">
                <a:solidFill>
                  <a:schemeClr val="tx1"/>
                </a:solidFill>
              </a:endParaRPr>
            </a:p>
          </p:txBody>
        </p:sp>
        <p:sp>
          <p:nvSpPr>
            <p:cNvPr id="11" name="Oval 10">
              <a:extLst>
                <a:ext uri="{FF2B5EF4-FFF2-40B4-BE49-F238E27FC236}">
                  <a16:creationId xmlns:a16="http://schemas.microsoft.com/office/drawing/2014/main" id="{34DA0331-323E-2A9C-6738-F7C28A465B3A}"/>
                </a:ext>
              </a:extLst>
            </p:cNvPr>
            <p:cNvSpPr/>
            <p:nvPr/>
          </p:nvSpPr>
          <p:spPr>
            <a:xfrm>
              <a:off x="658575" y="1433135"/>
              <a:ext cx="250095"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grpSp>
      <p:grpSp>
        <p:nvGrpSpPr>
          <p:cNvPr id="12" name="Group 11">
            <a:extLst>
              <a:ext uri="{FF2B5EF4-FFF2-40B4-BE49-F238E27FC236}">
                <a16:creationId xmlns:a16="http://schemas.microsoft.com/office/drawing/2014/main" id="{86A24505-401F-332E-7B5B-7B8520FA32F1}"/>
              </a:ext>
            </a:extLst>
          </p:cNvPr>
          <p:cNvGrpSpPr/>
          <p:nvPr/>
        </p:nvGrpSpPr>
        <p:grpSpPr>
          <a:xfrm>
            <a:off x="214765" y="1295912"/>
            <a:ext cx="2932333" cy="822982"/>
            <a:chOff x="692363" y="1431487"/>
            <a:chExt cx="2358862" cy="822982"/>
          </a:xfrm>
        </p:grpSpPr>
        <p:sp>
          <p:nvSpPr>
            <p:cNvPr id="13" name="Rounded Rectangle 12">
              <a:extLst>
                <a:ext uri="{FF2B5EF4-FFF2-40B4-BE49-F238E27FC236}">
                  <a16:creationId xmlns:a16="http://schemas.microsoft.com/office/drawing/2014/main" id="{477D8F04-B3A2-C263-2A74-799D2AB61C50}"/>
                </a:ext>
              </a:extLst>
            </p:cNvPr>
            <p:cNvSpPr/>
            <p:nvPr/>
          </p:nvSpPr>
          <p:spPr>
            <a:xfrm>
              <a:off x="870944" y="1434662"/>
              <a:ext cx="2180281" cy="819807"/>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dirty="0">
                  <a:solidFill>
                    <a:schemeClr val="tx1"/>
                  </a:solidFill>
                  <a:effectLst/>
                  <a:latin typeface="UTM"/>
                </a:rPr>
                <a:t>They can’t afford to promote the show </a:t>
              </a:r>
              <a:endParaRPr lang="en-US" dirty="0">
                <a:solidFill>
                  <a:schemeClr val="tx1"/>
                </a:solidFill>
              </a:endParaRPr>
            </a:p>
          </p:txBody>
        </p:sp>
        <p:sp>
          <p:nvSpPr>
            <p:cNvPr id="14" name="Oval 13">
              <a:extLst>
                <a:ext uri="{FF2B5EF4-FFF2-40B4-BE49-F238E27FC236}">
                  <a16:creationId xmlns:a16="http://schemas.microsoft.com/office/drawing/2014/main" id="{4C85EA61-4861-1B9E-3379-4D1B3BD479F1}"/>
                </a:ext>
              </a:extLst>
            </p:cNvPr>
            <p:cNvSpPr/>
            <p:nvPr/>
          </p:nvSpPr>
          <p:spPr>
            <a:xfrm>
              <a:off x="692363" y="1431487"/>
              <a:ext cx="249992"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grpSp>
        <p:nvGrpSpPr>
          <p:cNvPr id="15" name="Group 14">
            <a:extLst>
              <a:ext uri="{FF2B5EF4-FFF2-40B4-BE49-F238E27FC236}">
                <a16:creationId xmlns:a16="http://schemas.microsoft.com/office/drawing/2014/main" id="{2BC7D605-DF77-DC82-5FB4-4D28588A3C58}"/>
              </a:ext>
            </a:extLst>
          </p:cNvPr>
          <p:cNvGrpSpPr/>
          <p:nvPr/>
        </p:nvGrpSpPr>
        <p:grpSpPr>
          <a:xfrm>
            <a:off x="181672" y="3317277"/>
            <a:ext cx="2992598" cy="689807"/>
            <a:chOff x="725626" y="1403929"/>
            <a:chExt cx="2342918" cy="689807"/>
          </a:xfrm>
        </p:grpSpPr>
        <p:sp>
          <p:nvSpPr>
            <p:cNvPr id="16" name="Rounded Rectangle 15">
              <a:extLst>
                <a:ext uri="{FF2B5EF4-FFF2-40B4-BE49-F238E27FC236}">
                  <a16:creationId xmlns:a16="http://schemas.microsoft.com/office/drawing/2014/main" id="{48F9DE5A-BB0E-DE97-5C7C-778C4BBA3FA6}"/>
                </a:ext>
              </a:extLst>
            </p:cNvPr>
            <p:cNvSpPr/>
            <p:nvPr/>
          </p:nvSpPr>
          <p:spPr>
            <a:xfrm>
              <a:off x="925337" y="1434662"/>
              <a:ext cx="2143207" cy="659074"/>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dirty="0">
                  <a:solidFill>
                    <a:schemeClr val="tx1"/>
                  </a:solidFill>
                  <a:effectLst/>
                  <a:latin typeface="UTM"/>
                </a:rPr>
                <a:t>There’re so many posters </a:t>
              </a:r>
              <a:endParaRPr lang="en-US" dirty="0">
                <a:solidFill>
                  <a:schemeClr val="tx1"/>
                </a:solidFill>
              </a:endParaRPr>
            </a:p>
          </p:txBody>
        </p:sp>
        <p:sp>
          <p:nvSpPr>
            <p:cNvPr id="17" name="Oval 16">
              <a:extLst>
                <a:ext uri="{FF2B5EF4-FFF2-40B4-BE49-F238E27FC236}">
                  <a16:creationId xmlns:a16="http://schemas.microsoft.com/office/drawing/2014/main" id="{6BDA25AF-05AE-7F61-2409-8E1AB1D943D0}"/>
                </a:ext>
              </a:extLst>
            </p:cNvPr>
            <p:cNvSpPr/>
            <p:nvPr/>
          </p:nvSpPr>
          <p:spPr>
            <a:xfrm>
              <a:off x="725626" y="1403929"/>
              <a:ext cx="239837"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grpSp>
      <p:grpSp>
        <p:nvGrpSpPr>
          <p:cNvPr id="18" name="Group 17">
            <a:extLst>
              <a:ext uri="{FF2B5EF4-FFF2-40B4-BE49-F238E27FC236}">
                <a16:creationId xmlns:a16="http://schemas.microsoft.com/office/drawing/2014/main" id="{9307B79A-E3E6-E16B-2F0C-6D210BD0DD95}"/>
              </a:ext>
            </a:extLst>
          </p:cNvPr>
          <p:cNvGrpSpPr/>
          <p:nvPr/>
        </p:nvGrpSpPr>
        <p:grpSpPr>
          <a:xfrm>
            <a:off x="209239" y="4097926"/>
            <a:ext cx="2938907" cy="925215"/>
            <a:chOff x="777001" y="1434662"/>
            <a:chExt cx="3123036" cy="925215"/>
          </a:xfrm>
        </p:grpSpPr>
        <p:sp>
          <p:nvSpPr>
            <p:cNvPr id="20" name="Rounded Rectangle 19">
              <a:extLst>
                <a:ext uri="{FF2B5EF4-FFF2-40B4-BE49-F238E27FC236}">
                  <a16:creationId xmlns:a16="http://schemas.microsoft.com/office/drawing/2014/main" id="{F923FD2C-2518-9D35-CFD6-EC02AC2F4DC1}"/>
                </a:ext>
              </a:extLst>
            </p:cNvPr>
            <p:cNvSpPr/>
            <p:nvPr/>
          </p:nvSpPr>
          <p:spPr>
            <a:xfrm>
              <a:off x="1018777" y="1434662"/>
              <a:ext cx="2881260" cy="925215"/>
            </a:xfrm>
            <a:prstGeom prst="roundRect">
              <a:avLst/>
            </a:prstGeom>
            <a:solidFill>
              <a:schemeClr val="bg1"/>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dirty="0">
                  <a:solidFill>
                    <a:schemeClr val="tx1"/>
                  </a:solidFill>
                  <a:effectLst/>
                  <a:latin typeface="UTM"/>
                </a:rPr>
                <a:t>They are such popular tools of communication nowadays</a:t>
              </a:r>
              <a:endParaRPr lang="en-US" dirty="0">
                <a:solidFill>
                  <a:schemeClr val="tx1"/>
                </a:solidFill>
              </a:endParaRPr>
            </a:p>
          </p:txBody>
        </p:sp>
        <p:sp>
          <p:nvSpPr>
            <p:cNvPr id="21" name="Oval 20">
              <a:extLst>
                <a:ext uri="{FF2B5EF4-FFF2-40B4-BE49-F238E27FC236}">
                  <a16:creationId xmlns:a16="http://schemas.microsoft.com/office/drawing/2014/main" id="{73611661-50D2-F3AE-3AAE-2B1A8B61E807}"/>
                </a:ext>
              </a:extLst>
            </p:cNvPr>
            <p:cNvSpPr/>
            <p:nvPr/>
          </p:nvSpPr>
          <p:spPr>
            <a:xfrm>
              <a:off x="777001" y="1444055"/>
              <a:ext cx="325537"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grpSp>
      <p:grpSp>
        <p:nvGrpSpPr>
          <p:cNvPr id="23" name="Group 22">
            <a:extLst>
              <a:ext uri="{FF2B5EF4-FFF2-40B4-BE49-F238E27FC236}">
                <a16:creationId xmlns:a16="http://schemas.microsoft.com/office/drawing/2014/main" id="{0690D34A-CF4E-676C-1C30-F28D776BA1A6}"/>
              </a:ext>
            </a:extLst>
          </p:cNvPr>
          <p:cNvGrpSpPr/>
          <p:nvPr/>
        </p:nvGrpSpPr>
        <p:grpSpPr>
          <a:xfrm>
            <a:off x="3715846" y="1212641"/>
            <a:ext cx="4960103" cy="1053175"/>
            <a:chOff x="3382869" y="1422287"/>
            <a:chExt cx="5094402" cy="1053175"/>
          </a:xfrm>
        </p:grpSpPr>
        <p:sp>
          <p:nvSpPr>
            <p:cNvPr id="8" name="Rounded Rectangle 7">
              <a:extLst>
                <a:ext uri="{FF2B5EF4-FFF2-40B4-BE49-F238E27FC236}">
                  <a16:creationId xmlns:a16="http://schemas.microsoft.com/office/drawing/2014/main" id="{2BC73A88-7948-4D47-5346-C5A946BAAFC6}"/>
                </a:ext>
              </a:extLst>
            </p:cNvPr>
            <p:cNvSpPr/>
            <p:nvPr/>
          </p:nvSpPr>
          <p:spPr>
            <a:xfrm>
              <a:off x="3551552" y="1485560"/>
              <a:ext cx="4925719" cy="989902"/>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UTM"/>
                </a:rPr>
                <a:t>t</a:t>
              </a:r>
              <a:r>
                <a:rPr lang="en-US" sz="1800" dirty="0" smtClean="0">
                  <a:solidFill>
                    <a:schemeClr val="tx1"/>
                  </a:solidFill>
                  <a:effectLst/>
                  <a:latin typeface="UTM"/>
                </a:rPr>
                <a:t>hat everybody uses them to advertise products and events, and connect with people. </a:t>
              </a:r>
              <a:endParaRPr lang="en-US" dirty="0">
                <a:solidFill>
                  <a:schemeClr val="tx1"/>
                </a:solidFill>
              </a:endParaRPr>
            </a:p>
          </p:txBody>
        </p:sp>
        <p:sp>
          <p:nvSpPr>
            <p:cNvPr id="22" name="Oval 21">
              <a:extLst>
                <a:ext uri="{FF2B5EF4-FFF2-40B4-BE49-F238E27FC236}">
                  <a16:creationId xmlns:a16="http://schemas.microsoft.com/office/drawing/2014/main" id="{DCE78E36-8215-5803-541C-AFF2F50EAF7C}"/>
                </a:ext>
              </a:extLst>
            </p:cNvPr>
            <p:cNvSpPr/>
            <p:nvPr/>
          </p:nvSpPr>
          <p:spPr>
            <a:xfrm>
              <a:off x="3382869" y="1422287"/>
              <a:ext cx="337366"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grpSp>
      <p:grpSp>
        <p:nvGrpSpPr>
          <p:cNvPr id="25" name="Group 24">
            <a:extLst>
              <a:ext uri="{FF2B5EF4-FFF2-40B4-BE49-F238E27FC236}">
                <a16:creationId xmlns:a16="http://schemas.microsoft.com/office/drawing/2014/main" id="{03293145-9A52-5337-3B33-0C431FB0095D}"/>
              </a:ext>
            </a:extLst>
          </p:cNvPr>
          <p:cNvGrpSpPr/>
          <p:nvPr/>
        </p:nvGrpSpPr>
        <p:grpSpPr>
          <a:xfrm>
            <a:off x="3670440" y="2514258"/>
            <a:ext cx="5005509" cy="475960"/>
            <a:chOff x="3382869" y="1422287"/>
            <a:chExt cx="5005509" cy="475960"/>
          </a:xfrm>
        </p:grpSpPr>
        <p:sp>
          <p:nvSpPr>
            <p:cNvPr id="26" name="Rounded Rectangle 25">
              <a:extLst>
                <a:ext uri="{FF2B5EF4-FFF2-40B4-BE49-F238E27FC236}">
                  <a16:creationId xmlns:a16="http://schemas.microsoft.com/office/drawing/2014/main" id="{276B00C8-8811-87E3-4FC2-C2A9FE70EBF9}"/>
                </a:ext>
              </a:extLst>
            </p:cNvPr>
            <p:cNvSpPr/>
            <p:nvPr/>
          </p:nvSpPr>
          <p:spPr>
            <a:xfrm>
              <a:off x="3592511" y="1422287"/>
              <a:ext cx="4795867" cy="475960"/>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as if it were a big profit-making event.</a:t>
              </a:r>
              <a:endParaRPr lang="en-US" dirty="0">
                <a:solidFill>
                  <a:schemeClr val="tx1"/>
                </a:solidFill>
              </a:endParaRPr>
            </a:p>
          </p:txBody>
        </p:sp>
        <p:sp>
          <p:nvSpPr>
            <p:cNvPr id="27" name="Oval 26">
              <a:extLst>
                <a:ext uri="{FF2B5EF4-FFF2-40B4-BE49-F238E27FC236}">
                  <a16:creationId xmlns:a16="http://schemas.microsoft.com/office/drawing/2014/main" id="{C794E7F4-F8BA-8EFB-A915-E95FEF80127C}"/>
                </a:ext>
              </a:extLst>
            </p:cNvPr>
            <p:cNvSpPr/>
            <p:nvPr/>
          </p:nvSpPr>
          <p:spPr>
            <a:xfrm>
              <a:off x="3382869" y="1422287"/>
              <a:ext cx="337366"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grpSp>
      <p:grpSp>
        <p:nvGrpSpPr>
          <p:cNvPr id="28" name="Group 27">
            <a:extLst>
              <a:ext uri="{FF2B5EF4-FFF2-40B4-BE49-F238E27FC236}">
                <a16:creationId xmlns:a16="http://schemas.microsoft.com/office/drawing/2014/main" id="{D5BE3921-C2C0-6167-6AC6-1EB25DC6D7AC}"/>
              </a:ext>
            </a:extLst>
          </p:cNvPr>
          <p:cNvGrpSpPr/>
          <p:nvPr/>
        </p:nvGrpSpPr>
        <p:grpSpPr>
          <a:xfrm>
            <a:off x="3715846" y="3357904"/>
            <a:ext cx="4960103" cy="468496"/>
            <a:chOff x="3459881" y="1422287"/>
            <a:chExt cx="5105428" cy="468496"/>
          </a:xfrm>
        </p:grpSpPr>
        <p:sp>
          <p:nvSpPr>
            <p:cNvPr id="29" name="Rounded Rectangle 28">
              <a:extLst>
                <a:ext uri="{FF2B5EF4-FFF2-40B4-BE49-F238E27FC236}">
                  <a16:creationId xmlns:a16="http://schemas.microsoft.com/office/drawing/2014/main" id="{D2C18DFD-3DC1-6EAD-E237-D571EAB70903}"/>
                </a:ext>
              </a:extLst>
            </p:cNvPr>
            <p:cNvSpPr/>
            <p:nvPr/>
          </p:nvSpPr>
          <p:spPr>
            <a:xfrm>
              <a:off x="3635893" y="1427468"/>
              <a:ext cx="4929416" cy="463315"/>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like Mark does.</a:t>
              </a:r>
              <a:endParaRPr lang="en-US" dirty="0">
                <a:solidFill>
                  <a:schemeClr val="tx1"/>
                </a:solidFill>
              </a:endParaRPr>
            </a:p>
          </p:txBody>
        </p:sp>
        <p:sp>
          <p:nvSpPr>
            <p:cNvPr id="30" name="Oval 29">
              <a:extLst>
                <a:ext uri="{FF2B5EF4-FFF2-40B4-BE49-F238E27FC236}">
                  <a16:creationId xmlns:a16="http://schemas.microsoft.com/office/drawing/2014/main" id="{61CD35AF-DA75-2735-A4F0-32000CF502CC}"/>
                </a:ext>
              </a:extLst>
            </p:cNvPr>
            <p:cNvSpPr/>
            <p:nvPr/>
          </p:nvSpPr>
          <p:spPr>
            <a:xfrm>
              <a:off x="3459881" y="1422287"/>
              <a:ext cx="260354"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grpSp>
        <p:nvGrpSpPr>
          <p:cNvPr id="31" name="Group 30">
            <a:extLst>
              <a:ext uri="{FF2B5EF4-FFF2-40B4-BE49-F238E27FC236}">
                <a16:creationId xmlns:a16="http://schemas.microsoft.com/office/drawing/2014/main" id="{6E44F735-C14C-3C04-4E7A-DD971FDB20F3}"/>
              </a:ext>
            </a:extLst>
          </p:cNvPr>
          <p:cNvGrpSpPr/>
          <p:nvPr/>
        </p:nvGrpSpPr>
        <p:grpSpPr>
          <a:xfrm>
            <a:off x="3715846" y="4182213"/>
            <a:ext cx="4960103" cy="688291"/>
            <a:chOff x="3428275" y="1410414"/>
            <a:chExt cx="4960103" cy="688291"/>
          </a:xfrm>
        </p:grpSpPr>
        <p:sp>
          <p:nvSpPr>
            <p:cNvPr id="32" name="Rounded Rectangle 31">
              <a:extLst>
                <a:ext uri="{FF2B5EF4-FFF2-40B4-BE49-F238E27FC236}">
                  <a16:creationId xmlns:a16="http://schemas.microsoft.com/office/drawing/2014/main" id="{7F85B264-7263-741A-A393-487AFF486E50}"/>
                </a:ext>
              </a:extLst>
            </p:cNvPr>
            <p:cNvSpPr/>
            <p:nvPr/>
          </p:nvSpPr>
          <p:spPr>
            <a:xfrm>
              <a:off x="3625737" y="1410414"/>
              <a:ext cx="4762641" cy="688291"/>
            </a:xfrm>
            <a:prstGeom prst="roundRect">
              <a:avLst/>
            </a:prstGeom>
            <a:solidFill>
              <a:srgbClr val="FFE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that viewers may not </a:t>
              </a:r>
              <a:r>
                <a:rPr lang="en-US" dirty="0">
                  <a:solidFill>
                    <a:schemeClr val="tx1"/>
                  </a:solidFill>
                </a:rPr>
                <a:t> </a:t>
              </a:r>
              <a:r>
                <a:rPr lang="en-US" sz="1800" dirty="0" smtClean="0">
                  <a:solidFill>
                    <a:schemeClr val="tx1"/>
                  </a:solidFill>
                  <a:effectLst/>
                  <a:latin typeface="UTM"/>
                </a:rPr>
                <a:t>pay </a:t>
              </a:r>
              <a:r>
                <a:rPr lang="en-US" sz="1800" dirty="0">
                  <a:solidFill>
                    <a:schemeClr val="tx1"/>
                  </a:solidFill>
                  <a:effectLst/>
                  <a:latin typeface="UTM"/>
                </a:rPr>
                <a:t>enough attention to their poster.</a:t>
              </a:r>
              <a:endParaRPr lang="en-US" dirty="0">
                <a:solidFill>
                  <a:schemeClr val="tx1"/>
                </a:solidFill>
              </a:endParaRPr>
            </a:p>
          </p:txBody>
        </p:sp>
        <p:sp>
          <p:nvSpPr>
            <p:cNvPr id="33" name="Oval 32">
              <a:extLst>
                <a:ext uri="{FF2B5EF4-FFF2-40B4-BE49-F238E27FC236}">
                  <a16:creationId xmlns:a16="http://schemas.microsoft.com/office/drawing/2014/main" id="{F610571F-A815-9672-CF12-1D0E2D4A3DF5}"/>
                </a:ext>
              </a:extLst>
            </p:cNvPr>
            <p:cNvSpPr/>
            <p:nvPr/>
          </p:nvSpPr>
          <p:spPr>
            <a:xfrm>
              <a:off x="3428275" y="1422287"/>
              <a:ext cx="291960" cy="2817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grpSp>
      <p:cxnSp>
        <p:nvCxnSpPr>
          <p:cNvPr id="7" name="Straight Arrow Connector 6">
            <a:extLst>
              <a:ext uri="{FF2B5EF4-FFF2-40B4-BE49-F238E27FC236}">
                <a16:creationId xmlns:a16="http://schemas.microsoft.com/office/drawing/2014/main" id="{B2939BB7-153E-8043-AEE5-0FAC4FB17712}"/>
              </a:ext>
            </a:extLst>
          </p:cNvPr>
          <p:cNvCxnSpPr>
            <a:cxnSpLocks/>
            <a:stCxn id="13" idx="3"/>
            <a:endCxn id="27" idx="1"/>
          </p:cNvCxnSpPr>
          <p:nvPr/>
        </p:nvCxnSpPr>
        <p:spPr>
          <a:xfrm>
            <a:off x="3147098" y="1708991"/>
            <a:ext cx="572748" cy="8465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F065C19-40C3-D943-B530-2FA25DE7EE70}"/>
              </a:ext>
            </a:extLst>
          </p:cNvPr>
          <p:cNvCxnSpPr>
            <a:cxnSpLocks/>
            <a:endCxn id="30" idx="2"/>
          </p:cNvCxnSpPr>
          <p:nvPr/>
        </p:nvCxnSpPr>
        <p:spPr>
          <a:xfrm>
            <a:off x="3168325" y="2788216"/>
            <a:ext cx="547521" cy="7105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1732CF7-4876-1940-9E6E-C71BD44FD66E}"/>
              </a:ext>
            </a:extLst>
          </p:cNvPr>
          <p:cNvCxnSpPr>
            <a:cxnSpLocks/>
            <a:endCxn id="33" idx="1"/>
          </p:cNvCxnSpPr>
          <p:nvPr/>
        </p:nvCxnSpPr>
        <p:spPr>
          <a:xfrm>
            <a:off x="3155712" y="3586981"/>
            <a:ext cx="602891" cy="6483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9DFEEB7-20B3-024F-B088-0CBE409C9CFD}"/>
              </a:ext>
            </a:extLst>
          </p:cNvPr>
          <p:cNvCxnSpPr>
            <a:cxnSpLocks/>
            <a:endCxn id="22" idx="3"/>
          </p:cNvCxnSpPr>
          <p:nvPr/>
        </p:nvCxnSpPr>
        <p:spPr>
          <a:xfrm flipV="1">
            <a:off x="3179617" y="1453107"/>
            <a:ext cx="584333" cy="31092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72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smtClean="0">
                <a:solidFill>
                  <a:schemeClr val="bg1"/>
                </a:solidFill>
                <a:latin typeface="UTM Facebook K&amp;T" panose="02040603050506020204" pitchFamily="18" charset="0"/>
                <a:cs typeface="Arial" panose="020B0604020202020204" pitchFamily="34" charset="0"/>
              </a:rPr>
              <a:t>PRODUCTION</a:t>
            </a:r>
            <a:endParaRPr lang="en-US" sz="3200" b="1" dirty="0">
              <a:solidFill>
                <a:schemeClr val="bg1"/>
              </a:solidFill>
              <a:latin typeface="UTM Facebook K&amp;T"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1356607" y="889967"/>
            <a:ext cx="6430785" cy="523220"/>
          </a:xfrm>
          <a:prstGeom prst="rect">
            <a:avLst/>
          </a:prstGeom>
        </p:spPr>
        <p:txBody>
          <a:bodyPr wrap="square">
            <a:spAutoFit/>
          </a:bodyPr>
          <a:lstStyle/>
          <a:p>
            <a:pPr algn="ctr"/>
            <a:r>
              <a:rPr lang="en-US" sz="2800" b="1" dirty="0" smtClean="0">
                <a:cs typeface="Arial" panose="020B0604020202020204" pitchFamily="34" charset="0"/>
              </a:rPr>
              <a:t>Design a poster about a charity event. </a:t>
            </a:r>
            <a:endParaRPr lang="en-US" sz="2800" b="1" dirty="0">
              <a:cs typeface="Arial" panose="020B0604020202020204" pitchFamily="34" charset="0"/>
            </a:endParaRPr>
          </a:p>
        </p:txBody>
      </p:sp>
      <p:pic>
        <p:nvPicPr>
          <p:cNvPr id="1026" name="Picture 2" descr="20 Impactful Corporate Charity Team Building Activiti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71" y="1656411"/>
            <a:ext cx="4890656" cy="324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16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a:latin typeface="UTMFacebookK&amp;TBold"/>
                  <a:cs typeface="Times New Roman" panose="02020603050405020304" pitchFamily="18" charset="0"/>
                </a:rPr>
                <a:t>Unit 7</a:t>
              </a:r>
              <a:endParaRPr lang="en-US" sz="4400" b="1" dirty="0">
                <a:latin typeface="UTMFacebookK&amp;TBold"/>
                <a:cs typeface="Times New Roman" panose="02020603050405020304" pitchFamily="18" charset="0"/>
              </a:endParaRP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294468" y="418267"/>
            <a:ext cx="6883400" cy="769441"/>
          </a:xfrm>
          <a:prstGeom prst="rect">
            <a:avLst/>
          </a:prstGeom>
          <a:noFill/>
        </p:spPr>
        <p:txBody>
          <a:bodyPr wrap="square" rtlCol="0">
            <a:spAutoFit/>
          </a:bodyPr>
          <a:lstStyle/>
          <a:p>
            <a:r>
              <a:rPr lang="en-US" sz="4400" b="1" dirty="0">
                <a:solidFill>
                  <a:srgbClr val="FFFFFF"/>
                </a:solidFill>
                <a:latin typeface="UTMFacebookK&amp;TBold"/>
              </a:rPr>
              <a:t>The world of </a:t>
            </a:r>
            <a:r>
              <a:rPr lang="en-US" sz="4400" b="1" dirty="0" smtClean="0">
                <a:solidFill>
                  <a:srgbClr val="FFFFFF"/>
                </a:solidFill>
                <a:latin typeface="UTMFacebookK&amp;TBold"/>
              </a:rPr>
              <a:t>mass media</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GETTING STARTED</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I</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66725" y="3269170"/>
            <a:ext cx="8496801" cy="769441"/>
          </a:xfrm>
          <a:prstGeom prst="rect">
            <a:avLst/>
          </a:prstGeom>
          <a:noFill/>
        </p:spPr>
        <p:txBody>
          <a:bodyPr wrap="square" rtlCol="0">
            <a:spAutoFit/>
          </a:bodyPr>
          <a:lstStyle/>
          <a:p>
            <a:pPr algn="ctr"/>
            <a:r>
              <a:rPr lang="en-US" sz="4400" b="1" i="1" dirty="0">
                <a:solidFill>
                  <a:srgbClr val="EF6330"/>
                </a:solidFill>
              </a:rPr>
              <a:t>Promoting a charity event</a:t>
            </a:r>
            <a:endParaRPr lang="en-US" sz="4400" dirty="0"/>
          </a:p>
        </p:txBody>
      </p:sp>
    </p:spTree>
    <p:extLst>
      <p:ext uri="{BB962C8B-B14F-4D97-AF65-F5344CB8AC3E}">
        <p14:creationId xmlns:p14="http://schemas.microsoft.com/office/powerpoint/2010/main" val="1671446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3257174"/>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vi-VN" sz="2800" dirty="0">
                <a:latin typeface="Calibri" panose="020F0502020204030204" pitchFamily="34" charset="0"/>
                <a:cs typeface="Calibri" panose="020F0502020204030204" pitchFamily="34" charset="0"/>
              </a:rPr>
              <a:t>Some lexical items about promoting a charity event</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vi-VN" sz="2800" dirty="0">
                <a:latin typeface="Calibri" panose="020F0502020204030204" pitchFamily="34" charset="0"/>
                <a:cs typeface="Calibri" panose="020F0502020204030204" pitchFamily="34" charset="0"/>
              </a:rPr>
              <a:t>Reading for specific information</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Adverbial clauses of manner and result</a:t>
            </a: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845498"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the project in Lesson 8.</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7" y="61968"/>
            <a:ext cx="3859353"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PRESENTATION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1035702" y="2567595"/>
            <a:ext cx="1463050"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PRACTICE</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4154903"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kern="0" dirty="0">
                <a:solidFill>
                  <a:schemeClr val="tx1"/>
                </a:solidFill>
                <a:effectLst/>
                <a:ea typeface="Times New Roman" panose="02020603050405020304" pitchFamily="18" charset="0"/>
              </a:rPr>
              <a:t>Jigsaw puzzle</a:t>
            </a:r>
            <a:endParaRPr lang="en-GB" sz="1350" dirty="0">
              <a:solidFill>
                <a:schemeClr val="tx1"/>
              </a:solidFill>
            </a:endParaRPr>
          </a:p>
        </p:txBody>
      </p:sp>
      <p:sp>
        <p:nvSpPr>
          <p:cNvPr id="26" name="Rectangle 25"/>
          <p:cNvSpPr/>
          <p:nvPr/>
        </p:nvSpPr>
        <p:spPr>
          <a:xfrm>
            <a:off x="4505771" y="1594891"/>
            <a:ext cx="4154904"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Vocabulary</a:t>
            </a:r>
            <a:endParaRPr lang="en-GB" sz="1350" dirty="0">
              <a:solidFill>
                <a:schemeClr val="tx1"/>
              </a:solidFill>
            </a:endParaRPr>
          </a:p>
        </p:txBody>
      </p:sp>
      <p:sp>
        <p:nvSpPr>
          <p:cNvPr id="27" name="Rectangle 26"/>
          <p:cNvSpPr/>
          <p:nvPr/>
        </p:nvSpPr>
        <p:spPr>
          <a:xfrm>
            <a:off x="4505771" y="2289191"/>
            <a:ext cx="4154905" cy="1120475"/>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indent="-126206">
              <a:buFont typeface="Arial" panose="020B0604020202020204" pitchFamily="34" charset="0"/>
              <a:buChar char="•"/>
            </a:pPr>
            <a:r>
              <a:rPr lang="en-US" sz="1350" dirty="0">
                <a:solidFill>
                  <a:schemeClr val="tx1"/>
                </a:solidFill>
              </a:rPr>
              <a:t>Task 1: Listen and read. </a:t>
            </a:r>
          </a:p>
          <a:p>
            <a:pPr marL="126206" indent="-126206">
              <a:buFont typeface="Arial" panose="020B0604020202020204" pitchFamily="34" charset="0"/>
              <a:buChar char="•"/>
            </a:pPr>
            <a:r>
              <a:rPr lang="en-US" sz="1350" dirty="0">
                <a:solidFill>
                  <a:schemeClr val="tx1"/>
                </a:solidFill>
              </a:rPr>
              <a:t>Task 2: </a:t>
            </a:r>
            <a:r>
              <a:rPr lang="en-US" sz="1350" kern="0" dirty="0">
                <a:solidFill>
                  <a:schemeClr val="tx1"/>
                </a:solidFill>
                <a:effectLst/>
                <a:ea typeface="Times New Roman" panose="02020603050405020304" pitchFamily="18" charset="0"/>
              </a:rPr>
              <a:t>Circle the correct answer.</a:t>
            </a:r>
          </a:p>
          <a:p>
            <a:pPr marL="126206" indent="-126206">
              <a:buFont typeface="Arial" panose="020B0604020202020204" pitchFamily="34" charset="0"/>
              <a:buChar char="•"/>
            </a:pPr>
            <a:r>
              <a:rPr lang="en-US" sz="1350" dirty="0">
                <a:solidFill>
                  <a:schemeClr val="tx1"/>
                </a:solidFill>
              </a:rPr>
              <a:t>Task 3: </a:t>
            </a:r>
            <a:r>
              <a:rPr lang="en-US" sz="1350" kern="0" dirty="0">
                <a:solidFill>
                  <a:schemeClr val="tx1"/>
                </a:solidFill>
                <a:effectLst/>
                <a:ea typeface="Times New Roman" panose="02020603050405020304" pitchFamily="18" charset="0"/>
              </a:rPr>
              <a:t>Find words and a phrase.</a:t>
            </a:r>
          </a:p>
          <a:p>
            <a:pPr marL="126206" indent="-126206">
              <a:buFont typeface="Arial" panose="020B0604020202020204" pitchFamily="34" charset="0"/>
              <a:buChar char="•"/>
            </a:pPr>
            <a:r>
              <a:rPr lang="en-US" sz="1350" dirty="0">
                <a:solidFill>
                  <a:schemeClr val="tx1"/>
                </a:solidFill>
              </a:rPr>
              <a:t>Task 4: </a:t>
            </a:r>
            <a:r>
              <a:rPr lang="en-US" sz="1350" kern="0" dirty="0">
                <a:solidFill>
                  <a:schemeClr val="tx1"/>
                </a:solidFill>
              </a:rPr>
              <a:t>Match the two clauses to make</a:t>
            </a:r>
            <a:r>
              <a:rPr lang="en-US" sz="1350" kern="0" dirty="0">
                <a:solidFill>
                  <a:schemeClr val="tx1"/>
                </a:solidFill>
                <a:effectLst/>
                <a:ea typeface="Times New Roman" panose="02020603050405020304" pitchFamily="18" charset="0"/>
              </a:rPr>
              <a:t> the sentences.</a:t>
            </a:r>
            <a:endParaRPr lang="en-US" sz="1350" dirty="0">
              <a:solidFill>
                <a:schemeClr val="tx1"/>
              </a:solidFill>
            </a:endParaRP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stCxn id="23" idx="1"/>
            <a:endCxn id="24" idx="0"/>
          </p:cNvCxnSpPr>
          <p:nvPr/>
        </p:nvCxnSpPr>
        <p:spPr>
          <a:xfrm rot="10800000" flipV="1">
            <a:off x="1767228" y="1919989"/>
            <a:ext cx="532498" cy="647605"/>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PRODUCTION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330718"/>
            <a:ext cx="4154903"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indent="-126206">
              <a:buFont typeface="Arial" panose="020B0604020202020204" pitchFamily="34" charset="0"/>
              <a:buChar char="•"/>
            </a:pPr>
            <a:r>
              <a:rPr lang="en-US" sz="1350" dirty="0">
                <a:solidFill>
                  <a:schemeClr val="tx1"/>
                </a:solidFill>
              </a:rPr>
              <a:t>Wrap-up</a:t>
            </a:r>
          </a:p>
          <a:p>
            <a:pPr marL="126206" indent="-126206">
              <a:buFont typeface="Arial" panose="020B0604020202020204" pitchFamily="34" charset="0"/>
              <a:buChar char="•"/>
            </a:pPr>
            <a:r>
              <a:rPr lang="en-US" sz="1350" dirty="0">
                <a:solidFill>
                  <a:schemeClr val="tx1"/>
                </a:solidFill>
              </a:rPr>
              <a:t>Homework</a:t>
            </a:r>
            <a:endParaRPr lang="en-GB" sz="1350" dirty="0">
              <a:solidFill>
                <a:schemeClr val="tx1"/>
              </a:solidFill>
            </a:endParaRPr>
          </a:p>
        </p:txBody>
      </p:sp>
      <p:cxnSp>
        <p:nvCxnSpPr>
          <p:cNvPr id="33" name="Curved Connector 32"/>
          <p:cNvCxnSpPr>
            <a:stCxn id="31" idx="1"/>
            <a:endCxn id="34" idx="0"/>
          </p:cNvCxnSpPr>
          <p:nvPr/>
        </p:nvCxnSpPr>
        <p:spPr>
          <a:xfrm rot="10800000" flipV="1">
            <a:off x="1792340" y="3747854"/>
            <a:ext cx="420286"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973714" y="433071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stCxn id="24" idx="3"/>
            <a:endCxn id="31" idx="0"/>
          </p:cNvCxnSpPr>
          <p:nvPr/>
        </p:nvCxnSpPr>
        <p:spPr>
          <a:xfrm>
            <a:off x="2498752" y="2833922"/>
            <a:ext cx="532498" cy="66412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83457"/>
            <a:ext cx="4154903"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spcBef>
                <a:spcPts val="0"/>
              </a:spcBef>
              <a:spcAft>
                <a:spcPts val="0"/>
              </a:spcAft>
            </a:pPr>
            <a:r>
              <a:rPr lang="en-US" sz="1350" dirty="0">
                <a:solidFill>
                  <a:schemeClr val="tx1"/>
                </a:solidFill>
                <a:effectLst/>
                <a:ea typeface="Times New Roman" panose="02020603050405020304" pitchFamily="18" charset="0"/>
              </a:rPr>
              <a:t>Poster design</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GETTING STARTED</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I</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472146" y="2187029"/>
            <a:ext cx="5135336" cy="769441"/>
          </a:xfrm>
          <a:prstGeom prst="rect">
            <a:avLst/>
          </a:prstGeom>
          <a:noFill/>
        </p:spPr>
        <p:txBody>
          <a:bodyPr wrap="square">
            <a:spAutoFit/>
          </a:bodyPr>
          <a:lstStyle/>
          <a:p>
            <a:r>
              <a:rPr lang="en-US" sz="4400" b="1" kern="0" dirty="0">
                <a:effectLst/>
                <a:ea typeface="Times New Roman" panose="02020603050405020304" pitchFamily="18" charset="0"/>
                <a:cs typeface="Times New Roman" panose="02020603050405020304" pitchFamily="18" charset="0"/>
              </a:rPr>
              <a:t>JIGSAW PUZZLE</a:t>
            </a:r>
            <a:endParaRPr lang="en-US" sz="4400" dirty="0">
              <a:cs typeface="Times New Roman" panose="02020603050405020304" pitchFamily="18" charset="0"/>
            </a:endParaRPr>
          </a:p>
        </p:txBody>
      </p:sp>
    </p:spTree>
    <p:extLst>
      <p:ext uri="{BB962C8B-B14F-4D97-AF65-F5344CB8AC3E}">
        <p14:creationId xmlns:p14="http://schemas.microsoft.com/office/powerpoint/2010/main" val="3680985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0626" y="537613"/>
            <a:ext cx="886939" cy="507831"/>
          </a:xfrm>
          <a:prstGeom prst="rect">
            <a:avLst/>
          </a:prstGeom>
          <a:noFill/>
        </p:spPr>
        <p:txBody>
          <a:bodyPr wrap="square" rtlCol="0">
            <a:spAutoFit/>
          </a:bodyPr>
          <a:lstStyle/>
          <a:p>
            <a:pPr algn="ctr"/>
            <a:r>
              <a:rPr lang="en-US" sz="2700" b="1" dirty="0">
                <a:solidFill>
                  <a:schemeClr val="bg1"/>
                </a:solidFill>
                <a:latin typeface="Myriad Pro" pitchFamily="34" charset="0"/>
              </a:rPr>
              <a:t>Unit</a:t>
            </a:r>
          </a:p>
        </p:txBody>
      </p:sp>
      <p:sp>
        <p:nvSpPr>
          <p:cNvPr id="20" name="Freeform 19"/>
          <p:cNvSpPr/>
          <p:nvPr/>
        </p:nvSpPr>
        <p:spPr>
          <a:xfrm>
            <a:off x="3432027" y="1647505"/>
            <a:ext cx="1622139" cy="634427"/>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73" tIns="8573" rIns="8573" bIns="8573" numCol="1" spcCol="1270" anchor="ctr" anchorCtr="0">
            <a:noAutofit/>
          </a:bodyPr>
          <a:lstStyle/>
          <a:p>
            <a:pPr marL="0" lvl="1" defTabSz="600075">
              <a:lnSpc>
                <a:spcPct val="90000"/>
              </a:lnSpc>
              <a:spcBef>
                <a:spcPct val="0"/>
              </a:spcBef>
              <a:spcAft>
                <a:spcPct val="15000"/>
              </a:spcAft>
            </a:pPr>
            <a:endParaRPr lang="en-US" sz="1350" b="1" dirty="0"/>
          </a:p>
        </p:txBody>
      </p:sp>
      <p:sp>
        <p:nvSpPr>
          <p:cNvPr id="22" name="Rounded Rectangle 21"/>
          <p:cNvSpPr/>
          <p:nvPr/>
        </p:nvSpPr>
        <p:spPr>
          <a:xfrm>
            <a:off x="769728" y="765878"/>
            <a:ext cx="7402723" cy="846790"/>
          </a:xfrm>
          <a:prstGeom prst="roundRec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u="sng" dirty="0">
              <a:solidFill>
                <a:schemeClr val="tx1"/>
              </a:solidFill>
              <a:ea typeface="Adobe Gothic Std B" panose="020B0800000000000000" pitchFamily="34" charset="-128"/>
            </a:endParaRPr>
          </a:p>
          <a:p>
            <a:pPr algn="ctr"/>
            <a:r>
              <a:rPr lang="en-US" sz="2100" b="1" dirty="0">
                <a:solidFill>
                  <a:schemeClr val="tx1"/>
                </a:solidFill>
                <a:ea typeface="Adobe Gothic Std B" panose="020B0800000000000000" pitchFamily="34" charset="-128"/>
              </a:rPr>
              <a:t>Jigsaw puzzle </a:t>
            </a:r>
          </a:p>
          <a:p>
            <a:r>
              <a:rPr lang="en-US" sz="1500" dirty="0">
                <a:solidFill>
                  <a:schemeClr val="tx1"/>
                </a:solidFill>
                <a:ea typeface="Adobe Gothic Std B" panose="020B0800000000000000" pitchFamily="34" charset="-128"/>
              </a:rPr>
              <a:t> - 1 correct answer = 10 points </a:t>
            </a:r>
          </a:p>
          <a:p>
            <a:r>
              <a:rPr lang="en-US" sz="1500" dirty="0">
                <a:solidFill>
                  <a:schemeClr val="tx1"/>
                </a:solidFill>
                <a:ea typeface="Adobe Gothic Std B" panose="020B0800000000000000" pitchFamily="34" charset="-128"/>
              </a:rPr>
              <a:t> - KEY picture = 50 points</a:t>
            </a:r>
          </a:p>
          <a:p>
            <a:endParaRPr lang="en-US" i="1" dirty="0">
              <a:solidFill>
                <a:schemeClr val="tx1"/>
              </a:solidFill>
              <a:ea typeface="Adobe Gothic Std B" panose="020B0800000000000000" pitchFamily="34" charset="-128"/>
            </a:endParaRPr>
          </a:p>
        </p:txBody>
      </p:sp>
      <p:sp>
        <p:nvSpPr>
          <p:cNvPr id="2" name="Rectangle 1"/>
          <p:cNvSpPr/>
          <p:nvPr/>
        </p:nvSpPr>
        <p:spPr>
          <a:xfrm>
            <a:off x="4522483" y="495410"/>
            <a:ext cx="1929759" cy="369332"/>
          </a:xfrm>
          <a:prstGeom prst="rect">
            <a:avLst/>
          </a:prstGeom>
        </p:spPr>
        <p:txBody>
          <a:bodyPr wrap="none">
            <a:spAutoFit/>
          </a:bodyPr>
          <a:lstStyle/>
          <a:p>
            <a:r>
              <a:rPr lang="en-US" b="1" dirty="0">
                <a:solidFill>
                  <a:schemeClr val="bg1"/>
                </a:solidFill>
                <a:latin typeface="UTM Facebook K&amp;T" pitchFamily="18" charset="0"/>
              </a:rPr>
              <a:t>GETTING STARTED</a:t>
            </a:r>
          </a:p>
        </p:txBody>
      </p:sp>
      <p:sp>
        <p:nvSpPr>
          <p:cNvPr id="11" name="1a">
            <a:extLst>
              <a:ext uri="{FF2B5EF4-FFF2-40B4-BE49-F238E27FC236}">
                <a16:creationId xmlns:a16="http://schemas.microsoft.com/office/drawing/2014/main" id="{4EBC2F4F-2949-43F4-AEDE-260F2868958C}"/>
              </a:ext>
            </a:extLst>
          </p:cNvPr>
          <p:cNvSpPr/>
          <p:nvPr/>
        </p:nvSpPr>
        <p:spPr>
          <a:xfrm>
            <a:off x="1779283" y="1647506"/>
            <a:ext cx="2743200" cy="17145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6000" b="1">
                <a:solidFill>
                  <a:prstClr val="white"/>
                </a:solidFill>
              </a:rPr>
              <a:t>1</a:t>
            </a:r>
          </a:p>
        </p:txBody>
      </p:sp>
      <p:sp>
        <p:nvSpPr>
          <p:cNvPr id="12" name="2a">
            <a:extLst>
              <a:ext uri="{FF2B5EF4-FFF2-40B4-BE49-F238E27FC236}">
                <a16:creationId xmlns:a16="http://schemas.microsoft.com/office/drawing/2014/main" id="{D87B2313-A882-442D-A8C0-5D5965BAACF8}"/>
              </a:ext>
            </a:extLst>
          </p:cNvPr>
          <p:cNvSpPr/>
          <p:nvPr/>
        </p:nvSpPr>
        <p:spPr>
          <a:xfrm>
            <a:off x="4522483" y="1647506"/>
            <a:ext cx="2743200" cy="17145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a:defRPr/>
            </a:pPr>
            <a:r>
              <a:rPr lang="en-US" sz="6000" b="1">
                <a:solidFill>
                  <a:prstClr val="white"/>
                </a:solidFill>
              </a:rPr>
              <a:t>2</a:t>
            </a:r>
          </a:p>
        </p:txBody>
      </p:sp>
      <p:sp>
        <p:nvSpPr>
          <p:cNvPr id="13" name="3a">
            <a:extLst>
              <a:ext uri="{FF2B5EF4-FFF2-40B4-BE49-F238E27FC236}">
                <a16:creationId xmlns:a16="http://schemas.microsoft.com/office/drawing/2014/main" id="{7A7C3CBC-BE31-4C7A-BAED-2989085617C4}"/>
              </a:ext>
            </a:extLst>
          </p:cNvPr>
          <p:cNvSpPr/>
          <p:nvPr/>
        </p:nvSpPr>
        <p:spPr>
          <a:xfrm>
            <a:off x="1779283" y="3362006"/>
            <a:ext cx="2743200" cy="17145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a:defRPr/>
            </a:pPr>
            <a:r>
              <a:rPr lang="en-US" sz="6000" b="1">
                <a:solidFill>
                  <a:prstClr val="white"/>
                </a:solidFill>
              </a:rPr>
              <a:t>3</a:t>
            </a:r>
          </a:p>
        </p:txBody>
      </p:sp>
      <p:sp>
        <p:nvSpPr>
          <p:cNvPr id="14" name="4a">
            <a:extLst>
              <a:ext uri="{FF2B5EF4-FFF2-40B4-BE49-F238E27FC236}">
                <a16:creationId xmlns:a16="http://schemas.microsoft.com/office/drawing/2014/main" id="{0E96B27D-D497-4269-A1C2-77DFC47C0D7B}"/>
              </a:ext>
            </a:extLst>
          </p:cNvPr>
          <p:cNvSpPr/>
          <p:nvPr/>
        </p:nvSpPr>
        <p:spPr>
          <a:xfrm>
            <a:off x="4522483" y="3362006"/>
            <a:ext cx="2743200" cy="17145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685800">
              <a:defRPr/>
            </a:pPr>
            <a:r>
              <a:rPr lang="en-US" sz="6000" b="1">
                <a:solidFill>
                  <a:prstClr val="white"/>
                </a:solidFill>
              </a:rPr>
              <a:t>4</a:t>
            </a:r>
          </a:p>
        </p:txBody>
      </p:sp>
      <p:sp>
        <p:nvSpPr>
          <p:cNvPr id="15" name="5a">
            <a:extLst>
              <a:ext uri="{FF2B5EF4-FFF2-40B4-BE49-F238E27FC236}">
                <a16:creationId xmlns:a16="http://schemas.microsoft.com/office/drawing/2014/main" id="{D168AB05-546F-4EE1-B7A0-EDE4612191CB}"/>
              </a:ext>
            </a:extLst>
          </p:cNvPr>
          <p:cNvSpPr/>
          <p:nvPr/>
        </p:nvSpPr>
        <p:spPr>
          <a:xfrm>
            <a:off x="3493783" y="2676206"/>
            <a:ext cx="2057400" cy="137160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000" b="1">
                <a:solidFill>
                  <a:prstClr val="white"/>
                </a:solidFill>
              </a:rPr>
              <a:t>5</a:t>
            </a:r>
          </a:p>
        </p:txBody>
      </p:sp>
      <p:sp>
        <p:nvSpPr>
          <p:cNvPr id="16" name="Rectangle 15">
            <a:extLst>
              <a:ext uri="{FF2B5EF4-FFF2-40B4-BE49-F238E27FC236}">
                <a16:creationId xmlns:a16="http://schemas.microsoft.com/office/drawing/2014/main" id="{A26CE3B3-1110-6442-A8D6-B5986CE48234}"/>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D7227E5-4F17-7C4A-94E5-0C2BCFA01AB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8389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750"/>
                                        <p:tgtEl>
                                          <p:spTgt spid="11"/>
                                        </p:tgtEl>
                                      </p:cBhvr>
                                    </p:animEffect>
                                    <p:set>
                                      <p:cBhvr>
                                        <p:cTn id="7"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750"/>
                                        <p:tgtEl>
                                          <p:spTgt spid="12"/>
                                        </p:tgtEl>
                                      </p:cBhvr>
                                    </p:animEffect>
                                    <p:set>
                                      <p:cBhvr>
                                        <p:cTn id="13" dur="1" fill="hold">
                                          <p:stCondLst>
                                            <p:cond delay="74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750"/>
                                        <p:tgtEl>
                                          <p:spTgt spid="13"/>
                                        </p:tgtEl>
                                      </p:cBhvr>
                                    </p:animEffect>
                                    <p:set>
                                      <p:cBhvr>
                                        <p:cTn id="19" dur="1" fill="hold">
                                          <p:stCondLst>
                                            <p:cond delay="7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750"/>
                                        <p:tgtEl>
                                          <p:spTgt spid="14"/>
                                        </p:tgtEl>
                                      </p:cBhvr>
                                    </p:animEffect>
                                    <p:set>
                                      <p:cBhvr>
                                        <p:cTn id="25" dur="1" fill="hold">
                                          <p:stCondLst>
                                            <p:cond delay="7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750"/>
                                        <p:tgtEl>
                                          <p:spTgt spid="15"/>
                                        </p:tgtEl>
                                      </p:cBhvr>
                                    </p:animEffect>
                                    <p:set>
                                      <p:cBhvr>
                                        <p:cTn id="31" dur="1" fill="hold">
                                          <p:stCondLst>
                                            <p:cond delay="7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question 1"/>
          <p:cNvSpPr/>
          <p:nvPr/>
        </p:nvSpPr>
        <p:spPr>
          <a:xfrm>
            <a:off x="2234768" y="3754756"/>
            <a:ext cx="3535657" cy="1271588"/>
          </a:xfrm>
          <a:prstGeom prst="rect">
            <a:avLst/>
          </a:prstGeom>
          <a:solidFill>
            <a:srgbClr val="5B9B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a:solidFill>
                  <a:prstClr val="white"/>
                </a:solidFill>
                <a:latin typeface="Calibri" panose="020F0502020204030204"/>
              </a:rPr>
              <a:t>What is it? </a:t>
            </a:r>
          </a:p>
        </p:txBody>
      </p:sp>
      <p:sp>
        <p:nvSpPr>
          <p:cNvPr id="26" name="question 2"/>
          <p:cNvSpPr/>
          <p:nvPr/>
        </p:nvSpPr>
        <p:spPr>
          <a:xfrm>
            <a:off x="2234768" y="3754756"/>
            <a:ext cx="3535657" cy="1271588"/>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dirty="0">
                <a:solidFill>
                  <a:prstClr val="white"/>
                </a:solidFill>
                <a:latin typeface="Calibri" panose="020F0502020204030204"/>
              </a:rPr>
              <a:t>What </a:t>
            </a:r>
            <a:r>
              <a:rPr lang="en-US" sz="3000" dirty="0" smtClean="0">
                <a:solidFill>
                  <a:prstClr val="white"/>
                </a:solidFill>
                <a:latin typeface="Calibri" panose="020F0502020204030204"/>
              </a:rPr>
              <a:t>is this? </a:t>
            </a:r>
            <a:endParaRPr lang="en-US" sz="3000" dirty="0">
              <a:solidFill>
                <a:prstClr val="white"/>
              </a:solidFill>
              <a:latin typeface="Calibri" panose="020F0502020204030204"/>
            </a:endParaRPr>
          </a:p>
        </p:txBody>
      </p:sp>
      <p:sp>
        <p:nvSpPr>
          <p:cNvPr id="27" name="question 3"/>
          <p:cNvSpPr/>
          <p:nvPr/>
        </p:nvSpPr>
        <p:spPr>
          <a:xfrm>
            <a:off x="2207277" y="3754756"/>
            <a:ext cx="3535657" cy="1271588"/>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dirty="0">
                <a:solidFill>
                  <a:prstClr val="white"/>
                </a:solidFill>
                <a:latin typeface="Calibri" panose="020F0502020204030204"/>
              </a:rPr>
              <a:t>What is the name of </a:t>
            </a:r>
            <a:r>
              <a:rPr lang="en-US" sz="2100" dirty="0" smtClean="0">
                <a:solidFill>
                  <a:prstClr val="white"/>
                </a:solidFill>
                <a:latin typeface="Calibri" panose="020F0502020204030204"/>
              </a:rPr>
              <a:t>these apps? </a:t>
            </a:r>
            <a:endParaRPr lang="en-US" sz="2100" dirty="0">
              <a:solidFill>
                <a:prstClr val="white"/>
              </a:solidFill>
              <a:latin typeface="Calibri" panose="020F0502020204030204"/>
            </a:endParaRPr>
          </a:p>
        </p:txBody>
      </p:sp>
      <p:sp>
        <p:nvSpPr>
          <p:cNvPr id="28" name="question 4"/>
          <p:cNvSpPr/>
          <p:nvPr/>
        </p:nvSpPr>
        <p:spPr>
          <a:xfrm>
            <a:off x="2220605" y="3771069"/>
            <a:ext cx="3520298" cy="1271588"/>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a:solidFill>
                  <a:prstClr val="white"/>
                </a:solidFill>
                <a:latin typeface="Calibri" panose="020F0502020204030204"/>
              </a:rPr>
              <a:t>What is it?  </a:t>
            </a:r>
          </a:p>
        </p:txBody>
      </p:sp>
      <p:sp>
        <p:nvSpPr>
          <p:cNvPr id="24" name="question 5"/>
          <p:cNvSpPr/>
          <p:nvPr/>
        </p:nvSpPr>
        <p:spPr>
          <a:xfrm>
            <a:off x="2205246" y="3771069"/>
            <a:ext cx="3520298" cy="1271588"/>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dirty="0">
                <a:solidFill>
                  <a:prstClr val="white"/>
                </a:solidFill>
                <a:latin typeface="Calibri" panose="020F0502020204030204"/>
              </a:rPr>
              <a:t>What is it?</a:t>
            </a:r>
          </a:p>
        </p:txBody>
      </p:sp>
      <p:sp>
        <p:nvSpPr>
          <p:cNvPr id="30" name="manche"/>
          <p:cNvSpPr/>
          <p:nvPr/>
        </p:nvSpPr>
        <p:spPr>
          <a:xfrm>
            <a:off x="2211857" y="3743099"/>
            <a:ext cx="3520299" cy="1271588"/>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id="{EB4233B4-9292-41D1-9088-206EBBE52C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934" y="202748"/>
            <a:ext cx="5425222" cy="3421000"/>
          </a:xfrm>
          <a:prstGeom prst="rect">
            <a:avLst/>
          </a:prstGeom>
        </p:spPr>
      </p:pic>
      <p:sp>
        <p:nvSpPr>
          <p:cNvPr id="19" name="1b"/>
          <p:cNvSpPr/>
          <p:nvPr/>
        </p:nvSpPr>
        <p:spPr>
          <a:xfrm>
            <a:off x="268666" y="194747"/>
            <a:ext cx="2743200" cy="17145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4500" b="1">
                <a:solidFill>
                  <a:prstClr val="white"/>
                </a:solidFill>
                <a:latin typeface="Calibri" panose="020F0502020204030204"/>
              </a:rPr>
              <a:t>1</a:t>
            </a:r>
          </a:p>
        </p:txBody>
      </p:sp>
      <p:sp>
        <p:nvSpPr>
          <p:cNvPr id="8" name="1a"/>
          <p:cNvSpPr/>
          <p:nvPr/>
        </p:nvSpPr>
        <p:spPr>
          <a:xfrm>
            <a:off x="268666" y="194747"/>
            <a:ext cx="2743200" cy="17145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6000" b="1">
                <a:solidFill>
                  <a:prstClr val="white"/>
                </a:solidFill>
              </a:rPr>
              <a:t>1</a:t>
            </a:r>
          </a:p>
        </p:txBody>
      </p:sp>
      <p:sp>
        <p:nvSpPr>
          <p:cNvPr id="20" name="2b"/>
          <p:cNvSpPr/>
          <p:nvPr/>
        </p:nvSpPr>
        <p:spPr>
          <a:xfrm>
            <a:off x="3000980" y="190748"/>
            <a:ext cx="2743200" cy="17145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a:defRPr/>
            </a:pPr>
            <a:r>
              <a:rPr lang="en-US" sz="4500" b="1">
                <a:solidFill>
                  <a:prstClr val="white"/>
                </a:solidFill>
                <a:latin typeface="Calibri" panose="020F0502020204030204"/>
              </a:rPr>
              <a:t>2</a:t>
            </a:r>
          </a:p>
        </p:txBody>
      </p:sp>
      <p:sp>
        <p:nvSpPr>
          <p:cNvPr id="21" name="3b"/>
          <p:cNvSpPr/>
          <p:nvPr/>
        </p:nvSpPr>
        <p:spPr>
          <a:xfrm>
            <a:off x="268666" y="1909247"/>
            <a:ext cx="2743200" cy="17145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a:defRPr/>
            </a:pPr>
            <a:r>
              <a:rPr lang="en-US" sz="4500" b="1">
                <a:solidFill>
                  <a:prstClr val="white"/>
                </a:solidFill>
                <a:latin typeface="Calibri" panose="020F0502020204030204"/>
              </a:rPr>
              <a:t>3</a:t>
            </a:r>
          </a:p>
        </p:txBody>
      </p:sp>
      <p:sp>
        <p:nvSpPr>
          <p:cNvPr id="22" name="4b"/>
          <p:cNvSpPr/>
          <p:nvPr/>
        </p:nvSpPr>
        <p:spPr>
          <a:xfrm>
            <a:off x="3011866" y="1909247"/>
            <a:ext cx="2743200" cy="17145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685800">
              <a:defRPr/>
            </a:pPr>
            <a:r>
              <a:rPr lang="en-US" sz="4500" b="1">
                <a:solidFill>
                  <a:prstClr val="white"/>
                </a:solidFill>
                <a:latin typeface="Calibri" panose="020F0502020204030204"/>
              </a:rPr>
              <a:t>4</a:t>
            </a:r>
          </a:p>
        </p:txBody>
      </p:sp>
      <p:sp>
        <p:nvSpPr>
          <p:cNvPr id="23" name="5b"/>
          <p:cNvSpPr/>
          <p:nvPr/>
        </p:nvSpPr>
        <p:spPr>
          <a:xfrm>
            <a:off x="1983166" y="1223447"/>
            <a:ext cx="2057400" cy="13716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500" b="1">
                <a:solidFill>
                  <a:prstClr val="white"/>
                </a:solidFill>
                <a:latin typeface="Calibri" panose="020F0502020204030204"/>
              </a:rPr>
              <a:t>5</a:t>
            </a:r>
          </a:p>
        </p:txBody>
      </p:sp>
      <p:sp>
        <p:nvSpPr>
          <p:cNvPr id="9" name="2a"/>
          <p:cNvSpPr/>
          <p:nvPr/>
        </p:nvSpPr>
        <p:spPr>
          <a:xfrm>
            <a:off x="2994398" y="190748"/>
            <a:ext cx="2743200" cy="17145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a:defRPr/>
            </a:pPr>
            <a:r>
              <a:rPr lang="en-US" sz="6000" b="1">
                <a:solidFill>
                  <a:prstClr val="white"/>
                </a:solidFill>
              </a:rPr>
              <a:t>2</a:t>
            </a:r>
          </a:p>
        </p:txBody>
      </p:sp>
      <p:sp>
        <p:nvSpPr>
          <p:cNvPr id="12" name="3a"/>
          <p:cNvSpPr/>
          <p:nvPr/>
        </p:nvSpPr>
        <p:spPr>
          <a:xfrm>
            <a:off x="268666" y="1909247"/>
            <a:ext cx="2743200" cy="17145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a:defRPr/>
            </a:pPr>
            <a:r>
              <a:rPr lang="en-US" sz="6000" b="1">
                <a:solidFill>
                  <a:prstClr val="white"/>
                </a:solidFill>
              </a:rPr>
              <a:t>3</a:t>
            </a:r>
          </a:p>
        </p:txBody>
      </p:sp>
      <p:sp>
        <p:nvSpPr>
          <p:cNvPr id="15" name="4a"/>
          <p:cNvSpPr/>
          <p:nvPr/>
        </p:nvSpPr>
        <p:spPr>
          <a:xfrm>
            <a:off x="3011866" y="1909247"/>
            <a:ext cx="2743200" cy="17145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685800">
              <a:defRPr/>
            </a:pPr>
            <a:r>
              <a:rPr lang="en-US" sz="6000" b="1">
                <a:solidFill>
                  <a:prstClr val="white"/>
                </a:solidFill>
              </a:rPr>
              <a:t>4</a:t>
            </a:r>
          </a:p>
        </p:txBody>
      </p:sp>
      <p:sp>
        <p:nvSpPr>
          <p:cNvPr id="16" name="5a"/>
          <p:cNvSpPr/>
          <p:nvPr/>
        </p:nvSpPr>
        <p:spPr>
          <a:xfrm>
            <a:off x="1983166" y="1223447"/>
            <a:ext cx="2057400" cy="137160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000" b="1">
                <a:solidFill>
                  <a:prstClr val="white"/>
                </a:solidFill>
              </a:rPr>
              <a:t>5</a:t>
            </a: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6452" y="1726465"/>
            <a:ext cx="457200" cy="457200"/>
          </a:xfrm>
          <a:prstGeom prst="rect">
            <a:avLst/>
          </a:prstGeom>
        </p:spPr>
      </p:pic>
      <p:pic>
        <p:nvPicPr>
          <p:cNvPr id="10" name="Picture 9">
            <a:extLst>
              <a:ext uri="{FF2B5EF4-FFF2-40B4-BE49-F238E27FC236}">
                <a16:creationId xmlns:a16="http://schemas.microsoft.com/office/drawing/2014/main" id="{F4A71CF5-4C05-44E7-9F7B-91864EA67CB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68636" y="1610101"/>
            <a:ext cx="1670057" cy="880909"/>
          </a:xfrm>
          <a:prstGeom prst="rect">
            <a:avLst/>
          </a:prstGeom>
        </p:spPr>
      </p:pic>
      <p:pic>
        <p:nvPicPr>
          <p:cNvPr id="5" name="Picture 4">
            <a:extLst>
              <a:ext uri="{FF2B5EF4-FFF2-40B4-BE49-F238E27FC236}">
                <a16:creationId xmlns:a16="http://schemas.microsoft.com/office/drawing/2014/main" id="{724CEE9C-2F77-4EB8-9FC8-915429D4C7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54735" y="159225"/>
            <a:ext cx="1760721" cy="1173814"/>
          </a:xfrm>
          <a:prstGeom prst="rect">
            <a:avLst/>
          </a:prstGeom>
        </p:spPr>
      </p:pic>
      <p:pic>
        <p:nvPicPr>
          <p:cNvPr id="14" name="Picture 13">
            <a:extLst>
              <a:ext uri="{FF2B5EF4-FFF2-40B4-BE49-F238E27FC236}">
                <a16:creationId xmlns:a16="http://schemas.microsoft.com/office/drawing/2014/main" id="{81CBED78-DCB8-4F79-9F67-F32B491A743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78104" y="1694020"/>
            <a:ext cx="1590532" cy="961717"/>
          </a:xfrm>
          <a:prstGeom prst="rect">
            <a:avLst/>
          </a:prstGeom>
        </p:spPr>
      </p:pic>
      <p:pic>
        <p:nvPicPr>
          <p:cNvPr id="17" name="Picture 16">
            <a:extLst>
              <a:ext uri="{FF2B5EF4-FFF2-40B4-BE49-F238E27FC236}">
                <a16:creationId xmlns:a16="http://schemas.microsoft.com/office/drawing/2014/main" id="{D9098080-1341-4807-8D9A-8B2DE7B327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42258" y="3369736"/>
            <a:ext cx="1185851" cy="1185851"/>
          </a:xfrm>
          <a:prstGeom prst="rect">
            <a:avLst/>
          </a:prstGeom>
        </p:spPr>
      </p:pic>
      <p:pic>
        <p:nvPicPr>
          <p:cNvPr id="6" name="Picture 5">
            <a:extLst>
              <a:ext uri="{FF2B5EF4-FFF2-40B4-BE49-F238E27FC236}">
                <a16:creationId xmlns:a16="http://schemas.microsoft.com/office/drawing/2014/main" id="{6599D08F-3E25-4BE0-BF05-3C041DB8AE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68111" y="3487647"/>
            <a:ext cx="1670057" cy="982387"/>
          </a:xfrm>
          <a:prstGeom prst="rect">
            <a:avLst/>
          </a:prstGeom>
        </p:spPr>
      </p:pic>
      <p:sp>
        <p:nvSpPr>
          <p:cNvPr id="29" name="TextBox 28">
            <a:extLst>
              <a:ext uri="{FF2B5EF4-FFF2-40B4-BE49-F238E27FC236}">
                <a16:creationId xmlns:a16="http://schemas.microsoft.com/office/drawing/2014/main" id="{D86AD8DB-8208-4AD3-955D-C4E2953F89A6}"/>
              </a:ext>
            </a:extLst>
          </p:cNvPr>
          <p:cNvSpPr txBox="1"/>
          <p:nvPr/>
        </p:nvSpPr>
        <p:spPr>
          <a:xfrm>
            <a:off x="7737402" y="555729"/>
            <a:ext cx="800100" cy="461665"/>
          </a:xfrm>
          <a:prstGeom prst="rect">
            <a:avLst/>
          </a:prstGeom>
          <a:noFill/>
        </p:spPr>
        <p:txBody>
          <a:bodyPr wrap="square" lIns="0" tIns="0" rIns="0" bIns="0" rtlCol="0">
            <a:spAutoFit/>
          </a:bodyPr>
          <a:lstStyle/>
          <a:p>
            <a:pPr algn="l"/>
            <a:r>
              <a:rPr lang="en-US" sz="1500" b="1" dirty="0"/>
              <a:t>electronic book</a:t>
            </a:r>
          </a:p>
        </p:txBody>
      </p:sp>
      <p:sp>
        <p:nvSpPr>
          <p:cNvPr id="31" name="TextBox 30">
            <a:extLst>
              <a:ext uri="{FF2B5EF4-FFF2-40B4-BE49-F238E27FC236}">
                <a16:creationId xmlns:a16="http://schemas.microsoft.com/office/drawing/2014/main" id="{4A9FA55E-B538-4768-B0B2-3E4765FDF676}"/>
              </a:ext>
            </a:extLst>
          </p:cNvPr>
          <p:cNvSpPr txBox="1"/>
          <p:nvPr/>
        </p:nvSpPr>
        <p:spPr>
          <a:xfrm>
            <a:off x="6341924" y="2830259"/>
            <a:ext cx="800100" cy="230832"/>
          </a:xfrm>
          <a:prstGeom prst="rect">
            <a:avLst/>
          </a:prstGeom>
          <a:noFill/>
        </p:spPr>
        <p:txBody>
          <a:bodyPr wrap="square" lIns="0" tIns="0" rIns="0" bIns="0" rtlCol="0">
            <a:spAutoFit/>
          </a:bodyPr>
          <a:lstStyle/>
          <a:p>
            <a:pPr algn="l"/>
            <a:r>
              <a:rPr lang="en-US" sz="1500" b="1" dirty="0"/>
              <a:t>software</a:t>
            </a:r>
          </a:p>
        </p:txBody>
      </p:sp>
      <p:sp>
        <p:nvSpPr>
          <p:cNvPr id="32" name="TextBox 31">
            <a:extLst>
              <a:ext uri="{FF2B5EF4-FFF2-40B4-BE49-F238E27FC236}">
                <a16:creationId xmlns:a16="http://schemas.microsoft.com/office/drawing/2014/main" id="{2831B6A2-47FC-4D41-8F0F-DF2D3AC36A31}"/>
              </a:ext>
            </a:extLst>
          </p:cNvPr>
          <p:cNvSpPr txBox="1"/>
          <p:nvPr/>
        </p:nvSpPr>
        <p:spPr>
          <a:xfrm>
            <a:off x="7751118" y="2689414"/>
            <a:ext cx="1221363" cy="230832"/>
          </a:xfrm>
          <a:prstGeom prst="rect">
            <a:avLst/>
          </a:prstGeom>
          <a:noFill/>
        </p:spPr>
        <p:txBody>
          <a:bodyPr wrap="square" lIns="0" tIns="0" rIns="0" bIns="0" rtlCol="0">
            <a:spAutoFit/>
          </a:bodyPr>
          <a:lstStyle/>
          <a:p>
            <a:pPr algn="l"/>
            <a:r>
              <a:rPr lang="en-US" sz="1500" b="1" dirty="0"/>
              <a:t>social media</a:t>
            </a:r>
          </a:p>
        </p:txBody>
      </p:sp>
      <p:sp>
        <p:nvSpPr>
          <p:cNvPr id="33" name="TextBox 32">
            <a:extLst>
              <a:ext uri="{FF2B5EF4-FFF2-40B4-BE49-F238E27FC236}">
                <a16:creationId xmlns:a16="http://schemas.microsoft.com/office/drawing/2014/main" id="{2FA4BF03-8F4A-4FA1-813D-C4CB47912CED}"/>
              </a:ext>
            </a:extLst>
          </p:cNvPr>
          <p:cNvSpPr txBox="1"/>
          <p:nvPr/>
        </p:nvSpPr>
        <p:spPr>
          <a:xfrm>
            <a:off x="6243067" y="4727893"/>
            <a:ext cx="1007918" cy="230832"/>
          </a:xfrm>
          <a:prstGeom prst="rect">
            <a:avLst/>
          </a:prstGeom>
          <a:noFill/>
        </p:spPr>
        <p:txBody>
          <a:bodyPr wrap="square" lIns="0" tIns="0" rIns="0" bIns="0" rtlCol="0">
            <a:spAutoFit/>
          </a:bodyPr>
          <a:lstStyle/>
          <a:p>
            <a:pPr algn="l"/>
            <a:r>
              <a:rPr lang="en-US" sz="1500" b="1" dirty="0"/>
              <a:t>video</a:t>
            </a:r>
          </a:p>
        </p:txBody>
      </p:sp>
      <p:sp>
        <p:nvSpPr>
          <p:cNvPr id="34" name="TextBox 33">
            <a:extLst>
              <a:ext uri="{FF2B5EF4-FFF2-40B4-BE49-F238E27FC236}">
                <a16:creationId xmlns:a16="http://schemas.microsoft.com/office/drawing/2014/main" id="{51289DFA-D9B7-43C9-8093-580D97F6D5AD}"/>
              </a:ext>
            </a:extLst>
          </p:cNvPr>
          <p:cNvSpPr txBox="1"/>
          <p:nvPr/>
        </p:nvSpPr>
        <p:spPr>
          <a:xfrm>
            <a:off x="7751118" y="4783855"/>
            <a:ext cx="1261657" cy="230832"/>
          </a:xfrm>
          <a:prstGeom prst="rect">
            <a:avLst/>
          </a:prstGeom>
          <a:noFill/>
        </p:spPr>
        <p:txBody>
          <a:bodyPr wrap="square" lIns="0" tIns="0" rIns="0" bIns="0" rtlCol="0">
            <a:spAutoFit/>
          </a:bodyPr>
          <a:lstStyle/>
          <a:p>
            <a:pPr algn="l"/>
            <a:r>
              <a:rPr lang="en-US" sz="1500" b="1" dirty="0"/>
              <a:t>video game</a:t>
            </a:r>
          </a:p>
        </p:txBody>
      </p:sp>
    </p:spTree>
    <p:extLst>
      <p:ext uri="{BB962C8B-B14F-4D97-AF65-F5344CB8AC3E}">
        <p14:creationId xmlns:p14="http://schemas.microsoft.com/office/powerpoint/2010/main" val="1341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0" nodeType="clickEffect">
                                  <p:stCondLst>
                                    <p:cond delay="0"/>
                                  </p:stCondLst>
                                  <p:childTnLst>
                                    <p:animEffect transition="out" filter="dissolve">
                                      <p:cBhvr>
                                        <p:cTn id="15" dur="750"/>
                                        <p:tgtEl>
                                          <p:spTgt spid="8"/>
                                        </p:tgtEl>
                                      </p:cBhvr>
                                    </p:animEffect>
                                    <p:set>
                                      <p:cBhvr>
                                        <p:cTn id="16" dur="1" fill="hold">
                                          <p:stCondLst>
                                            <p:cond delay="749"/>
                                          </p:stCondLst>
                                        </p:cTn>
                                        <p:tgtEl>
                                          <p:spTgt spid="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750"/>
                                        <p:tgtEl>
                                          <p:spTgt spid="25"/>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9" presetClass="exit" presetSubtype="0" fill="hold" grpId="0" nodeType="withEffect">
                                  <p:stCondLst>
                                    <p:cond delay="0"/>
                                  </p:stCondLst>
                                  <p:childTnLst>
                                    <p:animEffect transition="out" filter="dissolve">
                                      <p:cBhvr>
                                        <p:cTn id="23" dur="750"/>
                                        <p:tgtEl>
                                          <p:spTgt spid="26"/>
                                        </p:tgtEl>
                                      </p:cBhvr>
                                    </p:animEffect>
                                    <p:set>
                                      <p:cBhvr>
                                        <p:cTn id="24" dur="1" fill="hold">
                                          <p:stCondLst>
                                            <p:cond delay="749"/>
                                          </p:stCondLst>
                                        </p:cTn>
                                        <p:tgtEl>
                                          <p:spTgt spid="26"/>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750"/>
                                        <p:tgtEl>
                                          <p:spTgt spid="27"/>
                                        </p:tgtEl>
                                      </p:cBhvr>
                                    </p:animEffect>
                                    <p:set>
                                      <p:cBhvr>
                                        <p:cTn id="27" dur="1" fill="hold">
                                          <p:stCondLst>
                                            <p:cond delay="749"/>
                                          </p:stCondLst>
                                        </p:cTn>
                                        <p:tgtEl>
                                          <p:spTgt spid="27"/>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750"/>
                                        <p:tgtEl>
                                          <p:spTgt spid="28"/>
                                        </p:tgtEl>
                                      </p:cBhvr>
                                    </p:animEffect>
                                    <p:set>
                                      <p:cBhvr>
                                        <p:cTn id="30" dur="1" fill="hold">
                                          <p:stCondLst>
                                            <p:cond delay="749"/>
                                          </p:stCondLst>
                                        </p:cTn>
                                        <p:tgtEl>
                                          <p:spTgt spid="28"/>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750"/>
                                        <p:tgtEl>
                                          <p:spTgt spid="24"/>
                                        </p:tgtEl>
                                      </p:cBhvr>
                                    </p:animEffect>
                                    <p:set>
                                      <p:cBhvr>
                                        <p:cTn id="33" dur="1" fill="hold">
                                          <p:stCondLst>
                                            <p:cond delay="749"/>
                                          </p:stCondLst>
                                        </p:cTn>
                                        <p:tgtEl>
                                          <p:spTgt spid="24"/>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750"/>
                                        <p:tgtEl>
                                          <p:spTgt spid="30"/>
                                        </p:tgtEl>
                                      </p:cBhvr>
                                    </p:animEffect>
                                    <p:set>
                                      <p:cBhvr>
                                        <p:cTn id="36" dur="1" fill="hold">
                                          <p:stCondLst>
                                            <p:cond delay="7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750"/>
                                        <p:tgtEl>
                                          <p:spTgt spid="9"/>
                                        </p:tgtEl>
                                      </p:cBhvr>
                                    </p:animEffect>
                                    <p:set>
                                      <p:cBhvr>
                                        <p:cTn id="42" dur="1" fill="hold">
                                          <p:stCondLst>
                                            <p:cond delay="749"/>
                                          </p:stCondLst>
                                        </p:cTn>
                                        <p:tgtEl>
                                          <p:spTgt spid="9"/>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750"/>
                                        <p:tgtEl>
                                          <p:spTgt spid="2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9" presetClass="exit" presetSubtype="0" fill="hold" grpId="0" nodeType="withEffect">
                                  <p:stCondLst>
                                    <p:cond delay="0"/>
                                  </p:stCondLst>
                                  <p:childTnLst>
                                    <p:animEffect transition="out" filter="dissolve">
                                      <p:cBhvr>
                                        <p:cTn id="49" dur="750"/>
                                        <p:tgtEl>
                                          <p:spTgt spid="25"/>
                                        </p:tgtEl>
                                      </p:cBhvr>
                                    </p:animEffect>
                                    <p:set>
                                      <p:cBhvr>
                                        <p:cTn id="50" dur="1" fill="hold">
                                          <p:stCondLst>
                                            <p:cond delay="749"/>
                                          </p:stCondLst>
                                        </p:cTn>
                                        <p:tgtEl>
                                          <p:spTgt spid="25"/>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750"/>
                                        <p:tgtEl>
                                          <p:spTgt spid="27"/>
                                        </p:tgtEl>
                                      </p:cBhvr>
                                    </p:animEffect>
                                    <p:set>
                                      <p:cBhvr>
                                        <p:cTn id="53" dur="1" fill="hold">
                                          <p:stCondLst>
                                            <p:cond delay="749"/>
                                          </p:stCondLst>
                                        </p:cTn>
                                        <p:tgtEl>
                                          <p:spTgt spid="27"/>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750"/>
                                        <p:tgtEl>
                                          <p:spTgt spid="28"/>
                                        </p:tgtEl>
                                      </p:cBhvr>
                                    </p:animEffect>
                                    <p:set>
                                      <p:cBhvr>
                                        <p:cTn id="56" dur="1" fill="hold">
                                          <p:stCondLst>
                                            <p:cond delay="749"/>
                                          </p:stCondLst>
                                        </p:cTn>
                                        <p:tgtEl>
                                          <p:spTgt spid="28"/>
                                        </p:tgtEl>
                                        <p:attrNameLst>
                                          <p:attrName>style.visibility</p:attrName>
                                        </p:attrNameLst>
                                      </p:cBhvr>
                                      <p:to>
                                        <p:strVal val="hidden"/>
                                      </p:to>
                                    </p:set>
                                  </p:childTnLst>
                                </p:cTn>
                              </p:par>
                              <p:par>
                                <p:cTn id="57" presetID="9" presetClass="exit" presetSubtype="0" fill="hold" grpId="2" nodeType="withEffect">
                                  <p:stCondLst>
                                    <p:cond delay="0"/>
                                  </p:stCondLst>
                                  <p:childTnLst>
                                    <p:animEffect transition="out" filter="dissolve">
                                      <p:cBhvr>
                                        <p:cTn id="58" dur="750"/>
                                        <p:tgtEl>
                                          <p:spTgt spid="24"/>
                                        </p:tgtEl>
                                      </p:cBhvr>
                                    </p:animEffect>
                                    <p:set>
                                      <p:cBhvr>
                                        <p:cTn id="59" dur="1" fill="hold">
                                          <p:stCondLst>
                                            <p:cond delay="749"/>
                                          </p:stCondLst>
                                        </p:cTn>
                                        <p:tgtEl>
                                          <p:spTgt spid="24"/>
                                        </p:tgtEl>
                                        <p:attrNameLst>
                                          <p:attrName>style.visibility</p:attrName>
                                        </p:attrNameLst>
                                      </p:cBhvr>
                                      <p:to>
                                        <p:strVal val="hidden"/>
                                      </p:to>
                                    </p:set>
                                  </p:childTnLst>
                                </p:cTn>
                              </p:par>
                              <p:par>
                                <p:cTn id="60" presetID="9" presetClass="exit" presetSubtype="0" fill="hold" grpId="0" nodeType="withEffect">
                                  <p:stCondLst>
                                    <p:cond delay="0"/>
                                  </p:stCondLst>
                                  <p:childTnLst>
                                    <p:animEffect transition="out" filter="dissolve">
                                      <p:cBhvr>
                                        <p:cTn id="61" dur="750"/>
                                        <p:tgtEl>
                                          <p:spTgt spid="30"/>
                                        </p:tgtEl>
                                      </p:cBhvr>
                                    </p:animEffect>
                                    <p:set>
                                      <p:cBhvr>
                                        <p:cTn id="62" dur="1" fill="hold">
                                          <p:stCondLst>
                                            <p:cond delay="7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9" presetClass="exit" presetSubtype="0" fill="hold" grpId="0" nodeType="clickEffect">
                                  <p:stCondLst>
                                    <p:cond delay="0"/>
                                  </p:stCondLst>
                                  <p:childTnLst>
                                    <p:animEffect transition="out" filter="dissolve">
                                      <p:cBhvr>
                                        <p:cTn id="67" dur="750"/>
                                        <p:tgtEl>
                                          <p:spTgt spid="12"/>
                                        </p:tgtEl>
                                      </p:cBhvr>
                                    </p:animEffect>
                                    <p:set>
                                      <p:cBhvr>
                                        <p:cTn id="68" dur="1" fill="hold">
                                          <p:stCondLst>
                                            <p:cond delay="749"/>
                                          </p:stCondLst>
                                        </p:cTn>
                                        <p:tgtEl>
                                          <p:spTgt spid="12"/>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750"/>
                                        <p:tgtEl>
                                          <p:spTgt spid="27"/>
                                        </p:tgtEl>
                                      </p:cBhvr>
                                    </p:animEffect>
                                  </p:childTnLst>
                                  <p:subTnLst>
                                    <p:audio>
                                      <p:cMediaNode>
                                        <p:cTn display="0" masterRel="sameClick">
                                          <p:stCondLst>
                                            <p:cond evt="begin" delay="0">
                                              <p:tn val="69"/>
                                            </p:cond>
                                          </p:stCondLst>
                                          <p:endCondLst>
                                            <p:cond evt="onStopAudio" delay="0">
                                              <p:tgtEl>
                                                <p:sldTgt/>
                                              </p:tgtEl>
                                            </p:cond>
                                          </p:endCondLst>
                                        </p:cTn>
                                        <p:tgtEl>
                                          <p:sndTgt r:embed="rId4" name="chimes.wav"/>
                                        </p:tgtEl>
                                      </p:cMediaNode>
                                    </p:audio>
                                  </p:subTnLst>
                                </p:cTn>
                              </p:par>
                              <p:par>
                                <p:cTn id="72" presetID="1"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childTnLst>
                                </p:cTn>
                              </p:par>
                              <p:par>
                                <p:cTn id="74" presetID="9" presetClass="exit" presetSubtype="0" fill="hold" grpId="1" nodeType="withEffect">
                                  <p:stCondLst>
                                    <p:cond delay="0"/>
                                  </p:stCondLst>
                                  <p:childTnLst>
                                    <p:animEffect transition="out" filter="dissolve">
                                      <p:cBhvr>
                                        <p:cTn id="75" dur="750"/>
                                        <p:tgtEl>
                                          <p:spTgt spid="25"/>
                                        </p:tgtEl>
                                      </p:cBhvr>
                                    </p:animEffect>
                                    <p:set>
                                      <p:cBhvr>
                                        <p:cTn id="76" dur="1" fill="hold">
                                          <p:stCondLst>
                                            <p:cond delay="749"/>
                                          </p:stCondLst>
                                        </p:cTn>
                                        <p:tgtEl>
                                          <p:spTgt spid="25"/>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750"/>
                                        <p:tgtEl>
                                          <p:spTgt spid="26"/>
                                        </p:tgtEl>
                                      </p:cBhvr>
                                    </p:animEffect>
                                    <p:set>
                                      <p:cBhvr>
                                        <p:cTn id="79" dur="1" fill="hold">
                                          <p:stCondLst>
                                            <p:cond delay="749"/>
                                          </p:stCondLst>
                                        </p:cTn>
                                        <p:tgtEl>
                                          <p:spTgt spid="26"/>
                                        </p:tgtEl>
                                        <p:attrNameLst>
                                          <p:attrName>style.visibility</p:attrName>
                                        </p:attrNameLst>
                                      </p:cBhvr>
                                      <p:to>
                                        <p:strVal val="hidden"/>
                                      </p:to>
                                    </p:set>
                                  </p:childTnLst>
                                </p:cTn>
                              </p:par>
                              <p:par>
                                <p:cTn id="80" presetID="9" presetClass="exit" presetSubtype="0" fill="hold" grpId="2" nodeType="withEffect">
                                  <p:stCondLst>
                                    <p:cond delay="0"/>
                                  </p:stCondLst>
                                  <p:childTnLst>
                                    <p:animEffect transition="out" filter="dissolve">
                                      <p:cBhvr>
                                        <p:cTn id="81" dur="750"/>
                                        <p:tgtEl>
                                          <p:spTgt spid="28"/>
                                        </p:tgtEl>
                                      </p:cBhvr>
                                    </p:animEffect>
                                    <p:set>
                                      <p:cBhvr>
                                        <p:cTn id="82" dur="1" fill="hold">
                                          <p:stCondLst>
                                            <p:cond delay="749"/>
                                          </p:stCondLst>
                                        </p:cTn>
                                        <p:tgtEl>
                                          <p:spTgt spid="28"/>
                                        </p:tgtEl>
                                        <p:attrNameLst>
                                          <p:attrName>style.visibility</p:attrName>
                                        </p:attrNameLst>
                                      </p:cBhvr>
                                      <p:to>
                                        <p:strVal val="hidden"/>
                                      </p:to>
                                    </p:set>
                                  </p:childTnLst>
                                </p:cTn>
                              </p:par>
                              <p:par>
                                <p:cTn id="83" presetID="9" presetClass="exit" presetSubtype="0" fill="hold" grpId="3" nodeType="withEffect">
                                  <p:stCondLst>
                                    <p:cond delay="0"/>
                                  </p:stCondLst>
                                  <p:childTnLst>
                                    <p:animEffect transition="out" filter="dissolve">
                                      <p:cBhvr>
                                        <p:cTn id="84" dur="750"/>
                                        <p:tgtEl>
                                          <p:spTgt spid="24"/>
                                        </p:tgtEl>
                                      </p:cBhvr>
                                    </p:animEffect>
                                    <p:set>
                                      <p:cBhvr>
                                        <p:cTn id="85" dur="1" fill="hold">
                                          <p:stCondLst>
                                            <p:cond delay="749"/>
                                          </p:stCondLst>
                                        </p:cTn>
                                        <p:tgtEl>
                                          <p:spTgt spid="24"/>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750"/>
                                        <p:tgtEl>
                                          <p:spTgt spid="30"/>
                                        </p:tgtEl>
                                      </p:cBhvr>
                                    </p:animEffect>
                                    <p:set>
                                      <p:cBhvr>
                                        <p:cTn id="88" dur="1" fill="hold">
                                          <p:stCondLst>
                                            <p:cond delay="7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9" presetClass="exit" presetSubtype="0" fill="hold" grpId="0" nodeType="clickEffect">
                                  <p:stCondLst>
                                    <p:cond delay="0"/>
                                  </p:stCondLst>
                                  <p:childTnLst>
                                    <p:animEffect transition="out" filter="dissolve">
                                      <p:cBhvr>
                                        <p:cTn id="93" dur="750"/>
                                        <p:tgtEl>
                                          <p:spTgt spid="15"/>
                                        </p:tgtEl>
                                      </p:cBhvr>
                                    </p:animEffect>
                                    <p:set>
                                      <p:cBhvr>
                                        <p:cTn id="94" dur="1" fill="hold">
                                          <p:stCondLst>
                                            <p:cond delay="749"/>
                                          </p:stCondLst>
                                        </p:cTn>
                                        <p:tgtEl>
                                          <p:spTgt spid="1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750"/>
                                        <p:tgtEl>
                                          <p:spTgt spid="28"/>
                                        </p:tgtEl>
                                      </p:cBhvr>
                                    </p:animEffec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par>
                                <p:cTn id="98" presetID="1" presetClass="entr" presetSubtype="0" fill="hold" nodeType="withEffect">
                                  <p:stCondLst>
                                    <p:cond delay="0"/>
                                  </p:stCondLst>
                                  <p:childTnLst>
                                    <p:set>
                                      <p:cBhvr>
                                        <p:cTn id="99" dur="1" fill="hold">
                                          <p:stCondLst>
                                            <p:cond delay="0"/>
                                          </p:stCondLst>
                                        </p:cTn>
                                        <p:tgtEl>
                                          <p:spTgt spid="6"/>
                                        </p:tgtEl>
                                        <p:attrNameLst>
                                          <p:attrName>style.visibility</p:attrName>
                                        </p:attrNameLst>
                                      </p:cBhvr>
                                      <p:to>
                                        <p:strVal val="visible"/>
                                      </p:to>
                                    </p:set>
                                  </p:childTnLst>
                                </p:cTn>
                              </p:par>
                              <p:par>
                                <p:cTn id="100" presetID="9" presetClass="exit" presetSubtype="0" fill="hold" grpId="2" nodeType="withEffect">
                                  <p:stCondLst>
                                    <p:cond delay="0"/>
                                  </p:stCondLst>
                                  <p:childTnLst>
                                    <p:animEffect transition="out" filter="dissolve">
                                      <p:cBhvr>
                                        <p:cTn id="101" dur="750"/>
                                        <p:tgtEl>
                                          <p:spTgt spid="25"/>
                                        </p:tgtEl>
                                      </p:cBhvr>
                                    </p:animEffect>
                                    <p:set>
                                      <p:cBhvr>
                                        <p:cTn id="102" dur="1" fill="hold">
                                          <p:stCondLst>
                                            <p:cond delay="749"/>
                                          </p:stCondLst>
                                        </p:cTn>
                                        <p:tgtEl>
                                          <p:spTgt spid="25"/>
                                        </p:tgtEl>
                                        <p:attrNameLst>
                                          <p:attrName>style.visibility</p:attrName>
                                        </p:attrNameLst>
                                      </p:cBhvr>
                                      <p:to>
                                        <p:strVal val="hidden"/>
                                      </p:to>
                                    </p:set>
                                  </p:childTnLst>
                                </p:cTn>
                              </p:par>
                              <p:par>
                                <p:cTn id="103" presetID="9" presetClass="exit" presetSubtype="0" fill="hold" grpId="2" nodeType="withEffect">
                                  <p:stCondLst>
                                    <p:cond delay="0"/>
                                  </p:stCondLst>
                                  <p:childTnLst>
                                    <p:animEffect transition="out" filter="dissolve">
                                      <p:cBhvr>
                                        <p:cTn id="104" dur="750"/>
                                        <p:tgtEl>
                                          <p:spTgt spid="26"/>
                                        </p:tgtEl>
                                      </p:cBhvr>
                                    </p:animEffect>
                                    <p:set>
                                      <p:cBhvr>
                                        <p:cTn id="105" dur="1" fill="hold">
                                          <p:stCondLst>
                                            <p:cond delay="749"/>
                                          </p:stCondLst>
                                        </p:cTn>
                                        <p:tgtEl>
                                          <p:spTgt spid="26"/>
                                        </p:tgtEl>
                                        <p:attrNameLst>
                                          <p:attrName>style.visibility</p:attrName>
                                        </p:attrNameLst>
                                      </p:cBhvr>
                                      <p:to>
                                        <p:strVal val="hidden"/>
                                      </p:to>
                                    </p:set>
                                  </p:childTnLst>
                                </p:cTn>
                              </p:par>
                              <p:par>
                                <p:cTn id="106" presetID="9" presetClass="exit" presetSubtype="0" fill="hold" grpId="2" nodeType="withEffect">
                                  <p:stCondLst>
                                    <p:cond delay="0"/>
                                  </p:stCondLst>
                                  <p:childTnLst>
                                    <p:animEffect transition="out" filter="dissolve">
                                      <p:cBhvr>
                                        <p:cTn id="107" dur="750"/>
                                        <p:tgtEl>
                                          <p:spTgt spid="27"/>
                                        </p:tgtEl>
                                      </p:cBhvr>
                                    </p:animEffect>
                                    <p:set>
                                      <p:cBhvr>
                                        <p:cTn id="108" dur="1" fill="hold">
                                          <p:stCondLst>
                                            <p:cond delay="749"/>
                                          </p:stCondLst>
                                        </p:cTn>
                                        <p:tgtEl>
                                          <p:spTgt spid="27"/>
                                        </p:tgtEl>
                                        <p:attrNameLst>
                                          <p:attrName>style.visibility</p:attrName>
                                        </p:attrNameLst>
                                      </p:cBhvr>
                                      <p:to>
                                        <p:strVal val="hidden"/>
                                      </p:to>
                                    </p:set>
                                  </p:childTnLst>
                                </p:cTn>
                              </p:par>
                              <p:par>
                                <p:cTn id="109" presetID="9" presetClass="exit" presetSubtype="0" fill="hold" grpId="4" nodeType="withEffect">
                                  <p:stCondLst>
                                    <p:cond delay="0"/>
                                  </p:stCondLst>
                                  <p:childTnLst>
                                    <p:animEffect transition="out" filter="dissolve">
                                      <p:cBhvr>
                                        <p:cTn id="110" dur="750"/>
                                        <p:tgtEl>
                                          <p:spTgt spid="24"/>
                                        </p:tgtEl>
                                      </p:cBhvr>
                                    </p:animEffect>
                                    <p:set>
                                      <p:cBhvr>
                                        <p:cTn id="111" dur="1" fill="hold">
                                          <p:stCondLst>
                                            <p:cond delay="749"/>
                                          </p:stCondLst>
                                        </p:cTn>
                                        <p:tgtEl>
                                          <p:spTgt spid="24"/>
                                        </p:tgtEl>
                                        <p:attrNameLst>
                                          <p:attrName>style.visibility</p:attrName>
                                        </p:attrNameLst>
                                      </p:cBhvr>
                                      <p:to>
                                        <p:strVal val="hidden"/>
                                      </p:to>
                                    </p:set>
                                  </p:childTnLst>
                                </p:cTn>
                              </p:par>
                              <p:par>
                                <p:cTn id="112" presetID="9" presetClass="exit" presetSubtype="0" fill="hold" grpId="2" nodeType="withEffect">
                                  <p:stCondLst>
                                    <p:cond delay="0"/>
                                  </p:stCondLst>
                                  <p:childTnLst>
                                    <p:animEffect transition="out" filter="dissolve">
                                      <p:cBhvr>
                                        <p:cTn id="113" dur="750"/>
                                        <p:tgtEl>
                                          <p:spTgt spid="30"/>
                                        </p:tgtEl>
                                      </p:cBhvr>
                                    </p:animEffect>
                                    <p:set>
                                      <p:cBhvr>
                                        <p:cTn id="114" dur="1" fill="hold">
                                          <p:stCondLst>
                                            <p:cond delay="7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5" restart="whenNotActive" fill="hold" evtFilter="cancelBubble" nodeType="interactiveSeq">
                <p:stCondLst>
                  <p:cond evt="onClick" delay="0">
                    <p:tgtEl>
                      <p:spTgt spid="16"/>
                    </p:tgtEl>
                  </p:cond>
                </p:stCondLst>
                <p:endSync evt="end" delay="0">
                  <p:rtn val="all"/>
                </p:endSync>
                <p:childTnLst>
                  <p:par>
                    <p:cTn id="116" fill="hold">
                      <p:stCondLst>
                        <p:cond delay="0"/>
                      </p:stCondLst>
                      <p:childTnLst>
                        <p:par>
                          <p:cTn id="117" fill="hold">
                            <p:stCondLst>
                              <p:cond delay="0"/>
                            </p:stCondLst>
                            <p:childTnLst>
                              <p:par>
                                <p:cTn id="118" presetID="9" presetClass="exit" presetSubtype="0" fill="hold" grpId="0" nodeType="clickEffect">
                                  <p:stCondLst>
                                    <p:cond delay="0"/>
                                  </p:stCondLst>
                                  <p:childTnLst>
                                    <p:animEffect transition="out" filter="dissolve">
                                      <p:cBhvr>
                                        <p:cTn id="119" dur="750"/>
                                        <p:tgtEl>
                                          <p:spTgt spid="16"/>
                                        </p:tgtEl>
                                      </p:cBhvr>
                                    </p:animEffect>
                                    <p:set>
                                      <p:cBhvr>
                                        <p:cTn id="120" dur="1" fill="hold">
                                          <p:stCondLst>
                                            <p:cond delay="749"/>
                                          </p:stCondLst>
                                        </p:cTn>
                                        <p:tgtEl>
                                          <p:spTgt spid="16"/>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750"/>
                                        <p:tgtEl>
                                          <p:spTgt spid="24"/>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par>
                                <p:cTn id="124" presetID="1" presetClass="entr" presetSubtype="0" fill="hold"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cTn>
                              </p:par>
                              <p:par>
                                <p:cTn id="126" presetID="9" presetClass="exit" presetSubtype="0" fill="hold" grpId="3" nodeType="withEffect">
                                  <p:stCondLst>
                                    <p:cond delay="0"/>
                                  </p:stCondLst>
                                  <p:childTnLst>
                                    <p:animEffect transition="out" filter="dissolve">
                                      <p:cBhvr>
                                        <p:cTn id="127" dur="750"/>
                                        <p:tgtEl>
                                          <p:spTgt spid="25"/>
                                        </p:tgtEl>
                                      </p:cBhvr>
                                    </p:animEffect>
                                    <p:set>
                                      <p:cBhvr>
                                        <p:cTn id="128" dur="1" fill="hold">
                                          <p:stCondLst>
                                            <p:cond delay="749"/>
                                          </p:stCondLst>
                                        </p:cTn>
                                        <p:tgtEl>
                                          <p:spTgt spid="25"/>
                                        </p:tgtEl>
                                        <p:attrNameLst>
                                          <p:attrName>style.visibility</p:attrName>
                                        </p:attrNameLst>
                                      </p:cBhvr>
                                      <p:to>
                                        <p:strVal val="hidden"/>
                                      </p:to>
                                    </p:set>
                                  </p:childTnLst>
                                </p:cTn>
                              </p:par>
                              <p:par>
                                <p:cTn id="129" presetID="9" presetClass="exit" presetSubtype="0" fill="hold" grpId="3" nodeType="withEffect">
                                  <p:stCondLst>
                                    <p:cond delay="0"/>
                                  </p:stCondLst>
                                  <p:childTnLst>
                                    <p:animEffect transition="out" filter="dissolve">
                                      <p:cBhvr>
                                        <p:cTn id="130" dur="750"/>
                                        <p:tgtEl>
                                          <p:spTgt spid="26"/>
                                        </p:tgtEl>
                                      </p:cBhvr>
                                    </p:animEffect>
                                    <p:set>
                                      <p:cBhvr>
                                        <p:cTn id="131" dur="1" fill="hold">
                                          <p:stCondLst>
                                            <p:cond delay="749"/>
                                          </p:stCondLst>
                                        </p:cTn>
                                        <p:tgtEl>
                                          <p:spTgt spid="26"/>
                                        </p:tgtEl>
                                        <p:attrNameLst>
                                          <p:attrName>style.visibility</p:attrName>
                                        </p:attrNameLst>
                                      </p:cBhvr>
                                      <p:to>
                                        <p:strVal val="hidden"/>
                                      </p:to>
                                    </p:set>
                                  </p:childTnLst>
                                </p:cTn>
                              </p:par>
                              <p:par>
                                <p:cTn id="132" presetID="9" presetClass="exit" presetSubtype="0" fill="hold" grpId="3" nodeType="withEffect">
                                  <p:stCondLst>
                                    <p:cond delay="0"/>
                                  </p:stCondLst>
                                  <p:childTnLst>
                                    <p:animEffect transition="out" filter="dissolve">
                                      <p:cBhvr>
                                        <p:cTn id="133" dur="750"/>
                                        <p:tgtEl>
                                          <p:spTgt spid="27"/>
                                        </p:tgtEl>
                                      </p:cBhvr>
                                    </p:animEffect>
                                    <p:set>
                                      <p:cBhvr>
                                        <p:cTn id="134" dur="1" fill="hold">
                                          <p:stCondLst>
                                            <p:cond delay="749"/>
                                          </p:stCondLst>
                                        </p:cTn>
                                        <p:tgtEl>
                                          <p:spTgt spid="27"/>
                                        </p:tgtEl>
                                        <p:attrNameLst>
                                          <p:attrName>style.visibility</p:attrName>
                                        </p:attrNameLst>
                                      </p:cBhvr>
                                      <p:to>
                                        <p:strVal val="hidden"/>
                                      </p:to>
                                    </p:set>
                                  </p:childTnLst>
                                </p:cTn>
                              </p:par>
                              <p:par>
                                <p:cTn id="135" presetID="9" presetClass="exit" presetSubtype="0" fill="hold" grpId="3" nodeType="withEffect">
                                  <p:stCondLst>
                                    <p:cond delay="0"/>
                                  </p:stCondLst>
                                  <p:childTnLst>
                                    <p:animEffect transition="out" filter="dissolve">
                                      <p:cBhvr>
                                        <p:cTn id="136" dur="750"/>
                                        <p:tgtEl>
                                          <p:spTgt spid="28"/>
                                        </p:tgtEl>
                                      </p:cBhvr>
                                    </p:animEffect>
                                    <p:set>
                                      <p:cBhvr>
                                        <p:cTn id="137" dur="1" fill="hold">
                                          <p:stCondLst>
                                            <p:cond delay="749"/>
                                          </p:stCondLst>
                                        </p:cTn>
                                        <p:tgtEl>
                                          <p:spTgt spid="28"/>
                                        </p:tgtEl>
                                        <p:attrNameLst>
                                          <p:attrName>style.visibility</p:attrName>
                                        </p:attrNameLst>
                                      </p:cBhvr>
                                      <p:to>
                                        <p:strVal val="hidden"/>
                                      </p:to>
                                    </p:set>
                                  </p:childTnLst>
                                </p:cTn>
                              </p:par>
                              <p:par>
                                <p:cTn id="138" presetID="9" presetClass="exit" presetSubtype="0" fill="hold" grpId="3" nodeType="withEffect">
                                  <p:stCondLst>
                                    <p:cond delay="0"/>
                                  </p:stCondLst>
                                  <p:childTnLst>
                                    <p:animEffect transition="out" filter="dissolve">
                                      <p:cBhvr>
                                        <p:cTn id="139" dur="750"/>
                                        <p:tgtEl>
                                          <p:spTgt spid="30"/>
                                        </p:tgtEl>
                                      </p:cBhvr>
                                    </p:animEffect>
                                    <p:set>
                                      <p:cBhvr>
                                        <p:cTn id="140" dur="1" fill="hold">
                                          <p:stCondLst>
                                            <p:cond delay="7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1" restart="whenNotActive" fill="hold" evtFilter="cancelBubble" nodeType="interactiveSeq">
                <p:stCondLst>
                  <p:cond evt="onClick" delay="0">
                    <p:tgtEl>
                      <p:spTgt spid="19"/>
                    </p:tgtEl>
                  </p:cond>
                </p:stCondLst>
                <p:endSync evt="end" delay="0">
                  <p:rtn val="all"/>
                </p:endSync>
                <p:childTnLst>
                  <p:par>
                    <p:cTn id="142" fill="hold">
                      <p:stCondLst>
                        <p:cond delay="0"/>
                      </p:stCondLst>
                      <p:childTnLst>
                        <p:par>
                          <p:cTn id="143" fill="hold">
                            <p:stCondLst>
                              <p:cond delay="0"/>
                            </p:stCondLst>
                            <p:childTnLst>
                              <p:par>
                                <p:cTn id="144" presetID="9" presetClass="exit" presetSubtype="0" fill="hold" grpId="0" nodeType="clickEffect">
                                  <p:stCondLst>
                                    <p:cond delay="0"/>
                                  </p:stCondLst>
                                  <p:childTnLst>
                                    <p:animEffect transition="out" filter="dissolve">
                                      <p:cBhvr>
                                        <p:cTn id="145" dur="750"/>
                                        <p:tgtEl>
                                          <p:spTgt spid="19"/>
                                        </p:tgtEl>
                                      </p:cBhvr>
                                    </p:animEffect>
                                    <p:set>
                                      <p:cBhvr>
                                        <p:cTn id="146"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4" name="chimes.wav"/>
                                        </p:tgtEl>
                                      </p:cMediaNode>
                                    </p:audio>
                                  </p:subTnLst>
                                </p:cTn>
                              </p:par>
                              <p:par>
                                <p:cTn id="147" presetID="1" presetClass="entr" presetSubtype="0" fill="hold" grpId="0" nodeType="with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49" restart="whenNotActive" fill="hold" evtFilter="cancelBubble" nodeType="interactiveSeq">
                <p:stCondLst>
                  <p:cond evt="onClick" delay="0">
                    <p:tgtEl>
                      <p:spTgt spid="20"/>
                    </p:tgtEl>
                  </p:cond>
                </p:stCondLst>
                <p:endSync evt="end" delay="0">
                  <p:rtn val="all"/>
                </p:endSync>
                <p:childTnLst>
                  <p:par>
                    <p:cTn id="150" fill="hold">
                      <p:stCondLst>
                        <p:cond delay="0"/>
                      </p:stCondLst>
                      <p:childTnLst>
                        <p:par>
                          <p:cTn id="151" fill="hold">
                            <p:stCondLst>
                              <p:cond delay="0"/>
                            </p:stCondLst>
                            <p:childTnLst>
                              <p:par>
                                <p:cTn id="152" presetID="9" presetClass="exit" presetSubtype="0" fill="hold" grpId="0" nodeType="clickEffect">
                                  <p:stCondLst>
                                    <p:cond delay="0"/>
                                  </p:stCondLst>
                                  <p:childTnLst>
                                    <p:animEffect transition="out" filter="dissolve">
                                      <p:cBhvr>
                                        <p:cTn id="153" dur="750"/>
                                        <p:tgtEl>
                                          <p:spTgt spid="20"/>
                                        </p:tgtEl>
                                      </p:cBhvr>
                                    </p:animEffect>
                                    <p:set>
                                      <p:cBhvr>
                                        <p:cTn id="154" dur="1" fill="hold">
                                          <p:stCondLst>
                                            <p:cond delay="749"/>
                                          </p:stCondLst>
                                        </p:cTn>
                                        <p:tgtEl>
                                          <p:spTgt spid="20"/>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4" name="chimes.wav"/>
                                        </p:tgtEl>
                                      </p:cMediaNode>
                                    </p:audio>
                                  </p:subTnLst>
                                </p:cTn>
                              </p:par>
                              <p:par>
                                <p:cTn id="155" presetID="1" presetClass="entr" presetSubtype="0" fill="hold" grpId="0" nodeType="withEffect">
                                  <p:stCondLst>
                                    <p:cond delay="0"/>
                                  </p:stCondLst>
                                  <p:childTnLst>
                                    <p:set>
                                      <p:cBhvr>
                                        <p:cTn id="1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57" restart="whenNotActive" fill="hold" evtFilter="cancelBubble" nodeType="interactiveSeq">
                <p:stCondLst>
                  <p:cond evt="onClick" delay="0">
                    <p:tgtEl>
                      <p:spTgt spid="21"/>
                    </p:tgtEl>
                  </p:cond>
                </p:stCondLst>
                <p:endSync evt="end" delay="0">
                  <p:rtn val="all"/>
                </p:endSync>
                <p:childTnLst>
                  <p:par>
                    <p:cTn id="158" fill="hold">
                      <p:stCondLst>
                        <p:cond delay="0"/>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750"/>
                                        <p:tgtEl>
                                          <p:spTgt spid="21"/>
                                        </p:tgtEl>
                                      </p:cBhvr>
                                    </p:animEffect>
                                    <p:set>
                                      <p:cBhvr>
                                        <p:cTn id="162" dur="1" fill="hold">
                                          <p:stCondLst>
                                            <p:cond delay="749"/>
                                          </p:stCondLst>
                                        </p:cTn>
                                        <p:tgtEl>
                                          <p:spTgt spid="21"/>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4" name="chimes.wav"/>
                                        </p:tgtEl>
                                      </p:cMediaNode>
                                    </p:audio>
                                  </p:subTnLst>
                                </p:cTn>
                              </p:par>
                              <p:par>
                                <p:cTn id="163" presetID="1" presetClass="entr" presetSubtype="0" fill="hold" grpId="0" nodeType="withEffect">
                                  <p:stCondLst>
                                    <p:cond delay="0"/>
                                  </p:stCondLst>
                                  <p:childTnLst>
                                    <p:set>
                                      <p:cBhvr>
                                        <p:cTn id="164"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65" restart="whenNotActive" fill="hold" evtFilter="cancelBubble" nodeType="interactiveSeq">
                <p:stCondLst>
                  <p:cond evt="onClick" delay="0">
                    <p:tgtEl>
                      <p:spTgt spid="22"/>
                    </p:tgtEl>
                  </p:cond>
                </p:stCondLst>
                <p:endSync evt="end" delay="0">
                  <p:rtn val="all"/>
                </p:endSync>
                <p:childTnLst>
                  <p:par>
                    <p:cTn id="166" fill="hold">
                      <p:stCondLst>
                        <p:cond delay="0"/>
                      </p:stCondLst>
                      <p:childTnLst>
                        <p:par>
                          <p:cTn id="167" fill="hold">
                            <p:stCondLst>
                              <p:cond delay="0"/>
                            </p:stCondLst>
                            <p:childTnLst>
                              <p:par>
                                <p:cTn id="168" presetID="9" presetClass="exit" presetSubtype="0" fill="hold" grpId="0" nodeType="clickEffect">
                                  <p:stCondLst>
                                    <p:cond delay="0"/>
                                  </p:stCondLst>
                                  <p:childTnLst>
                                    <p:animEffect transition="out" filter="dissolve">
                                      <p:cBhvr>
                                        <p:cTn id="169" dur="750"/>
                                        <p:tgtEl>
                                          <p:spTgt spid="22"/>
                                        </p:tgtEl>
                                      </p:cBhvr>
                                    </p:animEffect>
                                    <p:set>
                                      <p:cBhvr>
                                        <p:cTn id="170" dur="1" fill="hold">
                                          <p:stCondLst>
                                            <p:cond delay="749"/>
                                          </p:stCondLst>
                                        </p:cTn>
                                        <p:tgtEl>
                                          <p:spTgt spid="22"/>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4" name="chimes.wav"/>
                                        </p:tgtEl>
                                      </p:cMediaNode>
                                    </p:audio>
                                  </p:subTnLst>
                                </p:cTn>
                              </p:par>
                              <p:par>
                                <p:cTn id="171" presetID="1" presetClass="entr" presetSubtype="0" fill="hold" grpId="0" nodeType="withEffect">
                                  <p:stCondLst>
                                    <p:cond delay="0"/>
                                  </p:stCondLst>
                                  <p:childTnLst>
                                    <p:set>
                                      <p:cBhvr>
                                        <p:cTn id="172"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73" restart="whenNotActive" fill="hold" evtFilter="cancelBubble" nodeType="interactiveSeq">
                <p:stCondLst>
                  <p:cond evt="onClick" delay="0">
                    <p:tgtEl>
                      <p:spTgt spid="23"/>
                    </p:tgtEl>
                  </p:cond>
                </p:stCondLst>
                <p:endSync evt="end" delay="0">
                  <p:rtn val="all"/>
                </p:endSync>
                <p:childTnLst>
                  <p:par>
                    <p:cTn id="174" fill="hold">
                      <p:stCondLst>
                        <p:cond delay="indefinite"/>
                      </p:stCondLst>
                      <p:childTnLst>
                        <p:par>
                          <p:cTn id="175" fill="hold">
                            <p:stCondLst>
                              <p:cond delay="0"/>
                            </p:stCondLst>
                            <p:childTnLst>
                              <p:par>
                                <p:cTn id="176" presetID="9" presetClass="exit" presetSubtype="0" fill="hold" grpId="0" nodeType="clickEffect">
                                  <p:stCondLst>
                                    <p:cond delay="0"/>
                                  </p:stCondLst>
                                  <p:childTnLst>
                                    <p:animEffect transition="out" filter="dissolve">
                                      <p:cBhvr>
                                        <p:cTn id="177" dur="750"/>
                                        <p:tgtEl>
                                          <p:spTgt spid="23"/>
                                        </p:tgtEl>
                                      </p:cBhvr>
                                    </p:animEffect>
                                    <p:set>
                                      <p:cBhvr>
                                        <p:cTn id="178"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176"/>
                                            </p:cond>
                                          </p:stCondLst>
                                          <p:endCondLst>
                                            <p:cond evt="onStopAudio" delay="0">
                                              <p:tgtEl>
                                                <p:sldTgt/>
                                              </p:tgtEl>
                                            </p:cond>
                                          </p:endCondLst>
                                        </p:cTn>
                                        <p:tgtEl>
                                          <p:sndTgt r:embed="rId4" name="chimes.wav"/>
                                        </p:tgtEl>
                                      </p:cMediaNode>
                                    </p:audio>
                                  </p:subTnLst>
                                </p:cTn>
                              </p:par>
                              <p:par>
                                <p:cTn id="179" presetID="1" presetClass="entr" presetSubtype="0" fill="hold" grpId="0" nodeType="withEffect">
                                  <p:stCondLst>
                                    <p:cond delay="0"/>
                                  </p:stCondLst>
                                  <p:childTnLst>
                                    <p:set>
                                      <p:cBhvr>
                                        <p:cTn id="1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181" fill="hold" display="0">
                  <p:stCondLst>
                    <p:cond delay="indefinite"/>
                  </p:stCondLst>
                  <p:endCondLst>
                    <p:cond evt="onStopAudio" delay="0">
                      <p:tgtEl>
                        <p:sldTgt/>
                      </p:tgtEl>
                    </p:cond>
                  </p:endCondLst>
                </p:cTn>
                <p:tgtEl>
                  <p:spTgt spid="2"/>
                </p:tgtEl>
              </p:cMediaNode>
            </p:audio>
          </p:childTnLst>
        </p:cTn>
      </p:par>
    </p:tnLst>
    <p:bldLst>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P spid="24" grpId="0" animBg="1"/>
      <p:bldP spid="24" grpId="1" animBg="1"/>
      <p:bldP spid="24" grpId="2" animBg="1"/>
      <p:bldP spid="24" grpId="3" animBg="1"/>
      <p:bldP spid="24" grpId="4" animBg="1"/>
      <p:bldP spid="30" grpId="0" animBg="1"/>
      <p:bldP spid="30" grpId="1" animBg="1"/>
      <p:bldP spid="30" grpId="2" animBg="1"/>
      <p:bldP spid="30" grpId="3" animBg="1"/>
      <p:bldP spid="19" grpId="0" animBg="1"/>
      <p:bldP spid="8" grpId="0" animBg="1"/>
      <p:bldP spid="20" grpId="0" animBg="1"/>
      <p:bldP spid="21" grpId="0" animBg="1"/>
      <p:bldP spid="22" grpId="0" animBg="1"/>
      <p:bldP spid="23" grpId="0" animBg="1"/>
      <p:bldP spid="9" grpId="0" animBg="1"/>
      <p:bldP spid="12" grpId="0" animBg="1"/>
      <p:bldP spid="15" grpId="0" animBg="1"/>
      <p:bldP spid="16" grpId="0" animBg="1"/>
      <p:bldP spid="29"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7E7C5767-4B2A-42E4-85A8-29704B72E393}"/>
              </a:ext>
            </a:extLst>
          </p:cNvPr>
          <p:cNvSpPr/>
          <p:nvPr/>
        </p:nvSpPr>
        <p:spPr>
          <a:xfrm>
            <a:off x="3028950" y="400050"/>
            <a:ext cx="3358462" cy="846790"/>
          </a:xfrm>
          <a:prstGeom prst="roundRec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b="1" u="sng" dirty="0">
              <a:solidFill>
                <a:schemeClr val="tx1"/>
              </a:solidFill>
              <a:ea typeface="Adobe Gothic Std B" panose="020B0800000000000000" pitchFamily="34" charset="-128"/>
            </a:endParaRPr>
          </a:p>
          <a:p>
            <a:pPr algn="ctr"/>
            <a:r>
              <a:rPr lang="en-US" sz="2100" b="1" u="sng" dirty="0">
                <a:solidFill>
                  <a:schemeClr val="tx1"/>
                </a:solidFill>
                <a:ea typeface="Adobe Gothic Std B" panose="020B0800000000000000" pitchFamily="34" charset="-128"/>
              </a:rPr>
              <a:t>DIGITAL MEDIA</a:t>
            </a:r>
            <a:endParaRPr lang="en-US" sz="1500" b="1" dirty="0">
              <a:solidFill>
                <a:schemeClr val="tx1"/>
              </a:solidFill>
              <a:ea typeface="Adobe Gothic Std B" panose="020B0800000000000000" pitchFamily="34" charset="-128"/>
            </a:endParaRPr>
          </a:p>
          <a:p>
            <a:endParaRPr lang="en-US" b="1" i="1" dirty="0">
              <a:solidFill>
                <a:schemeClr val="tx1"/>
              </a:solidFill>
              <a:ea typeface="Adobe Gothic Std B" panose="020B0800000000000000" pitchFamily="34" charset="-128"/>
            </a:endParaRPr>
          </a:p>
        </p:txBody>
      </p:sp>
      <p:pic>
        <p:nvPicPr>
          <p:cNvPr id="8" name="Picture 7">
            <a:extLst>
              <a:ext uri="{FF2B5EF4-FFF2-40B4-BE49-F238E27FC236}">
                <a16:creationId xmlns:a16="http://schemas.microsoft.com/office/drawing/2014/main" id="{1F84006C-3191-4A51-A188-206793BAEA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0257" y="1485900"/>
            <a:ext cx="4803486" cy="3028950"/>
          </a:xfrm>
          <a:prstGeom prst="rect">
            <a:avLst/>
          </a:prstGeom>
        </p:spPr>
      </p:pic>
    </p:spTree>
    <p:extLst>
      <p:ext uri="{BB962C8B-B14F-4D97-AF65-F5344CB8AC3E}">
        <p14:creationId xmlns:p14="http://schemas.microsoft.com/office/powerpoint/2010/main" val="233429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6363" y="853846"/>
            <a:ext cx="586853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in charge of (idiom)</a:t>
            </a:r>
            <a:endParaRPr lang="en-US" sz="4800" b="1" dirty="0">
              <a:solidFill>
                <a:schemeClr val="accent2"/>
              </a:solidFill>
              <a:cs typeface="Calibri" panose="020F0502020204030204" pitchFamily="34" charset="0"/>
            </a:endParaRPr>
          </a:p>
        </p:txBody>
      </p:sp>
      <p:sp>
        <p:nvSpPr>
          <p:cNvPr id="12" name="Rectangle 11"/>
          <p:cNvSpPr/>
          <p:nvPr/>
        </p:nvSpPr>
        <p:spPr>
          <a:xfrm>
            <a:off x="818717" y="3581768"/>
            <a:ext cx="4344587" cy="707886"/>
          </a:xfrm>
          <a:prstGeom prst="rect">
            <a:avLst/>
          </a:prstGeom>
        </p:spPr>
        <p:txBody>
          <a:bodyPr wrap="square">
            <a:spAutoFit/>
          </a:bodyPr>
          <a:lstStyle/>
          <a:p>
            <a:r>
              <a:rPr lang="en-GB" sz="4000" dirty="0"/>
              <a:t>responsible for</a:t>
            </a:r>
            <a:endParaRPr lang="en-VN" sz="4000" dirty="0"/>
          </a:p>
        </p:txBody>
      </p:sp>
      <p:sp>
        <p:nvSpPr>
          <p:cNvPr id="2" name="Rectangle 1"/>
          <p:cNvSpPr/>
          <p:nvPr/>
        </p:nvSpPr>
        <p:spPr>
          <a:xfrm>
            <a:off x="1151038" y="1893083"/>
            <a:ext cx="2658100" cy="646331"/>
          </a:xfrm>
          <a:prstGeom prst="rect">
            <a:avLst/>
          </a:prstGeom>
        </p:spPr>
        <p:txBody>
          <a:bodyPr wrap="none">
            <a:spAutoFit/>
          </a:bodyPr>
          <a:lstStyle/>
          <a:p>
            <a:r>
              <a:rPr lang="en-VN" sz="3600" dirty="0">
                <a:solidFill>
                  <a:schemeClr val="accent2">
                    <a:lumMod val="50000"/>
                  </a:schemeClr>
                </a:solidFill>
                <a:effectLst/>
                <a:ea typeface="Times New Roman" panose="02020603050405020304" pitchFamily="18" charset="0"/>
              </a:rPr>
              <a:t>/ɪn tʃɑːdʒ əv/</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PRESENTATION</a:t>
            </a:r>
          </a:p>
        </p:txBody>
      </p:sp>
      <p:pic>
        <p:nvPicPr>
          <p:cNvPr id="1026" name="Picture 2" descr="RESPONSIBLE đi với giới từ gì? Cấu trúc responsible for hay to?">
            <a:extLst>
              <a:ext uri="{FF2B5EF4-FFF2-40B4-BE49-F238E27FC236}">
                <a16:creationId xmlns:a16="http://schemas.microsoft.com/office/drawing/2014/main" id="{22848CBB-DA9B-5641-AA13-0A8B4E58A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864" y="1715068"/>
            <a:ext cx="3553097" cy="1998617"/>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descr="mp3-output-ttsfree(dot)com">
            <a:hlinkClick r:id="" action="ppaction://media"/>
            <a:extLst>
              <a:ext uri="{FF2B5EF4-FFF2-40B4-BE49-F238E27FC236}">
                <a16:creationId xmlns:a16="http://schemas.microsoft.com/office/drawing/2014/main" id="{493C3B09-D122-F141-9C1E-B4EC70E33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56765" y="2908237"/>
            <a:ext cx="584775" cy="584775"/>
          </a:xfrm>
          <a:prstGeom prst="rect">
            <a:avLst/>
          </a:prstGeom>
        </p:spPr>
      </p:pic>
    </p:spTree>
    <p:extLst>
      <p:ext uri="{BB962C8B-B14F-4D97-AF65-F5344CB8AC3E}">
        <p14:creationId xmlns:p14="http://schemas.microsoft.com/office/powerpoint/2010/main" val="41570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6363" y="853846"/>
            <a:ext cx="586853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publicity (n)</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344587" cy="1384995"/>
          </a:xfrm>
          <a:prstGeom prst="rect">
            <a:avLst/>
          </a:prstGeom>
        </p:spPr>
        <p:txBody>
          <a:bodyPr wrap="square">
            <a:spAutoFit/>
          </a:bodyPr>
          <a:lstStyle/>
          <a:p>
            <a:pPr algn="just"/>
            <a:r>
              <a:rPr lang="en-VN" sz="2800" dirty="0"/>
              <a:t>the attention that is given to somebody/something by newspapers, television, etc.</a:t>
            </a:r>
          </a:p>
        </p:txBody>
      </p:sp>
      <p:sp>
        <p:nvSpPr>
          <p:cNvPr id="2" name="Rectangle 1"/>
          <p:cNvSpPr/>
          <p:nvPr/>
        </p:nvSpPr>
        <p:spPr>
          <a:xfrm>
            <a:off x="1510159" y="1865883"/>
            <a:ext cx="2262158" cy="584775"/>
          </a:xfrm>
          <a:prstGeom prst="rect">
            <a:avLst/>
          </a:prstGeom>
        </p:spPr>
        <p:txBody>
          <a:bodyPr wrap="none">
            <a:spAutoFit/>
          </a:bodyPr>
          <a:lstStyle/>
          <a:p>
            <a:r>
              <a:rPr lang="en-VN" sz="3200" kern="0" dirty="0">
                <a:solidFill>
                  <a:schemeClr val="accent2">
                    <a:lumMod val="50000"/>
                  </a:schemeClr>
                </a:solidFill>
                <a:effectLst/>
                <a:ea typeface="Times New Roman" panose="02020603050405020304" pitchFamily="18" charset="0"/>
              </a:rPr>
              <a:t>/pʌbˈlɪs.ə.ti/</a:t>
            </a:r>
            <a:endParaRPr lang="en-VN" sz="4800" b="1" dirty="0">
              <a:solidFill>
                <a:schemeClr val="accent2">
                  <a:lumMod val="50000"/>
                </a:schemeClr>
              </a:solidFill>
              <a:effectLst/>
              <a:ea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PRESENTATION</a:t>
            </a:r>
          </a:p>
        </p:txBody>
      </p:sp>
      <p:pic>
        <p:nvPicPr>
          <p:cNvPr id="2052" name="Picture 4" descr="Marketing vs. Publicity -">
            <a:extLst>
              <a:ext uri="{FF2B5EF4-FFF2-40B4-BE49-F238E27FC236}">
                <a16:creationId xmlns:a16="http://schemas.microsoft.com/office/drawing/2014/main" id="{378AA6D3-472F-8446-9D52-51A23BBC79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206" y="1076609"/>
            <a:ext cx="3664131" cy="2748098"/>
          </a:xfrm>
          <a:prstGeom prst="rect">
            <a:avLst/>
          </a:prstGeom>
          <a:noFill/>
          <a:extLst>
            <a:ext uri="{909E8E84-426E-40DD-AFC4-6F175D3DCCD1}">
              <a14:hiddenFill xmlns:a14="http://schemas.microsoft.com/office/drawing/2010/main">
                <a:solidFill>
                  <a:srgbClr val="FFFFFF"/>
                </a:solidFill>
              </a14:hiddenFill>
            </a:ext>
          </a:extLst>
        </p:spPr>
      </p:pic>
      <p:pic>
        <p:nvPicPr>
          <p:cNvPr id="6" name="mp3-output-ttsfree(dot)com (1)" descr="mp3-output-ttsfree(dot)com (1)">
            <a:hlinkClick r:id="" action="ppaction://media"/>
            <a:extLst>
              <a:ext uri="{FF2B5EF4-FFF2-40B4-BE49-F238E27FC236}">
                <a16:creationId xmlns:a16="http://schemas.microsoft.com/office/drawing/2014/main" id="{339AA7E9-5276-A745-9423-AFB7E43B9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0997" y="2616767"/>
            <a:ext cx="660850" cy="660850"/>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1798</TotalTime>
  <Words>964</Words>
  <PresentationFormat>On-screen Show (16:9)</PresentationFormat>
  <Paragraphs>212</Paragraphs>
  <Slides>22</Slides>
  <Notes>8</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Adobe Gothic Std B</vt:lpstr>
      <vt:lpstr>Arial</vt:lpstr>
      <vt:lpstr>Bookman Old Style</vt:lpstr>
      <vt:lpstr>Calibri</vt:lpstr>
      <vt:lpstr>Calibri Light</vt:lpstr>
      <vt:lpstr>Montserrat Medium</vt:lpstr>
      <vt:lpstr>Myriad Pro</vt:lpstr>
      <vt:lpstr>Times New Roman</vt:lpstr>
      <vt:lpstr>UTM</vt:lpstr>
      <vt:lpstr>UTM Facebook K&amp;T</vt:lpstr>
      <vt:lpstr>UTMAvoBold</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2024-06-07T09:17:48Z</dcterms:modified>
</cp:coreProperties>
</file>