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1"/>
  </p:notesMasterIdLst>
  <p:sldIdLst>
    <p:sldId id="271" r:id="rId2"/>
    <p:sldId id="323" r:id="rId3"/>
    <p:sldId id="324" r:id="rId4"/>
    <p:sldId id="316" r:id="rId5"/>
    <p:sldId id="338" r:id="rId6"/>
    <p:sldId id="337" r:id="rId7"/>
    <p:sldId id="339" r:id="rId8"/>
    <p:sldId id="340" r:id="rId9"/>
    <p:sldId id="341" r:id="rId10"/>
    <p:sldId id="336" r:id="rId11"/>
    <p:sldId id="356" r:id="rId12"/>
    <p:sldId id="357" r:id="rId13"/>
    <p:sldId id="311" r:id="rId14"/>
    <p:sldId id="355" r:id="rId15"/>
    <p:sldId id="310" r:id="rId16"/>
    <p:sldId id="354" r:id="rId17"/>
    <p:sldId id="325" r:id="rId18"/>
    <p:sldId id="317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E0A4A5"/>
    <a:srgbClr val="FFFF99"/>
    <a:srgbClr val="E36427"/>
    <a:srgbClr val="000000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57" d="100"/>
          <a:sy n="57" d="100"/>
        </p:scale>
        <p:origin x="90" y="13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3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6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9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8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013614"/>
              </p:ext>
            </p:extLst>
          </p:nvPr>
        </p:nvGraphicFramePr>
        <p:xfrm>
          <a:off x="883578" y="1469206"/>
          <a:ext cx="10582382" cy="49414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51406"/>
                <a:gridCol w="2029700"/>
                <a:gridCol w="6201276"/>
              </a:tblGrid>
              <a:tr h="7775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Form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Pronunciation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Meaning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7775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 slightly (adv)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/ˈslaɪtli/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 little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</a:tr>
              <a:tr h="126868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 star jump (n)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/stɑː(r) dʒʌmp/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 exercise in which you stand with your legs together and your arms at your sides and jump to a position with your legs apart and your arms spread out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</a:tr>
              <a:tr h="126868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 press-up (n)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/ˈpres ʌp/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 exercise in which you lie on your stomach and raise your body off the ground by pressing down on your hands until your arms are straight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</a:tr>
              <a:tr h="7775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 (to) squat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/skwɒt/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 sit on your heels with your knees bent up close to your body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56814" y="1011448"/>
            <a:ext cx="103900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Look at the diagram. Match the two parts of each sentence to complete the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instruction.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1643865" y="2755097"/>
            <a:ext cx="3873357" cy="2381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541" y="1965555"/>
            <a:ext cx="4643840" cy="460772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882114" y="2930548"/>
            <a:ext cx="359595" cy="48288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860341" y="3545090"/>
            <a:ext cx="467230" cy="223522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72452" y="4654192"/>
            <a:ext cx="455119" cy="851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860341" y="2930548"/>
            <a:ext cx="467230" cy="292568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7667" y="1145507"/>
            <a:ext cx="3804439" cy="542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>
                <a:ea typeface="Times New Roman" panose="02020603050405020304" pitchFamily="18" charset="0"/>
              </a:rPr>
              <a:t>Tips to give instructions:</a:t>
            </a:r>
            <a:endParaRPr lang="en-US" sz="280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8029" y="2718036"/>
            <a:ext cx="7957457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1. Start by </a:t>
            </a:r>
            <a:r>
              <a:rPr lang="en-US" sz="2800" smtClean="0">
                <a:ea typeface="Calibri" panose="020F0502020204030204" pitchFamily="34" charset="0"/>
              </a:rPr>
              <a:t>_______________ </a:t>
            </a:r>
            <a:r>
              <a:rPr lang="en-US" sz="2800">
                <a:ea typeface="Calibri" panose="020F0502020204030204" pitchFamily="34" charset="0"/>
              </a:rPr>
              <a:t>the process.</a:t>
            </a:r>
            <a:endParaRPr lang="en-US" sz="280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2. Sequencing the steps, using </a:t>
            </a:r>
            <a:r>
              <a:rPr lang="en-US" sz="2800" smtClean="0">
                <a:ea typeface="Calibri" panose="020F0502020204030204" pitchFamily="34" charset="0"/>
              </a:rPr>
              <a:t>___________ </a:t>
            </a:r>
            <a:r>
              <a:rPr lang="en-US" sz="2800">
                <a:ea typeface="Calibri" panose="020F0502020204030204" pitchFamily="34" charset="0"/>
              </a:rPr>
              <a:t>words or phrases (i.g: first, second, next, finally …)</a:t>
            </a:r>
            <a:endParaRPr lang="en-US" sz="280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>
                <a:ea typeface="Calibri" panose="020F0502020204030204" pitchFamily="34" charset="0"/>
              </a:rPr>
              <a:t>3. Give </a:t>
            </a:r>
            <a:r>
              <a:rPr lang="en-US" sz="2800" smtClean="0">
                <a:ea typeface="Calibri" panose="020F0502020204030204" pitchFamily="34" charset="0"/>
              </a:rPr>
              <a:t>___________ </a:t>
            </a:r>
            <a:r>
              <a:rPr lang="en-US" sz="2800">
                <a:ea typeface="Calibri" panose="020F0502020204030204" pitchFamily="34" charset="0"/>
              </a:rPr>
              <a:t>direction at a time.</a:t>
            </a:r>
            <a:endParaRPr lang="en-US" sz="2800">
              <a:effectLst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69483" y="1880481"/>
            <a:ext cx="5837495" cy="542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Bef>
                <a:spcPts val="720"/>
              </a:spcBef>
              <a:spcAft>
                <a:spcPts val="480"/>
              </a:spcAft>
            </a:pPr>
            <a:r>
              <a:rPr lang="en-US" sz="2800" b="1" smtClean="0">
                <a:solidFill>
                  <a:srgbClr val="C00000"/>
                </a:solidFill>
                <a:ea typeface="Times New Roman" panose="02020603050405020304" pitchFamily="18" charset="0"/>
              </a:rPr>
              <a:t>Fill in the blanks with a suitable word:</a:t>
            </a:r>
            <a:endParaRPr lang="en-US" sz="280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7716" y="2754085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introducing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4457" y="3254832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linking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24943" y="4300977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one</a:t>
            </a:r>
            <a:endParaRPr 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48919" y="939727"/>
            <a:ext cx="10618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Look at the How to burn fat exercise. Fill in the blanks with one word to complete the first part of the instructions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723" y="1899264"/>
            <a:ext cx="4022497" cy="4938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469" y="4556453"/>
            <a:ext cx="1501009" cy="2301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792" y="5280917"/>
            <a:ext cx="946931" cy="811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85" y="2049341"/>
            <a:ext cx="7379938" cy="220384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058414" y="2440578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First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61207" y="2874142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Second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59460" y="3313939"/>
            <a:ext cx="238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Next/Then</a:t>
            </a:r>
            <a:endParaRPr 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Work in pairs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Practice giving instructions for the rest of the exerice routine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09" y="1796524"/>
            <a:ext cx="4022497" cy="4938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55" y="4453713"/>
            <a:ext cx="1501009" cy="23015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478" y="5178177"/>
            <a:ext cx="946931" cy="8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Take turns demonstarting the exercise routine and giving instructions to the rest of your group so that they can do the exercise with you.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409" y="1909538"/>
            <a:ext cx="4022497" cy="4938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55" y="4566727"/>
            <a:ext cx="1501009" cy="23015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478" y="5291191"/>
            <a:ext cx="946931" cy="8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850735" y="1017136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smtClean="0"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5222" y="1762550"/>
            <a:ext cx="10900881" cy="2113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Work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pairs and come up with instructions for another exercise routine.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(e.g: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Warm-up exercise in the P.E lesson)</a:t>
            </a:r>
          </a:p>
          <a:p>
            <a:pPr>
              <a:lnSpc>
                <a:spcPct val="120000"/>
              </a:lnSpc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Demonstrate your </a:t>
            </a: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routine in front of the class and give instructions. </a:t>
            </a:r>
            <a:endParaRPr lang="en-US" sz="28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22" y="3996646"/>
            <a:ext cx="3123057" cy="2194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22" y="3875629"/>
            <a:ext cx="3069753" cy="2314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984" y="4021987"/>
            <a:ext cx="3635791" cy="21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cs typeface="Arial" panose="020B0604020202020204" pitchFamily="34" charset="0"/>
              </a:rPr>
              <a:t>Wrap-up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ow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to give instructions for an exercise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routine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to talk about an exercise routine</a:t>
            </a:r>
            <a:endParaRPr lang="en-US" sz="2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Unit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8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1886" y="61213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UTM Facebook K&amp;T" panose="02040603050506020204" pitchFamily="18" charset="0"/>
              </a:rPr>
              <a:t>SPEAKING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8E0627-9B64-414D-94C5-F7ECBA1EE60F}"/>
              </a:ext>
            </a:extLst>
          </p:cNvPr>
          <p:cNvSpPr txBox="1"/>
          <p:nvPr/>
        </p:nvSpPr>
        <p:spPr>
          <a:xfrm>
            <a:off x="1839074" y="3763537"/>
            <a:ext cx="927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mtClean="0">
                <a:solidFill>
                  <a:schemeClr val="accent1">
                    <a:lumMod val="75000"/>
                  </a:schemeClr>
                </a:solidFill>
              </a:rPr>
              <a:t>Giving </a:t>
            </a:r>
            <a:r>
              <a:rPr lang="en-GB" sz="4000" b="1">
                <a:solidFill>
                  <a:schemeClr val="accent1">
                    <a:lumMod val="75000"/>
                  </a:schemeClr>
                </a:solidFill>
              </a:rPr>
              <a:t>instructions for an exercise </a:t>
            </a:r>
            <a:r>
              <a:rPr lang="en-GB" sz="4000" b="1" smtClean="0">
                <a:solidFill>
                  <a:schemeClr val="accent1">
                    <a:lumMod val="75000"/>
                  </a:schemeClr>
                </a:solidFill>
              </a:rPr>
              <a:t>routine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4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A long and healthy life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19507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PRE-SPEAKING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2352" y="3423459"/>
            <a:ext cx="2119318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WHILE-SPEAKING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Watch a video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177973"/>
            <a:ext cx="4879384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1. </a:t>
            </a:r>
            <a:r>
              <a:rPr lang="en-US">
                <a:solidFill>
                  <a:schemeClr val="tx1"/>
                </a:solidFill>
              </a:rPr>
              <a:t>Match the two parts of each sentence to complete the instruction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105226"/>
            <a:ext cx="4879385" cy="13687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Task 2. Fill in the blanks with one </a:t>
            </a:r>
            <a:r>
              <a:rPr lang="en-US" smtClean="0">
                <a:solidFill>
                  <a:schemeClr val="tx1"/>
                </a:solidFill>
              </a:rPr>
              <a:t>word. </a:t>
            </a:r>
            <a:endParaRPr lang="en-US">
              <a:solidFill>
                <a:schemeClr val="tx1"/>
              </a:solidFill>
            </a:endParaRPr>
          </a:p>
          <a:p>
            <a:r>
              <a:rPr lang="en-GB" smtClean="0">
                <a:solidFill>
                  <a:schemeClr val="tx1"/>
                </a:solidFill>
              </a:rPr>
              <a:t>Task </a:t>
            </a:r>
            <a:r>
              <a:rPr lang="en-GB">
                <a:solidFill>
                  <a:schemeClr val="tx1"/>
                </a:solidFill>
              </a:rPr>
              <a:t>3. Practice giving instructions </a:t>
            </a:r>
            <a:endParaRPr lang="en-GB" smtClean="0">
              <a:solidFill>
                <a:schemeClr val="tx1"/>
              </a:solidFill>
            </a:endParaRPr>
          </a:p>
          <a:p>
            <a:r>
              <a:rPr lang="en-GB" smtClean="0">
                <a:solidFill>
                  <a:schemeClr val="tx1"/>
                </a:solidFill>
              </a:rPr>
              <a:t>Task </a:t>
            </a:r>
            <a:r>
              <a:rPr lang="en-GB">
                <a:solidFill>
                  <a:schemeClr val="tx1"/>
                </a:solidFill>
              </a:rPr>
              <a:t>4. Take turns demonstarting the exercise routine and giving </a:t>
            </a:r>
            <a:r>
              <a:rPr lang="en-GB" smtClean="0">
                <a:solidFill>
                  <a:schemeClr val="tx1"/>
                </a:solidFill>
              </a:rPr>
              <a:t>instructions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09998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272012" y="2559985"/>
            <a:ext cx="794289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/>
                </a:solidFill>
                <a:ea typeface="Adobe Gothic Std B" panose="020B0800000000000000" pitchFamily="34" charset="-128"/>
              </a:rPr>
              <a:t>POST-SPEAKING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70" y="3778562"/>
            <a:ext cx="709996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5" y="4594523"/>
            <a:ext cx="4879382" cy="760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Further 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407448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UTM Facebook K&amp;T" panose="02040603050506020204" pitchFamily="18" charset="0"/>
              </a:rPr>
              <a:t>SPEAKING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</a:t>
            </a:r>
            <a:r>
              <a:rPr lang="en-US" smtClean="0">
                <a:solidFill>
                  <a:srgbClr val="F26532"/>
                </a:solidFill>
                <a:latin typeface="Bookman Old Style" pitchFamily="18" charset="0"/>
              </a:rPr>
              <a:t>4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llowing Directions With Exercise-Brainbreak Dance for Classrooms &amp; Homes) - Mark D. Penc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3515" y="1725022"/>
            <a:ext cx="8128000" cy="457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6245" y="1017136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mtClean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7299" y="1725022"/>
            <a:ext cx="8198777" cy="45730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437" y="1489753"/>
            <a:ext cx="10796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Can you </a:t>
            </a:r>
            <a:r>
              <a:rPr lang="en-US" sz="3200" b="1"/>
              <a:t>remember any instructions in the </a:t>
            </a:r>
            <a:r>
              <a:rPr lang="en-US" sz="3200" b="1" smtClean="0"/>
              <a:t>video??? </a:t>
            </a:r>
            <a:endParaRPr lang="en-US" sz="2400" b="1"/>
          </a:p>
        </p:txBody>
      </p:sp>
      <p:sp>
        <p:nvSpPr>
          <p:cNvPr id="3" name="TextBox 2"/>
          <p:cNvSpPr txBox="1"/>
          <p:nvPr/>
        </p:nvSpPr>
        <p:spPr>
          <a:xfrm>
            <a:off x="3092522" y="2496620"/>
            <a:ext cx="68836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turn </a:t>
            </a:r>
            <a:r>
              <a:rPr lang="en-US" sz="2400" smtClean="0"/>
              <a:t>around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clap </a:t>
            </a:r>
            <a:r>
              <a:rPr lang="en-US" sz="2400"/>
              <a:t>your </a:t>
            </a:r>
            <a:r>
              <a:rPr lang="en-US" sz="2400" smtClean="0"/>
              <a:t>hands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stretch </a:t>
            </a:r>
            <a:r>
              <a:rPr lang="en-US" sz="2400"/>
              <a:t>it </a:t>
            </a:r>
            <a:r>
              <a:rPr lang="en-US" sz="2400" smtClean="0"/>
              <a:t>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j</a:t>
            </a:r>
            <a:r>
              <a:rPr lang="en-US" sz="2400" smtClean="0"/>
              <a:t>ump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shake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mtClean="0"/>
              <a:t>stomp </a:t>
            </a:r>
            <a:r>
              <a:rPr lang="en-US" sz="2400"/>
              <a:t>your </a:t>
            </a:r>
            <a:r>
              <a:rPr lang="en-US" sz="2400" smtClean="0"/>
              <a:t>feet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779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slightly (adv)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772" y="4422114"/>
            <a:ext cx="5494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a little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18118" y="2771761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/ˈslaɪtli/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5516" y="4957870"/>
            <a:ext cx="5472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smtClean="0">
                <a:solidFill>
                  <a:schemeClr val="accent2">
                    <a:lumMod val="50000"/>
                  </a:schemeClr>
                </a:solidFill>
              </a:rPr>
              <a:t>E.g. Are </a:t>
            </a:r>
            <a:r>
              <a:rPr lang="en-US" sz="2800" i="1">
                <a:solidFill>
                  <a:schemeClr val="accent2">
                    <a:lumMod val="50000"/>
                  </a:schemeClr>
                </a:solidFill>
              </a:rPr>
              <a:t>you worried?’ ‘Only slightly.’</a:t>
            </a:r>
            <a:endParaRPr lang="en-US" sz="280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Scheduled Worry Time. Scheduled worry time is a… | by Paul Jozsef  Counselling &amp; Coaching | Me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532" y="1933354"/>
            <a:ext cx="3286125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ght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1798" y="35764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star jump (n)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4176" y="4449485"/>
            <a:ext cx="60435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an exercise in which you stand with your legs together and your arms at your sides and jump to a position with your legs apart and your arms spread out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8743" y="2771761"/>
            <a:ext cx="2482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/stɑː(r) dʒʌmp/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tar Jumps Workou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0"/>
          <a:stretch/>
        </p:blipFill>
        <p:spPr bwMode="auto">
          <a:xfrm>
            <a:off x="7234342" y="2136111"/>
            <a:ext cx="4957658" cy="350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tar j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3136" y="3656925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rgbClr val="E36427"/>
                </a:solidFill>
              </a:rPr>
              <a:t>p</a:t>
            </a:r>
            <a:r>
              <a:rPr lang="en-US" sz="4800" b="1" smtClean="0">
                <a:solidFill>
                  <a:srgbClr val="E36427"/>
                </a:solidFill>
              </a:rPr>
              <a:t>ress-up </a:t>
            </a:r>
            <a:endParaRPr lang="en-US" sz="4800" b="1" dirty="0">
              <a:solidFill>
                <a:srgbClr val="E36427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546" y="4422114"/>
            <a:ext cx="58280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an exercise in which you lie on your stomach and raise your body off the ground by pressing down on your hands until your arms are straight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9491" y="2771761"/>
            <a:ext cx="1681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/ˈpres ʌp/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30-Day Push-Up Challenge | POPSUGAR Fitn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500" y="1682000"/>
            <a:ext cx="4182037" cy="418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ress 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0010" y="3569818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accent2"/>
                </a:solidFill>
              </a:rPr>
              <a:t>(to) squat 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772" y="4422114"/>
            <a:ext cx="5760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to sit on your heels with your knees bent up close to your body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8152" y="2771761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/skwɒt/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quat &amp; 3 lợi ích dành cho người chạy bộ – ONWAY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20" y="2020334"/>
            <a:ext cx="4678423" cy="327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qu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6808" y="3612768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2795</TotalTime>
  <Words>585</Words>
  <PresentationFormat>Widescreen</PresentationFormat>
  <Paragraphs>115</Paragraphs>
  <Slides>19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2023-03-27T01:52:06Z</dcterms:modified>
</cp:coreProperties>
</file>