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1" r:id="rId56"/>
    <p:sldId id="310" r:id="rId57"/>
  </p:sldIdLst>
  <p:sldSz cx="18288000" cy="10287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E52"/>
    <a:srgbClr val="EC4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svg"/><Relationship Id="rId7" Type="http://schemas.openxmlformats.org/officeDocument/2006/relationships/package" Target="../embeddings/Microsoft_Word_Document.docx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8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9.svg"/><Relationship Id="rId7" Type="http://schemas.openxmlformats.org/officeDocument/2006/relationships/image" Target="../media/image8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34.svg"/><Relationship Id="rId7" Type="http://schemas.openxmlformats.org/officeDocument/2006/relationships/image" Target="../media/image9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6.svg"/><Relationship Id="rId7" Type="http://schemas.openxmlformats.org/officeDocument/2006/relationships/image" Target="../media/image9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38.svg"/><Relationship Id="rId7" Type="http://schemas.openxmlformats.org/officeDocument/2006/relationships/image" Target="../media/image9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png"/><Relationship Id="rId4" Type="http://schemas.openxmlformats.org/officeDocument/2006/relationships/image" Target="../media/image50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0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svg"/><Relationship Id="rId7" Type="http://schemas.openxmlformats.org/officeDocument/2006/relationships/image" Target="../media/image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4261722" y="165002"/>
            <a:ext cx="2446618" cy="2702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27353" y="7579570"/>
            <a:ext cx="3663895" cy="33574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525" y="4851439"/>
            <a:ext cx="3343200" cy="545626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21D4F4F-1DBE-567A-ACCA-7AC17D14ACA9}"/>
              </a:ext>
            </a:extLst>
          </p:cNvPr>
          <p:cNvSpPr txBox="1"/>
          <p:nvPr/>
        </p:nvSpPr>
        <p:spPr>
          <a:xfrm>
            <a:off x="3114910" y="3054408"/>
            <a:ext cx="12058180" cy="3594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242" y="6737514"/>
            <a:ext cx="3335039" cy="34739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4AE433F-8AB0-A6FA-63FE-B984D3B70ED9}"/>
              </a:ext>
            </a:extLst>
          </p:cNvPr>
          <p:cNvSpPr txBox="1"/>
          <p:nvPr/>
        </p:nvSpPr>
        <p:spPr>
          <a:xfrm>
            <a:off x="4267200" y="1485900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NỘI DUNG BÀI HỌC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7145FF77-46FC-975B-03FE-1EC0CFBFC710}"/>
              </a:ext>
            </a:extLst>
          </p:cNvPr>
          <p:cNvSpPr txBox="1"/>
          <p:nvPr/>
        </p:nvSpPr>
        <p:spPr>
          <a:xfrm>
            <a:off x="3200400" y="5295900"/>
            <a:ext cx="4389719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 (Thân)"/>
              </a:rPr>
              <a:t>Ôn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tập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kiến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thức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Chương</a:t>
            </a:r>
            <a:r>
              <a:rPr lang="en-US" sz="4400" dirty="0">
                <a:latin typeface="Arial (Thân)"/>
              </a:rPr>
              <a:t> III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9241AD58-A956-9D1C-8A7D-DAE0622E4CB3}"/>
              </a:ext>
            </a:extLst>
          </p:cNvPr>
          <p:cNvSpPr txBox="1"/>
          <p:nvPr/>
        </p:nvSpPr>
        <p:spPr>
          <a:xfrm>
            <a:off x="10439400" y="5127448"/>
            <a:ext cx="334201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 (Thân)"/>
              </a:rPr>
              <a:t>Luyện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tập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củng</a:t>
            </a:r>
            <a:r>
              <a:rPr lang="en-US" sz="4400" dirty="0">
                <a:latin typeface="Arial (Thân)"/>
              </a:rPr>
              <a:t> </a:t>
            </a:r>
            <a:r>
              <a:rPr lang="en-US" sz="4400" dirty="0" err="1">
                <a:latin typeface="Arial (Thân)"/>
              </a:rPr>
              <a:t>cố</a:t>
            </a:r>
            <a:endParaRPr lang="en-US" sz="4400" dirty="0">
              <a:latin typeface="Arial (Thân)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A3BB7E9B-9A18-4E51-139E-6AE8D8501D63}"/>
              </a:ext>
            </a:extLst>
          </p:cNvPr>
          <p:cNvSpPr txBox="1"/>
          <p:nvPr/>
        </p:nvSpPr>
        <p:spPr>
          <a:xfrm>
            <a:off x="4478007" y="42201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(Thân)"/>
              </a:rPr>
              <a:t>01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9381B7A-8D83-AE3C-7887-5759C0C92FA5}"/>
              </a:ext>
            </a:extLst>
          </p:cNvPr>
          <p:cNvSpPr txBox="1"/>
          <p:nvPr/>
        </p:nvSpPr>
        <p:spPr>
          <a:xfrm>
            <a:off x="11348409" y="42201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(Thân)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16300" y="5600700"/>
            <a:ext cx="2286000" cy="4490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390900"/>
            <a:ext cx="3040703" cy="708638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0EA8C45-8113-AAAC-E7E4-95C500E3FF37}"/>
              </a:ext>
            </a:extLst>
          </p:cNvPr>
          <p:cNvSpPr txBox="1"/>
          <p:nvPr/>
        </p:nvSpPr>
        <p:spPr>
          <a:xfrm>
            <a:off x="1529876" y="1440359"/>
            <a:ext cx="1090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(Thân)"/>
              </a:rPr>
              <a:t>I. ÔN TẬP KIẾN THỨC CHƯƠNG III</a:t>
            </a:r>
          </a:p>
        </p:txBody>
      </p:sp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F8571183-62B0-D726-9D67-2F281E2BB623}"/>
              </a:ext>
            </a:extLst>
          </p:cNvPr>
          <p:cNvSpPr/>
          <p:nvPr/>
        </p:nvSpPr>
        <p:spPr>
          <a:xfrm>
            <a:off x="3886200" y="3086100"/>
            <a:ext cx="10515600" cy="3581400"/>
          </a:xfrm>
          <a:prstGeom prst="wedgeEllipseCallout">
            <a:avLst>
              <a:gd name="adj1" fmla="val -36322"/>
              <a:gd name="adj2" fmla="val 74867"/>
            </a:avLst>
          </a:prstGeom>
          <a:solidFill>
            <a:srgbClr val="FB6E52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 (Thân)"/>
              </a:rPr>
              <a:t>Đại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diện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các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nhóm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lên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trình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bày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sơ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đồ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tư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duy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của</a:t>
            </a:r>
            <a:r>
              <a:rPr lang="en-US" sz="4000" dirty="0">
                <a:latin typeface="Arial (Thân)"/>
              </a:rPr>
              <a:t> </a:t>
            </a:r>
            <a:r>
              <a:rPr lang="en-US" sz="4000" dirty="0" err="1">
                <a:latin typeface="Arial (Thân)"/>
              </a:rPr>
              <a:t>nhóm</a:t>
            </a:r>
            <a:endParaRPr lang="en-US" sz="4000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01909" y="5162550"/>
            <a:ext cx="1957391" cy="3844874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6324600" y="571500"/>
            <a:ext cx="5638800" cy="1752600"/>
          </a:xfrm>
          <a:custGeom>
            <a:avLst/>
            <a:gdLst/>
            <a:ahLst/>
            <a:cxnLst/>
            <a:rect l="l" t="t" r="r" b="b"/>
            <a:pathLst>
              <a:path w="1236534" h="383695">
                <a:moveTo>
                  <a:pt x="48711" y="0"/>
                </a:moveTo>
                <a:lnTo>
                  <a:pt x="1187823" y="0"/>
                </a:lnTo>
                <a:cubicBezTo>
                  <a:pt x="1214725" y="0"/>
                  <a:pt x="1236534" y="21808"/>
                  <a:pt x="1236534" y="48711"/>
                </a:cubicBezTo>
                <a:lnTo>
                  <a:pt x="1236534" y="334984"/>
                </a:lnTo>
                <a:cubicBezTo>
                  <a:pt x="1236534" y="347903"/>
                  <a:pt x="1231402" y="360293"/>
                  <a:pt x="1222267" y="369428"/>
                </a:cubicBezTo>
                <a:cubicBezTo>
                  <a:pt x="1213132" y="378563"/>
                  <a:pt x="1200742" y="383695"/>
                  <a:pt x="1187823" y="383695"/>
                </a:cubicBezTo>
                <a:lnTo>
                  <a:pt x="48711" y="383695"/>
                </a:lnTo>
                <a:cubicBezTo>
                  <a:pt x="35792" y="383695"/>
                  <a:pt x="23402" y="378563"/>
                  <a:pt x="14267" y="369428"/>
                </a:cubicBezTo>
                <a:cubicBezTo>
                  <a:pt x="5132" y="360293"/>
                  <a:pt x="0" y="347903"/>
                  <a:pt x="0" y="334984"/>
                </a:cubicBezTo>
                <a:lnTo>
                  <a:pt x="0" y="48711"/>
                </a:lnTo>
                <a:cubicBezTo>
                  <a:pt x="0" y="35792"/>
                  <a:pt x="5132" y="23402"/>
                  <a:pt x="14267" y="14267"/>
                </a:cubicBezTo>
                <a:cubicBezTo>
                  <a:pt x="23402" y="5132"/>
                  <a:pt x="35792" y="0"/>
                  <a:pt x="48711" y="0"/>
                </a:cubicBezTo>
                <a:close/>
              </a:path>
            </a:pathLst>
          </a:custGeom>
          <a:solidFill>
            <a:srgbClr val="FEC34B"/>
          </a:solidFill>
        </p:spPr>
        <p:txBody>
          <a:bodyPr/>
          <a:lstStyle/>
          <a:p>
            <a:pPr algn="ctr"/>
            <a:endParaRPr lang="en-US" sz="4400" b="1" dirty="0">
              <a:latin typeface="Arial (Thân)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7B25976-F9C3-61B7-CE67-ED335CBAB676}"/>
              </a:ext>
            </a:extLst>
          </p:cNvPr>
          <p:cNvSpPr txBox="1"/>
          <p:nvPr/>
        </p:nvSpPr>
        <p:spPr>
          <a:xfrm>
            <a:off x="6553200" y="921438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 (Thân)"/>
              </a:rPr>
              <a:t>Câu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hỏi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ôn</a:t>
            </a:r>
            <a:r>
              <a:rPr lang="en-US" sz="4800" b="1" dirty="0">
                <a:latin typeface="Arial (Thân)"/>
              </a:rPr>
              <a:t> </a:t>
            </a:r>
            <a:r>
              <a:rPr lang="en-US" sz="4800" b="1" dirty="0" err="1">
                <a:latin typeface="Arial (Thân)"/>
              </a:rPr>
              <a:t>tập</a:t>
            </a:r>
            <a:endParaRPr lang="en-US" sz="4800" b="1" dirty="0"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F5DC512-2B82-419D-B9D6-B92D160E9FC0}"/>
                  </a:ext>
                </a:extLst>
              </p:cNvPr>
              <p:cNvSpPr txBox="1"/>
              <p:nvPr/>
            </p:nvSpPr>
            <p:spPr>
              <a:xfrm>
                <a:off x="3505200" y="2552700"/>
                <a:ext cx="12115800" cy="276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Cho hàm số bậc hai </a:t>
                </a:r>
                <a14:m>
                  <m:oMath xmlns:m="http://schemas.openxmlformats.org/officeDocument/2006/math"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, hãy nêu tọa độ đỉnh, trục đối xứng của đồ thị hàm số đó.</a:t>
                </a:r>
                <a:endParaRPr lang="en-US" sz="40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1F5DC512-2B82-419D-B9D6-B92D160E9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52700"/>
                <a:ext cx="12115800" cy="2769156"/>
              </a:xfrm>
              <a:prstGeom prst="rect">
                <a:avLst/>
              </a:prstGeom>
              <a:blipFill>
                <a:blip r:embed="rId4"/>
                <a:stretch>
                  <a:fillRect l="-1761" r="-1710" b="-8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E4F47404-2868-A377-0C37-42C91D3457EA}"/>
              </a:ext>
            </a:extLst>
          </p:cNvPr>
          <p:cNvSpPr/>
          <p:nvPr/>
        </p:nvSpPr>
        <p:spPr>
          <a:xfrm>
            <a:off x="1847850" y="2769288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7F04E36-BDDB-D301-1FA1-1DD5DFC89758}"/>
                  </a:ext>
                </a:extLst>
              </p:cNvPr>
              <p:cNvSpPr txBox="1"/>
              <p:nvPr/>
            </p:nvSpPr>
            <p:spPr>
              <a:xfrm>
                <a:off x="2543175" y="6267451"/>
                <a:ext cx="12573000" cy="2282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 thị </a:t>
                </a:r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 một đường parabol có đỉnh là điểm với toạ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∆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000" b="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và trục đối xứng là đường thẳng </a:t>
                </a:r>
                <a14:m>
                  <m:oMath xmlns:m="http://schemas.openxmlformats.org/officeDocument/2006/math">
                    <m:r>
                      <a:rPr lang="nl-NL" sz="4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D7F04E36-BDDB-D301-1FA1-1DD5DFC89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6267451"/>
                <a:ext cx="12573000" cy="2282356"/>
              </a:xfrm>
              <a:prstGeom prst="rect">
                <a:avLst/>
              </a:prstGeom>
              <a:blipFill>
                <a:blip r:embed="rId5"/>
                <a:stretch>
                  <a:fillRect l="-1697" r="-1697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Mũi tên: Xuống 32">
            <a:extLst>
              <a:ext uri="{FF2B5EF4-FFF2-40B4-BE49-F238E27FC236}">
                <a16:creationId xmlns:a16="http://schemas.microsoft.com/office/drawing/2014/main" id="{92C72D75-3B4A-28BB-13E2-0A4A49417D66}"/>
              </a:ext>
            </a:extLst>
          </p:cNvPr>
          <p:cNvSpPr/>
          <p:nvPr/>
        </p:nvSpPr>
        <p:spPr>
          <a:xfrm>
            <a:off x="8534400" y="5401663"/>
            <a:ext cx="990600" cy="914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8" grpId="0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44545" y="6222266"/>
            <a:ext cx="1690809" cy="4114800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A8402A7-4489-05A1-0154-B077D6926147}"/>
              </a:ext>
            </a:extLst>
          </p:cNvPr>
          <p:cNvSpPr/>
          <p:nvPr/>
        </p:nvSpPr>
        <p:spPr>
          <a:xfrm>
            <a:off x="1726115" y="1753501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7AB0B82-E828-4719-F5A9-D045B0428AFD}"/>
                  </a:ext>
                </a:extLst>
              </p:cNvPr>
              <p:cNvSpPr txBox="1"/>
              <p:nvPr/>
            </p:nvSpPr>
            <p:spPr>
              <a:xfrm>
                <a:off x="3401469" y="1286827"/>
                <a:ext cx="13563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nêu khoảng đồng biến, nghịch biến của hàm số. Hàm số đạt giá trị nhỏ nhất hay lớn nhất là bao nhiêu, tại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</a:rPr>
                  <a:t> bằng bao nhiêu.</a:t>
                </a:r>
                <a:endParaRPr lang="en-US" sz="40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7AB0B82-E828-4719-F5A9-D045B0428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469" y="1286827"/>
                <a:ext cx="13563600" cy="2748253"/>
              </a:xfrm>
              <a:prstGeom prst="rect">
                <a:avLst/>
              </a:prstGeom>
              <a:blipFill>
                <a:blip r:embed="rId6"/>
                <a:stretch>
                  <a:fillRect l="-1618" r="-15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8755F8D-71D0-0079-269A-6BC2A05C5BE9}"/>
                  </a:ext>
                </a:extLst>
              </p:cNvPr>
              <p:cNvSpPr txBox="1"/>
              <p:nvPr/>
            </p:nvSpPr>
            <p:spPr>
              <a:xfrm>
                <a:off x="4315869" y="5067300"/>
                <a:ext cx="11734800" cy="2740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b="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thì hàm số nghịch biến trên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4000" dirty="0">
                    <a:solidFill>
                      <a:srgbClr val="C00000"/>
                    </a:solidFill>
                    <a:effectLst/>
                    <a:latin typeface="Arial (Thân)"/>
                    <a:ea typeface="Calibri" panose="020F0502020204030204" pitchFamily="34" charset="0"/>
                  </a:rPr>
                  <a:t>,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nl-NL" sz="4000" b="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nl-NL" sz="4000" b="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  <m:r>
                      <a:rPr lang="nl-NL" sz="4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solidFill>
                    <a:srgbClr val="C00000"/>
                  </a:solidFill>
                  <a:latin typeface="Arial (Thân)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88755F8D-71D0-0079-269A-6BC2A05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869" y="5067300"/>
                <a:ext cx="11734800" cy="2740879"/>
              </a:xfrm>
              <a:prstGeom prst="rect">
                <a:avLst/>
              </a:prstGeom>
              <a:blipFill>
                <a:blip r:embed="rId7"/>
                <a:stretch>
                  <a:fillRect l="-1870" r="-1818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F417FE0A-A95B-789A-63DE-5728D893C4A2}"/>
              </a:ext>
            </a:extLst>
          </p:cNvPr>
          <p:cNvSpPr/>
          <p:nvPr/>
        </p:nvSpPr>
        <p:spPr>
          <a:xfrm>
            <a:off x="1409700" y="5946217"/>
            <a:ext cx="2667000" cy="10668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4862" y="1638300"/>
            <a:ext cx="2157097" cy="423715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6BCDDD7-5B90-C333-876F-37B7645AA5AA}"/>
              </a:ext>
            </a:extLst>
          </p:cNvPr>
          <p:cNvSpPr txBox="1"/>
          <p:nvPr/>
        </p:nvSpPr>
        <p:spPr>
          <a:xfrm>
            <a:off x="4814729" y="1909488"/>
            <a:ext cx="1059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dirty="0">
                <a:effectLst/>
                <a:latin typeface="Arial (Thân)"/>
                <a:ea typeface="Calibri" panose="020F0502020204030204" pitchFamily="34" charset="0"/>
              </a:rPr>
              <a:t>Phát biểu định lí về dấu của tam thức bậc hai.</a:t>
            </a:r>
            <a:endParaRPr lang="en-US" sz="4000" dirty="0">
              <a:latin typeface="Arial (Thân)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61F81E3-E893-0439-FA91-C7340C4FB961}"/>
              </a:ext>
            </a:extLst>
          </p:cNvPr>
          <p:cNvSpPr/>
          <p:nvPr/>
        </p:nvSpPr>
        <p:spPr>
          <a:xfrm>
            <a:off x="3164444" y="1638300"/>
            <a:ext cx="1447800" cy="125026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0B83EA4-6238-DCC4-A3E0-52A78E529459}"/>
                  </a:ext>
                </a:extLst>
              </p:cNvPr>
              <p:cNvSpPr txBox="1"/>
              <p:nvPr/>
            </p:nvSpPr>
            <p:spPr>
              <a:xfrm>
                <a:off x="1883410" y="4783403"/>
                <a:ext cx="15068550" cy="340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bậc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𝑎𝑐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0B83EA4-6238-DCC4-A3E0-52A78E529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410" y="4783403"/>
                <a:ext cx="15068550" cy="3403304"/>
              </a:xfrm>
              <a:prstGeom prst="rect">
                <a:avLst/>
              </a:prstGeom>
              <a:blipFill>
                <a:blip r:embed="rId4"/>
                <a:stretch>
                  <a:fillRect l="-1456" r="-364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2B189AA-DE92-362F-2D11-F9CA0E2BF8E1}"/>
              </a:ext>
            </a:extLst>
          </p:cNvPr>
          <p:cNvSpPr txBox="1"/>
          <p:nvPr/>
        </p:nvSpPr>
        <p:spPr>
          <a:xfrm>
            <a:off x="8382000" y="3357867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 (Thân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8224" y="1060490"/>
            <a:ext cx="2292155" cy="20829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06004" y="7330851"/>
            <a:ext cx="2453296" cy="195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50B867D-7780-2F9E-2FC7-7EAAD159CDAB}"/>
                  </a:ext>
                </a:extLst>
              </p:cNvPr>
              <p:cNvSpPr txBox="1"/>
              <p:nvPr/>
            </p:nvSpPr>
            <p:spPr>
              <a:xfrm>
                <a:off x="3067050" y="2794748"/>
                <a:ext cx="12153900" cy="4697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Khi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 </m:t>
                    </m:r>
                  </m:oMath>
                </a14:m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cùng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thuộc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các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khoảng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−∞;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và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;+∞)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</a:rPr>
                  <a:t>;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𝑓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trái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dấu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hệ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số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với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mọi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thuộc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:r>
                  <a:rPr lang="en-US" sz="4000" dirty="0" err="1">
                    <a:effectLst/>
                    <a:latin typeface="Arial (Thân)"/>
                    <a:ea typeface="Yu Mincho" panose="02020400000000000000" pitchFamily="18" charset="-128"/>
                  </a:rPr>
                  <a:t>khoảng</a:t>
                </a:r>
                <a:r>
                  <a:rPr lang="en-US" sz="4000" dirty="0">
                    <a:effectLst/>
                    <a:latin typeface="Arial (Thân)"/>
                    <a:ea typeface="Yu Mincho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(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;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</a:rPr>
                      <m:t>)</m:t>
                    </m:r>
                  </m:oMath>
                </a14:m>
                <a:r>
                  <a:rPr lang="en-US" sz="4000" dirty="0">
                    <a:latin typeface="Arial (Thân)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50B867D-7780-2F9E-2FC7-7EAAD159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0" y="2794748"/>
                <a:ext cx="12153900" cy="4697504"/>
              </a:xfrm>
              <a:prstGeom prst="rect">
                <a:avLst/>
              </a:prstGeom>
              <a:blipFill>
                <a:blip r:embed="rId5"/>
                <a:stretch>
                  <a:fillRect l="-1755" r="-1805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5639435" y="4851768"/>
            <a:ext cx="2206341" cy="2005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433F2C9-B35A-2B64-EDF9-B39E14869C8D}"/>
                  </a:ext>
                </a:extLst>
              </p:cNvPr>
              <p:cNvSpPr txBox="1"/>
              <p:nvPr/>
            </p:nvSpPr>
            <p:spPr>
              <a:xfrm>
                <a:off x="4114800" y="1315612"/>
                <a:ext cx="12420600" cy="109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Nêu cách giải phương trình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8433F2C9-B35A-2B64-EDF9-B39E1486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315612"/>
                <a:ext cx="12420600" cy="1091774"/>
              </a:xfrm>
              <a:prstGeom prst="rect">
                <a:avLst/>
              </a:prstGeom>
              <a:blipFill>
                <a:blip r:embed="rId3"/>
                <a:stretch>
                  <a:fillRect l="-589" r="-1423" b="-1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92C065B-54BF-20C5-E9EA-B42310759310}"/>
              </a:ext>
            </a:extLst>
          </p:cNvPr>
          <p:cNvSpPr/>
          <p:nvPr/>
        </p:nvSpPr>
        <p:spPr>
          <a:xfrm>
            <a:off x="2819400" y="1348949"/>
            <a:ext cx="1295400" cy="105843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 (Thân)"/>
              </a:rPr>
              <a:t>?4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48917-6A6A-BA72-BCE1-3B8429B84E43}"/>
                  </a:ext>
                </a:extLst>
              </p:cNvPr>
              <p:cNvSpPr txBox="1"/>
              <p:nvPr/>
            </p:nvSpPr>
            <p:spPr>
              <a:xfrm>
                <a:off x="2667000" y="3695700"/>
                <a:ext cx="13639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thể bằng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làm như sau: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1.</a:t>
                </a:r>
                <a:r>
                  <a:rPr lang="nl-NL" sz="40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Bình phương hai vế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dẫn đến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rồi tìm nghiệm của phương trình này.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548917-6A6A-BA72-BCE1-3B8429B84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695700"/>
                <a:ext cx="13639800" cy="4800097"/>
              </a:xfrm>
              <a:prstGeom prst="rect">
                <a:avLst/>
              </a:prstGeom>
              <a:blipFill>
                <a:blip r:embed="rId4"/>
                <a:stretch>
                  <a:fillRect l="-1609" r="-1565" b="-4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6C59A54-081D-67F1-7EE3-A1CBD06C60CA}"/>
              </a:ext>
            </a:extLst>
          </p:cNvPr>
          <p:cNvSpPr txBox="1"/>
          <p:nvPr/>
        </p:nvSpPr>
        <p:spPr>
          <a:xfrm>
            <a:off x="7772400" y="28575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49C0D90-3B4F-7D6A-48B8-02F299B8375E}"/>
                  </a:ext>
                </a:extLst>
              </p:cNvPr>
              <p:cNvSpPr txBox="1"/>
              <p:nvPr/>
            </p:nvSpPr>
            <p:spPr>
              <a:xfrm>
                <a:off x="2505075" y="2333083"/>
                <a:ext cx="13277850" cy="5620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2.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Thay từng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vào bất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(hoặc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𝑔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 Nghiệm nào thoả mãn bất phương trình đó thì giữ lại, nghiệm nào không thoả mãn thì loại đi.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3.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Trên cơ sở những nghiệm giữ lại ở </a:t>
                </a:r>
                <a:r>
                  <a:rPr lang="nl-NL" sz="4000" i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Bước 2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kết luận nghiệm của phương trình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49C0D90-3B4F-7D6A-48B8-02F299B8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75" y="2333083"/>
                <a:ext cx="13277850" cy="5620834"/>
              </a:xfrm>
              <a:prstGeom prst="rect">
                <a:avLst/>
              </a:prstGeom>
              <a:blipFill>
                <a:blip r:embed="rId4"/>
                <a:stretch>
                  <a:fillRect l="-1653" r="-2709" b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7488921"/>
            <a:ext cx="1574419" cy="122518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ED2AC43-5E06-B332-B788-D53513428FF4}"/>
              </a:ext>
            </a:extLst>
          </p:cNvPr>
          <p:cNvSpPr txBox="1"/>
          <p:nvPr/>
        </p:nvSpPr>
        <p:spPr>
          <a:xfrm>
            <a:off x="2152650" y="1409700"/>
            <a:ext cx="1090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 (Thân)"/>
              </a:rPr>
              <a:t>II. LUYỆN TẬP –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D34252-93A7-82E8-CAAD-9B327E84F6A9}"/>
                  </a:ext>
                </a:extLst>
              </p:cNvPr>
              <p:cNvSpPr txBox="1"/>
              <p:nvPr/>
            </p:nvSpPr>
            <p:spPr>
              <a:xfrm>
                <a:off x="2152650" y="2335620"/>
                <a:ext cx="13982700" cy="2265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6D34252-93A7-82E8-CAAD-9B327E84F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2335620"/>
                <a:ext cx="13982700" cy="2265620"/>
              </a:xfrm>
              <a:prstGeom prst="rect">
                <a:avLst/>
              </a:prstGeom>
              <a:blipFill>
                <a:blip r:embed="rId4"/>
                <a:stretch>
                  <a:fillRect l="-1526" r="-87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6826A0B-36C7-720B-C025-A1BB48533A0F}"/>
              </a:ext>
            </a:extLst>
          </p:cNvPr>
          <p:cNvSpPr txBox="1"/>
          <p:nvPr/>
        </p:nvSpPr>
        <p:spPr>
          <a:xfrm>
            <a:off x="7575735" y="4757719"/>
            <a:ext cx="3141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EFAF1EE-91AF-31FC-9D7A-B8A3D6A69591}"/>
                  </a:ext>
                </a:extLst>
              </p:cNvPr>
              <p:cNvSpPr txBox="1"/>
              <p:nvPr/>
            </p:nvSpPr>
            <p:spPr>
              <a:xfrm>
                <a:off x="2997581" y="5825589"/>
                <a:ext cx="12242419" cy="2870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Biểu thức có nghĩa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{0;1}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EFAF1EE-91AF-31FC-9D7A-B8A3D6A69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81" y="5825589"/>
                <a:ext cx="12242419" cy="2870081"/>
              </a:xfrm>
              <a:prstGeom prst="rect">
                <a:avLst/>
              </a:prstGeom>
              <a:blipFill>
                <a:blip r:embed="rId5"/>
                <a:stretch>
                  <a:fillRect l="-1793" b="-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4410229" y="699489"/>
            <a:ext cx="2446618" cy="27020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7028" y="6154046"/>
            <a:ext cx="2621758" cy="4278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C1882F8-DBBF-A0F7-0261-46CEEC8D7554}"/>
                  </a:ext>
                </a:extLst>
              </p:cNvPr>
              <p:cNvSpPr txBox="1"/>
              <p:nvPr/>
            </p:nvSpPr>
            <p:spPr>
              <a:xfrm>
                <a:off x="2167000" y="2197134"/>
                <a:ext cx="14319314" cy="5382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Biểu thức có nghĩa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+3≥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1)(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3)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nl-NL" sz="4000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∞;1] ∪[3;+∞)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C1882F8-DBBF-A0F7-0261-46CEEC8D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000" y="2197134"/>
                <a:ext cx="14319314" cy="5382436"/>
              </a:xfrm>
              <a:prstGeom prst="rect">
                <a:avLst/>
              </a:prstGeom>
              <a:blipFill>
                <a:blip r:embed="rId8"/>
                <a:stretch>
                  <a:fillRect l="-1490" b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7081" y="8310314"/>
            <a:ext cx="4998948" cy="141220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473AC00-8B81-076A-F972-031C7EDB0DBD}"/>
              </a:ext>
            </a:extLst>
          </p:cNvPr>
          <p:cNvSpPr txBox="1"/>
          <p:nvPr/>
        </p:nvSpPr>
        <p:spPr>
          <a:xfrm>
            <a:off x="6210300" y="1492917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ECDF9C-3A04-26F6-2D5E-89B314891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70204" y="3471912"/>
            <a:ext cx="2482886" cy="5786388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4144F863-5914-BD1D-99D0-A8DB704485B0}"/>
              </a:ext>
            </a:extLst>
          </p:cNvPr>
          <p:cNvSpPr/>
          <p:nvPr/>
        </p:nvSpPr>
        <p:spPr>
          <a:xfrm>
            <a:off x="7394593" y="3345835"/>
            <a:ext cx="7388207" cy="2777386"/>
          </a:xfrm>
          <a:prstGeom prst="wedgeRoundRectCallout">
            <a:avLst>
              <a:gd name="adj1" fmla="val -48061"/>
              <a:gd name="adj2" fmla="val 88736"/>
              <a:gd name="adj3" fmla="val 16667"/>
            </a:avLst>
          </a:prstGeom>
          <a:solidFill>
            <a:srgbClr val="FB6E52"/>
          </a:solidFill>
          <a:ln>
            <a:solidFill>
              <a:srgbClr val="EC4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276" y="8552199"/>
            <a:ext cx="4998948" cy="1412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1B096D-4854-DBDF-D85E-9461D647E593}"/>
                  </a:ext>
                </a:extLst>
              </p:cNvPr>
              <p:cNvSpPr txBox="1"/>
              <p:nvPr/>
            </p:nvSpPr>
            <p:spPr>
              <a:xfrm>
                <a:off x="3086100" y="3273924"/>
                <a:ext cx="12115800" cy="3470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có nghĩa khi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1&gt;0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⟺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xác định của hàm số đã cho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=(1;+∞)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D1B096D-4854-DBDF-D85E-9461D647E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3273924"/>
                <a:ext cx="12115800" cy="3470630"/>
              </a:xfrm>
              <a:prstGeom prst="rect">
                <a:avLst/>
              </a:prstGeom>
              <a:blipFill>
                <a:blip r:embed="rId6"/>
                <a:stretch>
                  <a:fillRect l="-1761" r="-453" b="-6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6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85079" y="6035117"/>
            <a:ext cx="2147701" cy="4218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7831" y="5905500"/>
            <a:ext cx="1826044" cy="13512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842BAFF-0EB1-B5B1-47B9-00086AEB4C36}"/>
              </a:ext>
            </a:extLst>
          </p:cNvPr>
          <p:cNvSpPr txBox="1"/>
          <p:nvPr/>
        </p:nvSpPr>
        <p:spPr>
          <a:xfrm>
            <a:off x="1649160" y="1943100"/>
            <a:ext cx="14989679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(SGK – tr. 60)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4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4724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20784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756253" y="6964474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C707301-263A-AFFC-F1D7-2565737C24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3" r="4966" b="1301"/>
          <a:stretch/>
        </p:blipFill>
        <p:spPr>
          <a:xfrm>
            <a:off x="12236178" y="1367623"/>
            <a:ext cx="4592601" cy="7721801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CF2ACC74-9C49-3A01-2886-B8E4324A70E9}"/>
              </a:ext>
            </a:extLst>
          </p:cNvPr>
          <p:cNvSpPr/>
          <p:nvPr/>
        </p:nvSpPr>
        <p:spPr>
          <a:xfrm>
            <a:off x="7315200" y="1156959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47D9B24-8A9E-FBAC-CB3A-076CB496243A}"/>
              </a:ext>
            </a:extLst>
          </p:cNvPr>
          <p:cNvSpPr txBox="1"/>
          <p:nvPr/>
        </p:nvSpPr>
        <p:spPr>
          <a:xfrm>
            <a:off x="2242174" y="2226805"/>
            <a:ext cx="9441203" cy="690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 đồ thị ta thấy: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Sản xuất được 300 sản phẩm khi mức giá bán 1 sản phẩm là 2 triệu đồng.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xuất được 900 sản phẩm khi mức giá bán 1 sản phẩm là 4 triệu đồng.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Mức giá bán là 3 triệu đồng thì thị trường cân bằng.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87600" y="7702010"/>
            <a:ext cx="2733605" cy="2450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51277" y="2163288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4295" y="312259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84D10DF-0C94-E5CA-0398-BFC7D35983BA}"/>
              </a:ext>
            </a:extLst>
          </p:cNvPr>
          <p:cNvSpPr txBox="1"/>
          <p:nvPr/>
        </p:nvSpPr>
        <p:spPr>
          <a:xfrm>
            <a:off x="2819400" y="1922714"/>
            <a:ext cx="126492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 60)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190 000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1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29311"/>
            <a:ext cx="16230600" cy="9557301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92801" y="2172602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6409439" y="699736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E978034-1123-62EF-B0C9-2014C655F9DA}"/>
                  </a:ext>
                </a:extLst>
              </p:cNvPr>
              <p:cNvSpPr txBox="1"/>
              <p:nvPr/>
            </p:nvSpPr>
            <p:spPr>
              <a:xfrm>
                <a:off x="2294494" y="1368741"/>
                <a:ext cx="14033420" cy="787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B: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189 000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1 134 000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cước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2 268 00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Internet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ít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A, B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dung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đình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E978034-1123-62EF-B0C9-2014C655F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494" y="1368741"/>
                <a:ext cx="14033420" cy="7878439"/>
              </a:xfrm>
              <a:prstGeom prst="rect">
                <a:avLst/>
              </a:prstGeom>
              <a:blipFill>
                <a:blip r:embed="rId4"/>
                <a:stretch>
                  <a:fillRect l="-1434" r="-1434" b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9007" y="5143500"/>
            <a:ext cx="1997218" cy="2264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28868" y="8303268"/>
            <a:ext cx="1261270" cy="15837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305594" y="7340287"/>
            <a:ext cx="800674" cy="10054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3711" y="6940243"/>
            <a:ext cx="697304" cy="875610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584DF706-9C9D-351C-1634-E686E3FE389B}"/>
              </a:ext>
            </a:extLst>
          </p:cNvPr>
          <p:cNvSpPr/>
          <p:nvPr/>
        </p:nvSpPr>
        <p:spPr>
          <a:xfrm>
            <a:off x="7772400" y="1057275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FF7C7F-590F-106B-C95E-6FFAC1F33B4C}"/>
                  </a:ext>
                </a:extLst>
              </p:cNvPr>
              <p:cNvSpPr txBox="1"/>
              <p:nvPr/>
            </p:nvSpPr>
            <p:spPr>
              <a:xfrm>
                <a:off x="2025550" y="2343396"/>
                <a:ext cx="15087600" cy="6408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Giả sử số thàng sử dụng Internet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(nguyên dương,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15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(đồng,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) là số tiền phải trả khi dùng Internet.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Gói A: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7≤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≤12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190000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13≤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≤15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Gói B: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189000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1≤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1134000+189000</m:t>
                            </m:r>
                            <m:d>
                              <m:d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−7</m:t>
                                </m:r>
                              </m:e>
                            </m:d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7≤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≤14</m:t>
                            </m:r>
                          </m:e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2268000 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ế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=15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EFF7C7F-590F-106B-C95E-6FFAC1F33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50" y="2343396"/>
                <a:ext cx="15087600" cy="6408036"/>
              </a:xfrm>
              <a:prstGeom prst="rect">
                <a:avLst/>
              </a:prstGeom>
              <a:blipFill>
                <a:blip r:embed="rId6"/>
                <a:stretch>
                  <a:fillRect l="-1414" r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5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177" y="8449441"/>
            <a:ext cx="2241821" cy="13899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19299" y="6876694"/>
            <a:ext cx="1235321" cy="31454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72046" y="2002555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359831" y="754837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AC806C1-2F27-83E7-EA1B-0725C0719233}"/>
              </a:ext>
            </a:extLst>
          </p:cNvPr>
          <p:cNvSpPr txBox="1"/>
          <p:nvPr/>
        </p:nvSpPr>
        <p:spPr>
          <a:xfrm>
            <a:off x="3200400" y="2640859"/>
            <a:ext cx="11201400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Số tiền gia đình bạn Minh dùng 15 tháng thì số tiền phải trả nếu: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gói A: 190000.(15 – 2) = 2470000 đồng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 gói B: 2268000 đồng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nên dùng gói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7515963"/>
            <a:ext cx="2638146" cy="2737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8" y="75821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94A2F03-65D1-4A09-4D4F-DDDB8FE2CE08}"/>
                  </a:ext>
                </a:extLst>
              </p:cNvPr>
              <p:cNvSpPr txBox="1"/>
              <p:nvPr/>
            </p:nvSpPr>
            <p:spPr>
              <a:xfrm>
                <a:off x="1371600" y="1786309"/>
                <a:ext cx="15544800" cy="605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tr.60)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37a, 37b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	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		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	g)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94A2F03-65D1-4A09-4D4F-DDDB8FE2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86309"/>
                <a:ext cx="15544800" cy="6056851"/>
              </a:xfrm>
              <a:prstGeom prst="rect">
                <a:avLst/>
              </a:prstGeom>
              <a:blipFill>
                <a:blip r:embed="rId6"/>
                <a:stretch>
                  <a:fillRect l="-1373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4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09704" y="276939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0067916-0795-07E1-2DEA-AF4FB5CB1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37214" r="60563" b="6723"/>
          <a:stretch/>
        </p:blipFill>
        <p:spPr>
          <a:xfrm>
            <a:off x="1340833" y="1668055"/>
            <a:ext cx="5340683" cy="6477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8087" y="7927111"/>
            <a:ext cx="2265493" cy="2359889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EF8768EA-7EFB-2FEE-5E30-3388DB4C7344}"/>
              </a:ext>
            </a:extLst>
          </p:cNvPr>
          <p:cNvSpPr/>
          <p:nvPr/>
        </p:nvSpPr>
        <p:spPr>
          <a:xfrm>
            <a:off x="6976847" y="620360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DEE433D-58B3-BA36-B0B5-4E2616C1E0D5}"/>
                  </a:ext>
                </a:extLst>
              </p:cNvPr>
              <p:cNvSpPr txBox="1"/>
              <p:nvPr/>
            </p:nvSpPr>
            <p:spPr>
              <a:xfrm>
                <a:off x="7484113" y="2325003"/>
                <a:ext cx="9130141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Dấu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DEE433D-58B3-BA36-B0B5-4E2616C1E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113" y="2325003"/>
                <a:ext cx="9130141" cy="6441572"/>
              </a:xfrm>
              <a:prstGeom prst="rect">
                <a:avLst/>
              </a:prstGeom>
              <a:blipFill>
                <a:blip r:embed="rId7"/>
                <a:stretch>
                  <a:fillRect l="-240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EAE338-D1B8-50F7-D8B0-ECA5533A4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6" t="34297" r="19361" b="7301"/>
          <a:stretch/>
        </p:blipFill>
        <p:spPr>
          <a:xfrm>
            <a:off x="1680442" y="1858963"/>
            <a:ext cx="5340683" cy="674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5955193-34EA-F9F8-9F13-78E62E6D4524}"/>
                  </a:ext>
                </a:extLst>
              </p:cNvPr>
              <p:cNvSpPr txBox="1"/>
              <p:nvPr/>
            </p:nvSpPr>
            <p:spPr>
              <a:xfrm>
                <a:off x="7477417" y="1858963"/>
                <a:ext cx="9130141" cy="644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Dấu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∞;1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−1;3</m:t>
                        </m:r>
                      </m:e>
                    </m: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∞;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d>
                      <m:dPr>
                        <m:begChr m:val=""/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5955193-34EA-F9F8-9F13-78E62E6D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17" y="1858963"/>
                <a:ext cx="9130141" cy="6441572"/>
              </a:xfrm>
              <a:prstGeom prst="rect">
                <a:avLst/>
              </a:prstGeom>
              <a:blipFill>
                <a:blip r:embed="rId3"/>
                <a:stretch>
                  <a:fillRect l="-2405" r="-2405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342" y="6929083"/>
            <a:ext cx="1720587" cy="3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30160" y="4290346"/>
            <a:ext cx="2529140" cy="49679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462919" y="2071696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768610" y="846522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031758" y="928436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1736" y="6774323"/>
            <a:ext cx="2013926" cy="149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902319-E68F-E101-594E-6D2A68699193}"/>
                  </a:ext>
                </a:extLst>
              </p:cNvPr>
              <p:cNvSpPr txBox="1"/>
              <p:nvPr/>
            </p:nvSpPr>
            <p:spPr>
              <a:xfrm>
                <a:off x="3048000" y="2988599"/>
                <a:ext cx="11506200" cy="343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			 	</a:t>
                </a: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s-E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s-E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s-ES" sz="4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s-E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902319-E68F-E101-594E-6D2A68699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988599"/>
                <a:ext cx="11506200" cy="3437736"/>
              </a:xfrm>
              <a:prstGeom prst="rect">
                <a:avLst/>
              </a:prstGeom>
              <a:blipFill>
                <a:blip r:embed="rId8"/>
                <a:stretch>
                  <a:fillRect l="-2119" r="-1218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F0D1B9B-C73E-312E-F138-A1B41220760F}"/>
              </a:ext>
            </a:extLst>
          </p:cNvPr>
          <p:cNvSpPr/>
          <p:nvPr/>
        </p:nvSpPr>
        <p:spPr>
          <a:xfrm>
            <a:off x="3033712" y="5593976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19229" y="6822447"/>
            <a:ext cx="1240071" cy="243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F44E820-8B84-272E-80FD-6E19421F5FB5}"/>
                  </a:ext>
                </a:extLst>
              </p:cNvPr>
              <p:cNvSpPr txBox="1"/>
              <p:nvPr/>
            </p:nvSpPr>
            <p:spPr>
              <a:xfrm>
                <a:off x="3124200" y="2884612"/>
                <a:ext cx="12039600" cy="451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tr.61)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F44E820-8B84-272E-80FD-6E19421F5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84612"/>
                <a:ext cx="12039600" cy="4517775"/>
              </a:xfrm>
              <a:prstGeom prst="rect">
                <a:avLst/>
              </a:prstGeom>
              <a:blipFill>
                <a:blip r:embed="rId4"/>
                <a:stretch>
                  <a:fillRect l="-1823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26788" y="2038666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640219" y="279238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4332084-9B0C-386D-9886-5F2DB84EB812}"/>
                  </a:ext>
                </a:extLst>
              </p:cNvPr>
              <p:cNvSpPr txBox="1"/>
              <p:nvPr/>
            </p:nvSpPr>
            <p:spPr>
              <a:xfrm>
                <a:off x="1571349" y="1574221"/>
                <a:ext cx="15145301" cy="713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(0;−4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(−1;0)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(4;0)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(3;−4)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4332084-9B0C-386D-9886-5F2DB84EB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49" y="1574221"/>
                <a:ext cx="15145301" cy="7138557"/>
              </a:xfrm>
              <a:prstGeom prst="rect">
                <a:avLst/>
              </a:prstGeom>
              <a:blipFill>
                <a:blip r:embed="rId4"/>
                <a:stretch>
                  <a:fillRect l="-1449" r="-1047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97000" y="1614610"/>
            <a:ext cx="1690809" cy="4114800"/>
          </a:xfrm>
          <a:prstGeom prst="rect">
            <a:avLst/>
          </a:prstGeom>
        </p:spPr>
      </p:pic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BEF57CC4-829C-DA8E-8634-545F46806B59}"/>
              </a:ext>
            </a:extLst>
          </p:cNvPr>
          <p:cNvSpPr/>
          <p:nvPr/>
        </p:nvSpPr>
        <p:spPr>
          <a:xfrm>
            <a:off x="7772399" y="492123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257668" y="4598241"/>
            <a:ext cx="2001632" cy="466482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3CD4291-6C72-8397-7282-C300E047ABEB}"/>
              </a:ext>
            </a:extLst>
          </p:cNvPr>
          <p:cNvSpPr txBox="1"/>
          <p:nvPr/>
        </p:nvSpPr>
        <p:spPr>
          <a:xfrm>
            <a:off x="2057400" y="2762449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8BFE655-06C1-1440-3C76-F35D4A12B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479477"/>
            <a:ext cx="6593165" cy="74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1028700"/>
            <a:ext cx="2514600" cy="2285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4887" y="7658100"/>
            <a:ext cx="2150835" cy="1709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DB1356-2D1F-7474-3F29-C0A2761DC4C5}"/>
                  </a:ext>
                </a:extLst>
              </p:cNvPr>
              <p:cNvSpPr txBox="1"/>
              <p:nvPr/>
            </p:nvSpPr>
            <p:spPr>
              <a:xfrm>
                <a:off x="3136106" y="1525169"/>
                <a:ext cx="12015787" cy="7236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 điểm của parabol với trục hoành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(−2;0)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(0;4)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−4;4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DB1356-2D1F-7474-3F29-C0A2761D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06" y="1525169"/>
                <a:ext cx="12015787" cy="7236661"/>
              </a:xfrm>
              <a:prstGeom prst="rect">
                <a:avLst/>
              </a:prstGeom>
              <a:blipFill>
                <a:blip r:embed="rId5"/>
                <a:stretch>
                  <a:fillRect l="-1826" r="-1775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6972300"/>
            <a:ext cx="2298520" cy="208878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C805E26-FCE1-0FB7-8948-07B9AD80731A}"/>
              </a:ext>
            </a:extLst>
          </p:cNvPr>
          <p:cNvSpPr txBox="1"/>
          <p:nvPr/>
        </p:nvSpPr>
        <p:spPr>
          <a:xfrm>
            <a:off x="2467462" y="2781300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215DC0B6-F6E4-A59D-EDBD-9C383D57B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24" y="1394010"/>
            <a:ext cx="7257076" cy="74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40F7A54-8392-E28B-9DB4-B1429965293C}"/>
                  </a:ext>
                </a:extLst>
              </p:cNvPr>
              <p:cNvSpPr txBox="1"/>
              <p:nvPr/>
            </p:nvSpPr>
            <p:spPr>
              <a:xfrm>
                <a:off x="3028950" y="2063778"/>
                <a:ext cx="12230100" cy="615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Toạ độ đỉnh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−1;1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Giao điểm của parabol với trục tung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 đối xứng với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(0;−2)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qua trục đối xứng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(2;−2)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40F7A54-8392-E28B-9DB4-B1429965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2063778"/>
                <a:ext cx="12230100" cy="6159443"/>
              </a:xfrm>
              <a:prstGeom prst="rect">
                <a:avLst/>
              </a:prstGeom>
              <a:blipFill>
                <a:blip r:embed="rId4"/>
                <a:stretch>
                  <a:fillRect l="-1795" r="-1745" b="-3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19400" y="7652115"/>
            <a:ext cx="1574419" cy="122518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12ED1BE-8F2B-F0F8-7972-30E0682C3FA1}"/>
              </a:ext>
            </a:extLst>
          </p:cNvPr>
          <p:cNvSpPr txBox="1"/>
          <p:nvPr/>
        </p:nvSpPr>
        <p:spPr>
          <a:xfrm>
            <a:off x="2362200" y="3307708"/>
            <a:ext cx="50673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parabol đi qua các điểm được xác định ở trên, ta nhận được đồ thị hàm số: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544E349-7EFC-1A83-EF41-03AA07B8E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475" y="1499542"/>
            <a:ext cx="7490355" cy="7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58055">
            <a:off x="15436309" y="292142"/>
            <a:ext cx="2446618" cy="2702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38480" y="7600031"/>
            <a:ext cx="2911420" cy="26679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C608EB1-35B6-45CC-BBD9-EF92DE7964A6}"/>
                  </a:ext>
                </a:extLst>
              </p:cNvPr>
              <p:cNvSpPr txBox="1"/>
              <p:nvPr/>
            </p:nvSpPr>
            <p:spPr>
              <a:xfrm>
                <a:off x="3543300" y="2422947"/>
                <a:ext cx="11201400" cy="544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+24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C608EB1-35B6-45CC-BBD9-EF92DE79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422947"/>
                <a:ext cx="11201400" cy="5441105"/>
              </a:xfrm>
              <a:prstGeom prst="rect">
                <a:avLst/>
              </a:prstGeom>
              <a:blipFill>
                <a:blip r:embed="rId8"/>
                <a:stretch>
                  <a:fillRect l="-1904" r="-1904" b="-3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7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B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6235" y="0"/>
                  </a:moveTo>
                  <a:lnTo>
                    <a:pt x="4248491" y="0"/>
                  </a:lnTo>
                  <a:cubicBezTo>
                    <a:pt x="4262980" y="0"/>
                    <a:pt x="4274726" y="11746"/>
                    <a:pt x="4274726" y="26235"/>
                  </a:cubicBezTo>
                  <a:lnTo>
                    <a:pt x="4274726" y="2141232"/>
                  </a:lnTo>
                  <a:cubicBezTo>
                    <a:pt x="4274726" y="2155721"/>
                    <a:pt x="4262980" y="2167467"/>
                    <a:pt x="4248491" y="2167467"/>
                  </a:cubicBezTo>
                  <a:lnTo>
                    <a:pt x="26235" y="2167467"/>
                  </a:lnTo>
                  <a:cubicBezTo>
                    <a:pt x="19277" y="2167467"/>
                    <a:pt x="12604" y="2164703"/>
                    <a:pt x="7684" y="2159783"/>
                  </a:cubicBezTo>
                  <a:cubicBezTo>
                    <a:pt x="2764" y="2154863"/>
                    <a:pt x="0" y="2148190"/>
                    <a:pt x="0" y="2141232"/>
                  </a:cubicBezTo>
                  <a:lnTo>
                    <a:pt x="0" y="26235"/>
                  </a:lnTo>
                  <a:cubicBezTo>
                    <a:pt x="0" y="11746"/>
                    <a:pt x="11746" y="0"/>
                    <a:pt x="26235" y="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53135" y="1556904"/>
            <a:ext cx="1077007" cy="13524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467146" y="419039"/>
            <a:ext cx="816564" cy="1025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311314" y="223564"/>
            <a:ext cx="534065" cy="6706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105900"/>
            <a:ext cx="3886666" cy="1097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4833093-3433-8294-B335-2656EAF75B37}"/>
                  </a:ext>
                </a:extLst>
              </p:cNvPr>
              <p:cNvSpPr txBox="1"/>
              <p:nvPr/>
            </p:nvSpPr>
            <p:spPr>
              <a:xfrm>
                <a:off x="2400300" y="1906918"/>
                <a:ext cx="13487400" cy="4415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4833093-3433-8294-B335-2656EAF75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1906918"/>
                <a:ext cx="13487400" cy="4415761"/>
              </a:xfrm>
              <a:prstGeom prst="rect">
                <a:avLst/>
              </a:prstGeom>
              <a:blipFill>
                <a:blip r:embed="rId6"/>
                <a:stretch>
                  <a:fillRect l="-1627" r="-1582"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Bảng 12">
                <a:extLst>
                  <a:ext uri="{FF2B5EF4-FFF2-40B4-BE49-F238E27FC236}">
                    <a16:creationId xmlns:a16="http://schemas.microsoft.com/office/drawing/2014/main" id="{44156B7C-997B-293B-8CDD-E8A5B6C5D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506065"/>
                  </p:ext>
                </p:extLst>
              </p:nvPr>
            </p:nvGraphicFramePr>
            <p:xfrm>
              <a:off x="2202004" y="6771737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Bảng 12">
                <a:extLst>
                  <a:ext uri="{FF2B5EF4-FFF2-40B4-BE49-F238E27FC236}">
                    <a16:creationId xmlns:a16="http://schemas.microsoft.com/office/drawing/2014/main" id="{44156B7C-997B-293B-8CDD-E8A5B6C5D6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506065"/>
                  </p:ext>
                </p:extLst>
              </p:nvPr>
            </p:nvGraphicFramePr>
            <p:xfrm>
              <a:off x="2202004" y="6771737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49" t="-578" r="-467164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482" t="-578" r="-107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49" t="-100578" r="-467164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482" t="-100578" r="-107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23853FC6-BFDD-267E-4358-B5B9ED0A3841}"/>
              </a:ext>
            </a:extLst>
          </p:cNvPr>
          <p:cNvSpPr/>
          <p:nvPr/>
        </p:nvSpPr>
        <p:spPr>
          <a:xfrm>
            <a:off x="7772400" y="566614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15" y="5179312"/>
            <a:ext cx="2013926" cy="46934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35932" y="783100"/>
            <a:ext cx="2013926" cy="1490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C6D9B4D-4D52-0D71-C66A-9A65F9F6A4C9}"/>
                  </a:ext>
                </a:extLst>
              </p:cNvPr>
              <p:cNvSpPr txBox="1"/>
              <p:nvPr/>
            </p:nvSpPr>
            <p:spPr>
              <a:xfrm>
                <a:off x="3115285" y="1559763"/>
                <a:ext cx="12870718" cy="403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=49&gt;0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C6D9B4D-4D52-0D71-C66A-9A65F9F6A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285" y="1559763"/>
                <a:ext cx="12870718" cy="4030655"/>
              </a:xfrm>
              <a:prstGeom prst="rect">
                <a:avLst/>
              </a:prstGeom>
              <a:blipFill>
                <a:blip r:embed="rId8"/>
                <a:stretch>
                  <a:fillRect l="-1658" r="-1705" b="-5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D401255E-B5AF-EF00-7B84-35D56ADB66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910"/>
                  </p:ext>
                </p:extLst>
              </p:nvPr>
            </p:nvGraphicFramePr>
            <p:xfrm>
              <a:off x="2658576" y="6215102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D401255E-B5AF-EF00-7B84-35D56ADB66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3450910"/>
                  </p:ext>
                </p:extLst>
              </p:nvPr>
            </p:nvGraphicFramePr>
            <p:xfrm>
              <a:off x="2658576" y="6215102"/>
              <a:ext cx="1388399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51392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14326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49" t="-578" r="-467164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1482" t="-578" r="-107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49" t="-100578" r="-467164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1482" t="-100578" r="-107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216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4369" y="619601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75019" y="180297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509259C-F52C-ED39-163D-24CE9C6E2DFC}"/>
                  </a:ext>
                </a:extLst>
              </p:cNvPr>
              <p:cNvSpPr txBox="1"/>
              <p:nvPr/>
            </p:nvSpPr>
            <p:spPr>
              <a:xfrm>
                <a:off x="3086100" y="1166484"/>
                <a:ext cx="12115800" cy="1998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2.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s-E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đồ thị là hình nào trong các hình sau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509259C-F52C-ED39-163D-24CE9C6E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1166484"/>
                <a:ext cx="12115800" cy="1998176"/>
              </a:xfrm>
              <a:prstGeom prst="rect">
                <a:avLst/>
              </a:prstGeom>
              <a:blipFill>
                <a:blip r:embed="rId6"/>
                <a:stretch>
                  <a:fillRect l="-2012" r="-2012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Đối tượng 11">
            <a:extLst>
              <a:ext uri="{FF2B5EF4-FFF2-40B4-BE49-F238E27FC236}">
                <a16:creationId xmlns:a16="http://schemas.microsoft.com/office/drawing/2014/main" id="{D0408F13-DC9E-E68C-6354-C700C8955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2391"/>
              </p:ext>
            </p:extLst>
          </p:nvPr>
        </p:nvGraphicFramePr>
        <p:xfrm>
          <a:off x="2767560" y="3183710"/>
          <a:ext cx="12752879" cy="4426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758053" imgH="1997980" progId="Word.Document.12">
                  <p:embed/>
                </p:oleObj>
              </mc:Choice>
              <mc:Fallback>
                <p:oleObj name="Document" r:id="rId7" imgW="5758053" imgH="1997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7560" y="3183710"/>
                        <a:ext cx="12752879" cy="4426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2EDDE6E-6F4E-15FA-4F8C-3C2FA085ACBA}"/>
              </a:ext>
            </a:extLst>
          </p:cNvPr>
          <p:cNvSpPr txBox="1"/>
          <p:nvPr/>
        </p:nvSpPr>
        <p:spPr>
          <a:xfrm>
            <a:off x="2305049" y="7762155"/>
            <a:ext cx="136779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60270" algn="l"/>
                <a:tab pos="3599815" algn="l"/>
                <a:tab pos="5039995" algn="l"/>
              </a:tabLst>
            </a:pP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2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4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3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4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effectLst/>
                <a:latin typeface="Arial (Thân)"/>
                <a:ea typeface="Arial" panose="020B0604020202020204" pitchFamily="34" charset="0"/>
                <a:cs typeface="Times New Roman" panose="02020603050405020304" pitchFamily="18" charset="0"/>
              </a:rPr>
              <a:t>Hình 1</a:t>
            </a:r>
            <a:r>
              <a:rPr lang="vi-VN" sz="44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D68167C8-0EFE-36DA-41ED-FA6E1E49B4B5}"/>
              </a:ext>
            </a:extLst>
          </p:cNvPr>
          <p:cNvSpPr/>
          <p:nvPr/>
        </p:nvSpPr>
        <p:spPr>
          <a:xfrm>
            <a:off x="13258800" y="7995233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6148387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75019" y="1802972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D9ABD23-9F67-4F99-8608-9CD526ED1581}"/>
                  </a:ext>
                </a:extLst>
              </p:cNvPr>
              <p:cNvSpPr txBox="1"/>
              <p:nvPr/>
            </p:nvSpPr>
            <p:spPr>
              <a:xfrm>
                <a:off x="2095500" y="2119312"/>
                <a:ext cx="14097000" cy="321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)=16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thức bậc hai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kép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D9ABD23-9F67-4F99-8608-9CD526E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2119312"/>
                <a:ext cx="14097000" cy="3219086"/>
              </a:xfrm>
              <a:prstGeom prst="rect">
                <a:avLst/>
              </a:prstGeom>
              <a:blipFill>
                <a:blip r:embed="rId6"/>
                <a:stretch>
                  <a:fillRect l="-1557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D28BCE23-3022-84BB-9C75-E3CACE6F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869110"/>
                  </p:ext>
                </p:extLst>
              </p:nvPr>
            </p:nvGraphicFramePr>
            <p:xfrm>
              <a:off x="3277024" y="6148387"/>
              <a:ext cx="117339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177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9662176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0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D28BCE23-3022-84BB-9C75-E3CACE6F1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869110"/>
                  </p:ext>
                </p:extLst>
              </p:nvPr>
            </p:nvGraphicFramePr>
            <p:xfrm>
              <a:off x="3277024" y="6148387"/>
              <a:ext cx="11733952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7177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9662176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4" t="-578" r="-46705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01" t="-578" r="-126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4" t="-100578" r="-46705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01" t="-100578" r="-126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9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57049" y="7810500"/>
            <a:ext cx="2592809" cy="2324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334982" y="639428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D0023BB-CA9B-E21B-0882-55270D1683C9}"/>
                  </a:ext>
                </a:extLst>
              </p:cNvPr>
              <p:cNvSpPr txBox="1"/>
              <p:nvPr/>
            </p:nvSpPr>
            <p:spPr>
              <a:xfrm>
                <a:off x="3162300" y="2458122"/>
                <a:ext cx="11963400" cy="482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+1≥0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−16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−1&lt;0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f)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−5&lt;0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D0023BB-CA9B-E21B-0882-55270D168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58122"/>
                <a:ext cx="11963400" cy="4825552"/>
              </a:xfrm>
              <a:prstGeom prst="rect">
                <a:avLst/>
              </a:prstGeom>
              <a:blipFill>
                <a:blip r:embed="rId6"/>
                <a:stretch>
                  <a:fillRect l="-1835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4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610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82925" y="8004619"/>
            <a:ext cx="2514600" cy="2258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036232" y="944797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255500" y="221842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60577BF-03F0-7776-65AE-8218E3E19F29}"/>
              </a:ext>
            </a:extLst>
          </p:cNvPr>
          <p:cNvSpPr/>
          <p:nvPr/>
        </p:nvSpPr>
        <p:spPr>
          <a:xfrm>
            <a:off x="7772400" y="231004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47458-26DE-6208-FF65-02E696D3F617}"/>
                  </a:ext>
                </a:extLst>
              </p:cNvPr>
              <p:cNvSpPr txBox="1"/>
              <p:nvPr/>
            </p:nvSpPr>
            <p:spPr>
              <a:xfrm>
                <a:off x="1326374" y="1501089"/>
                <a:ext cx="160782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+1≥0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=−1;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=2&gt;0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BA47458-26DE-6208-FF65-02E696D3F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74" y="1501089"/>
                <a:ext cx="16078200" cy="3184270"/>
              </a:xfrm>
              <a:prstGeom prst="rect">
                <a:avLst/>
              </a:prstGeom>
              <a:blipFill>
                <a:blip r:embed="rId6"/>
                <a:stretch>
                  <a:fillRect l="-1176" r="-948" b="-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5BA0BE-A579-AC7E-2F28-C56F3EF24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522591"/>
                  </p:ext>
                </p:extLst>
              </p:nvPr>
            </p:nvGraphicFramePr>
            <p:xfrm>
              <a:off x="3075076" y="4726473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2A5BA0BE-A579-AC7E-2F28-C56F3EF24A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522591"/>
                  </p:ext>
                </p:extLst>
              </p:nvPr>
            </p:nvGraphicFramePr>
            <p:xfrm>
              <a:off x="3075076" y="4726473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578" r="-466301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578" r="-118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100578" r="-466301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100578" r="-118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3B7B22-DF6D-0C2A-6DF9-0D4B4341E16A}"/>
                  </a:ext>
                </a:extLst>
              </p:cNvPr>
              <p:cNvSpPr txBox="1"/>
              <p:nvPr/>
            </p:nvSpPr>
            <p:spPr>
              <a:xfrm>
                <a:off x="2678924" y="6799269"/>
                <a:ext cx="13373100" cy="2724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)≥0⟺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≥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(−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∞; −1]∪</m:t>
                    </m:r>
                    <m:d>
                      <m:dPr>
                        <m:begChr m:val="["/>
                        <m:endChr m:val=""/>
                        <m:ctrlPr>
                          <a:rPr lang="nl-NL" sz="36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"/>
                        <m:ctrlPr>
                          <a:rPr lang="nl-NL" sz="36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13B7B22-DF6D-0C2A-6DF9-0D4B4341E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24" y="6799269"/>
                <a:ext cx="13373100" cy="2724272"/>
              </a:xfrm>
              <a:prstGeom prst="rect">
                <a:avLst/>
              </a:prstGeom>
              <a:blipFill>
                <a:blip r:embed="rId8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742" y="293255"/>
            <a:ext cx="18049858" cy="970049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2355" y="5506417"/>
            <a:ext cx="1795613" cy="4572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07909" y="1765600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262560" y="961898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01E8D3-85EA-EB30-320F-482D03F4054A}"/>
                  </a:ext>
                </a:extLst>
              </p:cNvPr>
              <p:cNvSpPr txBox="1"/>
              <p:nvPr/>
            </p:nvSpPr>
            <p:spPr>
              <a:xfrm>
                <a:off x="2147544" y="378091"/>
                <a:ext cx="13992911" cy="4168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+1&gt;0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2 nghiệm phân biệt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=−3&lt;0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01E8D3-85EA-EB30-320F-482D03F4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44" y="378091"/>
                <a:ext cx="13992911" cy="4168962"/>
              </a:xfrm>
              <a:prstGeom prst="rect">
                <a:avLst/>
              </a:prstGeom>
              <a:blipFill>
                <a:blip r:embed="rId6"/>
                <a:stretch>
                  <a:fillRect l="-1307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78DC5FCF-9431-D8DE-AB1A-E40A8723C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643813"/>
                  </p:ext>
                </p:extLst>
              </p:nvPr>
            </p:nvGraphicFramePr>
            <p:xfrm>
              <a:off x="2813273" y="4838700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dirty="0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Bảng 12">
                <a:extLst>
                  <a:ext uri="{FF2B5EF4-FFF2-40B4-BE49-F238E27FC236}">
                    <a16:creationId xmlns:a16="http://schemas.microsoft.com/office/drawing/2014/main" id="{78DC5FCF-9431-D8DE-AB1A-E40A8723C7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643813"/>
                  </p:ext>
                </p:extLst>
              </p:nvPr>
            </p:nvGraphicFramePr>
            <p:xfrm>
              <a:off x="2813273" y="4838700"/>
              <a:ext cx="1258079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21296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10359500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578" r="-466301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578" r="-118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74" t="-100578" r="-466301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529" t="-100578" r="-118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C883856-E64E-A707-EF66-190AB2FAADC6}"/>
                  </a:ext>
                </a:extLst>
              </p:cNvPr>
              <p:cNvSpPr txBox="1"/>
              <p:nvPr/>
            </p:nvSpPr>
            <p:spPr>
              <a:xfrm>
                <a:off x="2657628" y="7353606"/>
                <a:ext cx="12892086" cy="2343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)&gt;0⟺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4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NL" sz="4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NL" sz="4000" i="1"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e>
                            </m:rad>
                          </m:num>
                          <m:den>
                            <m:r>
                              <a:rPr lang="nl-NL" sz="4000" i="1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C883856-E64E-A707-EF66-190AB2FAA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28" y="7353606"/>
                <a:ext cx="12892086" cy="2343590"/>
              </a:xfrm>
              <a:prstGeom prst="rect">
                <a:avLst/>
              </a:prstGeom>
              <a:blipFill>
                <a:blip r:embed="rId8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6842451"/>
            <a:ext cx="2425226" cy="27502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4083" y="8783121"/>
            <a:ext cx="979963" cy="12305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926094" y="8111494"/>
            <a:ext cx="866871" cy="10885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87569" y="7837497"/>
            <a:ext cx="765893" cy="96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F5E80F4-9AB6-3886-7215-1B6D97FCE4A5}"/>
                  </a:ext>
                </a:extLst>
              </p:cNvPr>
              <p:cNvSpPr txBox="1"/>
              <p:nvPr/>
            </p:nvSpPr>
            <p:spPr>
              <a:xfrm>
                <a:off x="2381250" y="1118269"/>
                <a:ext cx="135255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+1≥0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4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duy nhất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=4&gt;0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F5E80F4-9AB6-3886-7215-1B6D97FCE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0" y="1118269"/>
                <a:ext cx="13525500" cy="3184270"/>
              </a:xfrm>
              <a:prstGeom prst="rect">
                <a:avLst/>
              </a:prstGeom>
              <a:blipFill>
                <a:blip r:embed="rId6"/>
                <a:stretch>
                  <a:fillRect l="-1398" b="-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F7DA089-8713-B3FD-887C-A240111F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12056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0F7DA089-8713-B3FD-887C-A240111F22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212056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578" r="-466788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578" r="-235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100578" r="-466788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100578" r="-235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C88DFB2-507A-C43D-4E59-0A24E349F5BB}"/>
                  </a:ext>
                </a:extLst>
              </p:cNvPr>
              <p:cNvSpPr txBox="1"/>
              <p:nvPr/>
            </p:nvSpPr>
            <p:spPr>
              <a:xfrm>
                <a:off x="4572000" y="7013531"/>
                <a:ext cx="9144000" cy="183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)≥0⟺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C88DFB2-507A-C43D-4E59-0A24E349F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013531"/>
                <a:ext cx="9144000" cy="1831207"/>
              </a:xfrm>
              <a:prstGeom prst="rect">
                <a:avLst/>
              </a:prstGeom>
              <a:blipFill>
                <a:blip r:embed="rId8"/>
                <a:stretch>
                  <a:fillRect l="-200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8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7123981"/>
            <a:ext cx="3048000" cy="3163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862047" y="1656057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1485CC4-43FB-39B9-1CF0-318F188900DA}"/>
                  </a:ext>
                </a:extLst>
              </p:cNvPr>
              <p:cNvSpPr txBox="1"/>
              <p:nvPr/>
            </p:nvSpPr>
            <p:spPr>
              <a:xfrm>
                <a:off x="1828800" y="1274638"/>
                <a:ext cx="14630400" cy="318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−16</m:t>
                    </m:r>
                    <m:sSup>
                      <m:sSupPr>
                        <m:ctrlP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+8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−1&lt;0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−16</m:t>
                    </m:r>
                    <m:sSup>
                      <m:sSupPr>
                        <m:ctrlP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36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+8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nghiệm duy nhất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hệ số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=−16&lt;0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Bảng xét dấu: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E1485CC4-43FB-39B9-1CF0-318F18890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74638"/>
                <a:ext cx="14630400" cy="3184270"/>
              </a:xfrm>
              <a:prstGeom prst="rect">
                <a:avLst/>
              </a:prstGeom>
              <a:blipFill>
                <a:blip r:embed="rId6"/>
                <a:stretch>
                  <a:fillRect l="-1250" b="-6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2C312885-99D3-0931-AC23-DF7E9FB247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896092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0" dirty="0"/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9">
                <a:extLst>
                  <a:ext uri="{FF2B5EF4-FFF2-40B4-BE49-F238E27FC236}">
                    <a16:creationId xmlns:a16="http://schemas.microsoft.com/office/drawing/2014/main" id="{2C312885-99D3-0931-AC23-DF7E9FB247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896092"/>
                  </p:ext>
                </p:extLst>
              </p:nvPr>
            </p:nvGraphicFramePr>
            <p:xfrm>
              <a:off x="4419812" y="4496849"/>
              <a:ext cx="9448376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8229">
                      <a:extLst>
                        <a:ext uri="{9D8B030D-6E8A-4147-A177-3AD203B41FA5}">
                          <a16:colId xmlns:a16="http://schemas.microsoft.com/office/drawing/2014/main" val="1904059510"/>
                        </a:ext>
                      </a:extLst>
                    </a:gridCol>
                    <a:gridCol w="7780147">
                      <a:extLst>
                        <a:ext uri="{9D8B030D-6E8A-4147-A177-3AD203B41FA5}">
                          <a16:colId xmlns:a16="http://schemas.microsoft.com/office/drawing/2014/main" val="2953530461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578" r="-466788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578" r="-235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72250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30" t="-100578" r="-466788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1630" t="-100578" r="-235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743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4FB0444-747B-7908-DB61-AF0B42BFFA28}"/>
                  </a:ext>
                </a:extLst>
              </p:cNvPr>
              <p:cNvSpPr txBox="1"/>
              <p:nvPr/>
            </p:nvSpPr>
            <p:spPr>
              <a:xfrm>
                <a:off x="4105275" y="6717586"/>
                <a:ext cx="10077450" cy="2578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 bảng xét dấu ta thấy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𝑓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)&lt;0⟺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36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6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4FB0444-747B-7908-DB61-AF0B42BFF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6717586"/>
                <a:ext cx="10077450" cy="2578655"/>
              </a:xfrm>
              <a:prstGeom prst="rect">
                <a:avLst/>
              </a:prstGeom>
              <a:blipFill>
                <a:blip r:embed="rId8"/>
                <a:stretch>
                  <a:fillRect l="-1814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6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64" y="1012648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85807" y="7474356"/>
            <a:ext cx="2530979" cy="2636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800AB58-0F2A-860A-ADBD-5A2615479311}"/>
                  </a:ext>
                </a:extLst>
              </p:cNvPr>
              <p:cNvSpPr txBox="1"/>
              <p:nvPr/>
            </p:nvSpPr>
            <p:spPr>
              <a:xfrm>
                <a:off x="1970418" y="2099022"/>
                <a:ext cx="14347164" cy="6056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+3&lt;0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=−23&lt;0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=2&gt;0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 dụng định lý về dấu của tam thức bậc hai, ta thấy tập hợp những giá trị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sao cho 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mang dấu “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”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800AB58-0F2A-860A-ADBD-5A2615479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18" y="2099022"/>
                <a:ext cx="14347164" cy="6056851"/>
              </a:xfrm>
              <a:prstGeom prst="rect">
                <a:avLst/>
              </a:prstGeom>
              <a:blipFill>
                <a:blip r:embed="rId6"/>
                <a:stretch>
                  <a:fillRect l="-1487" r="-1487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83345" y="6210300"/>
            <a:ext cx="2151909" cy="42269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4229100"/>
            <a:ext cx="2488195" cy="5798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DDCB63D-83DE-A42C-56CC-A308672F2D32}"/>
                  </a:ext>
                </a:extLst>
              </p:cNvPr>
              <p:cNvSpPr txBox="1"/>
              <p:nvPr/>
            </p:nvSpPr>
            <p:spPr>
              <a:xfrm>
                <a:off x="3492056" y="2115074"/>
                <a:ext cx="11303887" cy="6056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5&lt;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=−44&lt;0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=−3&lt;0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Áp dụng định lý về dấu của tam thức bậc hai, ta thấy tam thức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+4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5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tập nghiệm của bất phương trình là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DDCB63D-83DE-A42C-56CC-A308672F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56" y="2115074"/>
                <a:ext cx="11303887" cy="6056851"/>
              </a:xfrm>
              <a:prstGeom prst="rect">
                <a:avLst/>
              </a:prstGeom>
              <a:blipFill>
                <a:blip r:embed="rId6"/>
                <a:stretch>
                  <a:fillRect l="-1942" r="-188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5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6128479"/>
            <a:ext cx="2109792" cy="414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01F5608-4CC0-047E-5DE9-A84F24F75E89}"/>
                  </a:ext>
                </a:extLst>
              </p:cNvPr>
              <p:cNvSpPr txBox="1"/>
              <p:nvPr/>
            </p:nvSpPr>
            <p:spPr>
              <a:xfrm>
                <a:off x="3771900" y="2546282"/>
                <a:ext cx="10858500" cy="519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tr.61)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rad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01F5608-4CC0-047E-5DE9-A84F24F75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2546282"/>
                <a:ext cx="10858500" cy="5194435"/>
              </a:xfrm>
              <a:prstGeom prst="rect">
                <a:avLst/>
              </a:prstGeom>
              <a:blipFill>
                <a:blip r:embed="rId4"/>
                <a:stretch>
                  <a:fillRect l="-2021" r="-1179" b="-4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7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68491" y="6290020"/>
            <a:ext cx="1690809" cy="4114800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BAD31AE-825F-1550-3A5D-2601BB271B7E}"/>
              </a:ext>
            </a:extLst>
          </p:cNvPr>
          <p:cNvSpPr/>
          <p:nvPr/>
        </p:nvSpPr>
        <p:spPr>
          <a:xfrm>
            <a:off x="7772400" y="1028700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775CA5-695A-51F3-7D67-EF0017B53285}"/>
                  </a:ext>
                </a:extLst>
              </p:cNvPr>
              <p:cNvSpPr txBox="1"/>
              <p:nvPr/>
            </p:nvSpPr>
            <p:spPr>
              <a:xfrm>
                <a:off x="4876800" y="2016446"/>
                <a:ext cx="9484930" cy="7241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+2=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</m:t>
                      </m:r>
                      <m:sSup>
                        <m:sSupPr>
                          <m:ctrlP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2=0 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=−1(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𝐾𝑇𝑀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 (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{2}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A775CA5-695A-51F3-7D67-EF0017B53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16446"/>
                <a:ext cx="9484930" cy="7241854"/>
              </a:xfrm>
              <a:prstGeom prst="rect">
                <a:avLst/>
              </a:prstGeom>
              <a:blipFill>
                <a:blip r:embed="rId6"/>
                <a:stretch>
                  <a:fillRect l="-2249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96650" y="7272843"/>
            <a:ext cx="3362650" cy="30141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182511" y="515424"/>
            <a:ext cx="1141094" cy="1432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73B2D44-60EB-3789-4D2F-2A4D480A6386}"/>
                  </a:ext>
                </a:extLst>
              </p:cNvPr>
              <p:cNvSpPr txBox="1"/>
              <p:nvPr/>
            </p:nvSpPr>
            <p:spPr>
              <a:xfrm>
                <a:off x="2743200" y="2476500"/>
                <a:ext cx="12801600" cy="5037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3.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đây? </a:t>
                </a:r>
                <a:endParaRPr lang="en-US" sz="4400" b="1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73B2D44-60EB-3789-4D2F-2A4D480A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476500"/>
                <a:ext cx="12801600" cy="5037085"/>
              </a:xfrm>
              <a:prstGeom prst="rect">
                <a:avLst/>
              </a:prstGeom>
              <a:blipFill>
                <a:blip r:embed="rId6"/>
                <a:stretch>
                  <a:fillRect l="-1905" r="-1905" b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B5BE7F7-CFF7-A4DB-7B3C-ED8A1314FE44}"/>
              </a:ext>
            </a:extLst>
          </p:cNvPr>
          <p:cNvSpPr/>
          <p:nvPr/>
        </p:nvSpPr>
        <p:spPr>
          <a:xfrm>
            <a:off x="10058400" y="4995042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43000" y="6438900"/>
            <a:ext cx="1845079" cy="362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D5D9ED7-530A-F24B-F256-701B856DC223}"/>
                  </a:ext>
                </a:extLst>
              </p:cNvPr>
              <p:cNvSpPr txBox="1"/>
              <p:nvPr/>
            </p:nvSpPr>
            <p:spPr>
              <a:xfrm>
                <a:off x="4571999" y="1976415"/>
                <a:ext cx="10058401" cy="6334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fr-FR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−8</m:t>
                      </m:r>
                      <m:r>
                        <a:rPr lang="fr-FR" sz="4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fr-FR" sz="4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=−4(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𝑇𝑀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 (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𝑇𝑀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{−4 ;2}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D5D9ED7-530A-F24B-F256-701B856DC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76415"/>
                <a:ext cx="10058401" cy="6334170"/>
              </a:xfrm>
              <a:prstGeom prst="rect">
                <a:avLst/>
              </a:prstGeom>
              <a:blipFill>
                <a:blip r:embed="rId4"/>
                <a:stretch>
                  <a:fillRect l="-2121" r="-1333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5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7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114300"/>
            <a:ext cx="2667000" cy="24236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" y="8191230"/>
            <a:ext cx="2684452" cy="2134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FFCFEF-6CA6-149B-7656-EF10B6BD841B}"/>
                  </a:ext>
                </a:extLst>
              </p:cNvPr>
              <p:cNvSpPr txBox="1"/>
              <p:nvPr/>
            </p:nvSpPr>
            <p:spPr>
              <a:xfrm>
                <a:off x="3390900" y="1463454"/>
                <a:ext cx="11506200" cy="7360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b="0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r>
                      <a:rPr lang="fr-FR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 ⟺</m:t>
                    </m:r>
                    <m:d>
                      <m:dPr>
                        <m:begChr m:val="["/>
                        <m:endChr m:val=""/>
                        <m:ctrlP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=−2(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=5 (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𝑇𝑀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{−2 ;5}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FFCFEF-6CA6-149B-7656-EF10B6BD8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1463454"/>
                <a:ext cx="11506200" cy="7360092"/>
              </a:xfrm>
              <a:prstGeom prst="rect">
                <a:avLst/>
              </a:prstGeom>
              <a:blipFill>
                <a:blip r:embed="rId5"/>
                <a:stretch>
                  <a:fillRect l="-1854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9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39800" y="6845787"/>
            <a:ext cx="2374720" cy="2158027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8859C4C-28A0-9F53-94D2-76DB99998137}"/>
              </a:ext>
            </a:extLst>
          </p:cNvPr>
          <p:cNvSpPr txBox="1"/>
          <p:nvPr/>
        </p:nvSpPr>
        <p:spPr>
          <a:xfrm>
            <a:off x="1510993" y="1047750"/>
            <a:ext cx="8763000" cy="828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 (SGK – tr.61)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38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3AE078A-9BF7-8123-F106-82D7F3CF6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2" t="5885" r="4052" b="5885"/>
          <a:stretch/>
        </p:blipFill>
        <p:spPr>
          <a:xfrm>
            <a:off x="10680085" y="2019300"/>
            <a:ext cx="6338530" cy="44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5846608-334B-8363-D1F4-C350CC06096B}"/>
                  </a:ext>
                </a:extLst>
              </p:cNvPr>
              <p:cNvSpPr txBox="1"/>
              <p:nvPr/>
            </p:nvSpPr>
            <p:spPr>
              <a:xfrm>
                <a:off x="3771900" y="2476500"/>
                <a:ext cx="12001500" cy="622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là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,0&lt;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&lt;4)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𝐴𝑆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𝑆𝐶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3.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(4−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5.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(4−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5846608-334B-8363-D1F4-C350CC060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2476500"/>
                <a:ext cx="12001500" cy="6227218"/>
              </a:xfrm>
              <a:prstGeom prst="rect">
                <a:avLst/>
              </a:prstGeom>
              <a:blipFill>
                <a:blip r:embed="rId4"/>
                <a:stretch>
                  <a:fillRect l="-1828" b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ong bóng Lời nói: Hình bầu dục 9">
            <a:extLst>
              <a:ext uri="{FF2B5EF4-FFF2-40B4-BE49-F238E27FC236}">
                <a16:creationId xmlns:a16="http://schemas.microsoft.com/office/drawing/2014/main" id="{E8CE4342-F045-B710-3CDF-DD83E98F88AB}"/>
              </a:ext>
            </a:extLst>
          </p:cNvPr>
          <p:cNvSpPr/>
          <p:nvPr/>
        </p:nvSpPr>
        <p:spPr>
          <a:xfrm>
            <a:off x="7772400" y="1138115"/>
            <a:ext cx="2743200" cy="1228971"/>
          </a:xfrm>
          <a:prstGeom prst="wedgeEllipseCallout">
            <a:avLst/>
          </a:prstGeom>
          <a:solidFill>
            <a:srgbClr val="FB6E52"/>
          </a:solidFill>
          <a:ln>
            <a:solidFill>
              <a:srgbClr val="FB6E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7488921"/>
            <a:ext cx="1574419" cy="1225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910E97-15F2-E0A9-DF56-AE74261889F7}"/>
                  </a:ext>
                </a:extLst>
              </p:cNvPr>
              <p:cNvSpPr txBox="1"/>
              <p:nvPr/>
            </p:nvSpPr>
            <p:spPr>
              <a:xfrm>
                <a:off x="3352800" y="1944932"/>
                <a:ext cx="11582400" cy="639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4−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16−3</m:t>
                              </m:r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km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dây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𝐴𝑆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𝑆𝐶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4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40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4−</m:t>
                                  </m:r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13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4,5 (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fr-FR" sz="4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B910E97-15F2-E0A9-DF56-AE7426188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44932"/>
                <a:ext cx="11582400" cy="6397136"/>
              </a:xfrm>
              <a:prstGeom prst="rect">
                <a:avLst/>
              </a:prstGeom>
              <a:blipFill>
                <a:blip r:embed="rId4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9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207842"/>
            <a:ext cx="154866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6756253" y="6964474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83399" y="389447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12658" y="256066"/>
            <a:ext cx="685027" cy="86019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CBC164F-F27C-2184-A481-163B68F36F49}"/>
              </a:ext>
            </a:extLst>
          </p:cNvPr>
          <p:cNvSpPr txBox="1"/>
          <p:nvPr/>
        </p:nvSpPr>
        <p:spPr>
          <a:xfrm>
            <a:off x="4114800" y="1598635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5CA0D90-11D0-30F7-5AED-8BC3570F8A0D}"/>
              </a:ext>
            </a:extLst>
          </p:cNvPr>
          <p:cNvSpPr txBox="1"/>
          <p:nvPr/>
        </p:nvSpPr>
        <p:spPr>
          <a:xfrm>
            <a:off x="2248247" y="5983640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51DFCF6-5A75-512F-66A1-9C3D1FAB55C3}"/>
              </a:ext>
            </a:extLst>
          </p:cNvPr>
          <p:cNvSpPr txBox="1"/>
          <p:nvPr/>
        </p:nvSpPr>
        <p:spPr>
          <a:xfrm>
            <a:off x="7696200" y="5983638"/>
            <a:ext cx="4572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42E2BA9-E17A-163C-7185-73118D47F7DA}"/>
              </a:ext>
            </a:extLst>
          </p:cNvPr>
          <p:cNvSpPr txBox="1"/>
          <p:nvPr/>
        </p:nvSpPr>
        <p:spPr>
          <a:xfrm>
            <a:off x="13465034" y="5983638"/>
            <a:ext cx="26340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Đồ họa 21" descr="Cupcake outline">
            <a:extLst>
              <a:ext uri="{FF2B5EF4-FFF2-40B4-BE49-F238E27FC236}">
                <a16:creationId xmlns:a16="http://schemas.microsoft.com/office/drawing/2014/main" id="{F25EDEC9-F4D7-3670-70DC-1E48A8C25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2300" y="4191000"/>
            <a:ext cx="1905000" cy="1905000"/>
          </a:xfrm>
          <a:prstGeom prst="rect">
            <a:avLst/>
          </a:prstGeom>
        </p:spPr>
      </p:pic>
      <p:pic>
        <p:nvPicPr>
          <p:cNvPr id="23" name="Đồ họa 22" descr="Cupcake outline">
            <a:extLst>
              <a:ext uri="{FF2B5EF4-FFF2-40B4-BE49-F238E27FC236}">
                <a16:creationId xmlns:a16="http://schemas.microsoft.com/office/drawing/2014/main" id="{0643E782-4BD6-9D14-100F-DF8F2E2D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4000" y="4191000"/>
            <a:ext cx="1905000" cy="1905000"/>
          </a:xfrm>
          <a:prstGeom prst="rect">
            <a:avLst/>
          </a:prstGeom>
        </p:spPr>
      </p:pic>
      <p:pic>
        <p:nvPicPr>
          <p:cNvPr id="24" name="Đồ họa 23" descr="Cupcake outline">
            <a:extLst>
              <a:ext uri="{FF2B5EF4-FFF2-40B4-BE49-F238E27FC236}">
                <a16:creationId xmlns:a16="http://schemas.microsoft.com/office/drawing/2014/main" id="{E2147E76-91C2-BA1B-71CE-FF6F0EB33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29577" y="4191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85449" y="6048000"/>
            <a:ext cx="2147701" cy="4218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53269" y="1880860"/>
            <a:ext cx="1150863" cy="14451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61648" y="467335"/>
            <a:ext cx="894102" cy="1122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90908" y="333953"/>
            <a:ext cx="685027" cy="8601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81200" y="7123242"/>
            <a:ext cx="1826044" cy="135127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3A2E06-A2FC-445F-718D-BF6AE0C9BC0C}"/>
              </a:ext>
            </a:extLst>
          </p:cNvPr>
          <p:cNvSpPr txBox="1"/>
          <p:nvPr/>
        </p:nvSpPr>
        <p:spPr>
          <a:xfrm>
            <a:off x="1676400" y="2883168"/>
            <a:ext cx="14935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34120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8897" y="6634271"/>
            <a:ext cx="3885700" cy="3490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92801" y="2172602"/>
            <a:ext cx="1362348" cy="1710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2041612" y="499324"/>
            <a:ext cx="1058404" cy="13290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300604" y="341432"/>
            <a:ext cx="810909" cy="1018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2FB78-2748-CF87-6B01-F44037672B82}"/>
                  </a:ext>
                </a:extLst>
              </p:cNvPr>
              <p:cNvSpPr txBox="1"/>
              <p:nvPr/>
            </p:nvSpPr>
            <p:spPr>
              <a:xfrm>
                <a:off x="2786347" y="2613448"/>
                <a:ext cx="12725400" cy="5037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4. 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 err="1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parabol</a:t>
                </a:r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sau đây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</a:rPr>
                  <a:t>.	</a:t>
                </a:r>
                <a:r>
                  <a:rPr lang="en-US" sz="4400" dirty="0">
                    <a:effectLst/>
                    <a:latin typeface="Arial (Thân)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effectLst/>
                    <a:latin typeface="Arial (Thân)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dirty="0">
                    <a:effectLst/>
                    <a:latin typeface="Arial (Thân)"/>
                    <a:ea typeface="Calibri" panose="020F0502020204030204" pitchFamily="34" charset="0"/>
                  </a:rPr>
                  <a:t>.</a:t>
                </a:r>
                <a:endParaRPr lang="en-US" sz="44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12FB78-2748-CF87-6B01-F4403767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347" y="2613448"/>
                <a:ext cx="12725400" cy="5037085"/>
              </a:xfrm>
              <a:prstGeom prst="rect">
                <a:avLst/>
              </a:prstGeom>
              <a:blipFill>
                <a:blip r:embed="rId6"/>
                <a:stretch>
                  <a:fillRect l="-1916" r="-1916" b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B1562A7D-331A-304D-25BE-2BB26D8CB381}"/>
              </a:ext>
            </a:extLst>
          </p:cNvPr>
          <p:cNvSpPr/>
          <p:nvPr/>
        </p:nvSpPr>
        <p:spPr>
          <a:xfrm>
            <a:off x="9153525" y="5131990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7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4662" y="356774"/>
            <a:ext cx="2529787" cy="1568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8836" y="5341173"/>
            <a:ext cx="1795613" cy="4572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512696" y="2319430"/>
            <a:ext cx="1468784" cy="1844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2182511" y="515424"/>
            <a:ext cx="1141094" cy="1432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6010" flipH="1">
            <a:off x="305484" y="345196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CCD3A5E-31AB-7027-73C2-E63DA3F6BF92}"/>
                  </a:ext>
                </a:extLst>
              </p:cNvPr>
              <p:cNvSpPr txBox="1"/>
              <p:nvPr/>
            </p:nvSpPr>
            <p:spPr>
              <a:xfrm>
                <a:off x="3389412" y="2597168"/>
                <a:ext cx="11506200" cy="4411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5. </a:t>
                </a:r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Bất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nghiệm đúng với mọi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 khi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4400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400" b="1" dirty="0"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CCD3A5E-31AB-7027-73C2-E63DA3F6B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412" y="2597168"/>
                <a:ext cx="11506200" cy="4411592"/>
              </a:xfrm>
              <a:prstGeom prst="rect">
                <a:avLst/>
              </a:prstGeom>
              <a:blipFill>
                <a:blip r:embed="rId8"/>
                <a:stretch>
                  <a:fillRect l="-2119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CA58899F-49BE-7BE1-A7C6-9D8BC3BA9556}"/>
              </a:ext>
            </a:extLst>
          </p:cNvPr>
          <p:cNvSpPr/>
          <p:nvPr/>
        </p:nvSpPr>
        <p:spPr>
          <a:xfrm>
            <a:off x="5181600" y="4966455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08835" y="33337"/>
            <a:ext cx="3179165" cy="36052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411139" y="8030362"/>
            <a:ext cx="1468784" cy="18443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15185" y="6817693"/>
            <a:ext cx="1141094" cy="1432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67342" y="6384374"/>
            <a:ext cx="874263" cy="1097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75C8DC6-6B24-3991-28FB-BFFB17C6BCCE}"/>
                  </a:ext>
                </a:extLst>
              </p:cNvPr>
              <p:cNvSpPr txBox="1"/>
              <p:nvPr/>
            </p:nvSpPr>
            <p:spPr>
              <a:xfrm>
                <a:off x="2276207" y="3226499"/>
                <a:ext cx="14030593" cy="3523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6. </a:t>
                </a:r>
                <a:r>
                  <a:rPr lang="nl-NL" sz="4400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Tập nghiệm của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US" sz="4400" dirty="0"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nl-NL" sz="4400" b="1" dirty="0">
                    <a:effectLst/>
                    <a:latin typeface="Arial (Thân)"/>
                    <a:ea typeface="Calibri" panose="020F0502020204030204" pitchFamily="34" charset="0"/>
                  </a:rPr>
                  <a:t>						D. </a:t>
                </a:r>
                <a14:m>
                  <m:oMath xmlns:m="http://schemas.openxmlformats.org/officeDocument/2006/math"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nl-NL" sz="4400" b="1" dirty="0">
                    <a:effectLst/>
                    <a:latin typeface="Arial (Thân)"/>
                    <a:ea typeface="Yu Mincho" panose="02020400000000000000" pitchFamily="18" charset="-128"/>
                  </a:rPr>
                  <a:t>.</a:t>
                </a:r>
                <a:endParaRPr lang="en-US" sz="4400" dirty="0">
                  <a:latin typeface="Arial (Thân)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C75C8DC6-6B24-3991-28FB-BFFB17C6B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207" y="3226499"/>
                <a:ext cx="14030593" cy="3523400"/>
              </a:xfrm>
              <a:prstGeom prst="rect">
                <a:avLst/>
              </a:prstGeom>
              <a:blipFill>
                <a:blip r:embed="rId6"/>
                <a:stretch>
                  <a:fillRect l="-1738" b="-5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DB5BAC56-B74D-291E-1397-3683BF5509DD}"/>
              </a:ext>
            </a:extLst>
          </p:cNvPr>
          <p:cNvSpPr/>
          <p:nvPr/>
        </p:nvSpPr>
        <p:spPr>
          <a:xfrm>
            <a:off x="3200400" y="5957715"/>
            <a:ext cx="683582" cy="7494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AE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3654" y="5990302"/>
            <a:ext cx="3965171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738716" y="2126798"/>
            <a:ext cx="1150863" cy="144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7047096" y="713273"/>
            <a:ext cx="894102" cy="1122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46010" flipH="1">
            <a:off x="15576355" y="579892"/>
            <a:ext cx="685027" cy="86019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D6DED2-303C-54D1-F02D-EA01C11E401A}"/>
              </a:ext>
            </a:extLst>
          </p:cNvPr>
          <p:cNvSpPr txBox="1"/>
          <p:nvPr/>
        </p:nvSpPr>
        <p:spPr>
          <a:xfrm>
            <a:off x="4132750" y="2692647"/>
            <a:ext cx="10022500" cy="399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0" b="1" dirty="0">
                <a:latin typeface="Arial (Thân)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9000" b="1" dirty="0">
                <a:latin typeface="Arial (Thân)"/>
              </a:rPr>
              <a:t>CUỐI CHƯƠNG III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3161</Words>
  <PresentationFormat>Tùy chỉnh</PresentationFormat>
  <Paragraphs>249</Paragraphs>
  <Slides>56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56</vt:i4>
      </vt:variant>
    </vt:vector>
  </HeadingPairs>
  <TitlesOfParts>
    <vt:vector size="63" baseType="lpstr">
      <vt:lpstr>Arial</vt:lpstr>
      <vt:lpstr>Cambria Math</vt:lpstr>
      <vt:lpstr>Arial (Thân)</vt:lpstr>
      <vt:lpstr>Calibri</vt:lpstr>
      <vt:lpstr>Symbol</vt:lpstr>
      <vt:lpstr>Office Theme</vt:lpstr>
      <vt:lpstr>Document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2022-10-14T01:02:19Z</dcterms:modified>
  <dc:identifier>DAFOceTZ10o</dc:identifier>
</cp:coreProperties>
</file>