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71" r:id="rId2"/>
    <p:sldId id="323" r:id="rId3"/>
    <p:sldId id="324" r:id="rId4"/>
    <p:sldId id="316" r:id="rId5"/>
    <p:sldId id="338" r:id="rId6"/>
    <p:sldId id="332" r:id="rId7"/>
    <p:sldId id="337" r:id="rId8"/>
    <p:sldId id="339" r:id="rId9"/>
    <p:sldId id="340" r:id="rId10"/>
    <p:sldId id="341" r:id="rId11"/>
    <p:sldId id="336" r:id="rId12"/>
    <p:sldId id="311" r:id="rId13"/>
    <p:sldId id="310" r:id="rId14"/>
    <p:sldId id="314" r:id="rId15"/>
    <p:sldId id="322" r:id="rId16"/>
    <p:sldId id="331" r:id="rId17"/>
    <p:sldId id="325" r:id="rId18"/>
    <p:sldId id="31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6" d="100"/>
          <a:sy n="56" d="100"/>
        </p:scale>
        <p:origin x="96" y="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448422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chemeClr val="accent2"/>
                </a:solidFill>
              </a:rPr>
              <a:t>encourage </a:t>
            </a:r>
            <a:r>
              <a:rPr lang="en-US" sz="4800">
                <a:solidFill>
                  <a:schemeClr val="accent2"/>
                </a:solidFill>
              </a:rPr>
              <a:t>(v)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615" y="4686141"/>
            <a:ext cx="6133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 give sb support, courage or hope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647" y="2771761"/>
            <a:ext cx="24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ɪnˈkʌr.ɪdʒ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ất tần tật từ vựng IELTS – Unit 3: Keeping fit – Học Hay - Cộng đồng hỏi  đáp mua bán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99" y="1600284"/>
            <a:ext cx="5458301" cy="4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ncourage__gb_1">
            <a:hlinkClick r:id="" action="ppaction://media"/>
            <a:extLst>
              <a:ext uri="{FF2B5EF4-FFF2-40B4-BE49-F238E27FC236}">
                <a16:creationId xmlns:a16="http://schemas.microsoft.com/office/drawing/2014/main" id="{2F5FE251-262B-6226-19D0-C8419D4ACF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536" y="3631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DDB3B2-B1C1-15FE-03A5-EB8A4B266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02728"/>
              </p:ext>
            </p:extLst>
          </p:nvPr>
        </p:nvGraphicFramePr>
        <p:xfrm>
          <a:off x="0" y="-9865"/>
          <a:ext cx="12192000" cy="6900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9059">
                  <a:extLst>
                    <a:ext uri="{9D8B030D-6E8A-4147-A177-3AD203B41FA5}">
                      <a16:colId xmlns:a16="http://schemas.microsoft.com/office/drawing/2014/main" val="422145785"/>
                    </a:ext>
                  </a:extLst>
                </a:gridCol>
                <a:gridCol w="2832847">
                  <a:extLst>
                    <a:ext uri="{9D8B030D-6E8A-4147-A177-3AD203B41FA5}">
                      <a16:colId xmlns:a16="http://schemas.microsoft.com/office/drawing/2014/main" val="2231541192"/>
                    </a:ext>
                  </a:extLst>
                </a:gridCol>
                <a:gridCol w="6580094">
                  <a:extLst>
                    <a:ext uri="{9D8B030D-6E8A-4147-A177-3AD203B41FA5}">
                      <a16:colId xmlns:a16="http://schemas.microsoft.com/office/drawing/2014/main" val="1312582681"/>
                    </a:ext>
                  </a:extLst>
                </a:gridCol>
              </a:tblGrid>
              <a:tr h="803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Form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Pronunciation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Meaning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18870465"/>
                  </a:ext>
                </a:extLst>
              </a:tr>
              <a:tr h="12257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independent (adj)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/ˌ</a:t>
                      </a:r>
                      <a:r>
                        <a:rPr lang="en-US" sz="3200" dirty="0" err="1">
                          <a:effectLst/>
                        </a:rPr>
                        <a:t>ɪndɪˈpend</a:t>
                      </a:r>
                      <a:r>
                        <a:rPr lang="en-US" sz="3200" baseline="30000" dirty="0" err="1">
                          <a:effectLst/>
                        </a:rPr>
                        <a:t>ə</a:t>
                      </a:r>
                      <a:r>
                        <a:rPr lang="en-US" sz="3200" dirty="0" err="1">
                          <a:effectLst/>
                        </a:rPr>
                        <a:t>nt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confident and free to do things without needing help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982962391"/>
                  </a:ext>
                </a:extLst>
              </a:tr>
              <a:tr h="13001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trust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/</a:t>
                      </a:r>
                      <a:r>
                        <a:rPr lang="en-US" sz="3200" dirty="0" err="1">
                          <a:effectLst/>
                        </a:rPr>
                        <a:t>trʌst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the belief that sb/</a:t>
                      </a:r>
                      <a:r>
                        <a:rPr lang="en-US" sz="3200" dirty="0" err="1">
                          <a:effectLst/>
                        </a:rPr>
                        <a:t>sth</a:t>
                      </a:r>
                      <a:r>
                        <a:rPr lang="en-US" sz="3200" dirty="0">
                          <a:effectLst/>
                        </a:rPr>
                        <a:t> is good, sincere, honest, etc.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812252714"/>
                  </a:ext>
                </a:extLst>
              </a:tr>
              <a:tr h="12257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convince (v)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/kənˈvɪns/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to make someone feel certain that something is true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631476446"/>
                  </a:ext>
                </a:extLst>
              </a:tr>
              <a:tr h="12257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responsible</a:t>
                      </a:r>
                      <a:r>
                        <a:rPr lang="en-US" sz="3200" b="0" baseline="0" dirty="0">
                          <a:effectLst/>
                        </a:rPr>
                        <a:t> </a:t>
                      </a:r>
                      <a:r>
                        <a:rPr lang="en-US" sz="3200" b="0" dirty="0">
                          <a:effectLst/>
                        </a:rPr>
                        <a:t>(</a:t>
                      </a:r>
                      <a:r>
                        <a:rPr lang="en-US" sz="3200" b="0" dirty="0" err="1">
                          <a:effectLst/>
                        </a:rPr>
                        <a:t>adj</a:t>
                      </a:r>
                      <a:r>
                        <a:rPr lang="en-US" sz="3200" b="0" dirty="0">
                          <a:effectLst/>
                        </a:rPr>
                        <a:t>)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/rɪˈspɔnsɪbəl/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having the job or duty of doing sth or taking care of sb/sth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512251048"/>
                  </a:ext>
                </a:extLst>
              </a:tr>
              <a:tr h="84164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encourage (v)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/</a:t>
                      </a:r>
                      <a:r>
                        <a:rPr lang="en-US" sz="3200" dirty="0" err="1">
                          <a:effectLst/>
                        </a:rPr>
                        <a:t>ɪnˈkʌrɪdʒ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to give </a:t>
                      </a:r>
                      <a:r>
                        <a:rPr lang="en-US" sz="3200" dirty="0" err="1">
                          <a:effectLst/>
                        </a:rPr>
                        <a:t>sb</a:t>
                      </a:r>
                      <a:r>
                        <a:rPr lang="en-US" sz="3200" dirty="0">
                          <a:effectLst/>
                        </a:rPr>
                        <a:t> support, courage or hope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83585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189" y="1811939"/>
            <a:ext cx="5985622" cy="4844550"/>
          </a:xfrm>
          <a:prstGeom prst="rect">
            <a:avLst/>
          </a:prstGeom>
        </p:spPr>
      </p:pic>
      <p:pic>
        <p:nvPicPr>
          <p:cNvPr id="3" name="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4918" y="123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A891B5-9396-219D-9421-5C3D37B2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0" y="2334932"/>
            <a:ext cx="11235943" cy="407541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conversation again and decide who has these skills. Put a tick (  ) in the correct column.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360B5-8255-8CC8-AF18-6E6C490E89A5}"/>
              </a:ext>
            </a:extLst>
          </p:cNvPr>
          <p:cNvSpPr txBox="1"/>
          <p:nvPr/>
        </p:nvSpPr>
        <p:spPr>
          <a:xfrm>
            <a:off x="2091818" y="1462203"/>
            <a:ext cx="30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A6F4E-63DD-4CAC-B4E0-2C3C216837B6}"/>
              </a:ext>
            </a:extLst>
          </p:cNvPr>
          <p:cNvSpPr txBox="1"/>
          <p:nvPr/>
        </p:nvSpPr>
        <p:spPr>
          <a:xfrm>
            <a:off x="10175655" y="3172308"/>
            <a:ext cx="838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5C265-2E6E-447E-A4E4-4DC03F5C1DBB}"/>
              </a:ext>
            </a:extLst>
          </p:cNvPr>
          <p:cNvSpPr txBox="1"/>
          <p:nvPr/>
        </p:nvSpPr>
        <p:spPr>
          <a:xfrm>
            <a:off x="6656083" y="4221309"/>
            <a:ext cx="58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B658C-231A-4A9F-A08A-BFF80F99FEEE}"/>
              </a:ext>
            </a:extLst>
          </p:cNvPr>
          <p:cNvSpPr txBox="1"/>
          <p:nvPr/>
        </p:nvSpPr>
        <p:spPr>
          <a:xfrm>
            <a:off x="8518324" y="5421638"/>
            <a:ext cx="58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629F83-6613-F84C-1A8C-17B7BB06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24" y="1931961"/>
            <a:ext cx="9257828" cy="474679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3919" y="1101349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Find words and a phrase in 1 that have the following meanings.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4502" y="2380126"/>
            <a:ext cx="265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confidence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4502" y="3536177"/>
            <a:ext cx="3070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independent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4502" y="4672571"/>
            <a:ext cx="361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responsibilities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4502" y="5698238"/>
            <a:ext cx="466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money-management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1103449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Match the two halves to make sentences used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F5389AC-6F9B-EF99-CA8F-FF85AD855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75782"/>
              </p:ext>
            </p:extLst>
          </p:nvPr>
        </p:nvGraphicFramePr>
        <p:xfrm>
          <a:off x="627529" y="1832553"/>
          <a:ext cx="11251855" cy="386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624">
                  <a:extLst>
                    <a:ext uri="{9D8B030D-6E8A-4147-A177-3AD203B41FA5}">
                      <a16:colId xmlns:a16="http://schemas.microsoft.com/office/drawing/2014/main" val="3706628408"/>
                    </a:ext>
                  </a:extLst>
                </a:gridCol>
                <a:gridCol w="5568231">
                  <a:extLst>
                    <a:ext uri="{9D8B030D-6E8A-4147-A177-3AD203B41FA5}">
                      <a16:colId xmlns:a16="http://schemas.microsoft.com/office/drawing/2014/main" val="2411028412"/>
                    </a:ext>
                  </a:extLst>
                </a:gridCol>
              </a:tblGrid>
              <a:tr h="70101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It’s my mum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lphaLcPeriod"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that took a long time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38643"/>
                  </a:ext>
                </a:extLst>
              </a:tr>
              <a:tr h="1052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2. It was earning my parents’ trust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b. who still think I don’t have the skills to be independent.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51909"/>
                  </a:ext>
                </a:extLst>
              </a:tr>
              <a:tr h="1278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3. It’s my parents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c. that taught me how to be responsible with money.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01717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4. It’s the app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d. who is calling me again.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506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67E746-BF28-E9C2-5AE1-F839F28A7203}"/>
              </a:ext>
            </a:extLst>
          </p:cNvPr>
          <p:cNvSpPr txBox="1"/>
          <p:nvPr/>
        </p:nvSpPr>
        <p:spPr>
          <a:xfrm>
            <a:off x="2780438" y="5984561"/>
            <a:ext cx="747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1. d		2. a		3. b   		4. c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870" y="1988670"/>
            <a:ext cx="7691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Ss work in groups of 4.</a:t>
            </a:r>
          </a:p>
          <a:p>
            <a:r>
              <a:rPr lang="en-US" sz="3600" dirty="0"/>
              <a:t>- In each group, one student plays the role of a student. Others are advisors. Advisors are giving advice on how to live independently.</a:t>
            </a:r>
          </a:p>
          <a:p>
            <a:r>
              <a:rPr lang="en-US" sz="3600" dirty="0"/>
              <a:t>- 3 minutes to prepare for the role-play.</a:t>
            </a:r>
          </a:p>
          <a:p>
            <a:r>
              <a:rPr lang="en-US" sz="36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7172" name="Picture 4" descr="Moving Out of Your Mom's Basement: How to Live Independently | College Info  Geek">
            <a:extLst>
              <a:ext uri="{FF2B5EF4-FFF2-40B4-BE49-F238E27FC236}">
                <a16:creationId xmlns:a16="http://schemas.microsoft.com/office/drawing/2014/main" id="{176C589A-0F2F-214D-F734-89AFE053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4" y="1111508"/>
            <a:ext cx="3518462" cy="54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2328574"/>
            <a:ext cx="1012404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becoming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Cleft sentence with “it is/was … who/ that…”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93590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8.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41178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382973" y="3763537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Earning your parents’ trust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82433" y="2177973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Categorizing game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561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958355"/>
            <a:ext cx="4879385" cy="1734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Decide who has the skills.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3: Find words or a phrase.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4: Match the two halves to make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826131" cy="69299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505675"/>
            <a:ext cx="826130" cy="91778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76426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5" y="5828076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240170" y="5097335"/>
            <a:ext cx="709997" cy="74955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48669" y="584688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98569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871835"/>
            <a:ext cx="4879382" cy="636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Role-play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88894" y="1428102"/>
            <a:ext cx="10883153" cy="49407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- Work in 4 groups. </a:t>
            </a:r>
          </a:p>
          <a:p>
            <a:r>
              <a:rPr lang="en-US" sz="4000" dirty="0"/>
              <a:t>- Each group is given pieces of paper about dependent and </a:t>
            </a:r>
            <a:r>
              <a:rPr lang="en-US" sz="4000"/>
              <a:t>independent lifestyles.</a:t>
            </a:r>
            <a:endParaRPr lang="en-US" sz="4000" dirty="0"/>
          </a:p>
          <a:p>
            <a:r>
              <a:rPr lang="en-US" sz="4000" dirty="0"/>
              <a:t>- Classify them to correct columns.</a:t>
            </a:r>
          </a:p>
          <a:p>
            <a:r>
              <a:rPr lang="en-US" sz="4000" dirty="0"/>
              <a:t>- The first team to complete the task correctly is the winner. </a:t>
            </a:r>
          </a:p>
          <a:p>
            <a:r>
              <a:rPr lang="en-US" sz="4000" dirty="0"/>
              <a:t>- Go to the board and show the answers.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5027" y="479367"/>
            <a:ext cx="619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768" y="526799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Independent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4295" y="526799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Dependent lifestyle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EC206-FDA3-AEFB-DBE3-E4850AE5180E}"/>
              </a:ext>
            </a:extLst>
          </p:cNvPr>
          <p:cNvSpPr txBox="1"/>
          <p:nvPr/>
        </p:nvSpPr>
        <p:spPr>
          <a:xfrm>
            <a:off x="424261" y="1468044"/>
            <a:ext cx="5435029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Cook for yourself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Have good time management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Know how to keep house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Keep your body clean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Think twice before deciding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Get enough good sleep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441BD9-FEBB-110F-37D2-E3E32BD2FD77}"/>
              </a:ext>
            </a:extLst>
          </p:cNvPr>
          <p:cNvSpPr txBox="1"/>
          <p:nvPr/>
        </p:nvSpPr>
        <p:spPr>
          <a:xfrm>
            <a:off x="6281159" y="1468044"/>
            <a:ext cx="5678582" cy="472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Keep asking parents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money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Wait for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parents to cook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n-US" sz="32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your homework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Need mother to drop you off at school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Communicate badly with people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Eat instant noodles all the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58826" y="1242630"/>
            <a:ext cx="6718875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independent </a:t>
            </a:r>
            <a:r>
              <a:rPr lang="en-US" sz="5400" dirty="0">
                <a:solidFill>
                  <a:schemeClr val="accent2"/>
                </a:solidFill>
              </a:rPr>
              <a:t>(</a:t>
            </a:r>
            <a:r>
              <a:rPr lang="en-US" sz="5400" dirty="0" err="1">
                <a:solidFill>
                  <a:schemeClr val="accent2"/>
                </a:solidFill>
              </a:rPr>
              <a:t>adj</a:t>
            </a:r>
            <a:r>
              <a:rPr lang="en-US" sz="5400" dirty="0">
                <a:solidFill>
                  <a:schemeClr val="accent2"/>
                </a:solidFill>
              </a:rPr>
              <a:t>)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confident and free to do things without needing help from other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9340" y="2771761"/>
            <a:ext cx="3261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/ˌ</a:t>
            </a:r>
            <a:r>
              <a:rPr lang="en-US" sz="3600" b="1" dirty="0" err="1">
                <a:solidFill>
                  <a:srgbClr val="00B0F0"/>
                </a:solidFill>
              </a:rPr>
              <a:t>ɪndɪˈpendənt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independent__gb_3">
            <a:hlinkClick r:id="" action="ppaction://media"/>
            <a:extLst>
              <a:ext uri="{FF2B5EF4-FFF2-40B4-BE49-F238E27FC236}">
                <a16:creationId xmlns:a16="http://schemas.microsoft.com/office/drawing/2014/main" id="{AEBAFFD6-CB7E-DAD1-3203-DF57B84C5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1536" y="359784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44689-8612-38EF-CDF1-3C471D0CD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56" y="2442952"/>
            <a:ext cx="5469107" cy="36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69375" y="133904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trust </a:t>
            </a:r>
            <a:r>
              <a:rPr lang="en-US" sz="5400" dirty="0">
                <a:solidFill>
                  <a:schemeClr val="accent2"/>
                </a:solidFill>
              </a:rPr>
              <a:t>(n)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375" y="4622500"/>
            <a:ext cx="549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belief that sb/</a:t>
            </a:r>
            <a:r>
              <a:rPr lang="en-US" sz="3600" dirty="0" err="1"/>
              <a:t>sth</a:t>
            </a:r>
            <a:r>
              <a:rPr lang="en-US" sz="3600" dirty="0"/>
              <a:t> is good, sincere, honest, etc.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6872" y="2927637"/>
            <a:ext cx="1463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trʌst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rust__gb_1">
            <a:hlinkClick r:id="" action="ppaction://media"/>
            <a:extLst>
              <a:ext uri="{FF2B5EF4-FFF2-40B4-BE49-F238E27FC236}">
                <a16:creationId xmlns:a16="http://schemas.microsoft.com/office/drawing/2014/main" id="{95BFF5E0-CA80-4FB0-A0DE-F2685BC72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0139" y="3773692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22D6F-9F44-0D29-5678-B50DA5469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03" y="1612346"/>
            <a:ext cx="6127114" cy="40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59745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convince </a:t>
            </a:r>
            <a:r>
              <a:rPr lang="en-US" sz="6000" dirty="0">
                <a:solidFill>
                  <a:schemeClr val="accent2"/>
                </a:solidFill>
              </a:rPr>
              <a:t>(v)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989" y="4808855"/>
            <a:ext cx="5787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 make someone feel </a:t>
            </a:r>
          </a:p>
          <a:p>
            <a:pPr algn="ctr"/>
            <a:r>
              <a:rPr lang="en-US" sz="3600" dirty="0"/>
              <a:t>certain that something is true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971" y="3055192"/>
            <a:ext cx="221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kənˈvɪns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xconvince__gb_2">
            <a:hlinkClick r:id="" action="ppaction://media"/>
            <a:extLst>
              <a:ext uri="{FF2B5EF4-FFF2-40B4-BE49-F238E27FC236}">
                <a16:creationId xmlns:a16="http://schemas.microsoft.com/office/drawing/2014/main" id="{F38B6FF0-9D54-77C9-4934-AB7803D13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5202" y="3918241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AE4E2-C4CC-47DE-99A2-9E1212BF1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15" y="2000533"/>
            <a:ext cx="5944296" cy="33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3972" y="1199545"/>
            <a:ext cx="5876193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responsible </a:t>
            </a:r>
            <a:r>
              <a:rPr lang="en-US" sz="4800" dirty="0">
                <a:solidFill>
                  <a:schemeClr val="accent2"/>
                </a:solidFill>
              </a:rPr>
              <a:t>(adj) </a:t>
            </a:r>
            <a:endParaRPr lang="en-US" sz="48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807" y="4644385"/>
            <a:ext cx="5876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having the job or duty of doing </a:t>
            </a:r>
            <a:r>
              <a:rPr lang="en-US" sz="3600" dirty="0" err="1"/>
              <a:t>sth</a:t>
            </a:r>
            <a:r>
              <a:rPr lang="en-US" sz="3600" dirty="0"/>
              <a:t> or taking care of sb/</a:t>
            </a:r>
            <a:r>
              <a:rPr lang="en-US" sz="3600" dirty="0" err="1"/>
              <a:t>sth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4661" y="2637473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rɪˈspɔnsɪbəl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responsible__gb_2">
            <a:hlinkClick r:id="" action="ppaction://media"/>
            <a:extLst>
              <a:ext uri="{FF2B5EF4-FFF2-40B4-BE49-F238E27FC236}">
                <a16:creationId xmlns:a16="http://schemas.microsoft.com/office/drawing/2014/main" id="{7403C3F5-C53E-508C-14D0-4614D4EBC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7876" y="3419459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51606-C9A3-1754-06B9-C6AEF2EC5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7147"/>
            <a:ext cx="5974299" cy="33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3718</TotalTime>
  <Words>683</Words>
  <PresentationFormat>Widescreen</PresentationFormat>
  <Paragraphs>142</Paragraphs>
  <Slides>19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2023-09-06T03:47:17Z</dcterms:modified>
</cp:coreProperties>
</file>