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8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8288000" cy="10287000"/>
  <p:notesSz cx="6858000" cy="9144000"/>
  <p:embeddedFontLst>
    <p:embeddedFont>
      <p:font typeface="Calibri" panose="020F0502020204030204" pitchFamily="34" charset="0"/>
      <p:regular r:id="rId29"/>
      <p:bold r:id="rId30"/>
      <p:italic r:id="rId31"/>
      <p:boldItalic r:id="rId32"/>
    </p:embeddedFont>
    <p:embeddedFont>
      <p:font typeface="DokChampa" panose="020B0604020202020204" pitchFamily="34" charset="-34"/>
      <p:regular r:id="rId33"/>
    </p:embeddedFont>
    <p:embeddedFont>
      <p:font typeface="Maven Pro Bold" panose="020B0604020202020204" charset="0"/>
      <p:regular r:id="rId34"/>
    </p:embeddedFont>
    <p:embeddedFont>
      <p:font typeface="Maven Pro Bold Bold" panose="020B0604020202020204" charset="0"/>
      <p:regular r:id="rId35"/>
    </p:embeddedFont>
    <p:embeddedFont>
      <p:font typeface="Muli Black" panose="020B0604020202020204" charset="0"/>
      <p:regular r:id="rId36"/>
    </p:embeddedFont>
    <p:embeddedFont>
      <p:font typeface="Muli Bold" panose="020B0604020202020204" charset="0"/>
      <p:regular r:id="rId37"/>
    </p:embeddedFont>
    <p:embeddedFont>
      <p:font typeface="Muli Bold Bold" panose="020B0604020202020204"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1" d="100"/>
          <a:sy n="41" d="100"/>
        </p:scale>
        <p:origin x="72" y="1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33.svg"/><Relationship Id="rId5" Type="http://schemas.openxmlformats.org/officeDocument/2006/relationships/image" Target="../media/image16.sv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28.sv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33.svg"/><Relationship Id="rId5" Type="http://schemas.openxmlformats.org/officeDocument/2006/relationships/image" Target="../media/image16.sv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28.sv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33.svg"/><Relationship Id="rId5" Type="http://schemas.openxmlformats.org/officeDocument/2006/relationships/image" Target="../media/image16.sv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28.sv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7.xml"/><Relationship Id="rId7" Type="http://schemas.openxmlformats.org/officeDocument/2006/relationships/image" Target="../media/image28.svg"/><Relationship Id="rId12" Type="http://schemas.openxmlformats.org/officeDocument/2006/relationships/image" Target="../media/image3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7.png"/><Relationship Id="rId11" Type="http://schemas.openxmlformats.org/officeDocument/2006/relationships/image" Target="../media/image12.svg"/><Relationship Id="rId5" Type="http://schemas.openxmlformats.org/officeDocument/2006/relationships/image" Target="../media/image31.svg"/><Relationship Id="rId10" Type="http://schemas.openxmlformats.org/officeDocument/2006/relationships/image" Target="../media/image11.png"/><Relationship Id="rId4" Type="http://schemas.openxmlformats.org/officeDocument/2006/relationships/image" Target="../media/image30.png"/><Relationship Id="rId9" Type="http://schemas.openxmlformats.org/officeDocument/2006/relationships/image" Target="../media/image24.sv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33.svg"/><Relationship Id="rId5" Type="http://schemas.openxmlformats.org/officeDocument/2006/relationships/image" Target="../media/image16.sv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28.svg"/></Relationships>
</file>

<file path=ppt/slides/_rels/slide15.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40.png"/><Relationship Id="rId18" Type="http://schemas.openxmlformats.org/officeDocument/2006/relationships/slide" Target="slide20.xml"/><Relationship Id="rId3" Type="http://schemas.openxmlformats.org/officeDocument/2006/relationships/image" Target="../media/image14.svg"/><Relationship Id="rId21" Type="http://schemas.openxmlformats.org/officeDocument/2006/relationships/image" Target="../media/image44.png"/><Relationship Id="rId7" Type="http://schemas.openxmlformats.org/officeDocument/2006/relationships/image" Target="../media/image16.svg"/><Relationship Id="rId12" Type="http://schemas.openxmlformats.org/officeDocument/2006/relationships/slide" Target="slide17.xml"/><Relationship Id="rId17" Type="http://schemas.openxmlformats.org/officeDocument/2006/relationships/image" Target="../media/image42.png"/><Relationship Id="rId2" Type="http://schemas.openxmlformats.org/officeDocument/2006/relationships/image" Target="../media/image13.png"/><Relationship Id="rId16" Type="http://schemas.openxmlformats.org/officeDocument/2006/relationships/slide" Target="slide19.xml"/><Relationship Id="rId20"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9.png"/><Relationship Id="rId5" Type="http://schemas.openxmlformats.org/officeDocument/2006/relationships/image" Target="../media/image38.svg"/><Relationship Id="rId15" Type="http://schemas.openxmlformats.org/officeDocument/2006/relationships/image" Target="../media/image41.png"/><Relationship Id="rId10" Type="http://schemas.openxmlformats.org/officeDocument/2006/relationships/slide" Target="slide16.xml"/><Relationship Id="rId19"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2.svg"/><Relationship Id="rId1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39.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40.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41.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42.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0.svg"/><Relationship Id="rId7" Type="http://schemas.openxmlformats.org/officeDocument/2006/relationships/image" Target="../media/image22.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4.svg"/></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43.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slide" Target="slide15.xml"/><Relationship Id="rId3" Type="http://schemas.openxmlformats.org/officeDocument/2006/relationships/image" Target="../media/image22.svg"/><Relationship Id="rId7" Type="http://schemas.openxmlformats.org/officeDocument/2006/relationships/image" Target="../media/image16.svg"/><Relationship Id="rId12" Type="http://schemas.openxmlformats.org/officeDocument/2006/relationships/image" Target="../media/image44.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48.sv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33.sv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slideLayout" Target="../slideLayouts/slideLayout7.xml"/><Relationship Id="rId7" Type="http://schemas.openxmlformats.org/officeDocument/2006/relationships/image" Target="../media/image28.svg"/><Relationship Id="rId2" Type="http://schemas.microsoft.com/office/2007/relationships/media" Target="../media/media3.mp4"/><Relationship Id="rId1" Type="http://schemas.openxmlformats.org/officeDocument/2006/relationships/video" Target="NULL" TargetMode="External"/><Relationship Id="rId6" Type="http://schemas.openxmlformats.org/officeDocument/2006/relationships/image" Target="../media/image27.png"/><Relationship Id="rId5" Type="http://schemas.openxmlformats.org/officeDocument/2006/relationships/image" Target="../media/image24.sv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33.sv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1.svg"/><Relationship Id="rId7" Type="http://schemas.openxmlformats.org/officeDocument/2006/relationships/image" Target="../media/image24.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svg"/><Relationship Id="rId7" Type="http://schemas.openxmlformats.org/officeDocument/2006/relationships/image" Target="../media/image22.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1.svg"/><Relationship Id="rId7" Type="http://schemas.openxmlformats.org/officeDocument/2006/relationships/image" Target="../media/image24.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33.svg"/><Relationship Id="rId5" Type="http://schemas.openxmlformats.org/officeDocument/2006/relationships/image" Target="../media/image16.svg"/><Relationship Id="rId10" Type="http://schemas.openxmlformats.org/officeDocument/2006/relationships/image" Target="../media/image32.png"/><Relationship Id="rId4" Type="http://schemas.openxmlformats.org/officeDocument/2006/relationships/image" Target="../media/image15.png"/><Relationship Id="rId9" Type="http://schemas.openxmlformats.org/officeDocument/2006/relationships/image" Target="../media/image2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E34"/>
        </a:solidFill>
        <a:effectLst/>
      </p:bgPr>
    </p:bg>
    <p:spTree>
      <p:nvGrpSpPr>
        <p:cNvPr id="1" name=""/>
        <p:cNvGrpSpPr/>
        <p:nvPr/>
      </p:nvGrpSpPr>
      <p:grpSpPr>
        <a:xfrm>
          <a:off x="0" y="0"/>
          <a:ext cx="0" cy="0"/>
          <a:chOff x="0" y="0"/>
          <a:chExt cx="0" cy="0"/>
        </a:xfrm>
      </p:grpSpPr>
      <p:grpSp>
        <p:nvGrpSpPr>
          <p:cNvPr id="2" name="Group 2"/>
          <p:cNvGrpSpPr/>
          <p:nvPr/>
        </p:nvGrpSpPr>
        <p:grpSpPr>
          <a:xfrm>
            <a:off x="2434862" y="2063824"/>
            <a:ext cx="13418275" cy="3695420"/>
            <a:chOff x="0" y="0"/>
            <a:chExt cx="71956569" cy="19816982"/>
          </a:xfrm>
        </p:grpSpPr>
        <p:sp>
          <p:nvSpPr>
            <p:cNvPr id="3" name="Freeform 3"/>
            <p:cNvSpPr/>
            <p:nvPr/>
          </p:nvSpPr>
          <p:spPr>
            <a:xfrm>
              <a:off x="72390" y="72390"/>
              <a:ext cx="71811787" cy="19672202"/>
            </a:xfrm>
            <a:custGeom>
              <a:avLst/>
              <a:gdLst/>
              <a:ahLst/>
              <a:cxnLst/>
              <a:rect l="l" t="t" r="r" b="b"/>
              <a:pathLst>
                <a:path w="71811787" h="19672202">
                  <a:moveTo>
                    <a:pt x="0" y="0"/>
                  </a:moveTo>
                  <a:lnTo>
                    <a:pt x="71811787" y="0"/>
                  </a:lnTo>
                  <a:lnTo>
                    <a:pt x="71811787" y="19672202"/>
                  </a:lnTo>
                  <a:lnTo>
                    <a:pt x="0" y="19672202"/>
                  </a:lnTo>
                  <a:lnTo>
                    <a:pt x="0" y="0"/>
                  </a:lnTo>
                  <a:close/>
                </a:path>
              </a:pathLst>
            </a:custGeom>
            <a:solidFill>
              <a:srgbClr val="FFFFFF"/>
            </a:solidFill>
          </p:spPr>
        </p:sp>
        <p:sp>
          <p:nvSpPr>
            <p:cNvPr id="4" name="Freeform 4"/>
            <p:cNvSpPr/>
            <p:nvPr/>
          </p:nvSpPr>
          <p:spPr>
            <a:xfrm>
              <a:off x="0" y="0"/>
              <a:ext cx="71956569" cy="19816983"/>
            </a:xfrm>
            <a:custGeom>
              <a:avLst/>
              <a:gdLst/>
              <a:ahLst/>
              <a:cxnLst/>
              <a:rect l="l" t="t" r="r" b="b"/>
              <a:pathLst>
                <a:path w="71956569" h="19816983">
                  <a:moveTo>
                    <a:pt x="71811790" y="19672202"/>
                  </a:moveTo>
                  <a:lnTo>
                    <a:pt x="71956569" y="19672202"/>
                  </a:lnTo>
                  <a:lnTo>
                    <a:pt x="71956569" y="19816983"/>
                  </a:lnTo>
                  <a:lnTo>
                    <a:pt x="71811790" y="19816983"/>
                  </a:lnTo>
                  <a:lnTo>
                    <a:pt x="71811790" y="19672202"/>
                  </a:lnTo>
                  <a:close/>
                  <a:moveTo>
                    <a:pt x="0" y="144780"/>
                  </a:moveTo>
                  <a:lnTo>
                    <a:pt x="144780" y="144780"/>
                  </a:lnTo>
                  <a:lnTo>
                    <a:pt x="144780" y="19672202"/>
                  </a:lnTo>
                  <a:lnTo>
                    <a:pt x="0" y="19672202"/>
                  </a:lnTo>
                  <a:lnTo>
                    <a:pt x="0" y="144780"/>
                  </a:lnTo>
                  <a:close/>
                  <a:moveTo>
                    <a:pt x="0" y="19672202"/>
                  </a:moveTo>
                  <a:lnTo>
                    <a:pt x="144780" y="19672202"/>
                  </a:lnTo>
                  <a:lnTo>
                    <a:pt x="144780" y="19816983"/>
                  </a:lnTo>
                  <a:lnTo>
                    <a:pt x="0" y="19816983"/>
                  </a:lnTo>
                  <a:lnTo>
                    <a:pt x="0" y="19672202"/>
                  </a:lnTo>
                  <a:close/>
                  <a:moveTo>
                    <a:pt x="71811790" y="144780"/>
                  </a:moveTo>
                  <a:lnTo>
                    <a:pt x="71956569" y="144780"/>
                  </a:lnTo>
                  <a:lnTo>
                    <a:pt x="71956569" y="19672202"/>
                  </a:lnTo>
                  <a:lnTo>
                    <a:pt x="71811790" y="19672202"/>
                  </a:lnTo>
                  <a:lnTo>
                    <a:pt x="71811790" y="144780"/>
                  </a:lnTo>
                  <a:close/>
                  <a:moveTo>
                    <a:pt x="144780" y="19672202"/>
                  </a:moveTo>
                  <a:lnTo>
                    <a:pt x="71811790" y="19672202"/>
                  </a:lnTo>
                  <a:lnTo>
                    <a:pt x="71811790" y="19816983"/>
                  </a:lnTo>
                  <a:lnTo>
                    <a:pt x="144780" y="19816983"/>
                  </a:lnTo>
                  <a:lnTo>
                    <a:pt x="144780" y="19672202"/>
                  </a:lnTo>
                  <a:close/>
                  <a:moveTo>
                    <a:pt x="71811790" y="0"/>
                  </a:moveTo>
                  <a:lnTo>
                    <a:pt x="71956569" y="0"/>
                  </a:lnTo>
                  <a:lnTo>
                    <a:pt x="71956569" y="144780"/>
                  </a:lnTo>
                  <a:lnTo>
                    <a:pt x="71811790" y="144780"/>
                  </a:lnTo>
                  <a:lnTo>
                    <a:pt x="71811790" y="0"/>
                  </a:lnTo>
                  <a:close/>
                  <a:moveTo>
                    <a:pt x="0" y="0"/>
                  </a:moveTo>
                  <a:lnTo>
                    <a:pt x="144780" y="0"/>
                  </a:lnTo>
                  <a:lnTo>
                    <a:pt x="144780" y="144780"/>
                  </a:lnTo>
                  <a:lnTo>
                    <a:pt x="0" y="144780"/>
                  </a:lnTo>
                  <a:lnTo>
                    <a:pt x="0" y="0"/>
                  </a:lnTo>
                  <a:close/>
                  <a:moveTo>
                    <a:pt x="144780" y="0"/>
                  </a:moveTo>
                  <a:lnTo>
                    <a:pt x="71811790" y="0"/>
                  </a:lnTo>
                  <a:lnTo>
                    <a:pt x="71811790" y="144780"/>
                  </a:lnTo>
                  <a:lnTo>
                    <a:pt x="144780" y="144780"/>
                  </a:lnTo>
                  <a:lnTo>
                    <a:pt x="144780" y="0"/>
                  </a:lnTo>
                  <a:close/>
                </a:path>
              </a:pathLst>
            </a:custGeom>
            <a:solidFill>
              <a:srgbClr val="000000"/>
            </a:solidFill>
          </p:spPr>
        </p:sp>
      </p:grpSp>
      <p:grpSp>
        <p:nvGrpSpPr>
          <p:cNvPr id="5" name="Group 5"/>
          <p:cNvGrpSpPr/>
          <p:nvPr/>
        </p:nvGrpSpPr>
        <p:grpSpPr>
          <a:xfrm>
            <a:off x="2434862" y="5730669"/>
            <a:ext cx="13418275" cy="1696085"/>
            <a:chOff x="0" y="0"/>
            <a:chExt cx="107597611" cy="13600459"/>
          </a:xfrm>
        </p:grpSpPr>
        <p:sp>
          <p:nvSpPr>
            <p:cNvPr id="6" name="Freeform 6"/>
            <p:cNvSpPr/>
            <p:nvPr/>
          </p:nvSpPr>
          <p:spPr>
            <a:xfrm>
              <a:off x="0" y="0"/>
              <a:ext cx="107597612" cy="13600460"/>
            </a:xfrm>
            <a:custGeom>
              <a:avLst/>
              <a:gdLst/>
              <a:ahLst/>
              <a:cxnLst/>
              <a:rect l="l" t="t" r="r" b="b"/>
              <a:pathLst>
                <a:path w="107597612" h="13600460">
                  <a:moveTo>
                    <a:pt x="107371555" y="0"/>
                  </a:moveTo>
                  <a:lnTo>
                    <a:pt x="0" y="0"/>
                  </a:lnTo>
                  <a:lnTo>
                    <a:pt x="0" y="13600460"/>
                  </a:lnTo>
                  <a:lnTo>
                    <a:pt x="107597612" y="13600460"/>
                  </a:lnTo>
                  <a:lnTo>
                    <a:pt x="107597612" y="0"/>
                  </a:lnTo>
                  <a:lnTo>
                    <a:pt x="107371555" y="0"/>
                  </a:lnTo>
                  <a:close/>
                  <a:moveTo>
                    <a:pt x="107371555" y="13374399"/>
                  </a:moveTo>
                  <a:lnTo>
                    <a:pt x="228600" y="13374399"/>
                  </a:lnTo>
                  <a:lnTo>
                    <a:pt x="228600" y="228600"/>
                  </a:lnTo>
                  <a:lnTo>
                    <a:pt x="107371555" y="228600"/>
                  </a:lnTo>
                  <a:lnTo>
                    <a:pt x="107371555" y="13374399"/>
                  </a:lnTo>
                  <a:close/>
                </a:path>
              </a:pathLst>
            </a:custGeom>
            <a:solidFill>
              <a:srgbClr val="000000"/>
            </a:solidFill>
          </p:spPr>
        </p:sp>
      </p:grpSp>
      <p:sp>
        <p:nvSpPr>
          <p:cNvPr id="7" name="TextBox 7"/>
          <p:cNvSpPr txBox="1"/>
          <p:nvPr/>
        </p:nvSpPr>
        <p:spPr>
          <a:xfrm>
            <a:off x="2966422" y="2255782"/>
            <a:ext cx="12513677" cy="3486150"/>
          </a:xfrm>
          <a:prstGeom prst="rect">
            <a:avLst/>
          </a:prstGeom>
        </p:spPr>
        <p:txBody>
          <a:bodyPr lIns="0" tIns="0" rIns="0" bIns="0" rtlCol="0" anchor="t">
            <a:spAutoFit/>
          </a:bodyPr>
          <a:lstStyle/>
          <a:p>
            <a:pPr algn="ctr">
              <a:lnSpc>
                <a:spcPts val="9207"/>
              </a:lnSpc>
            </a:pPr>
            <a:r>
              <a:rPr lang="en-US" sz="7672">
                <a:solidFill>
                  <a:srgbClr val="000000"/>
                </a:solidFill>
                <a:latin typeface="Muli Black Bold"/>
              </a:rPr>
              <a:t>CHỦ ĐỀ 5 - MỘT SỐ VẬT LIỆU, NHIÊN LIỆU VÀ NGUYÊN LIỆU</a:t>
            </a:r>
          </a:p>
        </p:txBody>
      </p:sp>
      <p:sp>
        <p:nvSpPr>
          <p:cNvPr id="8" name="TextBox 8"/>
          <p:cNvSpPr txBox="1"/>
          <p:nvPr/>
        </p:nvSpPr>
        <p:spPr>
          <a:xfrm>
            <a:off x="3218951" y="6050476"/>
            <a:ext cx="11842105" cy="895350"/>
          </a:xfrm>
          <a:prstGeom prst="rect">
            <a:avLst/>
          </a:prstGeom>
        </p:spPr>
        <p:txBody>
          <a:bodyPr lIns="0" tIns="0" rIns="0" bIns="0" rtlCol="0" anchor="t">
            <a:spAutoFit/>
          </a:bodyPr>
          <a:lstStyle/>
          <a:p>
            <a:pPr algn="ctr">
              <a:lnSpc>
                <a:spcPts val="6299"/>
              </a:lnSpc>
              <a:spcBef>
                <a:spcPct val="0"/>
              </a:spcBef>
            </a:pPr>
            <a:r>
              <a:rPr lang="en-US" sz="4500">
                <a:solidFill>
                  <a:srgbClr val="000000"/>
                </a:solidFill>
                <a:latin typeface="Agrandir Grand Black Bold"/>
              </a:rPr>
              <a:t>Nhóm V1. KHTN6</a:t>
            </a:r>
          </a:p>
        </p:txBody>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061056" y="1290655"/>
            <a:ext cx="1525987" cy="1525987"/>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2964" y="4674674"/>
            <a:ext cx="1525987" cy="1525987"/>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48981">
            <a:off x="2007904" y="7258426"/>
            <a:ext cx="2461654" cy="2475155"/>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68596">
            <a:off x="15313185" y="7031275"/>
            <a:ext cx="1471886" cy="2319591"/>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854736">
            <a:off x="2014522" y="704092"/>
            <a:ext cx="1021943" cy="2663833"/>
          </a:xfrm>
          <a:prstGeom prst="rect">
            <a:avLst/>
          </a:prstGeom>
        </p:spPr>
      </p:pic>
      <p:pic>
        <p:nvPicPr>
          <p:cNvPr id="14" name="Picture 1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6368536" y="2816642"/>
            <a:ext cx="862628" cy="862628"/>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71550" y="6083198"/>
            <a:ext cx="862628" cy="862628"/>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7350073" y="8219370"/>
            <a:ext cx="3587854" cy="743664"/>
          </a:xfrm>
          <a:prstGeom prst="rect">
            <a:avLst/>
          </a:prstGeom>
        </p:spPr>
      </p:pic>
      <p:pic>
        <p:nvPicPr>
          <p:cNvPr id="17" name="Picture 17"/>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4297181" y="8346401"/>
            <a:ext cx="489603" cy="489603"/>
          </a:xfrm>
          <a:prstGeom prst="rect">
            <a:avLst/>
          </a:prstGeom>
        </p:spPr>
      </p:pic>
      <p:pic>
        <p:nvPicPr>
          <p:cNvPr id="18" name="Picture 18"/>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6555049" y="6222942"/>
            <a:ext cx="489603" cy="489603"/>
          </a:xfrm>
          <a:prstGeom prst="rect">
            <a:avLst/>
          </a:prstGeom>
        </p:spPr>
      </p:pic>
      <p:pic>
        <p:nvPicPr>
          <p:cNvPr id="19" name="Picture 19"/>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402864" y="630785"/>
            <a:ext cx="489603" cy="489603"/>
          </a:xfrm>
          <a:prstGeom prst="rect">
            <a:avLst/>
          </a:prstGeom>
        </p:spPr>
      </p:pic>
      <p:pic>
        <p:nvPicPr>
          <p:cNvPr id="20" name="Picture 2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3989357" y="1028700"/>
            <a:ext cx="489603" cy="489603"/>
          </a:xfrm>
          <a:prstGeom prst="rect">
            <a:avLst/>
          </a:prstGeom>
        </p:spPr>
      </p:pic>
      <p:pic>
        <p:nvPicPr>
          <p:cNvPr id="21" name="Picture 21"/>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8034273" y="292504"/>
            <a:ext cx="2554623" cy="1472392"/>
          </a:xfrm>
          <a:prstGeom prst="rect">
            <a:avLst/>
          </a:prstGeom>
        </p:spPr>
      </p:pic>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3178760" y="584038"/>
            <a:ext cx="11930480" cy="7919489"/>
            <a:chOff x="0" y="0"/>
            <a:chExt cx="89287558" cy="59269354"/>
          </a:xfrm>
        </p:grpSpPr>
        <p:sp>
          <p:nvSpPr>
            <p:cNvPr id="3" name="Freeform 3"/>
            <p:cNvSpPr/>
            <p:nvPr/>
          </p:nvSpPr>
          <p:spPr>
            <a:xfrm>
              <a:off x="72390" y="72390"/>
              <a:ext cx="89142778" cy="59124573"/>
            </a:xfrm>
            <a:custGeom>
              <a:avLst/>
              <a:gdLst/>
              <a:ahLst/>
              <a:cxnLst/>
              <a:rect l="l" t="t" r="r" b="b"/>
              <a:pathLst>
                <a:path w="89142778" h="59124573">
                  <a:moveTo>
                    <a:pt x="0" y="0"/>
                  </a:moveTo>
                  <a:lnTo>
                    <a:pt x="89142778" y="0"/>
                  </a:lnTo>
                  <a:lnTo>
                    <a:pt x="89142778" y="59124573"/>
                  </a:lnTo>
                  <a:lnTo>
                    <a:pt x="0" y="59124573"/>
                  </a:lnTo>
                  <a:lnTo>
                    <a:pt x="0" y="0"/>
                  </a:lnTo>
                  <a:close/>
                </a:path>
              </a:pathLst>
            </a:custGeom>
            <a:solidFill>
              <a:srgbClr val="FFEE34"/>
            </a:solidFill>
          </p:spPr>
        </p:sp>
        <p:sp>
          <p:nvSpPr>
            <p:cNvPr id="4" name="Freeform 4"/>
            <p:cNvSpPr/>
            <p:nvPr/>
          </p:nvSpPr>
          <p:spPr>
            <a:xfrm>
              <a:off x="0" y="0"/>
              <a:ext cx="89287561" cy="59269356"/>
            </a:xfrm>
            <a:custGeom>
              <a:avLst/>
              <a:gdLst/>
              <a:ahLst/>
              <a:cxnLst/>
              <a:rect l="l" t="t" r="r" b="b"/>
              <a:pathLst>
                <a:path w="89287561" h="59269356">
                  <a:moveTo>
                    <a:pt x="89142776" y="59124571"/>
                  </a:moveTo>
                  <a:lnTo>
                    <a:pt x="89287561" y="59124571"/>
                  </a:lnTo>
                  <a:lnTo>
                    <a:pt x="89287561" y="59269356"/>
                  </a:lnTo>
                  <a:lnTo>
                    <a:pt x="89142776" y="59269356"/>
                  </a:lnTo>
                  <a:lnTo>
                    <a:pt x="89142776" y="59124571"/>
                  </a:lnTo>
                  <a:close/>
                  <a:moveTo>
                    <a:pt x="0" y="144780"/>
                  </a:moveTo>
                  <a:lnTo>
                    <a:pt x="144780" y="144780"/>
                  </a:lnTo>
                  <a:lnTo>
                    <a:pt x="144780" y="59124571"/>
                  </a:lnTo>
                  <a:lnTo>
                    <a:pt x="0" y="59124571"/>
                  </a:lnTo>
                  <a:lnTo>
                    <a:pt x="0" y="144780"/>
                  </a:lnTo>
                  <a:close/>
                  <a:moveTo>
                    <a:pt x="0" y="59124571"/>
                  </a:moveTo>
                  <a:lnTo>
                    <a:pt x="144780" y="59124571"/>
                  </a:lnTo>
                  <a:lnTo>
                    <a:pt x="144780" y="59269356"/>
                  </a:lnTo>
                  <a:lnTo>
                    <a:pt x="0" y="59269356"/>
                  </a:lnTo>
                  <a:lnTo>
                    <a:pt x="0" y="59124571"/>
                  </a:lnTo>
                  <a:close/>
                  <a:moveTo>
                    <a:pt x="89142776" y="144780"/>
                  </a:moveTo>
                  <a:lnTo>
                    <a:pt x="89287561" y="144780"/>
                  </a:lnTo>
                  <a:lnTo>
                    <a:pt x="89287561" y="59124571"/>
                  </a:lnTo>
                  <a:lnTo>
                    <a:pt x="89142776" y="59124571"/>
                  </a:lnTo>
                  <a:lnTo>
                    <a:pt x="89142776" y="144780"/>
                  </a:lnTo>
                  <a:close/>
                  <a:moveTo>
                    <a:pt x="144780" y="59124571"/>
                  </a:moveTo>
                  <a:lnTo>
                    <a:pt x="89142776" y="59124571"/>
                  </a:lnTo>
                  <a:lnTo>
                    <a:pt x="89142776" y="59269356"/>
                  </a:lnTo>
                  <a:lnTo>
                    <a:pt x="144780" y="59269356"/>
                  </a:lnTo>
                  <a:lnTo>
                    <a:pt x="144780" y="59124571"/>
                  </a:lnTo>
                  <a:close/>
                  <a:moveTo>
                    <a:pt x="89142776" y="0"/>
                  </a:moveTo>
                  <a:lnTo>
                    <a:pt x="89287561" y="0"/>
                  </a:lnTo>
                  <a:lnTo>
                    <a:pt x="89287561" y="144780"/>
                  </a:lnTo>
                  <a:lnTo>
                    <a:pt x="89142776" y="144780"/>
                  </a:lnTo>
                  <a:lnTo>
                    <a:pt x="89142776" y="0"/>
                  </a:lnTo>
                  <a:close/>
                  <a:moveTo>
                    <a:pt x="0" y="0"/>
                  </a:moveTo>
                  <a:lnTo>
                    <a:pt x="144780" y="0"/>
                  </a:lnTo>
                  <a:lnTo>
                    <a:pt x="144780" y="144780"/>
                  </a:lnTo>
                  <a:lnTo>
                    <a:pt x="0" y="144780"/>
                  </a:lnTo>
                  <a:lnTo>
                    <a:pt x="0" y="0"/>
                  </a:lnTo>
                  <a:close/>
                  <a:moveTo>
                    <a:pt x="144780" y="0"/>
                  </a:moveTo>
                  <a:lnTo>
                    <a:pt x="89142776" y="0"/>
                  </a:lnTo>
                  <a:lnTo>
                    <a:pt x="89142776"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59458">
            <a:off x="15443922" y="6873173"/>
            <a:ext cx="1471886" cy="231959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97181" y="8346401"/>
            <a:ext cx="489603" cy="489603"/>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17696" y="6027028"/>
            <a:ext cx="489603" cy="4896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905428">
            <a:off x="525327" y="8035718"/>
            <a:ext cx="2997814" cy="62136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513093">
            <a:off x="16052023" y="3004996"/>
            <a:ext cx="2997814" cy="621365"/>
          </a:xfrm>
          <a:prstGeom prst="rect">
            <a:avLst/>
          </a:prstGeom>
        </p:spPr>
      </p:pic>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38351">
            <a:off x="2424445" y="1676990"/>
            <a:ext cx="1471886" cy="231959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3921781" y="884529"/>
            <a:ext cx="489603" cy="4896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1779432" y="1422357"/>
            <a:ext cx="489603" cy="48960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048709" y="1667158"/>
            <a:ext cx="2496945" cy="1825040"/>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732769" y="6748568"/>
            <a:ext cx="1284400" cy="1284400"/>
          </a:xfrm>
          <a:prstGeom prst="rect">
            <a:avLst/>
          </a:prstGeom>
        </p:spPr>
      </p:pic>
      <p:sp>
        <p:nvSpPr>
          <p:cNvPr id="15" name="TextBox 15"/>
          <p:cNvSpPr txBox="1"/>
          <p:nvPr/>
        </p:nvSpPr>
        <p:spPr>
          <a:xfrm>
            <a:off x="4166582" y="3710163"/>
            <a:ext cx="9365815" cy="1925574"/>
          </a:xfrm>
          <a:prstGeom prst="rect">
            <a:avLst/>
          </a:prstGeom>
        </p:spPr>
        <p:txBody>
          <a:bodyPr lIns="0" tIns="0" rIns="0" bIns="0" rtlCol="0" anchor="t">
            <a:spAutoFit/>
          </a:bodyPr>
          <a:lstStyle/>
          <a:p>
            <a:pPr algn="just">
              <a:lnSpc>
                <a:spcPts val="7998"/>
              </a:lnSpc>
              <a:spcBef>
                <a:spcPct val="0"/>
              </a:spcBef>
            </a:pPr>
            <a:r>
              <a:rPr lang="en-US" sz="4300" dirty="0" err="1">
                <a:solidFill>
                  <a:srgbClr val="DA3020"/>
                </a:solidFill>
                <a:latin typeface="Muli Bold"/>
              </a:rPr>
              <a:t>Vật</a:t>
            </a:r>
            <a:r>
              <a:rPr lang="en-US" sz="4300" dirty="0">
                <a:solidFill>
                  <a:srgbClr val="DA3020"/>
                </a:solidFill>
                <a:latin typeface="Muli Bold"/>
              </a:rPr>
              <a:t> </a:t>
            </a:r>
            <a:r>
              <a:rPr lang="en-US" sz="4300" dirty="0" err="1">
                <a:solidFill>
                  <a:srgbClr val="DA3020"/>
                </a:solidFill>
                <a:latin typeface="Muli Bold"/>
              </a:rPr>
              <a:t>liệu</a:t>
            </a:r>
            <a:r>
              <a:rPr lang="en-US" sz="4300" dirty="0">
                <a:solidFill>
                  <a:srgbClr val="DA3020"/>
                </a:solidFill>
                <a:latin typeface="Muli Bold"/>
              </a:rPr>
              <a:t> </a:t>
            </a:r>
            <a:r>
              <a:rPr lang="en-US" sz="4300" dirty="0" err="1">
                <a:solidFill>
                  <a:srgbClr val="DA3020"/>
                </a:solidFill>
                <a:latin typeface="Muli Bold"/>
              </a:rPr>
              <a:t>có</a:t>
            </a:r>
            <a:r>
              <a:rPr lang="en-US" sz="4300" dirty="0">
                <a:solidFill>
                  <a:srgbClr val="DA3020"/>
                </a:solidFill>
                <a:latin typeface="Muli Bold"/>
              </a:rPr>
              <a:t> </a:t>
            </a:r>
            <a:r>
              <a:rPr lang="en-US" sz="4300" dirty="0" err="1">
                <a:solidFill>
                  <a:srgbClr val="DA3020"/>
                </a:solidFill>
                <a:latin typeface="Muli Bold"/>
              </a:rPr>
              <a:t>những</a:t>
            </a:r>
            <a:r>
              <a:rPr lang="en-US" sz="4300" dirty="0">
                <a:solidFill>
                  <a:srgbClr val="DA3020"/>
                </a:solidFill>
                <a:latin typeface="Muli Bold"/>
              </a:rPr>
              <a:t> </a:t>
            </a:r>
            <a:r>
              <a:rPr lang="en-US" sz="4300" dirty="0" err="1">
                <a:solidFill>
                  <a:srgbClr val="DA3020"/>
                </a:solidFill>
                <a:latin typeface="Muli Bold"/>
              </a:rPr>
              <a:t>ứng</a:t>
            </a:r>
            <a:r>
              <a:rPr lang="en-US" sz="4300" dirty="0">
                <a:solidFill>
                  <a:srgbClr val="DA3020"/>
                </a:solidFill>
                <a:latin typeface="Muli Bold"/>
              </a:rPr>
              <a:t> </a:t>
            </a:r>
            <a:r>
              <a:rPr lang="en-US" sz="4300" dirty="0" err="1">
                <a:solidFill>
                  <a:srgbClr val="DA3020"/>
                </a:solidFill>
                <a:latin typeface="Muli Bold"/>
              </a:rPr>
              <a:t>dụng</a:t>
            </a:r>
            <a:r>
              <a:rPr lang="en-US" sz="4300" dirty="0">
                <a:solidFill>
                  <a:srgbClr val="DA3020"/>
                </a:solidFill>
                <a:latin typeface="Muli Bold"/>
              </a:rPr>
              <a:t> </a:t>
            </a:r>
            <a:r>
              <a:rPr lang="en-US" sz="4300" dirty="0" err="1">
                <a:solidFill>
                  <a:srgbClr val="DA3020"/>
                </a:solidFill>
                <a:latin typeface="Muli Bold"/>
              </a:rPr>
              <a:t>gì</a:t>
            </a:r>
            <a:r>
              <a:rPr lang="en-US" sz="4300" dirty="0">
                <a:solidFill>
                  <a:srgbClr val="DA3020"/>
                </a:solidFill>
                <a:latin typeface="Muli Bold"/>
              </a:rPr>
              <a:t> </a:t>
            </a:r>
            <a:r>
              <a:rPr lang="en-US" sz="4300" dirty="0" err="1">
                <a:solidFill>
                  <a:srgbClr val="DA3020"/>
                </a:solidFill>
                <a:latin typeface="Muli Bold"/>
              </a:rPr>
              <a:t>trong</a:t>
            </a:r>
            <a:r>
              <a:rPr lang="en-US" sz="4300" dirty="0">
                <a:solidFill>
                  <a:srgbClr val="DA3020"/>
                </a:solidFill>
                <a:latin typeface="Muli Bold"/>
              </a:rPr>
              <a:t> </a:t>
            </a:r>
            <a:r>
              <a:rPr lang="en-US" sz="4300" dirty="0" err="1">
                <a:solidFill>
                  <a:srgbClr val="DA3020"/>
                </a:solidFill>
                <a:latin typeface="Muli Bold"/>
              </a:rPr>
              <a:t>đời</a:t>
            </a:r>
            <a:r>
              <a:rPr lang="en-US" sz="4300" dirty="0">
                <a:solidFill>
                  <a:srgbClr val="DA3020"/>
                </a:solidFill>
                <a:latin typeface="Muli Bold"/>
              </a:rPr>
              <a:t> </a:t>
            </a:r>
            <a:r>
              <a:rPr lang="en-US" sz="4300" dirty="0" err="1">
                <a:solidFill>
                  <a:srgbClr val="DA3020"/>
                </a:solidFill>
                <a:latin typeface="Muli Bold"/>
              </a:rPr>
              <a:t>sống</a:t>
            </a:r>
            <a:r>
              <a:rPr lang="en-US" sz="4300" dirty="0">
                <a:solidFill>
                  <a:srgbClr val="DA3020"/>
                </a:solidFill>
                <a:latin typeface="Muli Bold"/>
              </a:rPr>
              <a:t> </a:t>
            </a:r>
            <a:r>
              <a:rPr lang="en-US" sz="4300" dirty="0" err="1">
                <a:solidFill>
                  <a:srgbClr val="DA3020"/>
                </a:solidFill>
                <a:latin typeface="Muli Bold"/>
              </a:rPr>
              <a:t>và</a:t>
            </a:r>
            <a:r>
              <a:rPr lang="en-US" sz="4300" dirty="0">
                <a:solidFill>
                  <a:srgbClr val="DA3020"/>
                </a:solidFill>
                <a:latin typeface="Muli Bold"/>
              </a:rPr>
              <a:t> </a:t>
            </a:r>
            <a:r>
              <a:rPr lang="en-US" sz="4300" dirty="0" err="1">
                <a:solidFill>
                  <a:srgbClr val="DA3020"/>
                </a:solidFill>
                <a:latin typeface="Muli Bold"/>
              </a:rPr>
              <a:t>sản</a:t>
            </a:r>
            <a:r>
              <a:rPr lang="en-US" sz="4300" dirty="0">
                <a:solidFill>
                  <a:srgbClr val="DA3020"/>
                </a:solidFill>
                <a:latin typeface="Muli Bold"/>
              </a:rPr>
              <a:t> </a:t>
            </a:r>
            <a:r>
              <a:rPr lang="en-US" sz="4300" dirty="0" err="1">
                <a:solidFill>
                  <a:srgbClr val="DA3020"/>
                </a:solidFill>
                <a:latin typeface="Muli Bold"/>
              </a:rPr>
              <a:t>xuất</a:t>
            </a:r>
            <a:r>
              <a:rPr lang="en-US" sz="4300" dirty="0">
                <a:solidFill>
                  <a:srgbClr val="DA3020"/>
                </a:solidFill>
                <a:latin typeface="Muli Bold"/>
              </a:rPr>
              <a:t>.</a:t>
            </a:r>
          </a:p>
        </p:txBody>
      </p:sp>
      <p:sp>
        <p:nvSpPr>
          <p:cNvPr id="16" name="TextBox 16">
            <a:extLst>
              <a:ext uri="{FF2B5EF4-FFF2-40B4-BE49-F238E27FC236}">
                <a16:creationId xmlns:a16="http://schemas.microsoft.com/office/drawing/2014/main" id="{E3A30263-CBF6-4C00-95B6-3BF8D801E874}"/>
              </a:ext>
            </a:extLst>
          </p:cNvPr>
          <p:cNvSpPr txBox="1"/>
          <p:nvPr/>
        </p:nvSpPr>
        <p:spPr>
          <a:xfrm>
            <a:off x="6347660" y="1229361"/>
            <a:ext cx="5151537" cy="1297215"/>
          </a:xfrm>
          <a:prstGeom prst="rect">
            <a:avLst/>
          </a:prstGeom>
        </p:spPr>
        <p:txBody>
          <a:bodyPr wrap="square" lIns="0" tIns="0" rIns="0" bIns="0" rtlCol="0" anchor="t">
            <a:spAutoFit/>
          </a:bodyPr>
          <a:lstStyle/>
          <a:p>
            <a:pPr algn="ctr">
              <a:lnSpc>
                <a:spcPts val="11200"/>
              </a:lnSpc>
            </a:pPr>
            <a:r>
              <a:rPr lang="en-US" sz="8000" dirty="0">
                <a:solidFill>
                  <a:srgbClr val="000000"/>
                </a:solidFill>
                <a:latin typeface="Maven Pro Bold"/>
              </a:rPr>
              <a:t>VẬT LIỆU</a:t>
            </a:r>
          </a:p>
        </p:txBody>
      </p: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3178760" y="584038"/>
            <a:ext cx="11930480" cy="7919489"/>
            <a:chOff x="0" y="0"/>
            <a:chExt cx="89287558" cy="59269354"/>
          </a:xfrm>
        </p:grpSpPr>
        <p:sp>
          <p:nvSpPr>
            <p:cNvPr id="3" name="Freeform 3"/>
            <p:cNvSpPr/>
            <p:nvPr/>
          </p:nvSpPr>
          <p:spPr>
            <a:xfrm>
              <a:off x="72390" y="72390"/>
              <a:ext cx="89142778" cy="59124573"/>
            </a:xfrm>
            <a:custGeom>
              <a:avLst/>
              <a:gdLst/>
              <a:ahLst/>
              <a:cxnLst/>
              <a:rect l="l" t="t" r="r" b="b"/>
              <a:pathLst>
                <a:path w="89142778" h="59124573">
                  <a:moveTo>
                    <a:pt x="0" y="0"/>
                  </a:moveTo>
                  <a:lnTo>
                    <a:pt x="89142778" y="0"/>
                  </a:lnTo>
                  <a:lnTo>
                    <a:pt x="89142778" y="59124573"/>
                  </a:lnTo>
                  <a:lnTo>
                    <a:pt x="0" y="59124573"/>
                  </a:lnTo>
                  <a:lnTo>
                    <a:pt x="0" y="0"/>
                  </a:lnTo>
                  <a:close/>
                </a:path>
              </a:pathLst>
            </a:custGeom>
            <a:solidFill>
              <a:srgbClr val="FFEE34"/>
            </a:solidFill>
          </p:spPr>
        </p:sp>
        <p:sp>
          <p:nvSpPr>
            <p:cNvPr id="4" name="Freeform 4"/>
            <p:cNvSpPr/>
            <p:nvPr/>
          </p:nvSpPr>
          <p:spPr>
            <a:xfrm>
              <a:off x="0" y="0"/>
              <a:ext cx="89287561" cy="59269356"/>
            </a:xfrm>
            <a:custGeom>
              <a:avLst/>
              <a:gdLst/>
              <a:ahLst/>
              <a:cxnLst/>
              <a:rect l="l" t="t" r="r" b="b"/>
              <a:pathLst>
                <a:path w="89287561" h="59269356">
                  <a:moveTo>
                    <a:pt x="89142776" y="59124571"/>
                  </a:moveTo>
                  <a:lnTo>
                    <a:pt x="89287561" y="59124571"/>
                  </a:lnTo>
                  <a:lnTo>
                    <a:pt x="89287561" y="59269356"/>
                  </a:lnTo>
                  <a:lnTo>
                    <a:pt x="89142776" y="59269356"/>
                  </a:lnTo>
                  <a:lnTo>
                    <a:pt x="89142776" y="59124571"/>
                  </a:lnTo>
                  <a:close/>
                  <a:moveTo>
                    <a:pt x="0" y="144780"/>
                  </a:moveTo>
                  <a:lnTo>
                    <a:pt x="144780" y="144780"/>
                  </a:lnTo>
                  <a:lnTo>
                    <a:pt x="144780" y="59124571"/>
                  </a:lnTo>
                  <a:lnTo>
                    <a:pt x="0" y="59124571"/>
                  </a:lnTo>
                  <a:lnTo>
                    <a:pt x="0" y="144780"/>
                  </a:lnTo>
                  <a:close/>
                  <a:moveTo>
                    <a:pt x="0" y="59124571"/>
                  </a:moveTo>
                  <a:lnTo>
                    <a:pt x="144780" y="59124571"/>
                  </a:lnTo>
                  <a:lnTo>
                    <a:pt x="144780" y="59269356"/>
                  </a:lnTo>
                  <a:lnTo>
                    <a:pt x="0" y="59269356"/>
                  </a:lnTo>
                  <a:lnTo>
                    <a:pt x="0" y="59124571"/>
                  </a:lnTo>
                  <a:close/>
                  <a:moveTo>
                    <a:pt x="89142776" y="144780"/>
                  </a:moveTo>
                  <a:lnTo>
                    <a:pt x="89287561" y="144780"/>
                  </a:lnTo>
                  <a:lnTo>
                    <a:pt x="89287561" y="59124571"/>
                  </a:lnTo>
                  <a:lnTo>
                    <a:pt x="89142776" y="59124571"/>
                  </a:lnTo>
                  <a:lnTo>
                    <a:pt x="89142776" y="144780"/>
                  </a:lnTo>
                  <a:close/>
                  <a:moveTo>
                    <a:pt x="144780" y="59124571"/>
                  </a:moveTo>
                  <a:lnTo>
                    <a:pt x="89142776" y="59124571"/>
                  </a:lnTo>
                  <a:lnTo>
                    <a:pt x="89142776" y="59269356"/>
                  </a:lnTo>
                  <a:lnTo>
                    <a:pt x="144780" y="59269356"/>
                  </a:lnTo>
                  <a:lnTo>
                    <a:pt x="144780" y="59124571"/>
                  </a:lnTo>
                  <a:close/>
                  <a:moveTo>
                    <a:pt x="89142776" y="0"/>
                  </a:moveTo>
                  <a:lnTo>
                    <a:pt x="89287561" y="0"/>
                  </a:lnTo>
                  <a:lnTo>
                    <a:pt x="89287561" y="144780"/>
                  </a:lnTo>
                  <a:lnTo>
                    <a:pt x="89142776" y="144780"/>
                  </a:lnTo>
                  <a:lnTo>
                    <a:pt x="89142776" y="0"/>
                  </a:lnTo>
                  <a:close/>
                  <a:moveTo>
                    <a:pt x="0" y="0"/>
                  </a:moveTo>
                  <a:lnTo>
                    <a:pt x="144780" y="0"/>
                  </a:lnTo>
                  <a:lnTo>
                    <a:pt x="144780" y="144780"/>
                  </a:lnTo>
                  <a:lnTo>
                    <a:pt x="0" y="144780"/>
                  </a:lnTo>
                  <a:lnTo>
                    <a:pt x="0" y="0"/>
                  </a:lnTo>
                  <a:close/>
                  <a:moveTo>
                    <a:pt x="144780" y="0"/>
                  </a:moveTo>
                  <a:lnTo>
                    <a:pt x="89142776" y="0"/>
                  </a:lnTo>
                  <a:lnTo>
                    <a:pt x="89142776"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59458">
            <a:off x="15443922" y="6873173"/>
            <a:ext cx="1471886" cy="231959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97181" y="8346401"/>
            <a:ext cx="489603" cy="489603"/>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17696" y="6027028"/>
            <a:ext cx="489603" cy="4896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905428">
            <a:off x="525327" y="8035718"/>
            <a:ext cx="2997814" cy="62136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513093">
            <a:off x="16052023" y="3004996"/>
            <a:ext cx="2997814" cy="621365"/>
          </a:xfrm>
          <a:prstGeom prst="rect">
            <a:avLst/>
          </a:prstGeom>
        </p:spPr>
      </p:pic>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38351">
            <a:off x="2424445" y="1676990"/>
            <a:ext cx="1471886" cy="231959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3921781" y="884529"/>
            <a:ext cx="489603" cy="4896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1779432" y="1422357"/>
            <a:ext cx="489603" cy="48960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541982" y="790424"/>
            <a:ext cx="2496945" cy="1825040"/>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732769" y="6748568"/>
            <a:ext cx="1284400" cy="1284400"/>
          </a:xfrm>
          <a:prstGeom prst="rect">
            <a:avLst/>
          </a:prstGeom>
        </p:spPr>
      </p:pic>
      <p:sp>
        <p:nvSpPr>
          <p:cNvPr id="15" name="TextBox 15"/>
          <p:cNvSpPr txBox="1"/>
          <p:nvPr/>
        </p:nvSpPr>
        <p:spPr>
          <a:xfrm>
            <a:off x="4166582" y="2028063"/>
            <a:ext cx="10130599" cy="5964174"/>
          </a:xfrm>
          <a:prstGeom prst="rect">
            <a:avLst/>
          </a:prstGeom>
        </p:spPr>
        <p:txBody>
          <a:bodyPr lIns="0" tIns="0" rIns="0" bIns="0" rtlCol="0" anchor="t">
            <a:spAutoFit/>
          </a:bodyPr>
          <a:lstStyle/>
          <a:p>
            <a:pPr marL="928371" lvl="1" indent="-464186" algn="just">
              <a:lnSpc>
                <a:spcPts val="7998"/>
              </a:lnSpc>
              <a:buFont typeface="Arial"/>
              <a:buChar char="•"/>
            </a:pPr>
            <a:r>
              <a:rPr lang="en-US" sz="4300">
                <a:solidFill>
                  <a:srgbClr val="DA3020"/>
                </a:solidFill>
                <a:latin typeface="Muli Bold"/>
              </a:rPr>
              <a:t>Hãy kể tên một số nhiên liệu thông dụng trong đời sống và sản xuất.</a:t>
            </a:r>
          </a:p>
          <a:p>
            <a:pPr marL="928371" lvl="1" indent="-464186" algn="just">
              <a:lnSpc>
                <a:spcPts val="7998"/>
              </a:lnSpc>
              <a:buFont typeface="Arial"/>
              <a:buChar char="•"/>
            </a:pPr>
            <a:r>
              <a:rPr lang="en-US" sz="4300">
                <a:solidFill>
                  <a:srgbClr val="DA3020"/>
                </a:solidFill>
                <a:latin typeface="Muli Bold"/>
              </a:rPr>
              <a:t>Nêu tính chất chung của các nhiên liệu.</a:t>
            </a:r>
          </a:p>
          <a:p>
            <a:pPr marL="928371" lvl="1" indent="-464186" algn="just">
              <a:lnSpc>
                <a:spcPts val="7998"/>
              </a:lnSpc>
              <a:spcBef>
                <a:spcPct val="0"/>
              </a:spcBef>
              <a:buFont typeface="Arial"/>
              <a:buChar char="•"/>
            </a:pPr>
            <a:r>
              <a:rPr lang="en-US" sz="4300">
                <a:solidFill>
                  <a:srgbClr val="DA3020"/>
                </a:solidFill>
                <a:latin typeface="Muli Bold"/>
              </a:rPr>
              <a:t>Nêu ứng dụng của các nhiên liệu trong đời sống và sản xuất.</a:t>
            </a:r>
          </a:p>
        </p:txBody>
      </p:sp>
      <p:sp>
        <p:nvSpPr>
          <p:cNvPr id="16" name="TextBox 16"/>
          <p:cNvSpPr txBox="1"/>
          <p:nvPr/>
        </p:nvSpPr>
        <p:spPr>
          <a:xfrm>
            <a:off x="5961035" y="842179"/>
            <a:ext cx="6026916" cy="1269365"/>
          </a:xfrm>
          <a:prstGeom prst="rect">
            <a:avLst/>
          </a:prstGeom>
        </p:spPr>
        <p:txBody>
          <a:bodyPr wrap="square" lIns="0" tIns="0" rIns="0" bIns="0" rtlCol="0" anchor="t">
            <a:spAutoFit/>
          </a:bodyPr>
          <a:lstStyle/>
          <a:p>
            <a:pPr algn="ctr">
              <a:lnSpc>
                <a:spcPts val="10360"/>
              </a:lnSpc>
            </a:pPr>
            <a:r>
              <a:rPr lang="en-US" sz="7400" dirty="0">
                <a:solidFill>
                  <a:srgbClr val="000000"/>
                </a:solidFill>
                <a:latin typeface="Muli Black"/>
              </a:rPr>
              <a:t>NHIÊN LIỆU</a:t>
            </a:r>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3178760" y="584038"/>
            <a:ext cx="11930480" cy="7919489"/>
            <a:chOff x="0" y="0"/>
            <a:chExt cx="89287558" cy="59269354"/>
          </a:xfrm>
        </p:grpSpPr>
        <p:sp>
          <p:nvSpPr>
            <p:cNvPr id="3" name="Freeform 3"/>
            <p:cNvSpPr/>
            <p:nvPr/>
          </p:nvSpPr>
          <p:spPr>
            <a:xfrm>
              <a:off x="72390" y="72390"/>
              <a:ext cx="89142778" cy="59124573"/>
            </a:xfrm>
            <a:custGeom>
              <a:avLst/>
              <a:gdLst/>
              <a:ahLst/>
              <a:cxnLst/>
              <a:rect l="l" t="t" r="r" b="b"/>
              <a:pathLst>
                <a:path w="89142778" h="59124573">
                  <a:moveTo>
                    <a:pt x="0" y="0"/>
                  </a:moveTo>
                  <a:lnTo>
                    <a:pt x="89142778" y="0"/>
                  </a:lnTo>
                  <a:lnTo>
                    <a:pt x="89142778" y="59124573"/>
                  </a:lnTo>
                  <a:lnTo>
                    <a:pt x="0" y="59124573"/>
                  </a:lnTo>
                  <a:lnTo>
                    <a:pt x="0" y="0"/>
                  </a:lnTo>
                  <a:close/>
                </a:path>
              </a:pathLst>
            </a:custGeom>
            <a:solidFill>
              <a:srgbClr val="FFEE34"/>
            </a:solidFill>
          </p:spPr>
        </p:sp>
        <p:sp>
          <p:nvSpPr>
            <p:cNvPr id="4" name="Freeform 4"/>
            <p:cNvSpPr/>
            <p:nvPr/>
          </p:nvSpPr>
          <p:spPr>
            <a:xfrm>
              <a:off x="0" y="0"/>
              <a:ext cx="89287561" cy="59269356"/>
            </a:xfrm>
            <a:custGeom>
              <a:avLst/>
              <a:gdLst/>
              <a:ahLst/>
              <a:cxnLst/>
              <a:rect l="l" t="t" r="r" b="b"/>
              <a:pathLst>
                <a:path w="89287561" h="59269356">
                  <a:moveTo>
                    <a:pt x="89142776" y="59124571"/>
                  </a:moveTo>
                  <a:lnTo>
                    <a:pt x="89287561" y="59124571"/>
                  </a:lnTo>
                  <a:lnTo>
                    <a:pt x="89287561" y="59269356"/>
                  </a:lnTo>
                  <a:lnTo>
                    <a:pt x="89142776" y="59269356"/>
                  </a:lnTo>
                  <a:lnTo>
                    <a:pt x="89142776" y="59124571"/>
                  </a:lnTo>
                  <a:close/>
                  <a:moveTo>
                    <a:pt x="0" y="144780"/>
                  </a:moveTo>
                  <a:lnTo>
                    <a:pt x="144780" y="144780"/>
                  </a:lnTo>
                  <a:lnTo>
                    <a:pt x="144780" y="59124571"/>
                  </a:lnTo>
                  <a:lnTo>
                    <a:pt x="0" y="59124571"/>
                  </a:lnTo>
                  <a:lnTo>
                    <a:pt x="0" y="144780"/>
                  </a:lnTo>
                  <a:close/>
                  <a:moveTo>
                    <a:pt x="0" y="59124571"/>
                  </a:moveTo>
                  <a:lnTo>
                    <a:pt x="144780" y="59124571"/>
                  </a:lnTo>
                  <a:lnTo>
                    <a:pt x="144780" y="59269356"/>
                  </a:lnTo>
                  <a:lnTo>
                    <a:pt x="0" y="59269356"/>
                  </a:lnTo>
                  <a:lnTo>
                    <a:pt x="0" y="59124571"/>
                  </a:lnTo>
                  <a:close/>
                  <a:moveTo>
                    <a:pt x="89142776" y="144780"/>
                  </a:moveTo>
                  <a:lnTo>
                    <a:pt x="89287561" y="144780"/>
                  </a:lnTo>
                  <a:lnTo>
                    <a:pt x="89287561" y="59124571"/>
                  </a:lnTo>
                  <a:lnTo>
                    <a:pt x="89142776" y="59124571"/>
                  </a:lnTo>
                  <a:lnTo>
                    <a:pt x="89142776" y="144780"/>
                  </a:lnTo>
                  <a:close/>
                  <a:moveTo>
                    <a:pt x="144780" y="59124571"/>
                  </a:moveTo>
                  <a:lnTo>
                    <a:pt x="89142776" y="59124571"/>
                  </a:lnTo>
                  <a:lnTo>
                    <a:pt x="89142776" y="59269356"/>
                  </a:lnTo>
                  <a:lnTo>
                    <a:pt x="144780" y="59269356"/>
                  </a:lnTo>
                  <a:lnTo>
                    <a:pt x="144780" y="59124571"/>
                  </a:lnTo>
                  <a:close/>
                  <a:moveTo>
                    <a:pt x="89142776" y="0"/>
                  </a:moveTo>
                  <a:lnTo>
                    <a:pt x="89287561" y="0"/>
                  </a:lnTo>
                  <a:lnTo>
                    <a:pt x="89287561" y="144780"/>
                  </a:lnTo>
                  <a:lnTo>
                    <a:pt x="89142776" y="144780"/>
                  </a:lnTo>
                  <a:lnTo>
                    <a:pt x="89142776" y="0"/>
                  </a:lnTo>
                  <a:close/>
                  <a:moveTo>
                    <a:pt x="0" y="0"/>
                  </a:moveTo>
                  <a:lnTo>
                    <a:pt x="144780" y="0"/>
                  </a:lnTo>
                  <a:lnTo>
                    <a:pt x="144780" y="144780"/>
                  </a:lnTo>
                  <a:lnTo>
                    <a:pt x="0" y="144780"/>
                  </a:lnTo>
                  <a:lnTo>
                    <a:pt x="0" y="0"/>
                  </a:lnTo>
                  <a:close/>
                  <a:moveTo>
                    <a:pt x="144780" y="0"/>
                  </a:moveTo>
                  <a:lnTo>
                    <a:pt x="89142776" y="0"/>
                  </a:lnTo>
                  <a:lnTo>
                    <a:pt x="89142776"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59458">
            <a:off x="15443922" y="6873173"/>
            <a:ext cx="1471886" cy="231959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97181" y="8346401"/>
            <a:ext cx="489603" cy="489603"/>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17696" y="6027028"/>
            <a:ext cx="489603" cy="4896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905428">
            <a:off x="525327" y="8035718"/>
            <a:ext cx="2997814" cy="62136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513093">
            <a:off x="16052023" y="3004996"/>
            <a:ext cx="2997814" cy="621365"/>
          </a:xfrm>
          <a:prstGeom prst="rect">
            <a:avLst/>
          </a:prstGeom>
        </p:spPr>
      </p:pic>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38351">
            <a:off x="2424445" y="1676990"/>
            <a:ext cx="1471886" cy="231959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3921781" y="884529"/>
            <a:ext cx="489603" cy="4896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1779432" y="1422357"/>
            <a:ext cx="489603" cy="48960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541982" y="790424"/>
            <a:ext cx="2496945" cy="1825040"/>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732769" y="6748568"/>
            <a:ext cx="1284400" cy="1284400"/>
          </a:xfrm>
          <a:prstGeom prst="rect">
            <a:avLst/>
          </a:prstGeom>
        </p:spPr>
      </p:pic>
      <p:sp>
        <p:nvSpPr>
          <p:cNvPr id="15" name="TextBox 15"/>
          <p:cNvSpPr txBox="1"/>
          <p:nvPr/>
        </p:nvSpPr>
        <p:spPr>
          <a:xfrm>
            <a:off x="4166582" y="2942821"/>
            <a:ext cx="10130599" cy="2935224"/>
          </a:xfrm>
          <a:prstGeom prst="rect">
            <a:avLst/>
          </a:prstGeom>
        </p:spPr>
        <p:txBody>
          <a:bodyPr lIns="0" tIns="0" rIns="0" bIns="0" rtlCol="0" anchor="t">
            <a:spAutoFit/>
          </a:bodyPr>
          <a:lstStyle/>
          <a:p>
            <a:pPr marL="928371" lvl="1" indent="-464186" algn="just">
              <a:lnSpc>
                <a:spcPts val="7998"/>
              </a:lnSpc>
              <a:buFont typeface="Arial"/>
              <a:buChar char="•"/>
            </a:pPr>
            <a:r>
              <a:rPr lang="en-US" sz="4300">
                <a:solidFill>
                  <a:srgbClr val="DA3020"/>
                </a:solidFill>
                <a:latin typeface="Muli Bold"/>
              </a:rPr>
              <a:t>Hãy kể tên một số vật liệu thông dụng trong đời sống và sản xuất. </a:t>
            </a:r>
          </a:p>
          <a:p>
            <a:pPr marL="928371" lvl="1" indent="-464186" algn="just">
              <a:lnSpc>
                <a:spcPts val="7998"/>
              </a:lnSpc>
              <a:spcBef>
                <a:spcPct val="0"/>
              </a:spcBef>
              <a:buFont typeface="Arial"/>
              <a:buChar char="•"/>
            </a:pPr>
            <a:r>
              <a:rPr lang="en-US" sz="4300">
                <a:solidFill>
                  <a:srgbClr val="DA3020"/>
                </a:solidFill>
                <a:latin typeface="Muli Bold"/>
              </a:rPr>
              <a:t>Nêu các ứng dụng của nguyên liệu.</a:t>
            </a:r>
          </a:p>
        </p:txBody>
      </p:sp>
      <p:sp>
        <p:nvSpPr>
          <p:cNvPr id="16" name="TextBox 16"/>
          <p:cNvSpPr txBox="1"/>
          <p:nvPr/>
        </p:nvSpPr>
        <p:spPr>
          <a:xfrm>
            <a:off x="5912534" y="882940"/>
            <a:ext cx="6727442" cy="1269365"/>
          </a:xfrm>
          <a:prstGeom prst="rect">
            <a:avLst/>
          </a:prstGeom>
        </p:spPr>
        <p:txBody>
          <a:bodyPr wrap="square" lIns="0" tIns="0" rIns="0" bIns="0" rtlCol="0" anchor="t">
            <a:spAutoFit/>
          </a:bodyPr>
          <a:lstStyle/>
          <a:p>
            <a:pPr algn="ctr">
              <a:lnSpc>
                <a:spcPts val="10360"/>
              </a:lnSpc>
            </a:pPr>
            <a:r>
              <a:rPr lang="en-US" sz="7400" dirty="0">
                <a:solidFill>
                  <a:srgbClr val="000000"/>
                </a:solidFill>
                <a:latin typeface="Muli Black"/>
              </a:rPr>
              <a:t>NGUYÊN LIỆU</a:t>
            </a:r>
          </a:p>
        </p:txBody>
      </p:sp>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28EF1"/>
        </a:solidFill>
        <a:effectLst/>
      </p:bgPr>
    </p:bg>
    <p:spTree>
      <p:nvGrpSpPr>
        <p:cNvPr id="1" name=""/>
        <p:cNvGrpSpPr/>
        <p:nvPr/>
      </p:nvGrpSpPr>
      <p:grpSpPr>
        <a:xfrm>
          <a:off x="0" y="0"/>
          <a:ext cx="0" cy="0"/>
          <a:chOff x="0" y="0"/>
          <a:chExt cx="0" cy="0"/>
        </a:xfrm>
      </p:grpSpPr>
      <p:grpSp>
        <p:nvGrpSpPr>
          <p:cNvPr id="2" name="Group 2"/>
          <p:cNvGrpSpPr/>
          <p:nvPr/>
        </p:nvGrpSpPr>
        <p:grpSpPr>
          <a:xfrm>
            <a:off x="2170218" y="4287546"/>
            <a:ext cx="13947565" cy="5044547"/>
            <a:chOff x="0" y="0"/>
            <a:chExt cx="74794926" cy="27051787"/>
          </a:xfrm>
        </p:grpSpPr>
        <p:sp>
          <p:nvSpPr>
            <p:cNvPr id="3" name="Freeform 3"/>
            <p:cNvSpPr/>
            <p:nvPr/>
          </p:nvSpPr>
          <p:spPr>
            <a:xfrm>
              <a:off x="72390" y="72390"/>
              <a:ext cx="74650144" cy="26907008"/>
            </a:xfrm>
            <a:custGeom>
              <a:avLst/>
              <a:gdLst/>
              <a:ahLst/>
              <a:cxnLst/>
              <a:rect l="l" t="t" r="r" b="b"/>
              <a:pathLst>
                <a:path w="74650144" h="26907008">
                  <a:moveTo>
                    <a:pt x="0" y="0"/>
                  </a:moveTo>
                  <a:lnTo>
                    <a:pt x="74650144" y="0"/>
                  </a:lnTo>
                  <a:lnTo>
                    <a:pt x="74650144" y="26907008"/>
                  </a:lnTo>
                  <a:lnTo>
                    <a:pt x="0" y="26907008"/>
                  </a:lnTo>
                  <a:lnTo>
                    <a:pt x="0" y="0"/>
                  </a:lnTo>
                  <a:close/>
                </a:path>
              </a:pathLst>
            </a:custGeom>
            <a:solidFill>
              <a:srgbClr val="FFFFFF"/>
            </a:solidFill>
          </p:spPr>
        </p:sp>
        <p:sp>
          <p:nvSpPr>
            <p:cNvPr id="4" name="Freeform 4"/>
            <p:cNvSpPr/>
            <p:nvPr/>
          </p:nvSpPr>
          <p:spPr>
            <a:xfrm>
              <a:off x="0" y="0"/>
              <a:ext cx="74794926" cy="27051788"/>
            </a:xfrm>
            <a:custGeom>
              <a:avLst/>
              <a:gdLst/>
              <a:ahLst/>
              <a:cxnLst/>
              <a:rect l="l" t="t" r="r" b="b"/>
              <a:pathLst>
                <a:path w="74794926" h="27051788">
                  <a:moveTo>
                    <a:pt x="74650147" y="26907006"/>
                  </a:moveTo>
                  <a:lnTo>
                    <a:pt x="74794926" y="26907006"/>
                  </a:lnTo>
                  <a:lnTo>
                    <a:pt x="74794926" y="27051788"/>
                  </a:lnTo>
                  <a:lnTo>
                    <a:pt x="74650147" y="27051788"/>
                  </a:lnTo>
                  <a:lnTo>
                    <a:pt x="74650147" y="26907006"/>
                  </a:lnTo>
                  <a:close/>
                  <a:moveTo>
                    <a:pt x="0" y="144780"/>
                  </a:moveTo>
                  <a:lnTo>
                    <a:pt x="144780" y="144780"/>
                  </a:lnTo>
                  <a:lnTo>
                    <a:pt x="144780" y="26907006"/>
                  </a:lnTo>
                  <a:lnTo>
                    <a:pt x="0" y="26907006"/>
                  </a:lnTo>
                  <a:lnTo>
                    <a:pt x="0" y="144780"/>
                  </a:lnTo>
                  <a:close/>
                  <a:moveTo>
                    <a:pt x="0" y="26907006"/>
                  </a:moveTo>
                  <a:lnTo>
                    <a:pt x="144780" y="26907006"/>
                  </a:lnTo>
                  <a:lnTo>
                    <a:pt x="144780" y="27051788"/>
                  </a:lnTo>
                  <a:lnTo>
                    <a:pt x="0" y="27051788"/>
                  </a:lnTo>
                  <a:lnTo>
                    <a:pt x="0" y="26907006"/>
                  </a:lnTo>
                  <a:close/>
                  <a:moveTo>
                    <a:pt x="74650147" y="144780"/>
                  </a:moveTo>
                  <a:lnTo>
                    <a:pt x="74794926" y="144780"/>
                  </a:lnTo>
                  <a:lnTo>
                    <a:pt x="74794926" y="26907006"/>
                  </a:lnTo>
                  <a:lnTo>
                    <a:pt x="74650147" y="26907006"/>
                  </a:lnTo>
                  <a:lnTo>
                    <a:pt x="74650147" y="144780"/>
                  </a:lnTo>
                  <a:close/>
                  <a:moveTo>
                    <a:pt x="144780" y="26907006"/>
                  </a:moveTo>
                  <a:lnTo>
                    <a:pt x="74650147" y="26907006"/>
                  </a:lnTo>
                  <a:lnTo>
                    <a:pt x="74650147" y="27051788"/>
                  </a:lnTo>
                  <a:lnTo>
                    <a:pt x="144780" y="27051788"/>
                  </a:lnTo>
                  <a:lnTo>
                    <a:pt x="144780" y="26907006"/>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725846">
            <a:off x="13057637" y="1690975"/>
            <a:ext cx="4555746" cy="1567177"/>
          </a:xfrm>
          <a:prstGeom prst="rect">
            <a:avLst/>
          </a:prstGeom>
        </p:spPr>
      </p:pic>
      <p:grpSp>
        <p:nvGrpSpPr>
          <p:cNvPr id="6" name="Group 6"/>
          <p:cNvGrpSpPr/>
          <p:nvPr/>
        </p:nvGrpSpPr>
        <p:grpSpPr>
          <a:xfrm>
            <a:off x="2227343" y="1242552"/>
            <a:ext cx="13947565" cy="2826099"/>
            <a:chOff x="0" y="0"/>
            <a:chExt cx="74794926" cy="15155183"/>
          </a:xfrm>
        </p:grpSpPr>
        <p:sp>
          <p:nvSpPr>
            <p:cNvPr id="7" name="Freeform 7"/>
            <p:cNvSpPr/>
            <p:nvPr/>
          </p:nvSpPr>
          <p:spPr>
            <a:xfrm>
              <a:off x="72390" y="72390"/>
              <a:ext cx="74650144" cy="15010403"/>
            </a:xfrm>
            <a:custGeom>
              <a:avLst/>
              <a:gdLst/>
              <a:ahLst/>
              <a:cxnLst/>
              <a:rect l="l" t="t" r="r" b="b"/>
              <a:pathLst>
                <a:path w="74650144" h="15010403">
                  <a:moveTo>
                    <a:pt x="0" y="0"/>
                  </a:moveTo>
                  <a:lnTo>
                    <a:pt x="74650144" y="0"/>
                  </a:lnTo>
                  <a:lnTo>
                    <a:pt x="74650144" y="15010403"/>
                  </a:lnTo>
                  <a:lnTo>
                    <a:pt x="0" y="15010403"/>
                  </a:lnTo>
                  <a:lnTo>
                    <a:pt x="0" y="0"/>
                  </a:lnTo>
                  <a:close/>
                </a:path>
              </a:pathLst>
            </a:custGeom>
            <a:solidFill>
              <a:srgbClr val="FECDDC"/>
            </a:solidFill>
          </p:spPr>
        </p:sp>
        <p:sp>
          <p:nvSpPr>
            <p:cNvPr id="8" name="Freeform 8"/>
            <p:cNvSpPr/>
            <p:nvPr/>
          </p:nvSpPr>
          <p:spPr>
            <a:xfrm>
              <a:off x="0" y="0"/>
              <a:ext cx="74794926" cy="15155183"/>
            </a:xfrm>
            <a:custGeom>
              <a:avLst/>
              <a:gdLst/>
              <a:ahLst/>
              <a:cxnLst/>
              <a:rect l="l" t="t" r="r" b="b"/>
              <a:pathLst>
                <a:path w="74794926" h="15155183">
                  <a:moveTo>
                    <a:pt x="74650147" y="15010403"/>
                  </a:moveTo>
                  <a:lnTo>
                    <a:pt x="74794926" y="15010403"/>
                  </a:lnTo>
                  <a:lnTo>
                    <a:pt x="74794926" y="15155183"/>
                  </a:lnTo>
                  <a:lnTo>
                    <a:pt x="74650147" y="15155183"/>
                  </a:lnTo>
                  <a:lnTo>
                    <a:pt x="74650147" y="15010403"/>
                  </a:lnTo>
                  <a:close/>
                  <a:moveTo>
                    <a:pt x="0" y="144780"/>
                  </a:moveTo>
                  <a:lnTo>
                    <a:pt x="144780" y="144780"/>
                  </a:lnTo>
                  <a:lnTo>
                    <a:pt x="144780" y="15010403"/>
                  </a:lnTo>
                  <a:lnTo>
                    <a:pt x="0" y="15010403"/>
                  </a:lnTo>
                  <a:lnTo>
                    <a:pt x="0" y="144780"/>
                  </a:lnTo>
                  <a:close/>
                  <a:moveTo>
                    <a:pt x="0" y="15010403"/>
                  </a:moveTo>
                  <a:lnTo>
                    <a:pt x="144780" y="15010403"/>
                  </a:lnTo>
                  <a:lnTo>
                    <a:pt x="144780" y="15155183"/>
                  </a:lnTo>
                  <a:lnTo>
                    <a:pt x="0" y="15155183"/>
                  </a:lnTo>
                  <a:lnTo>
                    <a:pt x="0" y="15010403"/>
                  </a:lnTo>
                  <a:close/>
                  <a:moveTo>
                    <a:pt x="74650147" y="144780"/>
                  </a:moveTo>
                  <a:lnTo>
                    <a:pt x="74794926" y="144780"/>
                  </a:lnTo>
                  <a:lnTo>
                    <a:pt x="74794926" y="15010403"/>
                  </a:lnTo>
                  <a:lnTo>
                    <a:pt x="74650147" y="15010403"/>
                  </a:lnTo>
                  <a:lnTo>
                    <a:pt x="74650147" y="144780"/>
                  </a:lnTo>
                  <a:close/>
                  <a:moveTo>
                    <a:pt x="144780" y="15010403"/>
                  </a:moveTo>
                  <a:lnTo>
                    <a:pt x="74650147" y="15010403"/>
                  </a:lnTo>
                  <a:lnTo>
                    <a:pt x="74650147" y="15155183"/>
                  </a:lnTo>
                  <a:lnTo>
                    <a:pt x="144780" y="15155183"/>
                  </a:lnTo>
                  <a:lnTo>
                    <a:pt x="144780" y="15010403"/>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sp>
        <p:nvSpPr>
          <p:cNvPr id="9" name="TextBox 9"/>
          <p:cNvSpPr txBox="1"/>
          <p:nvPr/>
        </p:nvSpPr>
        <p:spPr>
          <a:xfrm>
            <a:off x="3066740" y="1199662"/>
            <a:ext cx="12268770" cy="2900218"/>
          </a:xfrm>
          <a:prstGeom prst="rect">
            <a:avLst/>
          </a:prstGeom>
        </p:spPr>
        <p:txBody>
          <a:bodyPr lIns="0" tIns="0" rIns="0" bIns="0" rtlCol="0" anchor="t">
            <a:spAutoFit/>
          </a:bodyPr>
          <a:lstStyle/>
          <a:p>
            <a:pPr algn="ctr">
              <a:lnSpc>
                <a:spcPct val="150000"/>
              </a:lnSpc>
            </a:pPr>
            <a:r>
              <a:rPr lang="en-US" sz="7200" dirty="0">
                <a:solidFill>
                  <a:srgbClr val="FF0000"/>
                </a:solidFill>
                <a:latin typeface="Saira Black Bold"/>
              </a:rPr>
              <a:t>HOẠT ĐỘNG NHÓM</a:t>
            </a:r>
          </a:p>
          <a:p>
            <a:pPr algn="ctr">
              <a:lnSpc>
                <a:spcPct val="150000"/>
              </a:lnSpc>
            </a:pPr>
            <a:r>
              <a:rPr lang="en-US" sz="6000" dirty="0" err="1">
                <a:solidFill>
                  <a:srgbClr val="000000"/>
                </a:solidFill>
                <a:latin typeface="DokChampa" panose="020B0604020202020204" pitchFamily="34" charset="-34"/>
                <a:cs typeface="DokChampa" panose="020B0604020202020204" pitchFamily="34" charset="-34"/>
              </a:rPr>
              <a:t>Thời</a:t>
            </a:r>
            <a:r>
              <a:rPr lang="en-US" sz="6000" dirty="0">
                <a:solidFill>
                  <a:srgbClr val="000000"/>
                </a:solidFill>
                <a:latin typeface="DokChampa" panose="020B0604020202020204" pitchFamily="34" charset="-34"/>
                <a:cs typeface="DokChampa" panose="020B0604020202020204" pitchFamily="34" charset="-34"/>
              </a:rPr>
              <a:t> </a:t>
            </a:r>
            <a:r>
              <a:rPr lang="en-US" sz="6000" dirty="0" err="1">
                <a:solidFill>
                  <a:srgbClr val="000000"/>
                </a:solidFill>
                <a:latin typeface="DokChampa" panose="020B0604020202020204" pitchFamily="34" charset="-34"/>
                <a:cs typeface="DokChampa" panose="020B0604020202020204" pitchFamily="34" charset="-34"/>
              </a:rPr>
              <a:t>gian</a:t>
            </a:r>
            <a:r>
              <a:rPr lang="en-US" sz="6000" dirty="0">
                <a:solidFill>
                  <a:srgbClr val="000000"/>
                </a:solidFill>
                <a:latin typeface="DokChampa" panose="020B0604020202020204" pitchFamily="34" charset="-34"/>
                <a:cs typeface="DokChampa" panose="020B0604020202020204" pitchFamily="34" charset="-34"/>
              </a:rPr>
              <a:t>: </a:t>
            </a:r>
            <a:r>
              <a:rPr lang="en-US" sz="6000" b="1" dirty="0">
                <a:solidFill>
                  <a:srgbClr val="000000"/>
                </a:solidFill>
                <a:latin typeface="DokChampa" panose="020B0604020202020204" pitchFamily="34" charset="-34"/>
                <a:cs typeface="DokChampa" panose="020B0604020202020204" pitchFamily="34" charset="-34"/>
              </a:rPr>
              <a:t>10 </a:t>
            </a:r>
            <a:r>
              <a:rPr lang="en-US" sz="6000" b="1" dirty="0" err="1">
                <a:solidFill>
                  <a:srgbClr val="000000"/>
                </a:solidFill>
                <a:latin typeface="DokChampa" panose="020B0604020202020204" pitchFamily="34" charset="-34"/>
                <a:cs typeface="DokChampa" panose="020B0604020202020204" pitchFamily="34" charset="-34"/>
              </a:rPr>
              <a:t>phút</a:t>
            </a:r>
            <a:endParaRPr lang="en-US" sz="6000" b="1" dirty="0">
              <a:solidFill>
                <a:srgbClr val="000000"/>
              </a:solidFill>
              <a:latin typeface="DokChampa" panose="020B0604020202020204" pitchFamily="34" charset="-34"/>
              <a:cs typeface="DokChampa" panose="020B0604020202020204" pitchFamily="34" charset="-34"/>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800000">
            <a:off x="-626867" y="6911956"/>
            <a:ext cx="3311133" cy="2420138"/>
          </a:xfrm>
          <a:prstGeom prst="rect">
            <a:avLst/>
          </a:prstGeom>
        </p:spPr>
      </p:pic>
      <p:sp>
        <p:nvSpPr>
          <p:cNvPr id="11" name="TextBox 11"/>
          <p:cNvSpPr txBox="1"/>
          <p:nvPr/>
        </p:nvSpPr>
        <p:spPr>
          <a:xfrm>
            <a:off x="2921343" y="4823121"/>
            <a:ext cx="12357042" cy="3440811"/>
          </a:xfrm>
          <a:prstGeom prst="rect">
            <a:avLst/>
          </a:prstGeom>
        </p:spPr>
        <p:txBody>
          <a:bodyPr lIns="0" tIns="0" rIns="0" bIns="0" rtlCol="0" anchor="t">
            <a:spAutoFit/>
          </a:bodyPr>
          <a:lstStyle/>
          <a:p>
            <a:pPr algn="just">
              <a:lnSpc>
                <a:spcPts val="6972"/>
              </a:lnSpc>
            </a:pPr>
            <a:r>
              <a:rPr lang="en-US" sz="4200" spc="-42">
                <a:solidFill>
                  <a:srgbClr val="000000"/>
                </a:solidFill>
                <a:latin typeface="Muli Bold Bold"/>
              </a:rPr>
              <a:t>Thảo luận nhóm đề xuất các dụng cụ, hóa chất và tiến hành thí nghiệm để kiểm chứng tính chất về độ cứng, tính tan trong nước, axit của đá vôi và hoàn thành mục II trong phiếu học tập 2.</a:t>
            </a: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278385" y="8125642"/>
            <a:ext cx="1793045" cy="1793045"/>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28298" y="2275606"/>
            <a:ext cx="1793045" cy="1793045"/>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939218" y="8382000"/>
            <a:ext cx="640165" cy="640165"/>
          </a:xfrm>
          <a:prstGeom prst="rect">
            <a:avLst/>
          </a:prstGeom>
        </p:spPr>
      </p:pic>
      <p:pic>
        <p:nvPicPr>
          <p:cNvPr id="15" name="Picture 15"/>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08618" y="3101015"/>
            <a:ext cx="640165" cy="640165"/>
          </a:xfrm>
          <a:prstGeom prst="rect">
            <a:avLst/>
          </a:prstGeom>
        </p:spPr>
      </p:pic>
      <p:pic>
        <p:nvPicPr>
          <p:cNvPr id="16" name="Đồng hồ 1 phút">
            <a:hlinkClick r:id="" action="ppaction://media"/>
            <a:extLst>
              <a:ext uri="{FF2B5EF4-FFF2-40B4-BE49-F238E27FC236}">
                <a16:creationId xmlns:a16="http://schemas.microsoft.com/office/drawing/2014/main" id="{AADEFA9B-881C-40C0-8E2E-AB8CB0A1D387}"/>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0" y="13464"/>
            <a:ext cx="3464319" cy="1947158"/>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502"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3178760" y="584038"/>
            <a:ext cx="11930480" cy="7919489"/>
            <a:chOff x="0" y="0"/>
            <a:chExt cx="89287558" cy="59269354"/>
          </a:xfrm>
        </p:grpSpPr>
        <p:sp>
          <p:nvSpPr>
            <p:cNvPr id="3" name="Freeform 3"/>
            <p:cNvSpPr/>
            <p:nvPr/>
          </p:nvSpPr>
          <p:spPr>
            <a:xfrm>
              <a:off x="72390" y="72390"/>
              <a:ext cx="89142778" cy="59124573"/>
            </a:xfrm>
            <a:custGeom>
              <a:avLst/>
              <a:gdLst/>
              <a:ahLst/>
              <a:cxnLst/>
              <a:rect l="l" t="t" r="r" b="b"/>
              <a:pathLst>
                <a:path w="89142778" h="59124573">
                  <a:moveTo>
                    <a:pt x="0" y="0"/>
                  </a:moveTo>
                  <a:lnTo>
                    <a:pt x="89142778" y="0"/>
                  </a:lnTo>
                  <a:lnTo>
                    <a:pt x="89142778" y="59124573"/>
                  </a:lnTo>
                  <a:lnTo>
                    <a:pt x="0" y="59124573"/>
                  </a:lnTo>
                  <a:lnTo>
                    <a:pt x="0" y="0"/>
                  </a:lnTo>
                  <a:close/>
                </a:path>
              </a:pathLst>
            </a:custGeom>
            <a:solidFill>
              <a:srgbClr val="FFEE34"/>
            </a:solidFill>
          </p:spPr>
        </p:sp>
        <p:sp>
          <p:nvSpPr>
            <p:cNvPr id="4" name="Freeform 4"/>
            <p:cNvSpPr/>
            <p:nvPr/>
          </p:nvSpPr>
          <p:spPr>
            <a:xfrm>
              <a:off x="0" y="0"/>
              <a:ext cx="89287561" cy="59269356"/>
            </a:xfrm>
            <a:custGeom>
              <a:avLst/>
              <a:gdLst/>
              <a:ahLst/>
              <a:cxnLst/>
              <a:rect l="l" t="t" r="r" b="b"/>
              <a:pathLst>
                <a:path w="89287561" h="59269356">
                  <a:moveTo>
                    <a:pt x="89142776" y="59124571"/>
                  </a:moveTo>
                  <a:lnTo>
                    <a:pt x="89287561" y="59124571"/>
                  </a:lnTo>
                  <a:lnTo>
                    <a:pt x="89287561" y="59269356"/>
                  </a:lnTo>
                  <a:lnTo>
                    <a:pt x="89142776" y="59269356"/>
                  </a:lnTo>
                  <a:lnTo>
                    <a:pt x="89142776" y="59124571"/>
                  </a:lnTo>
                  <a:close/>
                  <a:moveTo>
                    <a:pt x="0" y="144780"/>
                  </a:moveTo>
                  <a:lnTo>
                    <a:pt x="144780" y="144780"/>
                  </a:lnTo>
                  <a:lnTo>
                    <a:pt x="144780" y="59124571"/>
                  </a:lnTo>
                  <a:lnTo>
                    <a:pt x="0" y="59124571"/>
                  </a:lnTo>
                  <a:lnTo>
                    <a:pt x="0" y="144780"/>
                  </a:lnTo>
                  <a:close/>
                  <a:moveTo>
                    <a:pt x="0" y="59124571"/>
                  </a:moveTo>
                  <a:lnTo>
                    <a:pt x="144780" y="59124571"/>
                  </a:lnTo>
                  <a:lnTo>
                    <a:pt x="144780" y="59269356"/>
                  </a:lnTo>
                  <a:lnTo>
                    <a:pt x="0" y="59269356"/>
                  </a:lnTo>
                  <a:lnTo>
                    <a:pt x="0" y="59124571"/>
                  </a:lnTo>
                  <a:close/>
                  <a:moveTo>
                    <a:pt x="89142776" y="144780"/>
                  </a:moveTo>
                  <a:lnTo>
                    <a:pt x="89287561" y="144780"/>
                  </a:lnTo>
                  <a:lnTo>
                    <a:pt x="89287561" y="59124571"/>
                  </a:lnTo>
                  <a:lnTo>
                    <a:pt x="89142776" y="59124571"/>
                  </a:lnTo>
                  <a:lnTo>
                    <a:pt x="89142776" y="144780"/>
                  </a:lnTo>
                  <a:close/>
                  <a:moveTo>
                    <a:pt x="144780" y="59124571"/>
                  </a:moveTo>
                  <a:lnTo>
                    <a:pt x="89142776" y="59124571"/>
                  </a:lnTo>
                  <a:lnTo>
                    <a:pt x="89142776" y="59269356"/>
                  </a:lnTo>
                  <a:lnTo>
                    <a:pt x="144780" y="59269356"/>
                  </a:lnTo>
                  <a:lnTo>
                    <a:pt x="144780" y="59124571"/>
                  </a:lnTo>
                  <a:close/>
                  <a:moveTo>
                    <a:pt x="89142776" y="0"/>
                  </a:moveTo>
                  <a:lnTo>
                    <a:pt x="89287561" y="0"/>
                  </a:lnTo>
                  <a:lnTo>
                    <a:pt x="89287561" y="144780"/>
                  </a:lnTo>
                  <a:lnTo>
                    <a:pt x="89142776" y="144780"/>
                  </a:lnTo>
                  <a:lnTo>
                    <a:pt x="89142776" y="0"/>
                  </a:lnTo>
                  <a:close/>
                  <a:moveTo>
                    <a:pt x="0" y="0"/>
                  </a:moveTo>
                  <a:lnTo>
                    <a:pt x="144780" y="0"/>
                  </a:lnTo>
                  <a:lnTo>
                    <a:pt x="144780" y="144780"/>
                  </a:lnTo>
                  <a:lnTo>
                    <a:pt x="0" y="144780"/>
                  </a:lnTo>
                  <a:lnTo>
                    <a:pt x="0" y="0"/>
                  </a:lnTo>
                  <a:close/>
                  <a:moveTo>
                    <a:pt x="144780" y="0"/>
                  </a:moveTo>
                  <a:lnTo>
                    <a:pt x="89142776" y="0"/>
                  </a:lnTo>
                  <a:lnTo>
                    <a:pt x="89142776"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59458">
            <a:off x="15443922" y="6873173"/>
            <a:ext cx="1471886" cy="231959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97181" y="8346401"/>
            <a:ext cx="489603" cy="489603"/>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17696" y="6027028"/>
            <a:ext cx="489603" cy="4896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905428">
            <a:off x="525327" y="8035718"/>
            <a:ext cx="2997814" cy="62136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513093">
            <a:off x="16052023" y="3004996"/>
            <a:ext cx="2997814" cy="621365"/>
          </a:xfrm>
          <a:prstGeom prst="rect">
            <a:avLst/>
          </a:prstGeom>
        </p:spPr>
      </p:pic>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38351">
            <a:off x="2424445" y="1676990"/>
            <a:ext cx="1471886" cy="231959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3921781" y="884529"/>
            <a:ext cx="489603" cy="4896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1779432" y="1422357"/>
            <a:ext cx="489603" cy="48960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541982" y="790424"/>
            <a:ext cx="2496945" cy="1825040"/>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732769" y="6748568"/>
            <a:ext cx="1284400" cy="1284400"/>
          </a:xfrm>
          <a:prstGeom prst="rect">
            <a:avLst/>
          </a:prstGeom>
        </p:spPr>
      </p:pic>
      <p:sp>
        <p:nvSpPr>
          <p:cNvPr id="15" name="TextBox 15"/>
          <p:cNvSpPr txBox="1"/>
          <p:nvPr/>
        </p:nvSpPr>
        <p:spPr>
          <a:xfrm>
            <a:off x="4411384" y="3447646"/>
            <a:ext cx="10130599" cy="1925574"/>
          </a:xfrm>
          <a:prstGeom prst="rect">
            <a:avLst/>
          </a:prstGeom>
        </p:spPr>
        <p:txBody>
          <a:bodyPr lIns="0" tIns="0" rIns="0" bIns="0" rtlCol="0" anchor="t">
            <a:spAutoFit/>
          </a:bodyPr>
          <a:lstStyle/>
          <a:p>
            <a:pPr algn="just">
              <a:lnSpc>
                <a:spcPts val="7998"/>
              </a:lnSpc>
              <a:spcBef>
                <a:spcPct val="0"/>
              </a:spcBef>
            </a:pPr>
            <a:r>
              <a:rPr lang="en-US" sz="4300">
                <a:solidFill>
                  <a:srgbClr val="DA3020"/>
                </a:solidFill>
                <a:latin typeface="Muli Bold"/>
              </a:rPr>
              <a:t>Vì sao mưa acid có thể làm hư hại tượng đá vôi để ngoài trời?</a:t>
            </a:r>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EE34"/>
        </a:solidFill>
        <a:effectLst/>
      </p:bgPr>
    </p:bg>
    <p:spTree>
      <p:nvGrpSpPr>
        <p:cNvPr id="1" name=""/>
        <p:cNvGrpSpPr/>
        <p:nvPr/>
      </p:nvGrpSpPr>
      <p:grpSpPr>
        <a:xfrm>
          <a:off x="0" y="0"/>
          <a:ext cx="0" cy="0"/>
          <a:chOff x="0" y="0"/>
          <a:chExt cx="0" cy="0"/>
        </a:xfrm>
      </p:grpSpPr>
      <p:grpSp>
        <p:nvGrpSpPr>
          <p:cNvPr id="2" name="Group 2"/>
          <p:cNvGrpSpPr/>
          <p:nvPr/>
        </p:nvGrpSpPr>
        <p:grpSpPr>
          <a:xfrm>
            <a:off x="2902764" y="827126"/>
            <a:ext cx="12398943" cy="1699366"/>
            <a:chOff x="0" y="0"/>
            <a:chExt cx="16531923" cy="2457087"/>
          </a:xfrm>
        </p:grpSpPr>
        <p:sp>
          <p:nvSpPr>
            <p:cNvPr id="3" name="TextBox 3"/>
            <p:cNvSpPr txBox="1"/>
            <p:nvPr/>
          </p:nvSpPr>
          <p:spPr>
            <a:xfrm>
              <a:off x="10614" y="0"/>
              <a:ext cx="16510695" cy="1600200"/>
            </a:xfrm>
            <a:prstGeom prst="rect">
              <a:avLst/>
            </a:prstGeom>
          </p:spPr>
          <p:txBody>
            <a:bodyPr lIns="0" tIns="0" rIns="0" bIns="0" rtlCol="0" anchor="t">
              <a:spAutoFit/>
            </a:bodyPr>
            <a:lstStyle/>
            <a:p>
              <a:pPr algn="ctr">
                <a:lnSpc>
                  <a:spcPts val="9479"/>
                </a:lnSpc>
              </a:pPr>
              <a:r>
                <a:rPr lang="en-US" sz="7899" dirty="0">
                  <a:solidFill>
                    <a:srgbClr val="DA3020"/>
                  </a:solidFill>
                  <a:latin typeface="Saira Black Bold"/>
                </a:rPr>
                <a:t>THIẾU NIÊN NÓI</a:t>
              </a:r>
            </a:p>
          </p:txBody>
        </p:sp>
        <p:sp>
          <p:nvSpPr>
            <p:cNvPr id="4" name="TextBox 4"/>
            <p:cNvSpPr txBox="1"/>
            <p:nvPr/>
          </p:nvSpPr>
          <p:spPr>
            <a:xfrm>
              <a:off x="0" y="1767689"/>
              <a:ext cx="16531923" cy="689398"/>
            </a:xfrm>
            <a:prstGeom prst="rect">
              <a:avLst/>
            </a:prstGeom>
          </p:spPr>
          <p:txBody>
            <a:bodyPr lIns="0" tIns="0" rIns="0" bIns="0" rtlCol="0" anchor="t">
              <a:spAutoFit/>
            </a:bodyPr>
            <a:lstStyle/>
            <a:p>
              <a:pPr algn="ctr">
                <a:lnSpc>
                  <a:spcPts val="3919"/>
                </a:lnSpc>
              </a:pPr>
              <a:endParaRPr/>
            </a:p>
          </p:txBody>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43115">
            <a:off x="16353322" y="8617993"/>
            <a:ext cx="2708439" cy="561386"/>
          </a:xfrm>
          <a:prstGeom prst="rect">
            <a:avLst/>
          </a:prstGeom>
        </p:spPr>
      </p:pic>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039811">
            <a:off x="211736" y="9521497"/>
            <a:ext cx="2708439" cy="561386"/>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301707" y="835044"/>
            <a:ext cx="1314424" cy="1314424"/>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500256" y="2003686"/>
            <a:ext cx="824576" cy="824576"/>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6665452">
            <a:off x="1066561" y="1604401"/>
            <a:ext cx="1314424" cy="1314424"/>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6665452">
            <a:off x="2221551" y="955786"/>
            <a:ext cx="824576" cy="824576"/>
          </a:xfrm>
          <a:prstGeom prst="rect">
            <a:avLst/>
          </a:prstGeom>
        </p:spPr>
      </p:pic>
      <p:pic>
        <p:nvPicPr>
          <p:cNvPr id="11" name="Picture 11">
            <a:hlinkClick r:id="rId10" action="ppaction://hlinksldjump"/>
          </p:cNvPr>
          <p:cNvPicPr>
            <a:picLocks noChangeAspect="1"/>
          </p:cNvPicPr>
          <p:nvPr/>
        </p:nvPicPr>
        <p:blipFill>
          <a:blip r:embed="rId11"/>
          <a:srcRect/>
          <a:stretch>
            <a:fillRect/>
          </a:stretch>
        </p:blipFill>
        <p:spPr>
          <a:xfrm>
            <a:off x="1905000" y="2857440"/>
            <a:ext cx="4133282" cy="261434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12">
            <a:hlinkClick r:id="rId12" action="ppaction://hlinksldjump"/>
          </p:cNvPr>
          <p:cNvPicPr>
            <a:picLocks noChangeAspect="1"/>
          </p:cNvPicPr>
          <p:nvPr/>
        </p:nvPicPr>
        <p:blipFill>
          <a:blip r:embed="rId13"/>
          <a:srcRect/>
          <a:stretch>
            <a:fillRect/>
          </a:stretch>
        </p:blipFill>
        <p:spPr>
          <a:xfrm>
            <a:off x="7048752" y="2857440"/>
            <a:ext cx="4125323" cy="26592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3">
            <a:hlinkClick r:id="rId14" action="ppaction://hlinksldjump"/>
          </p:cNvPr>
          <p:cNvPicPr>
            <a:picLocks noChangeAspect="1"/>
          </p:cNvPicPr>
          <p:nvPr/>
        </p:nvPicPr>
        <p:blipFill>
          <a:blip r:embed="rId15"/>
          <a:srcRect/>
          <a:stretch>
            <a:fillRect/>
          </a:stretch>
        </p:blipFill>
        <p:spPr>
          <a:xfrm>
            <a:off x="12184545" y="2883347"/>
            <a:ext cx="4125322" cy="26333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4">
            <a:hlinkClick r:id="rId16" action="ppaction://hlinksldjump"/>
          </p:cNvPr>
          <p:cNvPicPr>
            <a:picLocks noChangeAspect="1"/>
          </p:cNvPicPr>
          <p:nvPr/>
        </p:nvPicPr>
        <p:blipFill>
          <a:blip r:embed="rId17"/>
          <a:srcRect/>
          <a:stretch>
            <a:fillRect/>
          </a:stretch>
        </p:blipFill>
        <p:spPr>
          <a:xfrm>
            <a:off x="1905000" y="6534050"/>
            <a:ext cx="4085601" cy="25224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5">
            <a:hlinkClick r:id="rId18" action="ppaction://hlinksldjump"/>
          </p:cNvPr>
          <p:cNvPicPr>
            <a:picLocks noChangeAspect="1"/>
          </p:cNvPicPr>
          <p:nvPr/>
        </p:nvPicPr>
        <p:blipFill>
          <a:blip r:embed="rId19"/>
          <a:srcRect t="7353" b="12336"/>
          <a:stretch>
            <a:fillRect/>
          </a:stretch>
        </p:blipFill>
        <p:spPr>
          <a:xfrm>
            <a:off x="7048751" y="6557665"/>
            <a:ext cx="4125323" cy="24988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6">
            <a:hlinkClick r:id="rId20" action="ppaction://hlinksldjump"/>
          </p:cNvPr>
          <p:cNvPicPr>
            <a:picLocks noChangeAspect="1"/>
          </p:cNvPicPr>
          <p:nvPr/>
        </p:nvPicPr>
        <p:blipFill>
          <a:blip r:embed="rId21"/>
          <a:srcRect/>
          <a:stretch>
            <a:fillRect/>
          </a:stretch>
        </p:blipFill>
        <p:spPr>
          <a:xfrm>
            <a:off x="12184545" y="6557666"/>
            <a:ext cx="4125322" cy="24988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6" presetClass="exit" presetSubtype="32" fill="hold" nodeType="clickEffect">
                                  <p:stCondLst>
                                    <p:cond delay="0"/>
                                  </p:stCondLst>
                                  <p:childTnLst>
                                    <p:animEffect transition="out" filter="circle(out)">
                                      <p:cBhvr>
                                        <p:cTn id="12" dur="2000"/>
                                        <p:tgtEl>
                                          <p:spTgt spid="12"/>
                                        </p:tgtEl>
                                      </p:cBhvr>
                                    </p:animEffect>
                                    <p:set>
                                      <p:cBhvr>
                                        <p:cTn id="13"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6" presetClass="exit" presetSubtype="32" fill="hold" nodeType="clickEffect">
                                  <p:stCondLst>
                                    <p:cond delay="0"/>
                                  </p:stCondLst>
                                  <p:childTnLst>
                                    <p:animEffect transition="out" filter="circle(out)">
                                      <p:cBhvr>
                                        <p:cTn id="18" dur="2000"/>
                                        <p:tgtEl>
                                          <p:spTgt spid="13"/>
                                        </p:tgtEl>
                                      </p:cBhvr>
                                    </p:animEffect>
                                    <p:set>
                                      <p:cBhvr>
                                        <p:cTn id="19" dur="1" fill="hold">
                                          <p:stCondLst>
                                            <p:cond delay="1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6" presetClass="exit" presetSubtype="32" fill="hold" nodeType="clickEffect">
                                  <p:stCondLst>
                                    <p:cond delay="0"/>
                                  </p:stCondLst>
                                  <p:childTnLst>
                                    <p:animEffect transition="out" filter="circle(out)">
                                      <p:cBhvr>
                                        <p:cTn id="24" dur="2000"/>
                                        <p:tgtEl>
                                          <p:spTgt spid="14"/>
                                        </p:tgtEl>
                                      </p:cBhvr>
                                    </p:animEffect>
                                    <p:set>
                                      <p:cBhvr>
                                        <p:cTn id="25" dur="1" fill="hold">
                                          <p:stCondLst>
                                            <p:cond delay="1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6" restart="whenNotActive" fill="hold" evtFilter="cancelBubble" nodeType="interactiveSeq">
                <p:stCondLst>
                  <p:cond evt="onClick" delay="0">
                    <p:tgtEl>
                      <p:spTgt spid="15"/>
                    </p:tgtEl>
                  </p:cond>
                </p:stCondLst>
                <p:endSync evt="end" delay="0">
                  <p:rtn val="all"/>
                </p:endSync>
                <p:childTnLst>
                  <p:par>
                    <p:cTn id="27" fill="hold">
                      <p:stCondLst>
                        <p:cond delay="0"/>
                      </p:stCondLst>
                      <p:childTnLst>
                        <p:par>
                          <p:cTn id="28" fill="hold">
                            <p:stCondLst>
                              <p:cond delay="0"/>
                            </p:stCondLst>
                            <p:childTnLst>
                              <p:par>
                                <p:cTn id="29" presetID="6" presetClass="exit" presetSubtype="32" fill="hold" nodeType="clickEffect">
                                  <p:stCondLst>
                                    <p:cond delay="0"/>
                                  </p:stCondLst>
                                  <p:childTnLst>
                                    <p:animEffect transition="out" filter="circle(out)">
                                      <p:cBhvr>
                                        <p:cTn id="30" dur="2000"/>
                                        <p:tgtEl>
                                          <p:spTgt spid="15"/>
                                        </p:tgtEl>
                                      </p:cBhvr>
                                    </p:animEffect>
                                    <p:set>
                                      <p:cBhvr>
                                        <p:cTn id="31"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32" restart="whenNotActive" fill="hold" evtFilter="cancelBubble" nodeType="interactiveSeq">
                <p:stCondLst>
                  <p:cond evt="onClick" delay="0">
                    <p:tgtEl>
                      <p:spTgt spid="16"/>
                    </p:tgtEl>
                  </p:cond>
                </p:stCondLst>
                <p:endSync evt="end" delay="0">
                  <p:rtn val="all"/>
                </p:endSync>
                <p:childTnLst>
                  <p:par>
                    <p:cTn id="33" fill="hold">
                      <p:stCondLst>
                        <p:cond delay="0"/>
                      </p:stCondLst>
                      <p:childTnLst>
                        <p:par>
                          <p:cTn id="34" fill="hold">
                            <p:stCondLst>
                              <p:cond delay="0"/>
                            </p:stCondLst>
                            <p:childTnLst>
                              <p:par>
                                <p:cTn id="35" presetID="6" presetClass="exit" presetSubtype="32" fill="hold" nodeType="clickEffect">
                                  <p:stCondLst>
                                    <p:cond delay="0"/>
                                  </p:stCondLst>
                                  <p:childTnLst>
                                    <p:animEffect transition="out" filter="circle(out)">
                                      <p:cBhvr>
                                        <p:cTn id="36" dur="2000"/>
                                        <p:tgtEl>
                                          <p:spTgt spid="16"/>
                                        </p:tgtEl>
                                      </p:cBhvr>
                                    </p:animEffect>
                                    <p:set>
                                      <p:cBhvr>
                                        <p:cTn id="37" dur="1" fill="hold">
                                          <p:stCondLst>
                                            <p:cond delay="1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1</a:t>
            </a:r>
          </a:p>
        </p:txBody>
      </p:sp>
      <p:sp>
        <p:nvSpPr>
          <p:cNvPr id="16" name="TextBox 16"/>
          <p:cNvSpPr txBox="1"/>
          <p:nvPr/>
        </p:nvSpPr>
        <p:spPr>
          <a:xfrm>
            <a:off x="2410922" y="5372376"/>
            <a:ext cx="13178731" cy="2341880"/>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Có nhận định: “Việc con người lạm dụng sử dụng vật liệu nhựa đã và đang gây nhiều tác động tiêu cực tới sức khỏe con người và môi trường.” Hãy nêu ý kiến của bạn về nhận định này.</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9" name="Picture 18">
            <a:extLst>
              <a:ext uri="{FF2B5EF4-FFF2-40B4-BE49-F238E27FC236}">
                <a16:creationId xmlns:a16="http://schemas.microsoft.com/office/drawing/2014/main" id="{8D07E02E-626D-4F59-B79C-025843502F90}"/>
              </a:ext>
            </a:extLst>
          </p:cNvPr>
          <p:cNvPicPr>
            <a:picLocks noChangeAspect="1"/>
          </p:cNvPicPr>
          <p:nvPr/>
        </p:nvPicPr>
        <p:blipFill>
          <a:blip r:embed="rId12"/>
          <a:srcRect/>
          <a:stretch>
            <a:fillRect/>
          </a:stretch>
        </p:blipFill>
        <p:spPr>
          <a:xfrm>
            <a:off x="12340387" y="2578512"/>
            <a:ext cx="3579045" cy="2381692"/>
          </a:xfrm>
          <a:prstGeom prst="rect">
            <a:avLst/>
          </a:prstGeom>
        </p:spPr>
      </p:pic>
      <p:sp>
        <p:nvSpPr>
          <p:cNvPr id="20" name="Arrow: Left 19">
            <a:hlinkClick r:id="rId13" action="ppaction://hlinksldjump"/>
            <a:extLst>
              <a:ext uri="{FF2B5EF4-FFF2-40B4-BE49-F238E27FC236}">
                <a16:creationId xmlns:a16="http://schemas.microsoft.com/office/drawing/2014/main" id="{5524A00F-E760-496E-B691-BA43A455A81B}"/>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2</a:t>
            </a:r>
          </a:p>
        </p:txBody>
      </p:sp>
      <p:sp>
        <p:nvSpPr>
          <p:cNvPr id="16" name="TextBox 16"/>
          <p:cNvSpPr txBox="1"/>
          <p:nvPr/>
        </p:nvSpPr>
        <p:spPr>
          <a:xfrm>
            <a:off x="2410922" y="5777189"/>
            <a:ext cx="13178731" cy="1532255"/>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Hãy đề xuất cách sử dụng vật liệu an toàn, hiệu quả và bảo đảm sự phát triển bền vững.</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9" name="Picture 18">
            <a:extLst>
              <a:ext uri="{FF2B5EF4-FFF2-40B4-BE49-F238E27FC236}">
                <a16:creationId xmlns:a16="http://schemas.microsoft.com/office/drawing/2014/main" id="{6E529DDA-8D33-4CA1-9DDE-E2A17A8940EF}"/>
              </a:ext>
            </a:extLst>
          </p:cNvPr>
          <p:cNvPicPr>
            <a:picLocks noChangeAspect="1"/>
          </p:cNvPicPr>
          <p:nvPr/>
        </p:nvPicPr>
        <p:blipFill>
          <a:blip r:embed="rId12"/>
          <a:srcRect l="16360" r="7162"/>
          <a:stretch>
            <a:fillRect/>
          </a:stretch>
        </p:blipFill>
        <p:spPr>
          <a:xfrm>
            <a:off x="12684083" y="2557096"/>
            <a:ext cx="3241717" cy="2381692"/>
          </a:xfrm>
          <a:prstGeom prst="rect">
            <a:avLst/>
          </a:prstGeom>
        </p:spPr>
      </p:pic>
      <p:sp>
        <p:nvSpPr>
          <p:cNvPr id="20" name="Arrow: Left 19">
            <a:hlinkClick r:id="rId13" action="ppaction://hlinksldjump"/>
            <a:extLst>
              <a:ext uri="{FF2B5EF4-FFF2-40B4-BE49-F238E27FC236}">
                <a16:creationId xmlns:a16="http://schemas.microsoft.com/office/drawing/2014/main" id="{09912E1B-B24B-475A-8D2E-07F398A76777}"/>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3</a:t>
            </a:r>
          </a:p>
        </p:txBody>
      </p:sp>
      <p:sp>
        <p:nvSpPr>
          <p:cNvPr id="16" name="TextBox 16"/>
          <p:cNvSpPr txBox="1"/>
          <p:nvPr/>
        </p:nvSpPr>
        <p:spPr>
          <a:xfrm>
            <a:off x="2410922" y="5777189"/>
            <a:ext cx="13178731" cy="1532255"/>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Hãy nêu ý kiến của bạn về việc sử dụng nhiên liệu hóa thạch như than, xăng, dầu …. Hiện nay của con người.</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8" name="Picture 18"/>
          <p:cNvPicPr>
            <a:picLocks noChangeAspect="1"/>
          </p:cNvPicPr>
          <p:nvPr/>
        </p:nvPicPr>
        <p:blipFill>
          <a:blip r:embed="rId12"/>
          <a:srcRect b="6053"/>
          <a:stretch>
            <a:fillRect/>
          </a:stretch>
        </p:blipFill>
        <p:spPr>
          <a:xfrm>
            <a:off x="13209293" y="2587639"/>
            <a:ext cx="2675635" cy="2351149"/>
          </a:xfrm>
          <a:prstGeom prst="rect">
            <a:avLst/>
          </a:prstGeom>
        </p:spPr>
      </p:pic>
      <p:sp>
        <p:nvSpPr>
          <p:cNvPr id="19" name="Arrow: Left 18">
            <a:hlinkClick r:id="rId13" action="ppaction://hlinksldjump"/>
            <a:extLst>
              <a:ext uri="{FF2B5EF4-FFF2-40B4-BE49-F238E27FC236}">
                <a16:creationId xmlns:a16="http://schemas.microsoft.com/office/drawing/2014/main" id="{BD5A9670-2F0A-4FDF-BCFE-2FC38F5A9365}"/>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4</a:t>
            </a:r>
          </a:p>
        </p:txBody>
      </p:sp>
      <p:sp>
        <p:nvSpPr>
          <p:cNvPr id="16" name="TextBox 16"/>
          <p:cNvSpPr txBox="1"/>
          <p:nvPr/>
        </p:nvSpPr>
        <p:spPr>
          <a:xfrm>
            <a:off x="2410922" y="5777189"/>
            <a:ext cx="13178731" cy="1532255"/>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Hãy đề xuất cách sử dụng nhiên liệu an toàn, hiệu quả và đảm bảo phát triển bền vững.</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8" name="Picture 18"/>
          <p:cNvPicPr>
            <a:picLocks noChangeAspect="1"/>
          </p:cNvPicPr>
          <p:nvPr/>
        </p:nvPicPr>
        <p:blipFill>
          <a:blip r:embed="rId12"/>
          <a:srcRect/>
          <a:stretch>
            <a:fillRect/>
          </a:stretch>
        </p:blipFill>
        <p:spPr>
          <a:xfrm>
            <a:off x="13058556" y="2597768"/>
            <a:ext cx="2897302" cy="2341020"/>
          </a:xfrm>
          <a:prstGeom prst="rect">
            <a:avLst/>
          </a:prstGeom>
        </p:spPr>
      </p:pic>
      <p:sp>
        <p:nvSpPr>
          <p:cNvPr id="19" name="Arrow: Left 18">
            <a:hlinkClick r:id="rId13" action="ppaction://hlinksldjump"/>
            <a:extLst>
              <a:ext uri="{FF2B5EF4-FFF2-40B4-BE49-F238E27FC236}">
                <a16:creationId xmlns:a16="http://schemas.microsoft.com/office/drawing/2014/main" id="{C32AEC44-C309-49F3-A0CB-F8C714DE3A91}"/>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2196237" y="547090"/>
            <a:ext cx="13947565" cy="1949507"/>
            <a:chOff x="0" y="0"/>
            <a:chExt cx="74794926" cy="10454384"/>
          </a:xfrm>
        </p:grpSpPr>
        <p:sp>
          <p:nvSpPr>
            <p:cNvPr id="3" name="Freeform 3"/>
            <p:cNvSpPr/>
            <p:nvPr/>
          </p:nvSpPr>
          <p:spPr>
            <a:xfrm>
              <a:off x="72390" y="72390"/>
              <a:ext cx="74650144" cy="10309603"/>
            </a:xfrm>
            <a:custGeom>
              <a:avLst/>
              <a:gdLst/>
              <a:ahLst/>
              <a:cxnLst/>
              <a:rect l="l" t="t" r="r" b="b"/>
              <a:pathLst>
                <a:path w="74650144" h="10309603">
                  <a:moveTo>
                    <a:pt x="0" y="0"/>
                  </a:moveTo>
                  <a:lnTo>
                    <a:pt x="74650144" y="0"/>
                  </a:lnTo>
                  <a:lnTo>
                    <a:pt x="74650144" y="10309603"/>
                  </a:lnTo>
                  <a:lnTo>
                    <a:pt x="0" y="10309603"/>
                  </a:lnTo>
                  <a:lnTo>
                    <a:pt x="0" y="0"/>
                  </a:lnTo>
                  <a:close/>
                </a:path>
              </a:pathLst>
            </a:custGeom>
            <a:solidFill>
              <a:srgbClr val="FFFFFF"/>
            </a:solidFill>
          </p:spPr>
        </p:sp>
        <p:sp>
          <p:nvSpPr>
            <p:cNvPr id="4" name="Freeform 4"/>
            <p:cNvSpPr/>
            <p:nvPr/>
          </p:nvSpPr>
          <p:spPr>
            <a:xfrm>
              <a:off x="0" y="0"/>
              <a:ext cx="74794926" cy="10454384"/>
            </a:xfrm>
            <a:custGeom>
              <a:avLst/>
              <a:gdLst/>
              <a:ahLst/>
              <a:cxnLst/>
              <a:rect l="l" t="t" r="r" b="b"/>
              <a:pathLst>
                <a:path w="74794926" h="10454384">
                  <a:moveTo>
                    <a:pt x="74650147" y="10309604"/>
                  </a:moveTo>
                  <a:lnTo>
                    <a:pt x="74794926" y="10309604"/>
                  </a:lnTo>
                  <a:lnTo>
                    <a:pt x="74794926" y="10454384"/>
                  </a:lnTo>
                  <a:lnTo>
                    <a:pt x="74650147" y="10454384"/>
                  </a:lnTo>
                  <a:lnTo>
                    <a:pt x="74650147" y="10309604"/>
                  </a:lnTo>
                  <a:close/>
                  <a:moveTo>
                    <a:pt x="0" y="144780"/>
                  </a:moveTo>
                  <a:lnTo>
                    <a:pt x="144780" y="144780"/>
                  </a:lnTo>
                  <a:lnTo>
                    <a:pt x="144780" y="10309604"/>
                  </a:lnTo>
                  <a:lnTo>
                    <a:pt x="0" y="10309604"/>
                  </a:lnTo>
                  <a:lnTo>
                    <a:pt x="0" y="144780"/>
                  </a:lnTo>
                  <a:close/>
                  <a:moveTo>
                    <a:pt x="0" y="10309604"/>
                  </a:moveTo>
                  <a:lnTo>
                    <a:pt x="144780" y="10309604"/>
                  </a:lnTo>
                  <a:lnTo>
                    <a:pt x="144780" y="10454384"/>
                  </a:lnTo>
                  <a:lnTo>
                    <a:pt x="0" y="10454384"/>
                  </a:lnTo>
                  <a:lnTo>
                    <a:pt x="0" y="10309604"/>
                  </a:lnTo>
                  <a:close/>
                  <a:moveTo>
                    <a:pt x="74650147" y="144780"/>
                  </a:moveTo>
                  <a:lnTo>
                    <a:pt x="74794926" y="144780"/>
                  </a:lnTo>
                  <a:lnTo>
                    <a:pt x="74794926" y="10309604"/>
                  </a:lnTo>
                  <a:lnTo>
                    <a:pt x="74650147" y="10309604"/>
                  </a:lnTo>
                  <a:lnTo>
                    <a:pt x="74650147" y="144780"/>
                  </a:lnTo>
                  <a:close/>
                  <a:moveTo>
                    <a:pt x="144780" y="10309604"/>
                  </a:moveTo>
                  <a:lnTo>
                    <a:pt x="74650147" y="10309604"/>
                  </a:lnTo>
                  <a:lnTo>
                    <a:pt x="74650147" y="10454384"/>
                  </a:lnTo>
                  <a:lnTo>
                    <a:pt x="144780" y="10454384"/>
                  </a:lnTo>
                  <a:lnTo>
                    <a:pt x="144780" y="10309604"/>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sp>
        <p:nvSpPr>
          <p:cNvPr id="5" name="TextBox 5"/>
          <p:cNvSpPr txBox="1"/>
          <p:nvPr/>
        </p:nvSpPr>
        <p:spPr>
          <a:xfrm>
            <a:off x="2630548" y="995957"/>
            <a:ext cx="13078941" cy="1009650"/>
          </a:xfrm>
          <a:prstGeom prst="rect">
            <a:avLst/>
          </a:prstGeom>
        </p:spPr>
        <p:txBody>
          <a:bodyPr lIns="0" tIns="0" rIns="0" bIns="0" rtlCol="0" anchor="t">
            <a:spAutoFit/>
          </a:bodyPr>
          <a:lstStyle/>
          <a:p>
            <a:pPr algn="ctr">
              <a:lnSpc>
                <a:spcPts val="7800"/>
              </a:lnSpc>
            </a:pPr>
            <a:r>
              <a:rPr lang="en-US" sz="6500" dirty="0">
                <a:solidFill>
                  <a:srgbClr val="004AAD"/>
                </a:solidFill>
                <a:latin typeface="Maven Pro Bold Bold"/>
              </a:rPr>
              <a:t>TRÒ CHƠI - TIẾP SỨC ĐỒNG ĐỘI</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178867" y="4622125"/>
            <a:ext cx="3109133" cy="5558640"/>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71055" y="1583070"/>
            <a:ext cx="1450361" cy="1450361"/>
          </a:xfrm>
          <a:prstGeom prst="rect">
            <a:avLst/>
          </a:prstGeom>
        </p:spPr>
      </p:pic>
      <p:grpSp>
        <p:nvGrpSpPr>
          <p:cNvPr id="8" name="Group 8"/>
          <p:cNvGrpSpPr/>
          <p:nvPr/>
        </p:nvGrpSpPr>
        <p:grpSpPr>
          <a:xfrm>
            <a:off x="3755616" y="2918466"/>
            <a:ext cx="11481868" cy="5614653"/>
            <a:chOff x="29067" y="-964317"/>
            <a:chExt cx="15309157" cy="7486204"/>
          </a:xfrm>
        </p:grpSpPr>
        <p:sp>
          <p:nvSpPr>
            <p:cNvPr id="9" name="TextBox 9"/>
            <p:cNvSpPr txBox="1"/>
            <p:nvPr/>
          </p:nvSpPr>
          <p:spPr>
            <a:xfrm>
              <a:off x="107223" y="-964317"/>
              <a:ext cx="15231001" cy="1106047"/>
            </a:xfrm>
            <a:prstGeom prst="rect">
              <a:avLst/>
            </a:prstGeom>
          </p:spPr>
          <p:txBody>
            <a:bodyPr lIns="0" tIns="0" rIns="0" bIns="0" rtlCol="0" anchor="t">
              <a:spAutoFit/>
            </a:bodyPr>
            <a:lstStyle/>
            <a:p>
              <a:pPr algn="ctr">
                <a:lnSpc>
                  <a:spcPts val="7040"/>
                </a:lnSpc>
                <a:spcBef>
                  <a:spcPct val="0"/>
                </a:spcBef>
              </a:pPr>
              <a:r>
                <a:rPr lang="en-US" sz="5028" dirty="0" err="1">
                  <a:solidFill>
                    <a:srgbClr val="FFEE34"/>
                  </a:solidFill>
                  <a:latin typeface="Paytone One Bold"/>
                </a:rPr>
                <a:t>Luật</a:t>
              </a:r>
              <a:r>
                <a:rPr lang="en-US" sz="5028" dirty="0">
                  <a:solidFill>
                    <a:srgbClr val="FFEE34"/>
                  </a:solidFill>
                  <a:latin typeface="Paytone One Bold"/>
                </a:rPr>
                <a:t> </a:t>
              </a:r>
              <a:r>
                <a:rPr lang="en-US" sz="5028" dirty="0" err="1">
                  <a:solidFill>
                    <a:srgbClr val="FFEE34"/>
                  </a:solidFill>
                  <a:latin typeface="Paytone One Bold"/>
                </a:rPr>
                <a:t>chơi</a:t>
              </a:r>
              <a:endParaRPr lang="en-US" sz="5028" dirty="0">
                <a:solidFill>
                  <a:srgbClr val="FFEE34"/>
                </a:solidFill>
                <a:latin typeface="Paytone One Bold"/>
              </a:endParaRPr>
            </a:p>
          </p:txBody>
        </p:sp>
        <p:sp>
          <p:nvSpPr>
            <p:cNvPr id="10" name="TextBox 10"/>
            <p:cNvSpPr txBox="1"/>
            <p:nvPr/>
          </p:nvSpPr>
          <p:spPr>
            <a:xfrm>
              <a:off x="29067" y="191726"/>
              <a:ext cx="15231001" cy="6330161"/>
            </a:xfrm>
            <a:prstGeom prst="rect">
              <a:avLst/>
            </a:prstGeom>
          </p:spPr>
          <p:txBody>
            <a:bodyPr lIns="0" tIns="0" rIns="0" bIns="0" rtlCol="0" anchor="t">
              <a:spAutoFit/>
            </a:bodyPr>
            <a:lstStyle/>
            <a:p>
              <a:pPr algn="just">
                <a:lnSpc>
                  <a:spcPts val="7844"/>
                </a:lnSpc>
              </a:pPr>
              <a:r>
                <a:rPr lang="en-US" sz="3502" dirty="0" err="1">
                  <a:solidFill>
                    <a:srgbClr val="FFFFFF"/>
                  </a:solidFill>
                  <a:latin typeface="Muli Bold Bold"/>
                </a:rPr>
                <a:t>Trong</a:t>
              </a:r>
              <a:r>
                <a:rPr lang="en-US" sz="3502" dirty="0">
                  <a:solidFill>
                    <a:srgbClr val="FFFFFF"/>
                  </a:solidFill>
                  <a:latin typeface="Muli Bold Bold"/>
                </a:rPr>
                <a:t> </a:t>
              </a:r>
              <a:r>
                <a:rPr lang="en-US" sz="3502" dirty="0" err="1">
                  <a:solidFill>
                    <a:srgbClr val="FFFFFF"/>
                  </a:solidFill>
                  <a:latin typeface="Muli Bold Bold"/>
                </a:rPr>
                <a:t>thời</a:t>
              </a:r>
              <a:r>
                <a:rPr lang="en-US" sz="3502" dirty="0">
                  <a:solidFill>
                    <a:srgbClr val="FFFFFF"/>
                  </a:solidFill>
                  <a:latin typeface="Muli Bold Bold"/>
                </a:rPr>
                <a:t> </a:t>
              </a:r>
              <a:r>
                <a:rPr lang="en-US" sz="3502" dirty="0" err="1">
                  <a:solidFill>
                    <a:srgbClr val="FFFFFF"/>
                  </a:solidFill>
                  <a:latin typeface="Muli Bold Bold"/>
                </a:rPr>
                <a:t>gian</a:t>
              </a:r>
              <a:r>
                <a:rPr lang="en-US" sz="3502" dirty="0">
                  <a:solidFill>
                    <a:srgbClr val="FFFFFF"/>
                  </a:solidFill>
                  <a:latin typeface="Muli Bold Bold"/>
                </a:rPr>
                <a:t> 1 </a:t>
              </a:r>
              <a:r>
                <a:rPr lang="en-US" sz="3502" dirty="0" err="1">
                  <a:solidFill>
                    <a:srgbClr val="FFFFFF"/>
                  </a:solidFill>
                  <a:latin typeface="Muli Bold Bold"/>
                </a:rPr>
                <a:t>phút</a:t>
              </a:r>
              <a:r>
                <a:rPr lang="en-US" sz="3502" dirty="0">
                  <a:solidFill>
                    <a:srgbClr val="FFFFFF"/>
                  </a:solidFill>
                  <a:latin typeface="Muli Bold Bold"/>
                </a:rPr>
                <a:t>, </a:t>
              </a:r>
              <a:r>
                <a:rPr lang="en-US" sz="3502" dirty="0" err="1">
                  <a:solidFill>
                    <a:srgbClr val="FFFFFF"/>
                  </a:solidFill>
                  <a:latin typeface="Muli Bold Bold"/>
                </a:rPr>
                <a:t>từng</a:t>
              </a:r>
              <a:r>
                <a:rPr lang="en-US" sz="3502" dirty="0">
                  <a:solidFill>
                    <a:srgbClr val="FFFFFF"/>
                  </a:solidFill>
                  <a:latin typeface="Muli Bold Bold"/>
                </a:rPr>
                <a:t> </a:t>
              </a:r>
              <a:r>
                <a:rPr lang="en-US" sz="3502" dirty="0" err="1">
                  <a:solidFill>
                    <a:srgbClr val="FFFFFF"/>
                  </a:solidFill>
                  <a:latin typeface="Muli Bold Bold"/>
                </a:rPr>
                <a:t>thành</a:t>
              </a:r>
              <a:r>
                <a:rPr lang="en-US" sz="3502" dirty="0">
                  <a:solidFill>
                    <a:srgbClr val="FFFFFF"/>
                  </a:solidFill>
                  <a:latin typeface="Muli Bold Bold"/>
                </a:rPr>
                <a:t> </a:t>
              </a:r>
              <a:r>
                <a:rPr lang="en-US" sz="3502" dirty="0" err="1">
                  <a:solidFill>
                    <a:srgbClr val="FFFFFF"/>
                  </a:solidFill>
                  <a:latin typeface="Muli Bold Bold"/>
                </a:rPr>
                <a:t>viên</a:t>
              </a:r>
              <a:r>
                <a:rPr lang="en-US" sz="3502" dirty="0">
                  <a:solidFill>
                    <a:srgbClr val="FFFFFF"/>
                  </a:solidFill>
                  <a:latin typeface="Muli Bold Bold"/>
                </a:rPr>
                <a:t> </a:t>
              </a:r>
              <a:r>
                <a:rPr lang="en-US" sz="3502" dirty="0" err="1">
                  <a:solidFill>
                    <a:srgbClr val="FFFFFF"/>
                  </a:solidFill>
                  <a:latin typeface="Muli Bold Bold"/>
                </a:rPr>
                <a:t>trong</a:t>
              </a:r>
              <a:r>
                <a:rPr lang="en-US" sz="3502" dirty="0">
                  <a:solidFill>
                    <a:srgbClr val="FFFFFF"/>
                  </a:solidFill>
                  <a:latin typeface="Muli Bold Bold"/>
                </a:rPr>
                <a:t> </a:t>
              </a:r>
              <a:r>
                <a:rPr lang="en-US" sz="3502" dirty="0" err="1">
                  <a:solidFill>
                    <a:srgbClr val="FFFFFF"/>
                  </a:solidFill>
                  <a:latin typeface="Muli Bold Bold"/>
                </a:rPr>
                <a:t>đội</a:t>
              </a:r>
              <a:r>
                <a:rPr lang="en-US" sz="3502" dirty="0">
                  <a:solidFill>
                    <a:srgbClr val="FFFFFF"/>
                  </a:solidFill>
                  <a:latin typeface="Muli Bold Bold"/>
                </a:rPr>
                <a:t> </a:t>
              </a:r>
              <a:r>
                <a:rPr lang="en-US" sz="3502" dirty="0" err="1">
                  <a:solidFill>
                    <a:srgbClr val="FFFFFF"/>
                  </a:solidFill>
                  <a:latin typeface="Muli Bold Bold"/>
                </a:rPr>
                <a:t>chơi</a:t>
              </a:r>
              <a:r>
                <a:rPr lang="en-US" sz="3502" dirty="0">
                  <a:solidFill>
                    <a:srgbClr val="FFFFFF"/>
                  </a:solidFill>
                  <a:latin typeface="Muli Bold Bold"/>
                </a:rPr>
                <a:t> </a:t>
              </a:r>
              <a:r>
                <a:rPr lang="en-US" sz="3502" dirty="0" err="1">
                  <a:solidFill>
                    <a:srgbClr val="FFFFFF"/>
                  </a:solidFill>
                  <a:latin typeface="Muli Bold Bold"/>
                </a:rPr>
                <a:t>lần</a:t>
              </a:r>
              <a:r>
                <a:rPr lang="en-US" sz="3502" dirty="0">
                  <a:solidFill>
                    <a:srgbClr val="FFFFFF"/>
                  </a:solidFill>
                  <a:latin typeface="Muli Bold Bold"/>
                </a:rPr>
                <a:t> </a:t>
              </a:r>
              <a:r>
                <a:rPr lang="en-US" sz="3502" dirty="0" err="1">
                  <a:solidFill>
                    <a:srgbClr val="FFFFFF"/>
                  </a:solidFill>
                  <a:latin typeface="Muli Bold Bold"/>
                </a:rPr>
                <a:t>lượt</a:t>
              </a:r>
              <a:r>
                <a:rPr lang="en-US" sz="3502" dirty="0">
                  <a:solidFill>
                    <a:srgbClr val="FFFFFF"/>
                  </a:solidFill>
                  <a:latin typeface="Muli Bold Bold"/>
                </a:rPr>
                <a:t> </a:t>
              </a:r>
              <a:r>
                <a:rPr lang="en-US" sz="3502" dirty="0" err="1">
                  <a:solidFill>
                    <a:srgbClr val="FFFFFF"/>
                  </a:solidFill>
                  <a:latin typeface="Muli Bold Bold"/>
                </a:rPr>
                <a:t>quan</a:t>
              </a:r>
              <a:r>
                <a:rPr lang="en-US" sz="3502" dirty="0">
                  <a:solidFill>
                    <a:srgbClr val="FFFFFF"/>
                  </a:solidFill>
                  <a:latin typeface="Muli Bold Bold"/>
                </a:rPr>
                <a:t> </a:t>
              </a:r>
              <a:r>
                <a:rPr lang="en-US" sz="3502" dirty="0" err="1">
                  <a:solidFill>
                    <a:srgbClr val="FFFFFF"/>
                  </a:solidFill>
                  <a:latin typeface="Muli Bold Bold"/>
                </a:rPr>
                <a:t>sát</a:t>
              </a:r>
              <a:r>
                <a:rPr lang="en-US" sz="3502" dirty="0">
                  <a:solidFill>
                    <a:srgbClr val="FFFFFF"/>
                  </a:solidFill>
                  <a:latin typeface="Muli Bold Bold"/>
                </a:rPr>
                <a:t> </a:t>
              </a:r>
              <a:r>
                <a:rPr lang="en-US" sz="3502" dirty="0" err="1">
                  <a:solidFill>
                    <a:srgbClr val="FFFFFF"/>
                  </a:solidFill>
                  <a:latin typeface="Muli Bold Bold"/>
                </a:rPr>
                <a:t>hình</a:t>
              </a:r>
              <a:r>
                <a:rPr lang="en-US" sz="3502" dirty="0">
                  <a:solidFill>
                    <a:srgbClr val="FFFFFF"/>
                  </a:solidFill>
                  <a:latin typeface="Muli Bold Bold"/>
                </a:rPr>
                <a:t> </a:t>
              </a:r>
              <a:r>
                <a:rPr lang="en-US" sz="3502" dirty="0" err="1">
                  <a:solidFill>
                    <a:srgbClr val="FFFFFF"/>
                  </a:solidFill>
                  <a:latin typeface="Muli Bold Bold"/>
                </a:rPr>
                <a:t>ảnh</a:t>
              </a:r>
              <a:r>
                <a:rPr lang="en-US" sz="3502" dirty="0">
                  <a:solidFill>
                    <a:srgbClr val="FFFFFF"/>
                  </a:solidFill>
                  <a:latin typeface="Muli Bold Bold"/>
                </a:rPr>
                <a:t> </a:t>
              </a:r>
              <a:r>
                <a:rPr lang="en-US" sz="3502" dirty="0" err="1">
                  <a:solidFill>
                    <a:srgbClr val="FFFFFF"/>
                  </a:solidFill>
                  <a:latin typeface="Muli Bold Bold"/>
                </a:rPr>
                <a:t>và</a:t>
              </a:r>
              <a:r>
                <a:rPr lang="en-US" sz="3502" dirty="0">
                  <a:solidFill>
                    <a:srgbClr val="FFFFFF"/>
                  </a:solidFill>
                  <a:latin typeface="Muli Bold Bold"/>
                </a:rPr>
                <a:t> </a:t>
              </a:r>
              <a:r>
                <a:rPr lang="en-US" sz="3502" dirty="0" err="1">
                  <a:solidFill>
                    <a:srgbClr val="FFFFFF"/>
                  </a:solidFill>
                  <a:latin typeface="Muli Bold Bold"/>
                </a:rPr>
                <a:t>chạy</a:t>
              </a:r>
              <a:r>
                <a:rPr lang="en-US" sz="3502" dirty="0">
                  <a:solidFill>
                    <a:srgbClr val="FFFFFF"/>
                  </a:solidFill>
                  <a:latin typeface="Muli Bold Bold"/>
                </a:rPr>
                <a:t> </a:t>
              </a:r>
              <a:r>
                <a:rPr lang="en-US" sz="3502" dirty="0" err="1">
                  <a:solidFill>
                    <a:srgbClr val="FFFFFF"/>
                  </a:solidFill>
                  <a:latin typeface="Muli Bold Bold"/>
                </a:rPr>
                <a:t>lên</a:t>
              </a:r>
              <a:r>
                <a:rPr lang="en-US" sz="3502" dirty="0">
                  <a:solidFill>
                    <a:srgbClr val="FFFFFF"/>
                  </a:solidFill>
                  <a:latin typeface="Muli Bold Bold"/>
                </a:rPr>
                <a:t> </a:t>
              </a:r>
              <a:r>
                <a:rPr lang="en-US" sz="3502" dirty="0" err="1">
                  <a:solidFill>
                    <a:srgbClr val="FFFFFF"/>
                  </a:solidFill>
                  <a:latin typeface="Muli Bold Bold"/>
                </a:rPr>
                <a:t>bảng</a:t>
              </a:r>
              <a:r>
                <a:rPr lang="en-US" sz="3502" dirty="0">
                  <a:solidFill>
                    <a:srgbClr val="FFFFFF"/>
                  </a:solidFill>
                  <a:latin typeface="Muli Bold Bold"/>
                </a:rPr>
                <a:t> </a:t>
              </a:r>
              <a:r>
                <a:rPr lang="en-US" sz="3502" dirty="0" err="1">
                  <a:solidFill>
                    <a:srgbClr val="FFFFFF"/>
                  </a:solidFill>
                  <a:latin typeface="Muli Bold Bold"/>
                </a:rPr>
                <a:t>viết</a:t>
              </a:r>
              <a:r>
                <a:rPr lang="en-US" sz="3502" dirty="0">
                  <a:solidFill>
                    <a:srgbClr val="FFFFFF"/>
                  </a:solidFill>
                  <a:latin typeface="Muli Bold Bold"/>
                </a:rPr>
                <a:t> 1 </a:t>
              </a:r>
              <a:r>
                <a:rPr lang="en-US" sz="3502" dirty="0" err="1">
                  <a:solidFill>
                    <a:srgbClr val="FFFFFF"/>
                  </a:solidFill>
                  <a:latin typeface="Muli Bold Bold"/>
                </a:rPr>
                <a:t>bộ</a:t>
              </a:r>
              <a:r>
                <a:rPr lang="en-US" sz="3502" dirty="0">
                  <a:solidFill>
                    <a:srgbClr val="FFFFFF"/>
                  </a:solidFill>
                  <a:latin typeface="Muli Bold Bold"/>
                </a:rPr>
                <a:t> </a:t>
              </a:r>
              <a:r>
                <a:rPr lang="en-US" sz="3502" dirty="0" err="1">
                  <a:solidFill>
                    <a:srgbClr val="FFFFFF"/>
                  </a:solidFill>
                  <a:latin typeface="Muli Bold Bold"/>
                </a:rPr>
                <a:t>phận</a:t>
              </a:r>
              <a:r>
                <a:rPr lang="en-US" sz="3502" dirty="0">
                  <a:solidFill>
                    <a:srgbClr val="FFFFFF"/>
                  </a:solidFill>
                  <a:latin typeface="Muli Bold Bold"/>
                </a:rPr>
                <a:t> </a:t>
              </a:r>
              <a:r>
                <a:rPr lang="en-US" sz="3502" dirty="0" err="1">
                  <a:solidFill>
                    <a:srgbClr val="FFFFFF"/>
                  </a:solidFill>
                  <a:latin typeface="Muli Bold Bold"/>
                </a:rPr>
                <a:t>của</a:t>
              </a:r>
              <a:r>
                <a:rPr lang="en-US" sz="3502" dirty="0">
                  <a:solidFill>
                    <a:srgbClr val="FFFFFF"/>
                  </a:solidFill>
                  <a:latin typeface="Muli Bold Bold"/>
                </a:rPr>
                <a:t> </a:t>
              </a:r>
              <a:r>
                <a:rPr lang="en-US" sz="3502" dirty="0" err="1">
                  <a:solidFill>
                    <a:srgbClr val="FFFFFF"/>
                  </a:solidFill>
                  <a:latin typeface="Muli Bold Bold"/>
                </a:rPr>
                <a:t>ôtô</a:t>
              </a:r>
              <a:r>
                <a:rPr lang="en-US" sz="3502" dirty="0">
                  <a:solidFill>
                    <a:srgbClr val="FFFFFF"/>
                  </a:solidFill>
                  <a:latin typeface="Muli Bold Bold"/>
                </a:rPr>
                <a:t> </a:t>
              </a:r>
              <a:r>
                <a:rPr lang="en-US" sz="3502" dirty="0" err="1">
                  <a:solidFill>
                    <a:srgbClr val="FFFFFF"/>
                  </a:solidFill>
                  <a:latin typeface="Muli Bold Bold"/>
                </a:rPr>
                <a:t>và</a:t>
              </a:r>
              <a:r>
                <a:rPr lang="en-US" sz="3502" dirty="0">
                  <a:solidFill>
                    <a:srgbClr val="FFFFFF"/>
                  </a:solidFill>
                  <a:latin typeface="Muli Bold Bold"/>
                </a:rPr>
                <a:t> </a:t>
              </a:r>
              <a:r>
                <a:rPr lang="en-US" sz="3502" dirty="0" err="1">
                  <a:solidFill>
                    <a:srgbClr val="FFFFFF"/>
                  </a:solidFill>
                  <a:latin typeface="Muli Bold Bold"/>
                </a:rPr>
                <a:t>vật</a:t>
              </a:r>
              <a:r>
                <a:rPr lang="en-US" sz="3502" dirty="0">
                  <a:solidFill>
                    <a:srgbClr val="FFFFFF"/>
                  </a:solidFill>
                  <a:latin typeface="Muli Bold Bold"/>
                </a:rPr>
                <a:t> </a:t>
              </a:r>
              <a:r>
                <a:rPr lang="en-US" sz="3502" dirty="0" err="1">
                  <a:solidFill>
                    <a:srgbClr val="FFFFFF"/>
                  </a:solidFill>
                  <a:latin typeface="Muli Bold Bold"/>
                </a:rPr>
                <a:t>liệu</a:t>
              </a:r>
              <a:r>
                <a:rPr lang="en-US" sz="3502" dirty="0">
                  <a:solidFill>
                    <a:srgbClr val="FFFFFF"/>
                  </a:solidFill>
                  <a:latin typeface="Muli Bold Bold"/>
                </a:rPr>
                <a:t> </a:t>
              </a:r>
              <a:r>
                <a:rPr lang="en-US" sz="3502" dirty="0" err="1">
                  <a:solidFill>
                    <a:srgbClr val="FFFFFF"/>
                  </a:solidFill>
                  <a:latin typeface="Muli Bold Bold"/>
                </a:rPr>
                <a:t>tạo</a:t>
              </a:r>
              <a:r>
                <a:rPr lang="en-US" sz="3502" dirty="0">
                  <a:solidFill>
                    <a:srgbClr val="FFFFFF"/>
                  </a:solidFill>
                  <a:latin typeface="Muli Bold Bold"/>
                </a:rPr>
                <a:t> ra </a:t>
              </a:r>
              <a:r>
                <a:rPr lang="en-US" sz="3502" dirty="0" err="1">
                  <a:solidFill>
                    <a:srgbClr val="FFFFFF"/>
                  </a:solidFill>
                  <a:latin typeface="Muli Bold Bold"/>
                </a:rPr>
                <a:t>bộ</a:t>
              </a:r>
              <a:r>
                <a:rPr lang="en-US" sz="3502" dirty="0">
                  <a:solidFill>
                    <a:srgbClr val="FFFFFF"/>
                  </a:solidFill>
                  <a:latin typeface="Muli Bold Bold"/>
                </a:rPr>
                <a:t> </a:t>
              </a:r>
              <a:r>
                <a:rPr lang="en-US" sz="3502" dirty="0" err="1">
                  <a:solidFill>
                    <a:srgbClr val="FFFFFF"/>
                  </a:solidFill>
                  <a:latin typeface="Muli Bold Bold"/>
                </a:rPr>
                <a:t>phận</a:t>
              </a:r>
              <a:r>
                <a:rPr lang="en-US" sz="3502" dirty="0">
                  <a:solidFill>
                    <a:srgbClr val="FFFFFF"/>
                  </a:solidFill>
                  <a:latin typeface="Muli Bold Bold"/>
                </a:rPr>
                <a:t> </a:t>
              </a:r>
              <a:r>
                <a:rPr lang="en-US" sz="3502" dirty="0" err="1">
                  <a:solidFill>
                    <a:srgbClr val="FFFFFF"/>
                  </a:solidFill>
                  <a:latin typeface="Muli Bold Bold"/>
                </a:rPr>
                <a:t>đó</a:t>
              </a:r>
              <a:r>
                <a:rPr lang="en-US" sz="3502" dirty="0">
                  <a:solidFill>
                    <a:srgbClr val="FFFFFF"/>
                  </a:solidFill>
                  <a:latin typeface="Muli Bold Bold"/>
                </a:rPr>
                <a:t> (</a:t>
              </a:r>
              <a:r>
                <a:rPr lang="en-US" sz="3502" dirty="0" err="1">
                  <a:solidFill>
                    <a:srgbClr val="FFFFFF"/>
                  </a:solidFill>
                  <a:latin typeface="Muli Bold Bold"/>
                </a:rPr>
                <a:t>sử</a:t>
              </a:r>
              <a:r>
                <a:rPr lang="en-US" sz="3502" dirty="0">
                  <a:solidFill>
                    <a:srgbClr val="FFFFFF"/>
                  </a:solidFill>
                  <a:latin typeface="Muli Bold Bold"/>
                </a:rPr>
                <a:t> </a:t>
              </a:r>
              <a:r>
                <a:rPr lang="en-US" sz="3502" dirty="0" err="1">
                  <a:solidFill>
                    <a:srgbClr val="FFFFFF"/>
                  </a:solidFill>
                  <a:latin typeface="Muli Bold Bold"/>
                </a:rPr>
                <a:t>dụng</a:t>
              </a:r>
              <a:r>
                <a:rPr lang="en-US" sz="3502" dirty="0">
                  <a:solidFill>
                    <a:srgbClr val="FFFFFF"/>
                  </a:solidFill>
                  <a:latin typeface="Muli Bold Bold"/>
                </a:rPr>
                <a:t> </a:t>
              </a:r>
              <a:r>
                <a:rPr lang="en-US" sz="3502" dirty="0" err="1">
                  <a:solidFill>
                    <a:srgbClr val="FFFFFF"/>
                  </a:solidFill>
                  <a:latin typeface="Muli Bold Bold"/>
                </a:rPr>
                <a:t>bảng</a:t>
              </a:r>
              <a:r>
                <a:rPr lang="en-US" sz="3502" dirty="0">
                  <a:solidFill>
                    <a:srgbClr val="FFFFFF"/>
                  </a:solidFill>
                  <a:latin typeface="Muli Bold Bold"/>
                </a:rPr>
                <a:t> </a:t>
              </a:r>
              <a:r>
                <a:rPr lang="en-US" sz="3502" dirty="0" err="1">
                  <a:solidFill>
                    <a:srgbClr val="FFFFFF"/>
                  </a:solidFill>
                  <a:latin typeface="Muli Bold Bold"/>
                </a:rPr>
                <a:t>phụ</a:t>
              </a:r>
              <a:r>
                <a:rPr lang="en-US" sz="3502" dirty="0">
                  <a:solidFill>
                    <a:srgbClr val="FFFFFF"/>
                  </a:solidFill>
                  <a:latin typeface="Muli Bold Bold"/>
                </a:rPr>
                <a:t>). </a:t>
              </a:r>
              <a:r>
                <a:rPr lang="en-US" sz="3502" dirty="0" err="1">
                  <a:solidFill>
                    <a:srgbClr val="FFFFFF"/>
                  </a:solidFill>
                  <a:latin typeface="Muli Bold Bold"/>
                </a:rPr>
                <a:t>Kết</a:t>
              </a:r>
              <a:r>
                <a:rPr lang="en-US" sz="3502" dirty="0">
                  <a:solidFill>
                    <a:srgbClr val="FFFFFF"/>
                  </a:solidFill>
                  <a:latin typeface="Muli Bold Bold"/>
                </a:rPr>
                <a:t> </a:t>
              </a:r>
              <a:r>
                <a:rPr lang="en-US" sz="3502" dirty="0" err="1">
                  <a:solidFill>
                    <a:srgbClr val="FFFFFF"/>
                  </a:solidFill>
                  <a:latin typeface="Muli Bold Bold"/>
                </a:rPr>
                <a:t>thúc</a:t>
              </a:r>
              <a:r>
                <a:rPr lang="en-US" sz="3502" dirty="0">
                  <a:solidFill>
                    <a:srgbClr val="FFFFFF"/>
                  </a:solidFill>
                  <a:latin typeface="Muli Bold Bold"/>
                </a:rPr>
                <a:t> 1 </a:t>
              </a:r>
              <a:r>
                <a:rPr lang="en-US" sz="3502" dirty="0" err="1">
                  <a:solidFill>
                    <a:srgbClr val="FFFFFF"/>
                  </a:solidFill>
                  <a:latin typeface="Muli Bold Bold"/>
                </a:rPr>
                <a:t>phút</a:t>
              </a:r>
              <a:r>
                <a:rPr lang="en-US" sz="3502" dirty="0">
                  <a:solidFill>
                    <a:srgbClr val="FFFFFF"/>
                  </a:solidFill>
                  <a:latin typeface="Muli Bold Bold"/>
                </a:rPr>
                <a:t>, </a:t>
              </a:r>
              <a:r>
                <a:rPr lang="en-US" sz="3502" dirty="0" err="1">
                  <a:solidFill>
                    <a:srgbClr val="FFFFFF"/>
                  </a:solidFill>
                  <a:latin typeface="Muli Bold Bold"/>
                </a:rPr>
                <a:t>đội</a:t>
              </a:r>
              <a:r>
                <a:rPr lang="en-US" sz="3502" dirty="0">
                  <a:solidFill>
                    <a:srgbClr val="FFFFFF"/>
                  </a:solidFill>
                  <a:latin typeface="Muli Bold Bold"/>
                </a:rPr>
                <a:t> </a:t>
              </a:r>
              <a:r>
                <a:rPr lang="en-US" sz="3502" dirty="0" err="1">
                  <a:solidFill>
                    <a:srgbClr val="FFFFFF"/>
                  </a:solidFill>
                  <a:latin typeface="Muli Bold Bold"/>
                </a:rPr>
                <a:t>nào</a:t>
              </a:r>
              <a:r>
                <a:rPr lang="en-US" sz="3502" dirty="0">
                  <a:solidFill>
                    <a:srgbClr val="FFFFFF"/>
                  </a:solidFill>
                  <a:latin typeface="Muli Bold Bold"/>
                </a:rPr>
                <a:t> </a:t>
              </a:r>
              <a:r>
                <a:rPr lang="en-US" sz="3502" dirty="0" err="1">
                  <a:solidFill>
                    <a:srgbClr val="FFFFFF"/>
                  </a:solidFill>
                  <a:latin typeface="Muli Bold Bold"/>
                </a:rPr>
                <a:t>viết</a:t>
              </a:r>
              <a:r>
                <a:rPr lang="en-US" sz="3502" dirty="0">
                  <a:solidFill>
                    <a:srgbClr val="FFFFFF"/>
                  </a:solidFill>
                  <a:latin typeface="Muli Bold Bold"/>
                </a:rPr>
                <a:t> </a:t>
              </a:r>
              <a:r>
                <a:rPr lang="en-US" sz="3502" dirty="0" err="1">
                  <a:solidFill>
                    <a:srgbClr val="FFFFFF"/>
                  </a:solidFill>
                  <a:latin typeface="Muli Bold Bold"/>
                </a:rPr>
                <a:t>được</a:t>
              </a:r>
              <a:r>
                <a:rPr lang="en-US" sz="3502" dirty="0">
                  <a:solidFill>
                    <a:srgbClr val="FFFFFF"/>
                  </a:solidFill>
                  <a:latin typeface="Muli Bold Bold"/>
                </a:rPr>
                <a:t> </a:t>
              </a:r>
              <a:r>
                <a:rPr lang="en-US" sz="3502" dirty="0" err="1">
                  <a:solidFill>
                    <a:srgbClr val="FFFFFF"/>
                  </a:solidFill>
                  <a:latin typeface="Muli Bold Bold"/>
                </a:rPr>
                <a:t>nhiều</a:t>
              </a:r>
              <a:r>
                <a:rPr lang="en-US" sz="3502" dirty="0">
                  <a:solidFill>
                    <a:srgbClr val="FFFFFF"/>
                  </a:solidFill>
                  <a:latin typeface="Muli Bold Bold"/>
                </a:rPr>
                <a:t> </a:t>
              </a:r>
              <a:r>
                <a:rPr lang="en-US" sz="3502" dirty="0" err="1">
                  <a:solidFill>
                    <a:srgbClr val="FFFFFF"/>
                  </a:solidFill>
                  <a:latin typeface="Muli Bold Bold"/>
                </a:rPr>
                <a:t>nhất</a:t>
              </a:r>
              <a:r>
                <a:rPr lang="en-US" sz="3502" dirty="0">
                  <a:solidFill>
                    <a:srgbClr val="FFFFFF"/>
                  </a:solidFill>
                  <a:latin typeface="Muli Bold Bold"/>
                </a:rPr>
                <a:t> </a:t>
              </a:r>
              <a:r>
                <a:rPr lang="en-US" sz="3502" dirty="0" err="1">
                  <a:solidFill>
                    <a:srgbClr val="FFFFFF"/>
                  </a:solidFill>
                  <a:latin typeface="Muli Bold Bold"/>
                </a:rPr>
                <a:t>và</a:t>
              </a:r>
              <a:r>
                <a:rPr lang="en-US" sz="3502" dirty="0">
                  <a:solidFill>
                    <a:srgbClr val="FFFFFF"/>
                  </a:solidFill>
                  <a:latin typeface="Muli Bold Bold"/>
                </a:rPr>
                <a:t> </a:t>
              </a:r>
              <a:r>
                <a:rPr lang="en-US" sz="3502" dirty="0" err="1">
                  <a:solidFill>
                    <a:srgbClr val="FFFFFF"/>
                  </a:solidFill>
                  <a:latin typeface="Muli Bold Bold"/>
                </a:rPr>
                <a:t>đúng</a:t>
              </a:r>
              <a:r>
                <a:rPr lang="en-US" sz="3502" dirty="0">
                  <a:solidFill>
                    <a:srgbClr val="FFFFFF"/>
                  </a:solidFill>
                  <a:latin typeface="Muli Bold Bold"/>
                </a:rPr>
                <a:t> </a:t>
              </a:r>
              <a:r>
                <a:rPr lang="en-US" sz="3502" dirty="0" err="1">
                  <a:solidFill>
                    <a:srgbClr val="FFFFFF"/>
                  </a:solidFill>
                  <a:latin typeface="Muli Bold Bold"/>
                </a:rPr>
                <a:t>nhất</a:t>
              </a:r>
              <a:r>
                <a:rPr lang="en-US" sz="3502" dirty="0">
                  <a:solidFill>
                    <a:srgbClr val="FFFFFF"/>
                  </a:solidFill>
                  <a:latin typeface="Muli Bold Bold"/>
                </a:rPr>
                <a:t> </a:t>
              </a:r>
              <a:r>
                <a:rPr lang="en-US" sz="3502" dirty="0" err="1">
                  <a:solidFill>
                    <a:srgbClr val="FFFFFF"/>
                  </a:solidFill>
                  <a:latin typeface="Muli Bold Bold"/>
                </a:rPr>
                <a:t>sẽ</a:t>
              </a:r>
              <a:r>
                <a:rPr lang="en-US" sz="3502" dirty="0">
                  <a:solidFill>
                    <a:srgbClr val="FFFFFF"/>
                  </a:solidFill>
                  <a:latin typeface="Muli Bold Bold"/>
                </a:rPr>
                <a:t> </a:t>
              </a:r>
              <a:r>
                <a:rPr lang="en-US" sz="3502" dirty="0" err="1">
                  <a:solidFill>
                    <a:srgbClr val="FFFFFF"/>
                  </a:solidFill>
                  <a:latin typeface="Muli Bold Bold"/>
                </a:rPr>
                <a:t>là</a:t>
              </a:r>
              <a:r>
                <a:rPr lang="en-US" sz="3502" dirty="0">
                  <a:solidFill>
                    <a:srgbClr val="FFFFFF"/>
                  </a:solidFill>
                  <a:latin typeface="Muli Bold Bold"/>
                </a:rPr>
                <a:t> </a:t>
              </a:r>
              <a:r>
                <a:rPr lang="en-US" sz="3502" dirty="0" err="1">
                  <a:solidFill>
                    <a:srgbClr val="FFFFFF"/>
                  </a:solidFill>
                  <a:latin typeface="Muli Bold Bold"/>
                </a:rPr>
                <a:t>đội</a:t>
              </a:r>
              <a:r>
                <a:rPr lang="en-US" sz="3502" dirty="0">
                  <a:solidFill>
                    <a:srgbClr val="FFFFFF"/>
                  </a:solidFill>
                  <a:latin typeface="Muli Bold Bold"/>
                </a:rPr>
                <a:t> </a:t>
              </a:r>
              <a:r>
                <a:rPr lang="en-US" sz="3502" dirty="0" err="1">
                  <a:solidFill>
                    <a:srgbClr val="FFFFFF"/>
                  </a:solidFill>
                  <a:latin typeface="Muli Bold Bold"/>
                </a:rPr>
                <a:t>chiến</a:t>
              </a:r>
              <a:r>
                <a:rPr lang="en-US" sz="3502" dirty="0">
                  <a:solidFill>
                    <a:srgbClr val="FFFFFF"/>
                  </a:solidFill>
                  <a:latin typeface="Muli Bold Bold"/>
                </a:rPr>
                <a:t> </a:t>
              </a:r>
              <a:r>
                <a:rPr lang="en-US" sz="3502" dirty="0" err="1">
                  <a:solidFill>
                    <a:srgbClr val="FFFFFF"/>
                  </a:solidFill>
                  <a:latin typeface="Muli Bold Bold"/>
                </a:rPr>
                <a:t>thắng</a:t>
              </a:r>
              <a:r>
                <a:rPr lang="en-US" sz="3502" dirty="0">
                  <a:solidFill>
                    <a:srgbClr val="FFFFFF"/>
                  </a:solidFill>
                  <a:latin typeface="Muli Bold Bold"/>
                </a:rPr>
                <a:t>.</a:t>
              </a:r>
            </a:p>
          </p:txBody>
        </p:sp>
      </p:gr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9322924">
            <a:off x="796083" y="4745488"/>
            <a:ext cx="2166533" cy="2735522"/>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879349" y="7807939"/>
            <a:ext cx="1450361" cy="1450361"/>
          </a:xfrm>
          <a:prstGeom prst="rect">
            <a:avLst/>
          </a:prstGeom>
        </p:spPr>
      </p:pic>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5</a:t>
            </a:r>
          </a:p>
        </p:txBody>
      </p:sp>
      <p:sp>
        <p:nvSpPr>
          <p:cNvPr id="16" name="TextBox 16"/>
          <p:cNvSpPr txBox="1"/>
          <p:nvPr/>
        </p:nvSpPr>
        <p:spPr>
          <a:xfrm>
            <a:off x="2410922" y="4967564"/>
            <a:ext cx="13178731" cy="3151505"/>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Có nhận định: “Con người đang khai thác quá mức và không có kế hoạch có thể khiến các nguyên liệu bị cạn kiệt.” Theo em, nhận định trên là đúng hay sai? Hãy tìm ví dụ minh chứng cho nhận định của em.</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8" name="Picture 18"/>
          <p:cNvPicPr>
            <a:picLocks noChangeAspect="1"/>
          </p:cNvPicPr>
          <p:nvPr/>
        </p:nvPicPr>
        <p:blipFill>
          <a:blip r:embed="rId12"/>
          <a:srcRect t="7353" b="12336"/>
          <a:stretch>
            <a:fillRect/>
          </a:stretch>
        </p:blipFill>
        <p:spPr>
          <a:xfrm>
            <a:off x="13359309" y="2557096"/>
            <a:ext cx="2596548" cy="2341020"/>
          </a:xfrm>
          <a:prstGeom prst="rect">
            <a:avLst/>
          </a:prstGeom>
        </p:spPr>
      </p:pic>
      <p:sp>
        <p:nvSpPr>
          <p:cNvPr id="19" name="Arrow: Left 18">
            <a:hlinkClick r:id="rId13" action="ppaction://hlinksldjump"/>
            <a:extLst>
              <a:ext uri="{FF2B5EF4-FFF2-40B4-BE49-F238E27FC236}">
                <a16:creationId xmlns:a16="http://schemas.microsoft.com/office/drawing/2014/main" id="{BEE933B4-295D-41E0-B595-4F78EEA7DF36}"/>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603568">
            <a:off x="12610389" y="1590656"/>
            <a:ext cx="1938674" cy="244782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52500" y="6287327"/>
            <a:ext cx="2674170" cy="2664446"/>
          </a:xfrm>
          <a:prstGeom prst="rect">
            <a:avLst/>
          </a:prstGeom>
        </p:spPr>
      </p:pic>
      <p:grpSp>
        <p:nvGrpSpPr>
          <p:cNvPr id="4" name="Group 4"/>
          <p:cNvGrpSpPr/>
          <p:nvPr/>
        </p:nvGrpSpPr>
        <p:grpSpPr>
          <a:xfrm>
            <a:off x="2044718" y="2557096"/>
            <a:ext cx="13911139" cy="2754228"/>
            <a:chOff x="0" y="0"/>
            <a:chExt cx="74599591" cy="14769768"/>
          </a:xfrm>
        </p:grpSpPr>
        <p:sp>
          <p:nvSpPr>
            <p:cNvPr id="5" name="Freeform 5"/>
            <p:cNvSpPr/>
            <p:nvPr/>
          </p:nvSpPr>
          <p:spPr>
            <a:xfrm>
              <a:off x="72390" y="72390"/>
              <a:ext cx="74454813" cy="14624989"/>
            </a:xfrm>
            <a:custGeom>
              <a:avLst/>
              <a:gdLst/>
              <a:ahLst/>
              <a:cxnLst/>
              <a:rect l="l" t="t" r="r" b="b"/>
              <a:pathLst>
                <a:path w="74454813" h="14624989">
                  <a:moveTo>
                    <a:pt x="0" y="0"/>
                  </a:moveTo>
                  <a:lnTo>
                    <a:pt x="74454813" y="0"/>
                  </a:lnTo>
                  <a:lnTo>
                    <a:pt x="74454813" y="14624989"/>
                  </a:lnTo>
                  <a:lnTo>
                    <a:pt x="0" y="14624989"/>
                  </a:lnTo>
                  <a:lnTo>
                    <a:pt x="0" y="0"/>
                  </a:lnTo>
                  <a:close/>
                </a:path>
              </a:pathLst>
            </a:custGeom>
            <a:solidFill>
              <a:srgbClr val="FFEE34"/>
            </a:solidFill>
          </p:spPr>
        </p:sp>
        <p:sp>
          <p:nvSpPr>
            <p:cNvPr id="6" name="Freeform 6"/>
            <p:cNvSpPr/>
            <p:nvPr/>
          </p:nvSpPr>
          <p:spPr>
            <a:xfrm>
              <a:off x="0" y="0"/>
              <a:ext cx="74599589" cy="14769768"/>
            </a:xfrm>
            <a:custGeom>
              <a:avLst/>
              <a:gdLst/>
              <a:ahLst/>
              <a:cxnLst/>
              <a:rect l="l" t="t" r="r" b="b"/>
              <a:pathLst>
                <a:path w="74599589" h="14769768">
                  <a:moveTo>
                    <a:pt x="74454810" y="14624988"/>
                  </a:moveTo>
                  <a:lnTo>
                    <a:pt x="74599589" y="14624988"/>
                  </a:lnTo>
                  <a:lnTo>
                    <a:pt x="74599589" y="14769768"/>
                  </a:lnTo>
                  <a:lnTo>
                    <a:pt x="74454810" y="14769768"/>
                  </a:lnTo>
                  <a:lnTo>
                    <a:pt x="74454810" y="14624988"/>
                  </a:lnTo>
                  <a:close/>
                  <a:moveTo>
                    <a:pt x="0" y="144780"/>
                  </a:moveTo>
                  <a:lnTo>
                    <a:pt x="144780" y="144780"/>
                  </a:lnTo>
                  <a:lnTo>
                    <a:pt x="144780" y="14624988"/>
                  </a:lnTo>
                  <a:lnTo>
                    <a:pt x="0" y="14624988"/>
                  </a:lnTo>
                  <a:lnTo>
                    <a:pt x="0" y="144780"/>
                  </a:lnTo>
                  <a:close/>
                  <a:moveTo>
                    <a:pt x="0" y="14624988"/>
                  </a:moveTo>
                  <a:lnTo>
                    <a:pt x="144780" y="14624988"/>
                  </a:lnTo>
                  <a:lnTo>
                    <a:pt x="144780" y="14769768"/>
                  </a:lnTo>
                  <a:lnTo>
                    <a:pt x="0" y="14769768"/>
                  </a:lnTo>
                  <a:lnTo>
                    <a:pt x="0" y="14624988"/>
                  </a:lnTo>
                  <a:close/>
                  <a:moveTo>
                    <a:pt x="74454810" y="144780"/>
                  </a:moveTo>
                  <a:lnTo>
                    <a:pt x="74599589" y="144780"/>
                  </a:lnTo>
                  <a:lnTo>
                    <a:pt x="74599589" y="14624988"/>
                  </a:lnTo>
                  <a:lnTo>
                    <a:pt x="74454810" y="14624988"/>
                  </a:lnTo>
                  <a:lnTo>
                    <a:pt x="74454810" y="144780"/>
                  </a:lnTo>
                  <a:close/>
                  <a:moveTo>
                    <a:pt x="144780" y="14624988"/>
                  </a:moveTo>
                  <a:lnTo>
                    <a:pt x="74454810" y="14624988"/>
                  </a:lnTo>
                  <a:lnTo>
                    <a:pt x="74454810" y="14769768"/>
                  </a:lnTo>
                  <a:lnTo>
                    <a:pt x="144780" y="14769768"/>
                  </a:lnTo>
                  <a:lnTo>
                    <a:pt x="144780" y="1462498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grpSp>
        <p:nvGrpSpPr>
          <p:cNvPr id="7" name="Group 7"/>
          <p:cNvGrpSpPr/>
          <p:nvPr/>
        </p:nvGrpSpPr>
        <p:grpSpPr>
          <a:xfrm>
            <a:off x="2044718" y="4938788"/>
            <a:ext cx="13911139" cy="3447182"/>
            <a:chOff x="0" y="0"/>
            <a:chExt cx="74599591" cy="18485788"/>
          </a:xfrm>
        </p:grpSpPr>
        <p:sp>
          <p:nvSpPr>
            <p:cNvPr id="8" name="Freeform 8"/>
            <p:cNvSpPr/>
            <p:nvPr/>
          </p:nvSpPr>
          <p:spPr>
            <a:xfrm>
              <a:off x="72390" y="72390"/>
              <a:ext cx="74454813" cy="18341009"/>
            </a:xfrm>
            <a:custGeom>
              <a:avLst/>
              <a:gdLst/>
              <a:ahLst/>
              <a:cxnLst/>
              <a:rect l="l" t="t" r="r" b="b"/>
              <a:pathLst>
                <a:path w="74454813" h="18341009">
                  <a:moveTo>
                    <a:pt x="0" y="0"/>
                  </a:moveTo>
                  <a:lnTo>
                    <a:pt x="74454813" y="0"/>
                  </a:lnTo>
                  <a:lnTo>
                    <a:pt x="74454813" y="18341009"/>
                  </a:lnTo>
                  <a:lnTo>
                    <a:pt x="0" y="18341009"/>
                  </a:lnTo>
                  <a:lnTo>
                    <a:pt x="0" y="0"/>
                  </a:lnTo>
                  <a:close/>
                </a:path>
              </a:pathLst>
            </a:custGeom>
            <a:solidFill>
              <a:srgbClr val="FFFFFF"/>
            </a:solidFill>
          </p:spPr>
        </p:sp>
        <p:sp>
          <p:nvSpPr>
            <p:cNvPr id="9" name="Freeform 9"/>
            <p:cNvSpPr/>
            <p:nvPr/>
          </p:nvSpPr>
          <p:spPr>
            <a:xfrm>
              <a:off x="0" y="0"/>
              <a:ext cx="74599589" cy="18485788"/>
            </a:xfrm>
            <a:custGeom>
              <a:avLst/>
              <a:gdLst/>
              <a:ahLst/>
              <a:cxnLst/>
              <a:rect l="l" t="t" r="r" b="b"/>
              <a:pathLst>
                <a:path w="74599589" h="18485788">
                  <a:moveTo>
                    <a:pt x="74454810" y="18341008"/>
                  </a:moveTo>
                  <a:lnTo>
                    <a:pt x="74599589" y="18341008"/>
                  </a:lnTo>
                  <a:lnTo>
                    <a:pt x="74599589" y="18485788"/>
                  </a:lnTo>
                  <a:lnTo>
                    <a:pt x="74454810" y="18485788"/>
                  </a:lnTo>
                  <a:lnTo>
                    <a:pt x="74454810" y="18341008"/>
                  </a:lnTo>
                  <a:close/>
                  <a:moveTo>
                    <a:pt x="0" y="144780"/>
                  </a:moveTo>
                  <a:lnTo>
                    <a:pt x="144780" y="144780"/>
                  </a:lnTo>
                  <a:lnTo>
                    <a:pt x="144780" y="18341008"/>
                  </a:lnTo>
                  <a:lnTo>
                    <a:pt x="0" y="18341008"/>
                  </a:lnTo>
                  <a:lnTo>
                    <a:pt x="0" y="144780"/>
                  </a:lnTo>
                  <a:close/>
                  <a:moveTo>
                    <a:pt x="0" y="18341008"/>
                  </a:moveTo>
                  <a:lnTo>
                    <a:pt x="144780" y="18341008"/>
                  </a:lnTo>
                  <a:lnTo>
                    <a:pt x="144780" y="18485788"/>
                  </a:lnTo>
                  <a:lnTo>
                    <a:pt x="0" y="18485788"/>
                  </a:lnTo>
                  <a:lnTo>
                    <a:pt x="0" y="18341008"/>
                  </a:lnTo>
                  <a:close/>
                  <a:moveTo>
                    <a:pt x="74454810" y="144780"/>
                  </a:moveTo>
                  <a:lnTo>
                    <a:pt x="74599589" y="144780"/>
                  </a:lnTo>
                  <a:lnTo>
                    <a:pt x="74599589" y="18341008"/>
                  </a:lnTo>
                  <a:lnTo>
                    <a:pt x="74454810" y="18341008"/>
                  </a:lnTo>
                  <a:lnTo>
                    <a:pt x="74454810" y="144780"/>
                  </a:lnTo>
                  <a:close/>
                  <a:moveTo>
                    <a:pt x="144780" y="18341008"/>
                  </a:moveTo>
                  <a:lnTo>
                    <a:pt x="74454810" y="18341008"/>
                  </a:lnTo>
                  <a:lnTo>
                    <a:pt x="74454810" y="18485788"/>
                  </a:lnTo>
                  <a:lnTo>
                    <a:pt x="144780" y="18485788"/>
                  </a:lnTo>
                  <a:lnTo>
                    <a:pt x="144780" y="18341008"/>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247065" y="9122087"/>
            <a:ext cx="489603" cy="489603"/>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93190" y="1905568"/>
            <a:ext cx="1303055" cy="1303055"/>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6775" y="1254040"/>
            <a:ext cx="651528" cy="651528"/>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085140" y="750706"/>
            <a:ext cx="1303055" cy="130305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445119" y="7820167"/>
            <a:ext cx="1131605" cy="1131605"/>
          </a:xfrm>
          <a:prstGeom prst="rect">
            <a:avLst/>
          </a:prstGeom>
        </p:spPr>
      </p:pic>
      <p:sp>
        <p:nvSpPr>
          <p:cNvPr id="15" name="TextBox 15"/>
          <p:cNvSpPr txBox="1"/>
          <p:nvPr/>
        </p:nvSpPr>
        <p:spPr>
          <a:xfrm>
            <a:off x="2887174" y="3329373"/>
            <a:ext cx="12380730" cy="1009650"/>
          </a:xfrm>
          <a:prstGeom prst="rect">
            <a:avLst/>
          </a:prstGeom>
        </p:spPr>
        <p:txBody>
          <a:bodyPr lIns="0" tIns="0" rIns="0" bIns="0" rtlCol="0" anchor="t">
            <a:spAutoFit/>
          </a:bodyPr>
          <a:lstStyle/>
          <a:p>
            <a:pPr algn="ctr">
              <a:lnSpc>
                <a:spcPts val="7919"/>
              </a:lnSpc>
            </a:pPr>
            <a:r>
              <a:rPr lang="en-US" sz="6599">
                <a:solidFill>
                  <a:srgbClr val="008037"/>
                </a:solidFill>
                <a:latin typeface="Saira Black Bold"/>
              </a:rPr>
              <a:t>CÂU  HỎI 6</a:t>
            </a:r>
          </a:p>
        </p:txBody>
      </p:sp>
      <p:sp>
        <p:nvSpPr>
          <p:cNvPr id="16" name="TextBox 16"/>
          <p:cNvSpPr txBox="1"/>
          <p:nvPr/>
        </p:nvSpPr>
        <p:spPr>
          <a:xfrm>
            <a:off x="2410922" y="5777189"/>
            <a:ext cx="13178731" cy="1532255"/>
          </a:xfrm>
          <a:prstGeom prst="rect">
            <a:avLst/>
          </a:prstGeom>
        </p:spPr>
        <p:txBody>
          <a:bodyPr lIns="0" tIns="0" rIns="0" bIns="0" rtlCol="0" anchor="t">
            <a:spAutoFit/>
          </a:bodyPr>
          <a:lstStyle/>
          <a:p>
            <a:pPr algn="just">
              <a:lnSpc>
                <a:spcPts val="6400"/>
              </a:lnSpc>
            </a:pPr>
            <a:r>
              <a:rPr lang="en-US" sz="3200">
                <a:solidFill>
                  <a:srgbClr val="000000"/>
                </a:solidFill>
                <a:latin typeface="Muli Black"/>
              </a:rPr>
              <a:t>Hãy đề xuất các biện pháp sử dụng các nguyên liệu an toàn, hiệu quả và đảm bảo phát triển bền vững.</a:t>
            </a: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868961" y="1680228"/>
            <a:ext cx="2899057" cy="1122726"/>
          </a:xfrm>
          <a:prstGeom prst="rect">
            <a:avLst/>
          </a:prstGeom>
        </p:spPr>
      </p:pic>
      <p:pic>
        <p:nvPicPr>
          <p:cNvPr id="18" name="Picture 18"/>
          <p:cNvPicPr>
            <a:picLocks noChangeAspect="1"/>
          </p:cNvPicPr>
          <p:nvPr/>
        </p:nvPicPr>
        <p:blipFill>
          <a:blip r:embed="rId12"/>
          <a:srcRect b="4686"/>
          <a:stretch>
            <a:fillRect/>
          </a:stretch>
        </p:blipFill>
        <p:spPr>
          <a:xfrm>
            <a:off x="12619816" y="2557096"/>
            <a:ext cx="3336041" cy="2381692"/>
          </a:xfrm>
          <a:prstGeom prst="rect">
            <a:avLst/>
          </a:prstGeom>
        </p:spPr>
      </p:pic>
      <p:sp>
        <p:nvSpPr>
          <p:cNvPr id="19" name="Arrow: Left 18">
            <a:hlinkClick r:id="rId13" action="ppaction://hlinksldjump"/>
            <a:extLst>
              <a:ext uri="{FF2B5EF4-FFF2-40B4-BE49-F238E27FC236}">
                <a16:creationId xmlns:a16="http://schemas.microsoft.com/office/drawing/2014/main" id="{F9A4AD3C-9409-411D-A2C9-5C74389374A2}"/>
              </a:ext>
            </a:extLst>
          </p:cNvPr>
          <p:cNvSpPr/>
          <p:nvPr/>
        </p:nvSpPr>
        <p:spPr>
          <a:xfrm>
            <a:off x="14370748" y="8939976"/>
            <a:ext cx="1323304" cy="1134556"/>
          </a:xfrm>
          <a:prstGeom prst="leftArrow">
            <a:avLst/>
          </a:prstGeom>
          <a:solidFill>
            <a:schemeClr val="bg1"/>
          </a:solidFill>
          <a:ln w="762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3" name="Group 3"/>
          <p:cNvGrpSpPr/>
          <p:nvPr/>
        </p:nvGrpSpPr>
        <p:grpSpPr>
          <a:xfrm>
            <a:off x="4413130" y="7042755"/>
            <a:ext cx="12901217" cy="3248511"/>
            <a:chOff x="0" y="0"/>
            <a:chExt cx="12825256" cy="4331348"/>
          </a:xfrm>
        </p:grpSpPr>
        <p:grpSp>
          <p:nvGrpSpPr>
            <p:cNvPr id="4" name="Group 4"/>
            <p:cNvGrpSpPr/>
            <p:nvPr/>
          </p:nvGrpSpPr>
          <p:grpSpPr>
            <a:xfrm>
              <a:off x="0" y="0"/>
              <a:ext cx="12825256" cy="4331348"/>
              <a:chOff x="0" y="0"/>
              <a:chExt cx="51582343" cy="17420400"/>
            </a:xfrm>
          </p:grpSpPr>
          <p:sp>
            <p:nvSpPr>
              <p:cNvPr id="5" name="Freeform 5"/>
              <p:cNvSpPr/>
              <p:nvPr/>
            </p:nvSpPr>
            <p:spPr>
              <a:xfrm>
                <a:off x="72389" y="72389"/>
                <a:ext cx="51437564" cy="17275621"/>
              </a:xfrm>
              <a:custGeom>
                <a:avLst/>
                <a:gdLst/>
                <a:ahLst/>
                <a:cxnLst/>
                <a:rect l="l" t="t" r="r" b="b"/>
                <a:pathLst>
                  <a:path w="51437564" h="17275619">
                    <a:moveTo>
                      <a:pt x="0" y="0"/>
                    </a:moveTo>
                    <a:lnTo>
                      <a:pt x="51437564" y="0"/>
                    </a:lnTo>
                    <a:lnTo>
                      <a:pt x="51437564" y="17275619"/>
                    </a:lnTo>
                    <a:lnTo>
                      <a:pt x="0" y="17275619"/>
                    </a:lnTo>
                    <a:lnTo>
                      <a:pt x="0" y="0"/>
                    </a:lnTo>
                    <a:close/>
                  </a:path>
                </a:pathLst>
              </a:custGeom>
              <a:solidFill>
                <a:srgbClr val="FFFFFF"/>
              </a:solidFill>
            </p:spPr>
          </p:sp>
          <p:sp>
            <p:nvSpPr>
              <p:cNvPr id="6" name="Freeform 6"/>
              <p:cNvSpPr/>
              <p:nvPr/>
            </p:nvSpPr>
            <p:spPr>
              <a:xfrm>
                <a:off x="0" y="0"/>
                <a:ext cx="51582343" cy="17420400"/>
              </a:xfrm>
              <a:custGeom>
                <a:avLst/>
                <a:gdLst/>
                <a:ahLst/>
                <a:cxnLst/>
                <a:rect l="l" t="t" r="r" b="b"/>
                <a:pathLst>
                  <a:path w="51582343" h="17420400">
                    <a:moveTo>
                      <a:pt x="51437564" y="17275620"/>
                    </a:moveTo>
                    <a:lnTo>
                      <a:pt x="51582343" y="17275620"/>
                    </a:lnTo>
                    <a:lnTo>
                      <a:pt x="51582343" y="17420400"/>
                    </a:lnTo>
                    <a:lnTo>
                      <a:pt x="51437561" y="17420400"/>
                    </a:lnTo>
                    <a:lnTo>
                      <a:pt x="51437561" y="17275620"/>
                    </a:lnTo>
                    <a:close/>
                    <a:moveTo>
                      <a:pt x="0" y="144780"/>
                    </a:moveTo>
                    <a:lnTo>
                      <a:pt x="144780" y="144780"/>
                    </a:lnTo>
                    <a:lnTo>
                      <a:pt x="144780" y="17275620"/>
                    </a:lnTo>
                    <a:lnTo>
                      <a:pt x="0" y="17275620"/>
                    </a:lnTo>
                    <a:lnTo>
                      <a:pt x="0" y="144780"/>
                    </a:lnTo>
                    <a:close/>
                    <a:moveTo>
                      <a:pt x="0" y="17275620"/>
                    </a:moveTo>
                    <a:lnTo>
                      <a:pt x="144780" y="17275620"/>
                    </a:lnTo>
                    <a:lnTo>
                      <a:pt x="144780" y="17420400"/>
                    </a:lnTo>
                    <a:lnTo>
                      <a:pt x="0" y="17420400"/>
                    </a:lnTo>
                    <a:lnTo>
                      <a:pt x="0" y="17275620"/>
                    </a:lnTo>
                    <a:close/>
                    <a:moveTo>
                      <a:pt x="51437564" y="144780"/>
                    </a:moveTo>
                    <a:lnTo>
                      <a:pt x="51582343" y="144780"/>
                    </a:lnTo>
                    <a:lnTo>
                      <a:pt x="51582343" y="17275620"/>
                    </a:lnTo>
                    <a:lnTo>
                      <a:pt x="51437561" y="17275620"/>
                    </a:lnTo>
                    <a:lnTo>
                      <a:pt x="51437561" y="144780"/>
                    </a:lnTo>
                    <a:close/>
                    <a:moveTo>
                      <a:pt x="144780" y="17275620"/>
                    </a:moveTo>
                    <a:lnTo>
                      <a:pt x="51437564" y="17275620"/>
                    </a:lnTo>
                    <a:lnTo>
                      <a:pt x="51437564" y="17420400"/>
                    </a:lnTo>
                    <a:lnTo>
                      <a:pt x="144780" y="17420400"/>
                    </a:lnTo>
                    <a:lnTo>
                      <a:pt x="144780" y="17275620"/>
                    </a:lnTo>
                    <a:close/>
                    <a:moveTo>
                      <a:pt x="51437564" y="0"/>
                    </a:moveTo>
                    <a:lnTo>
                      <a:pt x="51582343" y="0"/>
                    </a:lnTo>
                    <a:lnTo>
                      <a:pt x="51582343" y="144780"/>
                    </a:lnTo>
                    <a:lnTo>
                      <a:pt x="51437561" y="144780"/>
                    </a:lnTo>
                    <a:lnTo>
                      <a:pt x="51437561" y="0"/>
                    </a:lnTo>
                    <a:close/>
                    <a:moveTo>
                      <a:pt x="0" y="0"/>
                    </a:moveTo>
                    <a:lnTo>
                      <a:pt x="144780" y="0"/>
                    </a:lnTo>
                    <a:lnTo>
                      <a:pt x="144780" y="144780"/>
                    </a:lnTo>
                    <a:lnTo>
                      <a:pt x="0" y="144780"/>
                    </a:lnTo>
                    <a:lnTo>
                      <a:pt x="0" y="0"/>
                    </a:lnTo>
                    <a:close/>
                    <a:moveTo>
                      <a:pt x="144780" y="0"/>
                    </a:moveTo>
                    <a:lnTo>
                      <a:pt x="51437564" y="0"/>
                    </a:lnTo>
                    <a:lnTo>
                      <a:pt x="51437564" y="144780"/>
                    </a:lnTo>
                    <a:lnTo>
                      <a:pt x="144780" y="144780"/>
                    </a:lnTo>
                    <a:lnTo>
                      <a:pt x="144780" y="0"/>
                    </a:lnTo>
                    <a:close/>
                  </a:path>
                </a:pathLst>
              </a:custGeom>
              <a:solidFill>
                <a:srgbClr val="000000"/>
              </a:solidFill>
            </p:spPr>
          </p:sp>
        </p:grpSp>
        <p:sp>
          <p:nvSpPr>
            <p:cNvPr id="7" name="TextBox 7"/>
            <p:cNvSpPr txBox="1"/>
            <p:nvPr/>
          </p:nvSpPr>
          <p:spPr>
            <a:xfrm>
              <a:off x="536691" y="1458267"/>
              <a:ext cx="11817209" cy="2045859"/>
            </a:xfrm>
            <a:prstGeom prst="rect">
              <a:avLst/>
            </a:prstGeom>
          </p:spPr>
          <p:txBody>
            <a:bodyPr wrap="square" lIns="0" tIns="0" rIns="0" bIns="0" rtlCol="0" anchor="t">
              <a:spAutoFit/>
            </a:bodyPr>
            <a:lstStyle/>
            <a:p>
              <a:pPr algn="just">
                <a:lnSpc>
                  <a:spcPts val="6400"/>
                </a:lnSpc>
              </a:pPr>
              <a:r>
                <a:rPr lang="en-US" sz="3200" dirty="0" err="1">
                  <a:solidFill>
                    <a:srgbClr val="FF0000"/>
                  </a:solidFill>
                  <a:latin typeface="Muli Black"/>
                </a:rPr>
                <a:t>Kể</a:t>
              </a:r>
              <a:r>
                <a:rPr lang="en-US" sz="3200" dirty="0">
                  <a:solidFill>
                    <a:srgbClr val="FF0000"/>
                  </a:solidFill>
                  <a:latin typeface="Muli Black"/>
                </a:rPr>
                <a:t> </a:t>
              </a:r>
              <a:r>
                <a:rPr lang="en-US" sz="3200" dirty="0" err="1">
                  <a:solidFill>
                    <a:srgbClr val="FF0000"/>
                  </a:solidFill>
                  <a:latin typeface="Muli Black"/>
                </a:rPr>
                <a:t>tên</a:t>
              </a:r>
              <a:r>
                <a:rPr lang="en-US" sz="3200" dirty="0">
                  <a:solidFill>
                    <a:srgbClr val="FF0000"/>
                  </a:solidFill>
                  <a:latin typeface="Muli Black"/>
                </a:rPr>
                <a:t> </a:t>
              </a:r>
              <a:r>
                <a:rPr lang="en-US" sz="3200" dirty="0" err="1">
                  <a:solidFill>
                    <a:srgbClr val="FF0000"/>
                  </a:solidFill>
                  <a:latin typeface="Muli Black"/>
                </a:rPr>
                <a:t>các</a:t>
              </a:r>
              <a:r>
                <a:rPr lang="en-US" sz="3200" dirty="0">
                  <a:solidFill>
                    <a:srgbClr val="FF0000"/>
                  </a:solidFill>
                  <a:latin typeface="Muli Black"/>
                </a:rPr>
                <a:t> </a:t>
              </a:r>
              <a:r>
                <a:rPr lang="en-US" sz="3200" dirty="0" err="1">
                  <a:solidFill>
                    <a:srgbClr val="FF0000"/>
                  </a:solidFill>
                  <a:latin typeface="Muli Black"/>
                </a:rPr>
                <a:t>nguồn</a:t>
              </a:r>
              <a:r>
                <a:rPr lang="en-US" sz="3200" dirty="0">
                  <a:solidFill>
                    <a:srgbClr val="FF0000"/>
                  </a:solidFill>
                  <a:latin typeface="Muli Black"/>
                </a:rPr>
                <a:t> </a:t>
              </a:r>
              <a:r>
                <a:rPr lang="en-US" sz="3200" dirty="0" err="1">
                  <a:solidFill>
                    <a:srgbClr val="FF0000"/>
                  </a:solidFill>
                  <a:latin typeface="Muli Black"/>
                </a:rPr>
                <a:t>năng</a:t>
              </a:r>
              <a:r>
                <a:rPr lang="en-US" sz="3200" dirty="0">
                  <a:solidFill>
                    <a:srgbClr val="FF0000"/>
                  </a:solidFill>
                  <a:latin typeface="Muli Black"/>
                </a:rPr>
                <a:t> </a:t>
              </a:r>
              <a:r>
                <a:rPr lang="en-US" sz="3200" dirty="0" err="1">
                  <a:solidFill>
                    <a:srgbClr val="FF0000"/>
                  </a:solidFill>
                  <a:latin typeface="Muli Black"/>
                </a:rPr>
                <a:t>lượng</a:t>
              </a:r>
              <a:r>
                <a:rPr lang="en-US" sz="3200" dirty="0">
                  <a:solidFill>
                    <a:srgbClr val="FF0000"/>
                  </a:solidFill>
                  <a:latin typeface="Muli Black"/>
                </a:rPr>
                <a:t> </a:t>
              </a:r>
              <a:r>
                <a:rPr lang="en-US" sz="3200" dirty="0" err="1">
                  <a:solidFill>
                    <a:srgbClr val="FF0000"/>
                  </a:solidFill>
                  <a:latin typeface="Muli Black"/>
                </a:rPr>
                <a:t>tái</a:t>
              </a:r>
              <a:r>
                <a:rPr lang="en-US" sz="3200" dirty="0">
                  <a:solidFill>
                    <a:srgbClr val="FF0000"/>
                  </a:solidFill>
                  <a:latin typeface="Muli Black"/>
                </a:rPr>
                <a:t> </a:t>
              </a:r>
              <a:r>
                <a:rPr lang="en-US" sz="3200" dirty="0" err="1">
                  <a:solidFill>
                    <a:srgbClr val="FF0000"/>
                  </a:solidFill>
                  <a:latin typeface="Muli Black"/>
                </a:rPr>
                <a:t>tạo</a:t>
              </a:r>
              <a:r>
                <a:rPr lang="en-US" sz="3200" dirty="0">
                  <a:solidFill>
                    <a:srgbClr val="FF0000"/>
                  </a:solidFill>
                  <a:latin typeface="Muli Black"/>
                </a:rPr>
                <a:t> </a:t>
              </a:r>
              <a:r>
                <a:rPr lang="en-US" sz="3200" dirty="0" err="1">
                  <a:solidFill>
                    <a:srgbClr val="FF0000"/>
                  </a:solidFill>
                  <a:latin typeface="Muli Black"/>
                </a:rPr>
                <a:t>thay</a:t>
              </a:r>
              <a:r>
                <a:rPr lang="en-US" sz="3200" dirty="0">
                  <a:solidFill>
                    <a:srgbClr val="FF0000"/>
                  </a:solidFill>
                  <a:latin typeface="Muli Black"/>
                </a:rPr>
                <a:t> </a:t>
              </a:r>
              <a:r>
                <a:rPr lang="en-US" sz="3200" dirty="0" err="1">
                  <a:solidFill>
                    <a:srgbClr val="FF0000"/>
                  </a:solidFill>
                  <a:latin typeface="Muli Black"/>
                </a:rPr>
                <a:t>thế</a:t>
              </a:r>
              <a:r>
                <a:rPr lang="en-US" sz="3200" dirty="0">
                  <a:solidFill>
                    <a:srgbClr val="FF0000"/>
                  </a:solidFill>
                  <a:latin typeface="Muli Black"/>
                </a:rPr>
                <a:t> </a:t>
              </a:r>
              <a:r>
                <a:rPr lang="en-US" sz="3200" dirty="0" err="1">
                  <a:solidFill>
                    <a:srgbClr val="FF0000"/>
                  </a:solidFill>
                  <a:latin typeface="Muli Black"/>
                </a:rPr>
                <a:t>nguồn</a:t>
              </a:r>
              <a:r>
                <a:rPr lang="en-US" sz="3200" dirty="0">
                  <a:solidFill>
                    <a:srgbClr val="FF0000"/>
                  </a:solidFill>
                  <a:latin typeface="Muli Black"/>
                </a:rPr>
                <a:t> </a:t>
              </a:r>
              <a:r>
                <a:rPr lang="en-US" sz="3200" dirty="0" err="1">
                  <a:solidFill>
                    <a:srgbClr val="FF0000"/>
                  </a:solidFill>
                  <a:latin typeface="Muli Black"/>
                </a:rPr>
                <a:t>năng</a:t>
              </a:r>
              <a:r>
                <a:rPr lang="en-US" sz="3200" dirty="0">
                  <a:solidFill>
                    <a:srgbClr val="FF0000"/>
                  </a:solidFill>
                  <a:latin typeface="Muli Black"/>
                </a:rPr>
                <a:t> </a:t>
              </a:r>
              <a:r>
                <a:rPr lang="en-US" sz="3200" dirty="0" err="1">
                  <a:solidFill>
                    <a:srgbClr val="FF0000"/>
                  </a:solidFill>
                  <a:latin typeface="Muli Black"/>
                </a:rPr>
                <a:t>lượng</a:t>
              </a:r>
              <a:r>
                <a:rPr lang="en-US" sz="3200" dirty="0">
                  <a:solidFill>
                    <a:srgbClr val="FF0000"/>
                  </a:solidFill>
                  <a:latin typeface="Muli Black"/>
                </a:rPr>
                <a:t> </a:t>
              </a:r>
              <a:r>
                <a:rPr lang="en-US" sz="3200" dirty="0" err="1">
                  <a:solidFill>
                    <a:srgbClr val="FF0000"/>
                  </a:solidFill>
                  <a:latin typeface="Muli Black"/>
                </a:rPr>
                <a:t>từ</a:t>
              </a:r>
              <a:r>
                <a:rPr lang="en-US" sz="3200" dirty="0">
                  <a:solidFill>
                    <a:srgbClr val="FF0000"/>
                  </a:solidFill>
                  <a:latin typeface="Muli Black"/>
                </a:rPr>
                <a:t> </a:t>
              </a:r>
              <a:r>
                <a:rPr lang="en-US" sz="3200" dirty="0" err="1">
                  <a:solidFill>
                    <a:srgbClr val="FF0000"/>
                  </a:solidFill>
                  <a:latin typeface="Muli Black"/>
                </a:rPr>
                <a:t>nhiên</a:t>
              </a:r>
              <a:r>
                <a:rPr lang="en-US" sz="3200" dirty="0">
                  <a:solidFill>
                    <a:srgbClr val="FF0000"/>
                  </a:solidFill>
                  <a:latin typeface="Muli Black"/>
                </a:rPr>
                <a:t> </a:t>
              </a:r>
              <a:r>
                <a:rPr lang="en-US" sz="3200" dirty="0" err="1">
                  <a:solidFill>
                    <a:srgbClr val="FF0000"/>
                  </a:solidFill>
                  <a:latin typeface="Muli Black"/>
                </a:rPr>
                <a:t>liệu</a:t>
              </a:r>
              <a:r>
                <a:rPr lang="en-US" sz="3200" dirty="0">
                  <a:solidFill>
                    <a:srgbClr val="FF0000"/>
                  </a:solidFill>
                  <a:latin typeface="Muli Black"/>
                </a:rPr>
                <a:t> </a:t>
              </a:r>
              <a:r>
                <a:rPr lang="en-US" sz="3200" dirty="0" err="1">
                  <a:solidFill>
                    <a:srgbClr val="FF0000"/>
                  </a:solidFill>
                  <a:latin typeface="Muli Black"/>
                </a:rPr>
                <a:t>hóa</a:t>
              </a:r>
              <a:r>
                <a:rPr lang="en-US" sz="3200" dirty="0">
                  <a:solidFill>
                    <a:srgbClr val="FF0000"/>
                  </a:solidFill>
                  <a:latin typeface="Muli Black"/>
                </a:rPr>
                <a:t> </a:t>
              </a:r>
              <a:r>
                <a:rPr lang="en-US" sz="3200" dirty="0" err="1">
                  <a:solidFill>
                    <a:srgbClr val="FF0000"/>
                  </a:solidFill>
                  <a:latin typeface="Muli Black"/>
                </a:rPr>
                <a:t>thạch</a:t>
              </a:r>
              <a:r>
                <a:rPr lang="en-US" sz="3200" dirty="0">
                  <a:solidFill>
                    <a:srgbClr val="FF0000"/>
                  </a:solidFill>
                  <a:latin typeface="Muli Black"/>
                </a:rPr>
                <a:t>.</a:t>
              </a:r>
            </a:p>
          </p:txBody>
        </p:sp>
      </p:gr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02121" y="9163319"/>
            <a:ext cx="1015059" cy="1015059"/>
          </a:xfrm>
          <a:prstGeom prst="rect">
            <a:avLst/>
          </a:prstGeom>
        </p:spPr>
      </p:pic>
      <p:grpSp>
        <p:nvGrpSpPr>
          <p:cNvPr id="9" name="Group 9"/>
          <p:cNvGrpSpPr/>
          <p:nvPr/>
        </p:nvGrpSpPr>
        <p:grpSpPr>
          <a:xfrm>
            <a:off x="72046" y="2347346"/>
            <a:ext cx="4429895" cy="5409953"/>
            <a:chOff x="0" y="0"/>
            <a:chExt cx="32897083" cy="29011304"/>
          </a:xfrm>
        </p:grpSpPr>
        <p:sp>
          <p:nvSpPr>
            <p:cNvPr id="10" name="Freeform 10"/>
            <p:cNvSpPr/>
            <p:nvPr/>
          </p:nvSpPr>
          <p:spPr>
            <a:xfrm>
              <a:off x="72390" y="72390"/>
              <a:ext cx="32752304" cy="28866526"/>
            </a:xfrm>
            <a:custGeom>
              <a:avLst/>
              <a:gdLst/>
              <a:ahLst/>
              <a:cxnLst/>
              <a:rect l="l" t="t" r="r" b="b"/>
              <a:pathLst>
                <a:path w="32752304" h="28866526">
                  <a:moveTo>
                    <a:pt x="0" y="0"/>
                  </a:moveTo>
                  <a:lnTo>
                    <a:pt x="32752304" y="0"/>
                  </a:lnTo>
                  <a:lnTo>
                    <a:pt x="32752304" y="28866526"/>
                  </a:lnTo>
                  <a:lnTo>
                    <a:pt x="0" y="28866526"/>
                  </a:lnTo>
                  <a:lnTo>
                    <a:pt x="0" y="0"/>
                  </a:lnTo>
                  <a:close/>
                </a:path>
              </a:pathLst>
            </a:custGeom>
            <a:solidFill>
              <a:srgbClr val="428EF1"/>
            </a:solidFill>
          </p:spPr>
        </p:sp>
        <p:sp>
          <p:nvSpPr>
            <p:cNvPr id="11" name="Freeform 11"/>
            <p:cNvSpPr/>
            <p:nvPr/>
          </p:nvSpPr>
          <p:spPr>
            <a:xfrm>
              <a:off x="0" y="0"/>
              <a:ext cx="32897083" cy="29011305"/>
            </a:xfrm>
            <a:custGeom>
              <a:avLst/>
              <a:gdLst/>
              <a:ahLst/>
              <a:cxnLst/>
              <a:rect l="l" t="t" r="r" b="b"/>
              <a:pathLst>
                <a:path w="32897083" h="29011305">
                  <a:moveTo>
                    <a:pt x="32752305" y="28866523"/>
                  </a:moveTo>
                  <a:lnTo>
                    <a:pt x="32897083" y="28866523"/>
                  </a:lnTo>
                  <a:lnTo>
                    <a:pt x="32897083" y="29011305"/>
                  </a:lnTo>
                  <a:lnTo>
                    <a:pt x="32752305" y="29011305"/>
                  </a:lnTo>
                  <a:lnTo>
                    <a:pt x="32752305" y="28866523"/>
                  </a:lnTo>
                  <a:close/>
                  <a:moveTo>
                    <a:pt x="0" y="144780"/>
                  </a:moveTo>
                  <a:lnTo>
                    <a:pt x="144780" y="144780"/>
                  </a:lnTo>
                  <a:lnTo>
                    <a:pt x="144780" y="28866523"/>
                  </a:lnTo>
                  <a:lnTo>
                    <a:pt x="0" y="28866523"/>
                  </a:lnTo>
                  <a:lnTo>
                    <a:pt x="0" y="144780"/>
                  </a:lnTo>
                  <a:close/>
                  <a:moveTo>
                    <a:pt x="0" y="28866523"/>
                  </a:moveTo>
                  <a:lnTo>
                    <a:pt x="144780" y="28866523"/>
                  </a:lnTo>
                  <a:lnTo>
                    <a:pt x="144780" y="29011305"/>
                  </a:lnTo>
                  <a:lnTo>
                    <a:pt x="0" y="29011305"/>
                  </a:lnTo>
                  <a:lnTo>
                    <a:pt x="0" y="28866523"/>
                  </a:lnTo>
                  <a:close/>
                  <a:moveTo>
                    <a:pt x="32752305" y="144780"/>
                  </a:moveTo>
                  <a:lnTo>
                    <a:pt x="32897083" y="144780"/>
                  </a:lnTo>
                  <a:lnTo>
                    <a:pt x="32897083" y="28866523"/>
                  </a:lnTo>
                  <a:lnTo>
                    <a:pt x="32752305" y="28866523"/>
                  </a:lnTo>
                  <a:lnTo>
                    <a:pt x="32752305" y="144780"/>
                  </a:lnTo>
                  <a:close/>
                  <a:moveTo>
                    <a:pt x="144780" y="28866523"/>
                  </a:moveTo>
                  <a:lnTo>
                    <a:pt x="32752305" y="28866523"/>
                  </a:lnTo>
                  <a:lnTo>
                    <a:pt x="32752305" y="29011305"/>
                  </a:lnTo>
                  <a:lnTo>
                    <a:pt x="144780" y="29011305"/>
                  </a:lnTo>
                  <a:lnTo>
                    <a:pt x="144780" y="28866523"/>
                  </a:lnTo>
                  <a:close/>
                  <a:moveTo>
                    <a:pt x="32752305" y="0"/>
                  </a:moveTo>
                  <a:lnTo>
                    <a:pt x="32897083" y="0"/>
                  </a:lnTo>
                  <a:lnTo>
                    <a:pt x="32897083" y="144780"/>
                  </a:lnTo>
                  <a:lnTo>
                    <a:pt x="32752305" y="144780"/>
                  </a:lnTo>
                  <a:lnTo>
                    <a:pt x="32752305" y="0"/>
                  </a:lnTo>
                  <a:close/>
                  <a:moveTo>
                    <a:pt x="0" y="0"/>
                  </a:moveTo>
                  <a:lnTo>
                    <a:pt x="144780" y="0"/>
                  </a:lnTo>
                  <a:lnTo>
                    <a:pt x="144780" y="144780"/>
                  </a:lnTo>
                  <a:lnTo>
                    <a:pt x="0" y="144780"/>
                  </a:lnTo>
                  <a:lnTo>
                    <a:pt x="0" y="0"/>
                  </a:lnTo>
                  <a:close/>
                  <a:moveTo>
                    <a:pt x="144780" y="0"/>
                  </a:moveTo>
                  <a:lnTo>
                    <a:pt x="32752305" y="0"/>
                  </a:lnTo>
                  <a:lnTo>
                    <a:pt x="32752305" y="144780"/>
                  </a:lnTo>
                  <a:lnTo>
                    <a:pt x="144780" y="144780"/>
                  </a:lnTo>
                  <a:lnTo>
                    <a:pt x="144780" y="0"/>
                  </a:lnTo>
                  <a:close/>
                </a:path>
              </a:pathLst>
            </a:custGeom>
            <a:solidFill>
              <a:srgbClr val="000000"/>
            </a:solidFill>
          </p:spPr>
        </p:sp>
      </p:gr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8405" y="380230"/>
            <a:ext cx="2798623" cy="2045539"/>
          </a:xfrm>
          <a:prstGeom prst="rect">
            <a:avLst/>
          </a:prstGeom>
        </p:spPr>
      </p:pic>
      <p:sp>
        <p:nvSpPr>
          <p:cNvPr id="13" name="TextBox 13"/>
          <p:cNvSpPr txBox="1"/>
          <p:nvPr/>
        </p:nvSpPr>
        <p:spPr>
          <a:xfrm>
            <a:off x="111534" y="3196918"/>
            <a:ext cx="4206292" cy="4239622"/>
          </a:xfrm>
          <a:prstGeom prst="rect">
            <a:avLst/>
          </a:prstGeom>
        </p:spPr>
        <p:txBody>
          <a:bodyPr wrap="square" lIns="0" tIns="0" rIns="0" bIns="0" rtlCol="0" anchor="t">
            <a:spAutoFit/>
          </a:bodyPr>
          <a:lstStyle/>
          <a:p>
            <a:pPr algn="ctr">
              <a:lnSpc>
                <a:spcPts val="11399"/>
              </a:lnSpc>
            </a:pPr>
            <a:r>
              <a:rPr lang="en-US" sz="5699" dirty="0">
                <a:solidFill>
                  <a:srgbClr val="FFEE34"/>
                </a:solidFill>
                <a:latin typeface="Saira Black Bold"/>
              </a:rPr>
              <a:t>AN NINH NĂNG LƯỢNG</a:t>
            </a:r>
          </a:p>
        </p:txBody>
      </p:sp>
      <p:pic>
        <p:nvPicPr>
          <p:cNvPr id="14" name="Nhiên Liệu Hoá Thạch - Nguồn Nhiên Liệu Quý Đang Đầu Độc Trái Đất">
            <a:hlinkClick r:id="" action="ppaction://media"/>
            <a:extLst>
              <a:ext uri="{FF2B5EF4-FFF2-40B4-BE49-F238E27FC236}">
                <a16:creationId xmlns:a16="http://schemas.microsoft.com/office/drawing/2014/main" id="{5D284C67-C9B0-466E-ADCD-1D59101BB673}"/>
              </a:ext>
            </a:extLst>
          </p:cNvPr>
          <p:cNvPicPr>
            <a:picLocks noChangeAspect="1"/>
          </p:cNvPicPr>
          <p:nvPr>
            <a:videoFile r:link="rId1"/>
            <p:extLst>
              <p:ext uri="{DAA4B4D4-6D71-4841-9C94-3DE7FCFB9230}">
                <p14:media xmlns:p14="http://schemas.microsoft.com/office/powerpoint/2010/main" r:embed="rId2">
                  <p14:trim st="336292" end="13957"/>
                </p14:media>
              </p:ext>
            </p:extLst>
          </p:nvPr>
        </p:nvPicPr>
        <p:blipFill>
          <a:blip r:embed="rId8"/>
          <a:stretch>
            <a:fillRect/>
          </a:stretch>
        </p:blipFill>
        <p:spPr>
          <a:xfrm>
            <a:off x="4422878" y="0"/>
            <a:ext cx="13865122" cy="7799131"/>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46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18524"/>
          <a:stretch>
            <a:fillRect/>
          </a:stretch>
        </p:blipFill>
        <p:spPr>
          <a:xfrm>
            <a:off x="3686102" y="250221"/>
            <a:ext cx="11335683" cy="1582958"/>
          </a:xfrm>
          <a:prstGeom prst="rect">
            <a:avLst/>
          </a:prstGeom>
        </p:spPr>
      </p:pic>
      <p:grpSp>
        <p:nvGrpSpPr>
          <p:cNvPr id="11" name="Group 10">
            <a:extLst>
              <a:ext uri="{FF2B5EF4-FFF2-40B4-BE49-F238E27FC236}">
                <a16:creationId xmlns:a16="http://schemas.microsoft.com/office/drawing/2014/main" id="{C1AA8B79-26BC-4DCE-AFB6-4EC96441A925}"/>
              </a:ext>
            </a:extLst>
          </p:cNvPr>
          <p:cNvGrpSpPr/>
          <p:nvPr/>
        </p:nvGrpSpPr>
        <p:grpSpPr>
          <a:xfrm>
            <a:off x="1686673" y="2200022"/>
            <a:ext cx="5878233" cy="3905977"/>
            <a:chOff x="1686673" y="2200022"/>
            <a:chExt cx="5878233" cy="3905977"/>
          </a:xfrm>
        </p:grpSpPr>
        <p:pic>
          <p:nvPicPr>
            <p:cNvPr id="3" name="Picture 3"/>
            <p:cNvPicPr>
              <a:picLocks noChangeAspect="1"/>
            </p:cNvPicPr>
            <p:nvPr/>
          </p:nvPicPr>
          <p:blipFill>
            <a:blip r:embed="rId3"/>
            <a:srcRect/>
            <a:stretch>
              <a:fillRect/>
            </a:stretch>
          </p:blipFill>
          <p:spPr>
            <a:xfrm>
              <a:off x="1686673" y="2200022"/>
              <a:ext cx="5878233" cy="3375062"/>
            </a:xfrm>
            <a:prstGeom prst="rect">
              <a:avLst/>
            </a:prstGeom>
          </p:spPr>
        </p:pic>
        <p:sp>
          <p:nvSpPr>
            <p:cNvPr id="7" name="TextBox 7"/>
            <p:cNvSpPr txBox="1"/>
            <p:nvPr/>
          </p:nvSpPr>
          <p:spPr>
            <a:xfrm>
              <a:off x="2198071" y="5575084"/>
              <a:ext cx="4690090" cy="530915"/>
            </a:xfrm>
            <a:prstGeom prst="rect">
              <a:avLst/>
            </a:prstGeom>
          </p:spPr>
          <p:txBody>
            <a:bodyPr wrap="square" lIns="0" tIns="0" rIns="0" bIns="0" rtlCol="0" anchor="t">
              <a:spAutoFit/>
            </a:bodyPr>
            <a:lstStyle/>
            <a:p>
              <a:pPr algn="ctr">
                <a:lnSpc>
                  <a:spcPts val="4479"/>
                </a:lnSpc>
              </a:pPr>
              <a:r>
                <a:rPr lang="en-US" sz="3199" dirty="0" err="1">
                  <a:solidFill>
                    <a:srgbClr val="008037"/>
                  </a:solidFill>
                  <a:latin typeface="Muli Black"/>
                </a:rPr>
                <a:t>Năng</a:t>
              </a:r>
              <a:r>
                <a:rPr lang="en-US" sz="3199" dirty="0">
                  <a:solidFill>
                    <a:srgbClr val="008037"/>
                  </a:solidFill>
                  <a:latin typeface="Muli Black"/>
                </a:rPr>
                <a:t> </a:t>
              </a:r>
              <a:r>
                <a:rPr lang="en-US" sz="3199" dirty="0" err="1">
                  <a:solidFill>
                    <a:srgbClr val="008037"/>
                  </a:solidFill>
                  <a:latin typeface="Muli Black"/>
                </a:rPr>
                <a:t>lượng</a:t>
              </a:r>
              <a:r>
                <a:rPr lang="en-US" sz="3199" dirty="0">
                  <a:solidFill>
                    <a:srgbClr val="008037"/>
                  </a:solidFill>
                  <a:latin typeface="Muli Black"/>
                </a:rPr>
                <a:t> </a:t>
              </a:r>
              <a:r>
                <a:rPr lang="en-US" sz="3199" dirty="0" err="1">
                  <a:solidFill>
                    <a:srgbClr val="008037"/>
                  </a:solidFill>
                  <a:latin typeface="Muli Black"/>
                </a:rPr>
                <a:t>địa</a:t>
              </a:r>
              <a:r>
                <a:rPr lang="en-US" sz="3199" dirty="0">
                  <a:solidFill>
                    <a:srgbClr val="008037"/>
                  </a:solidFill>
                  <a:latin typeface="Muli Black"/>
                </a:rPr>
                <a:t> </a:t>
              </a:r>
              <a:r>
                <a:rPr lang="en-US" sz="3199" dirty="0" err="1">
                  <a:solidFill>
                    <a:srgbClr val="008037"/>
                  </a:solidFill>
                  <a:latin typeface="Muli Black"/>
                </a:rPr>
                <a:t>nhiệt</a:t>
              </a:r>
              <a:endParaRPr lang="en-US" sz="3199" dirty="0">
                <a:solidFill>
                  <a:srgbClr val="008037"/>
                </a:solidFill>
                <a:latin typeface="Muli Black"/>
              </a:endParaRPr>
            </a:p>
          </p:txBody>
        </p:sp>
      </p:grpSp>
      <p:grpSp>
        <p:nvGrpSpPr>
          <p:cNvPr id="13" name="Group 12">
            <a:extLst>
              <a:ext uri="{FF2B5EF4-FFF2-40B4-BE49-F238E27FC236}">
                <a16:creationId xmlns:a16="http://schemas.microsoft.com/office/drawing/2014/main" id="{8E9593EA-728E-4DDA-B9AF-BF2387E23CAF}"/>
              </a:ext>
            </a:extLst>
          </p:cNvPr>
          <p:cNvGrpSpPr/>
          <p:nvPr/>
        </p:nvGrpSpPr>
        <p:grpSpPr>
          <a:xfrm>
            <a:off x="1934506" y="6557176"/>
            <a:ext cx="5630401" cy="3567887"/>
            <a:chOff x="1934506" y="6557176"/>
            <a:chExt cx="5630401" cy="3567887"/>
          </a:xfrm>
        </p:grpSpPr>
        <p:pic>
          <p:nvPicPr>
            <p:cNvPr id="4" name="Picture 4"/>
            <p:cNvPicPr>
              <a:picLocks noChangeAspect="1"/>
            </p:cNvPicPr>
            <p:nvPr/>
          </p:nvPicPr>
          <p:blipFill>
            <a:blip r:embed="rId4"/>
            <a:srcRect/>
            <a:stretch>
              <a:fillRect/>
            </a:stretch>
          </p:blipFill>
          <p:spPr>
            <a:xfrm>
              <a:off x="1934506" y="6557176"/>
              <a:ext cx="5630401" cy="3084597"/>
            </a:xfrm>
            <a:prstGeom prst="rect">
              <a:avLst/>
            </a:prstGeom>
          </p:spPr>
        </p:pic>
        <p:sp>
          <p:nvSpPr>
            <p:cNvPr id="8" name="TextBox 8"/>
            <p:cNvSpPr txBox="1"/>
            <p:nvPr/>
          </p:nvSpPr>
          <p:spPr>
            <a:xfrm>
              <a:off x="2438401" y="9594148"/>
              <a:ext cx="4242036" cy="530915"/>
            </a:xfrm>
            <a:prstGeom prst="rect">
              <a:avLst/>
            </a:prstGeom>
          </p:spPr>
          <p:txBody>
            <a:bodyPr wrap="square" lIns="0" tIns="0" rIns="0" bIns="0" rtlCol="0" anchor="t">
              <a:spAutoFit/>
            </a:bodyPr>
            <a:lstStyle/>
            <a:p>
              <a:pPr algn="ctr">
                <a:lnSpc>
                  <a:spcPts val="4479"/>
                </a:lnSpc>
              </a:pPr>
              <a:r>
                <a:rPr lang="en-US" sz="3199" dirty="0" err="1">
                  <a:solidFill>
                    <a:srgbClr val="004AAD"/>
                  </a:solidFill>
                  <a:latin typeface="Muli Black"/>
                </a:rPr>
                <a:t>Năng</a:t>
              </a:r>
              <a:r>
                <a:rPr lang="en-US" sz="3199" dirty="0">
                  <a:solidFill>
                    <a:srgbClr val="004AAD"/>
                  </a:solidFill>
                  <a:latin typeface="Muli Black"/>
                </a:rPr>
                <a:t> </a:t>
              </a:r>
              <a:r>
                <a:rPr lang="en-US" sz="3199" dirty="0" err="1">
                  <a:solidFill>
                    <a:srgbClr val="004AAD"/>
                  </a:solidFill>
                  <a:latin typeface="Muli Black"/>
                </a:rPr>
                <a:t>lượng</a:t>
              </a:r>
              <a:r>
                <a:rPr lang="en-US" sz="3199" dirty="0">
                  <a:solidFill>
                    <a:srgbClr val="004AAD"/>
                  </a:solidFill>
                  <a:latin typeface="Muli Black"/>
                </a:rPr>
                <a:t> </a:t>
              </a:r>
              <a:r>
                <a:rPr lang="en-US" sz="3199" dirty="0" err="1">
                  <a:solidFill>
                    <a:srgbClr val="004AAD"/>
                  </a:solidFill>
                  <a:latin typeface="Muli Black"/>
                </a:rPr>
                <a:t>mặt</a:t>
              </a:r>
              <a:r>
                <a:rPr lang="en-US" sz="3199" dirty="0">
                  <a:solidFill>
                    <a:srgbClr val="004AAD"/>
                  </a:solidFill>
                  <a:latin typeface="Muli Black"/>
                </a:rPr>
                <a:t> </a:t>
              </a:r>
              <a:r>
                <a:rPr lang="en-US" sz="3199" dirty="0" err="1">
                  <a:solidFill>
                    <a:srgbClr val="004AAD"/>
                  </a:solidFill>
                  <a:latin typeface="Muli Black"/>
                </a:rPr>
                <a:t>trời</a:t>
              </a:r>
              <a:endParaRPr lang="en-US" sz="3199" dirty="0">
                <a:solidFill>
                  <a:srgbClr val="004AAD"/>
                </a:solidFill>
                <a:latin typeface="Muli Black"/>
              </a:endParaRPr>
            </a:p>
          </p:txBody>
        </p:sp>
      </p:grpSp>
      <p:grpSp>
        <p:nvGrpSpPr>
          <p:cNvPr id="12" name="Group 11">
            <a:extLst>
              <a:ext uri="{FF2B5EF4-FFF2-40B4-BE49-F238E27FC236}">
                <a16:creationId xmlns:a16="http://schemas.microsoft.com/office/drawing/2014/main" id="{456E81D5-F7C7-443F-8CEA-34CA1DDB6792}"/>
              </a:ext>
            </a:extLst>
          </p:cNvPr>
          <p:cNvGrpSpPr/>
          <p:nvPr/>
        </p:nvGrpSpPr>
        <p:grpSpPr>
          <a:xfrm>
            <a:off x="10193715" y="2209547"/>
            <a:ext cx="6098397" cy="3984761"/>
            <a:chOff x="10193715" y="2209547"/>
            <a:chExt cx="6098397" cy="3984761"/>
          </a:xfrm>
        </p:grpSpPr>
        <p:pic>
          <p:nvPicPr>
            <p:cNvPr id="5" name="Picture 5"/>
            <p:cNvPicPr>
              <a:picLocks noChangeAspect="1"/>
            </p:cNvPicPr>
            <p:nvPr/>
          </p:nvPicPr>
          <p:blipFill>
            <a:blip r:embed="rId5"/>
            <a:srcRect/>
            <a:stretch>
              <a:fillRect/>
            </a:stretch>
          </p:blipFill>
          <p:spPr>
            <a:xfrm>
              <a:off x="10193715" y="2209547"/>
              <a:ext cx="6098397" cy="3501472"/>
            </a:xfrm>
            <a:prstGeom prst="rect">
              <a:avLst/>
            </a:prstGeom>
          </p:spPr>
        </p:pic>
        <p:sp>
          <p:nvSpPr>
            <p:cNvPr id="9" name="TextBox 9"/>
            <p:cNvSpPr txBox="1"/>
            <p:nvPr/>
          </p:nvSpPr>
          <p:spPr>
            <a:xfrm>
              <a:off x="11399842" y="5663394"/>
              <a:ext cx="3565662" cy="530914"/>
            </a:xfrm>
            <a:prstGeom prst="rect">
              <a:avLst/>
            </a:prstGeom>
          </p:spPr>
          <p:txBody>
            <a:bodyPr wrap="square" lIns="0" tIns="0" rIns="0" bIns="0" rtlCol="0" anchor="t">
              <a:spAutoFit/>
            </a:bodyPr>
            <a:lstStyle/>
            <a:p>
              <a:pPr algn="ctr">
                <a:lnSpc>
                  <a:spcPts val="4479"/>
                </a:lnSpc>
              </a:pPr>
              <a:r>
                <a:rPr lang="en-US" sz="3199" dirty="0" err="1">
                  <a:solidFill>
                    <a:srgbClr val="004AAD"/>
                  </a:solidFill>
                  <a:latin typeface="Muli Black"/>
                </a:rPr>
                <a:t>Năng</a:t>
              </a:r>
              <a:r>
                <a:rPr lang="en-US" sz="3199" dirty="0">
                  <a:solidFill>
                    <a:srgbClr val="004AAD"/>
                  </a:solidFill>
                  <a:latin typeface="Muli Black"/>
                </a:rPr>
                <a:t> </a:t>
              </a:r>
              <a:r>
                <a:rPr lang="en-US" sz="3199" dirty="0" err="1">
                  <a:solidFill>
                    <a:srgbClr val="004AAD"/>
                  </a:solidFill>
                  <a:latin typeface="Muli Black"/>
                </a:rPr>
                <a:t>lượng</a:t>
              </a:r>
              <a:r>
                <a:rPr lang="en-US" sz="3199" dirty="0">
                  <a:solidFill>
                    <a:srgbClr val="004AAD"/>
                  </a:solidFill>
                  <a:latin typeface="Muli Black"/>
                </a:rPr>
                <a:t> </a:t>
              </a:r>
              <a:r>
                <a:rPr lang="en-US" sz="3199" dirty="0" err="1">
                  <a:solidFill>
                    <a:srgbClr val="004AAD"/>
                  </a:solidFill>
                  <a:latin typeface="Muli Black"/>
                </a:rPr>
                <a:t>gió</a:t>
              </a:r>
              <a:endParaRPr lang="en-US" sz="3199" dirty="0">
                <a:solidFill>
                  <a:srgbClr val="004AAD"/>
                </a:solidFill>
                <a:latin typeface="Muli Black"/>
              </a:endParaRPr>
            </a:p>
          </p:txBody>
        </p:sp>
      </p:grpSp>
      <p:grpSp>
        <p:nvGrpSpPr>
          <p:cNvPr id="14" name="Group 13">
            <a:extLst>
              <a:ext uri="{FF2B5EF4-FFF2-40B4-BE49-F238E27FC236}">
                <a16:creationId xmlns:a16="http://schemas.microsoft.com/office/drawing/2014/main" id="{B7189ED7-A4EC-4EF7-A5E8-F7478FC66DE0}"/>
              </a:ext>
            </a:extLst>
          </p:cNvPr>
          <p:cNvGrpSpPr/>
          <p:nvPr/>
        </p:nvGrpSpPr>
        <p:grpSpPr>
          <a:xfrm>
            <a:off x="10534339" y="6487395"/>
            <a:ext cx="5757773" cy="3635073"/>
            <a:chOff x="10534339" y="6487395"/>
            <a:chExt cx="5757773" cy="3635073"/>
          </a:xfrm>
        </p:grpSpPr>
        <p:pic>
          <p:nvPicPr>
            <p:cNvPr id="6" name="Picture 6"/>
            <p:cNvPicPr>
              <a:picLocks noChangeAspect="1"/>
            </p:cNvPicPr>
            <p:nvPr/>
          </p:nvPicPr>
          <p:blipFill>
            <a:blip r:embed="rId6"/>
            <a:srcRect/>
            <a:stretch>
              <a:fillRect/>
            </a:stretch>
          </p:blipFill>
          <p:spPr>
            <a:xfrm>
              <a:off x="10534339" y="6487395"/>
              <a:ext cx="5757773" cy="3154378"/>
            </a:xfrm>
            <a:prstGeom prst="rect">
              <a:avLst/>
            </a:prstGeom>
          </p:spPr>
        </p:pic>
        <p:sp>
          <p:nvSpPr>
            <p:cNvPr id="10" name="TextBox 10"/>
            <p:cNvSpPr txBox="1"/>
            <p:nvPr/>
          </p:nvSpPr>
          <p:spPr>
            <a:xfrm>
              <a:off x="11049000" y="9594148"/>
              <a:ext cx="4431894" cy="528320"/>
            </a:xfrm>
            <a:prstGeom prst="rect">
              <a:avLst/>
            </a:prstGeom>
          </p:spPr>
          <p:txBody>
            <a:bodyPr wrap="square" lIns="0" tIns="0" rIns="0" bIns="0" rtlCol="0" anchor="t">
              <a:spAutoFit/>
            </a:bodyPr>
            <a:lstStyle/>
            <a:p>
              <a:pPr algn="ctr">
                <a:lnSpc>
                  <a:spcPts val="4479"/>
                </a:lnSpc>
              </a:pPr>
              <a:r>
                <a:rPr lang="en-US" sz="3199" dirty="0" err="1">
                  <a:solidFill>
                    <a:srgbClr val="008037"/>
                  </a:solidFill>
                  <a:latin typeface="Muli Black"/>
                </a:rPr>
                <a:t>Năng</a:t>
              </a:r>
              <a:r>
                <a:rPr lang="en-US" sz="3199" dirty="0">
                  <a:solidFill>
                    <a:srgbClr val="008037"/>
                  </a:solidFill>
                  <a:latin typeface="Muli Black"/>
                </a:rPr>
                <a:t> </a:t>
              </a:r>
              <a:r>
                <a:rPr lang="en-US" sz="3199" dirty="0" err="1">
                  <a:solidFill>
                    <a:srgbClr val="008037"/>
                  </a:solidFill>
                  <a:latin typeface="Muli Black"/>
                </a:rPr>
                <a:t>lượng</a:t>
              </a:r>
              <a:r>
                <a:rPr lang="en-US" sz="3199" dirty="0">
                  <a:solidFill>
                    <a:srgbClr val="008037"/>
                  </a:solidFill>
                  <a:latin typeface="Muli Black"/>
                </a:rPr>
                <a:t> </a:t>
              </a:r>
              <a:r>
                <a:rPr lang="en-US" sz="3199" dirty="0" err="1">
                  <a:solidFill>
                    <a:srgbClr val="008037"/>
                  </a:solidFill>
                  <a:latin typeface="Muli Black"/>
                </a:rPr>
                <a:t>sinh</a:t>
              </a:r>
              <a:r>
                <a:rPr lang="en-US" sz="3199" dirty="0">
                  <a:solidFill>
                    <a:srgbClr val="008037"/>
                  </a:solidFill>
                  <a:latin typeface="Muli Black"/>
                </a:rPr>
                <a:t> </a:t>
              </a:r>
              <a:r>
                <a:rPr lang="en-US" sz="3199" dirty="0" err="1">
                  <a:solidFill>
                    <a:srgbClr val="008037"/>
                  </a:solidFill>
                  <a:latin typeface="Muli Black"/>
                </a:rPr>
                <a:t>học</a:t>
              </a:r>
              <a:endParaRPr lang="en-US" sz="3199" dirty="0">
                <a:solidFill>
                  <a:srgbClr val="008037"/>
                </a:solidFill>
                <a:latin typeface="Muli Black"/>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EE34"/>
        </a:solidFill>
        <a:effectLst/>
      </p:bgPr>
    </p:bg>
    <p:spTree>
      <p:nvGrpSpPr>
        <p:cNvPr id="1" name=""/>
        <p:cNvGrpSpPr/>
        <p:nvPr/>
      </p:nvGrpSpPr>
      <p:grpSpPr>
        <a:xfrm>
          <a:off x="0" y="0"/>
          <a:ext cx="0" cy="0"/>
          <a:chOff x="0" y="0"/>
          <a:chExt cx="0" cy="0"/>
        </a:xfrm>
      </p:grpSpPr>
      <p:sp>
        <p:nvSpPr>
          <p:cNvPr id="2" name="TextBox 2"/>
          <p:cNvSpPr txBox="1"/>
          <p:nvPr/>
        </p:nvSpPr>
        <p:spPr>
          <a:xfrm>
            <a:off x="6483251" y="200025"/>
            <a:ext cx="5321498" cy="1252855"/>
          </a:xfrm>
          <a:prstGeom prst="rect">
            <a:avLst/>
          </a:prstGeom>
        </p:spPr>
        <p:txBody>
          <a:bodyPr lIns="0" tIns="0" rIns="0" bIns="0" rtlCol="0" anchor="t">
            <a:spAutoFit/>
          </a:bodyPr>
          <a:lstStyle/>
          <a:p>
            <a:pPr algn="ctr">
              <a:lnSpc>
                <a:spcPts val="10220"/>
              </a:lnSpc>
            </a:pPr>
            <a:r>
              <a:rPr lang="en-US" sz="7300">
                <a:solidFill>
                  <a:srgbClr val="000000"/>
                </a:solidFill>
                <a:latin typeface="Muli Black"/>
              </a:rPr>
              <a:t>LUYỆN TẬP</a:t>
            </a:r>
          </a:p>
        </p:txBody>
      </p:sp>
      <p:sp>
        <p:nvSpPr>
          <p:cNvPr id="3" name="TextBox 3"/>
          <p:cNvSpPr txBox="1"/>
          <p:nvPr/>
        </p:nvSpPr>
        <p:spPr>
          <a:xfrm>
            <a:off x="9139238" y="3133725"/>
            <a:ext cx="9525" cy="1009650"/>
          </a:xfrm>
          <a:prstGeom prst="rect">
            <a:avLst/>
          </a:prstGeom>
        </p:spPr>
        <p:txBody>
          <a:bodyPr lIns="0" tIns="0" rIns="0" bIns="0" rtlCol="0" anchor="t">
            <a:spAutoFit/>
          </a:bodyPr>
          <a:lstStyle/>
          <a:p>
            <a:pPr algn="ctr">
              <a:lnSpc>
                <a:spcPts val="7919"/>
              </a:lnSpc>
              <a:spcBef>
                <a:spcPct val="0"/>
              </a:spcBef>
            </a:pPr>
            <a:endParaRPr/>
          </a:p>
        </p:txBody>
      </p:sp>
      <p:sp>
        <p:nvSpPr>
          <p:cNvPr id="4" name="TextBox 4"/>
          <p:cNvSpPr txBox="1"/>
          <p:nvPr/>
        </p:nvSpPr>
        <p:spPr>
          <a:xfrm>
            <a:off x="511969" y="1631875"/>
            <a:ext cx="17254538" cy="1704536"/>
          </a:xfrm>
          <a:prstGeom prst="rect">
            <a:avLst/>
          </a:prstGeom>
        </p:spPr>
        <p:txBody>
          <a:bodyPr lIns="0" tIns="0" rIns="0" bIns="0" rtlCol="0" anchor="t">
            <a:spAutoFit/>
          </a:bodyPr>
          <a:lstStyle/>
          <a:p>
            <a:pPr algn="ctr">
              <a:lnSpc>
                <a:spcPts val="6868"/>
              </a:lnSpc>
            </a:pPr>
            <a:r>
              <a:rPr lang="en-US" sz="4000" dirty="0" err="1">
                <a:solidFill>
                  <a:srgbClr val="FF0000"/>
                </a:solidFill>
                <a:latin typeface="Muli Black"/>
              </a:rPr>
              <a:t>Chọn</a:t>
            </a:r>
            <a:r>
              <a:rPr lang="en-US" sz="4000" dirty="0">
                <a:solidFill>
                  <a:srgbClr val="FF0000"/>
                </a:solidFill>
                <a:latin typeface="Muli Black"/>
              </a:rPr>
              <a:t> </a:t>
            </a:r>
            <a:r>
              <a:rPr lang="en-US" sz="4000" dirty="0" err="1">
                <a:solidFill>
                  <a:srgbClr val="FF0000"/>
                </a:solidFill>
                <a:latin typeface="Muli Black"/>
              </a:rPr>
              <a:t>một</a:t>
            </a:r>
            <a:r>
              <a:rPr lang="en-US" sz="4000" dirty="0">
                <a:solidFill>
                  <a:srgbClr val="FF0000"/>
                </a:solidFill>
                <a:latin typeface="Muli Black"/>
              </a:rPr>
              <a:t> </a:t>
            </a:r>
            <a:r>
              <a:rPr lang="en-US" sz="4000" dirty="0" err="1">
                <a:solidFill>
                  <a:srgbClr val="FF0000"/>
                </a:solidFill>
                <a:latin typeface="Muli Black"/>
              </a:rPr>
              <a:t>tính</a:t>
            </a:r>
            <a:r>
              <a:rPr lang="en-US" sz="4000" dirty="0">
                <a:solidFill>
                  <a:srgbClr val="FF0000"/>
                </a:solidFill>
                <a:latin typeface="Muli Black"/>
              </a:rPr>
              <a:t> </a:t>
            </a:r>
            <a:r>
              <a:rPr lang="en-US" sz="4000" dirty="0" err="1">
                <a:solidFill>
                  <a:srgbClr val="FF0000"/>
                </a:solidFill>
                <a:latin typeface="Muli Black"/>
              </a:rPr>
              <a:t>chất</a:t>
            </a:r>
            <a:r>
              <a:rPr lang="en-US" sz="4000" dirty="0">
                <a:solidFill>
                  <a:srgbClr val="FF0000"/>
                </a:solidFill>
                <a:latin typeface="Muli Black"/>
              </a:rPr>
              <a:t> </a:t>
            </a:r>
            <a:r>
              <a:rPr lang="en-US" sz="4000" dirty="0" err="1">
                <a:solidFill>
                  <a:srgbClr val="FF0000"/>
                </a:solidFill>
                <a:latin typeface="Muli Black"/>
              </a:rPr>
              <a:t>cơ</a:t>
            </a:r>
            <a:r>
              <a:rPr lang="en-US" sz="4000" dirty="0">
                <a:solidFill>
                  <a:srgbClr val="FF0000"/>
                </a:solidFill>
                <a:latin typeface="Muli Black"/>
              </a:rPr>
              <a:t> </a:t>
            </a:r>
            <a:r>
              <a:rPr lang="en-US" sz="4000" dirty="0" err="1">
                <a:solidFill>
                  <a:srgbClr val="FF0000"/>
                </a:solidFill>
                <a:latin typeface="Muli Black"/>
              </a:rPr>
              <a:t>bản</a:t>
            </a:r>
            <a:r>
              <a:rPr lang="en-US" sz="4000" dirty="0">
                <a:solidFill>
                  <a:srgbClr val="FF0000"/>
                </a:solidFill>
                <a:latin typeface="Muli Black"/>
              </a:rPr>
              <a:t> </a:t>
            </a:r>
            <a:r>
              <a:rPr lang="en-US" sz="4000" dirty="0" err="1">
                <a:solidFill>
                  <a:srgbClr val="FF0000"/>
                </a:solidFill>
                <a:latin typeface="Muli Black"/>
              </a:rPr>
              <a:t>của</a:t>
            </a:r>
            <a:r>
              <a:rPr lang="en-US" sz="4000" dirty="0">
                <a:solidFill>
                  <a:srgbClr val="FF0000"/>
                </a:solidFill>
                <a:latin typeface="Muli Black"/>
              </a:rPr>
              <a:t> </a:t>
            </a:r>
            <a:r>
              <a:rPr lang="en-US" sz="4000" dirty="0" err="1">
                <a:solidFill>
                  <a:srgbClr val="FF0000"/>
                </a:solidFill>
                <a:latin typeface="Muli Black"/>
              </a:rPr>
              <a:t>vật</a:t>
            </a:r>
            <a:r>
              <a:rPr lang="en-US" sz="4000" dirty="0">
                <a:solidFill>
                  <a:srgbClr val="FF0000"/>
                </a:solidFill>
                <a:latin typeface="Muli Black"/>
              </a:rPr>
              <a:t> </a:t>
            </a:r>
            <a:r>
              <a:rPr lang="en-US" sz="4000" dirty="0" err="1">
                <a:solidFill>
                  <a:srgbClr val="FF0000"/>
                </a:solidFill>
                <a:latin typeface="Muli Black"/>
              </a:rPr>
              <a:t>liệu</a:t>
            </a:r>
            <a:r>
              <a:rPr lang="en-US" sz="4000" dirty="0">
                <a:solidFill>
                  <a:srgbClr val="FF0000"/>
                </a:solidFill>
                <a:latin typeface="Muli Black"/>
              </a:rPr>
              <a:t>, </a:t>
            </a:r>
            <a:r>
              <a:rPr lang="en-US" sz="4000" dirty="0" err="1">
                <a:solidFill>
                  <a:srgbClr val="FF0000"/>
                </a:solidFill>
                <a:latin typeface="Muli Black"/>
              </a:rPr>
              <a:t>nhiên</a:t>
            </a:r>
            <a:r>
              <a:rPr lang="en-US" sz="4000" dirty="0">
                <a:solidFill>
                  <a:srgbClr val="FF0000"/>
                </a:solidFill>
                <a:latin typeface="Muli Black"/>
              </a:rPr>
              <a:t> </a:t>
            </a:r>
            <a:r>
              <a:rPr lang="en-US" sz="4000" dirty="0" err="1">
                <a:solidFill>
                  <a:srgbClr val="FF0000"/>
                </a:solidFill>
                <a:latin typeface="Muli Black"/>
              </a:rPr>
              <a:t>liệu</a:t>
            </a:r>
            <a:r>
              <a:rPr lang="en-US" sz="4000" dirty="0">
                <a:solidFill>
                  <a:srgbClr val="FF0000"/>
                </a:solidFill>
                <a:latin typeface="Muli Black"/>
              </a:rPr>
              <a:t> </a:t>
            </a:r>
            <a:r>
              <a:rPr lang="en-US" sz="4000" dirty="0" err="1">
                <a:solidFill>
                  <a:srgbClr val="FF0000"/>
                </a:solidFill>
                <a:latin typeface="Muli Black"/>
              </a:rPr>
              <a:t>và</a:t>
            </a:r>
            <a:r>
              <a:rPr lang="en-US" sz="4000" dirty="0">
                <a:solidFill>
                  <a:srgbClr val="FF0000"/>
                </a:solidFill>
                <a:latin typeface="Muli Black"/>
              </a:rPr>
              <a:t> </a:t>
            </a:r>
            <a:r>
              <a:rPr lang="en-US" sz="4000" dirty="0" err="1">
                <a:solidFill>
                  <a:srgbClr val="FF0000"/>
                </a:solidFill>
                <a:latin typeface="Muli Black"/>
              </a:rPr>
              <a:t>đề</a:t>
            </a:r>
            <a:r>
              <a:rPr lang="en-US" sz="4000" dirty="0">
                <a:solidFill>
                  <a:srgbClr val="FF0000"/>
                </a:solidFill>
                <a:latin typeface="Muli Black"/>
              </a:rPr>
              <a:t> </a:t>
            </a:r>
            <a:r>
              <a:rPr lang="en-US" sz="4000" dirty="0" err="1">
                <a:solidFill>
                  <a:srgbClr val="FF0000"/>
                </a:solidFill>
                <a:latin typeface="Muli Black"/>
              </a:rPr>
              <a:t>xuất</a:t>
            </a:r>
            <a:r>
              <a:rPr lang="en-US" sz="4000" dirty="0">
                <a:solidFill>
                  <a:srgbClr val="FF0000"/>
                </a:solidFill>
                <a:latin typeface="Muli Black"/>
              </a:rPr>
              <a:t> </a:t>
            </a:r>
            <a:r>
              <a:rPr lang="en-US" sz="4000" dirty="0" err="1">
                <a:solidFill>
                  <a:srgbClr val="FF0000"/>
                </a:solidFill>
                <a:latin typeface="Muli Black"/>
              </a:rPr>
              <a:t>cách</a:t>
            </a:r>
            <a:r>
              <a:rPr lang="en-US" sz="4000" dirty="0">
                <a:solidFill>
                  <a:srgbClr val="FF0000"/>
                </a:solidFill>
                <a:latin typeface="Muli Black"/>
              </a:rPr>
              <a:t> </a:t>
            </a:r>
            <a:r>
              <a:rPr lang="en-US" sz="4000" dirty="0" err="1">
                <a:solidFill>
                  <a:srgbClr val="FF0000"/>
                </a:solidFill>
                <a:latin typeface="Muli Black"/>
              </a:rPr>
              <a:t>kiểm</a:t>
            </a:r>
            <a:r>
              <a:rPr lang="en-US" sz="4000" dirty="0">
                <a:solidFill>
                  <a:srgbClr val="FF0000"/>
                </a:solidFill>
                <a:latin typeface="Muli Black"/>
              </a:rPr>
              <a:t> </a:t>
            </a:r>
            <a:r>
              <a:rPr lang="en-US" sz="4000" dirty="0" err="1">
                <a:solidFill>
                  <a:srgbClr val="FF0000"/>
                </a:solidFill>
                <a:latin typeface="Muli Black"/>
              </a:rPr>
              <a:t>tra</a:t>
            </a:r>
            <a:r>
              <a:rPr lang="en-US" sz="4000" dirty="0">
                <a:solidFill>
                  <a:srgbClr val="FF0000"/>
                </a:solidFill>
                <a:latin typeface="Muli Black"/>
              </a:rPr>
              <a:t> </a:t>
            </a:r>
            <a:r>
              <a:rPr lang="en-US" sz="4000" dirty="0" err="1">
                <a:solidFill>
                  <a:srgbClr val="FF0000"/>
                </a:solidFill>
                <a:latin typeface="Muli Black"/>
              </a:rPr>
              <a:t>tính</a:t>
            </a:r>
            <a:r>
              <a:rPr lang="en-US" sz="4000" dirty="0">
                <a:solidFill>
                  <a:srgbClr val="FF0000"/>
                </a:solidFill>
                <a:latin typeface="Muli Black"/>
              </a:rPr>
              <a:t> </a:t>
            </a:r>
            <a:r>
              <a:rPr lang="en-US" sz="4000" dirty="0" err="1">
                <a:solidFill>
                  <a:srgbClr val="FF0000"/>
                </a:solidFill>
                <a:latin typeface="Muli Black"/>
              </a:rPr>
              <a:t>chất</a:t>
            </a:r>
            <a:r>
              <a:rPr lang="en-US" sz="4000" dirty="0">
                <a:solidFill>
                  <a:srgbClr val="FF0000"/>
                </a:solidFill>
                <a:latin typeface="Muli Black"/>
              </a:rPr>
              <a:t> </a:t>
            </a:r>
            <a:r>
              <a:rPr lang="en-US" sz="4000" dirty="0" err="1">
                <a:solidFill>
                  <a:srgbClr val="FF0000"/>
                </a:solidFill>
                <a:latin typeface="Muli Black"/>
              </a:rPr>
              <a:t>đó</a:t>
            </a:r>
            <a:r>
              <a:rPr lang="en-US" sz="4000" dirty="0">
                <a:solidFill>
                  <a:srgbClr val="FF0000"/>
                </a:solidFill>
                <a:latin typeface="Muli Black"/>
              </a:rPr>
              <a:t> </a:t>
            </a:r>
            <a:r>
              <a:rPr lang="en-US" sz="4000" dirty="0" err="1">
                <a:solidFill>
                  <a:srgbClr val="FF0000"/>
                </a:solidFill>
                <a:latin typeface="Muli Black"/>
              </a:rPr>
              <a:t>vào</a:t>
            </a:r>
            <a:r>
              <a:rPr lang="en-US" sz="4000" dirty="0">
                <a:solidFill>
                  <a:srgbClr val="FF0000"/>
                </a:solidFill>
                <a:latin typeface="Muli Black"/>
              </a:rPr>
              <a:t> </a:t>
            </a:r>
            <a:r>
              <a:rPr lang="en-US" sz="4000" dirty="0" err="1">
                <a:solidFill>
                  <a:srgbClr val="FF0000"/>
                </a:solidFill>
                <a:latin typeface="Muli Black"/>
              </a:rPr>
              <a:t>bảng</a:t>
            </a:r>
            <a:r>
              <a:rPr lang="en-US" sz="4000" dirty="0">
                <a:solidFill>
                  <a:srgbClr val="FF0000"/>
                </a:solidFill>
                <a:latin typeface="Muli Black"/>
              </a:rPr>
              <a:t> </a:t>
            </a:r>
            <a:r>
              <a:rPr lang="en-US" sz="4000" dirty="0" err="1">
                <a:solidFill>
                  <a:srgbClr val="FF0000"/>
                </a:solidFill>
                <a:latin typeface="Muli Black"/>
              </a:rPr>
              <a:t>sau</a:t>
            </a:r>
            <a:r>
              <a:rPr lang="en-US" sz="4000" dirty="0">
                <a:solidFill>
                  <a:srgbClr val="FF0000"/>
                </a:solidFill>
                <a:latin typeface="Muli Black"/>
              </a:rPr>
              <a:t>:</a:t>
            </a:r>
          </a:p>
        </p:txBody>
      </p:sp>
      <p:graphicFrame>
        <p:nvGraphicFramePr>
          <p:cNvPr id="5" name="Table 4">
            <a:extLst>
              <a:ext uri="{FF2B5EF4-FFF2-40B4-BE49-F238E27FC236}">
                <a16:creationId xmlns:a16="http://schemas.microsoft.com/office/drawing/2014/main" id="{32A2514A-60AE-4737-BC6A-A764626953A8}"/>
              </a:ext>
            </a:extLst>
          </p:cNvPr>
          <p:cNvGraphicFramePr>
            <a:graphicFrameLocks noGrp="1"/>
          </p:cNvGraphicFramePr>
          <p:nvPr>
            <p:extLst>
              <p:ext uri="{D42A27DB-BD31-4B8C-83A1-F6EECF244321}">
                <p14:modId xmlns:p14="http://schemas.microsoft.com/office/powerpoint/2010/main" val="3106354969"/>
              </p:ext>
            </p:extLst>
          </p:nvPr>
        </p:nvGraphicFramePr>
        <p:xfrm>
          <a:off x="521493" y="3619500"/>
          <a:ext cx="17254538" cy="6248402"/>
        </p:xfrm>
        <a:graphic>
          <a:graphicData uri="http://schemas.openxmlformats.org/drawingml/2006/table">
            <a:tbl>
              <a:tblPr firstRow="1" firstCol="1" bandRow="1">
                <a:tableStyleId>{5C22544A-7EE6-4342-B048-85BDC9FD1C3A}</a:tableStyleId>
              </a:tblPr>
              <a:tblGrid>
                <a:gridCol w="1323223">
                  <a:extLst>
                    <a:ext uri="{9D8B030D-6E8A-4147-A177-3AD203B41FA5}">
                      <a16:colId xmlns:a16="http://schemas.microsoft.com/office/drawing/2014/main" val="2378702826"/>
                    </a:ext>
                  </a:extLst>
                </a:gridCol>
                <a:gridCol w="2930265">
                  <a:extLst>
                    <a:ext uri="{9D8B030D-6E8A-4147-A177-3AD203B41FA5}">
                      <a16:colId xmlns:a16="http://schemas.microsoft.com/office/drawing/2014/main" val="4186592481"/>
                    </a:ext>
                  </a:extLst>
                </a:gridCol>
                <a:gridCol w="3512934">
                  <a:extLst>
                    <a:ext uri="{9D8B030D-6E8A-4147-A177-3AD203B41FA5}">
                      <a16:colId xmlns:a16="http://schemas.microsoft.com/office/drawing/2014/main" val="1119557909"/>
                    </a:ext>
                  </a:extLst>
                </a:gridCol>
                <a:gridCol w="5230869">
                  <a:extLst>
                    <a:ext uri="{9D8B030D-6E8A-4147-A177-3AD203B41FA5}">
                      <a16:colId xmlns:a16="http://schemas.microsoft.com/office/drawing/2014/main" val="3260261870"/>
                    </a:ext>
                  </a:extLst>
                </a:gridCol>
                <a:gridCol w="4257247">
                  <a:extLst>
                    <a:ext uri="{9D8B030D-6E8A-4147-A177-3AD203B41FA5}">
                      <a16:colId xmlns:a16="http://schemas.microsoft.com/office/drawing/2014/main" val="1369197560"/>
                    </a:ext>
                  </a:extLst>
                </a:gridCol>
              </a:tblGrid>
              <a:tr h="1508883">
                <a:tc>
                  <a:txBody>
                    <a:bodyPr/>
                    <a:lstStyle/>
                    <a:p>
                      <a:pPr algn="ctr">
                        <a:spcBef>
                          <a:spcPts val="600"/>
                        </a:spcBef>
                        <a:spcAft>
                          <a:spcPts val="600"/>
                        </a:spcAft>
                      </a:pPr>
                      <a:r>
                        <a:rPr lang="en-US" sz="3200" dirty="0">
                          <a:effectLst/>
                        </a:rPr>
                        <a:t>TT</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nchor="ctr"/>
                </a:tc>
                <a:tc>
                  <a:txBody>
                    <a:bodyPr/>
                    <a:lstStyle/>
                    <a:p>
                      <a:pPr algn="ctr">
                        <a:spcBef>
                          <a:spcPts val="600"/>
                        </a:spcBef>
                        <a:spcAft>
                          <a:spcPts val="600"/>
                        </a:spcAft>
                      </a:pPr>
                      <a:r>
                        <a:rPr lang="en-US" sz="3200" dirty="0">
                          <a:effectLst/>
                        </a:rPr>
                        <a:t>TÊN VẬT LIỆU/ NHIÊN LIỆU</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nchor="ctr"/>
                </a:tc>
                <a:tc>
                  <a:txBody>
                    <a:bodyPr/>
                    <a:lstStyle/>
                    <a:p>
                      <a:pPr algn="ctr">
                        <a:spcBef>
                          <a:spcPts val="600"/>
                        </a:spcBef>
                        <a:spcAft>
                          <a:spcPts val="600"/>
                        </a:spcAft>
                      </a:pPr>
                      <a:r>
                        <a:rPr lang="en-US" sz="3200" dirty="0">
                          <a:effectLst/>
                        </a:rPr>
                        <a:t>TÍNH CHẤT CƠ BẢN</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nchor="ctr"/>
                </a:tc>
                <a:tc>
                  <a:txBody>
                    <a:bodyPr/>
                    <a:lstStyle/>
                    <a:p>
                      <a:pPr algn="ctr">
                        <a:spcBef>
                          <a:spcPts val="600"/>
                        </a:spcBef>
                        <a:spcAft>
                          <a:spcPts val="600"/>
                        </a:spcAft>
                      </a:pPr>
                      <a:r>
                        <a:rPr lang="en-US" sz="3200" dirty="0">
                          <a:effectLst/>
                        </a:rPr>
                        <a:t>ĐỀ XUẤT CÁCH KIỂM TRA</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nchor="ctr"/>
                </a:tc>
                <a:tc>
                  <a:txBody>
                    <a:bodyPr/>
                    <a:lstStyle/>
                    <a:p>
                      <a:pPr algn="ctr">
                        <a:spcBef>
                          <a:spcPts val="600"/>
                        </a:spcBef>
                        <a:spcAft>
                          <a:spcPts val="600"/>
                        </a:spcAft>
                      </a:pPr>
                      <a:r>
                        <a:rPr lang="en-US" sz="3200" dirty="0">
                          <a:effectLst/>
                        </a:rPr>
                        <a:t>DẤU HIỆU</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nchor="ctr"/>
                </a:tc>
                <a:extLst>
                  <a:ext uri="{0D108BD9-81ED-4DB2-BD59-A6C34878D82A}">
                    <a16:rowId xmlns:a16="http://schemas.microsoft.com/office/drawing/2014/main" val="3295417379"/>
                  </a:ext>
                </a:extLst>
              </a:tr>
              <a:tr h="1184879">
                <a:tc>
                  <a:txBody>
                    <a:bodyPr/>
                    <a:lstStyle/>
                    <a:p>
                      <a:pPr algn="ctr">
                        <a:spcBef>
                          <a:spcPts val="600"/>
                        </a:spcBef>
                        <a:spcAft>
                          <a:spcPts val="600"/>
                        </a:spcAft>
                      </a:pPr>
                      <a:r>
                        <a:rPr lang="en-US" sz="3200" dirty="0">
                          <a:effectLst/>
                        </a:rPr>
                        <a:t>1</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err="1">
                          <a:effectLst/>
                        </a:rPr>
                        <a:t>Nhựa</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Nhẹ</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Lấy mẩu nhựa đặt vào chậu nước</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Mẩu nhựa nổi lên trên mặt nước</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477785340"/>
                  </a:ext>
                </a:extLst>
              </a:tr>
              <a:tr h="592440">
                <a:tc>
                  <a:txBody>
                    <a:bodyPr/>
                    <a:lstStyle/>
                    <a:p>
                      <a:pPr algn="ctr">
                        <a:spcBef>
                          <a:spcPts val="600"/>
                        </a:spcBef>
                        <a:spcAft>
                          <a:spcPts val="600"/>
                        </a:spcAft>
                      </a:pPr>
                      <a:r>
                        <a:rPr lang="en-US" sz="3200" dirty="0">
                          <a:effectLst/>
                        </a:rPr>
                        <a:t>2</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err="1">
                          <a:effectLst/>
                        </a:rPr>
                        <a:t>Sắt</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3464993221"/>
                  </a:ext>
                </a:extLst>
              </a:tr>
              <a:tr h="592440">
                <a:tc>
                  <a:txBody>
                    <a:bodyPr/>
                    <a:lstStyle/>
                    <a:p>
                      <a:pPr algn="ctr">
                        <a:spcBef>
                          <a:spcPts val="600"/>
                        </a:spcBef>
                        <a:spcAft>
                          <a:spcPts val="600"/>
                        </a:spcAft>
                      </a:pPr>
                      <a:r>
                        <a:rPr lang="en-US" sz="3200" dirty="0">
                          <a:effectLst/>
                        </a:rPr>
                        <a:t>3</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Cao </a:t>
                      </a:r>
                      <a:r>
                        <a:rPr lang="en-US" sz="3200" b="1" dirty="0" err="1">
                          <a:effectLst/>
                        </a:rPr>
                        <a:t>su</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367870271"/>
                  </a:ext>
                </a:extLst>
              </a:tr>
              <a:tr h="592440">
                <a:tc>
                  <a:txBody>
                    <a:bodyPr/>
                    <a:lstStyle/>
                    <a:p>
                      <a:pPr algn="ctr">
                        <a:spcBef>
                          <a:spcPts val="600"/>
                        </a:spcBef>
                        <a:spcAft>
                          <a:spcPts val="600"/>
                        </a:spcAft>
                      </a:pPr>
                      <a:r>
                        <a:rPr lang="en-US" sz="3200" dirty="0">
                          <a:effectLst/>
                        </a:rPr>
                        <a:t>4</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err="1">
                          <a:effectLst/>
                        </a:rPr>
                        <a:t>Thủy</a:t>
                      </a:r>
                      <a:r>
                        <a:rPr lang="en-US" sz="3200" b="1" dirty="0">
                          <a:effectLst/>
                        </a:rPr>
                        <a:t> </a:t>
                      </a:r>
                      <a:r>
                        <a:rPr lang="en-US" sz="3200" b="1" dirty="0" err="1">
                          <a:effectLst/>
                        </a:rPr>
                        <a:t>tinh</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594060962"/>
                  </a:ext>
                </a:extLst>
              </a:tr>
              <a:tr h="592440">
                <a:tc>
                  <a:txBody>
                    <a:bodyPr/>
                    <a:lstStyle/>
                    <a:p>
                      <a:pPr algn="ctr">
                        <a:spcBef>
                          <a:spcPts val="600"/>
                        </a:spcBef>
                        <a:spcAft>
                          <a:spcPts val="600"/>
                        </a:spcAft>
                      </a:pPr>
                      <a:r>
                        <a:rPr lang="en-US" sz="3200" dirty="0">
                          <a:effectLst/>
                        </a:rPr>
                        <a:t>5</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err="1">
                          <a:effectLst/>
                        </a:rPr>
                        <a:t>Gốm</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 </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4123274931"/>
                  </a:ext>
                </a:extLst>
              </a:tr>
              <a:tr h="592440">
                <a:tc>
                  <a:txBody>
                    <a:bodyPr/>
                    <a:lstStyle/>
                    <a:p>
                      <a:pPr algn="ctr">
                        <a:spcBef>
                          <a:spcPts val="600"/>
                        </a:spcBef>
                        <a:spcAft>
                          <a:spcPts val="600"/>
                        </a:spcAft>
                      </a:pPr>
                      <a:r>
                        <a:rPr lang="en-US" sz="3200" dirty="0">
                          <a:effectLst/>
                        </a:rPr>
                        <a:t>6</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err="1">
                          <a:effectLst/>
                        </a:rPr>
                        <a:t>Gỗ</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1163073502"/>
                  </a:ext>
                </a:extLst>
              </a:tr>
              <a:tr h="592440">
                <a:tc>
                  <a:txBody>
                    <a:bodyPr/>
                    <a:lstStyle/>
                    <a:p>
                      <a:pPr algn="ctr">
                        <a:spcBef>
                          <a:spcPts val="600"/>
                        </a:spcBef>
                        <a:spcAft>
                          <a:spcPts val="600"/>
                        </a:spcAft>
                      </a:pPr>
                      <a:r>
                        <a:rPr lang="en-US" sz="3200" dirty="0">
                          <a:effectLst/>
                        </a:rPr>
                        <a:t>7</a:t>
                      </a:r>
                      <a:endParaRPr lang="en-US" sz="3600"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a:effectLst/>
                        </a:rPr>
                        <a:t>Xăng</a:t>
                      </a:r>
                      <a:endParaRPr lang="en-US" sz="3600" b="1">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tc>
                  <a:txBody>
                    <a:bodyPr/>
                    <a:lstStyle/>
                    <a:p>
                      <a:pPr>
                        <a:spcBef>
                          <a:spcPts val="600"/>
                        </a:spcBef>
                        <a:spcAft>
                          <a:spcPts val="600"/>
                        </a:spcAft>
                      </a:pPr>
                      <a:r>
                        <a:rPr lang="en-US" sz="3200" b="1" dirty="0">
                          <a:effectLst/>
                        </a:rPr>
                        <a:t> </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68580" marR="68580" marT="0" marB="0"/>
                </a:tc>
                <a:extLst>
                  <a:ext uri="{0D108BD9-81ED-4DB2-BD59-A6C34878D82A}">
                    <a16:rowId xmlns:a16="http://schemas.microsoft.com/office/drawing/2014/main" val="209449025"/>
                  </a:ext>
                </a:extLst>
              </a:tr>
            </a:tbl>
          </a:graphicData>
        </a:graphic>
      </p:graphicFrame>
    </p:spTree>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EE3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028700" y="5219415"/>
            <a:ext cx="7401098" cy="40388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3"/>
          <p:cNvSpPr txBox="1"/>
          <p:nvPr/>
        </p:nvSpPr>
        <p:spPr>
          <a:xfrm>
            <a:off x="9139238" y="3133725"/>
            <a:ext cx="9525" cy="1009650"/>
          </a:xfrm>
          <a:prstGeom prst="rect">
            <a:avLst/>
          </a:prstGeom>
        </p:spPr>
        <p:txBody>
          <a:bodyPr lIns="0" tIns="0" rIns="0" bIns="0" rtlCol="0" anchor="t">
            <a:spAutoFit/>
          </a:bodyPr>
          <a:lstStyle/>
          <a:p>
            <a:pPr algn="ctr">
              <a:lnSpc>
                <a:spcPts val="7919"/>
              </a:lnSpc>
              <a:spcBef>
                <a:spcPct val="0"/>
              </a:spcBef>
            </a:pPr>
            <a:endParaRPr/>
          </a:p>
        </p:txBody>
      </p:sp>
      <p:sp>
        <p:nvSpPr>
          <p:cNvPr id="4" name="TextBox 4"/>
          <p:cNvSpPr txBox="1"/>
          <p:nvPr/>
        </p:nvSpPr>
        <p:spPr>
          <a:xfrm>
            <a:off x="883851" y="1965568"/>
            <a:ext cx="17043888" cy="1646605"/>
          </a:xfrm>
          <a:prstGeom prst="rect">
            <a:avLst/>
          </a:prstGeom>
        </p:spPr>
        <p:txBody>
          <a:bodyPr wrap="square" lIns="0" tIns="0" rIns="0" bIns="0" rtlCol="0" anchor="t">
            <a:spAutoFit/>
          </a:bodyPr>
          <a:lstStyle/>
          <a:p>
            <a:pPr algn="ctr">
              <a:lnSpc>
                <a:spcPts val="6868"/>
              </a:lnSpc>
            </a:pPr>
            <a:r>
              <a:rPr lang="en-US" sz="3200" dirty="0" err="1">
                <a:solidFill>
                  <a:srgbClr val="FF0000"/>
                </a:solidFill>
                <a:latin typeface="Muli Black"/>
              </a:rPr>
              <a:t>Khí</a:t>
            </a:r>
            <a:r>
              <a:rPr lang="en-US" sz="3200" dirty="0">
                <a:solidFill>
                  <a:srgbClr val="FF0000"/>
                </a:solidFill>
                <a:latin typeface="Muli Black"/>
              </a:rPr>
              <a:t> </a:t>
            </a:r>
            <a:r>
              <a:rPr lang="en-US" sz="3200" dirty="0" err="1">
                <a:solidFill>
                  <a:srgbClr val="FF0000"/>
                </a:solidFill>
                <a:latin typeface="Muli Black"/>
              </a:rPr>
              <a:t>thải</a:t>
            </a:r>
            <a:r>
              <a:rPr lang="en-US" sz="3200" dirty="0">
                <a:solidFill>
                  <a:srgbClr val="FF0000"/>
                </a:solidFill>
                <a:latin typeface="Muli Black"/>
              </a:rPr>
              <a:t> (</a:t>
            </a:r>
            <a:r>
              <a:rPr lang="en-US" sz="3200" dirty="0" err="1">
                <a:solidFill>
                  <a:srgbClr val="FF0000"/>
                </a:solidFill>
                <a:latin typeface="Muli Black"/>
              </a:rPr>
              <a:t>Cacbon</a:t>
            </a:r>
            <a:r>
              <a:rPr lang="en-US" sz="3200" dirty="0">
                <a:solidFill>
                  <a:srgbClr val="FF0000"/>
                </a:solidFill>
                <a:latin typeface="Muli Black"/>
              </a:rPr>
              <a:t> </a:t>
            </a:r>
            <a:r>
              <a:rPr lang="en-US" sz="3200" dirty="0" err="1">
                <a:solidFill>
                  <a:srgbClr val="FF0000"/>
                </a:solidFill>
                <a:latin typeface="Muli Black"/>
              </a:rPr>
              <a:t>đioxide</a:t>
            </a:r>
            <a:r>
              <a:rPr lang="en-US" sz="3200" dirty="0">
                <a:solidFill>
                  <a:srgbClr val="FF0000"/>
                </a:solidFill>
                <a:latin typeface="Muli Black"/>
              </a:rPr>
              <a:t>, nitrogen dioxide, …), </a:t>
            </a:r>
            <a:r>
              <a:rPr lang="en-US" sz="3200" dirty="0" err="1">
                <a:solidFill>
                  <a:srgbClr val="FF0000"/>
                </a:solidFill>
                <a:latin typeface="Muli Black"/>
              </a:rPr>
              <a:t>bụi</a:t>
            </a:r>
            <a:r>
              <a:rPr lang="en-US" sz="3200" dirty="0">
                <a:solidFill>
                  <a:srgbClr val="FF0000"/>
                </a:solidFill>
                <a:latin typeface="Muli Black"/>
              </a:rPr>
              <a:t> </a:t>
            </a:r>
            <a:r>
              <a:rPr lang="en-US" sz="3200" dirty="0" err="1">
                <a:solidFill>
                  <a:srgbClr val="FF0000"/>
                </a:solidFill>
                <a:latin typeface="Muli Black"/>
              </a:rPr>
              <a:t>mịn</a:t>
            </a:r>
            <a:r>
              <a:rPr lang="en-US" sz="3200" dirty="0">
                <a:solidFill>
                  <a:srgbClr val="FF0000"/>
                </a:solidFill>
                <a:latin typeface="Muli Black"/>
              </a:rPr>
              <a:t> do </a:t>
            </a:r>
            <a:r>
              <a:rPr lang="en-US" sz="3200" dirty="0" err="1">
                <a:solidFill>
                  <a:srgbClr val="FF0000"/>
                </a:solidFill>
                <a:latin typeface="Muli Black"/>
              </a:rPr>
              <a:t>quá</a:t>
            </a:r>
            <a:r>
              <a:rPr lang="en-US" sz="3200" dirty="0">
                <a:solidFill>
                  <a:srgbClr val="FF0000"/>
                </a:solidFill>
                <a:latin typeface="Muli Black"/>
              </a:rPr>
              <a:t> </a:t>
            </a:r>
            <a:r>
              <a:rPr lang="en-US" sz="3200" dirty="0" err="1">
                <a:solidFill>
                  <a:srgbClr val="FF0000"/>
                </a:solidFill>
                <a:latin typeface="Muli Black"/>
              </a:rPr>
              <a:t>trình</a:t>
            </a:r>
            <a:r>
              <a:rPr lang="en-US" sz="3200" dirty="0">
                <a:solidFill>
                  <a:srgbClr val="FF0000"/>
                </a:solidFill>
                <a:latin typeface="Muli Black"/>
              </a:rPr>
              <a:t> </a:t>
            </a:r>
            <a:r>
              <a:rPr lang="en-US" sz="3200" dirty="0" err="1">
                <a:solidFill>
                  <a:srgbClr val="FF0000"/>
                </a:solidFill>
                <a:latin typeface="Muli Black"/>
              </a:rPr>
              <a:t>đốt</a:t>
            </a:r>
            <a:r>
              <a:rPr lang="en-US" sz="3200" dirty="0">
                <a:solidFill>
                  <a:srgbClr val="FF0000"/>
                </a:solidFill>
                <a:latin typeface="Muli Black"/>
              </a:rPr>
              <a:t> </a:t>
            </a:r>
            <a:r>
              <a:rPr lang="en-US" sz="3200" dirty="0" err="1">
                <a:solidFill>
                  <a:srgbClr val="FF0000"/>
                </a:solidFill>
                <a:latin typeface="Muli Black"/>
              </a:rPr>
              <a:t>cháy</a:t>
            </a:r>
            <a:r>
              <a:rPr lang="en-US" sz="3200" dirty="0">
                <a:solidFill>
                  <a:srgbClr val="FF0000"/>
                </a:solidFill>
                <a:latin typeface="Muli Black"/>
              </a:rPr>
              <a:t> than, </a:t>
            </a:r>
            <a:r>
              <a:rPr lang="en-US" sz="3200" dirty="0" err="1">
                <a:solidFill>
                  <a:srgbClr val="FF0000"/>
                </a:solidFill>
                <a:latin typeface="Muli Black"/>
              </a:rPr>
              <a:t>xăng</a:t>
            </a:r>
            <a:r>
              <a:rPr lang="en-US" sz="3200" dirty="0">
                <a:solidFill>
                  <a:srgbClr val="FF0000"/>
                </a:solidFill>
                <a:latin typeface="Muli Black"/>
              </a:rPr>
              <a:t>, </a:t>
            </a:r>
            <a:r>
              <a:rPr lang="en-US" sz="3200" dirty="0" err="1">
                <a:solidFill>
                  <a:srgbClr val="FF0000"/>
                </a:solidFill>
                <a:latin typeface="Muli Black"/>
              </a:rPr>
              <a:t>dầu</a:t>
            </a:r>
            <a:r>
              <a:rPr lang="en-US" sz="3200" dirty="0">
                <a:solidFill>
                  <a:srgbClr val="FF0000"/>
                </a:solidFill>
                <a:latin typeface="Muli Black"/>
              </a:rPr>
              <a:t> </a:t>
            </a:r>
            <a:r>
              <a:rPr lang="en-US" sz="3200" dirty="0" err="1">
                <a:solidFill>
                  <a:srgbClr val="FF0000"/>
                </a:solidFill>
                <a:latin typeface="Muli Black"/>
              </a:rPr>
              <a:t>ảnh</a:t>
            </a:r>
            <a:r>
              <a:rPr lang="en-US" sz="3200" dirty="0">
                <a:solidFill>
                  <a:srgbClr val="FF0000"/>
                </a:solidFill>
                <a:latin typeface="Muli Black"/>
              </a:rPr>
              <a:t> </a:t>
            </a:r>
            <a:r>
              <a:rPr lang="en-US" sz="3200" dirty="0" err="1">
                <a:solidFill>
                  <a:srgbClr val="FF0000"/>
                </a:solidFill>
                <a:latin typeface="Muli Black"/>
              </a:rPr>
              <a:t>hưởng</a:t>
            </a:r>
            <a:r>
              <a:rPr lang="en-US" sz="3200" dirty="0">
                <a:solidFill>
                  <a:srgbClr val="FF0000"/>
                </a:solidFill>
                <a:latin typeface="Muli Black"/>
              </a:rPr>
              <a:t> </a:t>
            </a:r>
            <a:r>
              <a:rPr lang="en-US" sz="3200" dirty="0" err="1">
                <a:solidFill>
                  <a:srgbClr val="FF0000"/>
                </a:solidFill>
                <a:latin typeface="Muli Black"/>
              </a:rPr>
              <a:t>như</a:t>
            </a:r>
            <a:r>
              <a:rPr lang="en-US" sz="3200" dirty="0">
                <a:solidFill>
                  <a:srgbClr val="FF0000"/>
                </a:solidFill>
                <a:latin typeface="Muli Black"/>
              </a:rPr>
              <a:t> </a:t>
            </a:r>
            <a:r>
              <a:rPr lang="en-US" sz="3200" dirty="0" err="1">
                <a:solidFill>
                  <a:srgbClr val="FF0000"/>
                </a:solidFill>
                <a:latin typeface="Muli Black"/>
              </a:rPr>
              <a:t>thế</a:t>
            </a:r>
            <a:r>
              <a:rPr lang="en-US" sz="3200" dirty="0">
                <a:solidFill>
                  <a:srgbClr val="FF0000"/>
                </a:solidFill>
                <a:latin typeface="Muli Black"/>
              </a:rPr>
              <a:t> </a:t>
            </a:r>
            <a:r>
              <a:rPr lang="en-US" sz="3200" dirty="0" err="1">
                <a:solidFill>
                  <a:srgbClr val="FF0000"/>
                </a:solidFill>
                <a:latin typeface="Muli Black"/>
              </a:rPr>
              <a:t>nào</a:t>
            </a:r>
            <a:r>
              <a:rPr lang="en-US" sz="3200" dirty="0">
                <a:solidFill>
                  <a:srgbClr val="FF0000"/>
                </a:solidFill>
                <a:latin typeface="Muli Black"/>
              </a:rPr>
              <a:t> </a:t>
            </a:r>
            <a:r>
              <a:rPr lang="en-US" sz="3200" dirty="0" err="1">
                <a:solidFill>
                  <a:srgbClr val="FF0000"/>
                </a:solidFill>
                <a:latin typeface="Muli Black"/>
              </a:rPr>
              <a:t>tới</a:t>
            </a:r>
            <a:r>
              <a:rPr lang="en-US" sz="3200" dirty="0">
                <a:solidFill>
                  <a:srgbClr val="FF0000"/>
                </a:solidFill>
                <a:latin typeface="Muli Black"/>
              </a:rPr>
              <a:t> </a:t>
            </a:r>
            <a:r>
              <a:rPr lang="en-US" sz="3200" dirty="0" err="1">
                <a:solidFill>
                  <a:srgbClr val="FF0000"/>
                </a:solidFill>
                <a:latin typeface="Muli Black"/>
              </a:rPr>
              <a:t>sức</a:t>
            </a:r>
            <a:r>
              <a:rPr lang="en-US" sz="3200" dirty="0">
                <a:solidFill>
                  <a:srgbClr val="FF0000"/>
                </a:solidFill>
                <a:latin typeface="Muli Black"/>
              </a:rPr>
              <a:t> </a:t>
            </a:r>
            <a:r>
              <a:rPr lang="en-US" sz="3200" dirty="0" err="1">
                <a:solidFill>
                  <a:srgbClr val="FF0000"/>
                </a:solidFill>
                <a:latin typeface="Muli Black"/>
              </a:rPr>
              <a:t>khỏe</a:t>
            </a:r>
            <a:r>
              <a:rPr lang="en-US" sz="3200" dirty="0">
                <a:solidFill>
                  <a:srgbClr val="FF0000"/>
                </a:solidFill>
                <a:latin typeface="Muli Black"/>
              </a:rPr>
              <a:t> con </a:t>
            </a:r>
            <a:r>
              <a:rPr lang="en-US" sz="3200" dirty="0" err="1">
                <a:solidFill>
                  <a:srgbClr val="FF0000"/>
                </a:solidFill>
                <a:latin typeface="Muli Black"/>
              </a:rPr>
              <a:t>người</a:t>
            </a:r>
            <a:r>
              <a:rPr lang="en-US" sz="3200" dirty="0">
                <a:solidFill>
                  <a:srgbClr val="FF0000"/>
                </a:solidFill>
                <a:latin typeface="Muli Black"/>
              </a:rPr>
              <a:t>, </a:t>
            </a:r>
            <a:r>
              <a:rPr lang="en-US" sz="3200" dirty="0" err="1">
                <a:solidFill>
                  <a:srgbClr val="FF0000"/>
                </a:solidFill>
                <a:latin typeface="Muli Black"/>
              </a:rPr>
              <a:t>môi</a:t>
            </a:r>
            <a:r>
              <a:rPr lang="en-US" sz="3200" dirty="0">
                <a:solidFill>
                  <a:srgbClr val="FF0000"/>
                </a:solidFill>
                <a:latin typeface="Muli Black"/>
              </a:rPr>
              <a:t> </a:t>
            </a:r>
            <a:r>
              <a:rPr lang="en-US" sz="3200" dirty="0" err="1">
                <a:solidFill>
                  <a:srgbClr val="FF0000"/>
                </a:solidFill>
                <a:latin typeface="Muli Black"/>
              </a:rPr>
              <a:t>trường</a:t>
            </a:r>
            <a:r>
              <a:rPr lang="en-US" sz="3200" dirty="0">
                <a:solidFill>
                  <a:srgbClr val="FF0000"/>
                </a:solidFill>
                <a:latin typeface="Muli Black"/>
              </a:rPr>
              <a:t> </a:t>
            </a:r>
            <a:r>
              <a:rPr lang="en-US" sz="3200" dirty="0" err="1">
                <a:solidFill>
                  <a:srgbClr val="FF0000"/>
                </a:solidFill>
                <a:latin typeface="Muli Black"/>
              </a:rPr>
              <a:t>và</a:t>
            </a:r>
            <a:r>
              <a:rPr lang="en-US" sz="3200" dirty="0">
                <a:solidFill>
                  <a:srgbClr val="FF0000"/>
                </a:solidFill>
                <a:latin typeface="Muli Black"/>
              </a:rPr>
              <a:t> </a:t>
            </a:r>
            <a:r>
              <a:rPr lang="en-US" sz="3200" dirty="0" err="1">
                <a:solidFill>
                  <a:srgbClr val="FF0000"/>
                </a:solidFill>
                <a:latin typeface="Muli Black"/>
              </a:rPr>
              <a:t>xã</a:t>
            </a:r>
            <a:r>
              <a:rPr lang="en-US" sz="3200" dirty="0">
                <a:solidFill>
                  <a:srgbClr val="FF0000"/>
                </a:solidFill>
                <a:latin typeface="Muli Black"/>
              </a:rPr>
              <a:t> </a:t>
            </a:r>
            <a:r>
              <a:rPr lang="en-US" sz="3200" dirty="0" err="1">
                <a:solidFill>
                  <a:srgbClr val="FF0000"/>
                </a:solidFill>
                <a:latin typeface="Muli Black"/>
              </a:rPr>
              <a:t>hội</a:t>
            </a:r>
            <a:r>
              <a:rPr lang="en-US" sz="3200" dirty="0">
                <a:solidFill>
                  <a:srgbClr val="FF0000"/>
                </a:solidFill>
                <a:latin typeface="Muli Black"/>
              </a:rPr>
              <a:t>?</a:t>
            </a:r>
          </a:p>
        </p:txBody>
      </p:sp>
      <p:pic>
        <p:nvPicPr>
          <p:cNvPr id="5" name="Picture 5"/>
          <p:cNvPicPr>
            <a:picLocks noChangeAspect="1"/>
          </p:cNvPicPr>
          <p:nvPr/>
        </p:nvPicPr>
        <p:blipFill>
          <a:blip r:embed="rId3"/>
          <a:srcRect b="17535"/>
          <a:stretch>
            <a:fillRect/>
          </a:stretch>
        </p:blipFill>
        <p:spPr>
          <a:xfrm>
            <a:off x="9405795" y="5219415"/>
            <a:ext cx="7454242" cy="40388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6"/>
          <p:cNvSpPr txBox="1"/>
          <p:nvPr/>
        </p:nvSpPr>
        <p:spPr>
          <a:xfrm>
            <a:off x="6483251" y="200025"/>
            <a:ext cx="5321498" cy="1252855"/>
          </a:xfrm>
          <a:prstGeom prst="rect">
            <a:avLst/>
          </a:prstGeom>
        </p:spPr>
        <p:txBody>
          <a:bodyPr lIns="0" tIns="0" rIns="0" bIns="0" rtlCol="0" anchor="t">
            <a:spAutoFit/>
          </a:bodyPr>
          <a:lstStyle/>
          <a:p>
            <a:pPr algn="ctr">
              <a:lnSpc>
                <a:spcPts val="10220"/>
              </a:lnSpc>
            </a:pPr>
            <a:r>
              <a:rPr lang="en-US" sz="7300">
                <a:solidFill>
                  <a:srgbClr val="000000"/>
                </a:solidFill>
                <a:latin typeface="Muli Black"/>
              </a:rPr>
              <a:t>LUYỆN TẬP</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EE34"/>
        </a:solidFill>
        <a:effectLst/>
      </p:bgPr>
    </p:bg>
    <p:spTree>
      <p:nvGrpSpPr>
        <p:cNvPr id="1" name=""/>
        <p:cNvGrpSpPr/>
        <p:nvPr/>
      </p:nvGrpSpPr>
      <p:grpSpPr>
        <a:xfrm>
          <a:off x="0" y="0"/>
          <a:ext cx="0" cy="0"/>
          <a:chOff x="0" y="0"/>
          <a:chExt cx="0" cy="0"/>
        </a:xfrm>
      </p:grpSpPr>
      <p:sp>
        <p:nvSpPr>
          <p:cNvPr id="2" name="TextBox 2"/>
          <p:cNvSpPr txBox="1"/>
          <p:nvPr/>
        </p:nvSpPr>
        <p:spPr>
          <a:xfrm>
            <a:off x="9139238" y="3133725"/>
            <a:ext cx="9525" cy="1009650"/>
          </a:xfrm>
          <a:prstGeom prst="rect">
            <a:avLst/>
          </a:prstGeom>
        </p:spPr>
        <p:txBody>
          <a:bodyPr lIns="0" tIns="0" rIns="0" bIns="0" rtlCol="0" anchor="t">
            <a:spAutoFit/>
          </a:bodyPr>
          <a:lstStyle/>
          <a:p>
            <a:pPr algn="ctr">
              <a:lnSpc>
                <a:spcPts val="7919"/>
              </a:lnSpc>
              <a:spcBef>
                <a:spcPct val="0"/>
              </a:spcBef>
            </a:pPr>
            <a:endParaRPr/>
          </a:p>
        </p:txBody>
      </p:sp>
      <p:sp>
        <p:nvSpPr>
          <p:cNvPr id="3" name="TextBox 3"/>
          <p:cNvSpPr txBox="1"/>
          <p:nvPr/>
        </p:nvSpPr>
        <p:spPr>
          <a:xfrm>
            <a:off x="1524000" y="1714500"/>
            <a:ext cx="15811504" cy="1659099"/>
          </a:xfrm>
          <a:prstGeom prst="rect">
            <a:avLst/>
          </a:prstGeom>
        </p:spPr>
        <p:txBody>
          <a:bodyPr wrap="square" lIns="0" tIns="0" rIns="0" bIns="0" rtlCol="0" anchor="t">
            <a:spAutoFit/>
          </a:bodyPr>
          <a:lstStyle/>
          <a:p>
            <a:pPr algn="ctr">
              <a:lnSpc>
                <a:spcPts val="6728"/>
              </a:lnSpc>
            </a:pPr>
            <a:r>
              <a:rPr lang="en-US" sz="3600" dirty="0" err="1">
                <a:solidFill>
                  <a:srgbClr val="FF0000"/>
                </a:solidFill>
                <a:latin typeface="Muli Black"/>
              </a:rPr>
              <a:t>Hiện</a:t>
            </a:r>
            <a:r>
              <a:rPr lang="en-US" sz="3600" dirty="0">
                <a:solidFill>
                  <a:srgbClr val="FF0000"/>
                </a:solidFill>
                <a:latin typeface="Muli Black"/>
              </a:rPr>
              <a:t> nay, </a:t>
            </a:r>
            <a:r>
              <a:rPr lang="en-US" sz="3600" dirty="0" err="1">
                <a:solidFill>
                  <a:srgbClr val="FF0000"/>
                </a:solidFill>
                <a:latin typeface="Muli Black"/>
              </a:rPr>
              <a:t>nước</a:t>
            </a:r>
            <a:r>
              <a:rPr lang="en-US" sz="3600" dirty="0">
                <a:solidFill>
                  <a:srgbClr val="FF0000"/>
                </a:solidFill>
                <a:latin typeface="Muli Black"/>
              </a:rPr>
              <a:t> ta </a:t>
            </a:r>
            <a:r>
              <a:rPr lang="en-US" sz="3600" dirty="0" err="1">
                <a:solidFill>
                  <a:srgbClr val="FF0000"/>
                </a:solidFill>
                <a:latin typeface="Muli Black"/>
              </a:rPr>
              <a:t>còn</a:t>
            </a:r>
            <a:r>
              <a:rPr lang="en-US" sz="3600" dirty="0">
                <a:solidFill>
                  <a:srgbClr val="FF0000"/>
                </a:solidFill>
                <a:latin typeface="Muli Black"/>
              </a:rPr>
              <a:t> </a:t>
            </a:r>
            <a:r>
              <a:rPr lang="en-US" sz="3600" dirty="0" err="1">
                <a:solidFill>
                  <a:srgbClr val="FF0000"/>
                </a:solidFill>
                <a:latin typeface="Muli Black"/>
              </a:rPr>
              <a:t>nhiều</a:t>
            </a:r>
            <a:r>
              <a:rPr lang="en-US" sz="3600" dirty="0">
                <a:solidFill>
                  <a:srgbClr val="FF0000"/>
                </a:solidFill>
                <a:latin typeface="Muli Black"/>
              </a:rPr>
              <a:t> </a:t>
            </a:r>
            <a:r>
              <a:rPr lang="en-US" sz="3600" dirty="0" err="1">
                <a:solidFill>
                  <a:srgbClr val="FF0000"/>
                </a:solidFill>
                <a:latin typeface="Muli Black"/>
              </a:rPr>
              <a:t>lò</a:t>
            </a:r>
            <a:r>
              <a:rPr lang="en-US" sz="3600" dirty="0">
                <a:solidFill>
                  <a:srgbClr val="FF0000"/>
                </a:solidFill>
                <a:latin typeface="Muli Black"/>
              </a:rPr>
              <a:t> </a:t>
            </a:r>
            <a:r>
              <a:rPr lang="en-US" sz="3600" dirty="0" err="1">
                <a:solidFill>
                  <a:srgbClr val="FF0000"/>
                </a:solidFill>
                <a:latin typeface="Muli Black"/>
              </a:rPr>
              <a:t>nung</a:t>
            </a:r>
            <a:r>
              <a:rPr lang="en-US" sz="3600" dirty="0">
                <a:solidFill>
                  <a:srgbClr val="FF0000"/>
                </a:solidFill>
                <a:latin typeface="Muli Black"/>
              </a:rPr>
              <a:t> </a:t>
            </a:r>
            <a:r>
              <a:rPr lang="en-US" sz="3600" dirty="0" err="1">
                <a:solidFill>
                  <a:srgbClr val="FF0000"/>
                </a:solidFill>
                <a:latin typeface="Muli Black"/>
              </a:rPr>
              <a:t>vôi</a:t>
            </a:r>
            <a:r>
              <a:rPr lang="en-US" sz="3600" dirty="0">
                <a:solidFill>
                  <a:srgbClr val="FF0000"/>
                </a:solidFill>
                <a:latin typeface="Muli Black"/>
              </a:rPr>
              <a:t> </a:t>
            </a:r>
            <a:r>
              <a:rPr lang="en-US" sz="3600" dirty="0" err="1">
                <a:solidFill>
                  <a:srgbClr val="FF0000"/>
                </a:solidFill>
                <a:latin typeface="Muli Black"/>
              </a:rPr>
              <a:t>thủ</a:t>
            </a:r>
            <a:r>
              <a:rPr lang="en-US" sz="3600" dirty="0">
                <a:solidFill>
                  <a:srgbClr val="FF0000"/>
                </a:solidFill>
                <a:latin typeface="Muli Black"/>
              </a:rPr>
              <a:t> </a:t>
            </a:r>
            <a:r>
              <a:rPr lang="en-US" sz="3600" dirty="0" err="1">
                <a:solidFill>
                  <a:srgbClr val="FF0000"/>
                </a:solidFill>
                <a:latin typeface="Muli Black"/>
              </a:rPr>
              <a:t>công</a:t>
            </a:r>
            <a:r>
              <a:rPr lang="en-US" sz="3600" dirty="0">
                <a:solidFill>
                  <a:srgbClr val="FF0000"/>
                </a:solidFill>
                <a:latin typeface="Muli Black"/>
              </a:rPr>
              <a:t> </a:t>
            </a:r>
            <a:r>
              <a:rPr lang="en-US" sz="3600" dirty="0" err="1">
                <a:solidFill>
                  <a:srgbClr val="FF0000"/>
                </a:solidFill>
                <a:latin typeface="Muli Black"/>
              </a:rPr>
              <a:t>đang</a:t>
            </a:r>
            <a:r>
              <a:rPr lang="en-US" sz="3600" dirty="0">
                <a:solidFill>
                  <a:srgbClr val="FF0000"/>
                </a:solidFill>
                <a:latin typeface="Muli Black"/>
              </a:rPr>
              <a:t> </a:t>
            </a:r>
            <a:r>
              <a:rPr lang="en-US" sz="3600" dirty="0" err="1">
                <a:solidFill>
                  <a:srgbClr val="FF0000"/>
                </a:solidFill>
                <a:latin typeface="Muli Black"/>
              </a:rPr>
              <a:t>hoạt</a:t>
            </a:r>
            <a:r>
              <a:rPr lang="en-US" sz="3600" dirty="0">
                <a:solidFill>
                  <a:srgbClr val="FF0000"/>
                </a:solidFill>
                <a:latin typeface="Muli Black"/>
              </a:rPr>
              <a:t> </a:t>
            </a:r>
            <a:r>
              <a:rPr lang="en-US" sz="3600" dirty="0" err="1">
                <a:solidFill>
                  <a:srgbClr val="FF0000"/>
                </a:solidFill>
                <a:latin typeface="Muli Black"/>
              </a:rPr>
              <a:t>động</a:t>
            </a:r>
            <a:r>
              <a:rPr lang="en-US" sz="3600" dirty="0">
                <a:solidFill>
                  <a:srgbClr val="FF0000"/>
                </a:solidFill>
                <a:latin typeface="Muli Black"/>
              </a:rPr>
              <a:t>. </a:t>
            </a:r>
            <a:r>
              <a:rPr lang="en-US" sz="3600" dirty="0" err="1">
                <a:solidFill>
                  <a:srgbClr val="FF0000"/>
                </a:solidFill>
                <a:latin typeface="Muli Black"/>
              </a:rPr>
              <a:t>Nêu</a:t>
            </a:r>
            <a:r>
              <a:rPr lang="en-US" sz="3600" dirty="0">
                <a:solidFill>
                  <a:srgbClr val="FF0000"/>
                </a:solidFill>
                <a:latin typeface="Muli Black"/>
              </a:rPr>
              <a:t> </a:t>
            </a:r>
            <a:r>
              <a:rPr lang="en-US" sz="3600" dirty="0" err="1">
                <a:solidFill>
                  <a:srgbClr val="FF0000"/>
                </a:solidFill>
                <a:latin typeface="Muli Black"/>
              </a:rPr>
              <a:t>những</a:t>
            </a:r>
            <a:r>
              <a:rPr lang="en-US" sz="3600" dirty="0">
                <a:solidFill>
                  <a:srgbClr val="FF0000"/>
                </a:solidFill>
                <a:latin typeface="Muli Black"/>
              </a:rPr>
              <a:t> </a:t>
            </a:r>
            <a:r>
              <a:rPr lang="en-US" sz="3600" dirty="0" err="1">
                <a:solidFill>
                  <a:srgbClr val="FF0000"/>
                </a:solidFill>
                <a:latin typeface="Muli Black"/>
              </a:rPr>
              <a:t>tác</a:t>
            </a:r>
            <a:r>
              <a:rPr lang="en-US" sz="3600" dirty="0">
                <a:solidFill>
                  <a:srgbClr val="FF0000"/>
                </a:solidFill>
                <a:latin typeface="Muli Black"/>
              </a:rPr>
              <a:t> </a:t>
            </a:r>
            <a:r>
              <a:rPr lang="en-US" sz="3600" dirty="0" err="1">
                <a:solidFill>
                  <a:srgbClr val="FF0000"/>
                </a:solidFill>
                <a:latin typeface="Muli Black"/>
              </a:rPr>
              <a:t>động</a:t>
            </a:r>
            <a:r>
              <a:rPr lang="en-US" sz="3600" dirty="0">
                <a:solidFill>
                  <a:srgbClr val="FF0000"/>
                </a:solidFill>
                <a:latin typeface="Muli Black"/>
              </a:rPr>
              <a:t> </a:t>
            </a:r>
            <a:r>
              <a:rPr lang="en-US" sz="3600" dirty="0" err="1">
                <a:solidFill>
                  <a:srgbClr val="FF0000"/>
                </a:solidFill>
                <a:latin typeface="Muli Black"/>
              </a:rPr>
              <a:t>của</a:t>
            </a:r>
            <a:r>
              <a:rPr lang="en-US" sz="3600" dirty="0">
                <a:solidFill>
                  <a:srgbClr val="FF0000"/>
                </a:solidFill>
                <a:latin typeface="Muli Black"/>
              </a:rPr>
              <a:t> </a:t>
            </a:r>
            <a:r>
              <a:rPr lang="en-US" sz="3600" dirty="0" err="1">
                <a:solidFill>
                  <a:srgbClr val="FF0000"/>
                </a:solidFill>
                <a:latin typeface="Muli Black"/>
              </a:rPr>
              <a:t>chúng</a:t>
            </a:r>
            <a:r>
              <a:rPr lang="en-US" sz="3600" dirty="0">
                <a:solidFill>
                  <a:srgbClr val="FF0000"/>
                </a:solidFill>
                <a:latin typeface="Muli Black"/>
              </a:rPr>
              <a:t> </a:t>
            </a:r>
            <a:r>
              <a:rPr lang="en-US" sz="3600" dirty="0" err="1">
                <a:solidFill>
                  <a:srgbClr val="FF0000"/>
                </a:solidFill>
                <a:latin typeface="Muli Black"/>
              </a:rPr>
              <a:t>đối</a:t>
            </a:r>
            <a:r>
              <a:rPr lang="en-US" sz="3600" dirty="0">
                <a:solidFill>
                  <a:srgbClr val="FF0000"/>
                </a:solidFill>
                <a:latin typeface="Muli Black"/>
              </a:rPr>
              <a:t> </a:t>
            </a:r>
            <a:r>
              <a:rPr lang="en-US" sz="3600" dirty="0" err="1">
                <a:solidFill>
                  <a:srgbClr val="FF0000"/>
                </a:solidFill>
                <a:latin typeface="Muli Black"/>
              </a:rPr>
              <a:t>với</a:t>
            </a:r>
            <a:r>
              <a:rPr lang="en-US" sz="3600" dirty="0">
                <a:solidFill>
                  <a:srgbClr val="FF0000"/>
                </a:solidFill>
                <a:latin typeface="Muli Black"/>
              </a:rPr>
              <a:t> </a:t>
            </a:r>
            <a:r>
              <a:rPr lang="en-US" sz="3600" dirty="0" err="1">
                <a:solidFill>
                  <a:srgbClr val="FF0000"/>
                </a:solidFill>
                <a:latin typeface="Muli Black"/>
              </a:rPr>
              <a:t>môi</a:t>
            </a:r>
            <a:r>
              <a:rPr lang="en-US" sz="3600" dirty="0">
                <a:solidFill>
                  <a:srgbClr val="FF0000"/>
                </a:solidFill>
                <a:latin typeface="Muli Black"/>
              </a:rPr>
              <a:t> </a:t>
            </a:r>
            <a:r>
              <a:rPr lang="en-US" sz="3600" dirty="0" err="1">
                <a:solidFill>
                  <a:srgbClr val="FF0000"/>
                </a:solidFill>
                <a:latin typeface="Muli Black"/>
              </a:rPr>
              <a:t>trường</a:t>
            </a:r>
            <a:r>
              <a:rPr lang="en-US" sz="3600" dirty="0">
                <a:solidFill>
                  <a:srgbClr val="FF0000"/>
                </a:solidFill>
                <a:latin typeface="Muli Black"/>
              </a:rPr>
              <a:t>.</a:t>
            </a:r>
          </a:p>
        </p:txBody>
      </p:sp>
      <p:pic>
        <p:nvPicPr>
          <p:cNvPr id="4" name="Picture 4"/>
          <p:cNvPicPr>
            <a:picLocks noChangeAspect="1"/>
          </p:cNvPicPr>
          <p:nvPr/>
        </p:nvPicPr>
        <p:blipFill>
          <a:blip r:embed="rId2"/>
          <a:srcRect/>
          <a:stretch>
            <a:fillRect/>
          </a:stretch>
        </p:blipFill>
        <p:spPr>
          <a:xfrm>
            <a:off x="1028700" y="4357438"/>
            <a:ext cx="7364683" cy="49008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5"/>
          <p:cNvPicPr>
            <a:picLocks noChangeAspect="1"/>
          </p:cNvPicPr>
          <p:nvPr/>
        </p:nvPicPr>
        <p:blipFill>
          <a:blip r:embed="rId3"/>
          <a:srcRect/>
          <a:stretch>
            <a:fillRect/>
          </a:stretch>
        </p:blipFill>
        <p:spPr>
          <a:xfrm>
            <a:off x="9630526" y="4357438"/>
            <a:ext cx="7364683" cy="49008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6"/>
          <p:cNvSpPr txBox="1"/>
          <p:nvPr/>
        </p:nvSpPr>
        <p:spPr>
          <a:xfrm>
            <a:off x="6483251" y="200025"/>
            <a:ext cx="5321498" cy="1252855"/>
          </a:xfrm>
          <a:prstGeom prst="rect">
            <a:avLst/>
          </a:prstGeom>
        </p:spPr>
        <p:txBody>
          <a:bodyPr lIns="0" tIns="0" rIns="0" bIns="0" rtlCol="0" anchor="t">
            <a:spAutoFit/>
          </a:bodyPr>
          <a:lstStyle/>
          <a:p>
            <a:pPr algn="ctr">
              <a:lnSpc>
                <a:spcPts val="10220"/>
              </a:lnSpc>
            </a:pPr>
            <a:r>
              <a:rPr lang="en-US" sz="7300">
                <a:solidFill>
                  <a:srgbClr val="000000"/>
                </a:solidFill>
                <a:latin typeface="Muli Black"/>
              </a:rPr>
              <a:t>LUYỆN TẬP</a:t>
            </a:r>
          </a:p>
        </p:txBody>
      </p:sp>
    </p:spTree>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05331" y="8177803"/>
            <a:ext cx="2509696" cy="2509696"/>
          </a:xfrm>
          <a:prstGeom prst="rect">
            <a:avLst/>
          </a:prstGeom>
        </p:spPr>
      </p:pic>
      <p:grpSp>
        <p:nvGrpSpPr>
          <p:cNvPr id="3" name="Group 3"/>
          <p:cNvGrpSpPr/>
          <p:nvPr/>
        </p:nvGrpSpPr>
        <p:grpSpPr>
          <a:xfrm>
            <a:off x="4160053" y="758187"/>
            <a:ext cx="9967894" cy="2033500"/>
            <a:chOff x="0" y="0"/>
            <a:chExt cx="74599591" cy="15218686"/>
          </a:xfrm>
        </p:grpSpPr>
        <p:sp>
          <p:nvSpPr>
            <p:cNvPr id="4" name="Freeform 4"/>
            <p:cNvSpPr/>
            <p:nvPr/>
          </p:nvSpPr>
          <p:spPr>
            <a:xfrm>
              <a:off x="72390" y="72390"/>
              <a:ext cx="74454813" cy="15073906"/>
            </a:xfrm>
            <a:custGeom>
              <a:avLst/>
              <a:gdLst/>
              <a:ahLst/>
              <a:cxnLst/>
              <a:rect l="l" t="t" r="r" b="b"/>
              <a:pathLst>
                <a:path w="74454813" h="15073906">
                  <a:moveTo>
                    <a:pt x="0" y="0"/>
                  </a:moveTo>
                  <a:lnTo>
                    <a:pt x="74454813" y="0"/>
                  </a:lnTo>
                  <a:lnTo>
                    <a:pt x="74454813" y="15073906"/>
                  </a:lnTo>
                  <a:lnTo>
                    <a:pt x="0" y="15073906"/>
                  </a:lnTo>
                  <a:lnTo>
                    <a:pt x="0" y="0"/>
                  </a:lnTo>
                  <a:close/>
                </a:path>
              </a:pathLst>
            </a:custGeom>
            <a:solidFill>
              <a:srgbClr val="FFEE34"/>
            </a:solidFill>
          </p:spPr>
        </p:sp>
        <p:sp>
          <p:nvSpPr>
            <p:cNvPr id="5" name="Freeform 5"/>
            <p:cNvSpPr/>
            <p:nvPr/>
          </p:nvSpPr>
          <p:spPr>
            <a:xfrm>
              <a:off x="0" y="0"/>
              <a:ext cx="74599589" cy="15218685"/>
            </a:xfrm>
            <a:custGeom>
              <a:avLst/>
              <a:gdLst/>
              <a:ahLst/>
              <a:cxnLst/>
              <a:rect l="l" t="t" r="r" b="b"/>
              <a:pathLst>
                <a:path w="74599589" h="15218685">
                  <a:moveTo>
                    <a:pt x="74454810" y="15073906"/>
                  </a:moveTo>
                  <a:lnTo>
                    <a:pt x="74599589" y="15073906"/>
                  </a:lnTo>
                  <a:lnTo>
                    <a:pt x="74599589" y="15218685"/>
                  </a:lnTo>
                  <a:lnTo>
                    <a:pt x="74454810" y="15218685"/>
                  </a:lnTo>
                  <a:lnTo>
                    <a:pt x="74454810" y="15073906"/>
                  </a:lnTo>
                  <a:close/>
                  <a:moveTo>
                    <a:pt x="0" y="144780"/>
                  </a:moveTo>
                  <a:lnTo>
                    <a:pt x="144780" y="144780"/>
                  </a:lnTo>
                  <a:lnTo>
                    <a:pt x="144780" y="15073906"/>
                  </a:lnTo>
                  <a:lnTo>
                    <a:pt x="0" y="15073906"/>
                  </a:lnTo>
                  <a:lnTo>
                    <a:pt x="0" y="144780"/>
                  </a:lnTo>
                  <a:close/>
                  <a:moveTo>
                    <a:pt x="0" y="15073906"/>
                  </a:moveTo>
                  <a:lnTo>
                    <a:pt x="144780" y="15073906"/>
                  </a:lnTo>
                  <a:lnTo>
                    <a:pt x="144780" y="15218685"/>
                  </a:lnTo>
                  <a:lnTo>
                    <a:pt x="0" y="15218685"/>
                  </a:lnTo>
                  <a:lnTo>
                    <a:pt x="0" y="15073906"/>
                  </a:lnTo>
                  <a:close/>
                  <a:moveTo>
                    <a:pt x="74454810" y="144780"/>
                  </a:moveTo>
                  <a:lnTo>
                    <a:pt x="74599589" y="144780"/>
                  </a:lnTo>
                  <a:lnTo>
                    <a:pt x="74599589" y="15073906"/>
                  </a:lnTo>
                  <a:lnTo>
                    <a:pt x="74454810" y="15073906"/>
                  </a:lnTo>
                  <a:lnTo>
                    <a:pt x="74454810" y="144780"/>
                  </a:lnTo>
                  <a:close/>
                  <a:moveTo>
                    <a:pt x="144780" y="15073906"/>
                  </a:moveTo>
                  <a:lnTo>
                    <a:pt x="74454810" y="15073906"/>
                  </a:lnTo>
                  <a:lnTo>
                    <a:pt x="74454810" y="15218685"/>
                  </a:lnTo>
                  <a:lnTo>
                    <a:pt x="144780" y="15218685"/>
                  </a:lnTo>
                  <a:lnTo>
                    <a:pt x="144780" y="15073906"/>
                  </a:lnTo>
                  <a:close/>
                  <a:moveTo>
                    <a:pt x="74454810" y="0"/>
                  </a:moveTo>
                  <a:lnTo>
                    <a:pt x="74599589" y="0"/>
                  </a:lnTo>
                  <a:lnTo>
                    <a:pt x="74599589" y="144780"/>
                  </a:lnTo>
                  <a:lnTo>
                    <a:pt x="74454810" y="144780"/>
                  </a:lnTo>
                  <a:lnTo>
                    <a:pt x="74454810" y="0"/>
                  </a:lnTo>
                  <a:close/>
                  <a:moveTo>
                    <a:pt x="0" y="0"/>
                  </a:moveTo>
                  <a:lnTo>
                    <a:pt x="144780" y="0"/>
                  </a:lnTo>
                  <a:lnTo>
                    <a:pt x="144780" y="144780"/>
                  </a:lnTo>
                  <a:lnTo>
                    <a:pt x="0" y="144780"/>
                  </a:lnTo>
                  <a:lnTo>
                    <a:pt x="0" y="0"/>
                  </a:lnTo>
                  <a:close/>
                  <a:moveTo>
                    <a:pt x="144780" y="0"/>
                  </a:moveTo>
                  <a:lnTo>
                    <a:pt x="74454810" y="0"/>
                  </a:lnTo>
                  <a:lnTo>
                    <a:pt x="74454810" y="144780"/>
                  </a:lnTo>
                  <a:lnTo>
                    <a:pt x="144780" y="144780"/>
                  </a:lnTo>
                  <a:lnTo>
                    <a:pt x="144780" y="0"/>
                  </a:lnTo>
                  <a:close/>
                </a:path>
              </a:pathLst>
            </a:custGeom>
            <a:solidFill>
              <a:srgbClr val="000000"/>
            </a:solidFill>
          </p:spPr>
        </p:sp>
      </p:grpSp>
      <p:sp>
        <p:nvSpPr>
          <p:cNvPr id="6" name="TextBox 6"/>
          <p:cNvSpPr txBox="1"/>
          <p:nvPr/>
        </p:nvSpPr>
        <p:spPr>
          <a:xfrm>
            <a:off x="4647065" y="1236775"/>
            <a:ext cx="8993870" cy="1076325"/>
          </a:xfrm>
          <a:prstGeom prst="rect">
            <a:avLst/>
          </a:prstGeom>
        </p:spPr>
        <p:txBody>
          <a:bodyPr lIns="0" tIns="0" rIns="0" bIns="0" rtlCol="0" anchor="t">
            <a:spAutoFit/>
          </a:bodyPr>
          <a:lstStyle/>
          <a:p>
            <a:pPr algn="ctr">
              <a:lnSpc>
                <a:spcPts val="8519"/>
              </a:lnSpc>
            </a:pPr>
            <a:r>
              <a:rPr lang="en-US" sz="7099">
                <a:solidFill>
                  <a:srgbClr val="000000"/>
                </a:solidFill>
                <a:latin typeface="Saira Black Bold"/>
              </a:rPr>
              <a:t>VẬN DỤNG</a:t>
            </a: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7033152" y="3888652"/>
            <a:ext cx="2509696" cy="2509696"/>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485747" y="386500"/>
            <a:ext cx="1284400" cy="1284400"/>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19965" y="1928021"/>
            <a:ext cx="1284400" cy="1284400"/>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200452" y="8148252"/>
            <a:ext cx="1284400" cy="1284400"/>
          </a:xfrm>
          <a:prstGeom prst="rect">
            <a:avLst/>
          </a:prstGeom>
        </p:spPr>
      </p:pic>
      <p:sp>
        <p:nvSpPr>
          <p:cNvPr id="11" name="TextBox 11"/>
          <p:cNvSpPr txBox="1"/>
          <p:nvPr/>
        </p:nvSpPr>
        <p:spPr>
          <a:xfrm>
            <a:off x="2035585" y="3012396"/>
            <a:ext cx="14997567" cy="6015609"/>
          </a:xfrm>
          <a:prstGeom prst="rect">
            <a:avLst/>
          </a:prstGeom>
        </p:spPr>
        <p:txBody>
          <a:bodyPr lIns="0" tIns="0" rIns="0" bIns="0" rtlCol="0" anchor="t">
            <a:spAutoFit/>
          </a:bodyPr>
          <a:lstStyle/>
          <a:p>
            <a:pPr algn="just">
              <a:lnSpc>
                <a:spcPts val="6048"/>
              </a:lnSpc>
            </a:pPr>
            <a:r>
              <a:rPr lang="en-US" sz="3200">
                <a:solidFill>
                  <a:srgbClr val="FFEE34"/>
                </a:solidFill>
                <a:latin typeface="Muli Black"/>
              </a:rPr>
              <a:t>1. Hãy kể tên một số đồ dùng trong gia đình làm bằng thủy tinh. Em cần lưu ý gì khi sử dụng chúng.</a:t>
            </a:r>
          </a:p>
          <a:p>
            <a:pPr algn="just">
              <a:lnSpc>
                <a:spcPts val="6048"/>
              </a:lnSpc>
            </a:pPr>
            <a:r>
              <a:rPr lang="en-US" sz="3200">
                <a:solidFill>
                  <a:srgbClr val="FFEE34"/>
                </a:solidFill>
                <a:latin typeface="Muli Black"/>
              </a:rPr>
              <a:t>2. Các việc làm sau có tác dụng gì?</a:t>
            </a:r>
          </a:p>
          <a:p>
            <a:pPr algn="just">
              <a:lnSpc>
                <a:spcPts val="6048"/>
              </a:lnSpc>
            </a:pPr>
            <a:r>
              <a:rPr lang="en-US" sz="3200">
                <a:solidFill>
                  <a:srgbClr val="FFEE34"/>
                </a:solidFill>
                <a:latin typeface="Muli Black"/>
              </a:rPr>
              <a:t>           a. Thổi không khí vào lò.</a:t>
            </a:r>
          </a:p>
          <a:p>
            <a:pPr algn="just">
              <a:lnSpc>
                <a:spcPts val="6048"/>
              </a:lnSpc>
            </a:pPr>
            <a:r>
              <a:rPr lang="en-US" sz="3200">
                <a:solidFill>
                  <a:srgbClr val="FFEE34"/>
                </a:solidFill>
                <a:latin typeface="Muli Black"/>
              </a:rPr>
              <a:t>           b. Chẻ nhỏ củi khi nấu.</a:t>
            </a:r>
          </a:p>
          <a:p>
            <a:pPr algn="just">
              <a:lnSpc>
                <a:spcPts val="6048"/>
              </a:lnSpc>
            </a:pPr>
            <a:r>
              <a:rPr lang="en-US" sz="3200">
                <a:solidFill>
                  <a:srgbClr val="FFEE34"/>
                </a:solidFill>
                <a:latin typeface="Muli Black"/>
              </a:rPr>
              <a:t>           c. Không để lửa quá to khi đun nấu.</a:t>
            </a:r>
          </a:p>
          <a:p>
            <a:pPr algn="just">
              <a:lnSpc>
                <a:spcPts val="6048"/>
              </a:lnSpc>
            </a:pPr>
            <a:r>
              <a:rPr lang="en-US" sz="3200">
                <a:solidFill>
                  <a:srgbClr val="FFEE34"/>
                </a:solidFill>
                <a:latin typeface="Muli Black"/>
              </a:rPr>
              <a:t>3. Hãy kể tên một số nguyên liệu được sử dụng trong đời sống hàng ngày mà em biết. Từ những nguyên liệu đó có thể tạo ra những sản phẩm gì?</a:t>
            </a:r>
          </a:p>
        </p:txBody>
      </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7161403" y="6567139"/>
            <a:ext cx="10097897" cy="2187426"/>
            <a:chOff x="0" y="0"/>
            <a:chExt cx="13463862" cy="2916568"/>
          </a:xfrm>
        </p:grpSpPr>
        <p:grpSp>
          <p:nvGrpSpPr>
            <p:cNvPr id="3" name="Group 3"/>
            <p:cNvGrpSpPr/>
            <p:nvPr/>
          </p:nvGrpSpPr>
          <p:grpSpPr>
            <a:xfrm>
              <a:off x="0" y="0"/>
              <a:ext cx="13463862" cy="2916568"/>
              <a:chOff x="0" y="0"/>
              <a:chExt cx="54150775" cy="11730247"/>
            </a:xfrm>
          </p:grpSpPr>
          <p:sp>
            <p:nvSpPr>
              <p:cNvPr id="4" name="Freeform 4"/>
              <p:cNvSpPr/>
              <p:nvPr/>
            </p:nvSpPr>
            <p:spPr>
              <a:xfrm>
                <a:off x="72390" y="72390"/>
                <a:ext cx="54005996" cy="11585467"/>
              </a:xfrm>
              <a:custGeom>
                <a:avLst/>
                <a:gdLst/>
                <a:ahLst/>
                <a:cxnLst/>
                <a:rect l="l" t="t" r="r" b="b"/>
                <a:pathLst>
                  <a:path w="54005996" h="11585467">
                    <a:moveTo>
                      <a:pt x="0" y="0"/>
                    </a:moveTo>
                    <a:lnTo>
                      <a:pt x="54005996" y="0"/>
                    </a:lnTo>
                    <a:lnTo>
                      <a:pt x="54005996" y="11585467"/>
                    </a:lnTo>
                    <a:lnTo>
                      <a:pt x="0" y="11585467"/>
                    </a:lnTo>
                    <a:lnTo>
                      <a:pt x="0" y="0"/>
                    </a:lnTo>
                    <a:close/>
                  </a:path>
                </a:pathLst>
              </a:custGeom>
              <a:solidFill>
                <a:srgbClr val="FFFFFF"/>
              </a:solidFill>
            </p:spPr>
          </p:sp>
          <p:sp>
            <p:nvSpPr>
              <p:cNvPr id="5" name="Freeform 5"/>
              <p:cNvSpPr/>
              <p:nvPr/>
            </p:nvSpPr>
            <p:spPr>
              <a:xfrm>
                <a:off x="0" y="0"/>
                <a:ext cx="54150772" cy="11730247"/>
              </a:xfrm>
              <a:custGeom>
                <a:avLst/>
                <a:gdLst/>
                <a:ahLst/>
                <a:cxnLst/>
                <a:rect l="l" t="t" r="r" b="b"/>
                <a:pathLst>
                  <a:path w="54150772" h="11730247">
                    <a:moveTo>
                      <a:pt x="54005993" y="11585466"/>
                    </a:moveTo>
                    <a:lnTo>
                      <a:pt x="54150772" y="11585466"/>
                    </a:lnTo>
                    <a:lnTo>
                      <a:pt x="54150772" y="11730247"/>
                    </a:lnTo>
                    <a:lnTo>
                      <a:pt x="54005993" y="11730247"/>
                    </a:lnTo>
                    <a:lnTo>
                      <a:pt x="54005993" y="11585466"/>
                    </a:lnTo>
                    <a:close/>
                    <a:moveTo>
                      <a:pt x="0" y="144780"/>
                    </a:moveTo>
                    <a:lnTo>
                      <a:pt x="144780" y="144780"/>
                    </a:lnTo>
                    <a:lnTo>
                      <a:pt x="144780" y="11585466"/>
                    </a:lnTo>
                    <a:lnTo>
                      <a:pt x="0" y="11585466"/>
                    </a:lnTo>
                    <a:lnTo>
                      <a:pt x="0" y="144780"/>
                    </a:lnTo>
                    <a:close/>
                    <a:moveTo>
                      <a:pt x="0" y="11585466"/>
                    </a:moveTo>
                    <a:lnTo>
                      <a:pt x="144780" y="11585466"/>
                    </a:lnTo>
                    <a:lnTo>
                      <a:pt x="144780" y="11730247"/>
                    </a:lnTo>
                    <a:lnTo>
                      <a:pt x="0" y="11730247"/>
                    </a:lnTo>
                    <a:lnTo>
                      <a:pt x="0" y="11585466"/>
                    </a:lnTo>
                    <a:close/>
                    <a:moveTo>
                      <a:pt x="54005993" y="144780"/>
                    </a:moveTo>
                    <a:lnTo>
                      <a:pt x="54150772" y="144780"/>
                    </a:lnTo>
                    <a:lnTo>
                      <a:pt x="54150772" y="11585466"/>
                    </a:lnTo>
                    <a:lnTo>
                      <a:pt x="54005993" y="11585466"/>
                    </a:lnTo>
                    <a:lnTo>
                      <a:pt x="54005993" y="144780"/>
                    </a:lnTo>
                    <a:close/>
                    <a:moveTo>
                      <a:pt x="144780" y="11585466"/>
                    </a:moveTo>
                    <a:lnTo>
                      <a:pt x="54005993" y="11585466"/>
                    </a:lnTo>
                    <a:lnTo>
                      <a:pt x="54005993" y="11730247"/>
                    </a:lnTo>
                    <a:lnTo>
                      <a:pt x="144780" y="11730247"/>
                    </a:lnTo>
                    <a:lnTo>
                      <a:pt x="144780" y="11585466"/>
                    </a:lnTo>
                    <a:close/>
                    <a:moveTo>
                      <a:pt x="54005993" y="0"/>
                    </a:moveTo>
                    <a:lnTo>
                      <a:pt x="54150772" y="0"/>
                    </a:lnTo>
                    <a:lnTo>
                      <a:pt x="54150772" y="144780"/>
                    </a:lnTo>
                    <a:lnTo>
                      <a:pt x="54005993" y="144780"/>
                    </a:lnTo>
                    <a:lnTo>
                      <a:pt x="54005993" y="0"/>
                    </a:lnTo>
                    <a:close/>
                    <a:moveTo>
                      <a:pt x="0" y="0"/>
                    </a:moveTo>
                    <a:lnTo>
                      <a:pt x="144780" y="0"/>
                    </a:lnTo>
                    <a:lnTo>
                      <a:pt x="144780" y="144780"/>
                    </a:lnTo>
                    <a:lnTo>
                      <a:pt x="0" y="144780"/>
                    </a:lnTo>
                    <a:lnTo>
                      <a:pt x="0" y="0"/>
                    </a:lnTo>
                    <a:close/>
                    <a:moveTo>
                      <a:pt x="144780" y="0"/>
                    </a:moveTo>
                    <a:lnTo>
                      <a:pt x="54005993" y="0"/>
                    </a:lnTo>
                    <a:lnTo>
                      <a:pt x="54005993" y="144780"/>
                    </a:lnTo>
                    <a:lnTo>
                      <a:pt x="144780" y="144780"/>
                    </a:lnTo>
                    <a:lnTo>
                      <a:pt x="144780" y="0"/>
                    </a:lnTo>
                    <a:close/>
                  </a:path>
                </a:pathLst>
              </a:custGeom>
              <a:solidFill>
                <a:srgbClr val="000000"/>
              </a:solidFill>
            </p:spPr>
          </p:sp>
        </p:grpSp>
        <p:sp>
          <p:nvSpPr>
            <p:cNvPr id="6" name="TextBox 6"/>
            <p:cNvSpPr txBox="1"/>
            <p:nvPr/>
          </p:nvSpPr>
          <p:spPr>
            <a:xfrm>
              <a:off x="2039463" y="715546"/>
              <a:ext cx="10162003" cy="1437852"/>
            </a:xfrm>
            <a:prstGeom prst="rect">
              <a:avLst/>
            </a:prstGeom>
          </p:spPr>
          <p:txBody>
            <a:bodyPr lIns="0" tIns="0" rIns="0" bIns="0" rtlCol="0" anchor="t">
              <a:spAutoFit/>
            </a:bodyPr>
            <a:lstStyle/>
            <a:p>
              <a:pPr algn="ctr">
                <a:lnSpc>
                  <a:spcPts val="4480"/>
                </a:lnSpc>
              </a:pPr>
              <a:r>
                <a:rPr lang="en-US" sz="3200">
                  <a:solidFill>
                    <a:srgbClr val="000000"/>
                  </a:solidFill>
                  <a:latin typeface="Muli Bold"/>
                </a:rPr>
                <a:t>Quan sát hình ảnh và viết bộ phận của ôtô và vật liệu tạo ra bộ phận đó</a:t>
              </a:r>
            </a:p>
          </p:txBody>
        </p:sp>
      </p:grpSp>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272816" y="8237510"/>
            <a:ext cx="1015059" cy="1015059"/>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701730" y="148032"/>
            <a:ext cx="4114176" cy="4114176"/>
          </a:xfrm>
          <a:prstGeom prst="rect">
            <a:avLst/>
          </a:prstGeom>
        </p:spPr>
      </p:pic>
      <p:grpSp>
        <p:nvGrpSpPr>
          <p:cNvPr id="9" name="Group 9"/>
          <p:cNvGrpSpPr/>
          <p:nvPr/>
        </p:nvGrpSpPr>
        <p:grpSpPr>
          <a:xfrm>
            <a:off x="1624255" y="3344612"/>
            <a:ext cx="6134563" cy="5409953"/>
            <a:chOff x="0" y="0"/>
            <a:chExt cx="32897083" cy="29011304"/>
          </a:xfrm>
        </p:grpSpPr>
        <p:sp>
          <p:nvSpPr>
            <p:cNvPr id="10" name="Freeform 10"/>
            <p:cNvSpPr/>
            <p:nvPr/>
          </p:nvSpPr>
          <p:spPr>
            <a:xfrm>
              <a:off x="72390" y="72390"/>
              <a:ext cx="32752304" cy="28866526"/>
            </a:xfrm>
            <a:custGeom>
              <a:avLst/>
              <a:gdLst/>
              <a:ahLst/>
              <a:cxnLst/>
              <a:rect l="l" t="t" r="r" b="b"/>
              <a:pathLst>
                <a:path w="32752304" h="28866526">
                  <a:moveTo>
                    <a:pt x="0" y="0"/>
                  </a:moveTo>
                  <a:lnTo>
                    <a:pt x="32752304" y="0"/>
                  </a:lnTo>
                  <a:lnTo>
                    <a:pt x="32752304" y="28866526"/>
                  </a:lnTo>
                  <a:lnTo>
                    <a:pt x="0" y="28866526"/>
                  </a:lnTo>
                  <a:lnTo>
                    <a:pt x="0" y="0"/>
                  </a:lnTo>
                  <a:close/>
                </a:path>
              </a:pathLst>
            </a:custGeom>
            <a:solidFill>
              <a:srgbClr val="428EF1"/>
            </a:solidFill>
          </p:spPr>
        </p:sp>
        <p:sp>
          <p:nvSpPr>
            <p:cNvPr id="11" name="Freeform 11"/>
            <p:cNvSpPr/>
            <p:nvPr/>
          </p:nvSpPr>
          <p:spPr>
            <a:xfrm>
              <a:off x="0" y="0"/>
              <a:ext cx="32897083" cy="29011305"/>
            </a:xfrm>
            <a:custGeom>
              <a:avLst/>
              <a:gdLst/>
              <a:ahLst/>
              <a:cxnLst/>
              <a:rect l="l" t="t" r="r" b="b"/>
              <a:pathLst>
                <a:path w="32897083" h="29011305">
                  <a:moveTo>
                    <a:pt x="32752305" y="28866523"/>
                  </a:moveTo>
                  <a:lnTo>
                    <a:pt x="32897083" y="28866523"/>
                  </a:lnTo>
                  <a:lnTo>
                    <a:pt x="32897083" y="29011305"/>
                  </a:lnTo>
                  <a:lnTo>
                    <a:pt x="32752305" y="29011305"/>
                  </a:lnTo>
                  <a:lnTo>
                    <a:pt x="32752305" y="28866523"/>
                  </a:lnTo>
                  <a:close/>
                  <a:moveTo>
                    <a:pt x="0" y="144780"/>
                  </a:moveTo>
                  <a:lnTo>
                    <a:pt x="144780" y="144780"/>
                  </a:lnTo>
                  <a:lnTo>
                    <a:pt x="144780" y="28866523"/>
                  </a:lnTo>
                  <a:lnTo>
                    <a:pt x="0" y="28866523"/>
                  </a:lnTo>
                  <a:lnTo>
                    <a:pt x="0" y="144780"/>
                  </a:lnTo>
                  <a:close/>
                  <a:moveTo>
                    <a:pt x="0" y="28866523"/>
                  </a:moveTo>
                  <a:lnTo>
                    <a:pt x="144780" y="28866523"/>
                  </a:lnTo>
                  <a:lnTo>
                    <a:pt x="144780" y="29011305"/>
                  </a:lnTo>
                  <a:lnTo>
                    <a:pt x="0" y="29011305"/>
                  </a:lnTo>
                  <a:lnTo>
                    <a:pt x="0" y="28866523"/>
                  </a:lnTo>
                  <a:close/>
                  <a:moveTo>
                    <a:pt x="32752305" y="144780"/>
                  </a:moveTo>
                  <a:lnTo>
                    <a:pt x="32897083" y="144780"/>
                  </a:lnTo>
                  <a:lnTo>
                    <a:pt x="32897083" y="28866523"/>
                  </a:lnTo>
                  <a:lnTo>
                    <a:pt x="32752305" y="28866523"/>
                  </a:lnTo>
                  <a:lnTo>
                    <a:pt x="32752305" y="144780"/>
                  </a:lnTo>
                  <a:close/>
                  <a:moveTo>
                    <a:pt x="144780" y="28866523"/>
                  </a:moveTo>
                  <a:lnTo>
                    <a:pt x="32752305" y="28866523"/>
                  </a:lnTo>
                  <a:lnTo>
                    <a:pt x="32752305" y="29011305"/>
                  </a:lnTo>
                  <a:lnTo>
                    <a:pt x="144780" y="29011305"/>
                  </a:lnTo>
                  <a:lnTo>
                    <a:pt x="144780" y="28866523"/>
                  </a:lnTo>
                  <a:close/>
                  <a:moveTo>
                    <a:pt x="32752305" y="0"/>
                  </a:moveTo>
                  <a:lnTo>
                    <a:pt x="32897083" y="0"/>
                  </a:lnTo>
                  <a:lnTo>
                    <a:pt x="32897083" y="144780"/>
                  </a:lnTo>
                  <a:lnTo>
                    <a:pt x="32752305" y="144780"/>
                  </a:lnTo>
                  <a:lnTo>
                    <a:pt x="32752305" y="0"/>
                  </a:lnTo>
                  <a:close/>
                  <a:moveTo>
                    <a:pt x="0" y="0"/>
                  </a:moveTo>
                  <a:lnTo>
                    <a:pt x="144780" y="0"/>
                  </a:lnTo>
                  <a:lnTo>
                    <a:pt x="144780" y="144780"/>
                  </a:lnTo>
                  <a:lnTo>
                    <a:pt x="0" y="144780"/>
                  </a:lnTo>
                  <a:lnTo>
                    <a:pt x="0" y="0"/>
                  </a:lnTo>
                  <a:close/>
                  <a:moveTo>
                    <a:pt x="144780" y="0"/>
                  </a:moveTo>
                  <a:lnTo>
                    <a:pt x="32752305" y="0"/>
                  </a:lnTo>
                  <a:lnTo>
                    <a:pt x="32752305" y="144780"/>
                  </a:lnTo>
                  <a:lnTo>
                    <a:pt x="144780" y="144780"/>
                  </a:lnTo>
                  <a:lnTo>
                    <a:pt x="144780" y="0"/>
                  </a:lnTo>
                  <a:close/>
                </a:path>
              </a:pathLst>
            </a:custGeom>
            <a:solidFill>
              <a:srgbClr val="000000"/>
            </a:solidFill>
          </p:spPr>
        </p:sp>
      </p:gr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28700" y="2205120"/>
            <a:ext cx="2798623" cy="2045539"/>
          </a:xfrm>
          <a:prstGeom prst="rect">
            <a:avLst/>
          </a:prstGeom>
        </p:spPr>
      </p:pic>
      <p:pic>
        <p:nvPicPr>
          <p:cNvPr id="13" name="Picture 13"/>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Effect>
                      <a14:saturation sat="200000"/>
                    </a14:imgEffect>
                  </a14:imgLayer>
                </a14:imgProps>
              </a:ext>
            </a:extLst>
          </a:blip>
          <a:srcRect l="122" r="122" b="11156"/>
          <a:stretch>
            <a:fillRect/>
          </a:stretch>
        </p:blipFill>
        <p:spPr>
          <a:xfrm>
            <a:off x="7758818" y="621250"/>
            <a:ext cx="9500482" cy="5935489"/>
          </a:xfrm>
          <a:prstGeom prst="rect">
            <a:avLst/>
          </a:prstGeom>
        </p:spPr>
      </p:pic>
      <p:sp>
        <p:nvSpPr>
          <p:cNvPr id="14" name="TextBox 14"/>
          <p:cNvSpPr txBox="1"/>
          <p:nvPr/>
        </p:nvSpPr>
        <p:spPr>
          <a:xfrm>
            <a:off x="1920513" y="4849495"/>
            <a:ext cx="5542047" cy="1840834"/>
          </a:xfrm>
          <a:prstGeom prst="rect">
            <a:avLst/>
          </a:prstGeom>
        </p:spPr>
        <p:txBody>
          <a:bodyPr lIns="0" tIns="0" rIns="0" bIns="0" rtlCol="0" anchor="t">
            <a:spAutoFit/>
          </a:bodyPr>
          <a:lstStyle/>
          <a:p>
            <a:pPr algn="ctr">
              <a:lnSpc>
                <a:spcPts val="7330"/>
              </a:lnSpc>
            </a:pPr>
            <a:r>
              <a:rPr lang="en-US" sz="6108">
                <a:solidFill>
                  <a:srgbClr val="FFEE34"/>
                </a:solidFill>
                <a:latin typeface="Saira Black Bold"/>
              </a:rPr>
              <a:t>TIẾP SỨC ĐỒNG ĐỘI</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28EF1"/>
        </a:solidFill>
        <a:effectLst/>
      </p:bgPr>
    </p:bg>
    <p:spTree>
      <p:nvGrpSpPr>
        <p:cNvPr id="1" name=""/>
        <p:cNvGrpSpPr/>
        <p:nvPr/>
      </p:nvGrpSpPr>
      <p:grpSpPr>
        <a:xfrm>
          <a:off x="0" y="0"/>
          <a:ext cx="0" cy="0"/>
          <a:chOff x="0" y="0"/>
          <a:chExt cx="0" cy="0"/>
        </a:xfrm>
      </p:grpSpPr>
      <p:grpSp>
        <p:nvGrpSpPr>
          <p:cNvPr id="2" name="Group 2"/>
          <p:cNvGrpSpPr/>
          <p:nvPr/>
        </p:nvGrpSpPr>
        <p:grpSpPr>
          <a:xfrm>
            <a:off x="2170218" y="4287546"/>
            <a:ext cx="13947565" cy="5044547"/>
            <a:chOff x="0" y="0"/>
            <a:chExt cx="74794926" cy="27051787"/>
          </a:xfrm>
        </p:grpSpPr>
        <p:sp>
          <p:nvSpPr>
            <p:cNvPr id="3" name="Freeform 3"/>
            <p:cNvSpPr/>
            <p:nvPr/>
          </p:nvSpPr>
          <p:spPr>
            <a:xfrm>
              <a:off x="72390" y="72390"/>
              <a:ext cx="74650144" cy="26907008"/>
            </a:xfrm>
            <a:custGeom>
              <a:avLst/>
              <a:gdLst/>
              <a:ahLst/>
              <a:cxnLst/>
              <a:rect l="l" t="t" r="r" b="b"/>
              <a:pathLst>
                <a:path w="74650144" h="26907008">
                  <a:moveTo>
                    <a:pt x="0" y="0"/>
                  </a:moveTo>
                  <a:lnTo>
                    <a:pt x="74650144" y="0"/>
                  </a:lnTo>
                  <a:lnTo>
                    <a:pt x="74650144" y="26907008"/>
                  </a:lnTo>
                  <a:lnTo>
                    <a:pt x="0" y="26907008"/>
                  </a:lnTo>
                  <a:lnTo>
                    <a:pt x="0" y="0"/>
                  </a:lnTo>
                  <a:close/>
                </a:path>
              </a:pathLst>
            </a:custGeom>
            <a:solidFill>
              <a:srgbClr val="FFFFFF"/>
            </a:solidFill>
          </p:spPr>
        </p:sp>
        <p:sp>
          <p:nvSpPr>
            <p:cNvPr id="4" name="Freeform 4"/>
            <p:cNvSpPr/>
            <p:nvPr/>
          </p:nvSpPr>
          <p:spPr>
            <a:xfrm>
              <a:off x="0" y="0"/>
              <a:ext cx="74794926" cy="27051788"/>
            </a:xfrm>
            <a:custGeom>
              <a:avLst/>
              <a:gdLst/>
              <a:ahLst/>
              <a:cxnLst/>
              <a:rect l="l" t="t" r="r" b="b"/>
              <a:pathLst>
                <a:path w="74794926" h="27051788">
                  <a:moveTo>
                    <a:pt x="74650147" y="26907006"/>
                  </a:moveTo>
                  <a:lnTo>
                    <a:pt x="74794926" y="26907006"/>
                  </a:lnTo>
                  <a:lnTo>
                    <a:pt x="74794926" y="27051788"/>
                  </a:lnTo>
                  <a:lnTo>
                    <a:pt x="74650147" y="27051788"/>
                  </a:lnTo>
                  <a:lnTo>
                    <a:pt x="74650147" y="26907006"/>
                  </a:lnTo>
                  <a:close/>
                  <a:moveTo>
                    <a:pt x="0" y="144780"/>
                  </a:moveTo>
                  <a:lnTo>
                    <a:pt x="144780" y="144780"/>
                  </a:lnTo>
                  <a:lnTo>
                    <a:pt x="144780" y="26907006"/>
                  </a:lnTo>
                  <a:lnTo>
                    <a:pt x="0" y="26907006"/>
                  </a:lnTo>
                  <a:lnTo>
                    <a:pt x="0" y="144780"/>
                  </a:lnTo>
                  <a:close/>
                  <a:moveTo>
                    <a:pt x="0" y="26907006"/>
                  </a:moveTo>
                  <a:lnTo>
                    <a:pt x="144780" y="26907006"/>
                  </a:lnTo>
                  <a:lnTo>
                    <a:pt x="144780" y="27051788"/>
                  </a:lnTo>
                  <a:lnTo>
                    <a:pt x="0" y="27051788"/>
                  </a:lnTo>
                  <a:lnTo>
                    <a:pt x="0" y="26907006"/>
                  </a:lnTo>
                  <a:close/>
                  <a:moveTo>
                    <a:pt x="74650147" y="144780"/>
                  </a:moveTo>
                  <a:lnTo>
                    <a:pt x="74794926" y="144780"/>
                  </a:lnTo>
                  <a:lnTo>
                    <a:pt x="74794926" y="26907006"/>
                  </a:lnTo>
                  <a:lnTo>
                    <a:pt x="74650147" y="26907006"/>
                  </a:lnTo>
                  <a:lnTo>
                    <a:pt x="74650147" y="144780"/>
                  </a:lnTo>
                  <a:close/>
                  <a:moveTo>
                    <a:pt x="144780" y="26907006"/>
                  </a:moveTo>
                  <a:lnTo>
                    <a:pt x="74650147" y="26907006"/>
                  </a:lnTo>
                  <a:lnTo>
                    <a:pt x="74650147" y="27051788"/>
                  </a:lnTo>
                  <a:lnTo>
                    <a:pt x="144780" y="27051788"/>
                  </a:lnTo>
                  <a:lnTo>
                    <a:pt x="144780" y="26907006"/>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725846">
            <a:off x="13057637" y="1690975"/>
            <a:ext cx="4555746" cy="1567177"/>
          </a:xfrm>
          <a:prstGeom prst="rect">
            <a:avLst/>
          </a:prstGeom>
        </p:spPr>
      </p:pic>
      <p:grpSp>
        <p:nvGrpSpPr>
          <p:cNvPr id="6" name="Group 6"/>
          <p:cNvGrpSpPr/>
          <p:nvPr/>
        </p:nvGrpSpPr>
        <p:grpSpPr>
          <a:xfrm>
            <a:off x="2227343" y="1242552"/>
            <a:ext cx="13947565" cy="2826099"/>
            <a:chOff x="0" y="0"/>
            <a:chExt cx="74794926" cy="15155183"/>
          </a:xfrm>
        </p:grpSpPr>
        <p:sp>
          <p:nvSpPr>
            <p:cNvPr id="7" name="Freeform 7"/>
            <p:cNvSpPr/>
            <p:nvPr/>
          </p:nvSpPr>
          <p:spPr>
            <a:xfrm>
              <a:off x="72390" y="72390"/>
              <a:ext cx="74650144" cy="15010403"/>
            </a:xfrm>
            <a:custGeom>
              <a:avLst/>
              <a:gdLst/>
              <a:ahLst/>
              <a:cxnLst/>
              <a:rect l="l" t="t" r="r" b="b"/>
              <a:pathLst>
                <a:path w="74650144" h="15010403">
                  <a:moveTo>
                    <a:pt x="0" y="0"/>
                  </a:moveTo>
                  <a:lnTo>
                    <a:pt x="74650144" y="0"/>
                  </a:lnTo>
                  <a:lnTo>
                    <a:pt x="74650144" y="15010403"/>
                  </a:lnTo>
                  <a:lnTo>
                    <a:pt x="0" y="15010403"/>
                  </a:lnTo>
                  <a:lnTo>
                    <a:pt x="0" y="0"/>
                  </a:lnTo>
                  <a:close/>
                </a:path>
              </a:pathLst>
            </a:custGeom>
            <a:solidFill>
              <a:srgbClr val="FECDDC"/>
            </a:solidFill>
          </p:spPr>
        </p:sp>
        <p:sp>
          <p:nvSpPr>
            <p:cNvPr id="8" name="Freeform 8"/>
            <p:cNvSpPr/>
            <p:nvPr/>
          </p:nvSpPr>
          <p:spPr>
            <a:xfrm>
              <a:off x="0" y="0"/>
              <a:ext cx="74794926" cy="15155183"/>
            </a:xfrm>
            <a:custGeom>
              <a:avLst/>
              <a:gdLst/>
              <a:ahLst/>
              <a:cxnLst/>
              <a:rect l="l" t="t" r="r" b="b"/>
              <a:pathLst>
                <a:path w="74794926" h="15155183">
                  <a:moveTo>
                    <a:pt x="74650147" y="15010403"/>
                  </a:moveTo>
                  <a:lnTo>
                    <a:pt x="74794926" y="15010403"/>
                  </a:lnTo>
                  <a:lnTo>
                    <a:pt x="74794926" y="15155183"/>
                  </a:lnTo>
                  <a:lnTo>
                    <a:pt x="74650147" y="15155183"/>
                  </a:lnTo>
                  <a:lnTo>
                    <a:pt x="74650147" y="15010403"/>
                  </a:lnTo>
                  <a:close/>
                  <a:moveTo>
                    <a:pt x="0" y="144780"/>
                  </a:moveTo>
                  <a:lnTo>
                    <a:pt x="144780" y="144780"/>
                  </a:lnTo>
                  <a:lnTo>
                    <a:pt x="144780" y="15010403"/>
                  </a:lnTo>
                  <a:lnTo>
                    <a:pt x="0" y="15010403"/>
                  </a:lnTo>
                  <a:lnTo>
                    <a:pt x="0" y="144780"/>
                  </a:lnTo>
                  <a:close/>
                  <a:moveTo>
                    <a:pt x="0" y="15010403"/>
                  </a:moveTo>
                  <a:lnTo>
                    <a:pt x="144780" y="15010403"/>
                  </a:lnTo>
                  <a:lnTo>
                    <a:pt x="144780" y="15155183"/>
                  </a:lnTo>
                  <a:lnTo>
                    <a:pt x="0" y="15155183"/>
                  </a:lnTo>
                  <a:lnTo>
                    <a:pt x="0" y="15010403"/>
                  </a:lnTo>
                  <a:close/>
                  <a:moveTo>
                    <a:pt x="74650147" y="144780"/>
                  </a:moveTo>
                  <a:lnTo>
                    <a:pt x="74794926" y="144780"/>
                  </a:lnTo>
                  <a:lnTo>
                    <a:pt x="74794926" y="15010403"/>
                  </a:lnTo>
                  <a:lnTo>
                    <a:pt x="74650147" y="15010403"/>
                  </a:lnTo>
                  <a:lnTo>
                    <a:pt x="74650147" y="144780"/>
                  </a:lnTo>
                  <a:close/>
                  <a:moveTo>
                    <a:pt x="144780" y="15010403"/>
                  </a:moveTo>
                  <a:lnTo>
                    <a:pt x="74650147" y="15010403"/>
                  </a:lnTo>
                  <a:lnTo>
                    <a:pt x="74650147" y="15155183"/>
                  </a:lnTo>
                  <a:lnTo>
                    <a:pt x="144780" y="15155183"/>
                  </a:lnTo>
                  <a:lnTo>
                    <a:pt x="144780" y="15010403"/>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sp>
        <p:nvSpPr>
          <p:cNvPr id="9" name="TextBox 9"/>
          <p:cNvSpPr txBox="1"/>
          <p:nvPr/>
        </p:nvSpPr>
        <p:spPr>
          <a:xfrm>
            <a:off x="3336667" y="2040796"/>
            <a:ext cx="12268770" cy="1181100"/>
          </a:xfrm>
          <a:prstGeom prst="rect">
            <a:avLst/>
          </a:prstGeom>
        </p:spPr>
        <p:txBody>
          <a:bodyPr lIns="0" tIns="0" rIns="0" bIns="0" rtlCol="0" anchor="t">
            <a:spAutoFit/>
          </a:bodyPr>
          <a:lstStyle/>
          <a:p>
            <a:pPr algn="ctr">
              <a:lnSpc>
                <a:spcPts val="7800"/>
              </a:lnSpc>
            </a:pPr>
            <a:r>
              <a:rPr lang="en-US" sz="6500" dirty="0">
                <a:solidFill>
                  <a:srgbClr val="000000"/>
                </a:solidFill>
                <a:latin typeface="Agrandir Grand Black Bold"/>
              </a:rPr>
              <a:t>VÒNG CHUYÊN GIA</a:t>
            </a: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626867" y="6911956"/>
            <a:ext cx="3311133" cy="2420138"/>
          </a:xfrm>
          <a:prstGeom prst="rect">
            <a:avLst/>
          </a:prstGeom>
        </p:spPr>
      </p:pic>
      <p:sp>
        <p:nvSpPr>
          <p:cNvPr id="11" name="TextBox 11"/>
          <p:cNvSpPr txBox="1"/>
          <p:nvPr/>
        </p:nvSpPr>
        <p:spPr>
          <a:xfrm>
            <a:off x="2921343" y="4384971"/>
            <a:ext cx="12357042" cy="4386585"/>
          </a:xfrm>
          <a:prstGeom prst="rect">
            <a:avLst/>
          </a:prstGeom>
        </p:spPr>
        <p:txBody>
          <a:bodyPr lIns="0" tIns="0" rIns="0" bIns="0" rtlCol="0" anchor="t">
            <a:spAutoFit/>
          </a:bodyPr>
          <a:lstStyle/>
          <a:p>
            <a:pPr algn="just">
              <a:lnSpc>
                <a:spcPts val="6972"/>
              </a:lnSpc>
            </a:pPr>
            <a:r>
              <a:rPr lang="en-US" sz="3200" spc="-42" dirty="0">
                <a:solidFill>
                  <a:srgbClr val="000000"/>
                </a:solidFill>
                <a:latin typeface="Muli Bold"/>
              </a:rPr>
              <a:t>1. </a:t>
            </a:r>
            <a:r>
              <a:rPr lang="en-US" sz="3200" spc="-42" dirty="0" err="1">
                <a:solidFill>
                  <a:srgbClr val="000000"/>
                </a:solidFill>
                <a:latin typeface="Muli Bold"/>
              </a:rPr>
              <a:t>Tìm</a:t>
            </a:r>
            <a:r>
              <a:rPr lang="en-US" sz="3200" spc="-42" dirty="0">
                <a:solidFill>
                  <a:srgbClr val="000000"/>
                </a:solidFill>
                <a:latin typeface="Muli Bold"/>
              </a:rPr>
              <a:t> </a:t>
            </a:r>
            <a:r>
              <a:rPr lang="en-US" sz="3200" spc="-42" dirty="0" err="1">
                <a:solidFill>
                  <a:srgbClr val="000000"/>
                </a:solidFill>
                <a:latin typeface="Muli Bold"/>
              </a:rPr>
              <a:t>hiểu</a:t>
            </a:r>
            <a:r>
              <a:rPr lang="en-US" sz="3200" spc="-42" dirty="0">
                <a:solidFill>
                  <a:srgbClr val="000000"/>
                </a:solidFill>
                <a:latin typeface="Muli Bold"/>
              </a:rPr>
              <a:t> </a:t>
            </a:r>
            <a:r>
              <a:rPr lang="en-US" sz="3200" spc="-42" dirty="0" err="1">
                <a:solidFill>
                  <a:srgbClr val="000000"/>
                </a:solidFill>
                <a:latin typeface="Muli Bold"/>
              </a:rPr>
              <a:t>về</a:t>
            </a:r>
            <a:r>
              <a:rPr lang="en-US" sz="3200" spc="-42" dirty="0">
                <a:solidFill>
                  <a:srgbClr val="000000"/>
                </a:solidFill>
                <a:latin typeface="Muli Bold"/>
              </a:rPr>
              <a:t> </a:t>
            </a:r>
            <a:r>
              <a:rPr lang="en-US" sz="3200" spc="-42" dirty="0" err="1">
                <a:solidFill>
                  <a:srgbClr val="000000"/>
                </a:solidFill>
                <a:latin typeface="Muli Bold"/>
              </a:rPr>
              <a:t>tính</a:t>
            </a:r>
            <a:r>
              <a:rPr lang="en-US" sz="3200" spc="-42" dirty="0">
                <a:solidFill>
                  <a:srgbClr val="000000"/>
                </a:solidFill>
                <a:latin typeface="Muli Bold"/>
              </a:rPr>
              <a:t> </a:t>
            </a:r>
            <a:r>
              <a:rPr lang="en-US" sz="3200" spc="-42" dirty="0" err="1">
                <a:solidFill>
                  <a:srgbClr val="000000"/>
                </a:solidFill>
                <a:latin typeface="Muli Bold"/>
              </a:rPr>
              <a:t>chất</a:t>
            </a:r>
            <a:r>
              <a:rPr lang="en-US" sz="3200" spc="-42" dirty="0">
                <a:solidFill>
                  <a:srgbClr val="000000"/>
                </a:solidFill>
                <a:latin typeface="Muli Bold"/>
              </a:rPr>
              <a:t> </a:t>
            </a:r>
            <a:r>
              <a:rPr lang="en-US" sz="3200" spc="-42" dirty="0" err="1">
                <a:solidFill>
                  <a:srgbClr val="000000"/>
                </a:solidFill>
                <a:latin typeface="Muli Bold"/>
              </a:rPr>
              <a:t>và</a:t>
            </a:r>
            <a:r>
              <a:rPr lang="en-US" sz="3200" spc="-42" dirty="0">
                <a:solidFill>
                  <a:srgbClr val="000000"/>
                </a:solidFill>
                <a:latin typeface="Muli Bold"/>
              </a:rPr>
              <a:t> </a:t>
            </a:r>
            <a:r>
              <a:rPr lang="en-US" sz="3200" spc="-42" dirty="0" err="1">
                <a:solidFill>
                  <a:srgbClr val="000000"/>
                </a:solidFill>
                <a:latin typeface="Muli Bold"/>
              </a:rPr>
              <a:t>ứng</a:t>
            </a:r>
            <a:r>
              <a:rPr lang="en-US" sz="3200" spc="-42" dirty="0">
                <a:solidFill>
                  <a:srgbClr val="000000"/>
                </a:solidFill>
                <a:latin typeface="Muli Bold"/>
              </a:rPr>
              <a:t> </a:t>
            </a:r>
            <a:r>
              <a:rPr lang="en-US" sz="3200" spc="-42" dirty="0" err="1">
                <a:solidFill>
                  <a:srgbClr val="000000"/>
                </a:solidFill>
                <a:latin typeface="Muli Bold"/>
              </a:rPr>
              <a:t>dụng</a:t>
            </a:r>
            <a:r>
              <a:rPr lang="en-US" sz="3200" spc="-42" dirty="0">
                <a:solidFill>
                  <a:srgbClr val="000000"/>
                </a:solidFill>
                <a:latin typeface="Muli Bold"/>
              </a:rPr>
              <a:t> </a:t>
            </a:r>
            <a:r>
              <a:rPr lang="en-US" sz="3200" spc="-42" dirty="0" err="1">
                <a:solidFill>
                  <a:srgbClr val="000000"/>
                </a:solidFill>
                <a:latin typeface="Muli Bold"/>
              </a:rPr>
              <a:t>của</a:t>
            </a:r>
            <a:r>
              <a:rPr lang="en-US" sz="3200" spc="-42" dirty="0">
                <a:solidFill>
                  <a:srgbClr val="000000"/>
                </a:solidFill>
                <a:latin typeface="Muli Bold"/>
              </a:rPr>
              <a:t> </a:t>
            </a:r>
            <a:r>
              <a:rPr lang="en-US" sz="3200" spc="-42" dirty="0" err="1">
                <a:solidFill>
                  <a:srgbClr val="000000"/>
                </a:solidFill>
                <a:latin typeface="Muli Bold"/>
              </a:rPr>
              <a:t>một</a:t>
            </a:r>
            <a:r>
              <a:rPr lang="en-US" sz="3200" spc="-42" dirty="0">
                <a:solidFill>
                  <a:srgbClr val="000000"/>
                </a:solidFill>
                <a:latin typeface="Muli Bold"/>
              </a:rPr>
              <a:t> </a:t>
            </a:r>
            <a:r>
              <a:rPr lang="en-US" sz="3200" spc="-42" dirty="0" err="1">
                <a:solidFill>
                  <a:srgbClr val="000000"/>
                </a:solidFill>
                <a:latin typeface="Muli Bold"/>
              </a:rPr>
              <a:t>số</a:t>
            </a:r>
            <a:r>
              <a:rPr lang="en-US" sz="3200" spc="-42" dirty="0">
                <a:solidFill>
                  <a:srgbClr val="000000"/>
                </a:solidFill>
                <a:latin typeface="Muli Bold"/>
              </a:rPr>
              <a:t> </a:t>
            </a:r>
            <a:r>
              <a:rPr lang="en-US" sz="3200" spc="-42" dirty="0" err="1">
                <a:solidFill>
                  <a:srgbClr val="000000"/>
                </a:solidFill>
                <a:latin typeface="Muli Bold"/>
              </a:rPr>
              <a:t>vật</a:t>
            </a:r>
            <a:r>
              <a:rPr lang="en-US" sz="3200" spc="-42" dirty="0">
                <a:solidFill>
                  <a:srgbClr val="000000"/>
                </a:solidFill>
                <a:latin typeface="Muli Bold"/>
              </a:rPr>
              <a:t> </a:t>
            </a:r>
            <a:r>
              <a:rPr lang="en-US" sz="3200" spc="-42" dirty="0" err="1">
                <a:solidFill>
                  <a:srgbClr val="000000"/>
                </a:solidFill>
                <a:latin typeface="Muli Bold"/>
              </a:rPr>
              <a:t>liệu</a:t>
            </a:r>
            <a:r>
              <a:rPr lang="en-US" sz="3200" spc="-42" dirty="0">
                <a:solidFill>
                  <a:srgbClr val="000000"/>
                </a:solidFill>
                <a:latin typeface="Muli Bold"/>
              </a:rPr>
              <a:t>, </a:t>
            </a:r>
            <a:r>
              <a:rPr lang="en-US" sz="3200" spc="-42" dirty="0" err="1">
                <a:solidFill>
                  <a:srgbClr val="000000"/>
                </a:solidFill>
                <a:latin typeface="Muli Bold"/>
              </a:rPr>
              <a:t>nhiên</a:t>
            </a:r>
            <a:r>
              <a:rPr lang="en-US" sz="3200" spc="-42" dirty="0">
                <a:solidFill>
                  <a:srgbClr val="000000"/>
                </a:solidFill>
                <a:latin typeface="Muli Bold"/>
              </a:rPr>
              <a:t> </a:t>
            </a:r>
            <a:r>
              <a:rPr lang="en-US" sz="3200" spc="-42" dirty="0" err="1">
                <a:solidFill>
                  <a:srgbClr val="000000"/>
                </a:solidFill>
                <a:latin typeface="Muli Bold"/>
              </a:rPr>
              <a:t>liệu</a:t>
            </a:r>
            <a:r>
              <a:rPr lang="en-US" sz="3200" spc="-42" dirty="0">
                <a:solidFill>
                  <a:srgbClr val="000000"/>
                </a:solidFill>
                <a:latin typeface="Muli Bold"/>
              </a:rPr>
              <a:t> </a:t>
            </a:r>
            <a:r>
              <a:rPr lang="en-US" sz="3200" spc="-42" dirty="0" err="1">
                <a:solidFill>
                  <a:srgbClr val="000000"/>
                </a:solidFill>
                <a:latin typeface="Muli Bold"/>
              </a:rPr>
              <a:t>và</a:t>
            </a:r>
            <a:r>
              <a:rPr lang="en-US" sz="3200" spc="-42" dirty="0">
                <a:solidFill>
                  <a:srgbClr val="000000"/>
                </a:solidFill>
                <a:latin typeface="Muli Bold"/>
              </a:rPr>
              <a:t> </a:t>
            </a:r>
            <a:r>
              <a:rPr lang="en-US" sz="3200" spc="-42" dirty="0" err="1">
                <a:solidFill>
                  <a:srgbClr val="000000"/>
                </a:solidFill>
                <a:latin typeface="Muli Bold"/>
              </a:rPr>
              <a:t>nguyên</a:t>
            </a:r>
            <a:r>
              <a:rPr lang="en-US" sz="3200" spc="-42" dirty="0">
                <a:solidFill>
                  <a:srgbClr val="000000"/>
                </a:solidFill>
                <a:latin typeface="Muli Bold"/>
              </a:rPr>
              <a:t> </a:t>
            </a:r>
            <a:r>
              <a:rPr lang="en-US" sz="3200" spc="-42" dirty="0" err="1">
                <a:solidFill>
                  <a:srgbClr val="000000"/>
                </a:solidFill>
                <a:latin typeface="Muli Bold"/>
              </a:rPr>
              <a:t>liệu</a:t>
            </a:r>
            <a:r>
              <a:rPr lang="en-US" sz="3200" spc="-42" dirty="0">
                <a:solidFill>
                  <a:srgbClr val="000000"/>
                </a:solidFill>
                <a:latin typeface="Muli Bold"/>
              </a:rPr>
              <a:t> </a:t>
            </a:r>
            <a:r>
              <a:rPr lang="en-US" sz="3200" spc="-42" dirty="0" err="1">
                <a:solidFill>
                  <a:srgbClr val="000000"/>
                </a:solidFill>
                <a:latin typeface="Muli Bold"/>
              </a:rPr>
              <a:t>thông</a:t>
            </a:r>
            <a:r>
              <a:rPr lang="en-US" sz="3200" spc="-42" dirty="0">
                <a:solidFill>
                  <a:srgbClr val="000000"/>
                </a:solidFill>
                <a:latin typeface="Muli Bold"/>
              </a:rPr>
              <a:t> </a:t>
            </a:r>
            <a:r>
              <a:rPr lang="en-US" sz="3200" spc="-42" dirty="0" err="1">
                <a:solidFill>
                  <a:srgbClr val="000000"/>
                </a:solidFill>
                <a:latin typeface="Muli Bold"/>
              </a:rPr>
              <a:t>dụng</a:t>
            </a:r>
            <a:r>
              <a:rPr lang="en-US" sz="3200" spc="-42" dirty="0">
                <a:solidFill>
                  <a:srgbClr val="000000"/>
                </a:solidFill>
                <a:latin typeface="Muli Bold"/>
              </a:rPr>
              <a:t> qua </a:t>
            </a:r>
            <a:r>
              <a:rPr lang="en-US" sz="3200" spc="-42" dirty="0" err="1">
                <a:solidFill>
                  <a:srgbClr val="000000"/>
                </a:solidFill>
                <a:latin typeface="Muli Bold"/>
              </a:rPr>
              <a:t>nghiên</a:t>
            </a:r>
            <a:r>
              <a:rPr lang="en-US" sz="3200" spc="-42" dirty="0">
                <a:solidFill>
                  <a:srgbClr val="000000"/>
                </a:solidFill>
                <a:latin typeface="Muli Bold"/>
              </a:rPr>
              <a:t> </a:t>
            </a:r>
            <a:r>
              <a:rPr lang="en-US" sz="3200" spc="-42" dirty="0" err="1">
                <a:solidFill>
                  <a:srgbClr val="000000"/>
                </a:solidFill>
                <a:latin typeface="Muli Bold"/>
              </a:rPr>
              <a:t>cứu</a:t>
            </a:r>
            <a:r>
              <a:rPr lang="en-US" sz="3200" spc="-42" dirty="0">
                <a:solidFill>
                  <a:srgbClr val="000000"/>
                </a:solidFill>
                <a:latin typeface="Muli Bold"/>
              </a:rPr>
              <a:t> </a:t>
            </a:r>
            <a:r>
              <a:rPr lang="en-US" sz="3200" spc="-42" dirty="0" err="1">
                <a:solidFill>
                  <a:srgbClr val="000000"/>
                </a:solidFill>
                <a:latin typeface="Muli Bold"/>
              </a:rPr>
              <a:t>thông</a:t>
            </a:r>
            <a:r>
              <a:rPr lang="en-US" sz="3200" spc="-42" dirty="0">
                <a:solidFill>
                  <a:srgbClr val="000000"/>
                </a:solidFill>
                <a:latin typeface="Muli Bold"/>
              </a:rPr>
              <a:t> tin </a:t>
            </a:r>
            <a:r>
              <a:rPr lang="en-US" sz="3200" spc="-42" dirty="0" err="1">
                <a:solidFill>
                  <a:srgbClr val="000000"/>
                </a:solidFill>
                <a:latin typeface="Muli Bold"/>
              </a:rPr>
              <a:t>trong</a:t>
            </a:r>
            <a:r>
              <a:rPr lang="en-US" sz="3200" spc="-42" dirty="0">
                <a:solidFill>
                  <a:srgbClr val="000000"/>
                </a:solidFill>
                <a:latin typeface="Muli Bold"/>
              </a:rPr>
              <a:t> SGK </a:t>
            </a:r>
            <a:r>
              <a:rPr lang="en-US" sz="3200" spc="-42" dirty="0" err="1">
                <a:solidFill>
                  <a:srgbClr val="000000"/>
                </a:solidFill>
                <a:latin typeface="Muli Bold"/>
              </a:rPr>
              <a:t>hoặc</a:t>
            </a:r>
            <a:r>
              <a:rPr lang="en-US" sz="3200" spc="-42" dirty="0">
                <a:solidFill>
                  <a:srgbClr val="000000"/>
                </a:solidFill>
                <a:latin typeface="Muli Bold"/>
              </a:rPr>
              <a:t> internet….</a:t>
            </a:r>
          </a:p>
          <a:p>
            <a:pPr algn="just">
              <a:lnSpc>
                <a:spcPts val="6972"/>
              </a:lnSpc>
            </a:pPr>
            <a:r>
              <a:rPr lang="en-US" sz="3200" spc="-42" dirty="0">
                <a:solidFill>
                  <a:srgbClr val="000000"/>
                </a:solidFill>
                <a:latin typeface="Muli Bold"/>
              </a:rPr>
              <a:t>2. </a:t>
            </a:r>
            <a:r>
              <a:rPr lang="en-US" sz="3200" spc="-42" dirty="0" err="1">
                <a:solidFill>
                  <a:srgbClr val="000000"/>
                </a:solidFill>
                <a:latin typeface="Muli Bold"/>
              </a:rPr>
              <a:t>Sản</a:t>
            </a:r>
            <a:r>
              <a:rPr lang="en-US" sz="3200" spc="-42" dirty="0">
                <a:solidFill>
                  <a:srgbClr val="000000"/>
                </a:solidFill>
                <a:latin typeface="Muli Bold"/>
              </a:rPr>
              <a:t> </a:t>
            </a:r>
            <a:r>
              <a:rPr lang="en-US" sz="3200" spc="-42" dirty="0" err="1">
                <a:solidFill>
                  <a:srgbClr val="000000"/>
                </a:solidFill>
                <a:latin typeface="Muli Bold"/>
              </a:rPr>
              <a:t>phẩm</a:t>
            </a:r>
            <a:r>
              <a:rPr lang="en-US" sz="3200" spc="-42" dirty="0">
                <a:solidFill>
                  <a:srgbClr val="000000"/>
                </a:solidFill>
                <a:latin typeface="Muli Bold"/>
              </a:rPr>
              <a:t> </a:t>
            </a:r>
            <a:r>
              <a:rPr lang="en-US" sz="3200" spc="-42" dirty="0" err="1">
                <a:solidFill>
                  <a:srgbClr val="000000"/>
                </a:solidFill>
                <a:latin typeface="Muli Bold"/>
              </a:rPr>
              <a:t>của</a:t>
            </a:r>
            <a:r>
              <a:rPr lang="en-US" sz="3200" spc="-42" dirty="0">
                <a:solidFill>
                  <a:srgbClr val="000000"/>
                </a:solidFill>
                <a:latin typeface="Muli Bold"/>
              </a:rPr>
              <a:t> </a:t>
            </a:r>
            <a:r>
              <a:rPr lang="en-US" sz="3200" spc="-42" dirty="0" err="1">
                <a:solidFill>
                  <a:srgbClr val="000000"/>
                </a:solidFill>
                <a:latin typeface="Muli Bold"/>
              </a:rPr>
              <a:t>các</a:t>
            </a:r>
            <a:r>
              <a:rPr lang="en-US" sz="3200" spc="-42" dirty="0">
                <a:solidFill>
                  <a:srgbClr val="000000"/>
                </a:solidFill>
                <a:latin typeface="Muli Bold"/>
              </a:rPr>
              <a:t> </a:t>
            </a:r>
            <a:r>
              <a:rPr lang="en-US" sz="3200" spc="-42" dirty="0" err="1">
                <a:solidFill>
                  <a:srgbClr val="000000"/>
                </a:solidFill>
                <a:latin typeface="Muli Bold"/>
              </a:rPr>
              <a:t>nhóm</a:t>
            </a:r>
            <a:r>
              <a:rPr lang="en-US" sz="3200" spc="-42" dirty="0">
                <a:solidFill>
                  <a:srgbClr val="000000"/>
                </a:solidFill>
                <a:latin typeface="Muli Bold"/>
              </a:rPr>
              <a:t> </a:t>
            </a:r>
            <a:r>
              <a:rPr lang="en-US" sz="3200" spc="-42" dirty="0" err="1">
                <a:solidFill>
                  <a:srgbClr val="000000"/>
                </a:solidFill>
                <a:latin typeface="Muli Bold"/>
              </a:rPr>
              <a:t>có</a:t>
            </a:r>
            <a:r>
              <a:rPr lang="en-US" sz="3200" spc="-42" dirty="0">
                <a:solidFill>
                  <a:srgbClr val="000000"/>
                </a:solidFill>
                <a:latin typeface="Muli Bold"/>
              </a:rPr>
              <a:t> </a:t>
            </a:r>
            <a:r>
              <a:rPr lang="en-US" sz="3200" spc="-42" dirty="0" err="1">
                <a:solidFill>
                  <a:srgbClr val="000000"/>
                </a:solidFill>
                <a:latin typeface="Muli Bold"/>
              </a:rPr>
              <a:t>thể</a:t>
            </a:r>
            <a:r>
              <a:rPr lang="en-US" sz="3200" spc="-42" dirty="0">
                <a:solidFill>
                  <a:srgbClr val="000000"/>
                </a:solidFill>
                <a:latin typeface="Muli Bold"/>
              </a:rPr>
              <a:t> </a:t>
            </a:r>
            <a:r>
              <a:rPr lang="en-US" sz="3200" spc="-42" dirty="0" err="1">
                <a:solidFill>
                  <a:srgbClr val="000000"/>
                </a:solidFill>
                <a:latin typeface="Muli Bold"/>
              </a:rPr>
              <a:t>trình</a:t>
            </a:r>
            <a:r>
              <a:rPr lang="en-US" sz="3200" spc="-42" dirty="0">
                <a:solidFill>
                  <a:srgbClr val="000000"/>
                </a:solidFill>
                <a:latin typeface="Muli Bold"/>
              </a:rPr>
              <a:t> </a:t>
            </a:r>
            <a:r>
              <a:rPr lang="en-US" sz="3200" spc="-42" dirty="0" err="1">
                <a:solidFill>
                  <a:srgbClr val="000000"/>
                </a:solidFill>
                <a:latin typeface="Muli Bold"/>
              </a:rPr>
              <a:t>bày</a:t>
            </a:r>
            <a:r>
              <a:rPr lang="en-US" sz="3200" spc="-42" dirty="0">
                <a:solidFill>
                  <a:srgbClr val="000000"/>
                </a:solidFill>
                <a:latin typeface="Muli Bold"/>
              </a:rPr>
              <a:t> </a:t>
            </a:r>
            <a:r>
              <a:rPr lang="en-US" sz="3200" spc="-42" dirty="0" err="1">
                <a:solidFill>
                  <a:srgbClr val="000000"/>
                </a:solidFill>
                <a:latin typeface="Muli Bold"/>
              </a:rPr>
              <a:t>dưới</a:t>
            </a:r>
            <a:r>
              <a:rPr lang="en-US" sz="3200" spc="-42" dirty="0">
                <a:solidFill>
                  <a:srgbClr val="000000"/>
                </a:solidFill>
                <a:latin typeface="Muli Bold"/>
              </a:rPr>
              <a:t> </a:t>
            </a:r>
            <a:r>
              <a:rPr lang="en-US" sz="3200" spc="-42" dirty="0" err="1">
                <a:solidFill>
                  <a:srgbClr val="000000"/>
                </a:solidFill>
                <a:latin typeface="Muli Bold"/>
              </a:rPr>
              <a:t>dạng</a:t>
            </a:r>
            <a:r>
              <a:rPr lang="en-US" sz="3200" spc="-42" dirty="0">
                <a:solidFill>
                  <a:srgbClr val="000000"/>
                </a:solidFill>
                <a:latin typeface="Muli Bold"/>
              </a:rPr>
              <a:t>: </a:t>
            </a:r>
            <a:r>
              <a:rPr lang="en-US" sz="3200" spc="-42" dirty="0" err="1">
                <a:solidFill>
                  <a:srgbClr val="000000"/>
                </a:solidFill>
                <a:latin typeface="Muli Bold"/>
              </a:rPr>
              <a:t>sơ</a:t>
            </a:r>
            <a:r>
              <a:rPr lang="en-US" sz="3200" spc="-42" dirty="0">
                <a:solidFill>
                  <a:srgbClr val="000000"/>
                </a:solidFill>
                <a:latin typeface="Muli Bold"/>
              </a:rPr>
              <a:t> </a:t>
            </a:r>
            <a:r>
              <a:rPr lang="en-US" sz="3200" spc="-42" dirty="0" err="1">
                <a:solidFill>
                  <a:srgbClr val="000000"/>
                </a:solidFill>
                <a:latin typeface="Muli Bold"/>
              </a:rPr>
              <a:t>đồ</a:t>
            </a:r>
            <a:r>
              <a:rPr lang="en-US" sz="3200" spc="-42" dirty="0">
                <a:solidFill>
                  <a:srgbClr val="000000"/>
                </a:solidFill>
                <a:latin typeface="Muli Bold"/>
              </a:rPr>
              <a:t> </a:t>
            </a:r>
            <a:r>
              <a:rPr lang="en-US" sz="3200" spc="-42" dirty="0" err="1">
                <a:solidFill>
                  <a:srgbClr val="000000"/>
                </a:solidFill>
                <a:latin typeface="Muli Bold"/>
              </a:rPr>
              <a:t>tư</a:t>
            </a:r>
            <a:r>
              <a:rPr lang="en-US" sz="3200" spc="-42" dirty="0">
                <a:solidFill>
                  <a:srgbClr val="000000"/>
                </a:solidFill>
                <a:latin typeface="Muli Bold"/>
              </a:rPr>
              <a:t> </a:t>
            </a:r>
            <a:r>
              <a:rPr lang="en-US" sz="3200" spc="-42" dirty="0" err="1">
                <a:solidFill>
                  <a:srgbClr val="000000"/>
                </a:solidFill>
                <a:latin typeface="Muli Bold"/>
              </a:rPr>
              <a:t>duy</a:t>
            </a:r>
            <a:r>
              <a:rPr lang="en-US" sz="3200" spc="-42" dirty="0">
                <a:solidFill>
                  <a:srgbClr val="000000"/>
                </a:solidFill>
                <a:latin typeface="Muli Bold"/>
              </a:rPr>
              <a:t>, ppt, poster, </a:t>
            </a:r>
            <a:r>
              <a:rPr lang="en-US" sz="3200" spc="-42" dirty="0" err="1">
                <a:solidFill>
                  <a:srgbClr val="000000"/>
                </a:solidFill>
                <a:latin typeface="Muli Bold"/>
              </a:rPr>
              <a:t>thí</a:t>
            </a:r>
            <a:r>
              <a:rPr lang="en-US" sz="3200" spc="-42" dirty="0">
                <a:solidFill>
                  <a:srgbClr val="000000"/>
                </a:solidFill>
                <a:latin typeface="Muli Bold"/>
              </a:rPr>
              <a:t> </a:t>
            </a:r>
            <a:r>
              <a:rPr lang="en-US" sz="3200" spc="-42" dirty="0" err="1">
                <a:solidFill>
                  <a:srgbClr val="000000"/>
                </a:solidFill>
                <a:latin typeface="Muli Bold"/>
              </a:rPr>
              <a:t>nghiệm</a:t>
            </a:r>
            <a:r>
              <a:rPr lang="en-US" sz="3200" spc="-42" dirty="0">
                <a:solidFill>
                  <a:srgbClr val="000000"/>
                </a:solidFill>
                <a:latin typeface="Muli Bold"/>
              </a:rPr>
              <a:t>.</a:t>
            </a: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278385" y="8125642"/>
            <a:ext cx="1793045" cy="1793045"/>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73695" y="1428851"/>
            <a:ext cx="1793045" cy="179304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939218" y="8382000"/>
            <a:ext cx="640165" cy="640165"/>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08618" y="3101015"/>
            <a:ext cx="640165" cy="640165"/>
          </a:xfrm>
          <a:prstGeom prst="rect">
            <a:avLst/>
          </a:prstGeom>
        </p:spPr>
      </p:pic>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1AD54"/>
        </a:solidFill>
        <a:effectLst/>
      </p:bgPr>
    </p:bg>
    <p:spTree>
      <p:nvGrpSpPr>
        <p:cNvPr id="1" name=""/>
        <p:cNvGrpSpPr/>
        <p:nvPr/>
      </p:nvGrpSpPr>
      <p:grpSpPr>
        <a:xfrm>
          <a:off x="0" y="0"/>
          <a:ext cx="0" cy="0"/>
          <a:chOff x="0" y="0"/>
          <a:chExt cx="0" cy="0"/>
        </a:xfrm>
      </p:grpSpPr>
      <p:grpSp>
        <p:nvGrpSpPr>
          <p:cNvPr id="2" name="Group 2"/>
          <p:cNvGrpSpPr/>
          <p:nvPr/>
        </p:nvGrpSpPr>
        <p:grpSpPr>
          <a:xfrm>
            <a:off x="2858171" y="1195540"/>
            <a:ext cx="12579122" cy="2133808"/>
            <a:chOff x="0" y="0"/>
            <a:chExt cx="67456540" cy="11442717"/>
          </a:xfrm>
        </p:grpSpPr>
        <p:sp>
          <p:nvSpPr>
            <p:cNvPr id="3" name="Freeform 3"/>
            <p:cNvSpPr/>
            <p:nvPr/>
          </p:nvSpPr>
          <p:spPr>
            <a:xfrm>
              <a:off x="72390" y="72390"/>
              <a:ext cx="67311757" cy="11297937"/>
            </a:xfrm>
            <a:custGeom>
              <a:avLst/>
              <a:gdLst/>
              <a:ahLst/>
              <a:cxnLst/>
              <a:rect l="l" t="t" r="r" b="b"/>
              <a:pathLst>
                <a:path w="67311757" h="11297937">
                  <a:moveTo>
                    <a:pt x="0" y="0"/>
                  </a:moveTo>
                  <a:lnTo>
                    <a:pt x="67311757" y="0"/>
                  </a:lnTo>
                  <a:lnTo>
                    <a:pt x="67311757" y="11297937"/>
                  </a:lnTo>
                  <a:lnTo>
                    <a:pt x="0" y="11297937"/>
                  </a:lnTo>
                  <a:lnTo>
                    <a:pt x="0" y="0"/>
                  </a:lnTo>
                  <a:close/>
                </a:path>
              </a:pathLst>
            </a:custGeom>
            <a:solidFill>
              <a:srgbClr val="428EF1"/>
            </a:solidFill>
          </p:spPr>
        </p:sp>
        <p:sp>
          <p:nvSpPr>
            <p:cNvPr id="4" name="Freeform 4"/>
            <p:cNvSpPr/>
            <p:nvPr/>
          </p:nvSpPr>
          <p:spPr>
            <a:xfrm>
              <a:off x="0" y="0"/>
              <a:ext cx="67456540" cy="11442717"/>
            </a:xfrm>
            <a:custGeom>
              <a:avLst/>
              <a:gdLst/>
              <a:ahLst/>
              <a:cxnLst/>
              <a:rect l="l" t="t" r="r" b="b"/>
              <a:pathLst>
                <a:path w="67456540" h="11442717">
                  <a:moveTo>
                    <a:pt x="67311761" y="11297938"/>
                  </a:moveTo>
                  <a:lnTo>
                    <a:pt x="67456540" y="11297938"/>
                  </a:lnTo>
                  <a:lnTo>
                    <a:pt x="67456540" y="11442717"/>
                  </a:lnTo>
                  <a:lnTo>
                    <a:pt x="67311761" y="11442717"/>
                  </a:lnTo>
                  <a:lnTo>
                    <a:pt x="67311761" y="11297938"/>
                  </a:lnTo>
                  <a:close/>
                  <a:moveTo>
                    <a:pt x="0" y="144780"/>
                  </a:moveTo>
                  <a:lnTo>
                    <a:pt x="144780" y="144780"/>
                  </a:lnTo>
                  <a:lnTo>
                    <a:pt x="144780" y="11297938"/>
                  </a:lnTo>
                  <a:lnTo>
                    <a:pt x="0" y="11297938"/>
                  </a:lnTo>
                  <a:lnTo>
                    <a:pt x="0" y="144780"/>
                  </a:lnTo>
                  <a:close/>
                  <a:moveTo>
                    <a:pt x="0" y="11297938"/>
                  </a:moveTo>
                  <a:lnTo>
                    <a:pt x="144780" y="11297938"/>
                  </a:lnTo>
                  <a:lnTo>
                    <a:pt x="144780" y="11442717"/>
                  </a:lnTo>
                  <a:lnTo>
                    <a:pt x="0" y="11442717"/>
                  </a:lnTo>
                  <a:lnTo>
                    <a:pt x="0" y="11297938"/>
                  </a:lnTo>
                  <a:close/>
                  <a:moveTo>
                    <a:pt x="67311761" y="144780"/>
                  </a:moveTo>
                  <a:lnTo>
                    <a:pt x="67456540" y="144780"/>
                  </a:lnTo>
                  <a:lnTo>
                    <a:pt x="67456540" y="11297938"/>
                  </a:lnTo>
                  <a:lnTo>
                    <a:pt x="67311761" y="11297938"/>
                  </a:lnTo>
                  <a:lnTo>
                    <a:pt x="67311761" y="144780"/>
                  </a:lnTo>
                  <a:close/>
                  <a:moveTo>
                    <a:pt x="144780" y="11297938"/>
                  </a:moveTo>
                  <a:lnTo>
                    <a:pt x="67311761" y="11297938"/>
                  </a:lnTo>
                  <a:lnTo>
                    <a:pt x="67311761" y="11442717"/>
                  </a:lnTo>
                  <a:lnTo>
                    <a:pt x="144780" y="11442717"/>
                  </a:lnTo>
                  <a:lnTo>
                    <a:pt x="144780" y="11297938"/>
                  </a:lnTo>
                  <a:close/>
                  <a:moveTo>
                    <a:pt x="67311761" y="0"/>
                  </a:moveTo>
                  <a:lnTo>
                    <a:pt x="67456540" y="0"/>
                  </a:lnTo>
                  <a:lnTo>
                    <a:pt x="67456540" y="144780"/>
                  </a:lnTo>
                  <a:lnTo>
                    <a:pt x="67311761" y="144780"/>
                  </a:lnTo>
                  <a:lnTo>
                    <a:pt x="67311761" y="0"/>
                  </a:lnTo>
                  <a:close/>
                  <a:moveTo>
                    <a:pt x="0" y="0"/>
                  </a:moveTo>
                  <a:lnTo>
                    <a:pt x="144780" y="0"/>
                  </a:lnTo>
                  <a:lnTo>
                    <a:pt x="144780" y="144780"/>
                  </a:lnTo>
                  <a:lnTo>
                    <a:pt x="0" y="144780"/>
                  </a:lnTo>
                  <a:lnTo>
                    <a:pt x="0" y="0"/>
                  </a:lnTo>
                  <a:close/>
                  <a:moveTo>
                    <a:pt x="144780" y="0"/>
                  </a:moveTo>
                  <a:lnTo>
                    <a:pt x="67311761" y="0"/>
                  </a:lnTo>
                  <a:lnTo>
                    <a:pt x="67311761" y="144780"/>
                  </a:lnTo>
                  <a:lnTo>
                    <a:pt x="144780" y="144780"/>
                  </a:lnTo>
                  <a:lnTo>
                    <a:pt x="144780" y="0"/>
                  </a:lnTo>
                  <a:close/>
                </a:path>
              </a:pathLst>
            </a:custGeom>
            <a:solidFill>
              <a:srgbClr val="000000"/>
            </a:solidFill>
          </p:spPr>
        </p:sp>
      </p:grpSp>
      <p:sp>
        <p:nvSpPr>
          <p:cNvPr id="5" name="TextBox 5"/>
          <p:cNvSpPr txBox="1"/>
          <p:nvPr/>
        </p:nvSpPr>
        <p:spPr>
          <a:xfrm>
            <a:off x="3268390" y="1881888"/>
            <a:ext cx="11758684" cy="923330"/>
          </a:xfrm>
          <a:prstGeom prst="rect">
            <a:avLst/>
          </a:prstGeom>
        </p:spPr>
        <p:txBody>
          <a:bodyPr lIns="0" tIns="0" rIns="0" bIns="0" rtlCol="0" anchor="t">
            <a:spAutoFit/>
          </a:bodyPr>
          <a:lstStyle/>
          <a:p>
            <a:pPr algn="ctr">
              <a:lnSpc>
                <a:spcPts val="7200"/>
              </a:lnSpc>
            </a:pPr>
            <a:r>
              <a:rPr lang="en-US" sz="6000" dirty="0">
                <a:solidFill>
                  <a:srgbClr val="FFFF00"/>
                </a:solidFill>
                <a:latin typeface="Agrandir Grand Black Bold"/>
              </a:rPr>
              <a:t>VÒNG CHUYÊN GIA</a:t>
            </a:r>
          </a:p>
        </p:txBody>
      </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25871" y="1825516"/>
            <a:ext cx="489603" cy="489603"/>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778301" y="1472313"/>
            <a:ext cx="1303055" cy="1303055"/>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083226" y="954135"/>
            <a:ext cx="651528" cy="651528"/>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63971" y="8154053"/>
            <a:ext cx="1303055" cy="1303055"/>
          </a:xfrm>
          <a:prstGeom prst="rect">
            <a:avLst/>
          </a:prstGeom>
        </p:spPr>
      </p:pic>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7014499" y="7909252"/>
            <a:ext cx="489603" cy="489603"/>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014499" y="2541369"/>
            <a:ext cx="1849933" cy="2335775"/>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929797">
            <a:off x="2241843" y="1207733"/>
            <a:ext cx="1232657" cy="1942582"/>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987759">
            <a:off x="16398170" y="8830898"/>
            <a:ext cx="1232657" cy="1942582"/>
          </a:xfrm>
          <a:prstGeom prst="rect">
            <a:avLst/>
          </a:prstGeom>
        </p:spPr>
      </p:pic>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23925" y="523596"/>
            <a:ext cx="1131605" cy="1131605"/>
          </a:xfrm>
          <a:prstGeom prst="rect">
            <a:avLst/>
          </a:prstGeom>
        </p:spPr>
      </p:pic>
      <p:grpSp>
        <p:nvGrpSpPr>
          <p:cNvPr id="35" name="Group 34">
            <a:extLst>
              <a:ext uri="{FF2B5EF4-FFF2-40B4-BE49-F238E27FC236}">
                <a16:creationId xmlns:a16="http://schemas.microsoft.com/office/drawing/2014/main" id="{EEB373C5-4CF9-4089-8023-3C2C385D79FB}"/>
              </a:ext>
            </a:extLst>
          </p:cNvPr>
          <p:cNvGrpSpPr/>
          <p:nvPr/>
        </p:nvGrpSpPr>
        <p:grpSpPr>
          <a:xfrm>
            <a:off x="395961" y="3953840"/>
            <a:ext cx="4238463" cy="4200214"/>
            <a:chOff x="395961" y="3953840"/>
            <a:chExt cx="4238463" cy="4200214"/>
          </a:xfrm>
        </p:grpSpPr>
        <p:grpSp>
          <p:nvGrpSpPr>
            <p:cNvPr id="15" name="Group 15"/>
            <p:cNvGrpSpPr/>
            <p:nvPr/>
          </p:nvGrpSpPr>
          <p:grpSpPr>
            <a:xfrm>
              <a:off x="395961" y="3953840"/>
              <a:ext cx="4238463" cy="4200214"/>
              <a:chOff x="0" y="0"/>
              <a:chExt cx="1433752" cy="1420813"/>
            </a:xfrm>
          </p:grpSpPr>
          <p:sp>
            <p:nvSpPr>
              <p:cNvPr id="16" name="Freeform 16"/>
              <p:cNvSpPr/>
              <p:nvPr/>
            </p:nvSpPr>
            <p:spPr>
              <a:xfrm>
                <a:off x="0" y="0"/>
                <a:ext cx="1433752" cy="1420813"/>
              </a:xfrm>
              <a:custGeom>
                <a:avLst/>
                <a:gdLst/>
                <a:ahLst/>
                <a:cxnLst/>
                <a:rect l="l" t="t" r="r" b="b"/>
                <a:pathLst>
                  <a:path w="1433752" h="1420813">
                    <a:moveTo>
                      <a:pt x="0" y="0"/>
                    </a:moveTo>
                    <a:lnTo>
                      <a:pt x="1433752" y="0"/>
                    </a:lnTo>
                    <a:lnTo>
                      <a:pt x="1433752" y="1420813"/>
                    </a:lnTo>
                    <a:lnTo>
                      <a:pt x="0" y="1420813"/>
                    </a:lnTo>
                    <a:close/>
                  </a:path>
                </a:pathLst>
              </a:custGeom>
              <a:solidFill>
                <a:srgbClr val="004AAD"/>
              </a:solidFill>
            </p:spPr>
          </p:sp>
        </p:grpSp>
        <p:grpSp>
          <p:nvGrpSpPr>
            <p:cNvPr id="17" name="Group 17"/>
            <p:cNvGrpSpPr/>
            <p:nvPr/>
          </p:nvGrpSpPr>
          <p:grpSpPr>
            <a:xfrm>
              <a:off x="395961" y="4369364"/>
              <a:ext cx="4238463" cy="3413506"/>
              <a:chOff x="0" y="0"/>
              <a:chExt cx="5651284" cy="4551341"/>
            </a:xfrm>
          </p:grpSpPr>
          <p:sp>
            <p:nvSpPr>
              <p:cNvPr id="18" name="TextBox 18"/>
              <p:cNvSpPr txBox="1"/>
              <p:nvPr/>
            </p:nvSpPr>
            <p:spPr>
              <a:xfrm>
                <a:off x="0" y="705273"/>
                <a:ext cx="5651284" cy="3846068"/>
              </a:xfrm>
              <a:prstGeom prst="rect">
                <a:avLst/>
              </a:prstGeom>
            </p:spPr>
            <p:txBody>
              <a:bodyPr lIns="0" tIns="0" rIns="0" bIns="0" rtlCol="0" anchor="t">
                <a:spAutoFit/>
              </a:bodyPr>
              <a:lstStyle/>
              <a:p>
                <a:pPr algn="ctr">
                  <a:lnSpc>
                    <a:spcPts val="5952"/>
                  </a:lnSpc>
                </a:pPr>
                <a:r>
                  <a:rPr lang="en-US" sz="3200" dirty="0" err="1">
                    <a:solidFill>
                      <a:srgbClr val="FFFFFF"/>
                    </a:solidFill>
                    <a:latin typeface="Muli Bold"/>
                  </a:rPr>
                  <a:t>Tìm</a:t>
                </a:r>
                <a:r>
                  <a:rPr lang="en-US" sz="3200" dirty="0">
                    <a:solidFill>
                      <a:srgbClr val="FFFFFF"/>
                    </a:solidFill>
                    <a:latin typeface="Muli Bold"/>
                  </a:rPr>
                  <a:t> </a:t>
                </a:r>
                <a:r>
                  <a:rPr lang="en-US" sz="3200" dirty="0" err="1">
                    <a:solidFill>
                      <a:srgbClr val="FFFFFF"/>
                    </a:solidFill>
                    <a:latin typeface="Muli Bold"/>
                  </a:rPr>
                  <a:t>hiểu</a:t>
                </a:r>
                <a:r>
                  <a:rPr lang="en-US" sz="3200" dirty="0">
                    <a:solidFill>
                      <a:srgbClr val="FFFFFF"/>
                    </a:solidFill>
                    <a:latin typeface="Muli Bold"/>
                  </a:rPr>
                  <a:t> </a:t>
                </a:r>
                <a:r>
                  <a:rPr lang="en-US" sz="3200" dirty="0" err="1">
                    <a:solidFill>
                      <a:srgbClr val="FFFFFF"/>
                    </a:solidFill>
                    <a:latin typeface="Muli Bold"/>
                  </a:rPr>
                  <a:t>về</a:t>
                </a:r>
                <a:r>
                  <a:rPr lang="en-US" sz="3200" dirty="0">
                    <a:solidFill>
                      <a:srgbClr val="FFFFFF"/>
                    </a:solidFill>
                    <a:latin typeface="Muli Bold"/>
                  </a:rPr>
                  <a:t> </a:t>
                </a:r>
                <a:r>
                  <a:rPr lang="en-US" sz="3200" dirty="0" err="1">
                    <a:solidFill>
                      <a:srgbClr val="FFFFFF"/>
                    </a:solidFill>
                    <a:latin typeface="Muli Bold"/>
                  </a:rPr>
                  <a:t>tính</a:t>
                </a:r>
                <a:r>
                  <a:rPr lang="en-US" sz="3200" dirty="0">
                    <a:solidFill>
                      <a:srgbClr val="FFFFFF"/>
                    </a:solidFill>
                    <a:latin typeface="Muli Bold"/>
                  </a:rPr>
                  <a:t> </a:t>
                </a:r>
                <a:r>
                  <a:rPr lang="en-US" sz="3200" dirty="0" err="1">
                    <a:solidFill>
                      <a:srgbClr val="FFFFFF"/>
                    </a:solidFill>
                    <a:latin typeface="Muli Bold"/>
                  </a:rPr>
                  <a:t>chất</a:t>
                </a:r>
                <a:r>
                  <a:rPr lang="en-US" sz="3200" dirty="0">
                    <a:solidFill>
                      <a:srgbClr val="FFFFFF"/>
                    </a:solidFill>
                    <a:latin typeface="Muli Bold"/>
                  </a:rPr>
                  <a:t> </a:t>
                </a:r>
                <a:r>
                  <a:rPr lang="en-US" sz="3200" dirty="0" err="1">
                    <a:solidFill>
                      <a:srgbClr val="FFFFFF"/>
                    </a:solidFill>
                    <a:latin typeface="Muli Bold"/>
                  </a:rPr>
                  <a:t>và</a:t>
                </a:r>
                <a:r>
                  <a:rPr lang="en-US" sz="3200" dirty="0">
                    <a:solidFill>
                      <a:srgbClr val="FFFFFF"/>
                    </a:solidFill>
                    <a:latin typeface="Muli Bold"/>
                  </a:rPr>
                  <a:t> </a:t>
                </a:r>
                <a:r>
                  <a:rPr lang="en-US" sz="3200" dirty="0" err="1">
                    <a:solidFill>
                      <a:srgbClr val="FFFFFF"/>
                    </a:solidFill>
                    <a:latin typeface="Muli Bold"/>
                  </a:rPr>
                  <a:t>ứng</a:t>
                </a:r>
                <a:r>
                  <a:rPr lang="en-US" sz="3200" dirty="0">
                    <a:solidFill>
                      <a:srgbClr val="FFFFFF"/>
                    </a:solidFill>
                    <a:latin typeface="Muli Bold"/>
                  </a:rPr>
                  <a:t> </a:t>
                </a:r>
                <a:r>
                  <a:rPr lang="en-US" sz="3200" dirty="0" err="1">
                    <a:solidFill>
                      <a:srgbClr val="FFFFFF"/>
                    </a:solidFill>
                    <a:latin typeface="Muli Bold"/>
                  </a:rPr>
                  <a:t>dụng</a:t>
                </a:r>
                <a:r>
                  <a:rPr lang="en-US" sz="3200" dirty="0">
                    <a:solidFill>
                      <a:srgbClr val="FFFFFF"/>
                    </a:solidFill>
                    <a:latin typeface="Muli Bold"/>
                  </a:rPr>
                  <a:t> </a:t>
                </a:r>
                <a:r>
                  <a:rPr lang="en-US" sz="3200" dirty="0" err="1">
                    <a:solidFill>
                      <a:srgbClr val="FFFFFF"/>
                    </a:solidFill>
                    <a:latin typeface="Muli Bold"/>
                  </a:rPr>
                  <a:t>của</a:t>
                </a:r>
                <a:r>
                  <a:rPr lang="en-US" sz="3200" dirty="0">
                    <a:solidFill>
                      <a:srgbClr val="FFFFFF"/>
                    </a:solidFill>
                    <a:latin typeface="Muli Bold"/>
                  </a:rPr>
                  <a:t> </a:t>
                </a:r>
                <a:r>
                  <a:rPr lang="en-US" sz="3200" dirty="0" err="1">
                    <a:solidFill>
                      <a:srgbClr val="FFFFFF"/>
                    </a:solidFill>
                    <a:latin typeface="Muli Bold"/>
                  </a:rPr>
                  <a:t>một</a:t>
                </a:r>
                <a:r>
                  <a:rPr lang="en-US" sz="3200" dirty="0">
                    <a:solidFill>
                      <a:srgbClr val="FFFFFF"/>
                    </a:solidFill>
                    <a:latin typeface="Muli Bold"/>
                  </a:rPr>
                  <a:t> </a:t>
                </a:r>
                <a:r>
                  <a:rPr lang="en-US" sz="3200" dirty="0" err="1">
                    <a:solidFill>
                      <a:srgbClr val="FFFFFF"/>
                    </a:solidFill>
                    <a:latin typeface="Muli Bold"/>
                  </a:rPr>
                  <a:t>số</a:t>
                </a:r>
                <a:r>
                  <a:rPr lang="en-US" sz="3200" dirty="0">
                    <a:solidFill>
                      <a:srgbClr val="FFFFFF"/>
                    </a:solidFill>
                    <a:latin typeface="Muli Bold"/>
                  </a:rPr>
                  <a:t> </a:t>
                </a:r>
                <a:r>
                  <a:rPr lang="en-US" sz="3200" dirty="0" err="1">
                    <a:solidFill>
                      <a:srgbClr val="FFFFFF"/>
                    </a:solidFill>
                    <a:latin typeface="Muli Bold"/>
                  </a:rPr>
                  <a:t>vật</a:t>
                </a:r>
                <a:r>
                  <a:rPr lang="en-US" sz="3200" dirty="0">
                    <a:solidFill>
                      <a:srgbClr val="FFFFFF"/>
                    </a:solidFill>
                    <a:latin typeface="Muli Bold"/>
                  </a:rPr>
                  <a:t> </a:t>
                </a:r>
                <a:r>
                  <a:rPr lang="en-US" sz="3200" dirty="0" err="1">
                    <a:solidFill>
                      <a:srgbClr val="FFFFFF"/>
                    </a:solidFill>
                    <a:latin typeface="Muli Bold"/>
                  </a:rPr>
                  <a:t>liệu</a:t>
                </a:r>
                <a:r>
                  <a:rPr lang="en-US" sz="3200" dirty="0">
                    <a:solidFill>
                      <a:srgbClr val="FFFFFF"/>
                    </a:solidFill>
                    <a:latin typeface="Muli Bold"/>
                  </a:rPr>
                  <a:t>: </a:t>
                </a:r>
                <a:r>
                  <a:rPr lang="en-US" sz="3200" dirty="0" err="1">
                    <a:solidFill>
                      <a:srgbClr val="FFFFFF"/>
                    </a:solidFill>
                    <a:latin typeface="Muli Bold"/>
                  </a:rPr>
                  <a:t>Nhựa</a:t>
                </a:r>
                <a:r>
                  <a:rPr lang="en-US" sz="3200" dirty="0">
                    <a:solidFill>
                      <a:srgbClr val="FFFFFF"/>
                    </a:solidFill>
                    <a:latin typeface="Muli Bold"/>
                  </a:rPr>
                  <a:t>, </a:t>
                </a:r>
                <a:r>
                  <a:rPr lang="en-US" sz="3200" dirty="0" err="1">
                    <a:solidFill>
                      <a:srgbClr val="FFFFFF"/>
                    </a:solidFill>
                    <a:latin typeface="Muli Bold"/>
                  </a:rPr>
                  <a:t>kim</a:t>
                </a:r>
                <a:r>
                  <a:rPr lang="en-US" sz="3200" dirty="0">
                    <a:solidFill>
                      <a:srgbClr val="FFFFFF"/>
                    </a:solidFill>
                    <a:latin typeface="Muli Bold"/>
                  </a:rPr>
                  <a:t> </a:t>
                </a:r>
                <a:r>
                  <a:rPr lang="en-US" sz="3200" dirty="0" err="1">
                    <a:solidFill>
                      <a:srgbClr val="FFFFFF"/>
                    </a:solidFill>
                    <a:latin typeface="Muli Bold"/>
                  </a:rPr>
                  <a:t>loại</a:t>
                </a:r>
                <a:r>
                  <a:rPr lang="en-US" sz="3200" dirty="0">
                    <a:solidFill>
                      <a:srgbClr val="FFFFFF"/>
                    </a:solidFill>
                    <a:latin typeface="Muli Bold"/>
                  </a:rPr>
                  <a:t>, </a:t>
                </a:r>
                <a:r>
                  <a:rPr lang="en-US" sz="3200" dirty="0" err="1">
                    <a:solidFill>
                      <a:srgbClr val="FFFFFF"/>
                    </a:solidFill>
                    <a:latin typeface="Muli Bold"/>
                  </a:rPr>
                  <a:t>cao</a:t>
                </a:r>
                <a:r>
                  <a:rPr lang="en-US" sz="3200" dirty="0">
                    <a:solidFill>
                      <a:srgbClr val="FFFFFF"/>
                    </a:solidFill>
                    <a:latin typeface="Muli Bold"/>
                  </a:rPr>
                  <a:t> </a:t>
                </a:r>
                <a:r>
                  <a:rPr lang="en-US" sz="3200" dirty="0" err="1">
                    <a:solidFill>
                      <a:srgbClr val="FFFFFF"/>
                    </a:solidFill>
                    <a:latin typeface="Muli Bold"/>
                  </a:rPr>
                  <a:t>su</a:t>
                </a:r>
                <a:r>
                  <a:rPr lang="en-US" sz="3200" dirty="0">
                    <a:solidFill>
                      <a:srgbClr val="FFFFFF"/>
                    </a:solidFill>
                    <a:latin typeface="Muli Bold"/>
                  </a:rPr>
                  <a:t>.</a:t>
                </a:r>
              </a:p>
            </p:txBody>
          </p:sp>
          <p:sp>
            <p:nvSpPr>
              <p:cNvPr id="19" name="TextBox 19"/>
              <p:cNvSpPr txBox="1"/>
              <p:nvPr/>
            </p:nvSpPr>
            <p:spPr>
              <a:xfrm>
                <a:off x="0" y="-66675"/>
                <a:ext cx="5651284" cy="707602"/>
              </a:xfrm>
              <a:prstGeom prst="rect">
                <a:avLst/>
              </a:prstGeom>
            </p:spPr>
            <p:txBody>
              <a:bodyPr lIns="0" tIns="0" rIns="0" bIns="0" rtlCol="0" anchor="t">
                <a:spAutoFit/>
              </a:bodyPr>
              <a:lstStyle/>
              <a:p>
                <a:pPr algn="ctr">
                  <a:lnSpc>
                    <a:spcPts val="4480"/>
                  </a:lnSpc>
                </a:pPr>
                <a:r>
                  <a:rPr lang="en-US" sz="3200" spc="-32">
                    <a:solidFill>
                      <a:srgbClr val="FFFFFF"/>
                    </a:solidFill>
                    <a:latin typeface="Libre Franklin Black Bold"/>
                  </a:rPr>
                  <a:t>Nhóm 1,3</a:t>
                </a:r>
              </a:p>
            </p:txBody>
          </p:sp>
        </p:grpSp>
      </p:grpSp>
      <p:grpSp>
        <p:nvGrpSpPr>
          <p:cNvPr id="36" name="Group 35">
            <a:extLst>
              <a:ext uri="{FF2B5EF4-FFF2-40B4-BE49-F238E27FC236}">
                <a16:creationId xmlns:a16="http://schemas.microsoft.com/office/drawing/2014/main" id="{B07BD011-5843-4AE0-97FC-1F4A47248E7C}"/>
              </a:ext>
            </a:extLst>
          </p:cNvPr>
          <p:cNvGrpSpPr/>
          <p:nvPr/>
        </p:nvGrpSpPr>
        <p:grpSpPr>
          <a:xfrm>
            <a:off x="4800762" y="3953840"/>
            <a:ext cx="4238463" cy="4200214"/>
            <a:chOff x="4800762" y="3953840"/>
            <a:chExt cx="4238463" cy="4200214"/>
          </a:xfrm>
        </p:grpSpPr>
        <p:grpSp>
          <p:nvGrpSpPr>
            <p:cNvPr id="20" name="Group 20"/>
            <p:cNvGrpSpPr/>
            <p:nvPr/>
          </p:nvGrpSpPr>
          <p:grpSpPr>
            <a:xfrm>
              <a:off x="4800762" y="3953840"/>
              <a:ext cx="4238463" cy="4200214"/>
              <a:chOff x="0" y="0"/>
              <a:chExt cx="1433752" cy="1420813"/>
            </a:xfrm>
          </p:grpSpPr>
          <p:sp>
            <p:nvSpPr>
              <p:cNvPr id="21" name="Freeform 21"/>
              <p:cNvSpPr/>
              <p:nvPr/>
            </p:nvSpPr>
            <p:spPr>
              <a:xfrm>
                <a:off x="0" y="0"/>
                <a:ext cx="1433752" cy="1420813"/>
              </a:xfrm>
              <a:custGeom>
                <a:avLst/>
                <a:gdLst/>
                <a:ahLst/>
                <a:cxnLst/>
                <a:rect l="l" t="t" r="r" b="b"/>
                <a:pathLst>
                  <a:path w="1433752" h="1420813">
                    <a:moveTo>
                      <a:pt x="0" y="0"/>
                    </a:moveTo>
                    <a:lnTo>
                      <a:pt x="1433752" y="0"/>
                    </a:lnTo>
                    <a:lnTo>
                      <a:pt x="1433752" y="1420813"/>
                    </a:lnTo>
                    <a:lnTo>
                      <a:pt x="0" y="1420813"/>
                    </a:lnTo>
                    <a:close/>
                  </a:path>
                </a:pathLst>
              </a:custGeom>
              <a:solidFill>
                <a:srgbClr val="FC5C50"/>
              </a:solidFill>
            </p:spPr>
          </p:sp>
        </p:grpSp>
        <p:grpSp>
          <p:nvGrpSpPr>
            <p:cNvPr id="22" name="Group 22"/>
            <p:cNvGrpSpPr/>
            <p:nvPr/>
          </p:nvGrpSpPr>
          <p:grpSpPr>
            <a:xfrm>
              <a:off x="4800762" y="4369364"/>
              <a:ext cx="4238463" cy="3383534"/>
              <a:chOff x="0" y="0"/>
              <a:chExt cx="5651284" cy="4511379"/>
            </a:xfrm>
          </p:grpSpPr>
          <p:sp>
            <p:nvSpPr>
              <p:cNvPr id="23" name="TextBox 23"/>
              <p:cNvSpPr txBox="1"/>
              <p:nvPr/>
            </p:nvSpPr>
            <p:spPr>
              <a:xfrm>
                <a:off x="0" y="714798"/>
                <a:ext cx="5651284" cy="3796580"/>
              </a:xfrm>
              <a:prstGeom prst="rect">
                <a:avLst/>
              </a:prstGeom>
            </p:spPr>
            <p:txBody>
              <a:bodyPr lIns="0" tIns="0" rIns="0" bIns="0" rtlCol="0" anchor="t">
                <a:spAutoFit/>
              </a:bodyPr>
              <a:lstStyle/>
              <a:p>
                <a:pPr algn="ctr">
                  <a:lnSpc>
                    <a:spcPts val="5888"/>
                  </a:lnSpc>
                </a:pPr>
                <a:r>
                  <a:rPr lang="en-US" sz="3200" dirty="0" err="1">
                    <a:solidFill>
                      <a:srgbClr val="FFFFFF"/>
                    </a:solidFill>
                    <a:latin typeface="Muli Bold"/>
                  </a:rPr>
                  <a:t>Tìm</a:t>
                </a:r>
                <a:r>
                  <a:rPr lang="en-US" sz="3200" dirty="0">
                    <a:solidFill>
                      <a:srgbClr val="FFFFFF"/>
                    </a:solidFill>
                    <a:latin typeface="Muli Bold"/>
                  </a:rPr>
                  <a:t> </a:t>
                </a:r>
                <a:r>
                  <a:rPr lang="en-US" sz="3200" dirty="0" err="1">
                    <a:solidFill>
                      <a:srgbClr val="FFFFFF"/>
                    </a:solidFill>
                    <a:latin typeface="Muli Bold"/>
                  </a:rPr>
                  <a:t>hiểu</a:t>
                </a:r>
                <a:r>
                  <a:rPr lang="en-US" sz="3200" dirty="0">
                    <a:solidFill>
                      <a:srgbClr val="FFFFFF"/>
                    </a:solidFill>
                    <a:latin typeface="Muli Bold"/>
                  </a:rPr>
                  <a:t> </a:t>
                </a:r>
                <a:r>
                  <a:rPr lang="en-US" sz="3200" dirty="0" err="1">
                    <a:solidFill>
                      <a:srgbClr val="FFFFFF"/>
                    </a:solidFill>
                    <a:latin typeface="Muli Bold"/>
                  </a:rPr>
                  <a:t>về</a:t>
                </a:r>
                <a:r>
                  <a:rPr lang="en-US" sz="3200" dirty="0">
                    <a:solidFill>
                      <a:srgbClr val="FFFFFF"/>
                    </a:solidFill>
                    <a:latin typeface="Muli Bold"/>
                  </a:rPr>
                  <a:t> </a:t>
                </a:r>
                <a:r>
                  <a:rPr lang="en-US" sz="3200" dirty="0" err="1">
                    <a:solidFill>
                      <a:srgbClr val="FFFFFF"/>
                    </a:solidFill>
                    <a:latin typeface="Muli Bold"/>
                  </a:rPr>
                  <a:t>tính</a:t>
                </a:r>
                <a:r>
                  <a:rPr lang="en-US" sz="3200" dirty="0">
                    <a:solidFill>
                      <a:srgbClr val="FFFFFF"/>
                    </a:solidFill>
                    <a:latin typeface="Muli Bold"/>
                  </a:rPr>
                  <a:t> </a:t>
                </a:r>
                <a:r>
                  <a:rPr lang="en-US" sz="3200" dirty="0" err="1">
                    <a:solidFill>
                      <a:srgbClr val="FFFFFF"/>
                    </a:solidFill>
                    <a:latin typeface="Muli Bold"/>
                  </a:rPr>
                  <a:t>chất</a:t>
                </a:r>
                <a:r>
                  <a:rPr lang="en-US" sz="3200" dirty="0">
                    <a:solidFill>
                      <a:srgbClr val="FFFFFF"/>
                    </a:solidFill>
                    <a:latin typeface="Muli Bold"/>
                  </a:rPr>
                  <a:t> </a:t>
                </a:r>
                <a:r>
                  <a:rPr lang="en-US" sz="3200" dirty="0" err="1">
                    <a:solidFill>
                      <a:srgbClr val="FFFFFF"/>
                    </a:solidFill>
                    <a:latin typeface="Muli Bold"/>
                  </a:rPr>
                  <a:t>và</a:t>
                </a:r>
                <a:r>
                  <a:rPr lang="en-US" sz="3200" dirty="0">
                    <a:solidFill>
                      <a:srgbClr val="FFFFFF"/>
                    </a:solidFill>
                    <a:latin typeface="Muli Bold"/>
                  </a:rPr>
                  <a:t> </a:t>
                </a:r>
                <a:r>
                  <a:rPr lang="en-US" sz="3200" dirty="0" err="1">
                    <a:solidFill>
                      <a:srgbClr val="FFFFFF"/>
                    </a:solidFill>
                    <a:latin typeface="Muli Bold"/>
                  </a:rPr>
                  <a:t>ứng</a:t>
                </a:r>
                <a:r>
                  <a:rPr lang="en-US" sz="3200" dirty="0">
                    <a:solidFill>
                      <a:srgbClr val="FFFFFF"/>
                    </a:solidFill>
                    <a:latin typeface="Muli Bold"/>
                  </a:rPr>
                  <a:t> </a:t>
                </a:r>
                <a:r>
                  <a:rPr lang="en-US" sz="3200" dirty="0" err="1">
                    <a:solidFill>
                      <a:srgbClr val="FFFFFF"/>
                    </a:solidFill>
                    <a:latin typeface="Muli Bold"/>
                  </a:rPr>
                  <a:t>dụng</a:t>
                </a:r>
                <a:r>
                  <a:rPr lang="en-US" sz="3200" dirty="0">
                    <a:solidFill>
                      <a:srgbClr val="FFFFFF"/>
                    </a:solidFill>
                    <a:latin typeface="Muli Bold"/>
                  </a:rPr>
                  <a:t> </a:t>
                </a:r>
                <a:r>
                  <a:rPr lang="en-US" sz="3200" dirty="0" err="1">
                    <a:solidFill>
                      <a:srgbClr val="FFFFFF"/>
                    </a:solidFill>
                    <a:latin typeface="Muli Bold"/>
                  </a:rPr>
                  <a:t>của</a:t>
                </a:r>
                <a:r>
                  <a:rPr lang="en-US" sz="3200" dirty="0">
                    <a:solidFill>
                      <a:srgbClr val="FFFFFF"/>
                    </a:solidFill>
                    <a:latin typeface="Muli Bold"/>
                  </a:rPr>
                  <a:t> </a:t>
                </a:r>
                <a:r>
                  <a:rPr lang="en-US" sz="3200" dirty="0" err="1">
                    <a:solidFill>
                      <a:srgbClr val="FFFFFF"/>
                    </a:solidFill>
                    <a:latin typeface="Muli Bold"/>
                  </a:rPr>
                  <a:t>một</a:t>
                </a:r>
                <a:r>
                  <a:rPr lang="en-US" sz="3200" dirty="0">
                    <a:solidFill>
                      <a:srgbClr val="FFFFFF"/>
                    </a:solidFill>
                    <a:latin typeface="Muli Bold"/>
                  </a:rPr>
                  <a:t> </a:t>
                </a:r>
                <a:r>
                  <a:rPr lang="en-US" sz="3200" dirty="0" err="1">
                    <a:solidFill>
                      <a:srgbClr val="FFFFFF"/>
                    </a:solidFill>
                    <a:latin typeface="Muli Bold"/>
                  </a:rPr>
                  <a:t>số</a:t>
                </a:r>
                <a:r>
                  <a:rPr lang="en-US" sz="3200" dirty="0">
                    <a:solidFill>
                      <a:srgbClr val="FFFFFF"/>
                    </a:solidFill>
                    <a:latin typeface="Muli Bold"/>
                  </a:rPr>
                  <a:t> </a:t>
                </a:r>
                <a:r>
                  <a:rPr lang="en-US" sz="3200" dirty="0" err="1">
                    <a:solidFill>
                      <a:srgbClr val="FFFFFF"/>
                    </a:solidFill>
                    <a:latin typeface="Muli Bold"/>
                  </a:rPr>
                  <a:t>vật</a:t>
                </a:r>
                <a:r>
                  <a:rPr lang="en-US" sz="3200" dirty="0">
                    <a:solidFill>
                      <a:srgbClr val="FFFFFF"/>
                    </a:solidFill>
                    <a:latin typeface="Muli Bold"/>
                  </a:rPr>
                  <a:t> </a:t>
                </a:r>
                <a:r>
                  <a:rPr lang="en-US" sz="3200" dirty="0" err="1">
                    <a:solidFill>
                      <a:srgbClr val="FFFFFF"/>
                    </a:solidFill>
                    <a:latin typeface="Muli Bold"/>
                  </a:rPr>
                  <a:t>liệu</a:t>
                </a:r>
                <a:r>
                  <a:rPr lang="en-US" sz="3200" dirty="0">
                    <a:solidFill>
                      <a:srgbClr val="FFFFFF"/>
                    </a:solidFill>
                    <a:latin typeface="Muli Bold"/>
                  </a:rPr>
                  <a:t>: </a:t>
                </a:r>
                <a:r>
                  <a:rPr lang="en-US" sz="3200" dirty="0" err="1">
                    <a:solidFill>
                      <a:srgbClr val="FFFFFF"/>
                    </a:solidFill>
                    <a:latin typeface="Muli Bold"/>
                  </a:rPr>
                  <a:t>thủy</a:t>
                </a:r>
                <a:r>
                  <a:rPr lang="en-US" sz="3200" dirty="0">
                    <a:solidFill>
                      <a:srgbClr val="FFFFFF"/>
                    </a:solidFill>
                    <a:latin typeface="Muli Bold"/>
                  </a:rPr>
                  <a:t> </a:t>
                </a:r>
                <a:r>
                  <a:rPr lang="en-US" sz="3200" dirty="0" err="1">
                    <a:solidFill>
                      <a:srgbClr val="FFFFFF"/>
                    </a:solidFill>
                    <a:latin typeface="Muli Bold"/>
                  </a:rPr>
                  <a:t>tinh</a:t>
                </a:r>
                <a:r>
                  <a:rPr lang="en-US" sz="3200" dirty="0">
                    <a:solidFill>
                      <a:srgbClr val="FFFFFF"/>
                    </a:solidFill>
                    <a:latin typeface="Muli Bold"/>
                  </a:rPr>
                  <a:t>, </a:t>
                </a:r>
                <a:r>
                  <a:rPr lang="en-US" sz="3200" dirty="0" err="1">
                    <a:solidFill>
                      <a:srgbClr val="FFFFFF"/>
                    </a:solidFill>
                    <a:latin typeface="Muli Bold"/>
                  </a:rPr>
                  <a:t>gốm</a:t>
                </a:r>
                <a:r>
                  <a:rPr lang="en-US" sz="3200" dirty="0">
                    <a:solidFill>
                      <a:srgbClr val="FFFFFF"/>
                    </a:solidFill>
                    <a:latin typeface="Muli Bold"/>
                  </a:rPr>
                  <a:t>, </a:t>
                </a:r>
                <a:r>
                  <a:rPr lang="en-US" sz="3200" dirty="0" err="1">
                    <a:solidFill>
                      <a:srgbClr val="FFFFFF"/>
                    </a:solidFill>
                    <a:latin typeface="Muli Bold"/>
                  </a:rPr>
                  <a:t>gỗ</a:t>
                </a:r>
                <a:r>
                  <a:rPr lang="en-US" sz="3200" dirty="0">
                    <a:solidFill>
                      <a:srgbClr val="FFFFFF"/>
                    </a:solidFill>
                    <a:latin typeface="Muli Bold"/>
                  </a:rPr>
                  <a:t>.</a:t>
                </a:r>
              </a:p>
            </p:txBody>
          </p:sp>
          <p:sp>
            <p:nvSpPr>
              <p:cNvPr id="24" name="TextBox 24"/>
              <p:cNvSpPr txBox="1"/>
              <p:nvPr/>
            </p:nvSpPr>
            <p:spPr>
              <a:xfrm>
                <a:off x="0" y="-66675"/>
                <a:ext cx="5651284" cy="707602"/>
              </a:xfrm>
              <a:prstGeom prst="rect">
                <a:avLst/>
              </a:prstGeom>
            </p:spPr>
            <p:txBody>
              <a:bodyPr lIns="0" tIns="0" rIns="0" bIns="0" rtlCol="0" anchor="t">
                <a:spAutoFit/>
              </a:bodyPr>
              <a:lstStyle/>
              <a:p>
                <a:pPr algn="ctr">
                  <a:lnSpc>
                    <a:spcPts val="4480"/>
                  </a:lnSpc>
                </a:pPr>
                <a:r>
                  <a:rPr lang="en-US" sz="3200" spc="-32" dirty="0" err="1">
                    <a:solidFill>
                      <a:srgbClr val="FFFFFF"/>
                    </a:solidFill>
                    <a:latin typeface="Libre Franklin Black Bold"/>
                  </a:rPr>
                  <a:t>Nhóm</a:t>
                </a:r>
                <a:r>
                  <a:rPr lang="en-US" sz="3200" spc="-32" dirty="0">
                    <a:solidFill>
                      <a:srgbClr val="FFFFFF"/>
                    </a:solidFill>
                    <a:latin typeface="Libre Franklin Black Bold"/>
                  </a:rPr>
                  <a:t> 2,6</a:t>
                </a:r>
              </a:p>
            </p:txBody>
          </p:sp>
        </p:grpSp>
      </p:grpSp>
      <p:grpSp>
        <p:nvGrpSpPr>
          <p:cNvPr id="37" name="Group 36">
            <a:extLst>
              <a:ext uri="{FF2B5EF4-FFF2-40B4-BE49-F238E27FC236}">
                <a16:creationId xmlns:a16="http://schemas.microsoft.com/office/drawing/2014/main" id="{1628DC7C-4BFB-4481-93CC-B08989CB665E}"/>
              </a:ext>
            </a:extLst>
          </p:cNvPr>
          <p:cNvGrpSpPr/>
          <p:nvPr/>
        </p:nvGrpSpPr>
        <p:grpSpPr>
          <a:xfrm>
            <a:off x="9138207" y="3976010"/>
            <a:ext cx="4247988" cy="4200214"/>
            <a:chOff x="9138207" y="3976010"/>
            <a:chExt cx="4247988" cy="4200214"/>
          </a:xfrm>
        </p:grpSpPr>
        <p:sp>
          <p:nvSpPr>
            <p:cNvPr id="26" name="Freeform 26"/>
            <p:cNvSpPr/>
            <p:nvPr/>
          </p:nvSpPr>
          <p:spPr>
            <a:xfrm>
              <a:off x="9147732" y="3976010"/>
              <a:ext cx="4238463" cy="4200214"/>
            </a:xfrm>
            <a:custGeom>
              <a:avLst/>
              <a:gdLst/>
              <a:ahLst/>
              <a:cxnLst/>
              <a:rect l="l" t="t" r="r" b="b"/>
              <a:pathLst>
                <a:path w="1433752" h="1420813">
                  <a:moveTo>
                    <a:pt x="0" y="0"/>
                  </a:moveTo>
                  <a:lnTo>
                    <a:pt x="1433752" y="0"/>
                  </a:lnTo>
                  <a:lnTo>
                    <a:pt x="1433752" y="1420813"/>
                  </a:lnTo>
                  <a:lnTo>
                    <a:pt x="0" y="1420813"/>
                  </a:lnTo>
                  <a:close/>
                </a:path>
              </a:pathLst>
            </a:custGeom>
            <a:solidFill>
              <a:srgbClr val="FFFFFF"/>
            </a:solidFill>
          </p:spPr>
        </p:sp>
        <p:sp>
          <p:nvSpPr>
            <p:cNvPr id="28" name="TextBox 28"/>
            <p:cNvSpPr txBox="1"/>
            <p:nvPr/>
          </p:nvSpPr>
          <p:spPr>
            <a:xfrm>
              <a:off x="9138207" y="4898319"/>
              <a:ext cx="4238463" cy="2880487"/>
            </a:xfrm>
            <a:prstGeom prst="rect">
              <a:avLst/>
            </a:prstGeom>
          </p:spPr>
          <p:txBody>
            <a:bodyPr lIns="0" tIns="0" rIns="0" bIns="0" rtlCol="0" anchor="t">
              <a:spAutoFit/>
            </a:bodyPr>
            <a:lstStyle/>
            <a:p>
              <a:pPr algn="ctr">
                <a:lnSpc>
                  <a:spcPts val="5984"/>
                </a:lnSpc>
              </a:pPr>
              <a:r>
                <a:rPr lang="en-US" sz="3200" dirty="0" err="1">
                  <a:solidFill>
                    <a:srgbClr val="004AAD"/>
                  </a:solidFill>
                  <a:latin typeface="Muli Bold"/>
                </a:rPr>
                <a:t>Tìm</a:t>
              </a:r>
              <a:r>
                <a:rPr lang="en-US" sz="3200" dirty="0">
                  <a:solidFill>
                    <a:srgbClr val="004AAD"/>
                  </a:solidFill>
                  <a:latin typeface="Muli Bold"/>
                </a:rPr>
                <a:t> </a:t>
              </a:r>
              <a:r>
                <a:rPr lang="en-US" sz="3200" dirty="0" err="1">
                  <a:solidFill>
                    <a:srgbClr val="004AAD"/>
                  </a:solidFill>
                  <a:latin typeface="Muli Bold"/>
                </a:rPr>
                <a:t>hiểu</a:t>
              </a:r>
              <a:r>
                <a:rPr lang="en-US" sz="3200" dirty="0">
                  <a:solidFill>
                    <a:srgbClr val="004AAD"/>
                  </a:solidFill>
                  <a:latin typeface="Muli Bold"/>
                </a:rPr>
                <a:t> </a:t>
              </a:r>
              <a:r>
                <a:rPr lang="en-US" sz="3200" dirty="0" err="1">
                  <a:solidFill>
                    <a:srgbClr val="004AAD"/>
                  </a:solidFill>
                  <a:latin typeface="Muli Bold"/>
                </a:rPr>
                <a:t>về</a:t>
              </a:r>
              <a:r>
                <a:rPr lang="en-US" sz="3200" dirty="0">
                  <a:solidFill>
                    <a:srgbClr val="004AAD"/>
                  </a:solidFill>
                  <a:latin typeface="Muli Bold"/>
                </a:rPr>
                <a:t> </a:t>
              </a:r>
              <a:r>
                <a:rPr lang="en-US" sz="3200" dirty="0" err="1">
                  <a:solidFill>
                    <a:srgbClr val="004AAD"/>
                  </a:solidFill>
                  <a:latin typeface="Muli Bold"/>
                </a:rPr>
                <a:t>tính</a:t>
              </a:r>
              <a:r>
                <a:rPr lang="en-US" sz="3200" dirty="0">
                  <a:solidFill>
                    <a:srgbClr val="004AAD"/>
                  </a:solidFill>
                  <a:latin typeface="Muli Bold"/>
                </a:rPr>
                <a:t> </a:t>
              </a:r>
              <a:r>
                <a:rPr lang="en-US" sz="3200" dirty="0" err="1">
                  <a:solidFill>
                    <a:srgbClr val="004AAD"/>
                  </a:solidFill>
                  <a:latin typeface="Muli Bold"/>
                </a:rPr>
                <a:t>chất</a:t>
              </a:r>
              <a:r>
                <a:rPr lang="en-US" sz="3200" dirty="0">
                  <a:solidFill>
                    <a:srgbClr val="004AAD"/>
                  </a:solidFill>
                  <a:latin typeface="Muli Bold"/>
                </a:rPr>
                <a:t> </a:t>
              </a:r>
              <a:r>
                <a:rPr lang="en-US" sz="3200" dirty="0" err="1">
                  <a:solidFill>
                    <a:srgbClr val="004AAD"/>
                  </a:solidFill>
                  <a:latin typeface="Muli Bold"/>
                </a:rPr>
                <a:t>và</a:t>
              </a:r>
              <a:r>
                <a:rPr lang="en-US" sz="3200" dirty="0">
                  <a:solidFill>
                    <a:srgbClr val="004AAD"/>
                  </a:solidFill>
                  <a:latin typeface="Muli Bold"/>
                </a:rPr>
                <a:t> </a:t>
              </a:r>
              <a:r>
                <a:rPr lang="en-US" sz="3200" dirty="0" err="1">
                  <a:solidFill>
                    <a:srgbClr val="004AAD"/>
                  </a:solidFill>
                  <a:latin typeface="Muli Bold"/>
                </a:rPr>
                <a:t>ứng</a:t>
              </a:r>
              <a:r>
                <a:rPr lang="en-US" sz="3200" dirty="0">
                  <a:solidFill>
                    <a:srgbClr val="004AAD"/>
                  </a:solidFill>
                  <a:latin typeface="Muli Bold"/>
                </a:rPr>
                <a:t> </a:t>
              </a:r>
              <a:r>
                <a:rPr lang="en-US" sz="3200" dirty="0" err="1">
                  <a:solidFill>
                    <a:srgbClr val="004AAD"/>
                  </a:solidFill>
                  <a:latin typeface="Muli Bold"/>
                </a:rPr>
                <a:t>dụng</a:t>
              </a:r>
              <a:r>
                <a:rPr lang="en-US" sz="3200" dirty="0">
                  <a:solidFill>
                    <a:srgbClr val="004AAD"/>
                  </a:solidFill>
                  <a:latin typeface="Muli Bold"/>
                </a:rPr>
                <a:t> </a:t>
              </a:r>
              <a:r>
                <a:rPr lang="en-US" sz="3200" dirty="0" err="1">
                  <a:solidFill>
                    <a:srgbClr val="004AAD"/>
                  </a:solidFill>
                  <a:latin typeface="Muli Bold"/>
                </a:rPr>
                <a:t>của</a:t>
              </a:r>
              <a:r>
                <a:rPr lang="en-US" sz="3200" dirty="0">
                  <a:solidFill>
                    <a:srgbClr val="004AAD"/>
                  </a:solidFill>
                  <a:latin typeface="Muli Bold"/>
                </a:rPr>
                <a:t> </a:t>
              </a:r>
              <a:r>
                <a:rPr lang="en-US" sz="3200" dirty="0" err="1">
                  <a:solidFill>
                    <a:srgbClr val="004AAD"/>
                  </a:solidFill>
                  <a:latin typeface="Muli Bold"/>
                </a:rPr>
                <a:t>một</a:t>
              </a:r>
              <a:r>
                <a:rPr lang="en-US" sz="3200" dirty="0">
                  <a:solidFill>
                    <a:srgbClr val="004AAD"/>
                  </a:solidFill>
                  <a:latin typeface="Muli Bold"/>
                </a:rPr>
                <a:t> </a:t>
              </a:r>
              <a:r>
                <a:rPr lang="en-US" sz="3200" dirty="0" err="1">
                  <a:solidFill>
                    <a:srgbClr val="004AAD"/>
                  </a:solidFill>
                  <a:latin typeface="Muli Bold"/>
                </a:rPr>
                <a:t>số</a:t>
              </a:r>
              <a:r>
                <a:rPr lang="en-US" sz="3200" dirty="0">
                  <a:solidFill>
                    <a:srgbClr val="004AAD"/>
                  </a:solidFill>
                  <a:latin typeface="Muli Bold"/>
                </a:rPr>
                <a:t> </a:t>
              </a:r>
              <a:r>
                <a:rPr lang="en-US" sz="3200" dirty="0" err="1">
                  <a:solidFill>
                    <a:srgbClr val="004AAD"/>
                  </a:solidFill>
                  <a:latin typeface="Muli Bold"/>
                </a:rPr>
                <a:t>nhiên</a:t>
              </a:r>
              <a:r>
                <a:rPr lang="en-US" sz="3200" dirty="0">
                  <a:solidFill>
                    <a:srgbClr val="004AAD"/>
                  </a:solidFill>
                  <a:latin typeface="Muli Bold"/>
                </a:rPr>
                <a:t> </a:t>
              </a:r>
              <a:r>
                <a:rPr lang="en-US" sz="3200" dirty="0" err="1">
                  <a:solidFill>
                    <a:srgbClr val="004AAD"/>
                  </a:solidFill>
                  <a:latin typeface="Muli Bold"/>
                </a:rPr>
                <a:t>liệu</a:t>
              </a:r>
              <a:r>
                <a:rPr lang="en-US" sz="3200" dirty="0">
                  <a:solidFill>
                    <a:srgbClr val="004AAD"/>
                  </a:solidFill>
                  <a:latin typeface="Muli Bold"/>
                </a:rPr>
                <a:t>: Than, </a:t>
              </a:r>
              <a:r>
                <a:rPr lang="en-US" sz="3200" dirty="0" err="1">
                  <a:solidFill>
                    <a:srgbClr val="004AAD"/>
                  </a:solidFill>
                  <a:latin typeface="Muli Bold"/>
                </a:rPr>
                <a:t>xăng</a:t>
              </a:r>
              <a:r>
                <a:rPr lang="en-US" sz="3200" dirty="0">
                  <a:solidFill>
                    <a:srgbClr val="004AAD"/>
                  </a:solidFill>
                  <a:latin typeface="Muli Bold"/>
                </a:rPr>
                <a:t> </a:t>
              </a:r>
              <a:r>
                <a:rPr lang="en-US" sz="3200" dirty="0" err="1">
                  <a:solidFill>
                    <a:srgbClr val="004AAD"/>
                  </a:solidFill>
                  <a:latin typeface="Muli Bold"/>
                </a:rPr>
                <a:t>dầu</a:t>
              </a:r>
              <a:r>
                <a:rPr lang="en-US" sz="3200" dirty="0">
                  <a:solidFill>
                    <a:srgbClr val="004AAD"/>
                  </a:solidFill>
                  <a:latin typeface="Muli Bold"/>
                </a:rPr>
                <a:t>.</a:t>
              </a:r>
            </a:p>
          </p:txBody>
        </p:sp>
        <p:sp>
          <p:nvSpPr>
            <p:cNvPr id="29" name="TextBox 29"/>
            <p:cNvSpPr txBox="1"/>
            <p:nvPr/>
          </p:nvSpPr>
          <p:spPr>
            <a:xfrm>
              <a:off x="9138207" y="4319358"/>
              <a:ext cx="4238463" cy="530701"/>
            </a:xfrm>
            <a:prstGeom prst="rect">
              <a:avLst/>
            </a:prstGeom>
          </p:spPr>
          <p:txBody>
            <a:bodyPr lIns="0" tIns="0" rIns="0" bIns="0" rtlCol="0" anchor="t">
              <a:spAutoFit/>
            </a:bodyPr>
            <a:lstStyle/>
            <a:p>
              <a:pPr algn="ctr">
                <a:lnSpc>
                  <a:spcPts val="4480"/>
                </a:lnSpc>
              </a:pPr>
              <a:r>
                <a:rPr lang="en-US" sz="3200" spc="-32" dirty="0" err="1">
                  <a:solidFill>
                    <a:srgbClr val="004AAD"/>
                  </a:solidFill>
                  <a:latin typeface="Libre Franklin Black Bold"/>
                </a:rPr>
                <a:t>Nhóm</a:t>
              </a:r>
              <a:r>
                <a:rPr lang="en-US" sz="3200" spc="-32" dirty="0">
                  <a:solidFill>
                    <a:srgbClr val="004AAD"/>
                  </a:solidFill>
                  <a:latin typeface="Libre Franklin Black Bold"/>
                </a:rPr>
                <a:t> 4,7</a:t>
              </a:r>
            </a:p>
          </p:txBody>
        </p:sp>
      </p:grpSp>
      <p:grpSp>
        <p:nvGrpSpPr>
          <p:cNvPr id="38" name="Group 37">
            <a:extLst>
              <a:ext uri="{FF2B5EF4-FFF2-40B4-BE49-F238E27FC236}">
                <a16:creationId xmlns:a16="http://schemas.microsoft.com/office/drawing/2014/main" id="{02A142AC-102D-4448-8433-68E4636DEC00}"/>
              </a:ext>
            </a:extLst>
          </p:cNvPr>
          <p:cNvGrpSpPr/>
          <p:nvPr/>
        </p:nvGrpSpPr>
        <p:grpSpPr>
          <a:xfrm>
            <a:off x="13490969" y="3976010"/>
            <a:ext cx="4286572" cy="4200214"/>
            <a:chOff x="13490969" y="3976010"/>
            <a:chExt cx="4286572" cy="4200214"/>
          </a:xfrm>
        </p:grpSpPr>
        <p:grpSp>
          <p:nvGrpSpPr>
            <p:cNvPr id="30" name="Group 30"/>
            <p:cNvGrpSpPr/>
            <p:nvPr/>
          </p:nvGrpSpPr>
          <p:grpSpPr>
            <a:xfrm>
              <a:off x="13539078" y="3976010"/>
              <a:ext cx="4238463" cy="4200214"/>
              <a:chOff x="0" y="0"/>
              <a:chExt cx="1433752" cy="1420813"/>
            </a:xfrm>
          </p:grpSpPr>
          <p:sp>
            <p:nvSpPr>
              <p:cNvPr id="31" name="Freeform 31"/>
              <p:cNvSpPr/>
              <p:nvPr/>
            </p:nvSpPr>
            <p:spPr>
              <a:xfrm>
                <a:off x="0" y="0"/>
                <a:ext cx="1433752" cy="1420813"/>
              </a:xfrm>
              <a:custGeom>
                <a:avLst/>
                <a:gdLst/>
                <a:ahLst/>
                <a:cxnLst/>
                <a:rect l="l" t="t" r="r" b="b"/>
                <a:pathLst>
                  <a:path w="1433752" h="1420813">
                    <a:moveTo>
                      <a:pt x="0" y="0"/>
                    </a:moveTo>
                    <a:lnTo>
                      <a:pt x="1433752" y="0"/>
                    </a:lnTo>
                    <a:lnTo>
                      <a:pt x="1433752" y="1420813"/>
                    </a:lnTo>
                    <a:lnTo>
                      <a:pt x="0" y="1420813"/>
                    </a:lnTo>
                    <a:close/>
                  </a:path>
                </a:pathLst>
              </a:custGeom>
              <a:solidFill>
                <a:srgbClr val="FFEE34"/>
              </a:solidFill>
            </p:spPr>
          </p:sp>
        </p:grpSp>
        <p:grpSp>
          <p:nvGrpSpPr>
            <p:cNvPr id="32" name="Group 32"/>
            <p:cNvGrpSpPr/>
            <p:nvPr/>
          </p:nvGrpSpPr>
          <p:grpSpPr>
            <a:xfrm>
              <a:off x="13490969" y="4369364"/>
              <a:ext cx="4238463" cy="3413506"/>
              <a:chOff x="0" y="0"/>
              <a:chExt cx="5651284" cy="4551341"/>
            </a:xfrm>
          </p:grpSpPr>
          <p:sp>
            <p:nvSpPr>
              <p:cNvPr id="33" name="TextBox 33"/>
              <p:cNvSpPr txBox="1"/>
              <p:nvPr/>
            </p:nvSpPr>
            <p:spPr>
              <a:xfrm>
                <a:off x="0" y="705273"/>
                <a:ext cx="5651284" cy="3846068"/>
              </a:xfrm>
              <a:prstGeom prst="rect">
                <a:avLst/>
              </a:prstGeom>
            </p:spPr>
            <p:txBody>
              <a:bodyPr lIns="0" tIns="0" rIns="0" bIns="0" rtlCol="0" anchor="t">
                <a:spAutoFit/>
              </a:bodyPr>
              <a:lstStyle/>
              <a:p>
                <a:pPr algn="ctr">
                  <a:lnSpc>
                    <a:spcPts val="5952"/>
                  </a:lnSpc>
                </a:pPr>
                <a:r>
                  <a:rPr lang="en-US" sz="3200" dirty="0" err="1">
                    <a:solidFill>
                      <a:srgbClr val="004AAD"/>
                    </a:solidFill>
                    <a:latin typeface="Muli Bold"/>
                  </a:rPr>
                  <a:t>Tìm</a:t>
                </a:r>
                <a:r>
                  <a:rPr lang="en-US" sz="3200" dirty="0">
                    <a:solidFill>
                      <a:srgbClr val="004AAD"/>
                    </a:solidFill>
                    <a:latin typeface="Muli Bold"/>
                  </a:rPr>
                  <a:t> </a:t>
                </a:r>
                <a:r>
                  <a:rPr lang="en-US" sz="3200" dirty="0" err="1">
                    <a:solidFill>
                      <a:srgbClr val="004AAD"/>
                    </a:solidFill>
                    <a:latin typeface="Muli Bold"/>
                  </a:rPr>
                  <a:t>hiểu</a:t>
                </a:r>
                <a:r>
                  <a:rPr lang="en-US" sz="3200" dirty="0">
                    <a:solidFill>
                      <a:srgbClr val="004AAD"/>
                    </a:solidFill>
                    <a:latin typeface="Muli Bold"/>
                  </a:rPr>
                  <a:t> </a:t>
                </a:r>
                <a:r>
                  <a:rPr lang="en-US" sz="3200" dirty="0" err="1">
                    <a:solidFill>
                      <a:srgbClr val="004AAD"/>
                    </a:solidFill>
                    <a:latin typeface="Muli Bold"/>
                  </a:rPr>
                  <a:t>về</a:t>
                </a:r>
                <a:r>
                  <a:rPr lang="en-US" sz="3200" dirty="0">
                    <a:solidFill>
                      <a:srgbClr val="004AAD"/>
                    </a:solidFill>
                    <a:latin typeface="Muli Bold"/>
                  </a:rPr>
                  <a:t> </a:t>
                </a:r>
                <a:r>
                  <a:rPr lang="en-US" sz="3200" dirty="0" err="1">
                    <a:solidFill>
                      <a:srgbClr val="004AAD"/>
                    </a:solidFill>
                    <a:latin typeface="Muli Bold"/>
                  </a:rPr>
                  <a:t>tính</a:t>
                </a:r>
                <a:r>
                  <a:rPr lang="en-US" sz="3200" dirty="0">
                    <a:solidFill>
                      <a:srgbClr val="004AAD"/>
                    </a:solidFill>
                    <a:latin typeface="Muli Bold"/>
                  </a:rPr>
                  <a:t> </a:t>
                </a:r>
                <a:r>
                  <a:rPr lang="en-US" sz="3200" dirty="0" err="1">
                    <a:solidFill>
                      <a:srgbClr val="004AAD"/>
                    </a:solidFill>
                    <a:latin typeface="Muli Bold"/>
                  </a:rPr>
                  <a:t>chất</a:t>
                </a:r>
                <a:r>
                  <a:rPr lang="en-US" sz="3200" dirty="0">
                    <a:solidFill>
                      <a:srgbClr val="004AAD"/>
                    </a:solidFill>
                    <a:latin typeface="Muli Bold"/>
                  </a:rPr>
                  <a:t> </a:t>
                </a:r>
                <a:r>
                  <a:rPr lang="en-US" sz="3200" dirty="0" err="1">
                    <a:solidFill>
                      <a:srgbClr val="004AAD"/>
                    </a:solidFill>
                    <a:latin typeface="Muli Bold"/>
                  </a:rPr>
                  <a:t>và</a:t>
                </a:r>
                <a:r>
                  <a:rPr lang="en-US" sz="3200" dirty="0">
                    <a:solidFill>
                      <a:srgbClr val="004AAD"/>
                    </a:solidFill>
                    <a:latin typeface="Muli Bold"/>
                  </a:rPr>
                  <a:t> </a:t>
                </a:r>
                <a:r>
                  <a:rPr lang="en-US" sz="3200" dirty="0" err="1">
                    <a:solidFill>
                      <a:srgbClr val="004AAD"/>
                    </a:solidFill>
                    <a:latin typeface="Muli Bold"/>
                  </a:rPr>
                  <a:t>ứng</a:t>
                </a:r>
                <a:r>
                  <a:rPr lang="en-US" sz="3200" dirty="0">
                    <a:solidFill>
                      <a:srgbClr val="004AAD"/>
                    </a:solidFill>
                    <a:latin typeface="Muli Bold"/>
                  </a:rPr>
                  <a:t> </a:t>
                </a:r>
                <a:r>
                  <a:rPr lang="en-US" sz="3200" dirty="0" err="1">
                    <a:solidFill>
                      <a:srgbClr val="004AAD"/>
                    </a:solidFill>
                    <a:latin typeface="Muli Bold"/>
                  </a:rPr>
                  <a:t>dụng</a:t>
                </a:r>
                <a:r>
                  <a:rPr lang="en-US" sz="3200" dirty="0">
                    <a:solidFill>
                      <a:srgbClr val="004AAD"/>
                    </a:solidFill>
                    <a:latin typeface="Muli Bold"/>
                  </a:rPr>
                  <a:t> </a:t>
                </a:r>
                <a:r>
                  <a:rPr lang="en-US" sz="3200" dirty="0" err="1">
                    <a:solidFill>
                      <a:srgbClr val="004AAD"/>
                    </a:solidFill>
                    <a:latin typeface="Muli Bold"/>
                  </a:rPr>
                  <a:t>của</a:t>
                </a:r>
                <a:r>
                  <a:rPr lang="en-US" sz="3200" dirty="0">
                    <a:solidFill>
                      <a:srgbClr val="004AAD"/>
                    </a:solidFill>
                    <a:latin typeface="Muli Bold"/>
                  </a:rPr>
                  <a:t> </a:t>
                </a:r>
                <a:r>
                  <a:rPr lang="en-US" sz="3200" dirty="0" err="1">
                    <a:solidFill>
                      <a:srgbClr val="004AAD"/>
                    </a:solidFill>
                    <a:latin typeface="Muli Bold"/>
                  </a:rPr>
                  <a:t>một</a:t>
                </a:r>
                <a:r>
                  <a:rPr lang="en-US" sz="3200" dirty="0">
                    <a:solidFill>
                      <a:srgbClr val="004AAD"/>
                    </a:solidFill>
                    <a:latin typeface="Muli Bold"/>
                  </a:rPr>
                  <a:t> </a:t>
                </a:r>
                <a:r>
                  <a:rPr lang="en-US" sz="3200" dirty="0" err="1">
                    <a:solidFill>
                      <a:srgbClr val="004AAD"/>
                    </a:solidFill>
                    <a:latin typeface="Muli Bold"/>
                  </a:rPr>
                  <a:t>số</a:t>
                </a:r>
                <a:r>
                  <a:rPr lang="en-US" sz="3200" dirty="0">
                    <a:solidFill>
                      <a:srgbClr val="004AAD"/>
                    </a:solidFill>
                    <a:latin typeface="Muli Bold"/>
                  </a:rPr>
                  <a:t> </a:t>
                </a:r>
                <a:r>
                  <a:rPr lang="en-US" sz="3200" dirty="0" err="1">
                    <a:solidFill>
                      <a:srgbClr val="004AAD"/>
                    </a:solidFill>
                    <a:latin typeface="Muli Bold"/>
                  </a:rPr>
                  <a:t>nguyên</a:t>
                </a:r>
                <a:r>
                  <a:rPr lang="en-US" sz="3200" dirty="0">
                    <a:solidFill>
                      <a:srgbClr val="004AAD"/>
                    </a:solidFill>
                    <a:latin typeface="Muli Bold"/>
                  </a:rPr>
                  <a:t> </a:t>
                </a:r>
                <a:r>
                  <a:rPr lang="en-US" sz="3200" dirty="0" err="1">
                    <a:solidFill>
                      <a:srgbClr val="004AAD"/>
                    </a:solidFill>
                    <a:latin typeface="Muli Bold"/>
                  </a:rPr>
                  <a:t>liệu</a:t>
                </a:r>
                <a:r>
                  <a:rPr lang="en-US" sz="3200" dirty="0">
                    <a:solidFill>
                      <a:srgbClr val="004AAD"/>
                    </a:solidFill>
                    <a:latin typeface="Muli Bold"/>
                  </a:rPr>
                  <a:t>: </a:t>
                </a:r>
                <a:r>
                  <a:rPr lang="en-US" sz="3200" dirty="0" err="1">
                    <a:solidFill>
                      <a:srgbClr val="004AAD"/>
                    </a:solidFill>
                    <a:latin typeface="Muli Bold"/>
                  </a:rPr>
                  <a:t>Quặng</a:t>
                </a:r>
                <a:r>
                  <a:rPr lang="en-US" sz="3200" dirty="0">
                    <a:solidFill>
                      <a:srgbClr val="004AAD"/>
                    </a:solidFill>
                    <a:latin typeface="Muli Bold"/>
                  </a:rPr>
                  <a:t>, </a:t>
                </a:r>
                <a:r>
                  <a:rPr lang="en-US" sz="3200" dirty="0" err="1">
                    <a:solidFill>
                      <a:srgbClr val="004AAD"/>
                    </a:solidFill>
                    <a:latin typeface="Muli Bold"/>
                  </a:rPr>
                  <a:t>đá</a:t>
                </a:r>
                <a:r>
                  <a:rPr lang="en-US" sz="3200" dirty="0">
                    <a:solidFill>
                      <a:srgbClr val="004AAD"/>
                    </a:solidFill>
                    <a:latin typeface="Muli Bold"/>
                  </a:rPr>
                  <a:t> </a:t>
                </a:r>
                <a:r>
                  <a:rPr lang="en-US" sz="3200" dirty="0" err="1">
                    <a:solidFill>
                      <a:srgbClr val="004AAD"/>
                    </a:solidFill>
                    <a:latin typeface="Muli Bold"/>
                  </a:rPr>
                  <a:t>vôi</a:t>
                </a:r>
                <a:r>
                  <a:rPr lang="en-US" sz="3200" dirty="0">
                    <a:solidFill>
                      <a:srgbClr val="004AAD"/>
                    </a:solidFill>
                    <a:latin typeface="Muli Bold"/>
                  </a:rPr>
                  <a:t>.</a:t>
                </a:r>
              </a:p>
            </p:txBody>
          </p:sp>
          <p:sp>
            <p:nvSpPr>
              <p:cNvPr id="34" name="TextBox 34"/>
              <p:cNvSpPr txBox="1"/>
              <p:nvPr/>
            </p:nvSpPr>
            <p:spPr>
              <a:xfrm>
                <a:off x="0" y="-66675"/>
                <a:ext cx="5651284" cy="707602"/>
              </a:xfrm>
              <a:prstGeom prst="rect">
                <a:avLst/>
              </a:prstGeom>
            </p:spPr>
            <p:txBody>
              <a:bodyPr lIns="0" tIns="0" rIns="0" bIns="0" rtlCol="0" anchor="t">
                <a:spAutoFit/>
              </a:bodyPr>
              <a:lstStyle/>
              <a:p>
                <a:pPr algn="ctr">
                  <a:lnSpc>
                    <a:spcPts val="4480"/>
                  </a:lnSpc>
                </a:pPr>
                <a:r>
                  <a:rPr lang="en-US" sz="3200" spc="-32">
                    <a:solidFill>
                      <a:srgbClr val="004AAD"/>
                    </a:solidFill>
                    <a:latin typeface="Libre Franklin Black Bold"/>
                  </a:rPr>
                  <a:t>Nhóm  5,8</a:t>
                </a:r>
              </a:p>
            </p:txBody>
          </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28EF1"/>
        </a:solidFill>
        <a:effectLst/>
      </p:bgPr>
    </p:bg>
    <p:spTree>
      <p:nvGrpSpPr>
        <p:cNvPr id="1" name=""/>
        <p:cNvGrpSpPr/>
        <p:nvPr/>
      </p:nvGrpSpPr>
      <p:grpSpPr>
        <a:xfrm>
          <a:off x="0" y="0"/>
          <a:ext cx="0" cy="0"/>
          <a:chOff x="0" y="0"/>
          <a:chExt cx="0" cy="0"/>
        </a:xfrm>
      </p:grpSpPr>
      <p:grpSp>
        <p:nvGrpSpPr>
          <p:cNvPr id="2" name="Group 2"/>
          <p:cNvGrpSpPr/>
          <p:nvPr/>
        </p:nvGrpSpPr>
        <p:grpSpPr>
          <a:xfrm>
            <a:off x="2170218" y="4287546"/>
            <a:ext cx="13947565" cy="5044547"/>
            <a:chOff x="0" y="0"/>
            <a:chExt cx="74794926" cy="27051787"/>
          </a:xfrm>
        </p:grpSpPr>
        <p:sp>
          <p:nvSpPr>
            <p:cNvPr id="3" name="Freeform 3"/>
            <p:cNvSpPr/>
            <p:nvPr/>
          </p:nvSpPr>
          <p:spPr>
            <a:xfrm>
              <a:off x="72390" y="72390"/>
              <a:ext cx="74650144" cy="26907008"/>
            </a:xfrm>
            <a:custGeom>
              <a:avLst/>
              <a:gdLst/>
              <a:ahLst/>
              <a:cxnLst/>
              <a:rect l="l" t="t" r="r" b="b"/>
              <a:pathLst>
                <a:path w="74650144" h="26907008">
                  <a:moveTo>
                    <a:pt x="0" y="0"/>
                  </a:moveTo>
                  <a:lnTo>
                    <a:pt x="74650144" y="0"/>
                  </a:lnTo>
                  <a:lnTo>
                    <a:pt x="74650144" y="26907008"/>
                  </a:lnTo>
                  <a:lnTo>
                    <a:pt x="0" y="26907008"/>
                  </a:lnTo>
                  <a:lnTo>
                    <a:pt x="0" y="0"/>
                  </a:lnTo>
                  <a:close/>
                </a:path>
              </a:pathLst>
            </a:custGeom>
            <a:solidFill>
              <a:srgbClr val="FFFFFF"/>
            </a:solidFill>
          </p:spPr>
        </p:sp>
        <p:sp>
          <p:nvSpPr>
            <p:cNvPr id="4" name="Freeform 4"/>
            <p:cNvSpPr/>
            <p:nvPr/>
          </p:nvSpPr>
          <p:spPr>
            <a:xfrm>
              <a:off x="0" y="0"/>
              <a:ext cx="74794926" cy="27051788"/>
            </a:xfrm>
            <a:custGeom>
              <a:avLst/>
              <a:gdLst/>
              <a:ahLst/>
              <a:cxnLst/>
              <a:rect l="l" t="t" r="r" b="b"/>
              <a:pathLst>
                <a:path w="74794926" h="27051788">
                  <a:moveTo>
                    <a:pt x="74650147" y="26907006"/>
                  </a:moveTo>
                  <a:lnTo>
                    <a:pt x="74794926" y="26907006"/>
                  </a:lnTo>
                  <a:lnTo>
                    <a:pt x="74794926" y="27051788"/>
                  </a:lnTo>
                  <a:lnTo>
                    <a:pt x="74650147" y="27051788"/>
                  </a:lnTo>
                  <a:lnTo>
                    <a:pt x="74650147" y="26907006"/>
                  </a:lnTo>
                  <a:close/>
                  <a:moveTo>
                    <a:pt x="0" y="144780"/>
                  </a:moveTo>
                  <a:lnTo>
                    <a:pt x="144780" y="144780"/>
                  </a:lnTo>
                  <a:lnTo>
                    <a:pt x="144780" y="26907006"/>
                  </a:lnTo>
                  <a:lnTo>
                    <a:pt x="0" y="26907006"/>
                  </a:lnTo>
                  <a:lnTo>
                    <a:pt x="0" y="144780"/>
                  </a:lnTo>
                  <a:close/>
                  <a:moveTo>
                    <a:pt x="0" y="26907006"/>
                  </a:moveTo>
                  <a:lnTo>
                    <a:pt x="144780" y="26907006"/>
                  </a:lnTo>
                  <a:lnTo>
                    <a:pt x="144780" y="27051788"/>
                  </a:lnTo>
                  <a:lnTo>
                    <a:pt x="0" y="27051788"/>
                  </a:lnTo>
                  <a:lnTo>
                    <a:pt x="0" y="26907006"/>
                  </a:lnTo>
                  <a:close/>
                  <a:moveTo>
                    <a:pt x="74650147" y="144780"/>
                  </a:moveTo>
                  <a:lnTo>
                    <a:pt x="74794926" y="144780"/>
                  </a:lnTo>
                  <a:lnTo>
                    <a:pt x="74794926" y="26907006"/>
                  </a:lnTo>
                  <a:lnTo>
                    <a:pt x="74650147" y="26907006"/>
                  </a:lnTo>
                  <a:lnTo>
                    <a:pt x="74650147" y="144780"/>
                  </a:lnTo>
                  <a:close/>
                  <a:moveTo>
                    <a:pt x="144780" y="26907006"/>
                  </a:moveTo>
                  <a:lnTo>
                    <a:pt x="74650147" y="26907006"/>
                  </a:lnTo>
                  <a:lnTo>
                    <a:pt x="74650147" y="27051788"/>
                  </a:lnTo>
                  <a:lnTo>
                    <a:pt x="144780" y="27051788"/>
                  </a:lnTo>
                  <a:lnTo>
                    <a:pt x="144780" y="26907006"/>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725846">
            <a:off x="13057637" y="1690975"/>
            <a:ext cx="4555746" cy="1567177"/>
          </a:xfrm>
          <a:prstGeom prst="rect">
            <a:avLst/>
          </a:prstGeom>
        </p:spPr>
      </p:pic>
      <p:grpSp>
        <p:nvGrpSpPr>
          <p:cNvPr id="6" name="Group 6"/>
          <p:cNvGrpSpPr/>
          <p:nvPr/>
        </p:nvGrpSpPr>
        <p:grpSpPr>
          <a:xfrm>
            <a:off x="2227343" y="1242552"/>
            <a:ext cx="13947565" cy="2826099"/>
            <a:chOff x="0" y="0"/>
            <a:chExt cx="74794926" cy="15155183"/>
          </a:xfrm>
        </p:grpSpPr>
        <p:sp>
          <p:nvSpPr>
            <p:cNvPr id="7" name="Freeform 7"/>
            <p:cNvSpPr/>
            <p:nvPr/>
          </p:nvSpPr>
          <p:spPr>
            <a:xfrm>
              <a:off x="72390" y="72390"/>
              <a:ext cx="74650144" cy="15010403"/>
            </a:xfrm>
            <a:custGeom>
              <a:avLst/>
              <a:gdLst/>
              <a:ahLst/>
              <a:cxnLst/>
              <a:rect l="l" t="t" r="r" b="b"/>
              <a:pathLst>
                <a:path w="74650144" h="15010403">
                  <a:moveTo>
                    <a:pt x="0" y="0"/>
                  </a:moveTo>
                  <a:lnTo>
                    <a:pt x="74650144" y="0"/>
                  </a:lnTo>
                  <a:lnTo>
                    <a:pt x="74650144" y="15010403"/>
                  </a:lnTo>
                  <a:lnTo>
                    <a:pt x="0" y="15010403"/>
                  </a:lnTo>
                  <a:lnTo>
                    <a:pt x="0" y="0"/>
                  </a:lnTo>
                  <a:close/>
                </a:path>
              </a:pathLst>
            </a:custGeom>
            <a:solidFill>
              <a:srgbClr val="FECDDC"/>
            </a:solidFill>
          </p:spPr>
        </p:sp>
        <p:sp>
          <p:nvSpPr>
            <p:cNvPr id="8" name="Freeform 8"/>
            <p:cNvSpPr/>
            <p:nvPr/>
          </p:nvSpPr>
          <p:spPr>
            <a:xfrm>
              <a:off x="0" y="0"/>
              <a:ext cx="74794926" cy="15155183"/>
            </a:xfrm>
            <a:custGeom>
              <a:avLst/>
              <a:gdLst/>
              <a:ahLst/>
              <a:cxnLst/>
              <a:rect l="l" t="t" r="r" b="b"/>
              <a:pathLst>
                <a:path w="74794926" h="15155183">
                  <a:moveTo>
                    <a:pt x="74650147" y="15010403"/>
                  </a:moveTo>
                  <a:lnTo>
                    <a:pt x="74794926" y="15010403"/>
                  </a:lnTo>
                  <a:lnTo>
                    <a:pt x="74794926" y="15155183"/>
                  </a:lnTo>
                  <a:lnTo>
                    <a:pt x="74650147" y="15155183"/>
                  </a:lnTo>
                  <a:lnTo>
                    <a:pt x="74650147" y="15010403"/>
                  </a:lnTo>
                  <a:close/>
                  <a:moveTo>
                    <a:pt x="0" y="144780"/>
                  </a:moveTo>
                  <a:lnTo>
                    <a:pt x="144780" y="144780"/>
                  </a:lnTo>
                  <a:lnTo>
                    <a:pt x="144780" y="15010403"/>
                  </a:lnTo>
                  <a:lnTo>
                    <a:pt x="0" y="15010403"/>
                  </a:lnTo>
                  <a:lnTo>
                    <a:pt x="0" y="144780"/>
                  </a:lnTo>
                  <a:close/>
                  <a:moveTo>
                    <a:pt x="0" y="15010403"/>
                  </a:moveTo>
                  <a:lnTo>
                    <a:pt x="144780" y="15010403"/>
                  </a:lnTo>
                  <a:lnTo>
                    <a:pt x="144780" y="15155183"/>
                  </a:lnTo>
                  <a:lnTo>
                    <a:pt x="0" y="15155183"/>
                  </a:lnTo>
                  <a:lnTo>
                    <a:pt x="0" y="15010403"/>
                  </a:lnTo>
                  <a:close/>
                  <a:moveTo>
                    <a:pt x="74650147" y="144780"/>
                  </a:moveTo>
                  <a:lnTo>
                    <a:pt x="74794926" y="144780"/>
                  </a:lnTo>
                  <a:lnTo>
                    <a:pt x="74794926" y="15010403"/>
                  </a:lnTo>
                  <a:lnTo>
                    <a:pt x="74650147" y="15010403"/>
                  </a:lnTo>
                  <a:lnTo>
                    <a:pt x="74650147" y="144780"/>
                  </a:lnTo>
                  <a:close/>
                  <a:moveTo>
                    <a:pt x="144780" y="15010403"/>
                  </a:moveTo>
                  <a:lnTo>
                    <a:pt x="74650147" y="15010403"/>
                  </a:lnTo>
                  <a:lnTo>
                    <a:pt x="74650147" y="15155183"/>
                  </a:lnTo>
                  <a:lnTo>
                    <a:pt x="144780" y="15155183"/>
                  </a:lnTo>
                  <a:lnTo>
                    <a:pt x="144780" y="15010403"/>
                  </a:lnTo>
                  <a:close/>
                  <a:moveTo>
                    <a:pt x="74650147" y="0"/>
                  </a:moveTo>
                  <a:lnTo>
                    <a:pt x="74794926" y="0"/>
                  </a:lnTo>
                  <a:lnTo>
                    <a:pt x="74794926" y="144780"/>
                  </a:lnTo>
                  <a:lnTo>
                    <a:pt x="74650147" y="144780"/>
                  </a:lnTo>
                  <a:lnTo>
                    <a:pt x="74650147" y="0"/>
                  </a:lnTo>
                  <a:close/>
                  <a:moveTo>
                    <a:pt x="0" y="0"/>
                  </a:moveTo>
                  <a:lnTo>
                    <a:pt x="144780" y="0"/>
                  </a:lnTo>
                  <a:lnTo>
                    <a:pt x="144780" y="144780"/>
                  </a:lnTo>
                  <a:lnTo>
                    <a:pt x="0" y="144780"/>
                  </a:lnTo>
                  <a:lnTo>
                    <a:pt x="0" y="0"/>
                  </a:lnTo>
                  <a:close/>
                  <a:moveTo>
                    <a:pt x="144780" y="0"/>
                  </a:moveTo>
                  <a:lnTo>
                    <a:pt x="74650147" y="0"/>
                  </a:lnTo>
                  <a:lnTo>
                    <a:pt x="74650147" y="144780"/>
                  </a:lnTo>
                  <a:lnTo>
                    <a:pt x="144780" y="144780"/>
                  </a:lnTo>
                  <a:lnTo>
                    <a:pt x="144780" y="0"/>
                  </a:lnTo>
                  <a:close/>
                </a:path>
              </a:pathLst>
            </a:custGeom>
            <a:solidFill>
              <a:srgbClr val="000000"/>
            </a:solidFill>
          </p:spPr>
        </p:sp>
      </p:grpSp>
      <p:sp>
        <p:nvSpPr>
          <p:cNvPr id="9" name="TextBox 9"/>
          <p:cNvSpPr txBox="1"/>
          <p:nvPr/>
        </p:nvSpPr>
        <p:spPr>
          <a:xfrm>
            <a:off x="3336667" y="1974121"/>
            <a:ext cx="12268770" cy="1526059"/>
          </a:xfrm>
          <a:prstGeom prst="rect">
            <a:avLst/>
          </a:prstGeom>
        </p:spPr>
        <p:txBody>
          <a:bodyPr lIns="0" tIns="0" rIns="0" bIns="0" rtlCol="0" anchor="t">
            <a:spAutoFit/>
          </a:bodyPr>
          <a:lstStyle/>
          <a:p>
            <a:pPr algn="ctr">
              <a:lnSpc>
                <a:spcPts val="11879"/>
              </a:lnSpc>
            </a:pPr>
            <a:r>
              <a:rPr lang="en-US" sz="9899" dirty="0">
                <a:solidFill>
                  <a:srgbClr val="FF0000"/>
                </a:solidFill>
                <a:latin typeface="Saira Black Bold"/>
              </a:rPr>
              <a:t>VÒNG MẢNH GHÉP</a:t>
            </a: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626867" y="6911956"/>
            <a:ext cx="3311133" cy="2420138"/>
          </a:xfrm>
          <a:prstGeom prst="rect">
            <a:avLst/>
          </a:prstGeom>
        </p:spPr>
      </p:pic>
      <p:sp>
        <p:nvSpPr>
          <p:cNvPr id="11" name="TextBox 11"/>
          <p:cNvSpPr txBox="1"/>
          <p:nvPr/>
        </p:nvSpPr>
        <p:spPr>
          <a:xfrm>
            <a:off x="2921343" y="5261271"/>
            <a:ext cx="12357042" cy="2564511"/>
          </a:xfrm>
          <a:prstGeom prst="rect">
            <a:avLst/>
          </a:prstGeom>
        </p:spPr>
        <p:txBody>
          <a:bodyPr lIns="0" tIns="0" rIns="0" bIns="0" rtlCol="0" anchor="t">
            <a:spAutoFit/>
          </a:bodyPr>
          <a:lstStyle/>
          <a:p>
            <a:pPr algn="just">
              <a:lnSpc>
                <a:spcPts val="6972"/>
              </a:lnSpc>
            </a:pPr>
            <a:r>
              <a:rPr lang="en-US" sz="4200" spc="-42" dirty="0">
                <a:solidFill>
                  <a:srgbClr val="000000"/>
                </a:solidFill>
                <a:latin typeface="Muli Bold"/>
              </a:rPr>
              <a:t>HS </a:t>
            </a:r>
            <a:r>
              <a:rPr lang="en-US" sz="4200" spc="-42" dirty="0" err="1">
                <a:solidFill>
                  <a:srgbClr val="000000"/>
                </a:solidFill>
                <a:latin typeface="Muli Bold"/>
              </a:rPr>
              <a:t>từng</a:t>
            </a:r>
            <a:r>
              <a:rPr lang="en-US" sz="4200" spc="-42" dirty="0">
                <a:solidFill>
                  <a:srgbClr val="000000"/>
                </a:solidFill>
                <a:latin typeface="Muli Bold"/>
              </a:rPr>
              <a:t> </a:t>
            </a:r>
            <a:r>
              <a:rPr lang="en-US" sz="4200" spc="-42" dirty="0" err="1">
                <a:solidFill>
                  <a:srgbClr val="000000"/>
                </a:solidFill>
                <a:latin typeface="Muli Bold"/>
              </a:rPr>
              <a:t>nhóm</a:t>
            </a:r>
            <a:r>
              <a:rPr lang="en-US" sz="4200" spc="-42" dirty="0">
                <a:solidFill>
                  <a:srgbClr val="000000"/>
                </a:solidFill>
                <a:latin typeface="Muli Bold"/>
              </a:rPr>
              <a:t> </a:t>
            </a:r>
            <a:r>
              <a:rPr lang="en-US" sz="4200" spc="-42" dirty="0" err="1">
                <a:solidFill>
                  <a:srgbClr val="000000"/>
                </a:solidFill>
                <a:latin typeface="Muli Bold"/>
              </a:rPr>
              <a:t>chuyên</a:t>
            </a:r>
            <a:r>
              <a:rPr lang="en-US" sz="4200" spc="-42" dirty="0">
                <a:solidFill>
                  <a:srgbClr val="000000"/>
                </a:solidFill>
                <a:latin typeface="Muli Bold"/>
              </a:rPr>
              <a:t> </a:t>
            </a:r>
            <a:r>
              <a:rPr lang="en-US" sz="4200" spc="-42" dirty="0" err="1">
                <a:solidFill>
                  <a:srgbClr val="000000"/>
                </a:solidFill>
                <a:latin typeface="Muli Bold"/>
              </a:rPr>
              <a:t>gia</a:t>
            </a:r>
            <a:r>
              <a:rPr lang="en-US" sz="4200" spc="-42" dirty="0">
                <a:solidFill>
                  <a:srgbClr val="000000"/>
                </a:solidFill>
                <a:latin typeface="Muli Bold"/>
              </a:rPr>
              <a:t> chia </a:t>
            </a:r>
            <a:r>
              <a:rPr lang="en-US" sz="4200" spc="-42" dirty="0" err="1">
                <a:solidFill>
                  <a:srgbClr val="000000"/>
                </a:solidFill>
                <a:latin typeface="Muli Bold"/>
              </a:rPr>
              <a:t>sẻ</a:t>
            </a:r>
            <a:r>
              <a:rPr lang="en-US" sz="4200" spc="-42" dirty="0">
                <a:solidFill>
                  <a:srgbClr val="000000"/>
                </a:solidFill>
                <a:latin typeface="Muli Bold"/>
              </a:rPr>
              <a:t> </a:t>
            </a:r>
            <a:r>
              <a:rPr lang="en-US" sz="4200" spc="-42" dirty="0" err="1">
                <a:solidFill>
                  <a:srgbClr val="000000"/>
                </a:solidFill>
                <a:latin typeface="Muli Bold"/>
              </a:rPr>
              <a:t>với</a:t>
            </a:r>
            <a:r>
              <a:rPr lang="en-US" sz="4200" spc="-42" dirty="0">
                <a:solidFill>
                  <a:srgbClr val="000000"/>
                </a:solidFill>
                <a:latin typeface="Muli Bold"/>
              </a:rPr>
              <a:t> </a:t>
            </a:r>
            <a:r>
              <a:rPr lang="en-US" sz="4200" spc="-42" dirty="0" err="1">
                <a:solidFill>
                  <a:srgbClr val="000000"/>
                </a:solidFill>
                <a:latin typeface="Muli Bold"/>
              </a:rPr>
              <a:t>các</a:t>
            </a:r>
            <a:r>
              <a:rPr lang="en-US" sz="4200" spc="-42" dirty="0">
                <a:solidFill>
                  <a:srgbClr val="000000"/>
                </a:solidFill>
                <a:latin typeface="Muli Bold"/>
              </a:rPr>
              <a:t> </a:t>
            </a:r>
            <a:r>
              <a:rPr lang="en-US" sz="4200" spc="-42" dirty="0" err="1">
                <a:solidFill>
                  <a:srgbClr val="000000"/>
                </a:solidFill>
                <a:latin typeface="Muli Bold"/>
              </a:rPr>
              <a:t>thành</a:t>
            </a:r>
            <a:r>
              <a:rPr lang="en-US" sz="4200" spc="-42" dirty="0">
                <a:solidFill>
                  <a:srgbClr val="000000"/>
                </a:solidFill>
                <a:latin typeface="Muli Bold"/>
              </a:rPr>
              <a:t> </a:t>
            </a:r>
            <a:r>
              <a:rPr lang="en-US" sz="4200" spc="-42" dirty="0" err="1">
                <a:solidFill>
                  <a:srgbClr val="000000"/>
                </a:solidFill>
                <a:latin typeface="Muli Bold"/>
              </a:rPr>
              <a:t>viên</a:t>
            </a:r>
            <a:r>
              <a:rPr lang="en-US" sz="4200" spc="-42" dirty="0">
                <a:solidFill>
                  <a:srgbClr val="000000"/>
                </a:solidFill>
                <a:latin typeface="Muli Bold"/>
              </a:rPr>
              <a:t> </a:t>
            </a:r>
            <a:r>
              <a:rPr lang="en-US" sz="4200" spc="-42" dirty="0" err="1">
                <a:solidFill>
                  <a:srgbClr val="000000"/>
                </a:solidFill>
                <a:latin typeface="Muli Bold"/>
              </a:rPr>
              <a:t>trong</a:t>
            </a:r>
            <a:r>
              <a:rPr lang="en-US" sz="4200" spc="-42" dirty="0">
                <a:solidFill>
                  <a:srgbClr val="000000"/>
                </a:solidFill>
                <a:latin typeface="Muli Bold"/>
              </a:rPr>
              <a:t> </a:t>
            </a:r>
            <a:r>
              <a:rPr lang="en-US" sz="4200" spc="-42" dirty="0" err="1">
                <a:solidFill>
                  <a:srgbClr val="000000"/>
                </a:solidFill>
                <a:latin typeface="Muli Bold"/>
              </a:rPr>
              <a:t>nhóm</a:t>
            </a:r>
            <a:r>
              <a:rPr lang="en-US" sz="4200" spc="-42" dirty="0">
                <a:solidFill>
                  <a:srgbClr val="000000"/>
                </a:solidFill>
                <a:latin typeface="Muli Bold"/>
              </a:rPr>
              <a:t> </a:t>
            </a:r>
            <a:r>
              <a:rPr lang="en-US" sz="4200" spc="-42" dirty="0" err="1">
                <a:solidFill>
                  <a:srgbClr val="000000"/>
                </a:solidFill>
                <a:latin typeface="Muli Bold"/>
              </a:rPr>
              <a:t>mảnh</a:t>
            </a:r>
            <a:r>
              <a:rPr lang="en-US" sz="4200" spc="-42" dirty="0">
                <a:solidFill>
                  <a:srgbClr val="000000"/>
                </a:solidFill>
                <a:latin typeface="Muli Bold"/>
              </a:rPr>
              <a:t> </a:t>
            </a:r>
            <a:r>
              <a:rPr lang="en-US" sz="4200" spc="-42" dirty="0" err="1">
                <a:solidFill>
                  <a:srgbClr val="000000"/>
                </a:solidFill>
                <a:latin typeface="Muli Bold"/>
              </a:rPr>
              <a:t>ghép</a:t>
            </a:r>
            <a:r>
              <a:rPr lang="en-US" sz="4200" spc="-42" dirty="0">
                <a:solidFill>
                  <a:srgbClr val="000000"/>
                </a:solidFill>
                <a:latin typeface="Muli Bold"/>
              </a:rPr>
              <a:t> </a:t>
            </a:r>
            <a:r>
              <a:rPr lang="en-US" sz="4200" spc="-42" dirty="0" err="1">
                <a:solidFill>
                  <a:srgbClr val="000000"/>
                </a:solidFill>
                <a:latin typeface="Muli Bold"/>
              </a:rPr>
              <a:t>về</a:t>
            </a:r>
            <a:r>
              <a:rPr lang="en-US" sz="4200" spc="-42" dirty="0">
                <a:solidFill>
                  <a:srgbClr val="000000"/>
                </a:solidFill>
                <a:latin typeface="Muli Bold"/>
              </a:rPr>
              <a:t> </a:t>
            </a:r>
            <a:r>
              <a:rPr lang="en-US" sz="4200" spc="-42" dirty="0" err="1">
                <a:solidFill>
                  <a:srgbClr val="000000"/>
                </a:solidFill>
                <a:latin typeface="Muli Bold"/>
              </a:rPr>
              <a:t>những</a:t>
            </a:r>
            <a:r>
              <a:rPr lang="en-US" sz="4200" spc="-42" dirty="0">
                <a:solidFill>
                  <a:srgbClr val="000000"/>
                </a:solidFill>
                <a:latin typeface="Muli Bold"/>
              </a:rPr>
              <a:t> </a:t>
            </a:r>
            <a:r>
              <a:rPr lang="en-US" sz="4200" spc="-42" dirty="0" err="1">
                <a:solidFill>
                  <a:srgbClr val="000000"/>
                </a:solidFill>
                <a:latin typeface="Muli Bold"/>
              </a:rPr>
              <a:t>nội</a:t>
            </a:r>
            <a:r>
              <a:rPr lang="en-US" sz="4200" spc="-42" dirty="0">
                <a:solidFill>
                  <a:srgbClr val="000000"/>
                </a:solidFill>
                <a:latin typeface="Muli Bold"/>
              </a:rPr>
              <a:t> dung </a:t>
            </a:r>
            <a:r>
              <a:rPr lang="en-US" sz="4200" spc="-42" dirty="0" err="1">
                <a:solidFill>
                  <a:srgbClr val="000000"/>
                </a:solidFill>
                <a:latin typeface="Muli Bold"/>
              </a:rPr>
              <a:t>đã</a:t>
            </a:r>
            <a:r>
              <a:rPr lang="en-US" sz="4200" spc="-42" dirty="0">
                <a:solidFill>
                  <a:srgbClr val="000000"/>
                </a:solidFill>
                <a:latin typeface="Muli Bold"/>
              </a:rPr>
              <a:t> </a:t>
            </a:r>
            <a:r>
              <a:rPr lang="en-US" sz="4200" spc="-42" dirty="0" err="1">
                <a:solidFill>
                  <a:srgbClr val="000000"/>
                </a:solidFill>
                <a:latin typeface="Muli Bold"/>
              </a:rPr>
              <a:t>tìm</a:t>
            </a:r>
            <a:r>
              <a:rPr lang="en-US" sz="4200" spc="-42" dirty="0">
                <a:solidFill>
                  <a:srgbClr val="000000"/>
                </a:solidFill>
                <a:latin typeface="Muli Bold"/>
              </a:rPr>
              <a:t> </a:t>
            </a:r>
            <a:r>
              <a:rPr lang="en-US" sz="4200" spc="-42" dirty="0" err="1">
                <a:solidFill>
                  <a:srgbClr val="000000"/>
                </a:solidFill>
                <a:latin typeface="Muli Bold"/>
              </a:rPr>
              <a:t>hiểu</a:t>
            </a:r>
            <a:r>
              <a:rPr lang="en-US" sz="4200" spc="-42" dirty="0">
                <a:solidFill>
                  <a:srgbClr val="000000"/>
                </a:solidFill>
                <a:latin typeface="Muli Bold"/>
              </a:rPr>
              <a:t> </a:t>
            </a:r>
            <a:r>
              <a:rPr lang="en-US" sz="4200" spc="-42" dirty="0" err="1">
                <a:solidFill>
                  <a:srgbClr val="000000"/>
                </a:solidFill>
                <a:latin typeface="Muli Bold"/>
              </a:rPr>
              <a:t>và</a:t>
            </a:r>
            <a:r>
              <a:rPr lang="en-US" sz="4200" spc="-42" dirty="0">
                <a:solidFill>
                  <a:srgbClr val="000000"/>
                </a:solidFill>
                <a:latin typeface="Muli Bold"/>
              </a:rPr>
              <a:t> </a:t>
            </a:r>
            <a:r>
              <a:rPr lang="en-US" sz="4200" spc="-42" dirty="0" err="1">
                <a:solidFill>
                  <a:srgbClr val="000000"/>
                </a:solidFill>
                <a:latin typeface="Muli Bold"/>
              </a:rPr>
              <a:t>hoàn</a:t>
            </a:r>
            <a:r>
              <a:rPr lang="en-US" sz="4200" spc="-42" dirty="0">
                <a:solidFill>
                  <a:srgbClr val="000000"/>
                </a:solidFill>
                <a:latin typeface="Muli Bold"/>
              </a:rPr>
              <a:t> </a:t>
            </a:r>
            <a:r>
              <a:rPr lang="en-US" sz="4200" spc="-42" dirty="0" err="1">
                <a:solidFill>
                  <a:srgbClr val="000000"/>
                </a:solidFill>
                <a:latin typeface="Muli Bold"/>
              </a:rPr>
              <a:t>thành</a:t>
            </a:r>
            <a:r>
              <a:rPr lang="en-US" sz="4200" spc="-42" dirty="0">
                <a:solidFill>
                  <a:srgbClr val="000000"/>
                </a:solidFill>
                <a:latin typeface="Muli Bold"/>
              </a:rPr>
              <a:t> </a:t>
            </a:r>
            <a:r>
              <a:rPr lang="en-US" sz="4200" spc="-42" dirty="0" err="1">
                <a:solidFill>
                  <a:srgbClr val="000000"/>
                </a:solidFill>
                <a:latin typeface="Muli Bold"/>
              </a:rPr>
              <a:t>phiếu</a:t>
            </a:r>
            <a:r>
              <a:rPr lang="en-US" sz="4200" spc="-42" dirty="0">
                <a:solidFill>
                  <a:srgbClr val="000000"/>
                </a:solidFill>
                <a:latin typeface="Muli Bold"/>
              </a:rPr>
              <a:t> </a:t>
            </a:r>
            <a:r>
              <a:rPr lang="en-US" sz="4200" spc="-42" dirty="0" err="1">
                <a:solidFill>
                  <a:srgbClr val="000000"/>
                </a:solidFill>
                <a:latin typeface="Muli Bold"/>
              </a:rPr>
              <a:t>học</a:t>
            </a:r>
            <a:r>
              <a:rPr lang="en-US" sz="4200" spc="-42" dirty="0">
                <a:solidFill>
                  <a:srgbClr val="000000"/>
                </a:solidFill>
                <a:latin typeface="Muli Bold"/>
              </a:rPr>
              <a:t> </a:t>
            </a:r>
            <a:r>
              <a:rPr lang="en-US" sz="4200" spc="-42" dirty="0" err="1">
                <a:solidFill>
                  <a:srgbClr val="000000"/>
                </a:solidFill>
                <a:latin typeface="Muli Bold"/>
              </a:rPr>
              <a:t>tập</a:t>
            </a:r>
            <a:r>
              <a:rPr lang="en-US" sz="4200" spc="-42" dirty="0">
                <a:solidFill>
                  <a:srgbClr val="000000"/>
                </a:solidFill>
                <a:latin typeface="Muli Bold"/>
              </a:rPr>
              <a:t>.</a:t>
            </a: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278385" y="8125642"/>
            <a:ext cx="1793045" cy="1793045"/>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73695" y="1428851"/>
            <a:ext cx="1793045" cy="1793045"/>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939218" y="8382000"/>
            <a:ext cx="640165" cy="640165"/>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08618" y="3101015"/>
            <a:ext cx="640165" cy="640165"/>
          </a:xfrm>
          <a:prstGeom prst="rect">
            <a:avLst/>
          </a:prstGeom>
        </p:spPr>
      </p:pic>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E1B42B4-5B7B-4222-A99A-DF81760F88CF}"/>
              </a:ext>
            </a:extLst>
          </p:cNvPr>
          <p:cNvSpPr/>
          <p:nvPr/>
        </p:nvSpPr>
        <p:spPr>
          <a:xfrm>
            <a:off x="9312342" y="524727"/>
            <a:ext cx="7832151" cy="1773621"/>
          </a:xfrm>
          <a:prstGeom prst="roundRect">
            <a:avLst/>
          </a:prstGeom>
          <a:solidFill>
            <a:srgbClr val="A469B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effectLst>
                  <a:outerShdw blurRad="38100" dist="38100" dir="2700000" algn="tl">
                    <a:srgbClr val="000000">
                      <a:alpha val="43137"/>
                    </a:srgbClr>
                  </a:outerShdw>
                </a:effectLst>
              </a:rPr>
              <a:t>SƠ ĐỒ DI CHUYỂN</a:t>
            </a:r>
          </a:p>
        </p:txBody>
      </p:sp>
      <p:grpSp>
        <p:nvGrpSpPr>
          <p:cNvPr id="19" name="Group 18">
            <a:extLst>
              <a:ext uri="{FF2B5EF4-FFF2-40B4-BE49-F238E27FC236}">
                <a16:creationId xmlns:a16="http://schemas.microsoft.com/office/drawing/2014/main" id="{F42B7044-13BB-4BC2-9B2D-D2A00CA2EA03}"/>
              </a:ext>
            </a:extLst>
          </p:cNvPr>
          <p:cNvGrpSpPr/>
          <p:nvPr/>
        </p:nvGrpSpPr>
        <p:grpSpPr>
          <a:xfrm>
            <a:off x="10028180" y="3043926"/>
            <a:ext cx="6400476" cy="5897439"/>
            <a:chOff x="4096571" y="1751916"/>
            <a:chExt cx="4266984" cy="3931626"/>
          </a:xfrm>
        </p:grpSpPr>
        <p:sp>
          <p:nvSpPr>
            <p:cNvPr id="9" name="Arrow: Curved Left 8">
              <a:extLst>
                <a:ext uri="{FF2B5EF4-FFF2-40B4-BE49-F238E27FC236}">
                  <a16:creationId xmlns:a16="http://schemas.microsoft.com/office/drawing/2014/main" id="{CC4DC792-382B-4ED0-9E57-41C092391CA0}"/>
                </a:ext>
              </a:extLst>
            </p:cNvPr>
            <p:cNvSpPr/>
            <p:nvPr/>
          </p:nvSpPr>
          <p:spPr>
            <a:xfrm rot="10150583">
              <a:off x="4096571" y="3017508"/>
              <a:ext cx="695155" cy="188752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10" name="Arrow: Curved Left 9">
              <a:extLst>
                <a:ext uri="{FF2B5EF4-FFF2-40B4-BE49-F238E27FC236}">
                  <a16:creationId xmlns:a16="http://schemas.microsoft.com/office/drawing/2014/main" id="{253A81E3-51C7-4507-B9E6-E103A3163E85}"/>
                </a:ext>
              </a:extLst>
            </p:cNvPr>
            <p:cNvSpPr/>
            <p:nvPr/>
          </p:nvSpPr>
          <p:spPr>
            <a:xfrm rot="5400000">
              <a:off x="5964146" y="4425929"/>
              <a:ext cx="738512" cy="17767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13" name="Oval 12">
              <a:extLst>
                <a:ext uri="{FF2B5EF4-FFF2-40B4-BE49-F238E27FC236}">
                  <a16:creationId xmlns:a16="http://schemas.microsoft.com/office/drawing/2014/main" id="{4523BCA2-13A7-4B32-B20A-236DFB4713FE}"/>
                </a:ext>
              </a:extLst>
            </p:cNvPr>
            <p:cNvSpPr/>
            <p:nvPr/>
          </p:nvSpPr>
          <p:spPr>
            <a:xfrm>
              <a:off x="4700564" y="2572501"/>
              <a:ext cx="749576" cy="705569"/>
            </a:xfrm>
            <a:prstGeom prst="ellipse">
              <a:avLst/>
            </a:prstGeom>
            <a:solidFill>
              <a:schemeClr val="accent1">
                <a:lumMod val="20000"/>
                <a:lumOff val="80000"/>
              </a:schemeClr>
            </a:solidFill>
            <a:ln w="571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accent1">
                      <a:lumMod val="50000"/>
                    </a:schemeClr>
                  </a:solidFill>
                </a:rPr>
                <a:t>4</a:t>
              </a:r>
              <a:endParaRPr lang="en-US" sz="2700" b="1" dirty="0">
                <a:solidFill>
                  <a:schemeClr val="accent1">
                    <a:lumMod val="50000"/>
                  </a:schemeClr>
                </a:solidFill>
              </a:endParaRPr>
            </a:p>
          </p:txBody>
        </p:sp>
        <p:sp>
          <p:nvSpPr>
            <p:cNvPr id="14" name="Oval 13">
              <a:extLst>
                <a:ext uri="{FF2B5EF4-FFF2-40B4-BE49-F238E27FC236}">
                  <a16:creationId xmlns:a16="http://schemas.microsoft.com/office/drawing/2014/main" id="{27B7F932-894A-4D2A-82ED-539DF48546F4}"/>
                </a:ext>
              </a:extLst>
            </p:cNvPr>
            <p:cNvSpPr/>
            <p:nvPr/>
          </p:nvSpPr>
          <p:spPr>
            <a:xfrm>
              <a:off x="4995562" y="4197329"/>
              <a:ext cx="749576" cy="705569"/>
            </a:xfrm>
            <a:prstGeom prst="ellipse">
              <a:avLst/>
            </a:prstGeom>
            <a:solidFill>
              <a:schemeClr val="accent1">
                <a:lumMod val="20000"/>
                <a:lumOff val="80000"/>
              </a:schemeClr>
            </a:solidFill>
            <a:ln w="571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accent1">
                      <a:lumMod val="50000"/>
                    </a:schemeClr>
                  </a:solidFill>
                </a:rPr>
                <a:t>3</a:t>
              </a:r>
              <a:endParaRPr lang="en-US" sz="2700" b="1" dirty="0">
                <a:solidFill>
                  <a:schemeClr val="accent1">
                    <a:lumMod val="50000"/>
                  </a:schemeClr>
                </a:solidFill>
              </a:endParaRPr>
            </a:p>
          </p:txBody>
        </p:sp>
        <p:sp>
          <p:nvSpPr>
            <p:cNvPr id="15" name="Oval 14">
              <a:extLst>
                <a:ext uri="{FF2B5EF4-FFF2-40B4-BE49-F238E27FC236}">
                  <a16:creationId xmlns:a16="http://schemas.microsoft.com/office/drawing/2014/main" id="{A45BDAB3-15D7-4BA4-B07D-BF68EF91E951}"/>
                </a:ext>
              </a:extLst>
            </p:cNvPr>
            <p:cNvSpPr/>
            <p:nvPr/>
          </p:nvSpPr>
          <p:spPr>
            <a:xfrm rot="21442779">
              <a:off x="6835253" y="4163016"/>
              <a:ext cx="749576" cy="705569"/>
            </a:xfrm>
            <a:prstGeom prst="ellipse">
              <a:avLst/>
            </a:prstGeom>
            <a:solidFill>
              <a:schemeClr val="accent1">
                <a:lumMod val="20000"/>
                <a:lumOff val="80000"/>
              </a:schemeClr>
            </a:solidFill>
            <a:ln w="571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accent1">
                      <a:lumMod val="50000"/>
                    </a:schemeClr>
                  </a:solidFill>
                </a:rPr>
                <a:t>2</a:t>
              </a:r>
              <a:endParaRPr lang="en-US" sz="2700" b="1" dirty="0">
                <a:solidFill>
                  <a:schemeClr val="accent1">
                    <a:lumMod val="50000"/>
                  </a:schemeClr>
                </a:solidFill>
              </a:endParaRPr>
            </a:p>
          </p:txBody>
        </p:sp>
        <p:sp>
          <p:nvSpPr>
            <p:cNvPr id="16" name="Arrow: Curved Left 15">
              <a:extLst>
                <a:ext uri="{FF2B5EF4-FFF2-40B4-BE49-F238E27FC236}">
                  <a16:creationId xmlns:a16="http://schemas.microsoft.com/office/drawing/2014/main" id="{6F9D74FB-571B-4FD4-8F20-E8A1A4F0C99E}"/>
                </a:ext>
              </a:extLst>
            </p:cNvPr>
            <p:cNvSpPr/>
            <p:nvPr/>
          </p:nvSpPr>
          <p:spPr>
            <a:xfrm rot="21349226">
              <a:off x="7533878" y="2690781"/>
              <a:ext cx="829677" cy="17767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17" name="Oval 16">
              <a:extLst>
                <a:ext uri="{FF2B5EF4-FFF2-40B4-BE49-F238E27FC236}">
                  <a16:creationId xmlns:a16="http://schemas.microsoft.com/office/drawing/2014/main" id="{7550C436-9DD7-4B39-BA17-1C93E5B60C35}"/>
                </a:ext>
              </a:extLst>
            </p:cNvPr>
            <p:cNvSpPr/>
            <p:nvPr/>
          </p:nvSpPr>
          <p:spPr>
            <a:xfrm>
              <a:off x="6680745" y="2454133"/>
              <a:ext cx="749576" cy="705569"/>
            </a:xfrm>
            <a:prstGeom prst="ellipse">
              <a:avLst/>
            </a:prstGeom>
            <a:solidFill>
              <a:schemeClr val="accent1">
                <a:lumMod val="20000"/>
                <a:lumOff val="80000"/>
              </a:schemeClr>
            </a:solidFill>
            <a:ln w="571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accent1">
                      <a:lumMod val="50000"/>
                    </a:schemeClr>
                  </a:solidFill>
                </a:rPr>
                <a:t>1</a:t>
              </a:r>
              <a:endParaRPr lang="en-US" sz="2700" b="1" dirty="0">
                <a:solidFill>
                  <a:schemeClr val="accent1">
                    <a:lumMod val="50000"/>
                  </a:schemeClr>
                </a:solidFill>
              </a:endParaRPr>
            </a:p>
          </p:txBody>
        </p:sp>
        <p:sp>
          <p:nvSpPr>
            <p:cNvPr id="18" name="Arrow: Curved Left 17">
              <a:extLst>
                <a:ext uri="{FF2B5EF4-FFF2-40B4-BE49-F238E27FC236}">
                  <a16:creationId xmlns:a16="http://schemas.microsoft.com/office/drawing/2014/main" id="{8A04E25B-3107-499F-804A-1693F2538D2F}"/>
                </a:ext>
              </a:extLst>
            </p:cNvPr>
            <p:cNvSpPr/>
            <p:nvPr/>
          </p:nvSpPr>
          <p:spPr>
            <a:xfrm rot="15867456">
              <a:off x="5735458" y="1155730"/>
              <a:ext cx="695155" cy="188752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grpSp>
      <p:pic>
        <p:nvPicPr>
          <p:cNvPr id="20" name="3 Minute Timer with Music for Kids! Countdown Videos HD!">
            <a:hlinkClick r:id="" action="ppaction://media"/>
            <a:extLst>
              <a:ext uri="{FF2B5EF4-FFF2-40B4-BE49-F238E27FC236}">
                <a16:creationId xmlns:a16="http://schemas.microsoft.com/office/drawing/2014/main" id="{7DEC8690-28FC-46CE-8EE2-855C569527D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63009" y="3849587"/>
            <a:ext cx="6827520" cy="3840480"/>
          </a:xfrm>
          <a:prstGeom prst="roundRect">
            <a:avLst>
              <a:gd name="adj" fmla="val 5299"/>
            </a:avLst>
          </a:prstGeom>
          <a:ln>
            <a:noFill/>
          </a:ln>
          <a:effectLst/>
          <a:scene3d>
            <a:camera prst="orthographicFront"/>
            <a:lightRig rig="balanced" dir="t"/>
          </a:scene3d>
          <a:sp3d prstMaterial="plastic">
            <a:bevelT/>
            <a:contourClr>
              <a:srgbClr val="FFFFFF"/>
            </a:contourClr>
          </a:sp3d>
        </p:spPr>
      </p:pic>
    </p:spTree>
    <p:extLst>
      <p:ext uri="{BB962C8B-B14F-4D97-AF65-F5344CB8AC3E}">
        <p14:creationId xmlns:p14="http://schemas.microsoft.com/office/powerpoint/2010/main" val="18040008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070"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0"/>
                </p:tgtEl>
              </p:cMediaNode>
            </p:video>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0"/>
                                        </p:tgtEl>
                                      </p:cBhvr>
                                    </p:cmd>
                                  </p:childTnLst>
                                </p:cTn>
                              </p:par>
                            </p:childTnLst>
                          </p:cTn>
                        </p:par>
                      </p:childTnLst>
                    </p:cTn>
                  </p:par>
                </p:childTnLst>
              </p:cTn>
              <p:nextCondLst>
                <p:cond evt="onClick" delay="0">
                  <p:tgtEl>
                    <p:spTgt spid="2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C5C50"/>
        </a:solidFill>
        <a:effectLst/>
      </p:bgPr>
    </p:bg>
    <p:spTree>
      <p:nvGrpSpPr>
        <p:cNvPr id="1" name=""/>
        <p:cNvGrpSpPr/>
        <p:nvPr/>
      </p:nvGrpSpPr>
      <p:grpSpPr>
        <a:xfrm>
          <a:off x="0" y="0"/>
          <a:ext cx="0" cy="0"/>
          <a:chOff x="0" y="0"/>
          <a:chExt cx="0" cy="0"/>
        </a:xfrm>
      </p:grpSpPr>
      <p:grpSp>
        <p:nvGrpSpPr>
          <p:cNvPr id="2" name="Group 2"/>
          <p:cNvGrpSpPr/>
          <p:nvPr/>
        </p:nvGrpSpPr>
        <p:grpSpPr>
          <a:xfrm>
            <a:off x="2958189" y="916515"/>
            <a:ext cx="11930480" cy="7919489"/>
            <a:chOff x="0" y="0"/>
            <a:chExt cx="89287558" cy="59269354"/>
          </a:xfrm>
        </p:grpSpPr>
        <p:sp>
          <p:nvSpPr>
            <p:cNvPr id="3" name="Freeform 3"/>
            <p:cNvSpPr/>
            <p:nvPr/>
          </p:nvSpPr>
          <p:spPr>
            <a:xfrm>
              <a:off x="72390" y="72390"/>
              <a:ext cx="89142778" cy="59124573"/>
            </a:xfrm>
            <a:custGeom>
              <a:avLst/>
              <a:gdLst/>
              <a:ahLst/>
              <a:cxnLst/>
              <a:rect l="l" t="t" r="r" b="b"/>
              <a:pathLst>
                <a:path w="89142778" h="59124573">
                  <a:moveTo>
                    <a:pt x="0" y="0"/>
                  </a:moveTo>
                  <a:lnTo>
                    <a:pt x="89142778" y="0"/>
                  </a:lnTo>
                  <a:lnTo>
                    <a:pt x="89142778" y="59124573"/>
                  </a:lnTo>
                  <a:lnTo>
                    <a:pt x="0" y="59124573"/>
                  </a:lnTo>
                  <a:lnTo>
                    <a:pt x="0" y="0"/>
                  </a:lnTo>
                  <a:close/>
                </a:path>
              </a:pathLst>
            </a:custGeom>
            <a:solidFill>
              <a:srgbClr val="FFEE34"/>
            </a:solidFill>
          </p:spPr>
        </p:sp>
        <p:sp>
          <p:nvSpPr>
            <p:cNvPr id="4" name="Freeform 4"/>
            <p:cNvSpPr/>
            <p:nvPr/>
          </p:nvSpPr>
          <p:spPr>
            <a:xfrm>
              <a:off x="0" y="0"/>
              <a:ext cx="89287561" cy="59269356"/>
            </a:xfrm>
            <a:custGeom>
              <a:avLst/>
              <a:gdLst/>
              <a:ahLst/>
              <a:cxnLst/>
              <a:rect l="l" t="t" r="r" b="b"/>
              <a:pathLst>
                <a:path w="89287561" h="59269356">
                  <a:moveTo>
                    <a:pt x="89142776" y="59124571"/>
                  </a:moveTo>
                  <a:lnTo>
                    <a:pt x="89287561" y="59124571"/>
                  </a:lnTo>
                  <a:lnTo>
                    <a:pt x="89287561" y="59269356"/>
                  </a:lnTo>
                  <a:lnTo>
                    <a:pt x="89142776" y="59269356"/>
                  </a:lnTo>
                  <a:lnTo>
                    <a:pt x="89142776" y="59124571"/>
                  </a:lnTo>
                  <a:close/>
                  <a:moveTo>
                    <a:pt x="0" y="144780"/>
                  </a:moveTo>
                  <a:lnTo>
                    <a:pt x="144780" y="144780"/>
                  </a:lnTo>
                  <a:lnTo>
                    <a:pt x="144780" y="59124571"/>
                  </a:lnTo>
                  <a:lnTo>
                    <a:pt x="0" y="59124571"/>
                  </a:lnTo>
                  <a:lnTo>
                    <a:pt x="0" y="144780"/>
                  </a:lnTo>
                  <a:close/>
                  <a:moveTo>
                    <a:pt x="0" y="59124571"/>
                  </a:moveTo>
                  <a:lnTo>
                    <a:pt x="144780" y="59124571"/>
                  </a:lnTo>
                  <a:lnTo>
                    <a:pt x="144780" y="59269356"/>
                  </a:lnTo>
                  <a:lnTo>
                    <a:pt x="0" y="59269356"/>
                  </a:lnTo>
                  <a:lnTo>
                    <a:pt x="0" y="59124571"/>
                  </a:lnTo>
                  <a:close/>
                  <a:moveTo>
                    <a:pt x="89142776" y="144780"/>
                  </a:moveTo>
                  <a:lnTo>
                    <a:pt x="89287561" y="144780"/>
                  </a:lnTo>
                  <a:lnTo>
                    <a:pt x="89287561" y="59124571"/>
                  </a:lnTo>
                  <a:lnTo>
                    <a:pt x="89142776" y="59124571"/>
                  </a:lnTo>
                  <a:lnTo>
                    <a:pt x="89142776" y="144780"/>
                  </a:lnTo>
                  <a:close/>
                  <a:moveTo>
                    <a:pt x="144780" y="59124571"/>
                  </a:moveTo>
                  <a:lnTo>
                    <a:pt x="89142776" y="59124571"/>
                  </a:lnTo>
                  <a:lnTo>
                    <a:pt x="89142776" y="59269356"/>
                  </a:lnTo>
                  <a:lnTo>
                    <a:pt x="144780" y="59269356"/>
                  </a:lnTo>
                  <a:lnTo>
                    <a:pt x="144780" y="59124571"/>
                  </a:lnTo>
                  <a:close/>
                  <a:moveTo>
                    <a:pt x="89142776" y="0"/>
                  </a:moveTo>
                  <a:lnTo>
                    <a:pt x="89287561" y="0"/>
                  </a:lnTo>
                  <a:lnTo>
                    <a:pt x="89287561" y="144780"/>
                  </a:lnTo>
                  <a:lnTo>
                    <a:pt x="89142776" y="144780"/>
                  </a:lnTo>
                  <a:lnTo>
                    <a:pt x="89142776" y="0"/>
                  </a:lnTo>
                  <a:close/>
                  <a:moveTo>
                    <a:pt x="0" y="0"/>
                  </a:moveTo>
                  <a:lnTo>
                    <a:pt x="144780" y="0"/>
                  </a:lnTo>
                  <a:lnTo>
                    <a:pt x="144780" y="144780"/>
                  </a:lnTo>
                  <a:lnTo>
                    <a:pt x="0" y="144780"/>
                  </a:lnTo>
                  <a:lnTo>
                    <a:pt x="0" y="0"/>
                  </a:lnTo>
                  <a:close/>
                  <a:moveTo>
                    <a:pt x="144780" y="0"/>
                  </a:moveTo>
                  <a:lnTo>
                    <a:pt x="89142776" y="0"/>
                  </a:lnTo>
                  <a:lnTo>
                    <a:pt x="89142776" y="144780"/>
                  </a:lnTo>
                  <a:lnTo>
                    <a:pt x="144780" y="144780"/>
                  </a:lnTo>
                  <a:lnTo>
                    <a:pt x="144780" y="0"/>
                  </a:lnTo>
                  <a:close/>
                </a:path>
              </a:pathLst>
            </a:custGeom>
            <a:solidFill>
              <a:srgbClr val="000000"/>
            </a:solidFill>
          </p:spPr>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59458">
            <a:off x="15443922" y="6873173"/>
            <a:ext cx="1471886" cy="2319591"/>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297181" y="8346401"/>
            <a:ext cx="489603" cy="489603"/>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17696" y="6027028"/>
            <a:ext cx="489603" cy="489603"/>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7905428">
            <a:off x="525327" y="8035718"/>
            <a:ext cx="2997814" cy="62136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513093">
            <a:off x="16052023" y="3004996"/>
            <a:ext cx="2997814" cy="621365"/>
          </a:xfrm>
          <a:prstGeom prst="rect">
            <a:avLst/>
          </a:prstGeom>
        </p:spPr>
      </p:pic>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238351">
            <a:off x="2424445" y="1676990"/>
            <a:ext cx="1471886" cy="231959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3921781" y="884529"/>
            <a:ext cx="489603" cy="489603"/>
          </a:xfrm>
          <a:prstGeom prst="rect">
            <a:avLst/>
          </a:prstGeom>
        </p:spPr>
      </p:pic>
      <p:pic>
        <p:nvPicPr>
          <p:cNvPr id="12" name="Picture 1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406947">
            <a:off x="1779432" y="1422357"/>
            <a:ext cx="489603" cy="48960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3048709" y="1667158"/>
            <a:ext cx="2496945" cy="1825040"/>
          </a:xfrm>
          <a:prstGeom prst="rect">
            <a:avLst/>
          </a:prstGeom>
        </p:spPr>
      </p:pic>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732769" y="6748568"/>
            <a:ext cx="1284400" cy="1284400"/>
          </a:xfrm>
          <a:prstGeom prst="rect">
            <a:avLst/>
          </a:prstGeom>
        </p:spPr>
      </p:pic>
      <p:sp>
        <p:nvSpPr>
          <p:cNvPr id="15" name="TextBox 15"/>
          <p:cNvSpPr txBox="1"/>
          <p:nvPr/>
        </p:nvSpPr>
        <p:spPr>
          <a:xfrm>
            <a:off x="3619770" y="3320269"/>
            <a:ext cx="10922212" cy="2935224"/>
          </a:xfrm>
          <a:prstGeom prst="rect">
            <a:avLst/>
          </a:prstGeom>
        </p:spPr>
        <p:txBody>
          <a:bodyPr lIns="0" tIns="0" rIns="0" bIns="0" rtlCol="0" anchor="t">
            <a:spAutoFit/>
          </a:bodyPr>
          <a:lstStyle/>
          <a:p>
            <a:pPr marL="928371" lvl="1" indent="-464185" algn="just">
              <a:lnSpc>
                <a:spcPts val="7998"/>
              </a:lnSpc>
              <a:spcBef>
                <a:spcPct val="0"/>
              </a:spcBef>
              <a:buFont typeface="Arial"/>
              <a:buChar char="•"/>
            </a:pPr>
            <a:r>
              <a:rPr lang="en-US" sz="4300">
                <a:solidFill>
                  <a:srgbClr val="DA3020"/>
                </a:solidFill>
                <a:latin typeface="Muli Bold"/>
              </a:rPr>
              <a:t>Hãy kể tên một số vật liệu thông dụng trong đời sống và sản xuất. </a:t>
            </a:r>
          </a:p>
          <a:p>
            <a:pPr marL="928370" lvl="1" indent="-464185" algn="just">
              <a:lnSpc>
                <a:spcPts val="7998"/>
              </a:lnSpc>
              <a:spcBef>
                <a:spcPct val="0"/>
              </a:spcBef>
              <a:buFont typeface="Arial"/>
              <a:buChar char="•"/>
            </a:pPr>
            <a:r>
              <a:rPr lang="en-US" sz="4300">
                <a:solidFill>
                  <a:srgbClr val="DA3020"/>
                </a:solidFill>
                <a:latin typeface="Muli Bold"/>
              </a:rPr>
              <a:t>Nhận xét về tính chất của các vật liệu.</a:t>
            </a:r>
          </a:p>
        </p:txBody>
      </p:sp>
      <p:sp>
        <p:nvSpPr>
          <p:cNvPr id="16" name="TextBox 16"/>
          <p:cNvSpPr txBox="1"/>
          <p:nvPr/>
        </p:nvSpPr>
        <p:spPr>
          <a:xfrm>
            <a:off x="6347660" y="1229361"/>
            <a:ext cx="5151537" cy="1297215"/>
          </a:xfrm>
          <a:prstGeom prst="rect">
            <a:avLst/>
          </a:prstGeom>
        </p:spPr>
        <p:txBody>
          <a:bodyPr wrap="square" lIns="0" tIns="0" rIns="0" bIns="0" rtlCol="0" anchor="t">
            <a:spAutoFit/>
          </a:bodyPr>
          <a:lstStyle/>
          <a:p>
            <a:pPr algn="ctr">
              <a:lnSpc>
                <a:spcPts val="11200"/>
              </a:lnSpc>
            </a:pPr>
            <a:r>
              <a:rPr lang="en-US" sz="8000" dirty="0">
                <a:solidFill>
                  <a:srgbClr val="000000"/>
                </a:solidFill>
                <a:latin typeface="Maven Pro Bold"/>
              </a:rPr>
              <a:t>VẬT LIỆU</a:t>
            </a:r>
          </a:p>
        </p:txBody>
      </p:sp>
    </p:spTree>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1001</Words>
  <Application>Microsoft Office PowerPoint</Application>
  <PresentationFormat>Custom</PresentationFormat>
  <Paragraphs>114</Paragraphs>
  <Slides>27</Slides>
  <Notes>0</Notes>
  <HiddenSlides>0</HiddenSlides>
  <MMClips>3</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27</vt:i4>
      </vt:variant>
    </vt:vector>
  </HeadingPairs>
  <TitlesOfParts>
    <vt:vector size="42" baseType="lpstr">
      <vt:lpstr>Libre Franklin Black Bold</vt:lpstr>
      <vt:lpstr>Muli Black</vt:lpstr>
      <vt:lpstr>Maven Pro Bold</vt:lpstr>
      <vt:lpstr>Paytone One Bold</vt:lpstr>
      <vt:lpstr>Muli Black Bold</vt:lpstr>
      <vt:lpstr>Maven Pro Bold Bold</vt:lpstr>
      <vt:lpstr>Muli Bold</vt:lpstr>
      <vt:lpstr>Calibri</vt:lpstr>
      <vt:lpstr>Muli Bold Bold</vt:lpstr>
      <vt:lpstr>DokChampa</vt:lpstr>
      <vt:lpstr>Times New Roman</vt:lpstr>
      <vt:lpstr>Arial</vt:lpstr>
      <vt:lpstr>Agrandir Grand Black Bold</vt:lpstr>
      <vt:lpstr>Saira Black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CD_KHTN6_CĐ5_Bài 8_Một số vật liệu, nhiên liệu và nguyên liệu</dc:title>
  <cp:lastModifiedBy>Giang Huong</cp:lastModifiedBy>
  <cp:revision>16</cp:revision>
  <dcterms:created xsi:type="dcterms:W3CDTF">2006-08-16T00:00:00Z</dcterms:created>
  <dcterms:modified xsi:type="dcterms:W3CDTF">2021-06-08T04:42:45Z</dcterms:modified>
  <dc:identifier>DAEgkqr60Dw</dc:identifier>
</cp:coreProperties>
</file>