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3"/>
  </p:notesMasterIdLst>
  <p:sldIdLst>
    <p:sldId id="276" r:id="rId4"/>
    <p:sldId id="316" r:id="rId5"/>
    <p:sldId id="287" r:id="rId6"/>
    <p:sldId id="277" r:id="rId7"/>
    <p:sldId id="278" r:id="rId8"/>
    <p:sldId id="257" r:id="rId9"/>
    <p:sldId id="270" r:id="rId10"/>
    <p:sldId id="286" r:id="rId11"/>
    <p:sldId id="312" r:id="rId12"/>
    <p:sldId id="313" r:id="rId13"/>
    <p:sldId id="268" r:id="rId14"/>
    <p:sldId id="288" r:id="rId15"/>
    <p:sldId id="289" r:id="rId16"/>
    <p:sldId id="292" r:id="rId17"/>
    <p:sldId id="266" r:id="rId18"/>
    <p:sldId id="259" r:id="rId19"/>
    <p:sldId id="291" r:id="rId20"/>
    <p:sldId id="314" r:id="rId21"/>
    <p:sldId id="293" r:id="rId22"/>
    <p:sldId id="315" r:id="rId23"/>
    <p:sldId id="295" r:id="rId24"/>
    <p:sldId id="283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264" r:id="rId36"/>
    <p:sldId id="298" r:id="rId37"/>
    <p:sldId id="317" r:id="rId38"/>
    <p:sldId id="301" r:id="rId39"/>
    <p:sldId id="275" r:id="rId40"/>
    <p:sldId id="262" r:id="rId41"/>
    <p:sldId id="26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314" autoAdjust="0"/>
  </p:normalViewPr>
  <p:slideViewPr>
    <p:cSldViewPr snapToGrid="0" showGuides="1">
      <p:cViewPr varScale="1">
        <p:scale>
          <a:sx n="58" d="100"/>
          <a:sy n="58" d="100"/>
        </p:scale>
        <p:origin x="56" y="736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94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0532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F1E7-8F03-8E4E-8E25-04814E4A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C41D5-76CC-3445-AF0A-AA34EBCCC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EA118-D6FE-D04E-A9FA-959D0250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t>25-Jul-22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32561-0B5E-2D4A-97CF-BB77E9BC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5BAC-0B07-6248-B884-A7EB11A3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304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E8F4-BCF2-054A-B7C4-FA91B74EF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49074-F423-2A41-9240-2ADD58948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0B4F-0161-F64C-AF94-E8CBF00D0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t>25-Jul-22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92574-6AD7-9844-BA48-5263A255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1C33-1416-024A-905D-CA37D505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4897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  <p:sldLayoutId id="214748369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9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0.wmf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29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png"/><Relationship Id="rId9" Type="http://schemas.openxmlformats.org/officeDocument/2006/relationships/image" Target="../media/image28.emf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oleObject" Target="../embeddings/oleObject8.bin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12" Type="http://schemas.openxmlformats.org/officeDocument/2006/relationships/image" Target="../media/image3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4.png"/><Relationship Id="rId10" Type="http://schemas.openxmlformats.org/officeDocument/2006/relationships/image" Target="../media/image29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4.emf"/><Relationship Id="rId3" Type="http://schemas.openxmlformats.org/officeDocument/2006/relationships/image" Target="../media/image49.emf"/><Relationship Id="rId21" Type="http://schemas.openxmlformats.org/officeDocument/2006/relationships/image" Target="../media/image67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3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2.emf"/><Relationship Id="rId20" Type="http://schemas.openxmlformats.org/officeDocument/2006/relationships/image" Target="../media/image66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10" Type="http://schemas.openxmlformats.org/officeDocument/2006/relationships/image" Target="../media/image56.emf"/><Relationship Id="rId19" Type="http://schemas.openxmlformats.org/officeDocument/2006/relationships/image" Target="../media/image65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openxmlformats.org/officeDocument/2006/relationships/slide" Target="slide38.xml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0.png"/><Relationship Id="rId5" Type="http://schemas.openxmlformats.org/officeDocument/2006/relationships/slide" Target="slide24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slide" Target="slide30.xml"/><Relationship Id="rId3" Type="http://schemas.openxmlformats.org/officeDocument/2006/relationships/audio" Target="../media/audio1.wav"/><Relationship Id="rId21" Type="http://schemas.openxmlformats.org/officeDocument/2006/relationships/slide" Target="slide25.xml"/><Relationship Id="rId7" Type="http://schemas.openxmlformats.org/officeDocument/2006/relationships/slide" Target="slide12.xml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slide" Target="slide29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28.xml"/><Relationship Id="rId5" Type="http://schemas.openxmlformats.org/officeDocument/2006/relationships/image" Target="../media/image73.png"/><Relationship Id="rId15" Type="http://schemas.openxmlformats.org/officeDocument/2006/relationships/image" Target="../media/image79.png"/><Relationship Id="rId23" Type="http://schemas.openxmlformats.org/officeDocument/2006/relationships/slide" Target="slide27.xml"/><Relationship Id="rId28" Type="http://schemas.openxmlformats.org/officeDocument/2006/relationships/slide" Target="slide32.xml"/><Relationship Id="rId10" Type="http://schemas.openxmlformats.org/officeDocument/2006/relationships/image" Target="../media/image75.png"/><Relationship Id="rId19" Type="http://schemas.openxmlformats.org/officeDocument/2006/relationships/image" Target="../media/image83.png"/><Relationship Id="rId4" Type="http://schemas.openxmlformats.org/officeDocument/2006/relationships/image" Target="../media/image72.png"/><Relationship Id="rId9" Type="http://schemas.microsoft.com/office/2007/relationships/hdphoto" Target="../media/hdphoto4.wdp"/><Relationship Id="rId14" Type="http://schemas.openxmlformats.org/officeDocument/2006/relationships/image" Target="../media/image78.png"/><Relationship Id="rId22" Type="http://schemas.openxmlformats.org/officeDocument/2006/relationships/slide" Target="slide26.xml"/><Relationship Id="rId27" Type="http://schemas.openxmlformats.org/officeDocument/2006/relationships/slide" Target="slide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microsoft.com/office/2007/relationships/hdphoto" Target="../media/hdphoto6.wdp"/><Relationship Id="rId5" Type="http://schemas.openxmlformats.org/officeDocument/2006/relationships/image" Target="../media/image85.png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microsoft.com/office/2007/relationships/hdphoto" Target="../media/hdphoto6.wdp"/><Relationship Id="rId5" Type="http://schemas.openxmlformats.org/officeDocument/2006/relationships/image" Target="../media/image85.png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microsoft.com/office/2007/relationships/hdphoto" Target="../media/hdphoto6.wdp"/><Relationship Id="rId5" Type="http://schemas.openxmlformats.org/officeDocument/2006/relationships/image" Target="../media/image85.png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microsoft.com/office/2007/relationships/hdphoto" Target="../media/hdphoto6.wdp"/><Relationship Id="rId5" Type="http://schemas.openxmlformats.org/officeDocument/2006/relationships/image" Target="../media/image85.png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microsoft.com/office/2007/relationships/hdphoto" Target="../media/hdphoto6.wdp"/><Relationship Id="rId5" Type="http://schemas.openxmlformats.org/officeDocument/2006/relationships/image" Target="../media/image85.pn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microsoft.com/office/2007/relationships/hdphoto" Target="../media/hdphoto6.wdp"/><Relationship Id="rId5" Type="http://schemas.openxmlformats.org/officeDocument/2006/relationships/image" Target="../media/image85.png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microsoft.com/office/2007/relationships/hdphoto" Target="../media/hdphoto6.wdp"/><Relationship Id="rId5" Type="http://schemas.openxmlformats.org/officeDocument/2006/relationships/image" Target="../media/image85.png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microsoft.com/office/2007/relationships/hdphoto" Target="../media/hdphoto6.wdp"/><Relationship Id="rId5" Type="http://schemas.openxmlformats.org/officeDocument/2006/relationships/image" Target="../media/image85.png"/><Relationship Id="rId4" Type="http://schemas.openxmlformats.org/officeDocument/2006/relationships/audio" Target="../media/audio4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6.jp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6.emf"/><Relationship Id="rId5" Type="http://schemas.openxmlformats.org/officeDocument/2006/relationships/image" Target="../media/image88.png"/><Relationship Id="rId4" Type="http://schemas.openxmlformats.org/officeDocument/2006/relationships/image" Target="../media/image5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1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93.wmf"/><Relationship Id="rId4" Type="http://schemas.openxmlformats.org/officeDocument/2006/relationships/image" Target="../media/image90.emf"/><Relationship Id="rId9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7.w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1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image" Target="../media/image9.png"/><Relationship Id="rId7" Type="http://schemas.openxmlformats.org/officeDocument/2006/relationships/image" Target="../media/image9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3" Type="http://schemas.openxmlformats.org/officeDocument/2006/relationships/image" Target="../media/image9.png"/><Relationship Id="rId7" Type="http://schemas.openxmlformats.org/officeDocument/2006/relationships/image" Target="../media/image9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1.png"/><Relationship Id="rId9" Type="http://schemas.openxmlformats.org/officeDocument/2006/relationships/image" Target="../media/image10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BE48BD-3153-50B9-BEE6-1E37DA308290}"/>
              </a:ext>
            </a:extLst>
          </p:cNvPr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3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B0A453-230A-3727-F3E0-218EF941BB9E}"/>
              </a:ext>
            </a:extLst>
          </p:cNvPr>
          <p:cNvSpPr txBox="1"/>
          <p:nvPr/>
        </p:nvSpPr>
        <p:spPr>
          <a:xfrm>
            <a:off x="531628" y="1170552"/>
            <a:ext cx="991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Cho tam </a:t>
            </a:r>
            <a:r>
              <a:rPr lang="en-US" sz="2400" b="1" dirty="0" err="1"/>
              <a:t>giác</a:t>
            </a:r>
            <a:r>
              <a:rPr lang="en-US" sz="2400" b="1" dirty="0"/>
              <a:t> ABC. </a:t>
            </a:r>
            <a:r>
              <a:rPr lang="en-US" sz="2400" b="1" dirty="0" err="1"/>
              <a:t>Vẽ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tam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E7EE2-724D-4A16-EFCC-47112A1E7D6D}"/>
              </a:ext>
            </a:extLst>
          </p:cNvPr>
          <p:cNvSpPr txBox="1"/>
          <p:nvPr/>
        </p:nvSpPr>
        <p:spPr>
          <a:xfrm>
            <a:off x="689344" y="2015436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Hướng</a:t>
            </a:r>
            <a:r>
              <a:rPr lang="en-US" sz="2400" b="1" dirty="0"/>
              <a:t> </a:t>
            </a:r>
            <a:r>
              <a:rPr lang="en-US" sz="2400" b="1" dirty="0" err="1"/>
              <a:t>dẫn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002C3-B919-3D41-0BF6-FFD5716350AE}"/>
              </a:ext>
            </a:extLst>
          </p:cNvPr>
          <p:cNvSpPr txBox="1"/>
          <p:nvPr/>
        </p:nvSpPr>
        <p:spPr>
          <a:xfrm>
            <a:off x="379144" y="2814078"/>
            <a:ext cx="11168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Bước</a:t>
            </a:r>
            <a:r>
              <a:rPr lang="en-US" sz="2400" dirty="0"/>
              <a:t> 1: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compa</a:t>
            </a:r>
            <a:r>
              <a:rPr lang="en-US" sz="2400" dirty="0"/>
              <a:t> 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Ax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BAC(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 2, </a:t>
            </a:r>
            <a:r>
              <a:rPr lang="en-US" sz="2400" dirty="0" err="1"/>
              <a:t>trang</a:t>
            </a:r>
            <a:r>
              <a:rPr lang="en-US" sz="2400" dirty="0"/>
              <a:t> 81)</a:t>
            </a:r>
          </a:p>
          <a:p>
            <a:r>
              <a:rPr lang="en-US" sz="2400" dirty="0" err="1"/>
              <a:t>Bước</a:t>
            </a:r>
            <a:r>
              <a:rPr lang="en-US" sz="2400" dirty="0"/>
              <a:t> 2: </a:t>
            </a:r>
            <a:r>
              <a:rPr lang="en-US" sz="2400" dirty="0" err="1"/>
              <a:t>Vẽ</a:t>
            </a:r>
            <a:r>
              <a:rPr lang="en-US" sz="2400" dirty="0"/>
              <a:t> D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Ax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BC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7BAB7-C0D7-5C09-7500-6CDA3FACD9A5}"/>
              </a:ext>
            </a:extLst>
          </p:cNvPr>
          <p:cNvSpPr txBox="1"/>
          <p:nvPr/>
        </p:nvSpPr>
        <p:spPr>
          <a:xfrm>
            <a:off x="1301665" y="4734603"/>
            <a:ext cx="837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FF0000"/>
                </a:solidFill>
              </a:rPr>
              <a:t>Mỗi</a:t>
            </a:r>
            <a:r>
              <a:rPr lang="en-US" sz="2400" dirty="0">
                <a:solidFill>
                  <a:srgbClr val="FF0000"/>
                </a:solidFill>
              </a:rPr>
              <a:t> tam </a:t>
            </a:r>
            <a:r>
              <a:rPr lang="en-US" sz="2400" dirty="0" err="1">
                <a:solidFill>
                  <a:srgbClr val="FF0000"/>
                </a:solidFill>
              </a:rPr>
              <a:t>giác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giác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637" y="1440882"/>
            <a:ext cx="109351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/>
              <a:t>Cho tam </a:t>
            </a:r>
            <a:r>
              <a:rPr lang="en-US" sz="2400" b="1" dirty="0" err="1"/>
              <a:t>giác</a:t>
            </a:r>
            <a:r>
              <a:rPr lang="en-US" sz="2400" b="1" dirty="0"/>
              <a:t> ABC </a:t>
            </a:r>
            <a:r>
              <a:rPr lang="en-US" sz="2400" b="1" dirty="0" err="1"/>
              <a:t>cân</a:t>
            </a:r>
            <a:r>
              <a:rPr lang="en-US" sz="2400" b="1" dirty="0"/>
              <a:t> </a:t>
            </a:r>
            <a:r>
              <a:rPr lang="en-US" sz="2400" b="1" dirty="0" err="1"/>
              <a:t>tại</a:t>
            </a:r>
            <a:r>
              <a:rPr lang="en-US" sz="2400" b="1" dirty="0"/>
              <a:t> A. </a:t>
            </a:r>
            <a:r>
              <a:rPr lang="en-US" sz="2400" b="1" dirty="0" err="1"/>
              <a:t>Vẽ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 AD. </a:t>
            </a:r>
            <a:r>
              <a:rPr lang="en-US" sz="2400" b="1" dirty="0" err="1"/>
              <a:t>Chứng</a:t>
            </a:r>
            <a:r>
              <a:rPr lang="en-US" sz="2400" b="1" dirty="0"/>
              <a:t> </a:t>
            </a:r>
            <a:r>
              <a:rPr lang="en-US" sz="2400" b="1" dirty="0" err="1"/>
              <a:t>minh</a:t>
            </a:r>
            <a:r>
              <a:rPr lang="en-US" sz="2400" b="1" dirty="0"/>
              <a:t> AD </a:t>
            </a:r>
            <a:r>
              <a:rPr lang="en-US" sz="2400" b="1" dirty="0" err="1"/>
              <a:t>cũng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trung</a:t>
            </a:r>
            <a:r>
              <a:rPr lang="en-US" sz="2400" b="1" dirty="0"/>
              <a:t> </a:t>
            </a:r>
            <a:r>
              <a:rPr lang="en-US" sz="2400" b="1" dirty="0" err="1"/>
              <a:t>tuyến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tam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.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9918" y="2469750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9CDD99-FBCF-365B-5AF1-87FEE4725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271" y="2059389"/>
            <a:ext cx="4791272" cy="36191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2D32D1-F9D5-9432-A94B-7622539C62F1}"/>
              </a:ext>
            </a:extLst>
          </p:cNvPr>
          <p:cNvSpPr txBox="1"/>
          <p:nvPr/>
        </p:nvSpPr>
        <p:spPr>
          <a:xfrm>
            <a:off x="1919887" y="2438408"/>
            <a:ext cx="644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 ABD </a:t>
            </a:r>
            <a:r>
              <a:rPr lang="en-US" sz="2800" dirty="0" err="1"/>
              <a:t>và</a:t>
            </a:r>
            <a:r>
              <a:rPr lang="en-US" sz="2800" dirty="0"/>
              <a:t> ACD </a:t>
            </a:r>
            <a:r>
              <a:rPr lang="en-US" sz="2800" dirty="0" err="1"/>
              <a:t>có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C4A5C1-BCF0-0B69-24E4-57F00890FB29}"/>
              </a:ext>
            </a:extLst>
          </p:cNvPr>
          <p:cNvSpPr txBox="1"/>
          <p:nvPr/>
        </p:nvSpPr>
        <p:spPr>
          <a:xfrm>
            <a:off x="514523" y="3209879"/>
            <a:ext cx="644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endParaRPr lang="en-US" sz="2400" dirty="0"/>
          </a:p>
          <a:p>
            <a:r>
              <a:rPr lang="en-US" sz="2400" dirty="0"/>
              <a:t>                        ( </a:t>
            </a:r>
            <a:r>
              <a:rPr lang="en-US" sz="2400" dirty="0" err="1"/>
              <a:t>vì</a:t>
            </a:r>
            <a:r>
              <a:rPr lang="en-US" sz="2400" dirty="0"/>
              <a:t> AD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)</a:t>
            </a:r>
          </a:p>
          <a:p>
            <a:r>
              <a:rPr lang="en-US" sz="2400" dirty="0"/>
              <a:t>AB = AC(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0A219B-844E-D9D2-3F9D-696BCF120581}"/>
              </a:ext>
            </a:extLst>
          </p:cNvPr>
          <p:cNvSpPr txBox="1"/>
          <p:nvPr/>
        </p:nvSpPr>
        <p:spPr>
          <a:xfrm>
            <a:off x="548483" y="4507760"/>
            <a:ext cx="107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Suy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                                                   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83D3EB-3D5F-B985-BBA1-8D644E70AB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087083"/>
              </p:ext>
            </p:extLst>
          </p:nvPr>
        </p:nvGraphicFramePr>
        <p:xfrm>
          <a:off x="1919887" y="4635500"/>
          <a:ext cx="22447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45000" imgH="368808" progId="Equation.DSMT4">
                  <p:embed/>
                </p:oleObj>
              </mc:Choice>
              <mc:Fallback>
                <p:oleObj name="Equation" r:id="rId8" imgW="2245000" imgH="3688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19887" y="4635500"/>
                        <a:ext cx="2244725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F2FFBDA-E03A-3F45-F117-E680A402254A}"/>
              </a:ext>
            </a:extLst>
          </p:cNvPr>
          <p:cNvSpPr txBox="1"/>
          <p:nvPr/>
        </p:nvSpPr>
        <p:spPr>
          <a:xfrm>
            <a:off x="4464049" y="4542135"/>
            <a:ext cx="315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 c –g  - c)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AB2D2EF-7DA2-E7F6-C75E-7531B3B3DA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715644"/>
              </p:ext>
            </p:extLst>
          </p:nvPr>
        </p:nvGraphicFramePr>
        <p:xfrm>
          <a:off x="2895600" y="17399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216000" progId="Equation.DSMT4">
                  <p:embed/>
                </p:oleObj>
              </mc:Choice>
              <mc:Fallback>
                <p:oleObj name="Equation" r:id="rId10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95600" y="17399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78CD843-1EE3-CE21-BACE-F5B492C8A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863300"/>
              </p:ext>
            </p:extLst>
          </p:nvPr>
        </p:nvGraphicFramePr>
        <p:xfrm>
          <a:off x="604496" y="3560069"/>
          <a:ext cx="1612820" cy="441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00" imgH="253800" progId="Equation.DSMT4">
                  <p:embed/>
                </p:oleObj>
              </mc:Choice>
              <mc:Fallback>
                <p:oleObj name="Equation" r:id="rId12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4496" y="3560069"/>
                        <a:ext cx="1612820" cy="441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BCA57E3-6B0F-F713-54EF-4B6104202466}"/>
              </a:ext>
            </a:extLst>
          </p:cNvPr>
          <p:cNvSpPr txBox="1"/>
          <p:nvPr/>
        </p:nvSpPr>
        <p:spPr>
          <a:xfrm>
            <a:off x="597287" y="5083871"/>
            <a:ext cx="699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</a:t>
            </a:r>
            <a:r>
              <a:rPr lang="en-US" sz="2400" dirty="0" err="1"/>
              <a:t>đó</a:t>
            </a:r>
            <a:r>
              <a:rPr lang="en-US" sz="2400" dirty="0"/>
              <a:t> BD = DC (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) hay D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BC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32305-DA5D-260C-F0B5-A1B6B17D04EC}"/>
              </a:ext>
            </a:extLst>
          </p:cNvPr>
          <p:cNvSpPr txBox="1"/>
          <p:nvPr/>
        </p:nvSpPr>
        <p:spPr>
          <a:xfrm>
            <a:off x="1462730" y="5891237"/>
            <a:ext cx="8483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Vậy</a:t>
            </a:r>
            <a:r>
              <a:rPr lang="en-US" sz="2400" dirty="0">
                <a:solidFill>
                  <a:srgbClr val="FF0000"/>
                </a:solidFill>
              </a:rPr>
              <a:t> AD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trung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tuyến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tam </a:t>
            </a:r>
            <a:r>
              <a:rPr lang="en-US" sz="2400" dirty="0" err="1">
                <a:solidFill>
                  <a:srgbClr val="FF0000"/>
                </a:solidFill>
              </a:rPr>
              <a:t>giác</a:t>
            </a:r>
            <a:r>
              <a:rPr lang="en-US" sz="2400" dirty="0">
                <a:solidFill>
                  <a:srgbClr val="FF0000"/>
                </a:solidFill>
              </a:rPr>
              <a:t> ABC</a:t>
            </a:r>
          </a:p>
        </p:txBody>
      </p:sp>
      <p:pic>
        <p:nvPicPr>
          <p:cNvPr id="25" name="Picture Placeholder 3">
            <a:extLst>
              <a:ext uri="{FF2B5EF4-FFF2-40B4-BE49-F238E27FC236}">
                <a16:creationId xmlns:a16="http://schemas.microsoft.com/office/drawing/2014/main" id="{D8816895-7808-5F65-95D7-C326ECBAE1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10058400" y="264503"/>
            <a:ext cx="1926194" cy="1410102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14" grpId="0"/>
      <p:bldP spid="16" grpId="0"/>
      <p:bldP spid="23" grpId="0"/>
      <p:bldP spid="2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CHẤT BA ĐƯỜNG PHÂN GIÁC CỦA TAM GIÁC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/>
              <a:t>Quan </a:t>
            </a:r>
            <a:r>
              <a:rPr lang="en-US" sz="2400" b="1" dirty="0" err="1"/>
              <a:t>sát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 AD, BE, CK </a:t>
            </a:r>
            <a:r>
              <a:rPr lang="en-US" sz="2400" b="1" dirty="0" err="1"/>
              <a:t>cho</a:t>
            </a:r>
            <a:r>
              <a:rPr lang="en-US" sz="2400" b="1" dirty="0"/>
              <a:t> tam </a:t>
            </a:r>
            <a:r>
              <a:rPr lang="en-US" sz="2400" b="1" dirty="0" err="1"/>
              <a:t>giác</a:t>
            </a:r>
            <a:r>
              <a:rPr lang="en-US" sz="2400" b="1" dirty="0"/>
              <a:t> ABC( </a:t>
            </a:r>
            <a:r>
              <a:rPr lang="en-US" sz="2400" b="1" dirty="0" err="1"/>
              <a:t>hình</a:t>
            </a:r>
            <a:r>
              <a:rPr lang="en-US" sz="2400" b="1" dirty="0"/>
              <a:t> 114),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qua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hay </a:t>
            </a:r>
            <a:r>
              <a:rPr lang="en-US" sz="2400" b="1" dirty="0" err="1"/>
              <a:t>không</a:t>
            </a:r>
            <a:r>
              <a:rPr lang="en-US" sz="2400" b="1" dirty="0"/>
              <a:t>?</a:t>
            </a:r>
            <a:endParaRPr lang="vi-V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9514" y="2008927"/>
            <a:ext cx="1197641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giác</a:t>
            </a:r>
            <a:r>
              <a:rPr lang="en-US" sz="2400" dirty="0">
                <a:solidFill>
                  <a:srgbClr val="FF0000"/>
                </a:solidFill>
              </a:rPr>
              <a:t> AD, BE, CK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tam </a:t>
            </a:r>
            <a:r>
              <a:rPr lang="en-US" sz="2400" dirty="0" err="1">
                <a:solidFill>
                  <a:srgbClr val="FF0000"/>
                </a:solidFill>
              </a:rPr>
              <a:t>giác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</a:rPr>
              <a:t> ABC </a:t>
            </a:r>
            <a:r>
              <a:rPr lang="en-US" sz="2400" dirty="0" err="1">
                <a:solidFill>
                  <a:srgbClr val="FF0000"/>
                </a:solidFill>
              </a:rPr>
              <a:t>cùng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</a:t>
            </a:r>
            <a:r>
              <a:rPr lang="en-US" sz="2400" dirty="0">
                <a:solidFill>
                  <a:srgbClr val="FF0000"/>
                </a:solidFill>
              </a:rPr>
              <a:t> qua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184C72-72A2-535D-50F7-4A75843A0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989" y="1676373"/>
            <a:ext cx="4988011" cy="44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23771" y="1185477"/>
            <a:ext cx="7662081" cy="1802519"/>
            <a:chOff x="495724" y="1298827"/>
            <a:chExt cx="11899556" cy="1809526"/>
          </a:xfrm>
        </p:grpSpPr>
        <p:sp>
          <p:nvSpPr>
            <p:cNvPr id="3" name="Freeform 3"/>
            <p:cNvSpPr/>
            <p:nvPr/>
          </p:nvSpPr>
          <p:spPr>
            <a:xfrm>
              <a:off x="594577" y="1298827"/>
              <a:ext cx="11800703" cy="1809526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783983" y="1307908"/>
            <a:ext cx="696741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+mj-lt"/>
              </a:rPr>
              <a:t>Ba </a:t>
            </a:r>
            <a:r>
              <a:rPr lang="en-US" sz="3600" dirty="0" err="1">
                <a:latin typeface="+mj-lt"/>
              </a:rPr>
              <a:t>đường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phân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giác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của</a:t>
            </a:r>
            <a:r>
              <a:rPr lang="en-US" sz="3600" dirty="0">
                <a:latin typeface="+mj-lt"/>
              </a:rPr>
              <a:t> tam </a:t>
            </a:r>
            <a:r>
              <a:rPr lang="en-US" sz="3600" dirty="0" err="1">
                <a:latin typeface="+mj-lt"/>
              </a:rPr>
              <a:t>giác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cùng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đi</a:t>
            </a:r>
            <a:r>
              <a:rPr lang="en-US" sz="3600" dirty="0">
                <a:latin typeface="+mj-lt"/>
              </a:rPr>
              <a:t> qua </a:t>
            </a:r>
            <a:r>
              <a:rPr lang="en-US" sz="3600" dirty="0" err="1">
                <a:latin typeface="+mj-lt"/>
              </a:rPr>
              <a:t>một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điểm</a:t>
            </a:r>
            <a:r>
              <a:rPr lang="en-US" sz="3600" dirty="0">
                <a:latin typeface="+mj-lt"/>
              </a:rPr>
              <a:t>.</a:t>
            </a:r>
            <a:endParaRPr lang="vi-VN" sz="36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34490E-15F9-3A43-5EF6-3A4BB1CD7459}"/>
              </a:ext>
            </a:extLst>
          </p:cNvPr>
          <p:cNvSpPr txBox="1"/>
          <p:nvPr/>
        </p:nvSpPr>
        <p:spPr>
          <a:xfrm>
            <a:off x="4522051" y="4098423"/>
            <a:ext cx="6813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FF0000"/>
                </a:solidFill>
              </a:rPr>
              <a:t>Để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định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giác</a:t>
            </a:r>
            <a:r>
              <a:rPr lang="en-US" sz="2400" dirty="0">
                <a:solidFill>
                  <a:srgbClr val="FF0000"/>
                </a:solidFill>
              </a:rPr>
              <a:t>. Ta </a:t>
            </a:r>
            <a:r>
              <a:rPr lang="en-US" sz="2400" dirty="0" err="1">
                <a:solidFill>
                  <a:srgbClr val="FF0000"/>
                </a:solidFill>
              </a:rPr>
              <a:t>chỉ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cần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hai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bất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kì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định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hai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đó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93BD1F-26BF-35E9-4BF9-41E026928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24" y="1185477"/>
            <a:ext cx="3334801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ED2D9E-23E2-12B5-EB82-090C8E1B1CBF}"/>
              </a:ext>
            </a:extLst>
          </p:cNvPr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4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01FD82-69AA-F7A9-AB5B-49A239E341B5}"/>
              </a:ext>
            </a:extLst>
          </p:cNvPr>
          <p:cNvSpPr txBox="1"/>
          <p:nvPr/>
        </p:nvSpPr>
        <p:spPr>
          <a:xfrm>
            <a:off x="379144" y="1438648"/>
            <a:ext cx="10676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Tam </a:t>
            </a:r>
            <a:r>
              <a:rPr lang="en-US" sz="2400" b="1" dirty="0" err="1"/>
              <a:t>giác</a:t>
            </a:r>
            <a:r>
              <a:rPr lang="en-US" sz="2400" b="1" dirty="0"/>
              <a:t> ABC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 BE à CK  </a:t>
            </a:r>
            <a:r>
              <a:rPr lang="en-US" sz="2400" b="1" dirty="0" err="1"/>
              <a:t>cắt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r>
              <a:rPr lang="en-US" sz="2400" b="1" dirty="0"/>
              <a:t> </a:t>
            </a:r>
            <a:r>
              <a:rPr lang="en-US" sz="2400" b="1" dirty="0" err="1"/>
              <a:t>tại</a:t>
            </a:r>
            <a:r>
              <a:rPr lang="en-US" sz="2400" b="1" dirty="0"/>
              <a:t> I. </a:t>
            </a:r>
            <a:r>
              <a:rPr lang="en-US" sz="2400" b="1" dirty="0" err="1"/>
              <a:t>Điểm</a:t>
            </a:r>
            <a:r>
              <a:rPr lang="en-US" sz="2400" b="1" dirty="0"/>
              <a:t> I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nằm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tia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góc</a:t>
            </a:r>
            <a:r>
              <a:rPr lang="en-US" sz="2400" b="1" dirty="0"/>
              <a:t> BAC </a:t>
            </a:r>
            <a:r>
              <a:rPr lang="en-US" sz="2400" b="1" dirty="0" err="1"/>
              <a:t>không</a:t>
            </a:r>
            <a:r>
              <a:rPr lang="en-US" sz="2400" b="1" dirty="0"/>
              <a:t>? </a:t>
            </a:r>
            <a:r>
              <a:rPr lang="en-US" sz="2400" b="1" dirty="0" err="1"/>
              <a:t>vì</a:t>
            </a:r>
            <a:r>
              <a:rPr lang="en-US" sz="2400" b="1" dirty="0"/>
              <a:t> </a:t>
            </a:r>
            <a:r>
              <a:rPr lang="en-US" sz="2400" b="1" dirty="0" err="1"/>
              <a:t>sao</a:t>
            </a:r>
            <a:r>
              <a:rPr lang="en-US" sz="2400" b="1" dirty="0"/>
              <a:t>?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736079-7740-93F5-22B4-09CDEC3B4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5182" y="2147786"/>
            <a:ext cx="3704890" cy="29772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5D5C54-8369-A067-EA63-C291F2A81EE0}"/>
              </a:ext>
            </a:extLst>
          </p:cNvPr>
          <p:cNvSpPr txBox="1"/>
          <p:nvPr/>
        </p:nvSpPr>
        <p:spPr>
          <a:xfrm>
            <a:off x="365122" y="2480463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4CA878-8679-612B-6DE6-3C50D357EF16}"/>
              </a:ext>
            </a:extLst>
          </p:cNvPr>
          <p:cNvSpPr txBox="1"/>
          <p:nvPr/>
        </p:nvSpPr>
        <p:spPr>
          <a:xfrm>
            <a:off x="331157" y="3195221"/>
            <a:ext cx="766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ABC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1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I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BE </a:t>
            </a:r>
            <a:r>
              <a:rPr lang="en-US" sz="2400" dirty="0" err="1"/>
              <a:t>và</a:t>
            </a:r>
            <a:r>
              <a:rPr lang="en-US" sz="2400" dirty="0"/>
              <a:t> CK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83B0B-D01B-666F-4076-8AC0165CF4FA}"/>
              </a:ext>
            </a:extLst>
          </p:cNvPr>
          <p:cNvSpPr txBox="1"/>
          <p:nvPr/>
        </p:nvSpPr>
        <p:spPr>
          <a:xfrm>
            <a:off x="1881688" y="5125070"/>
            <a:ext cx="699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Vậy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điểm</a:t>
            </a:r>
            <a:r>
              <a:rPr lang="en-US" sz="2400" dirty="0">
                <a:solidFill>
                  <a:srgbClr val="FF0000"/>
                </a:solidFill>
              </a:rPr>
              <a:t> I </a:t>
            </a:r>
            <a:r>
              <a:rPr lang="en-US" sz="2400" dirty="0" err="1">
                <a:solidFill>
                  <a:srgbClr val="FF0000"/>
                </a:solidFill>
              </a:rPr>
              <a:t>nằm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góc</a:t>
            </a:r>
            <a:r>
              <a:rPr lang="en-US" sz="2400" dirty="0">
                <a:solidFill>
                  <a:srgbClr val="FF0000"/>
                </a:solidFill>
              </a:rPr>
              <a:t> BAC</a:t>
            </a:r>
          </a:p>
        </p:txBody>
      </p:sp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23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10189846" y="193489"/>
            <a:ext cx="2202219" cy="1410102"/>
          </a:xfrm>
        </p:spPr>
      </p:pic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68966F43-92A8-C588-1857-9CEA9F36224E}"/>
              </a:ext>
            </a:extLst>
          </p:cNvPr>
          <p:cNvSpPr/>
          <p:nvPr/>
        </p:nvSpPr>
        <p:spPr>
          <a:xfrm>
            <a:off x="49667" y="458554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2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09B488-F129-F8ED-6398-FCA6DDED731B}"/>
              </a:ext>
            </a:extLst>
          </p:cNvPr>
          <p:cNvSpPr txBox="1"/>
          <p:nvPr/>
        </p:nvSpPr>
        <p:spPr>
          <a:xfrm>
            <a:off x="510557" y="1290064"/>
            <a:ext cx="652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đo</a:t>
            </a:r>
            <a:r>
              <a:rPr lang="en-US" sz="2400" b="1" dirty="0"/>
              <a:t> x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115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F81AD9-1836-BA24-3D8D-778452BE6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4941" y="1730448"/>
            <a:ext cx="4977059" cy="3921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E4995-76B4-29C0-313C-59D731A8C2F1}"/>
              </a:ext>
            </a:extLst>
          </p:cNvPr>
          <p:cNvSpPr txBox="1"/>
          <p:nvPr/>
        </p:nvSpPr>
        <p:spPr>
          <a:xfrm>
            <a:off x="241411" y="269741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Ba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A0A55-D866-D8CE-6B70-F3557EB4E925}"/>
              </a:ext>
            </a:extLst>
          </p:cNvPr>
          <p:cNvSpPr txBox="1"/>
          <p:nvPr/>
        </p:nvSpPr>
        <p:spPr>
          <a:xfrm>
            <a:off x="209320" y="4318102"/>
            <a:ext cx="69222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BAC.</a:t>
            </a:r>
          </a:p>
          <a:p>
            <a:endParaRPr lang="en-US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9A38CF6-0D2E-493F-4C5E-2A3BE8A80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153331"/>
              </p:ext>
            </p:extLst>
          </p:nvPr>
        </p:nvGraphicFramePr>
        <p:xfrm>
          <a:off x="2895600" y="26670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216000" progId="Equation.DSMT4">
                  <p:embed/>
                </p:oleObj>
              </mc:Choice>
              <mc:Fallback>
                <p:oleObj name="Equation" r:id="rId9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95600" y="26670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869E576-49ED-82B4-C96E-806838032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853707"/>
              </p:ext>
            </p:extLst>
          </p:nvPr>
        </p:nvGraphicFramePr>
        <p:xfrm>
          <a:off x="496456" y="4835460"/>
          <a:ext cx="2802157" cy="457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06360" imgH="253800" progId="Equation.DSMT4">
                  <p:embed/>
                </p:oleObj>
              </mc:Choice>
              <mc:Fallback>
                <p:oleObj name="Equation" r:id="rId11" imgW="1206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6456" y="4835460"/>
                        <a:ext cx="2802157" cy="457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17F616D-36CB-8EDB-E19E-70BB227CA577}"/>
              </a:ext>
            </a:extLst>
          </p:cNvPr>
          <p:cNvSpPr txBox="1"/>
          <p:nvPr/>
        </p:nvSpPr>
        <p:spPr>
          <a:xfrm>
            <a:off x="400227" y="2022715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AB0693-C220-7E1E-37EA-57E6690F6288}"/>
              </a:ext>
            </a:extLst>
          </p:cNvPr>
          <p:cNvSpPr txBox="1"/>
          <p:nvPr/>
        </p:nvSpPr>
        <p:spPr>
          <a:xfrm>
            <a:off x="583894" y="5651786"/>
            <a:ext cx="253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Vậy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x 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09BAB0D-F577-2745-B81D-9EBFB291D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133017"/>
              </p:ext>
            </p:extLst>
          </p:nvPr>
        </p:nvGraphicFramePr>
        <p:xfrm>
          <a:off x="2989964" y="5613532"/>
          <a:ext cx="781586" cy="45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228600" progId="Equation.DSMT4">
                  <p:embed/>
                </p:oleObj>
              </mc:Choice>
              <mc:Fallback>
                <p:oleObj name="Equation" r:id="rId13" imgW="406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89964" y="5613532"/>
                        <a:ext cx="781586" cy="457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7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7084C1-E31D-1CA0-4DFB-856814C1D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20" y="390557"/>
            <a:ext cx="915329" cy="432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A57203-ADA4-89D8-3083-13BA5D9751F4}"/>
              </a:ext>
            </a:extLst>
          </p:cNvPr>
          <p:cNvSpPr txBox="1"/>
          <p:nvPr/>
        </p:nvSpPr>
        <p:spPr>
          <a:xfrm>
            <a:off x="209320" y="822796"/>
            <a:ext cx="11982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Quan </a:t>
            </a:r>
            <a:r>
              <a:rPr lang="en-US" sz="2400" b="1" dirty="0" err="1"/>
              <a:t>sát</a:t>
            </a:r>
            <a:r>
              <a:rPr lang="en-US" sz="2400" b="1" dirty="0"/>
              <a:t> </a:t>
            </a:r>
            <a:r>
              <a:rPr lang="en-US" sz="2400" b="1" dirty="0" err="1"/>
              <a:t>giao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I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tam </a:t>
            </a:r>
            <a:r>
              <a:rPr lang="en-US" sz="2400" b="1" dirty="0" err="1"/>
              <a:t>giác</a:t>
            </a:r>
            <a:r>
              <a:rPr lang="en-US" sz="2400" b="1" dirty="0"/>
              <a:t> ABC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</a:t>
            </a:r>
            <a:r>
              <a:rPr lang="en-US" sz="2400" b="1" dirty="0" err="1"/>
              <a:t>đoạn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r>
              <a:rPr lang="en-US" sz="2400" b="1" dirty="0"/>
              <a:t> IM, IN. IP( </a:t>
            </a:r>
            <a:r>
              <a:rPr lang="en-US" sz="2400" b="1" dirty="0" err="1"/>
              <a:t>Hình</a:t>
            </a:r>
            <a:r>
              <a:rPr lang="en-US" sz="2400" b="1" dirty="0"/>
              <a:t> 116),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</a:t>
            </a:r>
            <a:r>
              <a:rPr lang="en-US" sz="2400" b="1" dirty="0" err="1"/>
              <a:t>đoạn</a:t>
            </a:r>
            <a:r>
              <a:rPr lang="en-US" sz="2400" b="1" dirty="0"/>
              <a:t> </a:t>
            </a:r>
            <a:r>
              <a:rPr lang="en-US" sz="2400" b="1" dirty="0" err="1"/>
              <a:t>thảng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r>
              <a:rPr lang="en-US" sz="2400" b="1" dirty="0"/>
              <a:t> hay </a:t>
            </a:r>
            <a:r>
              <a:rPr lang="en-US" sz="2400" b="1" dirty="0" err="1"/>
              <a:t>không</a:t>
            </a:r>
            <a:r>
              <a:rPr lang="en-US" sz="2400" b="1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30D71-AE9E-5DD3-5AB8-F8488D3F4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845" y="1902254"/>
            <a:ext cx="5023691" cy="4132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13206B-7ADF-801C-4E85-1834CE13180D}"/>
              </a:ext>
            </a:extLst>
          </p:cNvPr>
          <p:cNvSpPr txBox="1"/>
          <p:nvPr/>
        </p:nvSpPr>
        <p:spPr>
          <a:xfrm>
            <a:off x="572876" y="3139807"/>
            <a:ext cx="651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Giao </a:t>
            </a:r>
            <a:r>
              <a:rPr lang="en-US" sz="2400" dirty="0" err="1">
                <a:solidFill>
                  <a:srgbClr val="FF0000"/>
                </a:solidFill>
              </a:rPr>
              <a:t>điểm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tam </a:t>
            </a:r>
            <a:r>
              <a:rPr lang="en-US" sz="2400" dirty="0" err="1">
                <a:solidFill>
                  <a:srgbClr val="FF0000"/>
                </a:solidFill>
              </a:rPr>
              <a:t>giác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đều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cạnh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tam </a:t>
            </a:r>
            <a:r>
              <a:rPr lang="en-US" sz="2400" dirty="0" err="1">
                <a:solidFill>
                  <a:srgbClr val="FF0000"/>
                </a:solidFill>
              </a:rPr>
              <a:t>giác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đó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F24945-A749-9D32-F519-A7A3709B5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986" y="837721"/>
            <a:ext cx="4211014" cy="53427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8316FA-D785-CAF6-DF74-FDF9011FCC71}"/>
              </a:ext>
            </a:extLst>
          </p:cNvPr>
          <p:cNvSpPr txBox="1"/>
          <p:nvPr/>
        </p:nvSpPr>
        <p:spPr>
          <a:xfrm>
            <a:off x="272667" y="971535"/>
            <a:ext cx="609783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 dẫn c</a:t>
            </a: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hứng minh định lí.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3D2822-3334-52F8-09CB-9170602563EE}"/>
              </a:ext>
            </a:extLst>
          </p:cNvPr>
          <p:cNvSpPr txBox="1"/>
          <p:nvPr/>
        </p:nvSpPr>
        <p:spPr>
          <a:xfrm>
            <a:off x="137528" y="1503916"/>
            <a:ext cx="7122588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Vẽ đường phân giác của các góc BAC và CBA cắt nhau tại I.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E25FF-406A-BB9F-E93C-71DE17FA7910}"/>
              </a:ext>
            </a:extLst>
          </p:cNvPr>
          <p:cNvSpPr txBox="1"/>
          <p:nvPr/>
        </p:nvSpPr>
        <p:spPr>
          <a:xfrm>
            <a:off x="137528" y="2281075"/>
            <a:ext cx="7629364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Gọi M, N, P lần lượt là hình chiếu của I trên các cạnh BC, CA, AB (hình 117)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145F95-6EBE-B3C4-325C-91A833FB837E}"/>
              </a:ext>
            </a:extLst>
          </p:cNvPr>
          <p:cNvSpPr txBox="1"/>
          <p:nvPr/>
        </p:nvSpPr>
        <p:spPr>
          <a:xfrm>
            <a:off x="137528" y="3147952"/>
            <a:ext cx="7513504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Vì I nằm trên tia phân giác của góc BAC nên IN = IP.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tương tự có IP = IM)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4D05AB-51FD-10A1-32A2-70EF7386CCAC}"/>
              </a:ext>
            </a:extLst>
          </p:cNvPr>
          <p:cNvSpPr txBox="1"/>
          <p:nvPr/>
        </p:nvSpPr>
        <p:spPr>
          <a:xfrm>
            <a:off x="137527" y="3967738"/>
            <a:ext cx="6990385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Suy ra IM = IN. Do đó I nằm trên đường phân giác của góc ACB.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75DA6B-EC4D-A85F-1BCE-C24A572990CD}"/>
              </a:ext>
            </a:extLst>
          </p:cNvPr>
          <p:cNvSpPr txBox="1"/>
          <p:nvPr/>
        </p:nvSpPr>
        <p:spPr>
          <a:xfrm>
            <a:off x="186646" y="4791988"/>
            <a:ext cx="7629363" cy="1680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 ba đường phân giác của tam giác ABC cùng đi qua 1 điểm.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 khác, ta có IM = IN = IP. </a:t>
            </a: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 điểm I cách đều ba cạnh của tam giác.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5" grpId="0"/>
      <p:bldP spid="18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5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>
                <a:latin typeface="+mj-lt"/>
              </a:rPr>
              <a:t> Cho tam </a:t>
            </a:r>
            <a:r>
              <a:rPr lang="en-US" sz="2000" b="1" dirty="0" err="1">
                <a:latin typeface="+mj-lt"/>
              </a:rPr>
              <a:t>giác</a:t>
            </a:r>
            <a:r>
              <a:rPr lang="en-US" sz="2000" b="1" dirty="0">
                <a:latin typeface="+mj-lt"/>
              </a:rPr>
              <a:t> ABC </a:t>
            </a:r>
            <a:r>
              <a:rPr lang="en-US" sz="2000" b="1" dirty="0" err="1">
                <a:latin typeface="+mj-lt"/>
              </a:rPr>
              <a:t>vuông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tại</a:t>
            </a:r>
            <a:r>
              <a:rPr lang="en-US" sz="2000" b="1" dirty="0">
                <a:latin typeface="+mj-lt"/>
              </a:rPr>
              <a:t> B </a:t>
            </a:r>
            <a:r>
              <a:rPr lang="en-US" sz="2000" b="1" dirty="0" err="1">
                <a:latin typeface="+mj-lt"/>
              </a:rPr>
              <a:t>có</a:t>
            </a:r>
            <a:r>
              <a:rPr lang="en-US" sz="2000" b="1" dirty="0">
                <a:latin typeface="+mj-lt"/>
              </a:rPr>
              <a:t> I </a:t>
            </a:r>
            <a:r>
              <a:rPr lang="en-US" sz="2000" b="1" dirty="0" err="1">
                <a:latin typeface="+mj-lt"/>
              </a:rPr>
              <a:t>là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giao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điểm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của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các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đường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phân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giác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của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các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góc</a:t>
            </a:r>
            <a:r>
              <a:rPr lang="en-US" sz="2000" b="1" dirty="0">
                <a:latin typeface="+mj-lt"/>
              </a:rPr>
              <a:t> B </a:t>
            </a:r>
            <a:r>
              <a:rPr lang="en-US" sz="2000" b="1" dirty="0" err="1">
                <a:latin typeface="+mj-lt"/>
              </a:rPr>
              <a:t>và</a:t>
            </a:r>
            <a:r>
              <a:rPr lang="en-US" sz="2000" b="1" dirty="0">
                <a:latin typeface="+mj-lt"/>
              </a:rPr>
              <a:t> C. </a:t>
            </a:r>
            <a:r>
              <a:rPr lang="en-US" sz="2000" b="1" dirty="0" err="1">
                <a:latin typeface="+mj-lt"/>
              </a:rPr>
              <a:t>Gọi</a:t>
            </a:r>
            <a:r>
              <a:rPr lang="en-US" sz="2000" b="1" dirty="0">
                <a:latin typeface="+mj-lt"/>
              </a:rPr>
              <a:t> M, N, P </a:t>
            </a:r>
            <a:r>
              <a:rPr lang="en-US" sz="2000" b="1" dirty="0" err="1">
                <a:latin typeface="+mj-lt"/>
              </a:rPr>
              <a:t>lần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lượt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là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hình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chiếu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của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điểm</a:t>
            </a:r>
            <a:r>
              <a:rPr lang="en-US" sz="2000" b="1" dirty="0">
                <a:latin typeface="+mj-lt"/>
              </a:rPr>
              <a:t> I </a:t>
            </a:r>
            <a:r>
              <a:rPr lang="en-US" sz="2000" b="1" dirty="0" err="1">
                <a:latin typeface="+mj-lt"/>
              </a:rPr>
              <a:t>trên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các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cạnh</a:t>
            </a:r>
            <a:r>
              <a:rPr lang="en-US" sz="2000" b="1" dirty="0">
                <a:latin typeface="+mj-lt"/>
              </a:rPr>
              <a:t> BC, CA, AB. Cho </a:t>
            </a:r>
            <a:r>
              <a:rPr lang="en-US" sz="2000" b="1" dirty="0" err="1">
                <a:latin typeface="+mj-lt"/>
              </a:rPr>
              <a:t>biết</a:t>
            </a:r>
            <a:r>
              <a:rPr lang="en-US" sz="2000" b="1" dirty="0">
                <a:latin typeface="+mj-lt"/>
              </a:rPr>
              <a:t> MB = 1cm( </a:t>
            </a:r>
            <a:r>
              <a:rPr lang="en-US" sz="2000" b="1" dirty="0" err="1">
                <a:latin typeface="+mj-lt"/>
              </a:rPr>
              <a:t>Hình</a:t>
            </a:r>
            <a:r>
              <a:rPr lang="en-US" sz="2000" b="1" dirty="0">
                <a:latin typeface="+mj-lt"/>
              </a:rPr>
              <a:t> 118) </a:t>
            </a:r>
            <a:r>
              <a:rPr lang="en-US" sz="2000" b="1" dirty="0" err="1">
                <a:latin typeface="+mj-lt"/>
              </a:rPr>
              <a:t>Tính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độ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dài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đoạn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thẳng</a:t>
            </a:r>
            <a:r>
              <a:rPr lang="en-US" sz="2000" b="1" dirty="0">
                <a:latin typeface="+mj-lt"/>
              </a:rPr>
              <a:t> IM, IN, IP.</a:t>
            </a:r>
            <a:endParaRPr lang="vi-VN" sz="2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0375" y="2118402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73C3E2-F1A7-B022-9A21-D82FE651E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723" y="2187256"/>
            <a:ext cx="4535277" cy="3881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8C86A2-88CE-DB45-20F3-5473E054EC5A}"/>
              </a:ext>
            </a:extLst>
          </p:cNvPr>
          <p:cNvSpPr txBox="1"/>
          <p:nvPr/>
        </p:nvSpPr>
        <p:spPr>
          <a:xfrm>
            <a:off x="477439" y="2596610"/>
            <a:ext cx="6152920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IM = IN = 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66B5ED-1AD9-3C63-CD3C-ECAFC3AEB042}"/>
              </a:ext>
            </a:extLst>
          </p:cNvPr>
          <p:cNvSpPr txBox="1"/>
          <p:nvPr/>
        </p:nvSpPr>
        <p:spPr>
          <a:xfrm>
            <a:off x="477439" y="3487495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30BB64F-C4DD-FD58-187C-7A3243A54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493874"/>
              </p:ext>
            </p:extLst>
          </p:nvPr>
        </p:nvGraphicFramePr>
        <p:xfrm>
          <a:off x="605762" y="3952795"/>
          <a:ext cx="3089829" cy="742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1038" imgH="457659" progId="Equation.DSMT4">
                  <p:embed/>
                </p:oleObj>
              </mc:Choice>
              <mc:Fallback>
                <p:oleObj name="Equation" r:id="rId3" imgW="1901038" imgH="45765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762" y="3952795"/>
                        <a:ext cx="3089829" cy="742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E29C6CA-7C73-3DD5-C636-C2E195C79853}"/>
              </a:ext>
            </a:extLst>
          </p:cNvPr>
          <p:cNvSpPr txBox="1"/>
          <p:nvPr/>
        </p:nvSpPr>
        <p:spPr>
          <a:xfrm>
            <a:off x="3526357" y="5916570"/>
            <a:ext cx="852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hay</a:t>
            </a:r>
            <a:endParaRPr lang="en-US" sz="2400" dirty="0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FC73178-3634-EE05-7775-0EF4AFBE9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38696"/>
              </p:ext>
            </p:extLst>
          </p:nvPr>
        </p:nvGraphicFramePr>
        <p:xfrm>
          <a:off x="4721955" y="4039288"/>
          <a:ext cx="1476283" cy="48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3524" imgH="257298" progId="Equation.DSMT4">
                  <p:embed/>
                </p:oleObj>
              </mc:Choice>
              <mc:Fallback>
                <p:oleObj name="Equation" r:id="rId5" imgW="783524" imgH="25729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1955" y="4039288"/>
                        <a:ext cx="1476283" cy="48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EF4EA106-112C-3514-F805-1553E565639C}"/>
              </a:ext>
            </a:extLst>
          </p:cNvPr>
          <p:cNvSpPr txBox="1"/>
          <p:nvPr/>
        </p:nvSpPr>
        <p:spPr>
          <a:xfrm>
            <a:off x="453306" y="4629648"/>
            <a:ext cx="6876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Xét tam giác vuông MBI( vuông tại M) tính được </a:t>
            </a:r>
            <a:endParaRPr lang="en-US" sz="2400" dirty="0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1EDAEF2-3957-C50B-F6E9-2E8C60B629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537096"/>
              </p:ext>
            </p:extLst>
          </p:nvPr>
        </p:nvGraphicFramePr>
        <p:xfrm>
          <a:off x="540491" y="5074449"/>
          <a:ext cx="1610185" cy="46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3524" imgH="257298" progId="Equation.DSMT4">
                  <p:embed/>
                </p:oleObj>
              </mc:Choice>
              <mc:Fallback>
                <p:oleObj name="Equation" r:id="rId7" imgW="783524" imgH="25729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0491" y="5074449"/>
                        <a:ext cx="1610185" cy="461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E7332216-2C50-0BBE-B50F-7C2D767B6BD9}"/>
              </a:ext>
            </a:extLst>
          </p:cNvPr>
          <p:cNvSpPr txBox="1"/>
          <p:nvPr/>
        </p:nvSpPr>
        <p:spPr>
          <a:xfrm>
            <a:off x="477439" y="5432693"/>
            <a:ext cx="609783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Tam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MBI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B1952C-15F4-7BCC-4C7D-B90252EBB00A}"/>
              </a:ext>
            </a:extLst>
          </p:cNvPr>
          <p:cNvSpPr txBox="1"/>
          <p:nvPr/>
        </p:nvSpPr>
        <p:spPr>
          <a:xfrm>
            <a:off x="477439" y="5864154"/>
            <a:ext cx="267338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IM = BM = 1cm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A98C18-303A-31EE-2485-BC974FED4D6E}"/>
              </a:ext>
            </a:extLst>
          </p:cNvPr>
          <p:cNvSpPr txBox="1"/>
          <p:nvPr/>
        </p:nvSpPr>
        <p:spPr>
          <a:xfrm>
            <a:off x="3891460" y="4156038"/>
            <a:ext cx="852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hay</a:t>
            </a:r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685FEE-B8D5-1A47-FBA0-9178CBA97EF8}"/>
              </a:ext>
            </a:extLst>
          </p:cNvPr>
          <p:cNvSpPr txBox="1"/>
          <p:nvPr/>
        </p:nvSpPr>
        <p:spPr>
          <a:xfrm>
            <a:off x="4743641" y="5930146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 = IN = IP = 1cm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11" grpId="0"/>
      <p:bldP spid="19" grpId="0"/>
      <p:bldP spid="23" grpId="0"/>
      <p:bldP spid="27" grpId="0"/>
      <p:bldP spid="31" grpId="0"/>
      <p:bldP spid="34" grpId="0"/>
      <p:bldP spid="35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999F6D8-28B0-1C65-0403-D493004CA9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F96124-8B0C-31A2-8D31-DA550FB298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CAEBF-06E3-08F5-710C-B7BD71AC1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811"/>
            <a:ext cx="12192000" cy="57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73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40A2889-4173-6415-3D79-27FCF03C8C89}"/>
              </a:ext>
            </a:extLst>
          </p:cNvPr>
          <p:cNvSpPr/>
          <p:nvPr/>
        </p:nvSpPr>
        <p:spPr>
          <a:xfrm>
            <a:off x="49667" y="458554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3</a:t>
            </a:r>
            <a:endParaRPr lang="vi-VN" sz="2800" b="1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4B432-F31D-8E2D-0E78-AFC63474B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509" y="2442468"/>
            <a:ext cx="5001491" cy="3726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4075DA-0B6F-9B8D-7CB0-BDE662663246}"/>
              </a:ext>
            </a:extLst>
          </p:cNvPr>
          <p:cNvSpPr txBox="1"/>
          <p:nvPr/>
        </p:nvSpPr>
        <p:spPr>
          <a:xfrm>
            <a:off x="220337" y="1242140"/>
            <a:ext cx="11854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Cho tam </a:t>
            </a:r>
            <a:r>
              <a:rPr lang="en-US" sz="2400" b="1" dirty="0" err="1"/>
              <a:t>giác</a:t>
            </a:r>
            <a:r>
              <a:rPr lang="en-US" sz="2400" b="1" dirty="0"/>
              <a:t> ABC </a:t>
            </a:r>
            <a:r>
              <a:rPr lang="en-US" sz="2400" b="1" dirty="0" err="1"/>
              <a:t>có</a:t>
            </a:r>
            <a:r>
              <a:rPr lang="en-US" sz="2400" b="1" dirty="0"/>
              <a:t> I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giao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. M, N, P </a:t>
            </a:r>
            <a:r>
              <a:rPr lang="en-US" sz="2400" b="1" dirty="0" err="1"/>
              <a:t>lần</a:t>
            </a:r>
            <a:r>
              <a:rPr lang="en-US" sz="2400" b="1" dirty="0"/>
              <a:t> </a:t>
            </a:r>
            <a:r>
              <a:rPr lang="en-US" sz="2400" b="1" dirty="0" err="1"/>
              <a:t>lượt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chiếu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I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cạnh</a:t>
            </a:r>
            <a:r>
              <a:rPr lang="en-US" sz="2400" b="1" dirty="0"/>
              <a:t> BC, CA, AB. </a:t>
            </a:r>
            <a:r>
              <a:rPr lang="en-US" sz="2400" b="1" dirty="0" err="1"/>
              <a:t>Chứng</a:t>
            </a:r>
            <a:r>
              <a:rPr lang="en-US" sz="2400" b="1" dirty="0"/>
              <a:t> </a:t>
            </a:r>
            <a:r>
              <a:rPr lang="en-US" sz="2400" b="1" dirty="0" err="1"/>
              <a:t>minh</a:t>
            </a:r>
            <a:r>
              <a:rPr lang="en-US" sz="2400" b="1" dirty="0"/>
              <a:t> </a:t>
            </a:r>
            <a:r>
              <a:rPr lang="en-US" sz="2400" b="1" dirty="0" err="1"/>
              <a:t>rằng</a:t>
            </a:r>
            <a:r>
              <a:rPr lang="en-US" sz="2400" b="1" dirty="0"/>
              <a:t> IA, IB, IC </a:t>
            </a:r>
            <a:r>
              <a:rPr lang="en-US" sz="2400" b="1" dirty="0" err="1"/>
              <a:t>lần</a:t>
            </a:r>
            <a:r>
              <a:rPr lang="en-US" sz="2400" b="1" dirty="0"/>
              <a:t> </a:t>
            </a:r>
            <a:r>
              <a:rPr lang="en-US" sz="2400" b="1" dirty="0" err="1"/>
              <a:t>lượt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trung</a:t>
            </a:r>
            <a:r>
              <a:rPr lang="en-US" sz="2400" b="1" dirty="0"/>
              <a:t> </a:t>
            </a:r>
            <a:r>
              <a:rPr lang="en-US" sz="2400" b="1" dirty="0" err="1"/>
              <a:t>trực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đoạn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r>
              <a:rPr lang="en-US" sz="2400" b="1" dirty="0"/>
              <a:t> NP, PM, MN.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818C7-5001-796D-6604-5EF474A6D636}"/>
              </a:ext>
            </a:extLst>
          </p:cNvPr>
          <p:cNvSpPr txBox="1"/>
          <p:nvPr/>
        </p:nvSpPr>
        <p:spPr>
          <a:xfrm>
            <a:off x="220337" y="2654556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E73C671-3929-DE3F-98F2-561D76DF4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828164"/>
              </p:ext>
            </p:extLst>
          </p:nvPr>
        </p:nvGraphicFramePr>
        <p:xfrm>
          <a:off x="552450" y="3517900"/>
          <a:ext cx="26431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200" imgH="177480" progId="Equation.DSMT4">
                  <p:embed/>
                </p:oleObj>
              </mc:Choice>
              <mc:Fallback>
                <p:oleObj name="Equation" r:id="rId3" imgW="1168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3517900"/>
                        <a:ext cx="2643188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CACF1A7-14E9-CA3E-B0C0-8E1386169648}"/>
              </a:ext>
            </a:extLst>
          </p:cNvPr>
          <p:cNvSpPr txBox="1"/>
          <p:nvPr/>
        </p:nvSpPr>
        <p:spPr>
          <a:xfrm>
            <a:off x="3316537" y="3432519"/>
            <a:ext cx="1291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84B450-7D91-B693-6930-380618B34590}"/>
              </a:ext>
            </a:extLst>
          </p:cNvPr>
          <p:cNvSpPr txBox="1"/>
          <p:nvPr/>
        </p:nvSpPr>
        <p:spPr>
          <a:xfrm>
            <a:off x="451692" y="4215195"/>
            <a:ext cx="7249098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IP = IM( 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MP)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FB274D-44C3-2DEC-916F-7FB4ADF0188D}"/>
              </a:ext>
            </a:extLst>
          </p:cNvPr>
          <p:cNvSpPr txBox="1"/>
          <p:nvPr/>
        </p:nvSpPr>
        <p:spPr>
          <a:xfrm>
            <a:off x="451692" y="4907012"/>
            <a:ext cx="609783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IB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058165-D23B-C61D-9249-A039E80C24FC}"/>
              </a:ext>
            </a:extLst>
          </p:cNvPr>
          <p:cNvSpPr txBox="1"/>
          <p:nvPr/>
        </p:nvSpPr>
        <p:spPr>
          <a:xfrm>
            <a:off x="103908" y="5637976"/>
            <a:ext cx="7460673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IA, IC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PN, MN</a:t>
            </a:r>
          </a:p>
        </p:txBody>
      </p:sp>
    </p:spTree>
    <p:extLst>
      <p:ext uri="{BB962C8B-B14F-4D97-AF65-F5344CB8AC3E}">
        <p14:creationId xmlns:p14="http://schemas.microsoft.com/office/powerpoint/2010/main" val="509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20" grpId="0"/>
      <p:bldP spid="23" grpId="0"/>
      <p:bldP spid="26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>
                <a:ln/>
                <a:solidFill>
                  <a:schemeClr val="accent3"/>
                </a:solidFill>
                <a:effectLst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6050575" y="831180"/>
            <a:ext cx="5312139" cy="3801697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290527" y="1580176"/>
            <a:ext cx="2508554" cy="2048256"/>
            <a:chOff x="3290527" y="1580176"/>
            <a:chExt cx="2508554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290527" y="1580176"/>
              <a:ext cx="2508554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3813900" y="1831808"/>
              <a:ext cx="1707111" cy="1446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Trò</a:t>
              </a:r>
              <a:r>
                <a:rPr lang="en-US" altLang="zh-CN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chơi</a:t>
              </a:r>
              <a:endPara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6993403" y="2320895"/>
            <a:ext cx="3629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804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GIAI THOẠI </a:t>
            </a:r>
          </a:p>
          <a:p>
            <a:pPr algn="ctr" defTabSz="1218804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HAI BÀ TRƯNG</a:t>
            </a:r>
            <a:endParaRPr lang="zh-CN" altLang="en-US" sz="3600" b="1" kern="0" dirty="0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7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78" y="47413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36" y="5261641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21379" y="5403649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8" y="4783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20167" y="5498475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30" y="1627223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401255" y="1138897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1369" y="1779502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33" y="3224809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550" y="3282020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74" y="482917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282020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54" y="4809276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63" y="4940108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98" y="4937933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22733" y="2190960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67738" y="936958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6047" y="-247087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1774" y="927437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93552" y="2183051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40332" y="3429144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20401" y="3656084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Điểm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nằm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trên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tia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phân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giác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góc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tam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giác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ABC ta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1665516" y="365381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/>
              <a:t>A. E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AB, AC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687287" y="481858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dirty="0"/>
              <a:t>C. E nằm trên tia phân giác góc C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6183088" y="3653810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/>
              <a:t>B. E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B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6209166" y="4818581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/>
              <a:t>D. EB = EC</a:t>
            </a:r>
            <a:endParaRPr lang="vi-VN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7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Điểm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cách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đều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cạnh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AB, AC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tam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giác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ABC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thì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"/>
          <p:cNvSpPr/>
          <p:nvPr/>
        </p:nvSpPr>
        <p:spPr>
          <a:xfrm flipH="1">
            <a:off x="6209164" y="3588112"/>
            <a:ext cx="4339092" cy="79466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M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687287" y="481858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ACB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"/>
          <p:cNvSpPr/>
          <p:nvPr/>
        </p:nvSpPr>
        <p:spPr>
          <a:xfrm>
            <a:off x="1687287" y="3588113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6209165" y="4881325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MA = MB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7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Cho tam giác ABC có hai đường phân giác CD và BE cắt nhau tại I. Khi đó: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1665516" y="365381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it-IT" sz="2400" dirty="0"/>
              <a:t>AI là phân giác của góc 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687287" y="481858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/>
              <a:t>C. AI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BC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6187395" y="3653810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dirty="0"/>
              <a:t>B. AI là đường cao kẻ từ 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6209166" y="4818581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it-IT" sz="2400" dirty="0"/>
              <a:t>AI là trung tuyến kẻ từ 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7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9148" y="963776"/>
            <a:ext cx="10972800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hãy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điền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cụm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từ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thích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hợp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chỗ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trống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vi-VN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"Ba đường phân giác của tam giác giao nhau tại 1 điểm. Điểm đó cách đều ... của tam giác đó"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1139000" y="522293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dirty="0"/>
              <a:t>Ba </a:t>
            </a:r>
            <a:r>
              <a:rPr lang="en-US" sz="2400" dirty="0" err="1"/>
              <a:t>cạnh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146674" y="3735475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/>
              <a:t>A. Ba </a:t>
            </a:r>
            <a:r>
              <a:rPr lang="en-US" sz="2400" dirty="0" err="1"/>
              <a:t>đỉnh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5702652" y="3751622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/>
              <a:t>Hai </a:t>
            </a:r>
            <a:r>
              <a:rPr lang="en-US" sz="2400" dirty="0" err="1"/>
              <a:t>đỉnh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5702652" y="5222931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/>
              <a:t>D. </a:t>
            </a:r>
            <a:r>
              <a:rPr lang="en-US" sz="2400" dirty="0" err="1"/>
              <a:t>Bốn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7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9316" y="739060"/>
            <a:ext cx="10807547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Cho tam giác ABC có hai đường phân giác CD và BE cắt nhau tại I. Khi đó: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1186677" y="3774703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it-IT" sz="2400" dirty="0"/>
              <a:t>AI là phân giác của góc 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186677" y="5104727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/>
              <a:t>C.</a:t>
            </a:r>
            <a:r>
              <a:rPr lang="en-US" sz="2400" dirty="0"/>
              <a:t> AI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BC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5690831" y="3770766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 dirty="0"/>
              <a:t>B.</a:t>
            </a:r>
            <a:r>
              <a:rPr lang="vi-VN" sz="2400" dirty="0"/>
              <a:t> AI là đường cao kẻ từ 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5690831" y="5074865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/>
              <a:t>AI là trung tuyến kẻ từ 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7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/>
              <a:t>Quan sát hình 109( sgk t108) thưc hiện theo Hd và  trả lời câu hỏi?</a:t>
            </a:r>
          </a:p>
          <a:p>
            <a:r>
              <a:rPr lang="nl-NL" sz="2400" dirty="0"/>
              <a:t> 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400" dirty="0"/>
              <a:t>Ba nếp gấp đó có đặc điểm gì? </a:t>
            </a:r>
            <a:r>
              <a:rPr lang="en-US" sz="2400" b="1" dirty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0461" y="3877733"/>
            <a:ext cx="1373491" cy="2105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A3C210-FACD-E66B-C9E2-1F67A4958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558" y="875242"/>
            <a:ext cx="3838442" cy="272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vi-VN" sz="24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Cho tam giác ABC có hai đường phân giác CD và BE cắt nhau tại I. Khi đó: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"/>
          <p:cNvSpPr/>
          <p:nvPr/>
        </p:nvSpPr>
        <p:spPr>
          <a:xfrm flipH="1">
            <a:off x="6187395" y="4818581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dirty="0"/>
              <a:t>I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ABC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661208" y="481858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Tất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6187395" y="3653810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/>
              <a:t>B. </a:t>
            </a:r>
            <a:r>
              <a:rPr lang="en-US" sz="2400" dirty="0"/>
              <a:t>IC = ID = IB = IE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1687288" y="3631508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/>
              <a:t>A.</a:t>
            </a:r>
            <a:r>
              <a:rPr lang="en-US" sz="2400" dirty="0"/>
              <a:t> I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ABC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7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0745" y="812880"/>
            <a:ext cx="9710510" cy="4069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vi-VN" sz="24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Em hãy chọn chọn câu đúng nhất</a:t>
            </a:r>
          </a:p>
          <a:p>
            <a:pPr algn="l"/>
            <a:r>
              <a:rPr lang="en-US" sz="2400" b="1" dirty="0">
                <a:solidFill>
                  <a:srgbClr val="212529"/>
                </a:solidFill>
                <a:latin typeface="Open Sans" panose="020B0606030504020204" pitchFamily="34" charset="0"/>
              </a:rPr>
              <a:t>A</a:t>
            </a:r>
            <a:r>
              <a:rPr lang="vi-VN" sz="24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vi-VN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Ba tia phân giác của một tam giác cùng đi qua một điểm. Điểm đó gọi là trọng tâm của tam giác</a:t>
            </a:r>
          </a:p>
          <a:p>
            <a:pPr algn="l"/>
            <a:r>
              <a:rPr lang="vi-VN" sz="24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B.</a:t>
            </a:r>
            <a:r>
              <a:rPr lang="vi-VN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Giao điểm của ba đường phân giác của tam giác cách đều ba cạnh của tam giác</a:t>
            </a:r>
          </a:p>
          <a:p>
            <a:pPr algn="l"/>
            <a:r>
              <a:rPr lang="vi-VN" sz="24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C. </a:t>
            </a:r>
            <a:r>
              <a:rPr lang="vi-VN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Trong một tam giác, đường trung tuyến xuất phát từ đỉnh cũng đồng thời là đường phân giác ứng với cạnh đáy</a:t>
            </a:r>
          </a:p>
          <a:p>
            <a:pPr algn="l"/>
            <a:r>
              <a:rPr lang="vi-VN" sz="24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D.</a:t>
            </a:r>
            <a:r>
              <a:rPr lang="vi-VN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Giao điểm của ba đường phân giác của tam giác là tâm đường tròn ngoại tiếp tam giác đó</a:t>
            </a:r>
          </a:p>
          <a:p>
            <a:pPr algn="just">
              <a:lnSpc>
                <a:spcPct val="13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1635131" y="481858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687287" y="5965778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6187395" y="4823973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6165622" y="5965778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7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489" y="1087088"/>
            <a:ext cx="10446777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hãy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điền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cụm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từ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thích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hợp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chỗ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trống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‘ Tia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…….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A"/>
          <p:cNvSpPr/>
          <p:nvPr/>
        </p:nvSpPr>
        <p:spPr>
          <a:xfrm flipH="1">
            <a:off x="6209166" y="3635298"/>
            <a:ext cx="4309596" cy="79956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Hai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687287" y="481858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Hai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"/>
          <p:cNvSpPr/>
          <p:nvPr/>
        </p:nvSpPr>
        <p:spPr>
          <a:xfrm>
            <a:off x="1721089" y="3635298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Hai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cạnh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6209166" y="4818581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7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668" y="553161"/>
            <a:ext cx="11260663" cy="196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 1. Tam </a:t>
            </a:r>
            <a:r>
              <a:rPr lang="en-US" sz="2400" b="1" dirty="0" err="1">
                <a:solidFill>
                  <a:srgbClr val="002060"/>
                </a:solidFill>
              </a:rPr>
              <a:t>giác</a:t>
            </a:r>
            <a:r>
              <a:rPr lang="en-US" sz="2400" b="1" dirty="0">
                <a:solidFill>
                  <a:srgbClr val="002060"/>
                </a:solidFill>
              </a:rPr>
              <a:t> ABC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3 </a:t>
            </a:r>
            <a:r>
              <a:rPr lang="en-US" sz="2400" b="1" dirty="0" err="1">
                <a:solidFill>
                  <a:srgbClr val="002060"/>
                </a:solidFill>
              </a:rPr>
              <a:t>đường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cắt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tại</a:t>
            </a:r>
            <a:r>
              <a:rPr lang="en-US" sz="2400" b="1" dirty="0">
                <a:solidFill>
                  <a:srgbClr val="002060"/>
                </a:solidFill>
              </a:rPr>
              <a:t> I. </a:t>
            </a:r>
            <a:r>
              <a:rPr lang="en-US" sz="2400" b="1" dirty="0" err="1">
                <a:solidFill>
                  <a:srgbClr val="002060"/>
                </a:solidFill>
              </a:rPr>
              <a:t>Gọi</a:t>
            </a:r>
            <a:r>
              <a:rPr lang="en-US" sz="2400" b="1" dirty="0">
                <a:solidFill>
                  <a:srgbClr val="002060"/>
                </a:solidFill>
              </a:rPr>
              <a:t> M, N, P </a:t>
            </a:r>
            <a:r>
              <a:rPr lang="en-US" sz="2400" b="1" dirty="0" err="1">
                <a:solidFill>
                  <a:srgbClr val="002060"/>
                </a:solidFill>
              </a:rPr>
              <a:t>lần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lượt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chiếu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I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cạnh</a:t>
            </a:r>
            <a:r>
              <a:rPr lang="en-US" sz="2400" b="1" dirty="0">
                <a:solidFill>
                  <a:srgbClr val="002060"/>
                </a:solidFill>
              </a:rPr>
              <a:t> BC, CA, AB.</a:t>
            </a:r>
          </a:p>
          <a:p>
            <a:pPr marL="457200" indent="-457200" algn="just">
              <a:lnSpc>
                <a:spcPct val="130000"/>
              </a:lnSpc>
              <a:buAutoNum type="alphaLcPeriod"/>
            </a:pP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tam </a:t>
            </a:r>
            <a:r>
              <a:rPr lang="en-US" sz="2400" b="1" dirty="0" err="1">
                <a:solidFill>
                  <a:srgbClr val="002060"/>
                </a:solidFill>
              </a:rPr>
              <a:t>giác</a:t>
            </a:r>
            <a:r>
              <a:rPr lang="en-US" sz="2400" b="1" dirty="0">
                <a:solidFill>
                  <a:srgbClr val="002060"/>
                </a:solidFill>
              </a:rPr>
              <a:t> IMN, INP, IPM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là</a:t>
            </a:r>
            <a:r>
              <a:rPr lang="en-US" sz="2400" b="1" dirty="0">
                <a:solidFill>
                  <a:srgbClr val="002060"/>
                </a:solidFill>
              </a:rPr>
              <a:t> tam </a:t>
            </a:r>
            <a:r>
              <a:rPr lang="en-US" sz="2400" b="1" dirty="0" err="1">
                <a:solidFill>
                  <a:srgbClr val="002060"/>
                </a:solidFill>
              </a:rPr>
              <a:t>giác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không</a:t>
            </a:r>
            <a:r>
              <a:rPr lang="en-US" sz="2400" b="1" dirty="0">
                <a:solidFill>
                  <a:srgbClr val="002060"/>
                </a:solidFill>
              </a:rPr>
              <a:t>? </a:t>
            </a:r>
            <a:r>
              <a:rPr lang="en-US" sz="2400" b="1" dirty="0" err="1">
                <a:solidFill>
                  <a:srgbClr val="002060"/>
                </a:solidFill>
              </a:rPr>
              <a:t>Vì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sao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  <a:p>
            <a:pPr marL="457200" indent="-457200" algn="just">
              <a:lnSpc>
                <a:spcPct val="130000"/>
              </a:lnSpc>
              <a:buAutoNum type="alphaLcPeriod"/>
            </a:pP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tam </a:t>
            </a:r>
            <a:r>
              <a:rPr lang="en-US" sz="2400" b="1" dirty="0" err="1">
                <a:solidFill>
                  <a:srgbClr val="002060"/>
                </a:solidFill>
              </a:rPr>
              <a:t>giác</a:t>
            </a:r>
            <a:r>
              <a:rPr lang="en-US" sz="2400" b="1" dirty="0">
                <a:solidFill>
                  <a:srgbClr val="002060"/>
                </a:solidFill>
              </a:rPr>
              <a:t> ANP, BPM, CMN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là</a:t>
            </a:r>
            <a:r>
              <a:rPr lang="en-US" sz="2400" b="1" dirty="0">
                <a:solidFill>
                  <a:srgbClr val="002060"/>
                </a:solidFill>
              </a:rPr>
              <a:t> tam </a:t>
            </a:r>
            <a:r>
              <a:rPr lang="en-US" sz="2400" b="1" dirty="0" err="1">
                <a:solidFill>
                  <a:srgbClr val="002060"/>
                </a:solidFill>
              </a:rPr>
              <a:t>giác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không</a:t>
            </a:r>
            <a:r>
              <a:rPr lang="en-US" sz="2400" b="1" dirty="0">
                <a:solidFill>
                  <a:srgbClr val="002060"/>
                </a:solidFill>
              </a:rPr>
              <a:t>? </a:t>
            </a:r>
            <a:r>
              <a:rPr lang="en-US" sz="2400" b="1" dirty="0" err="1">
                <a:solidFill>
                  <a:srgbClr val="002060"/>
                </a:solidFill>
              </a:rPr>
              <a:t>Vì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sao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  <a:endParaRPr lang="vi-VN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3710025" y="3122158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2753" y="3658570"/>
            <a:ext cx="6982546" cy="13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Yêu</a:t>
            </a:r>
            <a:r>
              <a:rPr lang="en-US" sz="2200" b="1" u="sng" dirty="0"/>
              <a:t> </a:t>
            </a:r>
            <a:r>
              <a:rPr lang="en-US" sz="2200" b="1" u="sng" dirty="0" err="1"/>
              <a:t>cầu</a:t>
            </a:r>
            <a:r>
              <a:rPr lang="en-US" sz="2200" b="1" u="sng" dirty="0"/>
              <a:t>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, </a:t>
            </a:r>
            <a:r>
              <a:rPr lang="en-US" sz="2200" dirty="0" err="1"/>
              <a:t>trao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, </a:t>
            </a:r>
            <a:r>
              <a:rPr lang="en-US" sz="2200" dirty="0" err="1"/>
              <a:t>thảo</a:t>
            </a:r>
            <a:r>
              <a:rPr lang="en-US" sz="2200" dirty="0"/>
              <a:t> </a:t>
            </a:r>
            <a:r>
              <a:rPr lang="en-US" sz="2200" dirty="0" err="1"/>
              <a:t>luận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, </a:t>
            </a:r>
            <a:r>
              <a:rPr lang="en-US" sz="2200" dirty="0" err="1"/>
              <a:t>hoàn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tổ</a:t>
            </a:r>
            <a:r>
              <a:rPr lang="en-US" sz="2200" dirty="0"/>
              <a:t> a) IMN.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Thời</a:t>
            </a:r>
            <a:r>
              <a:rPr lang="en-US" sz="2200" b="1" u="sng" dirty="0"/>
              <a:t> </a:t>
            </a:r>
            <a:r>
              <a:rPr lang="en-US" sz="2200" b="1" u="sng" dirty="0" err="1"/>
              <a:t>gian</a:t>
            </a:r>
            <a:r>
              <a:rPr lang="en-US" sz="2200" dirty="0"/>
              <a:t>: 10 </a:t>
            </a:r>
            <a:r>
              <a:rPr lang="en-US" sz="2200" dirty="0" err="1"/>
              <a:t>phút</a:t>
            </a:r>
            <a:endParaRPr lang="vi-VN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24350-F248-87DA-119C-C5561078E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3" y="2370955"/>
            <a:ext cx="3334801" cy="4487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B72111-7732-4948-41AC-DE8E969B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248" y="3922187"/>
            <a:ext cx="3724979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1D945894-FA37-6C45-9BB8-57DE5722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698869C2-6F5F-9C41-8E48-53A0499C9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44603C-483F-3B4D-A0E5-CA171F752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4354"/>
              </p:ext>
            </p:extLst>
          </p:nvPr>
        </p:nvGraphicFramePr>
        <p:xfrm>
          <a:off x="958467" y="794073"/>
          <a:ext cx="9680568" cy="39422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40284">
                  <a:extLst>
                    <a:ext uri="{9D8B030D-6E8A-4147-A177-3AD203B41FA5}">
                      <a16:colId xmlns:a16="http://schemas.microsoft.com/office/drawing/2014/main" val="3952061024"/>
                    </a:ext>
                  </a:extLst>
                </a:gridCol>
                <a:gridCol w="4840284">
                  <a:extLst>
                    <a:ext uri="{9D8B030D-6E8A-4147-A177-3AD203B41FA5}">
                      <a16:colId xmlns:a16="http://schemas.microsoft.com/office/drawing/2014/main" val="1402934679"/>
                    </a:ext>
                  </a:extLst>
                </a:gridCol>
              </a:tblGrid>
              <a:tr h="1290530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</a:t>
                      </a:r>
                    </a:p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nắm chắc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</a:t>
                      </a:r>
                    </a:p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 băn khoăn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333859"/>
                  </a:ext>
                </a:extLst>
              </a:tr>
              <a:tr h="2256043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528368"/>
                  </a:ext>
                </a:extLst>
              </a:tr>
            </a:tbl>
          </a:graphicData>
        </a:graphic>
      </p:graphicFrame>
      <p:pic>
        <p:nvPicPr>
          <p:cNvPr id="5" name="图片 3">
            <a:extLst>
              <a:ext uri="{FF2B5EF4-FFF2-40B4-BE49-F238E27FC236}">
                <a16:creationId xmlns:a16="http://schemas.microsoft.com/office/drawing/2014/main" id="{B4A34C2A-64CD-224C-991B-0203C812FE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0" y="4208301"/>
            <a:ext cx="4812632" cy="2596916"/>
          </a:xfrm>
          <a:prstGeom prst="rect">
            <a:avLst/>
          </a:prstGeom>
        </p:spPr>
      </p:pic>
      <p:pic>
        <p:nvPicPr>
          <p:cNvPr id="6" name="图片 18">
            <a:extLst>
              <a:ext uri="{FF2B5EF4-FFF2-40B4-BE49-F238E27FC236}">
                <a16:creationId xmlns:a16="http://schemas.microsoft.com/office/drawing/2014/main" id="{F8321587-A3ED-1E42-826A-1C701612F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7" name="图片 50">
            <a:extLst>
              <a:ext uri="{FF2B5EF4-FFF2-40B4-BE49-F238E27FC236}">
                <a16:creationId xmlns:a16="http://schemas.microsoft.com/office/drawing/2014/main" id="{DA797B39-AE00-634B-9D4B-1EDFF5BEFD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9236" y="-41007"/>
            <a:ext cx="1121694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A1D0-B192-B2E7-B924-56EA8DCEC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240" y="1449438"/>
            <a:ext cx="4631038" cy="4459100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A891CE4-C19D-7924-A4D3-976F6AC16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2835"/>
              </p:ext>
            </p:extLst>
          </p:nvPr>
        </p:nvGraphicFramePr>
        <p:xfrm>
          <a:off x="2677098" y="1024031"/>
          <a:ext cx="865781" cy="39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5358" imgH="200361" progId="Equation.DSMT4">
                  <p:embed/>
                </p:oleObj>
              </mc:Choice>
              <mc:Fallback>
                <p:oleObj name="Equation" r:id="rId3" imgW="525358" imgH="2003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7098" y="1024031"/>
                        <a:ext cx="865781" cy="399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D7BCBF5-EBA3-29D2-80F2-5A9A593015A2}"/>
              </a:ext>
            </a:extLst>
          </p:cNvPr>
          <p:cNvSpPr txBox="1"/>
          <p:nvPr/>
        </p:nvSpPr>
        <p:spPr>
          <a:xfrm>
            <a:off x="625207" y="940890"/>
            <a:ext cx="230528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AE9C2-4487-FB88-8877-9A3D46339A9F}"/>
              </a:ext>
            </a:extLst>
          </p:cNvPr>
          <p:cNvSpPr txBox="1"/>
          <p:nvPr/>
        </p:nvSpPr>
        <p:spPr>
          <a:xfrm>
            <a:off x="3638320" y="1013004"/>
            <a:ext cx="2577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0D5A09-EFE0-D08F-50FC-5CF0374C8055}"/>
              </a:ext>
            </a:extLst>
          </p:cNvPr>
          <p:cNvSpPr txBox="1"/>
          <p:nvPr/>
        </p:nvSpPr>
        <p:spPr>
          <a:xfrm>
            <a:off x="2485680" y="1535434"/>
            <a:ext cx="2305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400" b="1" dirty="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3175AAD-0A3E-A551-6A44-376FB4F4D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011213"/>
              </p:ext>
            </p:extLst>
          </p:nvPr>
        </p:nvGraphicFramePr>
        <p:xfrm>
          <a:off x="2254674" y="4048347"/>
          <a:ext cx="1908509" cy="36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0716" imgH="200361" progId="Equation.DSMT4">
                  <p:embed/>
                </p:oleObj>
              </mc:Choice>
              <mc:Fallback>
                <p:oleObj name="Equation" r:id="rId5" imgW="1050716" imgH="2003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4674" y="4048347"/>
                        <a:ext cx="1908509" cy="36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C131B1C-E3F9-1399-7E2F-81EB237684B9}"/>
              </a:ext>
            </a:extLst>
          </p:cNvPr>
          <p:cNvSpPr txBox="1"/>
          <p:nvPr/>
        </p:nvSpPr>
        <p:spPr>
          <a:xfrm>
            <a:off x="4369622" y="3928599"/>
            <a:ext cx="1602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BE25FF-32AE-0CAA-4E5B-4B47A201D726}"/>
              </a:ext>
            </a:extLst>
          </p:cNvPr>
          <p:cNvSpPr txBox="1"/>
          <p:nvPr/>
        </p:nvSpPr>
        <p:spPr>
          <a:xfrm>
            <a:off x="589402" y="4551537"/>
            <a:ext cx="609783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IP = IM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C4A65A-0C0A-AF94-10D3-3106F0404265}"/>
              </a:ext>
            </a:extLst>
          </p:cNvPr>
          <p:cNvSpPr txBox="1"/>
          <p:nvPr/>
        </p:nvSpPr>
        <p:spPr>
          <a:xfrm>
            <a:off x="625207" y="5180816"/>
            <a:ext cx="1049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KL:</a:t>
            </a:r>
            <a:endParaRPr lang="en-US" sz="2400" dirty="0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8ADB556-8242-E53A-8D12-BE7DBF5C4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309226"/>
              </p:ext>
            </p:extLst>
          </p:nvPr>
        </p:nvGraphicFramePr>
        <p:xfrm>
          <a:off x="1474373" y="5180816"/>
          <a:ext cx="983194" cy="37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5358" imgH="200361" progId="Equation.DSMT4">
                  <p:embed/>
                </p:oleObj>
              </mc:Choice>
              <mc:Fallback>
                <p:oleObj name="Equation" r:id="rId7" imgW="525358" imgH="2003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4373" y="5180816"/>
                        <a:ext cx="983194" cy="374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4452C714-CDB7-C8D5-F53C-F2EBA065DA76}"/>
              </a:ext>
            </a:extLst>
          </p:cNvPr>
          <p:cNvSpPr txBox="1"/>
          <p:nvPr/>
        </p:nvSpPr>
        <p:spPr>
          <a:xfrm>
            <a:off x="2650842" y="5112963"/>
            <a:ext cx="1241203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63C815-D194-A057-8060-8DB40471161E}"/>
              </a:ext>
            </a:extLst>
          </p:cNvPr>
          <p:cNvSpPr txBox="1"/>
          <p:nvPr/>
        </p:nvSpPr>
        <p:spPr>
          <a:xfrm>
            <a:off x="626013" y="2152300"/>
            <a:ext cx="6449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PBI </a:t>
            </a:r>
            <a:r>
              <a:rPr lang="en-US" sz="2400" dirty="0" err="1"/>
              <a:t>và</a:t>
            </a:r>
            <a:r>
              <a:rPr lang="en-US" sz="2400" dirty="0"/>
              <a:t> MBI(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P </a:t>
            </a:r>
            <a:r>
              <a:rPr lang="en-US" sz="2400" dirty="0" err="1"/>
              <a:t>và</a:t>
            </a:r>
            <a:r>
              <a:rPr lang="en-US" sz="2400" dirty="0"/>
              <a:t> M) </a:t>
            </a:r>
            <a:r>
              <a:rPr lang="en-US" sz="2400" dirty="0" err="1"/>
              <a:t>có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EFBF39-469E-E74A-05DA-17E426A94CAB}"/>
              </a:ext>
            </a:extLst>
          </p:cNvPr>
          <p:cNvSpPr txBox="1"/>
          <p:nvPr/>
        </p:nvSpPr>
        <p:spPr>
          <a:xfrm>
            <a:off x="589402" y="3010746"/>
            <a:ext cx="6238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537C45-12E0-F1DA-9A14-19CD93106807}"/>
              </a:ext>
            </a:extLst>
          </p:cNvPr>
          <p:cNvSpPr txBox="1"/>
          <p:nvPr/>
        </p:nvSpPr>
        <p:spPr>
          <a:xfrm>
            <a:off x="2254674" y="3446743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( </a:t>
            </a:r>
            <a:r>
              <a:rPr lang="en-US" sz="2400" dirty="0" err="1"/>
              <a:t>vì</a:t>
            </a:r>
            <a:r>
              <a:rPr lang="en-US" sz="2400" dirty="0"/>
              <a:t> BI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B )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A0D54766-DC21-556D-0290-1F921AB6A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20237"/>
              </p:ext>
            </p:extLst>
          </p:nvPr>
        </p:nvGraphicFramePr>
        <p:xfrm>
          <a:off x="589402" y="3411666"/>
          <a:ext cx="1629468" cy="45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63280" imgH="241200" progId="Equation.DSMT4">
                  <p:embed/>
                </p:oleObj>
              </mc:Choice>
              <mc:Fallback>
                <p:oleObj name="Equation" r:id="rId9" imgW="863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9402" y="3411666"/>
                        <a:ext cx="1629468" cy="458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5E37417-90D3-7DF9-8D1F-2C1C598E2A3A}"/>
              </a:ext>
            </a:extLst>
          </p:cNvPr>
          <p:cNvSpPr txBox="1"/>
          <p:nvPr/>
        </p:nvSpPr>
        <p:spPr>
          <a:xfrm>
            <a:off x="589402" y="3975722"/>
            <a:ext cx="1629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25" grpId="0"/>
      <p:bldP spid="28" grpId="0"/>
      <p:bldP spid="33" grpId="0"/>
      <p:bldP spid="34" grpId="0"/>
      <p:bldP spid="36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>
            <a:extLst>
              <a:ext uri="{FF2B5EF4-FFF2-40B4-BE49-F238E27FC236}">
                <a16:creationId xmlns:a16="http://schemas.microsoft.com/office/drawing/2014/main" id="{39BD3EB5-B3BC-C54A-B024-EF0A784D8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4540" y="-583277"/>
            <a:ext cx="12592094" cy="78899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4" descr="PPT素材-18">
            <a:extLst>
              <a:ext uri="{FF2B5EF4-FFF2-40B4-BE49-F238E27FC236}">
                <a16:creationId xmlns:a16="http://schemas.microsoft.com/office/drawing/2014/main" id="{F196716F-2CE9-184C-97D2-73FED49FF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554" y="3819064"/>
            <a:ext cx="37260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6D8950-2639-2B45-AD06-60304CCA56D2}"/>
              </a:ext>
            </a:extLst>
          </p:cNvPr>
          <p:cNvSpPr/>
          <p:nvPr/>
        </p:nvSpPr>
        <p:spPr>
          <a:xfrm>
            <a:off x="3023935" y="1872121"/>
            <a:ext cx="640882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NHÓM BÀN 2</a:t>
            </a:r>
            <a:endParaRPr lang="x-none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5DBF1-AD1A-F543-9FCA-D3257471C4AE}"/>
              </a:ext>
            </a:extLst>
          </p:cNvPr>
          <p:cNvSpPr txBox="1"/>
          <p:nvPr/>
        </p:nvSpPr>
        <p:spPr>
          <a:xfrm rot="19583528">
            <a:off x="433138" y="1778952"/>
            <a:ext cx="283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52767-696D-EFE7-A983-5FB2CCAFB52F}"/>
              </a:ext>
            </a:extLst>
          </p:cNvPr>
          <p:cNvSpPr txBox="1"/>
          <p:nvPr/>
        </p:nvSpPr>
        <p:spPr>
          <a:xfrm>
            <a:off x="2431973" y="2900057"/>
            <a:ext cx="6582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400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0B70431-77D9-3871-7659-DE6DA4DD0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867008"/>
              </p:ext>
            </p:extLst>
          </p:nvPr>
        </p:nvGraphicFramePr>
        <p:xfrm>
          <a:off x="2457450" y="3513138"/>
          <a:ext cx="1872179" cy="45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228600" progId="Equation.DSMT4">
                  <p:embed/>
                </p:oleObj>
              </mc:Choice>
              <mc:Fallback>
                <p:oleObj name="Equation" r:id="rId4" imgW="1130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7450" y="3513138"/>
                        <a:ext cx="1872179" cy="45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FD5DC5C-AE84-B325-24F1-70DA2ED804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495584"/>
              </p:ext>
            </p:extLst>
          </p:nvPr>
        </p:nvGraphicFramePr>
        <p:xfrm>
          <a:off x="2400300" y="4094163"/>
          <a:ext cx="27019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228600" progId="Equation.DSMT4">
                  <p:embed/>
                </p:oleObj>
              </mc:Choice>
              <mc:Fallback>
                <p:oleObj name="Equation" r:id="rId6" imgW="1777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0300" y="4094163"/>
                        <a:ext cx="2701925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06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501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</a:t>
            </a:r>
            <a:endParaRPr lang="en-US" sz="4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4000" b="1" dirty="0">
                <a:solidFill>
                  <a:srgbClr val="FF0000"/>
                </a:solidFill>
              </a:rPr>
              <a:t>TÍNH CHẤT BA ĐƯỜNG PHÂN GIÁC CỦA TAM GIÁC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6847" y="2974480"/>
            <a:ext cx="877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ĐƯỜNG PHÂN GIÁC CỦA TAM GIÁC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408" y="1162338"/>
            <a:ext cx="10501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Trong</a:t>
            </a:r>
            <a:r>
              <a:rPr lang="en-US" sz="2400" b="1" dirty="0">
                <a:latin typeface="+mj-lt"/>
              </a:rPr>
              <a:t> tam </a:t>
            </a:r>
            <a:r>
              <a:rPr lang="en-US" sz="2400" b="1" dirty="0" err="1">
                <a:latin typeface="+mj-lt"/>
              </a:rPr>
              <a:t>giác</a:t>
            </a:r>
            <a:r>
              <a:rPr lang="en-US" sz="2400" b="1" dirty="0">
                <a:latin typeface="+mj-lt"/>
              </a:rPr>
              <a:t> ABC, </a:t>
            </a:r>
            <a:r>
              <a:rPr lang="en-US" sz="2400" b="1" dirty="0" err="1">
                <a:latin typeface="+mj-lt"/>
              </a:rPr>
              <a:t>tia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phân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giác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của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góc</a:t>
            </a:r>
            <a:r>
              <a:rPr lang="en-US" sz="2400" b="1" dirty="0">
                <a:latin typeface="+mj-lt"/>
              </a:rPr>
              <a:t> A </a:t>
            </a:r>
            <a:r>
              <a:rPr lang="en-US" sz="2400" b="1" dirty="0" err="1">
                <a:latin typeface="+mj-lt"/>
              </a:rPr>
              <a:t>cắt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cạnh</a:t>
            </a:r>
            <a:r>
              <a:rPr lang="en-US" sz="2400" b="1" dirty="0">
                <a:latin typeface="+mj-lt"/>
              </a:rPr>
              <a:t> BC </a:t>
            </a:r>
            <a:r>
              <a:rPr lang="en-US" sz="2400" b="1" dirty="0" err="1">
                <a:latin typeface="+mj-lt"/>
              </a:rPr>
              <a:t>tại</a:t>
            </a:r>
            <a:r>
              <a:rPr lang="en-US" sz="2400" b="1" dirty="0">
                <a:latin typeface="+mj-lt"/>
              </a:rPr>
              <a:t> D( h 110). </a:t>
            </a:r>
            <a:endParaRPr lang="vi-VN" sz="2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408" y="4776133"/>
            <a:ext cx="108040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/>
              <a:t>Đoạn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r>
              <a:rPr lang="en-US" sz="2400" b="1" dirty="0"/>
              <a:t> AD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gọi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( </a:t>
            </a:r>
            <a:r>
              <a:rPr lang="en-US" sz="2400" b="1" dirty="0" err="1"/>
              <a:t>xuất</a:t>
            </a:r>
            <a:r>
              <a:rPr lang="en-US" sz="2400" b="1" dirty="0"/>
              <a:t> </a:t>
            </a:r>
            <a:r>
              <a:rPr lang="en-US" sz="2400" b="1" dirty="0" err="1"/>
              <a:t>phát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đỉnh</a:t>
            </a:r>
            <a:r>
              <a:rPr lang="en-US" sz="2400" b="1" dirty="0"/>
              <a:t> A) </a:t>
            </a:r>
            <a:r>
              <a:rPr lang="en-US" sz="2400" b="1" dirty="0" err="1"/>
              <a:t>của</a:t>
            </a:r>
            <a:r>
              <a:rPr lang="en-US" sz="2400" b="1" dirty="0"/>
              <a:t> tam </a:t>
            </a:r>
            <a:r>
              <a:rPr lang="en-US" sz="2400" b="1" dirty="0" err="1"/>
              <a:t>giác</a:t>
            </a:r>
            <a:r>
              <a:rPr lang="en-US" sz="2400" b="1" dirty="0"/>
              <a:t> ABC.</a:t>
            </a:r>
            <a:endParaRPr lang="vi-VN" sz="2400" b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5CBF22-1E86-FFE5-38D7-1AD471013F69}"/>
              </a:ext>
            </a:extLst>
          </p:cNvPr>
          <p:cNvSpPr txBox="1"/>
          <p:nvPr/>
        </p:nvSpPr>
        <p:spPr>
          <a:xfrm>
            <a:off x="783404" y="2394471"/>
            <a:ext cx="805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Các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đầu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mút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đoạn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thẳng</a:t>
            </a:r>
            <a:r>
              <a:rPr lang="en-US" sz="2400" dirty="0">
                <a:solidFill>
                  <a:srgbClr val="FF0000"/>
                </a:solidFill>
              </a:rPr>
              <a:t> AD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đặc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gì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A94F51-8862-3E4E-520A-E51FECC049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0479" y="1663450"/>
            <a:ext cx="4021521" cy="31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36615" y="614099"/>
            <a:ext cx="7493277" cy="2925168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293973" y="562156"/>
            <a:ext cx="7167980" cy="299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latin typeface="+mj-lt"/>
              </a:rPr>
              <a:t>Trong</a:t>
            </a:r>
            <a:r>
              <a:rPr lang="en-US" sz="3200" dirty="0">
                <a:latin typeface="+mj-lt"/>
              </a:rPr>
              <a:t> tam </a:t>
            </a:r>
            <a:r>
              <a:rPr lang="en-US" sz="3200" dirty="0" err="1">
                <a:latin typeface="+mj-lt"/>
              </a:rPr>
              <a:t>giác</a:t>
            </a:r>
            <a:r>
              <a:rPr lang="en-US" sz="3200" dirty="0">
                <a:latin typeface="+mj-lt"/>
              </a:rPr>
              <a:t> ABC( </a:t>
            </a:r>
            <a:r>
              <a:rPr lang="en-US" sz="3200" dirty="0" err="1">
                <a:latin typeface="+mj-lt"/>
              </a:rPr>
              <a:t>hình</a:t>
            </a:r>
            <a:r>
              <a:rPr lang="en-US" sz="3200" dirty="0">
                <a:latin typeface="+mj-lt"/>
              </a:rPr>
              <a:t> 110), </a:t>
            </a:r>
            <a:r>
              <a:rPr lang="en-US" sz="3200" dirty="0" err="1">
                <a:latin typeface="+mj-lt"/>
              </a:rPr>
              <a:t>tia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góc</a:t>
            </a:r>
            <a:r>
              <a:rPr lang="en-US" sz="3200" dirty="0">
                <a:latin typeface="+mj-lt"/>
              </a:rPr>
              <a:t> A </a:t>
            </a:r>
            <a:r>
              <a:rPr lang="en-US" sz="3200" dirty="0" err="1">
                <a:latin typeface="+mj-lt"/>
              </a:rPr>
              <a:t>cắt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cạnh</a:t>
            </a:r>
            <a:r>
              <a:rPr lang="en-US" sz="3200" dirty="0">
                <a:latin typeface="+mj-lt"/>
              </a:rPr>
              <a:t> BC </a:t>
            </a:r>
            <a:r>
              <a:rPr lang="en-US" sz="3200" dirty="0" err="1">
                <a:latin typeface="+mj-lt"/>
              </a:rPr>
              <a:t>tại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điểm</a:t>
            </a:r>
            <a:r>
              <a:rPr lang="en-US" sz="3200" dirty="0">
                <a:latin typeface="+mj-lt"/>
              </a:rPr>
              <a:t> D. Khi </a:t>
            </a:r>
            <a:r>
              <a:rPr lang="en-US" sz="3200" dirty="0" err="1">
                <a:latin typeface="+mj-lt"/>
              </a:rPr>
              <a:t>đó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đoạn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thẳng</a:t>
            </a:r>
            <a:r>
              <a:rPr lang="en-US" sz="3200" dirty="0">
                <a:latin typeface="+mj-lt"/>
              </a:rPr>
              <a:t> AD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giácn</a:t>
            </a:r>
            <a:r>
              <a:rPr lang="en-US" sz="3200" dirty="0"/>
              <a:t>( </a:t>
            </a:r>
            <a:r>
              <a:rPr lang="en-US" sz="3200" dirty="0" err="1"/>
              <a:t>xuất</a:t>
            </a:r>
            <a:r>
              <a:rPr lang="en-US" sz="3200" dirty="0"/>
              <a:t>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đỉnh</a:t>
            </a:r>
            <a:r>
              <a:rPr lang="en-US" sz="3200" dirty="0"/>
              <a:t> A) </a:t>
            </a:r>
            <a:r>
              <a:rPr lang="en-US" sz="3200" dirty="0" err="1"/>
              <a:t>của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 ABC.</a:t>
            </a:r>
            <a:endParaRPr lang="vi-VN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4062522" y="4714111"/>
            <a:ext cx="7493277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thẳng</a:t>
            </a:r>
            <a:r>
              <a:rPr lang="en-US" sz="2400" dirty="0">
                <a:solidFill>
                  <a:srgbClr val="FF0000"/>
                </a:solidFill>
              </a:rPr>
              <a:t> AD </a:t>
            </a:r>
            <a:r>
              <a:rPr lang="en-US" sz="2400" dirty="0" err="1">
                <a:solidFill>
                  <a:srgbClr val="FF0000"/>
                </a:solidFill>
              </a:rPr>
              <a:t>cũng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được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gọi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tam </a:t>
            </a:r>
            <a:r>
              <a:rPr lang="en-US" sz="2400" dirty="0" err="1">
                <a:solidFill>
                  <a:srgbClr val="FF0000"/>
                </a:solidFill>
              </a:rPr>
              <a:t>giác</a:t>
            </a:r>
            <a:r>
              <a:rPr lang="en-US" sz="2400" dirty="0">
                <a:solidFill>
                  <a:srgbClr val="FF0000"/>
                </a:solidFill>
              </a:rPr>
              <a:t> ABC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06FC90-2912-0B5A-D73B-9E17629A7C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089" y="1550471"/>
            <a:ext cx="3334801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230" y="981307"/>
            <a:ext cx="11231004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latin typeface="+mj-lt"/>
              </a:rPr>
              <a:t>Trong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hai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đoạn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thẳng</a:t>
            </a:r>
            <a:r>
              <a:rPr lang="en-US" sz="2400" b="1" dirty="0">
                <a:latin typeface="+mj-lt"/>
              </a:rPr>
              <a:t> AD, BE( </a:t>
            </a:r>
            <a:r>
              <a:rPr lang="en-US" sz="2400" b="1" dirty="0" err="1">
                <a:latin typeface="+mj-lt"/>
              </a:rPr>
              <a:t>Hình</a:t>
            </a:r>
            <a:r>
              <a:rPr lang="en-US" sz="2400" b="1" dirty="0">
                <a:latin typeface="+mj-lt"/>
              </a:rPr>
              <a:t> 111), </a:t>
            </a:r>
            <a:r>
              <a:rPr lang="en-US" sz="2400" b="1" dirty="0" err="1">
                <a:latin typeface="+mj-lt"/>
              </a:rPr>
              <a:t>đoạn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thẳng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nào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là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đường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phân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giác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của</a:t>
            </a:r>
            <a:r>
              <a:rPr lang="en-US" sz="2400" b="1" dirty="0">
                <a:latin typeface="+mj-lt"/>
              </a:rPr>
              <a:t> tam </a:t>
            </a:r>
            <a:r>
              <a:rPr lang="en-US" sz="2400" b="1" dirty="0" err="1">
                <a:latin typeface="+mj-lt"/>
              </a:rPr>
              <a:t>giác</a:t>
            </a:r>
            <a:r>
              <a:rPr lang="en-US" sz="2400" b="1" dirty="0">
                <a:latin typeface="+mj-lt"/>
              </a:rPr>
              <a:t> ABC?</a:t>
            </a:r>
            <a:endParaRPr lang="vi-VN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2392" y="2272298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514" y="2795518"/>
            <a:ext cx="680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+)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Đoạn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thẳng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AD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tam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ABC </a:t>
            </a:r>
            <a:r>
              <a:rPr lang="en-US" sz="2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vì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giao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điểm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tia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phân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giác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góc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cạnh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BC</a:t>
            </a:r>
            <a:endParaRPr lang="vi-VN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143" y="4414830"/>
            <a:ext cx="6805429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+)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Đoạn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tam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 </a:t>
            </a:r>
            <a:r>
              <a:rPr lang="en-US" sz="2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tam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ABC.</a:t>
            </a:r>
            <a:endParaRPr lang="vi-VN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3C3D09-2911-E6EB-32BD-0E96FE653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2" y="1714810"/>
            <a:ext cx="5007428" cy="45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1525FC-C078-4E94-CD84-2A5C515B0669}"/>
              </a:ext>
            </a:extLst>
          </p:cNvPr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2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C0BEB-1079-31F0-4843-E6DE280F334D}"/>
              </a:ext>
            </a:extLst>
          </p:cNvPr>
          <p:cNvSpPr txBox="1"/>
          <p:nvPr/>
        </p:nvSpPr>
        <p:spPr>
          <a:xfrm>
            <a:off x="359230" y="981307"/>
            <a:ext cx="11231004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Cho tam </a:t>
            </a:r>
            <a:r>
              <a:rPr lang="en-US" sz="2400" b="1" dirty="0" err="1">
                <a:latin typeface="+mj-lt"/>
              </a:rPr>
              <a:t>giác</a:t>
            </a:r>
            <a:r>
              <a:rPr lang="en-US" sz="2400" b="1" dirty="0">
                <a:latin typeface="+mj-lt"/>
              </a:rPr>
              <a:t> ABC </a:t>
            </a:r>
            <a:r>
              <a:rPr lang="en-US" sz="2400" b="1" dirty="0" err="1">
                <a:latin typeface="+mj-lt"/>
              </a:rPr>
              <a:t>cân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tại</a:t>
            </a:r>
            <a:r>
              <a:rPr lang="en-US" sz="2400" b="1" dirty="0">
                <a:latin typeface="+mj-lt"/>
              </a:rPr>
              <a:t> A. </a:t>
            </a:r>
            <a:r>
              <a:rPr lang="en-US" sz="2400" b="1" dirty="0" err="1">
                <a:latin typeface="+mj-lt"/>
              </a:rPr>
              <a:t>Vẽ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đường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trung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tuyến</a:t>
            </a:r>
            <a:r>
              <a:rPr lang="en-US" sz="2400" b="1" dirty="0">
                <a:latin typeface="+mj-lt"/>
              </a:rPr>
              <a:t> AD. </a:t>
            </a:r>
            <a:r>
              <a:rPr lang="en-US" sz="2400" b="1" dirty="0" err="1">
                <a:latin typeface="+mj-lt"/>
              </a:rPr>
              <a:t>Chứng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minh</a:t>
            </a:r>
            <a:r>
              <a:rPr lang="en-US" sz="2400" b="1" dirty="0">
                <a:latin typeface="+mj-lt"/>
              </a:rPr>
              <a:t> AD </a:t>
            </a:r>
            <a:r>
              <a:rPr lang="en-US" sz="2400" b="1" dirty="0" err="1">
                <a:latin typeface="+mj-lt"/>
              </a:rPr>
              <a:t>cũng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là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đường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phân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giác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của</a:t>
            </a:r>
            <a:r>
              <a:rPr lang="en-US" sz="2400" b="1" dirty="0">
                <a:latin typeface="+mj-lt"/>
              </a:rPr>
              <a:t> tam </a:t>
            </a:r>
            <a:r>
              <a:rPr lang="en-US" sz="2400" b="1" dirty="0" err="1">
                <a:latin typeface="+mj-lt"/>
              </a:rPr>
              <a:t>giác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đó</a:t>
            </a:r>
            <a:r>
              <a:rPr lang="en-US" sz="2400" b="1" dirty="0">
                <a:latin typeface="+mj-lt"/>
              </a:rPr>
              <a:t> ?</a:t>
            </a:r>
            <a:endParaRPr lang="vi-VN" sz="24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4BD7B-894F-2F32-6ADA-29C65ABBE8CF}"/>
              </a:ext>
            </a:extLst>
          </p:cNvPr>
          <p:cNvSpPr txBox="1"/>
          <p:nvPr/>
        </p:nvSpPr>
        <p:spPr>
          <a:xfrm>
            <a:off x="506186" y="2759528"/>
            <a:ext cx="644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ABD </a:t>
            </a:r>
            <a:r>
              <a:rPr lang="en-US" sz="2400" dirty="0" err="1"/>
              <a:t>và</a:t>
            </a:r>
            <a:r>
              <a:rPr lang="en-US" sz="2400" dirty="0"/>
              <a:t> ACD </a:t>
            </a:r>
            <a:r>
              <a:rPr lang="en-US" sz="2400" dirty="0" err="1"/>
              <a:t>có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081BD-A9F6-08C3-ACC9-EE6E2B545782}"/>
              </a:ext>
            </a:extLst>
          </p:cNvPr>
          <p:cNvSpPr txBox="1"/>
          <p:nvPr/>
        </p:nvSpPr>
        <p:spPr>
          <a:xfrm>
            <a:off x="2562392" y="2272298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9EA92-A69D-A79D-69D1-F029BB81E78C}"/>
              </a:ext>
            </a:extLst>
          </p:cNvPr>
          <p:cNvSpPr txBox="1"/>
          <p:nvPr/>
        </p:nvSpPr>
        <p:spPr>
          <a:xfrm>
            <a:off x="474923" y="3264338"/>
            <a:ext cx="644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endParaRPr lang="en-US" sz="2400" dirty="0"/>
          </a:p>
          <a:p>
            <a:r>
              <a:rPr lang="en-US" sz="2400" dirty="0"/>
              <a:t>DB = DC( </a:t>
            </a:r>
            <a:r>
              <a:rPr lang="en-US" sz="2400" dirty="0" err="1"/>
              <a:t>vì</a:t>
            </a:r>
            <a:r>
              <a:rPr lang="en-US" sz="2400" dirty="0"/>
              <a:t> D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BC)</a:t>
            </a:r>
          </a:p>
          <a:p>
            <a:r>
              <a:rPr lang="en-US" sz="2400" dirty="0"/>
              <a:t>AB = AC(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80B683-2BDA-9621-014C-CFB36E792E8D}"/>
              </a:ext>
            </a:extLst>
          </p:cNvPr>
          <p:cNvSpPr txBox="1"/>
          <p:nvPr/>
        </p:nvSpPr>
        <p:spPr>
          <a:xfrm>
            <a:off x="474923" y="4586820"/>
            <a:ext cx="107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Suy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                                                     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59B42E3-55A9-9734-CC8F-03EE45BB8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945082"/>
              </p:ext>
            </p:extLst>
          </p:nvPr>
        </p:nvGraphicFramePr>
        <p:xfrm>
          <a:off x="1630309" y="4609423"/>
          <a:ext cx="2245120" cy="36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190440" progId="Equation.DSMT4">
                  <p:embed/>
                </p:oleObj>
              </mc:Choice>
              <mc:Fallback>
                <p:oleObj name="Equation" r:id="rId2" imgW="11430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0309" y="4609423"/>
                        <a:ext cx="2245120" cy="36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CA50756-CCA4-051F-019C-8BC8F0F7DF28}"/>
              </a:ext>
            </a:extLst>
          </p:cNvPr>
          <p:cNvSpPr txBox="1"/>
          <p:nvPr/>
        </p:nvSpPr>
        <p:spPr>
          <a:xfrm>
            <a:off x="379144" y="5218176"/>
            <a:ext cx="131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</a:t>
            </a:r>
            <a:r>
              <a:rPr lang="en-US" sz="2400" dirty="0" err="1"/>
              <a:t>đó</a:t>
            </a:r>
            <a:endParaRPr lang="en-US" sz="2400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1820238-C2B2-BEDB-FA8E-D5F236210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227325"/>
              </p:ext>
            </p:extLst>
          </p:nvPr>
        </p:nvGraphicFramePr>
        <p:xfrm>
          <a:off x="1984917" y="5202333"/>
          <a:ext cx="1823952" cy="49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253800" progId="Equation.DSMT4">
                  <p:embed/>
                </p:oleObj>
              </mc:Choice>
              <mc:Fallback>
                <p:oleObj name="Equation" r:id="rId4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4917" y="5202333"/>
                        <a:ext cx="1823952" cy="49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2DEC5A2-664F-4E09-81C1-6962F6D722B4}"/>
              </a:ext>
            </a:extLst>
          </p:cNvPr>
          <p:cNvSpPr txBox="1"/>
          <p:nvPr/>
        </p:nvSpPr>
        <p:spPr>
          <a:xfrm>
            <a:off x="3981172" y="4517067"/>
            <a:ext cx="315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 c –c  - 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33EB8C-CB65-C62D-435F-083D41468272}"/>
              </a:ext>
            </a:extLst>
          </p:cNvPr>
          <p:cNvSpPr txBox="1"/>
          <p:nvPr/>
        </p:nvSpPr>
        <p:spPr>
          <a:xfrm>
            <a:off x="4254284" y="5218176"/>
            <a:ext cx="315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80DFE-D296-3791-EA5F-8AB6622919D2}"/>
              </a:ext>
            </a:extLst>
          </p:cNvPr>
          <p:cNvSpPr txBox="1"/>
          <p:nvPr/>
        </p:nvSpPr>
        <p:spPr>
          <a:xfrm>
            <a:off x="526100" y="5826953"/>
            <a:ext cx="673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Vậy</a:t>
            </a:r>
            <a:r>
              <a:rPr lang="en-US" sz="2400" dirty="0">
                <a:solidFill>
                  <a:srgbClr val="FF0000"/>
                </a:solidFill>
              </a:rPr>
              <a:t> AD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tam </a:t>
            </a:r>
            <a:r>
              <a:rPr lang="en-US" sz="2400" dirty="0" err="1">
                <a:solidFill>
                  <a:srgbClr val="FF0000"/>
                </a:solidFill>
              </a:rPr>
              <a:t>giác</a:t>
            </a:r>
            <a:r>
              <a:rPr lang="en-US" sz="2400" dirty="0">
                <a:solidFill>
                  <a:srgbClr val="FF0000"/>
                </a:solidFill>
              </a:rPr>
              <a:t> ABC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1D2CEC-A7F7-B785-A47B-D6ED436F5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526" y="1861851"/>
            <a:ext cx="4846474" cy="376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  <p:bldP spid="8" grpId="0"/>
      <p:bldP spid="9" grpId="0"/>
      <p:bldP spid="10" grpId="0"/>
      <p:bldP spid="11" grpId="0"/>
      <p:bldP spid="15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2131</Words>
  <PresentationFormat>Widescreen</PresentationFormat>
  <Paragraphs>301</Paragraphs>
  <Slides>39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DengXian</vt:lpstr>
      <vt:lpstr>Arial</vt:lpstr>
      <vt:lpstr>Calibri</vt:lpstr>
      <vt:lpstr>Calibri Light</vt:lpstr>
      <vt:lpstr>Open Sans</vt:lpstr>
      <vt:lpstr>Oswald</vt:lpstr>
      <vt:lpstr>Roboto</vt:lpstr>
      <vt:lpstr>Times New Roman</vt:lpstr>
      <vt:lpstr>UVN Chim Bien Nang</vt:lpstr>
      <vt:lpstr>Wingdings</vt:lpstr>
      <vt:lpstr>Office 主题​​</vt:lpstr>
      <vt:lpstr>Software Development Bussines Plan by Slidesgo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2017-05-23T12:09:32Z</dcterms:created>
  <dcterms:modified xsi:type="dcterms:W3CDTF">2022-07-25T02:34:48Z</dcterms:modified>
</cp:coreProperties>
</file>