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72" r:id="rId2"/>
    <p:sldId id="273" r:id="rId3"/>
    <p:sldId id="326" r:id="rId4"/>
    <p:sldId id="327" r:id="rId5"/>
    <p:sldId id="329" r:id="rId6"/>
    <p:sldId id="328" r:id="rId7"/>
    <p:sldId id="330" r:id="rId8"/>
    <p:sldId id="331" r:id="rId9"/>
    <p:sldId id="332" r:id="rId10"/>
    <p:sldId id="333" r:id="rId11"/>
    <p:sldId id="337" r:id="rId12"/>
    <p:sldId id="264" r:id="rId13"/>
    <p:sldId id="340" r:id="rId14"/>
    <p:sldId id="343" r:id="rId15"/>
    <p:sldId id="34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whsieh78/31105585103" TargetMode="External"/><Relationship Id="rId1" Type="http://schemas.openxmlformats.org/officeDocument/2006/relationships/image" Target="../media/image6.jpeg"/><Relationship Id="rId4" Type="http://schemas.openxmlformats.org/officeDocument/2006/relationships/hyperlink" Target="https://pxhere.com/vi/photo/132714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39969-C06D-4319-817B-3DC18FCF2FAA}"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en-US"/>
        </a:p>
      </dgm:t>
    </dgm:pt>
    <dgm:pt modelId="{C30A48D4-A74F-4B6E-96C2-3BEA2ECC1CA8}">
      <dgm:prSet phldrT="[Text]" custT="1"/>
      <dgm:spPr/>
      <dgm:t>
        <a:bodyPr/>
        <a:lstStyle/>
        <a:p>
          <a:pPr algn="just"/>
          <a:r>
            <a:rPr lang="vi-VN" sz="3200">
              <a:latin typeface="#9Slide02 Noi dung rat dai" panose="02000000000000000000" pitchFamily="2" charset="0"/>
              <a:ea typeface="#9Slide02 Noi dung rat dai" panose="02000000000000000000" pitchFamily="2" charset="0"/>
              <a:cs typeface="Arial" pitchFamily="34" charset="0"/>
            </a:rPr>
            <a:t>Trình bày được </a:t>
          </a:r>
          <a:r>
            <a:rPr lang="en-US" sz="3200">
              <a:latin typeface="#9Slide02 Noi dung rat dai" panose="02000000000000000000" pitchFamily="2" charset="0"/>
              <a:ea typeface="#9Slide02 Noi dung rat dai" panose="02000000000000000000" pitchFamily="2" charset="0"/>
              <a:cs typeface="Arial" pitchFamily="34" charset="0"/>
            </a:rPr>
            <a:t>những nét khái quát nhất </a:t>
          </a:r>
          <a:r>
            <a:rPr lang="vi-VN" sz="3200">
              <a:latin typeface="#9Slide02 Noi dung rat dai" panose="02000000000000000000" pitchFamily="2" charset="0"/>
              <a:ea typeface="#9Slide02 Noi dung rat dai" panose="02000000000000000000" pitchFamily="2" charset="0"/>
              <a:cs typeface="Arial" pitchFamily="34" charset="0"/>
            </a:rPr>
            <a:t>của rừng nhiệt đới A-ma-dôn.</a:t>
          </a:r>
          <a:endParaRPr lang="en-US" sz="3200">
            <a:latin typeface="#9Slide02 Noi dung rat dai" panose="02000000000000000000" pitchFamily="2" charset="0"/>
            <a:ea typeface="#9Slide02 Noi dung rat dai" panose="02000000000000000000" pitchFamily="2" charset="0"/>
            <a:cs typeface="Arial" pitchFamily="34" charset="0"/>
          </a:endParaRPr>
        </a:p>
      </dgm:t>
    </dgm:pt>
    <dgm:pt modelId="{BCDD4F18-2EBD-4110-B14D-8BB995079CE8}" type="par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FE1A4DA0-F185-4F1C-B9AF-DD5E3BAC8DD9}" type="sibTrans" cxnId="{F8569F6B-7B1A-40ED-B5C4-316310E27197}">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A47F16C0-E7CA-470E-B60C-8DBBF6FA2604}">
      <dgm:prSet phldrT="[Text]" custT="1"/>
      <dgm:spPr/>
      <dgm:t>
        <a:bodyPr/>
        <a:lstStyle/>
        <a:p>
          <a:pPr algn="just"/>
          <a:r>
            <a:rPr lang="vi-VN" sz="3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dirty="0">
            <a:latin typeface="#9Slide02 Noi dung rat dai" panose="02000000000000000000" pitchFamily="2" charset="0"/>
            <a:ea typeface="#9Slide02 Noi dung rat dai" panose="02000000000000000000" pitchFamily="2" charset="0"/>
            <a:cs typeface="Arial" pitchFamily="34" charset="0"/>
          </a:endParaRPr>
        </a:p>
      </dgm:t>
    </dgm:pt>
    <dgm:pt modelId="{4139EB16-DD68-4205-A965-16229F24BFED}" type="par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2FF85564-59DB-4AC7-AAAF-4D91025CBAE6}" type="sibTrans" cxnId="{1A67CA15-4941-40C3-BB42-53A5B87D7D91}">
      <dgm:prSet/>
      <dgm:spPr/>
      <dgm:t>
        <a:bodyPr/>
        <a:lstStyle/>
        <a:p>
          <a:endParaRPr lang="en-US" sz="3200">
            <a:latin typeface="#9Slide02 Noi dung rat dai" panose="02000000000000000000" pitchFamily="2" charset="0"/>
            <a:ea typeface="#9Slide02 Noi dung rat dai" panose="02000000000000000000" pitchFamily="2" charset="0"/>
          </a:endParaRPr>
        </a:p>
      </dgm:t>
    </dgm:pt>
    <dgm:pt modelId="{B51FFE90-B962-4B78-A60A-F38D57050FF3}" type="pres">
      <dgm:prSet presAssocID="{EAF39969-C06D-4319-817B-3DC18FCF2FAA}" presName="linear" presStyleCnt="0">
        <dgm:presLayoutVars>
          <dgm:dir/>
          <dgm:resizeHandles val="exact"/>
        </dgm:presLayoutVars>
      </dgm:prSet>
      <dgm:spPr/>
    </dgm:pt>
    <dgm:pt modelId="{A24639DD-F356-41C9-BE66-B09DA0A60762}" type="pres">
      <dgm:prSet presAssocID="{C30A48D4-A74F-4B6E-96C2-3BEA2ECC1CA8}" presName="comp" presStyleCnt="0"/>
      <dgm:spPr/>
    </dgm:pt>
    <dgm:pt modelId="{D65993D9-4306-4064-A689-245CDBF427B6}" type="pres">
      <dgm:prSet presAssocID="{C30A48D4-A74F-4B6E-96C2-3BEA2ECC1CA8}" presName="box" presStyleLbl="node1" presStyleIdx="0" presStyleCnt="2"/>
      <dgm:spPr/>
    </dgm:pt>
    <dgm:pt modelId="{1F6CF85E-E2F7-4B17-B639-8C5F2262CE73}" type="pres">
      <dgm:prSet presAssocID="{C30A48D4-A74F-4B6E-96C2-3BEA2ECC1CA8}" presName="img" presStyleLbl="fgImgPlace1" presStyleIdx="0" presStyleCnt="2" custScaleX="112143" custScaleY="116760" custLinFactNeighborX="-2449" custLinFactNeighborY="-237"/>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a:noFill/>
        </a:ln>
      </dgm:spPr>
      <dgm:extLst/>
    </dgm:pt>
    <dgm:pt modelId="{830C3A0E-F0DB-41EF-8893-C1A0CB7C224C}" type="pres">
      <dgm:prSet presAssocID="{C30A48D4-A74F-4B6E-96C2-3BEA2ECC1CA8}" presName="text" presStyleLbl="node1" presStyleIdx="0" presStyleCnt="2">
        <dgm:presLayoutVars>
          <dgm:bulletEnabled val="1"/>
        </dgm:presLayoutVars>
      </dgm:prSet>
      <dgm:spPr/>
    </dgm:pt>
    <dgm:pt modelId="{22761F3E-3A2C-44FA-9004-7F4151DB1D36}" type="pres">
      <dgm:prSet presAssocID="{FE1A4DA0-F185-4F1C-B9AF-DD5E3BAC8DD9}" presName="spacer" presStyleCnt="0"/>
      <dgm:spPr/>
    </dgm:pt>
    <dgm:pt modelId="{14CC02ED-AF32-4280-865A-92F73A697387}" type="pres">
      <dgm:prSet presAssocID="{A47F16C0-E7CA-470E-B60C-8DBBF6FA2604}" presName="comp" presStyleCnt="0"/>
      <dgm:spPr/>
    </dgm:pt>
    <dgm:pt modelId="{291D871B-4C76-4F89-9DED-03855B7CEE0E}" type="pres">
      <dgm:prSet presAssocID="{A47F16C0-E7CA-470E-B60C-8DBBF6FA2604}" presName="box" presStyleLbl="node1" presStyleIdx="1" presStyleCnt="2"/>
      <dgm:spPr/>
    </dgm:pt>
    <dgm:pt modelId="{A189D1A7-1186-4F60-8741-855EE2C9BA00}" type="pres">
      <dgm:prSet presAssocID="{A47F16C0-E7CA-470E-B60C-8DBBF6FA2604}" presName="img" presStyleLbl="fgImgPlace1" presStyleIdx="1" presStyleCnt="2" custScaleX="105759" custScaleY="114244" custLinFactNeighborX="-2449" custLinFactNeighborY="77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a:noFill/>
        </a:ln>
      </dgm:spPr>
    </dgm:pt>
    <dgm:pt modelId="{02F3FC02-7914-4CB5-80FF-FCDF662BE728}" type="pres">
      <dgm:prSet presAssocID="{A47F16C0-E7CA-470E-B60C-8DBBF6FA2604}" presName="text" presStyleLbl="node1" presStyleIdx="1" presStyleCnt="2">
        <dgm:presLayoutVars>
          <dgm:bulletEnabled val="1"/>
        </dgm:presLayoutVars>
      </dgm:prSet>
      <dgm:spPr/>
    </dgm:pt>
  </dgm:ptLst>
  <dgm:cxnLst>
    <dgm:cxn modelId="{1A67CA15-4941-40C3-BB42-53A5B87D7D91}" srcId="{EAF39969-C06D-4319-817B-3DC18FCF2FAA}" destId="{A47F16C0-E7CA-470E-B60C-8DBBF6FA2604}" srcOrd="1" destOrd="0" parTransId="{4139EB16-DD68-4205-A965-16229F24BFED}" sibTransId="{2FF85564-59DB-4AC7-AAAF-4D91025CBAE6}"/>
    <dgm:cxn modelId="{8128DA5C-E86A-4DCA-91D3-DF102097A7A1}" type="presOf" srcId="{A47F16C0-E7CA-470E-B60C-8DBBF6FA2604}" destId="{291D871B-4C76-4F89-9DED-03855B7CEE0E}" srcOrd="0" destOrd="0" presId="urn:microsoft.com/office/officeart/2005/8/layout/vList4"/>
    <dgm:cxn modelId="{F8569F6B-7B1A-40ED-B5C4-316310E27197}" srcId="{EAF39969-C06D-4319-817B-3DC18FCF2FAA}" destId="{C30A48D4-A74F-4B6E-96C2-3BEA2ECC1CA8}" srcOrd="0" destOrd="0" parTransId="{BCDD4F18-2EBD-4110-B14D-8BB995079CE8}" sibTransId="{FE1A4DA0-F185-4F1C-B9AF-DD5E3BAC8DD9}"/>
    <dgm:cxn modelId="{E4F2764D-F610-4ACE-AF97-DB5D75855CC5}" type="presOf" srcId="{C30A48D4-A74F-4B6E-96C2-3BEA2ECC1CA8}" destId="{D65993D9-4306-4064-A689-245CDBF427B6}" srcOrd="0" destOrd="0" presId="urn:microsoft.com/office/officeart/2005/8/layout/vList4"/>
    <dgm:cxn modelId="{A818EB4D-B6BD-4CD6-B3CC-86D9E30FF6C8}" type="presOf" srcId="{EAF39969-C06D-4319-817B-3DC18FCF2FAA}" destId="{B51FFE90-B962-4B78-A60A-F38D57050FF3}" srcOrd="0" destOrd="0" presId="urn:microsoft.com/office/officeart/2005/8/layout/vList4"/>
    <dgm:cxn modelId="{DB1A1FB9-7CD9-45C5-AACE-5FED970BC414}" type="presOf" srcId="{C30A48D4-A74F-4B6E-96C2-3BEA2ECC1CA8}" destId="{830C3A0E-F0DB-41EF-8893-C1A0CB7C224C}" srcOrd="1" destOrd="0" presId="urn:microsoft.com/office/officeart/2005/8/layout/vList4"/>
    <dgm:cxn modelId="{236729EE-B3CC-4F35-880E-827B0C404747}" type="presOf" srcId="{A47F16C0-E7CA-470E-B60C-8DBBF6FA2604}" destId="{02F3FC02-7914-4CB5-80FF-FCDF662BE728}" srcOrd="1" destOrd="0" presId="urn:microsoft.com/office/officeart/2005/8/layout/vList4"/>
    <dgm:cxn modelId="{81C6F3B1-57C2-49DF-BE42-4E5BD5583E3A}" type="presParOf" srcId="{B51FFE90-B962-4B78-A60A-F38D57050FF3}" destId="{A24639DD-F356-41C9-BE66-B09DA0A60762}" srcOrd="0" destOrd="0" presId="urn:microsoft.com/office/officeart/2005/8/layout/vList4"/>
    <dgm:cxn modelId="{CA4499E7-2DDE-4856-AD69-1B42A2AF62D5}" type="presParOf" srcId="{A24639DD-F356-41C9-BE66-B09DA0A60762}" destId="{D65993D9-4306-4064-A689-245CDBF427B6}" srcOrd="0" destOrd="0" presId="urn:microsoft.com/office/officeart/2005/8/layout/vList4"/>
    <dgm:cxn modelId="{CF732D70-7A0D-427B-8F50-0CA4284C4C46}" type="presParOf" srcId="{A24639DD-F356-41C9-BE66-B09DA0A60762}" destId="{1F6CF85E-E2F7-4B17-B639-8C5F2262CE73}" srcOrd="1" destOrd="0" presId="urn:microsoft.com/office/officeart/2005/8/layout/vList4"/>
    <dgm:cxn modelId="{58B0BBF9-8B5F-49A1-A63B-9117555613F2}" type="presParOf" srcId="{A24639DD-F356-41C9-BE66-B09DA0A60762}" destId="{830C3A0E-F0DB-41EF-8893-C1A0CB7C224C}" srcOrd="2" destOrd="0" presId="urn:microsoft.com/office/officeart/2005/8/layout/vList4"/>
    <dgm:cxn modelId="{30CF444C-4E08-468E-BD38-E5CA59DA52AC}" type="presParOf" srcId="{B51FFE90-B962-4B78-A60A-F38D57050FF3}" destId="{22761F3E-3A2C-44FA-9004-7F4151DB1D36}" srcOrd="1" destOrd="0" presId="urn:microsoft.com/office/officeart/2005/8/layout/vList4"/>
    <dgm:cxn modelId="{C8E65171-3CFB-43C0-ADB5-E546F37D216C}" type="presParOf" srcId="{B51FFE90-B962-4B78-A60A-F38D57050FF3}" destId="{14CC02ED-AF32-4280-865A-92F73A697387}" srcOrd="2" destOrd="0" presId="urn:microsoft.com/office/officeart/2005/8/layout/vList4"/>
    <dgm:cxn modelId="{20F4ED3B-45BF-4275-ACF3-0C052B9C0BC1}" type="presParOf" srcId="{14CC02ED-AF32-4280-865A-92F73A697387}" destId="{291D871B-4C76-4F89-9DED-03855B7CEE0E}" srcOrd="0" destOrd="0" presId="urn:microsoft.com/office/officeart/2005/8/layout/vList4"/>
    <dgm:cxn modelId="{7D5C28D8-C0B7-4F0F-9B3C-6564271B0A41}" type="presParOf" srcId="{14CC02ED-AF32-4280-865A-92F73A697387}" destId="{A189D1A7-1186-4F60-8741-855EE2C9BA00}" srcOrd="1" destOrd="0" presId="urn:microsoft.com/office/officeart/2005/8/layout/vList4"/>
    <dgm:cxn modelId="{3203A329-179D-484B-AF1C-5981D7045EAD}" type="presParOf" srcId="{14CC02ED-AF32-4280-865A-92F73A697387}" destId="{02F3FC02-7914-4CB5-80FF-FCDF662BE7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93D9-4306-4064-A689-245CDBF427B6}">
      <dsp:nvSpPr>
        <dsp:cNvPr id="0" name=""/>
        <dsp:cNvSpPr/>
      </dsp:nvSpPr>
      <dsp:spPr>
        <a:xfrm>
          <a:off x="0" y="0"/>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Trình bày được </a:t>
          </a:r>
          <a:r>
            <a:rPr lang="en-US" sz="3200" kern="1200">
              <a:latin typeface="#9Slide02 Noi dung rat dai" panose="02000000000000000000" pitchFamily="2" charset="0"/>
              <a:ea typeface="#9Slide02 Noi dung rat dai" panose="02000000000000000000" pitchFamily="2" charset="0"/>
              <a:cs typeface="Arial" pitchFamily="34" charset="0"/>
            </a:rPr>
            <a:t>những nét khái quát nhất </a:t>
          </a:r>
          <a:r>
            <a:rPr lang="vi-VN" sz="3200" kern="1200">
              <a:latin typeface="#9Slide02 Noi dung rat dai" panose="02000000000000000000" pitchFamily="2" charset="0"/>
              <a:ea typeface="#9Slide02 Noi dung rat dai" panose="02000000000000000000" pitchFamily="2" charset="0"/>
              <a:cs typeface="Arial" pitchFamily="34" charset="0"/>
            </a:rPr>
            <a:t>của rừng nhiệt đới A-ma-dôn.</a:t>
          </a:r>
          <a:endParaRPr lang="en-US" sz="3200" kern="1200">
            <a:latin typeface="#9Slide02 Noi dung rat dai" panose="02000000000000000000" pitchFamily="2" charset="0"/>
            <a:ea typeface="#9Slide02 Noi dung rat dai" panose="02000000000000000000" pitchFamily="2" charset="0"/>
            <a:cs typeface="Arial" pitchFamily="34" charset="0"/>
          </a:endParaRPr>
        </a:p>
      </dsp:txBody>
      <dsp:txXfrm>
        <a:off x="2418309" y="0"/>
        <a:ext cx="8382037" cy="2582401"/>
      </dsp:txXfrm>
    </dsp:sp>
    <dsp:sp modelId="{1F6CF85E-E2F7-4B17-B639-8C5F2262CE73}">
      <dsp:nvSpPr>
        <dsp:cNvPr id="0" name=""/>
        <dsp:cNvSpPr/>
      </dsp:nvSpPr>
      <dsp:spPr>
        <a:xfrm>
          <a:off x="74191" y="80219"/>
          <a:ext cx="2422366" cy="24121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4000" r="-24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 modelId="{291D871B-4C76-4F89-9DED-03855B7CEE0E}">
      <dsp:nvSpPr>
        <dsp:cNvPr id="0" name=""/>
        <dsp:cNvSpPr/>
      </dsp:nvSpPr>
      <dsp:spPr>
        <a:xfrm>
          <a:off x="0" y="2840641"/>
          <a:ext cx="10800347" cy="258240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kern="1200">
              <a:latin typeface="#9Slide02 Noi dung rat dai" panose="02000000000000000000" pitchFamily="2" charset="0"/>
              <a:ea typeface="#9Slide02 Noi dung rat dai" panose="02000000000000000000" pitchFamily="2" charset="0"/>
              <a:cs typeface="Arial" pitchFamily="34" charset="0"/>
            </a:rPr>
            <a:t>Phân tích được vấn đề khai thác, sử dụng và bảo vệ thiên nhiên thông qua trường hợp rừng A-ma-dôn.</a:t>
          </a:r>
          <a:endParaRPr lang="en-US" sz="3200" b="1" kern="1200" dirty="0">
            <a:latin typeface="#9Slide02 Noi dung rat dai" panose="02000000000000000000" pitchFamily="2" charset="0"/>
            <a:ea typeface="#9Slide02 Noi dung rat dai" panose="02000000000000000000" pitchFamily="2" charset="0"/>
            <a:cs typeface="Arial" pitchFamily="34" charset="0"/>
          </a:endParaRPr>
        </a:p>
      </dsp:txBody>
      <dsp:txXfrm>
        <a:off x="2418309" y="2840641"/>
        <a:ext cx="8382037" cy="2582401"/>
      </dsp:txXfrm>
    </dsp:sp>
    <dsp:sp modelId="{A189D1A7-1186-4F60-8741-855EE2C9BA00}">
      <dsp:nvSpPr>
        <dsp:cNvPr id="0" name=""/>
        <dsp:cNvSpPr/>
      </dsp:nvSpPr>
      <dsp:spPr>
        <a:xfrm>
          <a:off x="143140" y="2967778"/>
          <a:ext cx="2284467" cy="236019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w="6350" cap="flat" cmpd="sng" algn="ctr">
          <a:no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86388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31342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18132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10972800" cy="1143000"/>
          </a:xfrm>
        </p:spPr>
        <p:txBody>
          <a:bodyPr/>
          <a:lstStyle/>
          <a:p>
            <a:r>
              <a:rPr lang="en-US"/>
              <a:t>Click to edit Master title style</a:t>
            </a:r>
          </a:p>
        </p:txBody>
      </p:sp>
      <p:sp>
        <p:nvSpPr>
          <p:cNvPr id="3" name="Date Placeholder 2"/>
          <p:cNvSpPr>
            <a:spLocks noGrp="1"/>
          </p:cNvSpPr>
          <p:nvPr>
            <p:ph type="dt" sz="half" idx="10"/>
          </p:nvPr>
        </p:nvSpPr>
        <p:spPr>
          <a:xfrm>
            <a:off x="609600" y="7620000"/>
            <a:ext cx="2844800" cy="365125"/>
          </a:xfrm>
        </p:spPr>
        <p:txBody>
          <a:bodyPr/>
          <a:lstStyle/>
          <a:p>
            <a:fld id="{967C3841-1B5A-421D-A1D1-9C804D9C2F9C}" type="datetimeFigureOut">
              <a:rPr lang="en-US" smtClean="0"/>
              <a:t>7/29/2022</a:t>
            </a:fld>
            <a:endParaRPr lang="en-US"/>
          </a:p>
        </p:txBody>
      </p:sp>
      <p:sp>
        <p:nvSpPr>
          <p:cNvPr id="4" name="Footer Placeholder 3"/>
          <p:cNvSpPr>
            <a:spLocks noGrp="1"/>
          </p:cNvSpPr>
          <p:nvPr>
            <p:ph type="ftr" sz="quarter" idx="11"/>
          </p:nvPr>
        </p:nvSpPr>
        <p:spPr>
          <a:xfrm>
            <a:off x="4165600" y="7620000"/>
            <a:ext cx="3860800" cy="365125"/>
          </a:xfrm>
        </p:spPr>
        <p:txBody>
          <a:bodyPr/>
          <a:lstStyle/>
          <a:p>
            <a:endParaRPr lang="en-US"/>
          </a:p>
        </p:txBody>
      </p:sp>
      <p:sp>
        <p:nvSpPr>
          <p:cNvPr id="5" name="Slide Number Placeholder 4"/>
          <p:cNvSpPr>
            <a:spLocks noGrp="1"/>
          </p:cNvSpPr>
          <p:nvPr>
            <p:ph type="sldNum" sz="quarter" idx="12"/>
          </p:nvPr>
        </p:nvSpPr>
        <p:spPr>
          <a:xfrm>
            <a:off x="8737600" y="7620000"/>
            <a:ext cx="2844800" cy="365125"/>
          </a:xfrm>
        </p:spPr>
        <p:txBody>
          <a:bodyPr/>
          <a:lstStyle/>
          <a:p>
            <a:fld id="{69E5508E-08CD-4E82-BF3B-9026E082E3E5}" type="slidenum">
              <a:rPr lang="en-US" smtClean="0"/>
              <a:t>‹#›</a:t>
            </a:fld>
            <a:endParaRPr lang="en-US"/>
          </a:p>
        </p:txBody>
      </p:sp>
      <p:sp>
        <p:nvSpPr>
          <p:cNvPr id="7" name="Picture Placeholder 6"/>
          <p:cNvSpPr>
            <a:spLocks noGrp="1"/>
          </p:cNvSpPr>
          <p:nvPr>
            <p:ph type="pic" sz="quarter" idx="13"/>
          </p:nvPr>
        </p:nvSpPr>
        <p:spPr>
          <a:xfrm>
            <a:off x="203200" y="988943"/>
            <a:ext cx="3810000" cy="2590800"/>
          </a:xfrm>
        </p:spPr>
        <p:txBody>
          <a:bodyPr/>
          <a:lstStyle/>
          <a:p>
            <a:endParaRPr lang="en-US"/>
          </a:p>
        </p:txBody>
      </p:sp>
      <p:sp>
        <p:nvSpPr>
          <p:cNvPr id="8" name="Picture Placeholder 6"/>
          <p:cNvSpPr>
            <a:spLocks noGrp="1"/>
          </p:cNvSpPr>
          <p:nvPr>
            <p:ph type="pic" sz="quarter" idx="14"/>
          </p:nvPr>
        </p:nvSpPr>
        <p:spPr>
          <a:xfrm>
            <a:off x="4216400" y="952500"/>
            <a:ext cx="3810000" cy="2590800"/>
          </a:xfrm>
        </p:spPr>
        <p:txBody>
          <a:bodyPr/>
          <a:lstStyle/>
          <a:p>
            <a:endParaRPr lang="en-US"/>
          </a:p>
        </p:txBody>
      </p:sp>
      <p:sp>
        <p:nvSpPr>
          <p:cNvPr id="9" name="Picture Placeholder 6"/>
          <p:cNvSpPr>
            <a:spLocks noGrp="1"/>
          </p:cNvSpPr>
          <p:nvPr>
            <p:ph type="pic" sz="quarter" idx="15"/>
          </p:nvPr>
        </p:nvSpPr>
        <p:spPr>
          <a:xfrm>
            <a:off x="8229600" y="952500"/>
            <a:ext cx="3810000" cy="2590800"/>
          </a:xfrm>
        </p:spPr>
        <p:txBody>
          <a:bodyPr/>
          <a:lstStyle/>
          <a:p>
            <a:endParaRPr lang="en-US"/>
          </a:p>
        </p:txBody>
      </p:sp>
      <p:sp>
        <p:nvSpPr>
          <p:cNvPr id="10" name="Picture Placeholder 6"/>
          <p:cNvSpPr>
            <a:spLocks noGrp="1"/>
          </p:cNvSpPr>
          <p:nvPr>
            <p:ph type="pic" sz="quarter" idx="16"/>
          </p:nvPr>
        </p:nvSpPr>
        <p:spPr>
          <a:xfrm>
            <a:off x="203200" y="3770243"/>
            <a:ext cx="3810000" cy="2590800"/>
          </a:xfrm>
        </p:spPr>
        <p:txBody>
          <a:bodyPr/>
          <a:lstStyle/>
          <a:p>
            <a:endParaRPr lang="en-US"/>
          </a:p>
        </p:txBody>
      </p:sp>
      <p:sp>
        <p:nvSpPr>
          <p:cNvPr id="11" name="Picture Placeholder 6"/>
          <p:cNvSpPr>
            <a:spLocks noGrp="1"/>
          </p:cNvSpPr>
          <p:nvPr>
            <p:ph type="pic" sz="quarter" idx="17"/>
          </p:nvPr>
        </p:nvSpPr>
        <p:spPr>
          <a:xfrm>
            <a:off x="4216400" y="3733800"/>
            <a:ext cx="3810000" cy="2590800"/>
          </a:xfrm>
        </p:spPr>
        <p:txBody>
          <a:bodyPr/>
          <a:lstStyle/>
          <a:p>
            <a:endParaRPr lang="en-US"/>
          </a:p>
        </p:txBody>
      </p:sp>
      <p:sp>
        <p:nvSpPr>
          <p:cNvPr id="12" name="Picture Placeholder 6"/>
          <p:cNvSpPr>
            <a:spLocks noGrp="1"/>
          </p:cNvSpPr>
          <p:nvPr>
            <p:ph type="pic" sz="quarter" idx="18"/>
          </p:nvPr>
        </p:nvSpPr>
        <p:spPr>
          <a:xfrm>
            <a:off x="8229600" y="3733800"/>
            <a:ext cx="3810000" cy="2590800"/>
          </a:xfrm>
        </p:spPr>
        <p:txBody>
          <a:bodyPr/>
          <a:lstStyle/>
          <a:p>
            <a:endParaRPr lang="en-US"/>
          </a:p>
        </p:txBody>
      </p:sp>
    </p:spTree>
    <p:extLst>
      <p:ext uri="{BB962C8B-B14F-4D97-AF65-F5344CB8AC3E}">
        <p14:creationId xmlns:p14="http://schemas.microsoft.com/office/powerpoint/2010/main" val="79264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85183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360B0-9605-4761-B19E-7EB8EAF2F0C5}"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53725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0019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360B0-9605-4761-B19E-7EB8EAF2F0C5}"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404601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360B0-9605-4761-B19E-7EB8EAF2F0C5}"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205920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360B0-9605-4761-B19E-7EB8EAF2F0C5}"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70746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333607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360B0-9605-4761-B19E-7EB8EAF2F0C5}"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05E98-AD8C-4382-A0BC-07CF0A148521}" type="slidenum">
              <a:rPr lang="en-US" smtClean="0"/>
              <a:t>‹#›</a:t>
            </a:fld>
            <a:endParaRPr lang="en-US"/>
          </a:p>
        </p:txBody>
      </p:sp>
    </p:spTree>
    <p:extLst>
      <p:ext uri="{BB962C8B-B14F-4D97-AF65-F5344CB8AC3E}">
        <p14:creationId xmlns:p14="http://schemas.microsoft.com/office/powerpoint/2010/main" val="46613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60B0-9605-4761-B19E-7EB8EAF2F0C5}"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05E98-AD8C-4382-A0BC-07CF0A148521}" type="slidenum">
              <a:rPr lang="en-US" smtClean="0"/>
              <a:t>‹#›</a:t>
            </a:fld>
            <a:endParaRPr lang="en-US"/>
          </a:p>
        </p:txBody>
      </p:sp>
    </p:spTree>
    <p:extLst>
      <p:ext uri="{BB962C8B-B14F-4D97-AF65-F5344CB8AC3E}">
        <p14:creationId xmlns:p14="http://schemas.microsoft.com/office/powerpoint/2010/main" val="4817288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gif"/><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qDTXoejHvM"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youtu.be/JKdaTGIL69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329B6F-1339-40A9-94A0-63E679A91B69}"/>
              </a:ext>
            </a:extLst>
          </p:cNvPr>
          <p:cNvSpPr/>
          <p:nvPr/>
        </p:nvSpPr>
        <p:spPr>
          <a:xfrm>
            <a:off x="320511" y="170515"/>
            <a:ext cx="6293854" cy="2923108"/>
          </a:xfrm>
          <a:prstGeom prst="rect">
            <a:avLst/>
          </a:prstGeom>
          <a:solidFill>
            <a:schemeClr val="bg1"/>
          </a:solidFill>
        </p:spPr>
        <p:txBody>
          <a:bodyPr wrap="square" anchor="ctr">
            <a:spAutoFit/>
          </a:bodyPr>
          <a:lstStyle/>
          <a:p>
            <a:pPr algn="just">
              <a:lnSpc>
                <a:spcPct val="130000"/>
              </a:lnSpc>
              <a:spcAft>
                <a:spcPts val="0"/>
              </a:spcAft>
            </a:pPr>
            <a:r>
              <a:rPr lang="en-US" sz="2400" i="1">
                <a:latin typeface="#9Slide02 Noi dung rat dai" panose="020B0604020202020204" charset="0"/>
                <a:ea typeface="#9Slide02 Noi dung rat dai" panose="020B0604020202020204" charset="0"/>
                <a:cs typeface="Times New Roman" panose="02020603050405020304" pitchFamily="18" charset="0"/>
              </a:rPr>
              <a:t>“Rừng a-ma-dôn có khoảng 437 loài động vật có vú, 1300 loài chim, 378 loài bò sát, 400 loài lưỡng cư, 3000 loài cá và trên 40 000 loài cây. Hiện nay các nhà khoa học vẫn đang tiếp tục phát hiện ra các loài chim, thú quý trong rừng A-ma-dôn.</a:t>
            </a:r>
            <a:r>
              <a:rPr lang="en-US" sz="2400" i="1">
                <a:effectLst/>
                <a:latin typeface="#9Slide02 Noi dung rat dai" panose="020B0604020202020204" charset="0"/>
                <a:ea typeface="#9Slide02 Noi dung rat dai" panose="020B0604020202020204" charset="0"/>
                <a:cs typeface="Times New Roman" panose="02020603050405020304" pitchFamily="18" charset="0"/>
              </a:rPr>
              <a:t>”</a:t>
            </a:r>
            <a:endParaRPr lang="en-US" sz="2400">
              <a:effectLst/>
              <a:latin typeface="#9Slide02 Noi dung rat dai" panose="020B0604020202020204" charset="0"/>
              <a:ea typeface="#9Slide02 Noi dung rat dai" panose="020B0604020202020204" charset="0"/>
              <a:cs typeface="Times New Roman" panose="02020603050405020304" pitchFamily="18" charset="0"/>
            </a:endParaRPr>
          </a:p>
        </p:txBody>
      </p:sp>
      <p:pic>
        <p:nvPicPr>
          <p:cNvPr id="22" name="Picture 12" descr="dong vat">
            <a:extLst>
              <a:ext uri="{FF2B5EF4-FFF2-40B4-BE49-F238E27FC236}">
                <a16:creationId xmlns:a16="http://schemas.microsoft.com/office/drawing/2014/main" id="{D1EDADBB-569E-4837-B7F2-424E1A2C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11" y="3322115"/>
            <a:ext cx="4487159" cy="33653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dong vat nguy hiem">
            <a:extLst>
              <a:ext uri="{FF2B5EF4-FFF2-40B4-BE49-F238E27FC236}">
                <a16:creationId xmlns:a16="http://schemas.microsoft.com/office/drawing/2014/main" id="{A0FE58C4-1270-4EF2-A722-937306C3A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132" y="274210"/>
            <a:ext cx="4754528" cy="35658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du loai cay">
            <a:extLst>
              <a:ext uri="{FF2B5EF4-FFF2-40B4-BE49-F238E27FC236}">
                <a16:creationId xmlns:a16="http://schemas.microsoft.com/office/drawing/2014/main" id="{3BF5465A-3BFC-447D-AE11-49B0B26AC5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8266" y="4199967"/>
            <a:ext cx="2720930" cy="21725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an tuong voi nhung buc anh hiem ve rung ram amazon hinh 7">
            <a:extLst>
              <a:ext uri="{FF2B5EF4-FFF2-40B4-BE49-F238E27FC236}">
                <a16:creationId xmlns:a16="http://schemas.microsoft.com/office/drawing/2014/main" id="{CF357B73-3473-4A26-AB4F-29654F14F4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487" y="4193525"/>
            <a:ext cx="3389822" cy="218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91D8C-AD16-4EC5-A732-7610A34F6C3C}"/>
              </a:ext>
            </a:extLst>
          </p:cNvPr>
          <p:cNvSpPr/>
          <p:nvPr/>
        </p:nvSpPr>
        <p:spPr>
          <a:xfrm>
            <a:off x="48124" y="251860"/>
            <a:ext cx="11658403"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VẤN ĐỀ KHAI THÁC, SỬ DỤNG VÀ BẢO VỆ RỪNG A – MA – DÔN</a:t>
            </a:r>
          </a:p>
        </p:txBody>
      </p:sp>
      <p:pic>
        <p:nvPicPr>
          <p:cNvPr id="10" name="Picture 6" descr="https://dep.com.vn/wp-content/uploads/2019/08/rung-amazon-8-1.jpg">
            <a:extLst>
              <a:ext uri="{FF2B5EF4-FFF2-40B4-BE49-F238E27FC236}">
                <a16:creationId xmlns:a16="http://schemas.microsoft.com/office/drawing/2014/main" id="{FB8F0D80-3990-42A3-AE0B-23D0024D1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238" y="3992365"/>
            <a:ext cx="3387421" cy="22568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CCFB966-BD1D-49CE-B62F-3F4EC39FD39E}"/>
              </a:ext>
            </a:extLst>
          </p:cNvPr>
          <p:cNvSpPr/>
          <p:nvPr/>
        </p:nvSpPr>
        <p:spPr>
          <a:xfrm>
            <a:off x="4391238" y="6277204"/>
            <a:ext cx="316509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Bãi tập kết gỗ lậu</a:t>
            </a: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 </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khai thác từ rừng Amazon</a:t>
            </a:r>
            <a:endParaRPr kumimoji="0" lang="en-US" sz="1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14" name="Picture 8" descr="https://dep.com.vn/wp-content/uploads/2019/08/rung-amazon-11-1.jpg">
            <a:extLst>
              <a:ext uri="{FF2B5EF4-FFF2-40B4-BE49-F238E27FC236}">
                <a16:creationId xmlns:a16="http://schemas.microsoft.com/office/drawing/2014/main" id="{083B5AFD-502D-4329-A00A-8B6DE5ED4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10" y="1065845"/>
            <a:ext cx="3337341" cy="22235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A8B67E2-9A98-4837-A692-EF2FDF6FC431}"/>
              </a:ext>
            </a:extLst>
          </p:cNvPr>
          <p:cNvSpPr/>
          <p:nvPr/>
        </p:nvSpPr>
        <p:spPr>
          <a:xfrm>
            <a:off x="4278414" y="3366309"/>
            <a:ext cx="393974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Rừng </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bị đục khoét, cắt xẻ để lấy gỗ, lấy đất làm nương</a:t>
            </a: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 r</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ẫy.</a:t>
            </a:r>
            <a:endParaRPr kumimoji="0" lang="en-US" sz="1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6" name="Picture 5">
            <a:extLst>
              <a:ext uri="{FF2B5EF4-FFF2-40B4-BE49-F238E27FC236}">
                <a16:creationId xmlns:a16="http://schemas.microsoft.com/office/drawing/2014/main" id="{D4475AD6-F209-4984-9ED4-B1BAFDDB4BD5}"/>
              </a:ext>
            </a:extLst>
          </p:cNvPr>
          <p:cNvPicPr>
            <a:picLocks noChangeAspect="1"/>
          </p:cNvPicPr>
          <p:nvPr/>
        </p:nvPicPr>
        <p:blipFill>
          <a:blip r:embed="rId4"/>
          <a:stretch>
            <a:fillRect/>
          </a:stretch>
        </p:blipFill>
        <p:spPr>
          <a:xfrm>
            <a:off x="8271128" y="1188343"/>
            <a:ext cx="3327874" cy="2136432"/>
          </a:xfrm>
          <a:prstGeom prst="rect">
            <a:avLst/>
          </a:prstGeom>
        </p:spPr>
      </p:pic>
      <p:sp>
        <p:nvSpPr>
          <p:cNvPr id="7" name="Rectangle 6">
            <a:extLst>
              <a:ext uri="{FF2B5EF4-FFF2-40B4-BE49-F238E27FC236}">
                <a16:creationId xmlns:a16="http://schemas.microsoft.com/office/drawing/2014/main" id="{F9D48CCD-8212-417A-949E-EB9BBB08F449}"/>
              </a:ext>
            </a:extLst>
          </p:cNvPr>
          <p:cNvSpPr/>
          <p:nvPr/>
        </p:nvSpPr>
        <p:spPr>
          <a:xfrm>
            <a:off x="8389449" y="3363336"/>
            <a:ext cx="332787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mn-cs"/>
              </a:rPr>
              <a:t>Nạn khai thác mỏ trái phép tại rừng Amazon ngày càng gia tăng</a:t>
            </a:r>
            <a:endParaRPr kumimoji="0" lang="en-US" sz="1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E645F38-B660-4055-8137-5CE347AAE301}"/>
              </a:ext>
            </a:extLst>
          </p:cNvPr>
          <p:cNvSpPr/>
          <p:nvPr/>
        </p:nvSpPr>
        <p:spPr>
          <a:xfrm>
            <a:off x="52890" y="926733"/>
            <a:ext cx="40799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1"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 Hiện trạng khai thác: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42" name="Picture 2" descr="https://www.thiennhien.net/wp-content/uploads/2017/06/180617_thuydien-500x282.jpg">
            <a:extLst>
              <a:ext uri="{FF2B5EF4-FFF2-40B4-BE49-F238E27FC236}">
                <a16:creationId xmlns:a16="http://schemas.microsoft.com/office/drawing/2014/main" id="{22CE9F1B-67C1-412A-A9E0-7F87E5418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901" y="4165547"/>
            <a:ext cx="3387422" cy="19105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31A7170-70BB-4CD7-A577-C5C3DEF20A40}"/>
              </a:ext>
            </a:extLst>
          </p:cNvPr>
          <p:cNvSpPr/>
          <p:nvPr/>
        </p:nvSpPr>
        <p:spPr>
          <a:xfrm>
            <a:off x="8218160" y="6110484"/>
            <a:ext cx="365299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222222"/>
                </a:solidFill>
                <a:effectLst/>
                <a:uLnTx/>
                <a:uFillTx/>
                <a:latin typeface="#9Slide02 Noi dung rat dai" panose="020B0604020202020204" charset="0"/>
                <a:ea typeface="#9Slide02 Noi dung rat dai" panose="020B0604020202020204" charset="0"/>
                <a:cs typeface="+mn-cs"/>
              </a:rPr>
              <a:t>Brazil có dự án xây </a:t>
            </a:r>
            <a:r>
              <a:rPr kumimoji="0" lang="vi-VN" sz="1600" b="0" i="1" u="none" strike="noStrike" kern="1200" cap="none" spc="0" normalizeH="0" baseline="0" noProof="0">
                <a:ln>
                  <a:noFill/>
                </a:ln>
                <a:solidFill>
                  <a:srgbClr val="222222"/>
                </a:solidFill>
                <a:effectLst/>
                <a:uLnTx/>
                <a:uFillTx/>
                <a:latin typeface="#9Slide02 Noi dung rat dai" panose="020B0604020202020204" charset="0"/>
                <a:ea typeface="#9Slide02 Noi dung rat dai" panose="020B0604020202020204" charset="0"/>
                <a:cs typeface="+mn-cs"/>
              </a:rPr>
              <a:t>428 đập thủy điện tại lưu vực sông Amazon</a:t>
            </a:r>
            <a:endParaRPr kumimoji="0" lang="en-US" sz="1600" b="0" i="1"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10244" name="Picture 4" descr="Trans-Amazonian Highway, indigenous people of Brazil">
            <a:extLst>
              <a:ext uri="{FF2B5EF4-FFF2-40B4-BE49-F238E27FC236}">
                <a16:creationId xmlns:a16="http://schemas.microsoft.com/office/drawing/2014/main" id="{620C463D-51E4-4881-823F-96DBD58FEE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351" y="3859283"/>
            <a:ext cx="3384386" cy="232253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B62F972-DB99-4676-8EBD-BFD0C8469D74}"/>
              </a:ext>
            </a:extLst>
          </p:cNvPr>
          <p:cNvSpPr/>
          <p:nvPr/>
        </p:nvSpPr>
        <p:spPr>
          <a:xfrm>
            <a:off x="567351" y="6277204"/>
            <a:ext cx="31650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Xây dựng cao tốc xuyên</a:t>
            </a:r>
            <a:r>
              <a:rPr kumimoji="0" lang="vi-VN" sz="1600" b="0" i="1" u="none" strike="noStrike" kern="1200" cap="none" spc="0" normalizeH="0" baseline="0" noProof="0">
                <a:ln>
                  <a:noFill/>
                </a:ln>
                <a:solidFill>
                  <a:srgbClr val="333333"/>
                </a:solidFill>
                <a:effectLst/>
                <a:uLnTx/>
                <a:uFillTx/>
                <a:latin typeface="#9Slide02 Noi dung rat dai" panose="020B0604020202020204" charset="0"/>
                <a:ea typeface="#9Slide02 Noi dung rat dai" panose="020B0604020202020204" charset="0"/>
                <a:cs typeface="+mn-cs"/>
              </a:rPr>
              <a:t> Amazon</a:t>
            </a:r>
            <a:endParaRPr kumimoji="0" lang="en-US" sz="1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3" name="Rectangle 2">
            <a:extLst>
              <a:ext uri="{FF2B5EF4-FFF2-40B4-BE49-F238E27FC236}">
                <a16:creationId xmlns:a16="http://schemas.microsoft.com/office/drawing/2014/main" id="{B7EE1EC6-652A-48AF-8ABD-301B40B18007}"/>
              </a:ext>
            </a:extLst>
          </p:cNvPr>
          <p:cNvSpPr/>
          <p:nvPr/>
        </p:nvSpPr>
        <p:spPr>
          <a:xfrm>
            <a:off x="506114" y="1473466"/>
            <a:ext cx="3048000" cy="1815882"/>
          </a:xfrm>
          <a:prstGeom prst="rect">
            <a:avLst/>
          </a:prstGeom>
        </p:spPr>
        <p:txBody>
          <a:bodyPr wrap="square">
            <a:spAutoFit/>
          </a:bodyPr>
          <a:lstStyle/>
          <a:p>
            <a:r>
              <a:rPr lang="en-US" sz="2800">
                <a:solidFill>
                  <a:srgbClr val="000000"/>
                </a:solidFill>
                <a:latin typeface="#9Slide02 Noi dung rat dai" panose="020B0604020202020204" charset="0"/>
                <a:ea typeface="#9Slide02 Noi dung rat dai" panose="020B0604020202020204" charset="0"/>
              </a:rPr>
              <a:t>Hiện nay đang bị khai thác bừa bãi, môi trường đang bị huỷ hoại dần,... </a:t>
            </a:r>
            <a:endParaRPr lang="en-US" sz="2800"/>
          </a:p>
        </p:txBody>
      </p:sp>
    </p:spTree>
    <p:extLst>
      <p:ext uri="{BB962C8B-B14F-4D97-AF65-F5344CB8AC3E}">
        <p14:creationId xmlns:p14="http://schemas.microsoft.com/office/powerpoint/2010/main" val="625228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401199" y="1878016"/>
            <a:ext cx="3498003" cy="3539430"/>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r>
              <a:rPr kumimoji="0" lang="vi-VN" sz="32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kumimoji="0" lang="vi-VN" sz="3200" b="1"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Hậu quả: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Diện tích rừng bị mất dần.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kumimoji="0" lang="en-US"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Mất</a:t>
            </a:r>
            <a:r>
              <a:rPr kumimoji="0" lang="en-US" sz="3200" b="0" i="0" u="none" strike="noStrike" kern="1200" cap="none" spc="0" normalizeH="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cân bằng sinh thái.</a:t>
            </a: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p>
          <a:p>
            <a:pPr lvl="0" algn="just"/>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lang="en-US" sz="3200" noProof="0">
                <a:solidFill>
                  <a:prstClr val="black"/>
                </a:solidFill>
                <a:latin typeface="#9Slide02 Noi dung rat dai" panose="02000000000000000000" pitchFamily="2" charset="0"/>
                <a:ea typeface="#9Slide02 Noi dung rat dai" panose="02000000000000000000" pitchFamily="2" charset="0"/>
              </a:rPr>
              <a:t>L</a:t>
            </a:r>
            <a:r>
              <a:rPr lang="vi-VN" sz="3200">
                <a:solidFill>
                  <a:prstClr val="black"/>
                </a:solidFill>
                <a:latin typeface="#9Slide02 Noi dung rat dai" panose="02000000000000000000" pitchFamily="2" charset="0"/>
                <a:ea typeface="#9Slide02 Noi dung rat dai" panose="02000000000000000000" pitchFamily="2" charset="0"/>
              </a:rPr>
              <a:t>àm biến đổi khí hậu</a:t>
            </a:r>
            <a:r>
              <a:rPr kumimoji="0" lang="vi-VN" sz="32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p>
        </p:txBody>
      </p:sp>
      <p:pic>
        <p:nvPicPr>
          <p:cNvPr id="9220" name="Picture 4" descr="Ô nhiễm không khí gia tăng tại rừng Amazon">
            <a:extLst>
              <a:ext uri="{FF2B5EF4-FFF2-40B4-BE49-F238E27FC236}">
                <a16:creationId xmlns:a16="http://schemas.microsoft.com/office/drawing/2014/main" id="{1941F56B-8287-454B-B74A-FA20F7DE8AE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34" r="34"/>
          <a:stretch>
            <a:fillRect/>
          </a:stretch>
        </p:blipFill>
        <p:spPr bwMode="auto">
          <a:xfrm>
            <a:off x="4260461" y="1056931"/>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háy rừng Amazon: Sự thật đằng sau những bức ảnh động vật ám ảnh - Tinmoi.vn">
            <a:extLst>
              <a:ext uri="{FF2B5EF4-FFF2-40B4-BE49-F238E27FC236}">
                <a16:creationId xmlns:a16="http://schemas.microsoft.com/office/drawing/2014/main" id="{4B39F972-F77C-4FCA-8866-08367549170E}"/>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1562" r="1562"/>
          <a:stretch>
            <a:fillRect/>
          </a:stretch>
        </p:blipFill>
        <p:spPr bwMode="auto">
          <a:xfrm>
            <a:off x="257298"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5 cách giải cứu rừng Amazon từ Quỹ Quốc tế Bảo vệ Thiên nhiên WWF: Hãy đọc  ngay để biết bạn nên làm gì lúc này">
            <a:extLst>
              <a:ext uri="{FF2B5EF4-FFF2-40B4-BE49-F238E27FC236}">
                <a16:creationId xmlns:a16="http://schemas.microsoft.com/office/drawing/2014/main" id="{1D9174DD-E6E7-4718-AECB-EE4651F21DB1}"/>
              </a:ext>
            </a:extLst>
          </p:cNvPr>
          <p:cNvPicPr>
            <a:picLocks noGrp="1" noChangeAspect="1" noChangeArrowheads="1"/>
          </p:cNvPicPr>
          <p:nvPr>
            <p:ph type="pic" sz="quarter" idx="13"/>
          </p:nvPr>
        </p:nvPicPr>
        <p:blipFill>
          <a:blip r:embed="rId4" cstate="print">
            <a:extLst>
              <a:ext uri="{28A0092B-C50C-407E-A947-70E740481C1C}">
                <a14:useLocalDpi xmlns:a14="http://schemas.microsoft.com/office/drawing/2010/main" val="0"/>
              </a:ext>
            </a:extLst>
          </a:blip>
          <a:srcRect l="980" r="9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181CE1D-F6E1-4E51-8911-2BD5DA9356E9}"/>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pic>
        <p:nvPicPr>
          <p:cNvPr id="5122" name="Picture 2" descr="Những đám mây ô nhiễm khổng lồ chứa khí CO từ thảm họa cháy rừng Amazon - 1">
            <a:extLst>
              <a:ext uri="{FF2B5EF4-FFF2-40B4-BE49-F238E27FC236}">
                <a16:creationId xmlns:a16="http://schemas.microsoft.com/office/drawing/2014/main" id="{3CBE0246-F2AB-44AC-8481-8AF471138EA4}"/>
              </a:ext>
            </a:extLst>
          </p:cNvPr>
          <p:cNvPicPr>
            <a:picLocks noGrp="1" noChangeAspect="1" noChangeArrowheads="1" noCrop="1"/>
          </p:cNvPicPr>
          <p:nvPr>
            <p:ph type="pic" sz="quarter" idx="17"/>
          </p:nvPr>
        </p:nvPicPr>
        <p:blipFill>
          <a:blip r:embed="rId5">
            <a:extLst>
              <a:ext uri="{28A0092B-C50C-407E-A947-70E740481C1C}">
                <a14:useLocalDpi xmlns:a14="http://schemas.microsoft.com/office/drawing/2010/main" val="0"/>
              </a:ext>
            </a:extLst>
          </a:blip>
          <a:srcRect l="8640" r="8640"/>
          <a:stretch>
            <a:fillRect/>
          </a:stretch>
        </p:blipFill>
        <p:spPr bwMode="auto">
          <a:xfrm>
            <a:off x="4260461" y="3999788"/>
            <a:ext cx="381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A68C26-7C28-4044-A7A4-85B1B39E665F}"/>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
        <p:nvSpPr>
          <p:cNvPr id="6" name="Cloud 5">
            <a:extLst>
              <a:ext uri="{FF2B5EF4-FFF2-40B4-BE49-F238E27FC236}">
                <a16:creationId xmlns:a16="http://schemas.microsoft.com/office/drawing/2014/main" id="{43EB8274-9928-4965-9BF7-841415697B12}"/>
              </a:ext>
            </a:extLst>
          </p:cNvPr>
          <p:cNvSpPr/>
          <p:nvPr/>
        </p:nvSpPr>
        <p:spPr>
          <a:xfrm>
            <a:off x="3290284" y="1319753"/>
            <a:ext cx="4816768" cy="366118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9Slide02 Tieu de rat dai 01"/>
              <a:cs typeface="Arial" panose="020B0604020202020204" pitchFamily="34" charset="0"/>
            </a:endParaRPr>
          </a:p>
          <a:p>
            <a:pPr algn="ctr"/>
            <a:r>
              <a:rPr lang="en-US" sz="3200" b="1">
                <a:latin typeface="#9Slide02 Tieu de rat dai 01"/>
                <a:cs typeface="Arial" panose="020B0604020202020204" pitchFamily="34" charset="0"/>
              </a:rPr>
              <a:t>3 biện pháp em cho là tốt nhất để bảo vệ thực trạng rừng Amazon hiện nay</a:t>
            </a:r>
            <a:endParaRPr lang="vi-VN" sz="3200" b="1">
              <a:latin typeface="#9Slide02 Tieu de rat dai 01"/>
              <a:cs typeface="Arial" panose="020B0604020202020204" pitchFamily="34" charset="0"/>
            </a:endParaRPr>
          </a:p>
          <a:p>
            <a:pPr algn="ctr"/>
            <a:endParaRPr lang="vi-VN" sz="3200" b="1">
              <a:latin typeface="#9Slide02 Noi dung rat dai" panose="020B0604020202020204" charset="0"/>
              <a:ea typeface="#9Slide02 Noi dung rat dai" panose="020B0604020202020204" charset="0"/>
            </a:endParaRPr>
          </a:p>
        </p:txBody>
      </p:sp>
      <p:pic>
        <p:nvPicPr>
          <p:cNvPr id="7" name="9Slide.vn 27">
            <a:extLst>
              <a:ext uri="{FF2B5EF4-FFF2-40B4-BE49-F238E27FC236}">
                <a16:creationId xmlns:a16="http://schemas.microsoft.com/office/drawing/2014/main" id="{F0405034-F7F0-4014-8CFE-AE1398E8A5F1}"/>
              </a:ext>
            </a:extLst>
          </p:cNvPr>
          <p:cNvPicPr>
            <a:picLocks noChangeAspect="1"/>
          </p:cNvPicPr>
          <p:nvPr/>
        </p:nvPicPr>
        <p:blipFill>
          <a:blip r:embed="rId2"/>
          <a:stretch>
            <a:fillRect/>
          </a:stretch>
        </p:blipFill>
        <p:spPr>
          <a:xfrm>
            <a:off x="528891" y="2836446"/>
            <a:ext cx="3132185" cy="3388831"/>
          </a:xfrm>
          <a:prstGeom prst="rect">
            <a:avLst/>
          </a:prstGeom>
        </p:spPr>
      </p:pic>
    </p:spTree>
    <p:extLst>
      <p:ext uri="{BB962C8B-B14F-4D97-AF65-F5344CB8AC3E}">
        <p14:creationId xmlns:p14="http://schemas.microsoft.com/office/powerpoint/2010/main" val="40542657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1683" y="819775"/>
            <a:ext cx="5904318"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a:t>
            </a:r>
            <a:r>
              <a:rPr kumimoji="0" lang="vi-VN" sz="2800" b="0"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 </a:t>
            </a:r>
            <a:r>
              <a:rPr kumimoji="0" lang="en-US" sz="2800" b="1" i="1"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rPr>
              <a:t>Biện pháp bảo vệ rừng A-ma-dôn.</a:t>
            </a:r>
            <a:endParaRPr kumimoji="0" lang="vi-VN" sz="2800" b="0" i="0" u="none" strike="noStrike" kern="1200" cap="none" spc="0" normalizeH="0" baseline="0" noProof="0">
              <a:ln>
                <a:noFill/>
              </a:ln>
              <a:solidFill>
                <a:prstClr val="black"/>
              </a:solidFill>
              <a:effectLst/>
              <a:uLnTx/>
              <a:uFillTx/>
              <a:latin typeface="#9Slide02 Noi dung rat dai" panose="02000000000000000000" pitchFamily="2" charset="0"/>
              <a:ea typeface="#9Slide02 Noi dung rat dai" panose="02000000000000000000" pitchFamily="2" charset="0"/>
              <a:cs typeface="+mn-cs"/>
            </a:endParaRPr>
          </a:p>
        </p:txBody>
      </p:sp>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VẤN ĐỀ KHAI THÁC, SỬ DỤNG VÀ BẢO VỆ RỪNG A – MA – DÔN</a:t>
            </a:r>
          </a:p>
        </p:txBody>
      </p:sp>
      <p:pic>
        <p:nvPicPr>
          <p:cNvPr id="8" name="Picture 2" descr="Người dân khu vực Amazon học cách làm nông bền vững | VTV.VN">
            <a:extLst>
              <a:ext uri="{FF2B5EF4-FFF2-40B4-BE49-F238E27FC236}">
                <a16:creationId xmlns:a16="http://schemas.microsoft.com/office/drawing/2014/main" id="{BED35999-0B32-458A-9D28-E213DA63F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010" y="1204404"/>
            <a:ext cx="4007517" cy="250756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hững tập tục kỳ lạ của bộ tộc sống biệt lập trong rừng sâu Amazon - Đài  Phát thanh và Truyền hình Thanh Hóa">
            <a:extLst>
              <a:ext uri="{FF2B5EF4-FFF2-40B4-BE49-F238E27FC236}">
                <a16:creationId xmlns:a16="http://schemas.microsoft.com/office/drawing/2014/main" id="{EA1263DE-1437-4299-BF0B-B578D0A80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009" y="3949559"/>
            <a:ext cx="4007517" cy="26737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057A4-9A19-482F-8013-881C4E3466B9}"/>
              </a:ext>
            </a:extLst>
          </p:cNvPr>
          <p:cNvSpPr/>
          <p:nvPr/>
        </p:nvSpPr>
        <p:spPr>
          <a:xfrm>
            <a:off x="485473" y="1524603"/>
            <a:ext cx="6561221" cy="4374724"/>
          </a:xfrm>
          <a:prstGeom prst="rect">
            <a:avLst/>
          </a:prstGeom>
        </p:spPr>
        <p:txBody>
          <a:bodyPr wrap="square">
            <a:spAutoFit/>
          </a:bodyPr>
          <a:lstStyle/>
          <a:p>
            <a:pPr>
              <a:lnSpc>
                <a:spcPct val="130000"/>
              </a:lnSpc>
            </a:pPr>
            <a:r>
              <a:rPr lang="en-US" sz="2400">
                <a:latin typeface="#9Slide02 Tieu de rat dai 01" panose="02000000000000000000"/>
              </a:rPr>
              <a:t>- Cấm và hạn chế khai thác rừng bừa bãi.</a:t>
            </a:r>
          </a:p>
          <a:p>
            <a:pPr>
              <a:lnSpc>
                <a:spcPct val="130000"/>
              </a:lnSpc>
            </a:pPr>
            <a:r>
              <a:rPr lang="en-US" sz="2400">
                <a:latin typeface="#9Slide02 Tieu de rat dai 01" panose="02000000000000000000"/>
              </a:rPr>
              <a:t>- Có các biện pháp xử lý hành vi phá hoại rừng, quản lý chặt chẽ rừng.</a:t>
            </a:r>
          </a:p>
          <a:p>
            <a:pPr>
              <a:lnSpc>
                <a:spcPct val="130000"/>
              </a:lnSpc>
            </a:pPr>
            <a:r>
              <a:rPr lang="en-US" sz="2400">
                <a:latin typeface="#9Slide02 Tieu de rat dai 01" panose="02000000000000000000"/>
              </a:rPr>
              <a:t>- Kêu gọi người dân bảo vệ rừng, ngăn chặn và cấm phá tài nguyên rừng, tài nguyên đất.</a:t>
            </a:r>
          </a:p>
          <a:p>
            <a:pPr>
              <a:lnSpc>
                <a:spcPct val="130000"/>
              </a:lnSpc>
            </a:pPr>
            <a:r>
              <a:rPr lang="en-US" sz="2400">
                <a:latin typeface="#9Slide02 Tieu de rat dai 01" panose="02000000000000000000"/>
              </a:rPr>
              <a:t>- Tuyên truyền cho mọi người về cách bảo vệ rừng và tầm quan trọng của việc bảo vệ rừng.</a:t>
            </a:r>
          </a:p>
          <a:p>
            <a:pPr>
              <a:lnSpc>
                <a:spcPct val="130000"/>
              </a:lnSpc>
            </a:pPr>
            <a:r>
              <a:rPr lang="en-US" sz="2400">
                <a:latin typeface="#9Slide02 Tieu de rat dai 01" panose="02000000000000000000"/>
              </a:rPr>
              <a:t>- Trồng nhiều cây xanh.</a:t>
            </a:r>
          </a:p>
          <a:p>
            <a:pPr>
              <a:lnSpc>
                <a:spcPct val="130000"/>
              </a:lnSpc>
            </a:pPr>
            <a:r>
              <a:rPr lang="en-US" sz="2400">
                <a:latin typeface="#9Slide02 Tieu de rat dai 01" panose="02000000000000000000"/>
              </a:rPr>
              <a:t>- Có các biện pháp phòng chống cháy rừng.</a:t>
            </a:r>
          </a:p>
        </p:txBody>
      </p:sp>
    </p:spTree>
    <p:extLst>
      <p:ext uri="{BB962C8B-B14F-4D97-AF65-F5344CB8AC3E}">
        <p14:creationId xmlns:p14="http://schemas.microsoft.com/office/powerpoint/2010/main" val="219781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LUYỆN TẬP</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Tại sao nói, r</a:t>
            </a:r>
            <a:r>
              <a:rPr lang="vi-VN" sz="3600" b="1">
                <a:latin typeface="#9Slide02 Noi dung rat dai" panose="020B0604020202020204" charset="0"/>
                <a:ea typeface="#9Slide02 Noi dung rat dai" panose="020B0604020202020204" charset="0"/>
              </a:rPr>
              <a:t>ừng nhiệt đới A-ma-dôn có vai trò sinh thái rất quan trọng</a:t>
            </a:r>
            <a:r>
              <a:rPr lang="en-US" sz="3600" b="1">
                <a:latin typeface="#9Slide02 Noi dung rat dai" panose="020B0604020202020204" charset="0"/>
                <a:ea typeface="#9Slide02 Noi dung rat dai" panose="020B0604020202020204" charset="0"/>
              </a:rPr>
              <a:t>?</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263999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9F6D74-E8E8-481F-99B4-3B26B50BE35F}"/>
              </a:ext>
            </a:extLst>
          </p:cNvPr>
          <p:cNvSpPr/>
          <p:nvPr/>
        </p:nvSpPr>
        <p:spPr>
          <a:xfrm>
            <a:off x="48124" y="251860"/>
            <a:ext cx="11658403" cy="523220"/>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VẬN DỤNG</a:t>
            </a:r>
          </a:p>
        </p:txBody>
      </p:sp>
      <p:pic>
        <p:nvPicPr>
          <p:cNvPr id="24" name="9Slide.vn 27">
            <a:extLst>
              <a:ext uri="{FF2B5EF4-FFF2-40B4-BE49-F238E27FC236}">
                <a16:creationId xmlns:a16="http://schemas.microsoft.com/office/drawing/2014/main" id="{BBB6C581-34C7-44B1-A74D-49FAD688F1B0}"/>
              </a:ext>
            </a:extLst>
          </p:cNvPr>
          <p:cNvPicPr>
            <a:picLocks noChangeAspect="1"/>
          </p:cNvPicPr>
          <p:nvPr/>
        </p:nvPicPr>
        <p:blipFill>
          <a:blip r:embed="rId2"/>
          <a:stretch>
            <a:fillRect/>
          </a:stretch>
        </p:blipFill>
        <p:spPr>
          <a:xfrm>
            <a:off x="797511" y="3429000"/>
            <a:ext cx="2587373" cy="2799378"/>
          </a:xfrm>
          <a:prstGeom prst="rect">
            <a:avLst/>
          </a:prstGeom>
        </p:spPr>
      </p:pic>
      <p:sp>
        <p:nvSpPr>
          <p:cNvPr id="2" name="Cloud 1">
            <a:extLst>
              <a:ext uri="{FF2B5EF4-FFF2-40B4-BE49-F238E27FC236}">
                <a16:creationId xmlns:a16="http://schemas.microsoft.com/office/drawing/2014/main" id="{2B1F6D3D-954D-4D66-852C-337192DD375E}"/>
              </a:ext>
            </a:extLst>
          </p:cNvPr>
          <p:cNvSpPr/>
          <p:nvPr/>
        </p:nvSpPr>
        <p:spPr>
          <a:xfrm>
            <a:off x="3384884" y="1588168"/>
            <a:ext cx="5919536" cy="4146915"/>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9Slide02 Noi dung rat dai" panose="020B0604020202020204" charset="0"/>
                <a:ea typeface="#9Slide02 Noi dung rat dai" panose="020B0604020202020204" charset="0"/>
              </a:rPr>
              <a:t>Chúng ta cần làm gì để khai thác hợp lí, bảo vệ rừng ở Việt Nam?</a:t>
            </a:r>
            <a:endParaRPr lang="vi-VN" sz="6000" b="1">
              <a:latin typeface="#9Slide02 Noi dung rat dai" panose="020B0604020202020204" charset="0"/>
              <a:ea typeface="#9Slide02 Noi dung rat dai" panose="020B0604020202020204" charset="0"/>
            </a:endParaRPr>
          </a:p>
        </p:txBody>
      </p:sp>
    </p:spTree>
    <p:extLst>
      <p:ext uri="{BB962C8B-B14F-4D97-AF65-F5344CB8AC3E}">
        <p14:creationId xmlns:p14="http://schemas.microsoft.com/office/powerpoint/2010/main" val="18355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1043" y="2244893"/>
            <a:ext cx="7953137" cy="2158619"/>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e 5"/>
          <p:cNvSpPr/>
          <p:nvPr/>
        </p:nvSpPr>
        <p:spPr>
          <a:xfrm>
            <a:off x="707352" y="-2209800"/>
            <a:ext cx="10443357" cy="10595637"/>
          </a:xfrm>
          <a:prstGeom prst="pie">
            <a:avLst>
              <a:gd name="adj1" fmla="val 310632"/>
              <a:gd name="adj2" fmla="val 1643102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616559" y="2244893"/>
            <a:ext cx="662494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0000"/>
                </a:solidFill>
                <a:effectLst/>
                <a:uLnTx/>
                <a:uFillTx/>
                <a:latin typeface="Calibri" panose="020F0502020204030204"/>
                <a:ea typeface="+mn-ea"/>
                <a:cs typeface="+mn-cs"/>
              </a:rPr>
              <a:t>THE END</a:t>
            </a:r>
          </a:p>
        </p:txBody>
      </p:sp>
    </p:spTree>
    <p:extLst>
      <p:ext uri="{BB962C8B-B14F-4D97-AF65-F5344CB8AC3E}">
        <p14:creationId xmlns:p14="http://schemas.microsoft.com/office/powerpoint/2010/main" val="14909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684693A3-7342-4ABF-84A8-2076C7F45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A6384-F879-489C-B855-805360DD92FE}"/>
              </a:ext>
            </a:extLst>
          </p:cNvPr>
          <p:cNvSpPr txBox="1"/>
          <p:nvPr/>
        </p:nvSpPr>
        <p:spPr>
          <a:xfrm>
            <a:off x="-6016" y="0"/>
            <a:ext cx="12212053" cy="2123658"/>
          </a:xfrm>
          <a:prstGeom prst="rect">
            <a:avLst/>
          </a:prstGeom>
          <a:solidFill>
            <a:schemeClr val="accent2">
              <a:alpha val="74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lumMod val="50000"/>
                  </a:prstClr>
                </a:solidFill>
                <a:effectLst/>
                <a:uLnTx/>
                <a:uFillTx/>
                <a:latin typeface="#9Slide02 Tieu de rat dai 01" panose="02000000000000000000" pitchFamily="2" charset="0"/>
                <a:ea typeface="#9Slide02 Tieu de rat dai 01" panose="02000000000000000000" pitchFamily="2" charset="0"/>
                <a:cs typeface="+mn-cs"/>
              </a:rPr>
              <a:t>BÀI 19: TH</a:t>
            </a:r>
            <a:r>
              <a:rPr lang="en-US" sz="4400" b="1">
                <a:solidFill>
                  <a:prstClr val="black">
                    <a:lumMod val="50000"/>
                  </a:prstClr>
                </a:solidFill>
                <a:latin typeface="#9Slide02 Tieu de rat dai 01" panose="02000000000000000000" pitchFamily="2" charset="0"/>
                <a:ea typeface="#9Slide02 Tieu de rat dai 01" panose="02000000000000000000" pitchFamily="2" charset="0"/>
              </a:rPr>
              <a:t>ỰC HÀNH: TÌM HIỂU VỀ </a:t>
            </a:r>
            <a:r>
              <a:rPr kumimoji="0" lang="en-US" sz="4400" b="1" i="0" u="none" strike="noStrike" kern="1200" cap="none" spc="0" normalizeH="0" baseline="0" noProof="0">
                <a:ln>
                  <a:noFill/>
                </a:ln>
                <a:solidFill>
                  <a:prstClr val="black">
                    <a:lumMod val="50000"/>
                  </a:prstClr>
                </a:solidFill>
                <a:effectLst/>
                <a:uLnTx/>
                <a:uFillTx/>
                <a:latin typeface="#9Slide02 Tieu de rat dai 01" panose="02000000000000000000" pitchFamily="2" charset="0"/>
                <a:ea typeface="#9Slide02 Tieu de rat dai 01" panose="02000000000000000000" pitchFamily="2" charset="0"/>
                <a:cs typeface="+mn-cs"/>
              </a:rPr>
              <a:t>VẤN ĐỀ KHAI THÁC, SỬ DỤNG VÀ BẢO VỆ RỪNG A – MA – DÔN</a:t>
            </a:r>
          </a:p>
        </p:txBody>
      </p:sp>
    </p:spTree>
    <p:extLst>
      <p:ext uri="{BB962C8B-B14F-4D97-AF65-F5344CB8AC3E}">
        <p14:creationId xmlns:p14="http://schemas.microsoft.com/office/powerpoint/2010/main" val="375824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2505"/>
            <a:ext cx="8229600" cy="735037"/>
          </a:xfrm>
          <a:solidFill>
            <a:schemeClr val="accent2"/>
          </a:solidFill>
        </p:spPr>
        <p:txBody>
          <a:bodyPr>
            <a:normAutofit/>
          </a:bodyPr>
          <a:lstStyle/>
          <a:p>
            <a:pPr algn="ctr"/>
            <a:r>
              <a:rPr lang="en-US" sz="3600" b="1">
                <a:latin typeface="#9Slide02 Tieu de rat dai 01" panose="02000000000000000000" pitchFamily="2" charset="0"/>
                <a:ea typeface="#9Slide02 Tieu de rat dai 01" panose="02000000000000000000" pitchFamily="2" charset="0"/>
                <a:cs typeface="Times New Roman" pitchFamily="18" charset="0"/>
              </a:rPr>
              <a:t>MỤC TIÊU BÀI HỌC</a:t>
            </a:r>
            <a:endParaRPr lang="en-US" sz="3600" b="1" dirty="0">
              <a:latin typeface="#9Slide02 Tieu de rat dai 01" panose="02000000000000000000" pitchFamily="2" charset="0"/>
              <a:ea typeface="#9Slide02 Tieu de rat dai 01" panose="02000000000000000000" pitchFamily="2"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742887"/>
              </p:ext>
            </p:extLst>
          </p:nvPr>
        </p:nvGraphicFramePr>
        <p:xfrm>
          <a:off x="695825" y="1122948"/>
          <a:ext cx="10800347" cy="542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191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
        <p:nvSpPr>
          <p:cNvPr id="3" name="Rectangle 2">
            <a:extLst>
              <a:ext uri="{FF2B5EF4-FFF2-40B4-BE49-F238E27FC236}">
                <a16:creationId xmlns:a16="http://schemas.microsoft.com/office/drawing/2014/main" id="{286A9437-A4C5-43C1-9619-48E861C107B8}"/>
              </a:ext>
            </a:extLst>
          </p:cNvPr>
          <p:cNvSpPr/>
          <p:nvPr/>
        </p:nvSpPr>
        <p:spPr>
          <a:xfrm>
            <a:off x="986672" y="1430770"/>
            <a:ext cx="10218655" cy="3403239"/>
          </a:xfrm>
          <a:prstGeom prst="rect">
            <a:avLst/>
          </a:prstGeom>
        </p:spPr>
        <p:txBody>
          <a:bodyPr wrap="square">
            <a:spAutoFit/>
          </a:bodyPr>
          <a:lstStyle/>
          <a:p>
            <a:pPr indent="457200" algn="just">
              <a:lnSpc>
                <a:spcPct val="130000"/>
              </a:lnSpc>
              <a:spcAft>
                <a:spcPts val="0"/>
              </a:spcAft>
            </a:pPr>
            <a:r>
              <a:rPr lang="en-US" sz="2400" i="1">
                <a:latin typeface="#9Slide02 Noi dung rat dai" panose="020B0604020202020204" charset="0"/>
                <a:ea typeface="#9Slide02 Noi dung rat dai" panose="020B0604020202020204" charset="0"/>
                <a:cs typeface="Times New Roman" panose="02020603050405020304" pitchFamily="18" charset="0"/>
              </a:rPr>
              <a:t>“Em mới làm quen với một người bạn nước ngoài trên Fb mới qua Việt Nam học, người bạn mới này rất quan tâm đến các vấn đề trên Thế giới, trong đó vấn đề được cả em và bạn ấy quan tâm nhất là muốn biết được một số thông tin cơ bản nhất về vấn đề khai thác, sử dụng và bảo vệ rừng a-ma-dôn</a:t>
            </a:r>
            <a:r>
              <a:rPr lang="vi-VN" sz="2400" i="1">
                <a:latin typeface="#9Slide02 Noi dung rat dai" panose="020B0604020202020204" charset="0"/>
                <a:ea typeface="#9Slide02 Noi dung rat dai" panose="020B0604020202020204" charset="0"/>
                <a:cs typeface="Times New Roman" panose="02020603050405020304" pitchFamily="18" charset="0"/>
              </a:rPr>
              <a:t>, em hãy viết một đoạn văn ngắn</a:t>
            </a:r>
            <a:r>
              <a:rPr lang="en-US" sz="2400" i="1">
                <a:latin typeface="#9Slide02 Noi dung rat dai" panose="020B0604020202020204" charset="0"/>
                <a:ea typeface="#9Slide02 Noi dung rat dai" panose="020B0604020202020204" charset="0"/>
                <a:cs typeface="Times New Roman" panose="02020603050405020304" pitchFamily="18" charset="0"/>
              </a:rPr>
              <a:t>, poster, sơ đồ tư duy,… để trình bày về vấn đề trên làm sao để bạn mới của em dễ dàng năm bắt được nhất</a:t>
            </a:r>
            <a:r>
              <a:rPr lang="vi-VN" sz="2400" i="1">
                <a:latin typeface="#9Slide02 Noi dung rat dai" panose="020B0604020202020204" charset="0"/>
                <a:ea typeface="#9Slide02 Noi dung rat dai" panose="020B0604020202020204" charset="0"/>
                <a:cs typeface="Times New Roman" panose="02020603050405020304" pitchFamily="18" charset="0"/>
              </a:rPr>
              <a:t>”.</a:t>
            </a:r>
            <a:endParaRPr lang="en-US">
              <a:effectLst/>
              <a:latin typeface="#9Slide02 Noi dung rat dai" panose="020B0604020202020204" charset="0"/>
              <a:ea typeface="#9Slide02 Noi dung rat dai" panose="020B0604020202020204" charset="0"/>
              <a:cs typeface="Times New Roman" panose="02020603050405020304" pitchFamily="18" charset="0"/>
            </a:endParaRPr>
          </a:p>
        </p:txBody>
      </p:sp>
    </p:spTree>
    <p:extLst>
      <p:ext uri="{BB962C8B-B14F-4D97-AF65-F5344CB8AC3E}">
        <p14:creationId xmlns:p14="http://schemas.microsoft.com/office/powerpoint/2010/main" val="75265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E39004-3B79-437A-AAC5-6436327808B7}"/>
              </a:ext>
            </a:extLst>
          </p:cNvPr>
          <p:cNvSpPr txBox="1"/>
          <p:nvPr/>
        </p:nvSpPr>
        <p:spPr>
          <a:xfrm>
            <a:off x="1289324" y="2223918"/>
            <a:ext cx="1405749" cy="289816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Nội dung giới thiệu </a:t>
            </a:r>
            <a:endParaRPr kumimoji="0" lang="en-US" sz="2800" b="1"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endParaRPr>
          </a:p>
        </p:txBody>
      </p:sp>
      <p:sp>
        <p:nvSpPr>
          <p:cNvPr id="3" name="Rectangle 2">
            <a:extLst>
              <a:ext uri="{FF2B5EF4-FFF2-40B4-BE49-F238E27FC236}">
                <a16:creationId xmlns:a16="http://schemas.microsoft.com/office/drawing/2014/main" id="{C0B2A77F-8688-4D9C-BAF1-897284845D94}"/>
              </a:ext>
            </a:extLst>
          </p:cNvPr>
          <p:cNvSpPr/>
          <p:nvPr/>
        </p:nvSpPr>
        <p:spPr>
          <a:xfrm>
            <a:off x="3902893" y="1353499"/>
            <a:ext cx="6675120" cy="1002582"/>
          </a:xfrm>
          <a:prstGeom prst="rect">
            <a:avLst/>
          </a:prstGeom>
          <a:solidFill>
            <a:schemeClr val="accent6">
              <a:lumMod val="20000"/>
              <a:lumOff val="80000"/>
            </a:schemeClr>
          </a:solidFill>
          <a:ln>
            <a:solidFill>
              <a:schemeClr val="tx1"/>
            </a:solidFill>
          </a:ln>
        </p:spPr>
        <p:txBody>
          <a:bodyPr anchor="ctr">
            <a:spAutoFit/>
          </a:bodyPr>
          <a:lstStyle/>
          <a:p>
            <a:pPr lvl="0" algn="just">
              <a:lnSpc>
                <a:spcPct val="130000"/>
              </a:lnSpc>
            </a:pPr>
            <a:r>
              <a:rPr lang="en-US" sz="2400">
                <a:solidFill>
                  <a:prstClr val="black"/>
                </a:solidFill>
                <a:latin typeface="#9Slide02 Noi dung rat dai" panose="020B0604020202020204" charset="0"/>
                <a:ea typeface="#9Slide02 Noi dung rat dai" panose="020B0604020202020204" charset="0"/>
              </a:rPr>
              <a:t> </a:t>
            </a:r>
            <a:r>
              <a:rPr lang="en-US" sz="2400" b="1" i="1">
                <a:solidFill>
                  <a:prstClr val="black"/>
                </a:solidFill>
                <a:latin typeface="#9Slide02 Noi dung rat dai" panose="020B0604020202020204" charset="0"/>
                <a:ea typeface="#9Slide02 Noi dung rat dai" panose="020B0604020202020204" charset="0"/>
              </a:rPr>
              <a:t>Khái quát </a:t>
            </a:r>
            <a:r>
              <a:rPr lang="en-US" sz="2400">
                <a:solidFill>
                  <a:prstClr val="black"/>
                </a:solidFill>
                <a:latin typeface="#9Slide02 Noi dung rat dai" panose="020B0604020202020204" charset="0"/>
                <a:ea typeface="#9Slide02 Noi dung rat dai" panose="020B0604020202020204" charset="0"/>
              </a:rPr>
              <a:t>về rừng A-ma-dôn: Vị trí, diện tích, hệ sinh thái…. </a:t>
            </a:r>
            <a:endParaRPr kumimoji="0" lang="en-US" sz="9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7" name="Rectangle 6">
            <a:extLst>
              <a:ext uri="{FF2B5EF4-FFF2-40B4-BE49-F238E27FC236}">
                <a16:creationId xmlns:a16="http://schemas.microsoft.com/office/drawing/2014/main" id="{5009252A-F359-4554-A2C1-C187B343A3E3}"/>
              </a:ext>
            </a:extLst>
          </p:cNvPr>
          <p:cNvSpPr/>
          <p:nvPr/>
        </p:nvSpPr>
        <p:spPr>
          <a:xfrm>
            <a:off x="3902893" y="2931645"/>
            <a:ext cx="6675120" cy="1482714"/>
          </a:xfrm>
          <a:prstGeom prst="rect">
            <a:avLst/>
          </a:prstGeom>
          <a:solidFill>
            <a:schemeClr val="accent6">
              <a:lumMod val="20000"/>
              <a:lumOff val="80000"/>
            </a:schemeClr>
          </a:solidFill>
          <a:ln>
            <a:solidFill>
              <a:schemeClr val="tx1"/>
            </a:solidFill>
          </a:ln>
        </p:spPr>
        <p:txBody>
          <a:bodyPr anchor="ctr">
            <a:spAutoFit/>
          </a:bodyPr>
          <a:lstStyle/>
          <a:p>
            <a:pPr lvl="0" algn="just">
              <a:lnSpc>
                <a:spcPct val="130000"/>
              </a:lnSpc>
            </a:pPr>
            <a:r>
              <a:rPr lang="vi-VN" sz="2400">
                <a:solidFill>
                  <a:prstClr val="black"/>
                </a:solidFill>
                <a:latin typeface="#9Slide02 Noi dung rat dai" panose="020B0604020202020204" charset="0"/>
                <a:ea typeface="#9Slide02 Noi dung rat dai" panose="020B0604020202020204" charset="0"/>
              </a:rPr>
              <a:t>Các </a:t>
            </a:r>
            <a:r>
              <a:rPr lang="vi-VN" sz="2400" b="1" i="1">
                <a:solidFill>
                  <a:prstClr val="black"/>
                </a:solidFill>
                <a:latin typeface="#9Slide02 Noi dung rat dai" panose="020B0604020202020204" charset="0"/>
                <a:ea typeface="#9Slide02 Noi dung rat dai" panose="020B0604020202020204" charset="0"/>
              </a:rPr>
              <a:t>hoạt động khai thác, sử dụng </a:t>
            </a:r>
            <a:r>
              <a:rPr lang="vi-VN" sz="2400">
                <a:solidFill>
                  <a:prstClr val="black"/>
                </a:solidFill>
                <a:latin typeface="#9Slide02 Noi dung rat dai" panose="020B0604020202020204" charset="0"/>
                <a:ea typeface="#9Slide02 Noi dung rat dai" panose="020B0604020202020204" charset="0"/>
              </a:rPr>
              <a:t>thiên nhiên ở A-ma-dôn và </a:t>
            </a:r>
            <a:r>
              <a:rPr lang="vi-VN" sz="2400" b="1" i="1">
                <a:solidFill>
                  <a:prstClr val="black"/>
                </a:solidFill>
                <a:latin typeface="#9Slide02 Noi dung rat dai" panose="020B0604020202020204" charset="0"/>
                <a:ea typeface="#9Slide02 Noi dung rat dai" panose="020B0604020202020204" charset="0"/>
              </a:rPr>
              <a:t>ảnh hưởng </a:t>
            </a:r>
            <a:r>
              <a:rPr lang="vi-VN" sz="2400">
                <a:solidFill>
                  <a:prstClr val="black"/>
                </a:solidFill>
                <a:latin typeface="#9Slide02 Noi dung rat dai" panose="020B0604020202020204" charset="0"/>
                <a:ea typeface="#9Slide02 Noi dung rat dai" panose="020B0604020202020204" charset="0"/>
              </a:rPr>
              <a:t>của các hoạt động đ</a:t>
            </a:r>
            <a:r>
              <a:rPr lang="en-US" sz="2400">
                <a:solidFill>
                  <a:prstClr val="black"/>
                </a:solidFill>
                <a:latin typeface="#9Slide02 Noi dung rat dai" panose="020B0604020202020204" charset="0"/>
                <a:ea typeface="#9Slide02 Noi dung rat dai" panose="020B0604020202020204" charset="0"/>
              </a:rPr>
              <a:t>ó.</a:t>
            </a:r>
            <a:endParaRPr lang="vi-VN" sz="2400">
              <a:solidFill>
                <a:prstClr val="black"/>
              </a:solidFill>
              <a:latin typeface="#9Slide02 Noi dung rat dai" panose="020B0604020202020204" charset="0"/>
              <a:ea typeface="#9Slide02 Noi dung rat dai" panose="020B0604020202020204" charset="0"/>
            </a:endParaRPr>
          </a:p>
        </p:txBody>
      </p:sp>
      <p:sp>
        <p:nvSpPr>
          <p:cNvPr id="8" name="Rectangle 7">
            <a:extLst>
              <a:ext uri="{FF2B5EF4-FFF2-40B4-BE49-F238E27FC236}">
                <a16:creationId xmlns:a16="http://schemas.microsoft.com/office/drawing/2014/main" id="{C2D20669-83DD-47E7-BF2C-01ABF5E12E15}"/>
              </a:ext>
            </a:extLst>
          </p:cNvPr>
          <p:cNvSpPr/>
          <p:nvPr/>
        </p:nvSpPr>
        <p:spPr>
          <a:xfrm>
            <a:off x="3902893" y="4989922"/>
            <a:ext cx="6675120" cy="1002582"/>
          </a:xfrm>
          <a:prstGeom prst="rect">
            <a:avLst/>
          </a:prstGeom>
          <a:solidFill>
            <a:schemeClr val="accent6">
              <a:lumMod val="20000"/>
              <a:lumOff val="80000"/>
            </a:schemeClr>
          </a:solidFill>
          <a:ln>
            <a:solidFill>
              <a:schemeClr val="tx1"/>
            </a:solidFill>
          </a:ln>
        </p:spPr>
        <p:txBody>
          <a:bodyPr wrap="square" anchor="ctr">
            <a:spAutoFit/>
          </a:bodyPr>
          <a:lstStyle/>
          <a:p>
            <a:pPr lvl="0" algn="just">
              <a:lnSpc>
                <a:spcPct val="130000"/>
              </a:lnSpc>
            </a:pPr>
            <a:r>
              <a:rPr lang="en-US" sz="2400" b="1" i="1">
                <a:solidFill>
                  <a:prstClr val="black"/>
                </a:solidFill>
                <a:latin typeface="#9Slide02 Noi dung rat dai" panose="020B0604020202020204" charset="0"/>
                <a:ea typeface="#9Slide02 Noi dung rat dai" panose="020B0604020202020204" charset="0"/>
              </a:rPr>
              <a:t>+ </a:t>
            </a:r>
            <a:r>
              <a:rPr lang="en-US" sz="2400" i="1">
                <a:solidFill>
                  <a:prstClr val="black"/>
                </a:solidFill>
                <a:latin typeface="#9Slide02 Noi dung rat dai" panose="020B0604020202020204" charset="0"/>
                <a:ea typeface="#9Slide02 Noi dung rat dai" panose="020B0604020202020204" charset="0"/>
              </a:rPr>
              <a:t>Các</a:t>
            </a:r>
            <a:r>
              <a:rPr lang="en-US" sz="2400" b="1" i="1">
                <a:solidFill>
                  <a:prstClr val="black"/>
                </a:solidFill>
                <a:latin typeface="#9Slide02 Noi dung rat dai" panose="020B0604020202020204" charset="0"/>
                <a:ea typeface="#9Slide02 Noi dung rat dai" panose="020B0604020202020204" charset="0"/>
              </a:rPr>
              <a:t> biện pháp bảo vệ </a:t>
            </a:r>
            <a:r>
              <a:rPr lang="en-US" sz="2400">
                <a:solidFill>
                  <a:prstClr val="black"/>
                </a:solidFill>
                <a:latin typeface="#9Slide02 Noi dung rat dai" panose="020B0604020202020204" charset="0"/>
                <a:ea typeface="#9Slide02 Noi dung rat dai" panose="020B0604020202020204" charset="0"/>
              </a:rPr>
              <a:t>thiên nhiên trong rừng nhiệt đới Amazon.</a:t>
            </a:r>
          </a:p>
        </p:txBody>
      </p:sp>
      <p:cxnSp>
        <p:nvCxnSpPr>
          <p:cNvPr id="10" name="Straight Connector 9">
            <a:extLst>
              <a:ext uri="{FF2B5EF4-FFF2-40B4-BE49-F238E27FC236}">
                <a16:creationId xmlns:a16="http://schemas.microsoft.com/office/drawing/2014/main" id="{71273A48-A88D-445A-A6C2-0456D44079EF}"/>
              </a:ext>
            </a:extLst>
          </p:cNvPr>
          <p:cNvCxnSpPr>
            <a:stCxn id="6" idx="3"/>
            <a:endCxn id="3" idx="1"/>
          </p:cNvCxnSpPr>
          <p:nvPr/>
        </p:nvCxnSpPr>
        <p:spPr>
          <a:xfrm flipV="1">
            <a:off x="2695073" y="1854790"/>
            <a:ext cx="1207820" cy="181821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00F22E8-1C85-4FF2-9C9C-25CF1979E343}"/>
              </a:ext>
            </a:extLst>
          </p:cNvPr>
          <p:cNvCxnSpPr>
            <a:stCxn id="6" idx="3"/>
            <a:endCxn id="7" idx="1"/>
          </p:cNvCxnSpPr>
          <p:nvPr/>
        </p:nvCxnSpPr>
        <p:spPr>
          <a:xfrm>
            <a:off x="2695073" y="3673001"/>
            <a:ext cx="1207820"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72EADBD-BA56-4CF5-B4C2-CED323ECEA93}"/>
              </a:ext>
            </a:extLst>
          </p:cNvPr>
          <p:cNvCxnSpPr>
            <a:stCxn id="6" idx="3"/>
            <a:endCxn id="8" idx="1"/>
          </p:cNvCxnSpPr>
          <p:nvPr/>
        </p:nvCxnSpPr>
        <p:spPr>
          <a:xfrm>
            <a:off x="2695073" y="3673001"/>
            <a:ext cx="1207820" cy="1818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94189C-A7E9-4B40-9BF5-38BFE87C07C9}"/>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400072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5AA10B-0E05-4BAE-B29B-4A0260A53E4F}"/>
              </a:ext>
            </a:extLst>
          </p:cNvPr>
          <p:cNvPicPr>
            <a:picLocks noChangeAspect="1"/>
          </p:cNvPicPr>
          <p:nvPr/>
        </p:nvPicPr>
        <p:blipFill>
          <a:blip r:embed="rId2"/>
          <a:stretch>
            <a:fillRect/>
          </a:stretch>
        </p:blipFill>
        <p:spPr>
          <a:xfrm>
            <a:off x="7553471" y="2178873"/>
            <a:ext cx="4111090" cy="4656674"/>
          </a:xfrm>
          <a:prstGeom prst="rect">
            <a:avLst/>
          </a:prstGeom>
        </p:spPr>
      </p:pic>
      <p:sp>
        <p:nvSpPr>
          <p:cNvPr id="3" name="Rectangle 2">
            <a:extLst>
              <a:ext uri="{FF2B5EF4-FFF2-40B4-BE49-F238E27FC236}">
                <a16:creationId xmlns:a16="http://schemas.microsoft.com/office/drawing/2014/main" id="{CA603DFC-0375-4E55-8CFC-865871C07FC5}"/>
              </a:ext>
            </a:extLst>
          </p:cNvPr>
          <p:cNvSpPr/>
          <p:nvPr/>
        </p:nvSpPr>
        <p:spPr>
          <a:xfrm>
            <a:off x="350976" y="926241"/>
            <a:ext cx="45127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563C1"/>
                </a:solidFill>
                <a:effectLst/>
                <a:uLnTx/>
                <a:uFillTx/>
                <a:latin typeface="#9Slide02 Noi dung rat dai" panose="020B0604020202020204" charset="0"/>
                <a:ea typeface="#9Slide02 Noi dung rat dai" panose="020B0604020202020204" charset="0"/>
                <a:cs typeface="Times New Roman" panose="02020603050405020304" pitchFamily="18" charset="0"/>
              </a:rPr>
              <a:t> </a:t>
            </a:r>
            <a:r>
              <a:rPr kumimoji="0" lang="en-US" sz="2400" b="0" i="0" u="sng" strike="noStrike" kern="1200" cap="none" spc="0" normalizeH="0" baseline="0" noProof="0">
                <a:ln>
                  <a:noFill/>
                </a:ln>
                <a:solidFill>
                  <a:srgbClr val="0563C1"/>
                </a:solidFill>
                <a:effectLst/>
                <a:uLnTx/>
                <a:uFillTx/>
                <a:latin typeface="#9Slide02 Noi dung rat dai" panose="020B0604020202020204" charset="0"/>
                <a:ea typeface="#9Slide02 Noi dung rat dai" panose="020B0604020202020204" charset="0"/>
                <a:cs typeface="Times New Roman" panose="02020603050405020304" pitchFamily="18" charset="0"/>
                <a:hlinkClick r:id="rId3"/>
              </a:rPr>
              <a:t>https://youtu.be/HqDTXoejHvM</a:t>
            </a:r>
            <a:endPar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graphicFrame>
        <p:nvGraphicFramePr>
          <p:cNvPr id="5" name="Table 4">
            <a:extLst>
              <a:ext uri="{FF2B5EF4-FFF2-40B4-BE49-F238E27FC236}">
                <a16:creationId xmlns:a16="http://schemas.microsoft.com/office/drawing/2014/main" id="{3E058E67-47A2-4832-942F-D1EF5E5671FE}"/>
              </a:ext>
            </a:extLst>
          </p:cNvPr>
          <p:cNvGraphicFramePr>
            <a:graphicFrameLocks noGrp="1"/>
          </p:cNvGraphicFramePr>
          <p:nvPr/>
        </p:nvGraphicFramePr>
        <p:xfrm>
          <a:off x="350976" y="2373610"/>
          <a:ext cx="6258371" cy="4267200"/>
        </p:xfrm>
        <a:graphic>
          <a:graphicData uri="http://schemas.openxmlformats.org/drawingml/2006/table">
            <a:tbl>
              <a:tblPr firstRow="1" bandRow="1">
                <a:tableStyleId>{5C22544A-7EE6-4342-B048-85BDC9FD1C3A}</a:tableStyleId>
              </a:tblPr>
              <a:tblGrid>
                <a:gridCol w="4465247">
                  <a:extLst>
                    <a:ext uri="{9D8B030D-6E8A-4147-A177-3AD203B41FA5}">
                      <a16:colId xmlns:a16="http://schemas.microsoft.com/office/drawing/2014/main" val="3281502495"/>
                    </a:ext>
                  </a:extLst>
                </a:gridCol>
                <a:gridCol w="1793124">
                  <a:extLst>
                    <a:ext uri="{9D8B030D-6E8A-4147-A177-3AD203B41FA5}">
                      <a16:colId xmlns:a16="http://schemas.microsoft.com/office/drawing/2014/main" val="3412219789"/>
                    </a:ext>
                  </a:extLst>
                </a:gridCol>
              </a:tblGrid>
              <a:tr h="370840">
                <a:tc>
                  <a:txBody>
                    <a:bodyPr/>
                    <a:lstStyle/>
                    <a:p>
                      <a:pPr algn="ctr"/>
                      <a:r>
                        <a:rPr lang="en-US" sz="2000" b="1">
                          <a:solidFill>
                            <a:schemeClr val="tx1"/>
                          </a:solidFill>
                          <a:latin typeface="#9Slide02 Noi dung rat dai" panose="020B0604020202020204" charset="0"/>
                          <a:ea typeface="#9Slide02 Noi dung rat dai" panose="020B0604020202020204" charset="0"/>
                          <a:cs typeface="Times New Roman" panose="02020603050405020304" pitchFamily="18" charset="0"/>
                        </a:rPr>
                        <a:t>Quốc gia, vùng lãnh thổ</a:t>
                      </a:r>
                      <a:endParaRPr lang="en-US" sz="2000" b="1">
                        <a:solidFill>
                          <a:schemeClr val="tx1"/>
                        </a:solidFill>
                        <a:latin typeface="#9Slide02 Noi dung rat dai" panose="020B0604020202020204" charset="0"/>
                        <a:ea typeface="#9Slide02 Noi dung rat dai"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solidFill>
                            <a:schemeClr val="tx1"/>
                          </a:solidFill>
                          <a:latin typeface="#9Slide02 Noi dung rat dai" panose="020B0604020202020204" charset="0"/>
                          <a:ea typeface="#9Slide02 Noi dung rat dai" panose="020B0604020202020204" charset="0"/>
                        </a:rPr>
                        <a:t>Tỉ lệ diễn tích rừng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966726"/>
                  </a:ext>
                </a:extLst>
              </a:tr>
              <a:tr h="370840">
                <a:tc>
                  <a:txBody>
                    <a:bodyPr/>
                    <a:lstStyle/>
                    <a:p>
                      <a:r>
                        <a:rPr lang="en-US" sz="2000" b="0">
                          <a:latin typeface="#9Slide02 Noi dung rat dai" panose="020B0604020202020204" charset="0"/>
                          <a:ea typeface="#9Slide02 Noi dung rat dai" panose="020B0604020202020204" charset="0"/>
                        </a:rPr>
                        <a:t>Bô – li – vi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302564"/>
                  </a:ext>
                </a:extLst>
              </a:tr>
              <a:tr h="370840">
                <a:tc>
                  <a:txBody>
                    <a:bodyPr/>
                    <a:lstStyle/>
                    <a:p>
                      <a:r>
                        <a:rPr lang="en-US" sz="2000" b="0">
                          <a:latin typeface="#9Slide02 Noi dung rat dai" panose="020B0604020202020204" charset="0"/>
                          <a:ea typeface="#9Slide02 Noi dung rat dai" panose="020B0604020202020204" charset="0"/>
                        </a:rPr>
                        <a:t>Bra – xin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738557"/>
                  </a:ext>
                </a:extLst>
              </a:tr>
              <a:tr h="370840">
                <a:tc>
                  <a:txBody>
                    <a:bodyPr/>
                    <a:lstStyle/>
                    <a:p>
                      <a:r>
                        <a:rPr lang="en-US" sz="2000" b="0">
                          <a:latin typeface="#9Slide02 Noi dung rat dai" panose="020B0604020202020204" charset="0"/>
                          <a:ea typeface="#9Slide02 Noi dung rat dai" panose="020B0604020202020204" charset="0"/>
                        </a:rPr>
                        <a:t>Cô – lôm – bi – 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92871"/>
                  </a:ext>
                </a:extLst>
              </a:tr>
              <a:tr h="370840">
                <a:tc>
                  <a:txBody>
                    <a:bodyPr/>
                    <a:lstStyle/>
                    <a:p>
                      <a:r>
                        <a:rPr lang="en-US" sz="2000" b="0">
                          <a:latin typeface="#9Slide02 Noi dung rat dai" panose="020B0604020202020204" charset="0"/>
                          <a:ea typeface="#9Slide02 Noi dung rat dai" panose="020B0604020202020204" charset="0"/>
                        </a:rPr>
                        <a:t>Ê – cua – đo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57997"/>
                  </a:ext>
                </a:extLst>
              </a:tr>
              <a:tr h="370840">
                <a:tc>
                  <a:txBody>
                    <a:bodyPr/>
                    <a:lstStyle/>
                    <a:p>
                      <a:r>
                        <a:rPr lang="en-US" sz="2000" b="0">
                          <a:latin typeface="#9Slide02 Noi dung rat dai" panose="020B0604020202020204" charset="0"/>
                          <a:ea typeface="#9Slide02 Noi dung rat dai" panose="020B0604020202020204" charset="0"/>
                        </a:rPr>
                        <a:t>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74759"/>
                  </a:ext>
                </a:extLst>
              </a:tr>
              <a:tr h="370840">
                <a:tc>
                  <a:txBody>
                    <a:bodyPr/>
                    <a:lstStyle/>
                    <a:p>
                      <a:r>
                        <a:rPr lang="en-US" sz="2000" b="0">
                          <a:latin typeface="#9Slide02 Noi dung rat dai" panose="020B0604020202020204" charset="0"/>
                          <a:ea typeface="#9Slide02 Noi dung rat dai" panose="020B0604020202020204" charset="0"/>
                        </a:rPr>
                        <a:t>Vùng lãnh thổ Pháp ở Guy – a – 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92201"/>
                  </a:ext>
                </a:extLst>
              </a:tr>
              <a:tr h="370840">
                <a:tc>
                  <a:txBody>
                    <a:bodyPr/>
                    <a:lstStyle/>
                    <a:p>
                      <a:r>
                        <a:rPr lang="en-US" sz="2000" b="0">
                          <a:latin typeface="#9Slide02 Noi dung rat dai" panose="020B0604020202020204" charset="0"/>
                          <a:ea typeface="#9Slide02 Noi dung rat dai" panose="020B0604020202020204" charset="0"/>
                        </a:rPr>
                        <a:t>Pê – ru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16881"/>
                  </a:ext>
                </a:extLst>
              </a:tr>
              <a:tr h="370840">
                <a:tc>
                  <a:txBody>
                    <a:bodyPr/>
                    <a:lstStyle/>
                    <a:p>
                      <a:r>
                        <a:rPr lang="en-US" sz="2000" b="0">
                          <a:latin typeface="#9Slide02 Noi dung rat dai" panose="020B0604020202020204" charset="0"/>
                          <a:ea typeface="#9Slide02 Noi dung rat dai" panose="020B0604020202020204" charset="0"/>
                        </a:rPr>
                        <a:t>Xu – ri –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74862"/>
                  </a:ext>
                </a:extLst>
              </a:tr>
              <a:tr h="370840">
                <a:tc>
                  <a:txBody>
                    <a:bodyPr/>
                    <a:lstStyle/>
                    <a:p>
                      <a:r>
                        <a:rPr lang="en-US" sz="2000" b="0">
                          <a:latin typeface="#9Slide02 Noi dung rat dai" panose="020B0604020202020204" charset="0"/>
                          <a:ea typeface="#9Slide02 Noi dung rat dai" panose="020B0604020202020204" charset="0"/>
                        </a:rPr>
                        <a:t>Vê – nê – duê – 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latin typeface="#9Slide02 Noi dung rat dai" panose="020B0604020202020204" charset="0"/>
                          <a:ea typeface="#9Slide02 Noi dung rat dai"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149138"/>
                  </a:ext>
                </a:extLst>
              </a:tr>
            </a:tbl>
          </a:graphicData>
        </a:graphic>
      </p:graphicFrame>
      <p:sp>
        <p:nvSpPr>
          <p:cNvPr id="6" name="Rectangle 5">
            <a:extLst>
              <a:ext uri="{FF2B5EF4-FFF2-40B4-BE49-F238E27FC236}">
                <a16:creationId xmlns:a16="http://schemas.microsoft.com/office/drawing/2014/main" id="{ECE6B832-64A0-422C-81FC-C86D7B01499C}"/>
              </a:ext>
            </a:extLst>
          </p:cNvPr>
          <p:cNvSpPr/>
          <p:nvPr/>
        </p:nvSpPr>
        <p:spPr>
          <a:xfrm>
            <a:off x="246588" y="1537507"/>
            <a:ext cx="6625774" cy="830997"/>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C</a:t>
            </a:r>
            <a:r>
              <a:rPr kumimoji="0" lang="vi-VN"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ơ</a:t>
            </a:r>
            <a:r>
              <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 cấu diện tích rừng Amazon chia theo các quốc gia, vùng lãnh thổ,  năm 2020</a:t>
            </a:r>
            <a:endPar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7" name="Rectangle 6">
            <a:extLst>
              <a:ext uri="{FF2B5EF4-FFF2-40B4-BE49-F238E27FC236}">
                <a16:creationId xmlns:a16="http://schemas.microsoft.com/office/drawing/2014/main" id="{32D2C99C-4059-412B-950B-CB2512C2F93D}"/>
              </a:ext>
            </a:extLst>
          </p:cNvPr>
          <p:cNvSpPr/>
          <p:nvPr/>
        </p:nvSpPr>
        <p:spPr>
          <a:xfrm>
            <a:off x="5677918" y="905736"/>
            <a:ext cx="4185761" cy="461665"/>
          </a:xfrm>
          <a:prstGeom prst="rect">
            <a:avLst/>
          </a:prstGeom>
        </p:spPr>
        <p:txBody>
          <a:bodyPr wrap="none">
            <a:spAutoFit/>
          </a:bodyPr>
          <a:lstStyle/>
          <a:p>
            <a:r>
              <a:rPr lang="en-US" sz="2400" u="sng">
                <a:solidFill>
                  <a:srgbClr val="0563C1"/>
                </a:solidFill>
                <a:latin typeface="#9Slide02 Noi dung rat dai" panose="020B0604020202020204" charset="0"/>
                <a:ea typeface="#9Slide02 Noi dung rat dai" panose="020B0604020202020204"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https://youtu.be/JKdaTGIL69I</a:t>
            </a:r>
            <a:endParaRPr lang="en-US" sz="2400" u="sng">
              <a:solidFill>
                <a:srgbClr val="0563C1"/>
              </a:solidFill>
              <a:latin typeface="#9Slide02 Noi dung rat dai" panose="020B0604020202020204" charset="0"/>
              <a:ea typeface="#9Slide02 Noi dung rat dai" panose="020B0604020202020204" charset="0"/>
              <a:cs typeface="Times New Roman" panose="02020603050405020304" pitchFamily="18" charset="0"/>
            </a:endParaRPr>
          </a:p>
        </p:txBody>
      </p:sp>
      <p:sp>
        <p:nvSpPr>
          <p:cNvPr id="10" name="Rectangle 9">
            <a:extLst>
              <a:ext uri="{FF2B5EF4-FFF2-40B4-BE49-F238E27FC236}">
                <a16:creationId xmlns:a16="http://schemas.microsoft.com/office/drawing/2014/main" id="{7A1DF3D4-3F70-4A3B-AF30-AAE9CE3FF26D}"/>
              </a:ext>
            </a:extLst>
          </p:cNvPr>
          <p:cNvSpPr/>
          <p:nvPr/>
        </p:nvSpPr>
        <p:spPr>
          <a:xfrm>
            <a:off x="7414226" y="1494954"/>
            <a:ext cx="4389580"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Times New Roman" panose="02020603050405020304" pitchFamily="18" charset="0"/>
              </a:rPr>
              <a:t>Bản đồ tự nhiên KV Trung và Nam Mỹ</a:t>
            </a:r>
            <a:endParaRPr kumimoji="0" lang="en-US" sz="24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sp>
        <p:nvSpPr>
          <p:cNvPr id="11" name="TextBox 10">
            <a:extLst>
              <a:ext uri="{FF2B5EF4-FFF2-40B4-BE49-F238E27FC236}">
                <a16:creationId xmlns:a16="http://schemas.microsoft.com/office/drawing/2014/main" id="{9079D594-9330-4EF4-B935-82119A53BF1D}"/>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140522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E6B832-64A0-422C-81FC-C86D7B01499C}"/>
              </a:ext>
            </a:extLst>
          </p:cNvPr>
          <p:cNvSpPr/>
          <p:nvPr/>
        </p:nvSpPr>
        <p:spPr>
          <a:xfrm>
            <a:off x="482768" y="860502"/>
            <a:ext cx="5154971" cy="523220"/>
          </a:xfrm>
          <a:prstGeom prst="rect">
            <a:avLst/>
          </a:prstGeom>
        </p:spPr>
        <p:txBody>
          <a:bodyPr wrap="square">
            <a:spAutoFit/>
          </a:bodyPr>
          <a:lstStyle/>
          <a:p>
            <a:pPr lvl="0" algn="just"/>
            <a:r>
              <a:rPr lang="en-US" sz="2800" b="1">
                <a:solidFill>
                  <a:prstClr val="black"/>
                </a:solidFill>
                <a:latin typeface="#9Slide02 Noi dung rat dai" panose="020B0604020202020204" charset="0"/>
                <a:ea typeface="#9Slide02 Noi dung rat dai" panose="020B0604020202020204" charset="0"/>
                <a:cs typeface="Times New Roman" panose="02020603050405020304" pitchFamily="18" charset="0"/>
              </a:rPr>
              <a:t>* Khái quát</a:t>
            </a:r>
          </a:p>
        </p:txBody>
      </p:sp>
      <p:pic>
        <p:nvPicPr>
          <p:cNvPr id="8" name="Picture 7">
            <a:extLst>
              <a:ext uri="{FF2B5EF4-FFF2-40B4-BE49-F238E27FC236}">
                <a16:creationId xmlns:a16="http://schemas.microsoft.com/office/drawing/2014/main" id="{EF7F420F-222D-4FD4-9232-FD7AF4F1BF16}"/>
              </a:ext>
            </a:extLst>
          </p:cNvPr>
          <p:cNvPicPr>
            <a:picLocks noChangeAspect="1"/>
          </p:cNvPicPr>
          <p:nvPr/>
        </p:nvPicPr>
        <p:blipFill>
          <a:blip r:embed="rId2"/>
          <a:stretch>
            <a:fillRect/>
          </a:stretch>
        </p:blipFill>
        <p:spPr>
          <a:xfrm>
            <a:off x="6554262" y="666291"/>
            <a:ext cx="5391150" cy="6076950"/>
          </a:xfrm>
          <a:prstGeom prst="rect">
            <a:avLst/>
          </a:prstGeom>
        </p:spPr>
      </p:pic>
      <p:sp>
        <p:nvSpPr>
          <p:cNvPr id="3" name="Rectangle 2">
            <a:extLst>
              <a:ext uri="{FF2B5EF4-FFF2-40B4-BE49-F238E27FC236}">
                <a16:creationId xmlns:a16="http://schemas.microsoft.com/office/drawing/2014/main" id="{02BBD2A8-A0C5-447B-8153-D2252A4197BB}"/>
              </a:ext>
            </a:extLst>
          </p:cNvPr>
          <p:cNvSpPr/>
          <p:nvPr/>
        </p:nvSpPr>
        <p:spPr>
          <a:xfrm>
            <a:off x="352425" y="1577933"/>
            <a:ext cx="6096000" cy="4843634"/>
          </a:xfrm>
          <a:prstGeom prst="rect">
            <a:avLst/>
          </a:prstGeom>
        </p:spPr>
        <p:txBody>
          <a:bodyPr>
            <a:spAutoFit/>
          </a:bodyPr>
          <a:lstStyle/>
          <a:p>
            <a:pPr marL="342900" indent="-342900" algn="just">
              <a:lnSpc>
                <a:spcPct val="130000"/>
              </a:lnSpc>
              <a:spcAft>
                <a:spcPts val="0"/>
              </a:spcAft>
              <a:buFontTx/>
              <a:buChar char="-"/>
            </a:pPr>
            <a:r>
              <a:rPr lang="en-US" sz="2400">
                <a:solidFill>
                  <a:prstClr val="black"/>
                </a:solidFill>
                <a:latin typeface="#9Slide02 Noi dung rat dai" panose="020B0604020202020204" charset="0"/>
                <a:ea typeface="#9Slide02 Noi dung rat dai" panose="020B0604020202020204" charset="0"/>
                <a:cs typeface="Times New Roman" panose="02020603050405020304" pitchFamily="18" charset="0"/>
              </a:rPr>
              <a:t>Rừng nhiệt đới Amazon là rừng lớn nhất trên thế giới, bao phủ đa phần lưu vực sông Amazon, chủ yếu tại Brazil và trải rộng ra một số nước láng giềng. </a:t>
            </a:r>
          </a:p>
          <a:p>
            <a:pPr marL="342900" indent="-342900" algn="just">
              <a:lnSpc>
                <a:spcPct val="130000"/>
              </a:lnSpc>
              <a:spcAft>
                <a:spcPts val="0"/>
              </a:spcAft>
              <a:buFontTx/>
              <a:buChar char="-"/>
            </a:pPr>
            <a:r>
              <a:rPr lang="en-US" sz="2400">
                <a:solidFill>
                  <a:prstClr val="black"/>
                </a:solidFill>
                <a:latin typeface="#9Slide02 Noi dung rat dai" panose="020B0604020202020204" charset="0"/>
                <a:ea typeface="#9Slide02 Noi dung rat dai" panose="020B0604020202020204" charset="0"/>
                <a:cs typeface="Times New Roman" panose="02020603050405020304" pitchFamily="18" charset="0"/>
              </a:rPr>
              <a:t>Tổng diện tích của rừng là chừng 5,5 triệu km2 vuông.</a:t>
            </a:r>
          </a:p>
          <a:p>
            <a:pPr marL="342900" indent="-342900" algn="just">
              <a:lnSpc>
                <a:spcPct val="130000"/>
              </a:lnSpc>
              <a:spcAft>
                <a:spcPts val="0"/>
              </a:spcAft>
              <a:buFontTx/>
              <a:buChar char="-"/>
            </a:pPr>
            <a:r>
              <a:rPr lang="en-US" sz="2400">
                <a:solidFill>
                  <a:prstClr val="black"/>
                </a:solidFill>
                <a:latin typeface="#9Slide02 Noi dung rat dai" panose="020B0604020202020204" charset="0"/>
                <a:ea typeface="#9Slide02 Noi dung rat dai" panose="020B0604020202020204" charset="0"/>
                <a:cs typeface="Times New Roman" panose="02020603050405020304" pitchFamily="18" charset="0"/>
              </a:rPr>
              <a:t>khoảng 14% diện tích rừng Amazon đã bị chặt phá, và tình trạng phá rừng vẫn tiếp tục với tốc độ khoảng 20 ngàn km vuông một năm.</a:t>
            </a:r>
          </a:p>
        </p:txBody>
      </p:sp>
      <p:sp>
        <p:nvSpPr>
          <p:cNvPr id="7" name="TextBox 6">
            <a:extLst>
              <a:ext uri="{FF2B5EF4-FFF2-40B4-BE49-F238E27FC236}">
                <a16:creationId xmlns:a16="http://schemas.microsoft.com/office/drawing/2014/main" id="{A5FEEF6F-77D5-4D9A-B4AB-703A419B301D}"/>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284745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E6B832-64A0-422C-81FC-C86D7B01499C}"/>
              </a:ext>
            </a:extLst>
          </p:cNvPr>
          <p:cNvSpPr/>
          <p:nvPr/>
        </p:nvSpPr>
        <p:spPr>
          <a:xfrm>
            <a:off x="246588" y="802199"/>
            <a:ext cx="8079265" cy="461665"/>
          </a:xfrm>
          <a:prstGeom prst="rect">
            <a:avLst/>
          </a:prstGeom>
        </p:spPr>
        <p:txBody>
          <a:bodyPr wrap="square">
            <a:spAutoFit/>
          </a:bodyPr>
          <a:lstStyle/>
          <a:p>
            <a:pPr lvl="0" algn="just"/>
            <a:r>
              <a:rPr lang="en-US" sz="2400" b="1">
                <a:solidFill>
                  <a:prstClr val="black"/>
                </a:solidFill>
                <a:latin typeface="#9Slide02 Noi dung rat dai" panose="020B0604020202020204" charset="0"/>
                <a:ea typeface="#9Slide02 Noi dung rat dai" panose="020B0604020202020204" charset="0"/>
                <a:cs typeface="Times New Roman" panose="02020603050405020304" pitchFamily="18" charset="0"/>
              </a:rPr>
              <a:t>* Vấn đề khai thác</a:t>
            </a:r>
          </a:p>
        </p:txBody>
      </p:sp>
      <p:sp>
        <p:nvSpPr>
          <p:cNvPr id="5" name="Rectangle 4">
            <a:extLst>
              <a:ext uri="{FF2B5EF4-FFF2-40B4-BE49-F238E27FC236}">
                <a16:creationId xmlns:a16="http://schemas.microsoft.com/office/drawing/2014/main" id="{34F32921-FACD-40BE-9B4B-6E61D2849A71}"/>
              </a:ext>
            </a:extLst>
          </p:cNvPr>
          <p:cNvSpPr/>
          <p:nvPr/>
        </p:nvSpPr>
        <p:spPr>
          <a:xfrm>
            <a:off x="433234" y="1399772"/>
            <a:ext cx="11325531" cy="3414461"/>
          </a:xfrm>
          <a:prstGeom prst="rect">
            <a:avLst/>
          </a:prstGeom>
        </p:spPr>
        <p:txBody>
          <a:bodyPr wrap="square">
            <a:spAutoFit/>
          </a:bodyPr>
          <a:lstStyle/>
          <a:p>
            <a:pPr algn="just">
              <a:lnSpc>
                <a:spcPct val="130000"/>
              </a:lnSpc>
              <a:spcAft>
                <a:spcPts val="0"/>
              </a:spcAft>
            </a:pPr>
            <a:r>
              <a:rPr lang="en-US" sz="2400" b="1">
                <a:solidFill>
                  <a:srgbClr val="000000"/>
                </a:solidFill>
                <a:latin typeface="#9Slide02 Noi dung rat dai" panose="020B0604020202020204" charset="0"/>
                <a:ea typeface="#9Slide02 Noi dung rat dai" panose="020B0604020202020204" charset="0"/>
              </a:rPr>
              <a:t>- Vai trò của rừng A-ma-dôn:</a:t>
            </a:r>
            <a:endParaRPr lang="en-US" sz="2400" b="1">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Nguồn dự trữ sinh vật quý giá.</a:t>
            </a:r>
            <a:endParaRPr lang="en-US" sz="2400">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Nguồn dự trữ nước để điều hoà khí hậu, cân bằng sinh thái toàn cầu.</a:t>
            </a:r>
            <a:endParaRPr lang="en-US" sz="2400">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Trong rừng có nhiều tài nguyên, khoáng sản.</a:t>
            </a:r>
            <a:endParaRPr lang="en-US" sz="2400">
              <a:effectLst/>
              <a:latin typeface="#9Slide02 Noi dung rat dai" panose="020B0604020202020204" charset="0"/>
              <a:ea typeface="#9Slide02 Noi dung rat dai" panose="020B0604020202020204" charset="0"/>
            </a:endParaRPr>
          </a:p>
          <a:p>
            <a:pPr algn="just">
              <a:lnSpc>
                <a:spcPct val="130000"/>
              </a:lnSpc>
              <a:spcAft>
                <a:spcPts val="0"/>
              </a:spcAft>
            </a:pPr>
            <a:r>
              <a:rPr lang="en-US" sz="2400">
                <a:solidFill>
                  <a:srgbClr val="000000"/>
                </a:solidFill>
                <a:latin typeface="#9Slide02 Noi dung rat dai" panose="020B0604020202020204" charset="0"/>
                <a:ea typeface="#9Slide02 Noi dung rat dai" panose="020B0604020202020204" charset="0"/>
              </a:rPr>
              <a:t>+ Nhiều tiềm năng phát triển kinh tế.</a:t>
            </a:r>
          </a:p>
          <a:p>
            <a:pPr algn="just">
              <a:lnSpc>
                <a:spcPct val="130000"/>
              </a:lnSpc>
            </a:pPr>
            <a:r>
              <a:rPr lang="en-US" sz="2400" b="1">
                <a:solidFill>
                  <a:srgbClr val="000000"/>
                </a:solidFill>
                <a:latin typeface="#9Slide02 Noi dung rat dai" panose="020B0604020202020204" charset="0"/>
                <a:ea typeface="#9Slide02 Noi dung rat dai" panose="020B0604020202020204" charset="0"/>
              </a:rPr>
              <a:t>- Hiện trạng: </a:t>
            </a:r>
            <a:r>
              <a:rPr lang="en-US" sz="2400">
                <a:solidFill>
                  <a:srgbClr val="000000"/>
                </a:solidFill>
                <a:latin typeface="#9Slide02 Noi dung rat dai" panose="020B0604020202020204" charset="0"/>
                <a:ea typeface="#9Slide02 Noi dung rat dai" panose="020B0604020202020204" charset="0"/>
              </a:rPr>
              <a:t>Hiện nay đang bị khai thác bừa bãi, môi trường đang bị huỷ hoại dần,... </a:t>
            </a:r>
          </a:p>
          <a:p>
            <a:pPr algn="just">
              <a:lnSpc>
                <a:spcPct val="130000"/>
              </a:lnSpc>
            </a:pPr>
            <a:r>
              <a:rPr lang="en-US" sz="2400">
                <a:solidFill>
                  <a:srgbClr val="000000"/>
                </a:solidFill>
                <a:latin typeface="#9Slide02 Noi dung rat dai" panose="020B0604020202020204" charset="0"/>
                <a:ea typeface="#9Slide02 Noi dung rat dai" panose="020B0604020202020204" charset="0"/>
              </a:rPr>
              <a:t>- </a:t>
            </a:r>
            <a:r>
              <a:rPr lang="en-US" sz="2400" b="1">
                <a:solidFill>
                  <a:srgbClr val="000000"/>
                </a:solidFill>
                <a:latin typeface="#9Slide02 Noi dung rat dai" panose="020B0604020202020204" charset="0"/>
                <a:ea typeface="#9Slide02 Noi dung rat dai" panose="020B0604020202020204" charset="0"/>
              </a:rPr>
              <a:t>Hậu quả </a:t>
            </a:r>
            <a:r>
              <a:rPr lang="en-US" sz="2400">
                <a:solidFill>
                  <a:srgbClr val="000000"/>
                </a:solidFill>
                <a:latin typeface="#9Slide02 Noi dung rat dai" panose="020B0604020202020204" charset="0"/>
                <a:ea typeface="#9Slide02 Noi dung rat dai" panose="020B0604020202020204" charset="0"/>
              </a:rPr>
              <a:t>của</a:t>
            </a:r>
            <a:r>
              <a:rPr lang="en-US" sz="2400" b="1">
                <a:solidFill>
                  <a:srgbClr val="000000"/>
                </a:solidFill>
                <a:latin typeface="#9Slide02 Noi dung rat dai" panose="020B0604020202020204" charset="0"/>
                <a:ea typeface="#9Slide02 Noi dung rat dai" panose="020B0604020202020204" charset="0"/>
              </a:rPr>
              <a:t> </a:t>
            </a:r>
            <a:r>
              <a:rPr lang="en-US" sz="2400">
                <a:solidFill>
                  <a:srgbClr val="000000"/>
                </a:solidFill>
                <a:latin typeface="#9Slide02 Noi dung rat dai" panose="020B0604020202020204" charset="0"/>
                <a:ea typeface="#9Slide02 Noi dung rat dai" panose="020B0604020202020204" charset="0"/>
              </a:rPr>
              <a:t>việc khai thác: Làm mất cân bằng hệ sinh thái, làm biến đổi khí hậu.....</a:t>
            </a:r>
          </a:p>
        </p:txBody>
      </p:sp>
      <p:sp>
        <p:nvSpPr>
          <p:cNvPr id="10" name="TextBox 9">
            <a:extLst>
              <a:ext uri="{FF2B5EF4-FFF2-40B4-BE49-F238E27FC236}">
                <a16:creationId xmlns:a16="http://schemas.microsoft.com/office/drawing/2014/main" id="{3211C9C6-6888-4B96-B9C1-02CF3B0436BD}"/>
              </a:ext>
            </a:extLst>
          </p:cNvPr>
          <p:cNvSpPr txBox="1"/>
          <p:nvPr/>
        </p:nvSpPr>
        <p:spPr>
          <a:xfrm>
            <a:off x="246588" y="143071"/>
            <a:ext cx="11652614" cy="523220"/>
          </a:xfrm>
          <a:prstGeom prst="rect">
            <a:avLst/>
          </a:prstGeom>
          <a:solidFill>
            <a:schemeClr val="accent2">
              <a:lumMod val="20000"/>
              <a:lumOff val="80000"/>
            </a:schemeClr>
          </a:solidFill>
        </p:spPr>
        <p:txBody>
          <a:bodyPr wrap="none" rtlCol="0">
            <a:spAutoFit/>
          </a:bodyPr>
          <a:lstStyle/>
          <a:p>
            <a:pPr lvl="0"/>
            <a:r>
              <a:rPr lang="en-US" sz="2800" b="1">
                <a:solidFill>
                  <a:prstClr val="black"/>
                </a:solidFill>
                <a:latin typeface="Arial" panose="020B0604020202020204" pitchFamily="34" charset="0"/>
                <a:cs typeface="Arial" panose="020B0604020202020204" pitchFamily="34" charset="0"/>
              </a:rPr>
              <a:t>VẤN ĐỀ KHAI THÁC, SỬ DỤNG VÀ BẢO VỆ RỪNG A – MA – DÔN</a:t>
            </a:r>
            <a:endParaRPr kumimoji="0" lang="en-US" sz="2800" b="0" i="0" u="none" strike="noStrike" kern="1200" cap="none" spc="0" normalizeH="0" baseline="0" noProof="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spTree>
    <p:extLst>
      <p:ext uri="{BB962C8B-B14F-4D97-AF65-F5344CB8AC3E}">
        <p14:creationId xmlns:p14="http://schemas.microsoft.com/office/powerpoint/2010/main" val="3792402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77DE3A-73FF-463F-B08A-B419E889F939}"/>
              </a:ext>
            </a:extLst>
          </p:cNvPr>
          <p:cNvSpPr txBox="1"/>
          <p:nvPr/>
        </p:nvSpPr>
        <p:spPr>
          <a:xfrm>
            <a:off x="2366815" y="119086"/>
            <a:ext cx="71591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rPr>
              <a:t>Hệ động, thực vật phong phú của rừng Amazon</a:t>
            </a:r>
            <a:endParaRPr kumimoji="0" lang="en-US" sz="3600" b="0" i="0" u="none" strike="noStrike" kern="1200" cap="none" spc="0" normalizeH="0" baseline="0" noProof="0">
              <a:ln>
                <a:noFill/>
              </a:ln>
              <a:solidFill>
                <a:prstClr val="black"/>
              </a:solidFill>
              <a:effectLst/>
              <a:uLnTx/>
              <a:uFillTx/>
              <a:latin typeface="#9Slide02 Noi dung rat dai" panose="020B0604020202020204" charset="0"/>
              <a:ea typeface="#9Slide02 Noi dung rat dai" panose="020B0604020202020204" charset="0"/>
              <a:cs typeface="+mn-cs"/>
            </a:endParaRPr>
          </a:p>
        </p:txBody>
      </p:sp>
      <p:pic>
        <p:nvPicPr>
          <p:cNvPr id="5130" name="Picture 10" descr="an tuong voi nhung buc anh hiem ve rung ram amazon hinh 7">
            <a:extLst>
              <a:ext uri="{FF2B5EF4-FFF2-40B4-BE49-F238E27FC236}">
                <a16:creationId xmlns:a16="http://schemas.microsoft.com/office/drawing/2014/main" id="{F98EAB9B-A01D-498F-A1AF-C369576112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39" y="4292475"/>
            <a:ext cx="3494122" cy="225268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ong vat">
            <a:extLst>
              <a:ext uri="{FF2B5EF4-FFF2-40B4-BE49-F238E27FC236}">
                <a16:creationId xmlns:a16="http://schemas.microsoft.com/office/drawing/2014/main" id="{23B5573C-DD4A-41CD-9F48-FE62CE85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439" y="580751"/>
            <a:ext cx="4948966" cy="37117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ong vat nguy hiem">
            <a:extLst>
              <a:ext uri="{FF2B5EF4-FFF2-40B4-BE49-F238E27FC236}">
                <a16:creationId xmlns:a16="http://schemas.microsoft.com/office/drawing/2014/main" id="{81207D74-6F74-4DF8-91E2-18C3FFACC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0751"/>
            <a:ext cx="4948965" cy="371172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u loai cay">
            <a:extLst>
              <a:ext uri="{FF2B5EF4-FFF2-40B4-BE49-F238E27FC236}">
                <a16:creationId xmlns:a16="http://schemas.microsoft.com/office/drawing/2014/main" id="{AC5D0F7D-BE4C-40E7-B97D-F5EA58AD96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4983" y="4305360"/>
            <a:ext cx="2805145" cy="223979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Bí ẩn rừng Amazon">
            <a:extLst>
              <a:ext uri="{FF2B5EF4-FFF2-40B4-BE49-F238E27FC236}">
                <a16:creationId xmlns:a16="http://schemas.microsoft.com/office/drawing/2014/main" id="{4DAEAEFA-63C6-4056-9D0A-0E9421EE25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4551" y="4305361"/>
            <a:ext cx="2986393" cy="22397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n tuong voi nhung buc anh hiem ve rung ram amazon hinh 7">
            <a:extLst>
              <a:ext uri="{FF2B5EF4-FFF2-40B4-BE49-F238E27FC236}">
                <a16:creationId xmlns:a16="http://schemas.microsoft.com/office/drawing/2014/main" id="{D5A44831-0822-488A-8A26-39F89BA2D2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720" y="4292475"/>
            <a:ext cx="3494122" cy="2252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ong vat">
            <a:extLst>
              <a:ext uri="{FF2B5EF4-FFF2-40B4-BE49-F238E27FC236}">
                <a16:creationId xmlns:a16="http://schemas.microsoft.com/office/drawing/2014/main" id="{BBDB3A2B-3A2A-47BD-8C3C-7D705B7FE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720" y="580751"/>
            <a:ext cx="4948966" cy="3711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dong vat nguy hiem">
            <a:extLst>
              <a:ext uri="{FF2B5EF4-FFF2-40B4-BE49-F238E27FC236}">
                <a16:creationId xmlns:a16="http://schemas.microsoft.com/office/drawing/2014/main" id="{59A5501C-684B-4290-8A45-2D3CD75A3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281" y="580751"/>
            <a:ext cx="4948965" cy="3711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du loai cay">
            <a:extLst>
              <a:ext uri="{FF2B5EF4-FFF2-40B4-BE49-F238E27FC236}">
                <a16:creationId xmlns:a16="http://schemas.microsoft.com/office/drawing/2014/main" id="{7C00BB71-BBAF-4CC1-931A-6E995B1C89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264" y="4305360"/>
            <a:ext cx="2805145" cy="223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640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1017</Words>
  <PresentationFormat>Widescreen</PresentationFormat>
  <Paragraphs>81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#9Slide02 Noi dung rat dai</vt:lpstr>
      <vt:lpstr>#9Slide02 Tieu de rat dai 01</vt:lpstr>
      <vt:lpstr>Arial</vt:lpstr>
      <vt:lpstr>Calibri</vt:lpstr>
      <vt:lpstr>Calibri Light</vt:lpstr>
      <vt:lpstr>Times New Roman</vt:lpstr>
      <vt:lpstr>Wingdings</vt:lpstr>
      <vt:lpstr>1_Office Theme</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2022-07-29T20:31:44Z</dcterms:created>
  <dcterms:modified xsi:type="dcterms:W3CDTF">2022-07-29T21:49:16Z</dcterms:modified>
</cp:coreProperties>
</file>